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58" r:id="rId3"/>
    <p:sldId id="359" r:id="rId4"/>
    <p:sldId id="360" r:id="rId5"/>
    <p:sldId id="355" r:id="rId6"/>
    <p:sldId id="356" r:id="rId7"/>
    <p:sldId id="357" r:id="rId8"/>
    <p:sldId id="349" r:id="rId9"/>
    <p:sldId id="361" r:id="rId10"/>
    <p:sldId id="354" r:id="rId11"/>
    <p:sldId id="352" r:id="rId12"/>
    <p:sldId id="350" r:id="rId13"/>
    <p:sldId id="353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2DAFD18-6841-4940-9554-3AA2FCF01D54}">
          <p14:sldIdLst>
            <p14:sldId id="256"/>
            <p14:sldId id="358"/>
            <p14:sldId id="359"/>
            <p14:sldId id="360"/>
            <p14:sldId id="355"/>
            <p14:sldId id="356"/>
            <p14:sldId id="357"/>
            <p14:sldId id="349"/>
            <p14:sldId id="361"/>
            <p14:sldId id="354"/>
            <p14:sldId id="352"/>
          </p14:sldIdLst>
        </p14:section>
        <p14:section name="无标题节" id="{3749A525-2092-4210-9C4A-CC1ED9754E3B}">
          <p14:sldIdLst>
            <p14:sldId id="350"/>
            <p14:sldId id="35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67" autoAdjust="0"/>
  </p:normalViewPr>
  <p:slideViewPr>
    <p:cSldViewPr>
      <p:cViewPr varScale="1">
        <p:scale>
          <a:sx n="67" d="100"/>
          <a:sy n="67" d="100"/>
        </p:scale>
        <p:origin x="-60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56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871C153F-C704-4480-8AC2-6B049ECE2C0D}" type="datetimeFigureOut">
              <a:rPr lang="zh-CN" altLang="en-US"/>
              <a:pPr>
                <a:defRPr/>
              </a:pPr>
              <a:t>2014/5/24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2BE7CD8-285E-4FE2-87CA-18AEFD0160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43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682B7B6-AB52-40A9-9081-EA8051362EB5}" type="datetimeFigureOut">
              <a:rPr lang="zh-CN" altLang="en-US"/>
              <a:pPr>
                <a:defRPr/>
              </a:pPr>
              <a:t>2014/5/24</a:t>
            </a:fld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2F88F1F-CE51-4C65-A0FA-E55DBE1E1B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9751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3BA1C-A55F-4EA5-B669-B61716073363}" type="datetimeFigureOut">
              <a:rPr lang="zh-CN" altLang="en-US"/>
              <a:pPr>
                <a:defRPr/>
              </a:pPr>
              <a:t>2014/5/24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BC33E-9110-49E4-B056-49D8038EE04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53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8F560-5F96-48DA-9FE9-D18F27A193DC}" type="datetimeFigureOut">
              <a:rPr lang="zh-CN" altLang="en-US"/>
              <a:pPr>
                <a:defRPr/>
              </a:pPr>
              <a:t>2014/5/24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BD73B-7EEB-490A-8044-38C8659186F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875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6C9EE-704B-49DB-AE8D-E3017ECC5AE1}" type="datetimeFigureOut">
              <a:rPr lang="zh-CN" altLang="en-US"/>
              <a:pPr>
                <a:defRPr/>
              </a:pPr>
              <a:t>2014/5/24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A4DB0-B2EF-492D-B0E7-79CF5D314CB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25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9309" y="32210"/>
            <a:ext cx="8229600" cy="660486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648072"/>
          </a:xfrm>
        </p:spPr>
        <p:txBody>
          <a:bodyPr/>
          <a:lstStyle>
            <a:lvl1pPr marL="342900" indent="-342900">
              <a:buClr>
                <a:srgbClr val="FFC000"/>
              </a:buClr>
              <a:buFont typeface="Wingdings" pitchFamily="2" charset="2"/>
              <a:buChar char="u"/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3"/>
          </p:nvPr>
        </p:nvSpPr>
        <p:spPr>
          <a:xfrm>
            <a:off x="467544" y="1556792"/>
            <a:ext cx="8229600" cy="4680520"/>
          </a:xfrm>
        </p:spPr>
        <p:txBody>
          <a:bodyPr/>
          <a:lstStyle>
            <a:lvl1pPr marL="342900" indent="-342900">
              <a:buClr>
                <a:srgbClr val="FFC000"/>
              </a:buClr>
              <a:buFont typeface="Wingdings" pitchFamily="2" charset="2"/>
              <a:buChar char="Ø"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8F36E-3039-4E23-B920-10AB8628F872}" type="datetimeFigureOut">
              <a:rPr lang="zh-CN" altLang="en-US"/>
              <a:pPr>
                <a:defRPr/>
              </a:pPr>
              <a:t>2014/5/24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6"/>
          </p:nvPr>
        </p:nvSpPr>
        <p:spPr>
          <a:xfrm>
            <a:off x="5795963" y="630872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49F39-59E3-4C84-A165-80469341C9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08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FB18F-46BD-47AA-9FC4-C6EEC8A77EF0}" type="datetimeFigureOut">
              <a:rPr lang="zh-CN" altLang="en-US"/>
              <a:pPr>
                <a:defRPr/>
              </a:pPr>
              <a:t>2014/5/24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D4636-7A20-4CF1-863A-98CF406B8705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56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4C167-0FF7-4761-9F40-798D521F7C02}" type="datetimeFigureOut">
              <a:rPr lang="zh-CN" altLang="en-US"/>
              <a:pPr>
                <a:defRPr/>
              </a:pPr>
              <a:t>2014/5/24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A5148-2D22-42C6-A216-CE59AFB9873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6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E56BC-5A81-419E-9BAD-4822D284DEF8}" type="datetimeFigureOut">
              <a:rPr lang="zh-CN" altLang="en-US"/>
              <a:pPr>
                <a:defRPr/>
              </a:pPr>
              <a:t>2014/5/24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64639-9966-4EF5-8859-C52C55D47FA7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45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699A4-20C4-430B-863F-9D162D30A32D}" type="datetimeFigureOut">
              <a:rPr lang="zh-CN" altLang="en-US"/>
              <a:pPr>
                <a:defRPr/>
              </a:pPr>
              <a:t>2014/5/24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53FAD-1744-4AE4-AFF4-0912AFA74C8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94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7D41F-3C73-41B7-8FA9-66933A5AF2DA}" type="datetimeFigureOut">
              <a:rPr lang="zh-CN" altLang="en-US"/>
              <a:pPr>
                <a:defRPr/>
              </a:pPr>
              <a:t>2014/5/24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DBDC5-590E-48A6-9D88-BFD71043DBB2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18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29DEF-60DD-467D-84F5-1F60679F78D0}" type="datetimeFigureOut">
              <a:rPr lang="zh-CN" altLang="en-US"/>
              <a:pPr>
                <a:defRPr/>
              </a:pPr>
              <a:t>2014/5/24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188A7-467E-4A96-9B95-D67C41E0E65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702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0270A-44E1-4045-BCBC-2C9EF5EC6BD5}" type="datetimeFigureOut">
              <a:rPr lang="zh-CN" altLang="en-US"/>
              <a:pPr>
                <a:defRPr/>
              </a:pPr>
              <a:t>2014/5/24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27B1F-E435-45AE-A761-015F7B15DF5E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47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-36513" y="6599238"/>
            <a:ext cx="730726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V="1">
            <a:off x="7367588" y="6165850"/>
            <a:ext cx="0" cy="4318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551738" y="6329363"/>
            <a:ext cx="108876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2014</a:t>
            </a:r>
            <a:r>
              <a:rPr lang="zh-CN" altLang="en-US" sz="10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  赵宗昌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 flipV="1">
            <a:off x="7451725" y="6308725"/>
            <a:ext cx="0" cy="2889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611188" y="-26988"/>
            <a:ext cx="0" cy="43180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768350" y="0"/>
            <a:ext cx="0" cy="28733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16160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421561-759F-40DA-8F57-D4BA2D903152}" type="datetimeFigureOut">
              <a:rPr lang="zh-CN" altLang="en-US"/>
              <a:pPr>
                <a:defRPr/>
              </a:pPr>
              <a:t>2014/5/24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04025" y="5229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3AD63DE-F25A-4DEC-807B-8905CA772BD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10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2195736" y="2473502"/>
            <a:ext cx="6750496" cy="1470025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讲  广度优先搜索算法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BFS</a:t>
            </a:r>
            <a:endParaRPr lang="zh-CN" altLang="en-US" sz="3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2813050"/>
            <a:ext cx="457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4572000" y="2378075"/>
            <a:ext cx="0" cy="4333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656138" y="2522538"/>
            <a:ext cx="0" cy="2889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2" name="TextBox 1"/>
          <p:cNvSpPr txBox="1">
            <a:spLocks noChangeArrowheads="1"/>
          </p:cNvSpPr>
          <p:nvPr/>
        </p:nvSpPr>
        <p:spPr bwMode="auto">
          <a:xfrm>
            <a:off x="6516688" y="4149725"/>
            <a:ext cx="1944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/>
              <a:t>2014.05.25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48072"/>
          </a:xfrm>
        </p:spPr>
        <p:txBody>
          <a:bodyPr/>
          <a:lstStyle/>
          <a:p>
            <a:pPr algn="ctr"/>
            <a:r>
              <a:rPr lang="en-US" altLang="zh-CN" b="1" dirty="0"/>
              <a:t>1.</a:t>
            </a:r>
            <a:r>
              <a:rPr lang="zh-CN" altLang="en-US" b="1" dirty="0"/>
              <a:t>最少换乘次数</a:t>
            </a:r>
          </a:p>
          <a:p>
            <a:pPr algn="ctr"/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943468" y="2504509"/>
            <a:ext cx="3905036" cy="3168650"/>
            <a:chOff x="2607757" y="961498"/>
            <a:chExt cx="3905036" cy="3168650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067175" y="961498"/>
              <a:ext cx="428625" cy="4587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400" b="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2670528" y="1608672"/>
              <a:ext cx="428625" cy="458788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400" b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2607757" y="2639989"/>
              <a:ext cx="428625" cy="458788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400" b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767562" y="1876632"/>
              <a:ext cx="427038" cy="458788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400" b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5533888" y="1395671"/>
              <a:ext cx="428625" cy="458788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400" b="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4095667" y="3037154"/>
              <a:ext cx="427038" cy="458788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400" b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3123153" y="3671360"/>
              <a:ext cx="428625" cy="458788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400" b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6084168" y="2591686"/>
              <a:ext cx="428625" cy="458788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400" b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" name="Oval 24"/>
            <p:cNvSpPr>
              <a:spLocks noChangeArrowheads="1"/>
            </p:cNvSpPr>
            <p:nvPr/>
          </p:nvSpPr>
          <p:spPr bwMode="auto">
            <a:xfrm>
              <a:off x="5061112" y="2591686"/>
              <a:ext cx="431800" cy="4318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5" name="Oval 26"/>
            <p:cNvSpPr>
              <a:spLocks noChangeArrowheads="1"/>
            </p:cNvSpPr>
            <p:nvPr/>
          </p:nvSpPr>
          <p:spPr bwMode="auto">
            <a:xfrm>
              <a:off x="4855020" y="3698348"/>
              <a:ext cx="431800" cy="431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b="0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16" name="直接连接符 15"/>
            <p:cNvCxnSpPr>
              <a:stCxn id="6" idx="2"/>
              <a:endCxn id="7" idx="7"/>
            </p:cNvCxnSpPr>
            <p:nvPr/>
          </p:nvCxnSpPr>
          <p:spPr>
            <a:xfrm flipH="1">
              <a:off x="3036382" y="1190892"/>
              <a:ext cx="1030793" cy="4849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6" idx="4"/>
              <a:endCxn id="9" idx="0"/>
            </p:cNvCxnSpPr>
            <p:nvPr/>
          </p:nvCxnSpPr>
          <p:spPr>
            <a:xfrm flipH="1">
              <a:off x="3981081" y="1420286"/>
              <a:ext cx="300407" cy="456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6" idx="5"/>
              <a:endCxn id="14" idx="0"/>
            </p:cNvCxnSpPr>
            <p:nvPr/>
          </p:nvCxnSpPr>
          <p:spPr>
            <a:xfrm>
              <a:off x="4433029" y="1353098"/>
              <a:ext cx="843983" cy="1238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6" idx="6"/>
              <a:endCxn id="10" idx="1"/>
            </p:cNvCxnSpPr>
            <p:nvPr/>
          </p:nvCxnSpPr>
          <p:spPr>
            <a:xfrm>
              <a:off x="4495800" y="1190892"/>
              <a:ext cx="1100859" cy="2719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7" idx="4"/>
              <a:endCxn id="8" idx="0"/>
            </p:cNvCxnSpPr>
            <p:nvPr/>
          </p:nvCxnSpPr>
          <p:spPr>
            <a:xfrm flipH="1">
              <a:off x="2822070" y="2067460"/>
              <a:ext cx="62771" cy="572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9" idx="3"/>
              <a:endCxn id="8" idx="7"/>
            </p:cNvCxnSpPr>
            <p:nvPr/>
          </p:nvCxnSpPr>
          <p:spPr>
            <a:xfrm flipH="1">
              <a:off x="2973611" y="2268232"/>
              <a:ext cx="856489" cy="4389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9" idx="4"/>
              <a:endCxn id="11" idx="0"/>
            </p:cNvCxnSpPr>
            <p:nvPr/>
          </p:nvCxnSpPr>
          <p:spPr>
            <a:xfrm>
              <a:off x="3981081" y="2335420"/>
              <a:ext cx="328105" cy="701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1" idx="5"/>
              <a:endCxn id="15" idx="1"/>
            </p:cNvCxnSpPr>
            <p:nvPr/>
          </p:nvCxnSpPr>
          <p:spPr>
            <a:xfrm>
              <a:off x="4460167" y="3428754"/>
              <a:ext cx="458089" cy="3328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8" idx="4"/>
              <a:endCxn id="12" idx="1"/>
            </p:cNvCxnSpPr>
            <p:nvPr/>
          </p:nvCxnSpPr>
          <p:spPr>
            <a:xfrm>
              <a:off x="2822070" y="3098777"/>
              <a:ext cx="363854" cy="6397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2" idx="6"/>
              <a:endCxn id="15" idx="2"/>
            </p:cNvCxnSpPr>
            <p:nvPr/>
          </p:nvCxnSpPr>
          <p:spPr>
            <a:xfrm>
              <a:off x="3551778" y="3900754"/>
              <a:ext cx="1303242" cy="13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0" idx="4"/>
              <a:endCxn id="14" idx="7"/>
            </p:cNvCxnSpPr>
            <p:nvPr/>
          </p:nvCxnSpPr>
          <p:spPr>
            <a:xfrm flipH="1">
              <a:off x="5429676" y="1854459"/>
              <a:ext cx="318525" cy="80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4" idx="4"/>
              <a:endCxn id="15" idx="0"/>
            </p:cNvCxnSpPr>
            <p:nvPr/>
          </p:nvCxnSpPr>
          <p:spPr>
            <a:xfrm flipH="1">
              <a:off x="5070920" y="3023486"/>
              <a:ext cx="206092" cy="674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0" idx="5"/>
              <a:endCxn id="13" idx="0"/>
            </p:cNvCxnSpPr>
            <p:nvPr/>
          </p:nvCxnSpPr>
          <p:spPr>
            <a:xfrm>
              <a:off x="5899742" y="1787271"/>
              <a:ext cx="398739" cy="8044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3" idx="3"/>
              <a:endCxn id="15" idx="7"/>
            </p:cNvCxnSpPr>
            <p:nvPr/>
          </p:nvCxnSpPr>
          <p:spPr>
            <a:xfrm flipH="1">
              <a:off x="5223584" y="2983286"/>
              <a:ext cx="923355" cy="778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11" idx="3"/>
              <a:endCxn id="12" idx="7"/>
            </p:cNvCxnSpPr>
            <p:nvPr/>
          </p:nvCxnSpPr>
          <p:spPr>
            <a:xfrm flipH="1">
              <a:off x="3489007" y="3428754"/>
              <a:ext cx="669198" cy="309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499017" y="1148551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给定</a:t>
            </a:r>
            <a:r>
              <a:rPr lang="en-US" altLang="zh-CN" dirty="0" smtClean="0"/>
              <a:t>n(&lt;=100)</a:t>
            </a:r>
            <a:r>
              <a:rPr lang="zh-CN" altLang="en-US" dirty="0" smtClean="0"/>
              <a:t>个城市及城市间的交通路线（双向），每列火车只能在固定的两个城市间运行，也就是说从城市</a:t>
            </a:r>
            <a:r>
              <a:rPr lang="en-US" altLang="zh-CN" dirty="0" smtClean="0"/>
              <a:t>A</a:t>
            </a:r>
            <a:r>
              <a:rPr lang="zh-CN" altLang="en-US" dirty="0" smtClean="0"/>
              <a:t>到城市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，如果中间经过城市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，则要从</a:t>
            </a:r>
            <a:r>
              <a:rPr lang="en-US" altLang="zh-CN" dirty="0" smtClean="0"/>
              <a:t>A</a:t>
            </a:r>
            <a:r>
              <a:rPr lang="zh-CN" altLang="en-US" dirty="0" smtClean="0"/>
              <a:t>到</a:t>
            </a:r>
            <a:r>
              <a:rPr lang="en-US" altLang="zh-CN" dirty="0" smtClean="0"/>
              <a:t>C</a:t>
            </a:r>
            <a:r>
              <a:rPr lang="zh-CN" altLang="en-US" dirty="0" smtClean="0"/>
              <a:t>后，必须在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处换乘另一辆火车才能到达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求从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号城市到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号城市的最少的换乘次数。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52183" y="2411596"/>
            <a:ext cx="253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，最少换乘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46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692696"/>
            <a:ext cx="187220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输入：</a:t>
            </a:r>
            <a:endParaRPr lang="en-US" altLang="zh-CN" dirty="0" smtClean="0"/>
          </a:p>
          <a:p>
            <a:r>
              <a:rPr lang="en-US" altLang="zh-CN" dirty="0" smtClean="0"/>
              <a:t>10</a:t>
            </a:r>
            <a:endParaRPr lang="zh-CN" altLang="en-US" dirty="0"/>
          </a:p>
          <a:p>
            <a:r>
              <a:rPr lang="en-US" altLang="zh-CN" dirty="0"/>
              <a:t>15</a:t>
            </a:r>
            <a:endParaRPr lang="zh-CN" altLang="en-US" dirty="0"/>
          </a:p>
          <a:p>
            <a:r>
              <a:rPr lang="en-US" altLang="zh-CN" dirty="0"/>
              <a:t>1 4</a:t>
            </a:r>
            <a:endParaRPr lang="zh-CN" altLang="en-US" dirty="0"/>
          </a:p>
          <a:p>
            <a:r>
              <a:rPr lang="en-US" altLang="zh-CN" dirty="0"/>
              <a:t>1 5</a:t>
            </a:r>
            <a:endParaRPr lang="zh-CN" altLang="en-US" dirty="0"/>
          </a:p>
          <a:p>
            <a:r>
              <a:rPr lang="en-US" altLang="zh-CN" dirty="0"/>
              <a:t>1 9 </a:t>
            </a:r>
            <a:endParaRPr lang="zh-CN" altLang="en-US" dirty="0"/>
          </a:p>
          <a:p>
            <a:r>
              <a:rPr lang="en-US" altLang="zh-CN" dirty="0"/>
              <a:t>1 6</a:t>
            </a:r>
            <a:endParaRPr lang="zh-CN" altLang="en-US" dirty="0"/>
          </a:p>
          <a:p>
            <a:r>
              <a:rPr lang="en-US" altLang="zh-CN" dirty="0"/>
              <a:t>4 3</a:t>
            </a:r>
            <a:endParaRPr lang="zh-CN" altLang="en-US" dirty="0"/>
          </a:p>
          <a:p>
            <a:r>
              <a:rPr lang="en-US" altLang="zh-CN" dirty="0"/>
              <a:t>5 3</a:t>
            </a:r>
            <a:endParaRPr lang="zh-CN" altLang="en-US" dirty="0"/>
          </a:p>
          <a:p>
            <a:r>
              <a:rPr lang="en-US" altLang="zh-CN" dirty="0"/>
              <a:t>5 7</a:t>
            </a:r>
            <a:endParaRPr lang="zh-CN" altLang="en-US" dirty="0"/>
          </a:p>
          <a:p>
            <a:r>
              <a:rPr lang="en-US" altLang="zh-CN" dirty="0"/>
              <a:t>9 10</a:t>
            </a:r>
            <a:endParaRPr lang="zh-CN" altLang="en-US" dirty="0"/>
          </a:p>
          <a:p>
            <a:r>
              <a:rPr lang="en-US" altLang="zh-CN" dirty="0"/>
              <a:t>6 9</a:t>
            </a:r>
            <a:endParaRPr lang="zh-CN" altLang="en-US" dirty="0"/>
          </a:p>
          <a:p>
            <a:r>
              <a:rPr lang="en-US" altLang="zh-CN" dirty="0"/>
              <a:t>6 2</a:t>
            </a:r>
            <a:endParaRPr lang="zh-CN" altLang="en-US" dirty="0"/>
          </a:p>
          <a:p>
            <a:r>
              <a:rPr lang="en-US" altLang="zh-CN" dirty="0"/>
              <a:t>3 8</a:t>
            </a:r>
            <a:endParaRPr lang="zh-CN" altLang="en-US" dirty="0"/>
          </a:p>
          <a:p>
            <a:r>
              <a:rPr lang="en-US" altLang="zh-CN" dirty="0"/>
              <a:t>7 8</a:t>
            </a:r>
            <a:endParaRPr lang="zh-CN" altLang="en-US" dirty="0"/>
          </a:p>
          <a:p>
            <a:r>
              <a:rPr lang="en-US" altLang="zh-CN" dirty="0"/>
              <a:t>7 10</a:t>
            </a:r>
            <a:endParaRPr lang="zh-CN" altLang="en-US" dirty="0"/>
          </a:p>
          <a:p>
            <a:r>
              <a:rPr lang="en-US" altLang="zh-CN" dirty="0"/>
              <a:t>2 10</a:t>
            </a:r>
            <a:endParaRPr lang="zh-CN" altLang="en-US" dirty="0"/>
          </a:p>
          <a:p>
            <a:r>
              <a:rPr lang="en-US" altLang="zh-CN" dirty="0"/>
              <a:t>8 10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15816" y="69269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输出：</a:t>
            </a:r>
            <a:endParaRPr lang="en-US" altLang="zh-CN" dirty="0" smtClean="0"/>
          </a:p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441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2.</a:t>
            </a:r>
            <a:r>
              <a:rPr lang="zh-CN" altLang="zh-CN" b="1" dirty="0"/>
              <a:t>七数码问题（</a:t>
            </a:r>
            <a:r>
              <a:rPr lang="en-US" altLang="zh-CN" b="1" dirty="0"/>
              <a:t>AOJ 0121  Seven Puzzle</a:t>
            </a:r>
            <a:r>
              <a:rPr lang="zh-CN" altLang="zh-CN" b="1" dirty="0"/>
              <a:t>）</a:t>
            </a:r>
          </a:p>
          <a:p>
            <a:pPr algn="ctr"/>
            <a:endParaRPr lang="zh-CN" altLang="en-US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936948"/>
              </p:ext>
            </p:extLst>
          </p:nvPr>
        </p:nvGraphicFramePr>
        <p:xfrm>
          <a:off x="2483768" y="1700808"/>
          <a:ext cx="3024336" cy="1368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084"/>
                <a:gridCol w="756084"/>
                <a:gridCol w="756084"/>
                <a:gridCol w="756084"/>
              </a:tblGrid>
              <a:tr h="684076">
                <a:tc>
                  <a:txBody>
                    <a:bodyPr/>
                    <a:lstStyle/>
                    <a:p>
                      <a:r>
                        <a:rPr lang="en-US" altLang="zh-CN" sz="3200" b="1" dirty="0" smtClean="0"/>
                        <a:t>4</a:t>
                      </a:r>
                      <a:endParaRPr lang="zh-CN" altLang="en-US" sz="3200" b="1" dirty="0"/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1" dirty="0"/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/>
                        <a:t>2</a:t>
                      </a:r>
                      <a:endParaRPr lang="zh-CN" altLang="en-US" sz="32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/>
                        <a:t>3</a:t>
                      </a:r>
                      <a:endParaRPr lang="zh-CN" altLang="en-US" sz="3200" b="1" dirty="0"/>
                    </a:p>
                  </a:txBody>
                  <a:tcPr anchor="ctr" anchorCtr="1"/>
                </a:tc>
              </a:tr>
              <a:tr h="684076">
                <a:tc>
                  <a:txBody>
                    <a:bodyPr/>
                    <a:lstStyle/>
                    <a:p>
                      <a:r>
                        <a:rPr lang="en-US" altLang="zh-CN" sz="3200" b="1" dirty="0" smtClean="0"/>
                        <a:t>5</a:t>
                      </a:r>
                      <a:endParaRPr lang="zh-CN" altLang="en-US" sz="32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/>
                        <a:t>1</a:t>
                      </a:r>
                      <a:endParaRPr lang="zh-CN" altLang="en-US" sz="32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/>
                        <a:t>6</a:t>
                      </a:r>
                      <a:endParaRPr lang="zh-CN" altLang="en-US" sz="32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/>
                        <a:t>7</a:t>
                      </a:r>
                      <a:endParaRPr lang="zh-CN" altLang="en-US" sz="3200" b="1" dirty="0"/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234752"/>
              </p:ext>
            </p:extLst>
          </p:nvPr>
        </p:nvGraphicFramePr>
        <p:xfrm>
          <a:off x="2483768" y="4077072"/>
          <a:ext cx="3024336" cy="1368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084"/>
                <a:gridCol w="756084"/>
                <a:gridCol w="756084"/>
                <a:gridCol w="756084"/>
              </a:tblGrid>
              <a:tr h="684076">
                <a:tc>
                  <a:txBody>
                    <a:bodyPr/>
                    <a:lstStyle/>
                    <a:p>
                      <a:endParaRPr lang="zh-CN" altLang="en-US" sz="3200" b="1" dirty="0"/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/>
                        <a:t>1</a:t>
                      </a:r>
                      <a:endParaRPr lang="zh-CN" altLang="en-US" sz="32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/>
                        <a:t>2</a:t>
                      </a:r>
                      <a:endParaRPr lang="zh-CN" altLang="en-US" sz="32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/>
                        <a:t>3</a:t>
                      </a:r>
                      <a:endParaRPr lang="zh-CN" altLang="en-US" sz="3200" b="1" dirty="0"/>
                    </a:p>
                  </a:txBody>
                  <a:tcPr anchor="ctr" anchorCtr="1"/>
                </a:tc>
              </a:tr>
              <a:tr h="684076">
                <a:tc>
                  <a:txBody>
                    <a:bodyPr/>
                    <a:lstStyle/>
                    <a:p>
                      <a:r>
                        <a:rPr lang="en-US" altLang="zh-CN" sz="3200" b="1" dirty="0" smtClean="0"/>
                        <a:t>4</a:t>
                      </a:r>
                      <a:endParaRPr lang="zh-CN" altLang="en-US" sz="32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/>
                        <a:t>5</a:t>
                      </a:r>
                      <a:endParaRPr lang="zh-CN" altLang="en-US" sz="32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/>
                        <a:t>6</a:t>
                      </a:r>
                      <a:endParaRPr lang="zh-CN" altLang="en-US" sz="32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/>
                        <a:t>7</a:t>
                      </a:r>
                      <a:endParaRPr lang="zh-CN" altLang="en-US" sz="3200" b="1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3729" y="198884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开始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955588" y="4653136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目标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96453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3.</a:t>
            </a:r>
            <a:r>
              <a:rPr lang="en-US" altLang="zh-CN" b="1" dirty="0"/>
              <a:t> 3</a:t>
            </a:r>
            <a:r>
              <a:rPr lang="zh-CN" altLang="zh-CN" b="1" dirty="0"/>
              <a:t>奶酪（</a:t>
            </a:r>
            <a:r>
              <a:rPr lang="en-US" altLang="zh-CN" b="1" dirty="0"/>
              <a:t>AOJ 0558 Cheese</a:t>
            </a:r>
            <a:r>
              <a:rPr lang="zh-CN" altLang="zh-CN" b="1" dirty="0"/>
              <a:t>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48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55776" y="188640"/>
            <a:ext cx="3753843" cy="648072"/>
          </a:xfrm>
        </p:spPr>
        <p:txBody>
          <a:bodyPr/>
          <a:lstStyle/>
          <a:p>
            <a:r>
              <a:rPr lang="en-US" altLang="zh-CN" b="1" dirty="0" err="1" smtClean="0"/>
              <a:t>Dfs</a:t>
            </a:r>
            <a:r>
              <a:rPr lang="zh-CN" altLang="en-US" b="1" dirty="0" smtClean="0"/>
              <a:t>最基本的框架：</a:t>
            </a:r>
            <a:endParaRPr lang="zh-CN" altLang="en-US" b="1" dirty="0"/>
          </a:p>
        </p:txBody>
      </p:sp>
      <p:sp>
        <p:nvSpPr>
          <p:cNvPr id="6" name="内容占位符 3"/>
          <p:cNvSpPr>
            <a:spLocks noGrp="1"/>
          </p:cNvSpPr>
          <p:nvPr>
            <p:ph idx="13"/>
          </p:nvPr>
        </p:nvSpPr>
        <p:spPr>
          <a:xfrm>
            <a:off x="107504" y="908720"/>
            <a:ext cx="8892480" cy="5832648"/>
          </a:xfrm>
        </p:spPr>
        <p:txBody>
          <a:bodyPr/>
          <a:lstStyle/>
          <a:p>
            <a:r>
              <a:rPr lang="en-US" altLang="zh-CN" b="1" dirty="0" smtClean="0"/>
              <a:t>Procedure </a:t>
            </a:r>
            <a:r>
              <a:rPr lang="en-US" altLang="zh-CN" b="1" dirty="0" err="1" smtClean="0"/>
              <a:t>dfs</a:t>
            </a:r>
            <a:r>
              <a:rPr lang="en-US" altLang="zh-CN" b="1" dirty="0" smtClean="0"/>
              <a:t>(i:</a:t>
            </a:r>
            <a:r>
              <a:rPr lang="zh-CN" altLang="en-US" b="1" dirty="0" smtClean="0"/>
              <a:t>当前状态</a:t>
            </a:r>
            <a:r>
              <a:rPr lang="en-US" altLang="zh-CN" b="1" dirty="0" smtClean="0"/>
              <a:t>x[i]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begin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if  </a:t>
            </a:r>
            <a:r>
              <a:rPr lang="zh-CN" altLang="en-US" b="1" dirty="0" smtClean="0"/>
              <a:t>当前状态</a:t>
            </a:r>
            <a:r>
              <a:rPr lang="en-US" altLang="zh-CN" b="1" dirty="0" smtClean="0"/>
              <a:t>i</a:t>
            </a:r>
            <a:r>
              <a:rPr lang="zh-CN" altLang="en-US" b="1" dirty="0" smtClean="0"/>
              <a:t>是目标   </a:t>
            </a:r>
            <a:r>
              <a:rPr lang="en-US" altLang="zh-CN" b="1" dirty="0" smtClean="0"/>
              <a:t>then  </a:t>
            </a:r>
            <a:r>
              <a:rPr lang="zh-CN" altLang="en-US" b="1" dirty="0" smtClean="0"/>
              <a:t>处理；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if   </a:t>
            </a:r>
            <a:r>
              <a:rPr lang="zh-CN" altLang="en-US" b="1" dirty="0" smtClean="0"/>
              <a:t>越界退出；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</a:t>
            </a:r>
            <a:r>
              <a:rPr lang="zh-CN" altLang="en-US" b="1" dirty="0" smtClean="0"/>
              <a:t>按</a:t>
            </a:r>
            <a:r>
              <a:rPr lang="en-US" altLang="zh-CN" b="1" dirty="0" smtClean="0"/>
              <a:t>k</a:t>
            </a:r>
            <a:r>
              <a:rPr lang="zh-CN" altLang="en-US" b="1" dirty="0" smtClean="0"/>
              <a:t>个规则扩展新状态</a:t>
            </a:r>
            <a:r>
              <a:rPr lang="en-US" altLang="zh-CN" b="1" dirty="0" smtClean="0"/>
              <a:t>xx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  if</a:t>
            </a:r>
            <a:r>
              <a:rPr lang="zh-CN" altLang="en-US" b="1" dirty="0" smtClean="0"/>
              <a:t>状态</a:t>
            </a:r>
            <a:r>
              <a:rPr lang="en-US" altLang="zh-CN" b="1" dirty="0" smtClean="0"/>
              <a:t>xx</a:t>
            </a:r>
            <a:r>
              <a:rPr lang="zh-CN" altLang="en-US" b="1" dirty="0" smtClean="0"/>
              <a:t>符合要求 </a:t>
            </a:r>
            <a:r>
              <a:rPr lang="en-US" altLang="zh-CN" b="1" dirty="0" smtClean="0"/>
              <a:t>then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        begin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              </a:t>
            </a:r>
            <a:r>
              <a:rPr lang="zh-CN" altLang="en-US" b="1" dirty="0" smtClean="0"/>
              <a:t>记下状态</a:t>
            </a:r>
            <a:r>
              <a:rPr lang="en-US" altLang="zh-CN" b="1" dirty="0"/>
              <a:t>x[i+1</a:t>
            </a:r>
            <a:r>
              <a:rPr lang="en-US" altLang="zh-CN" b="1" dirty="0" smtClean="0"/>
              <a:t>]=xx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               [</a:t>
            </a:r>
            <a:r>
              <a:rPr lang="zh-CN" altLang="en-US" b="1" dirty="0" smtClean="0">
                <a:solidFill>
                  <a:srgbClr val="FF0000"/>
                </a:solidFill>
              </a:rPr>
              <a:t>标记</a:t>
            </a:r>
            <a:r>
              <a:rPr lang="zh-CN" altLang="en-US" b="1" dirty="0" smtClean="0"/>
              <a:t>新状态，避免重复走；</a:t>
            </a:r>
            <a:r>
              <a:rPr lang="en-US" altLang="zh-CN" b="1" dirty="0" smtClean="0"/>
              <a:t>]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              </a:t>
            </a:r>
            <a:r>
              <a:rPr lang="en-US" altLang="zh-CN" b="1" dirty="0" err="1" smtClean="0"/>
              <a:t>dfs</a:t>
            </a:r>
            <a:r>
              <a:rPr lang="en-US" altLang="zh-CN" b="1" dirty="0" smtClean="0"/>
              <a:t>(i+1:</a:t>
            </a:r>
            <a:r>
              <a:rPr lang="zh-CN" altLang="en-US" b="1" dirty="0" smtClean="0"/>
              <a:t>状态</a:t>
            </a:r>
            <a:r>
              <a:rPr lang="en-US" altLang="zh-CN" b="1" dirty="0" smtClean="0"/>
              <a:t>x[i+1]);//</a:t>
            </a:r>
            <a:r>
              <a:rPr lang="zh-CN" altLang="en-US" b="1" dirty="0" smtClean="0"/>
              <a:t>新状态作为新起点继续搜索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               [</a:t>
            </a:r>
            <a:r>
              <a:rPr lang="zh-CN" altLang="en-US" b="1" dirty="0" smtClean="0">
                <a:solidFill>
                  <a:srgbClr val="FF0000"/>
                </a:solidFill>
              </a:rPr>
              <a:t>去掉标记</a:t>
            </a:r>
            <a:r>
              <a:rPr lang="zh-CN" altLang="en-US" b="1" dirty="0" smtClean="0"/>
              <a:t>，供后面继续走；</a:t>
            </a:r>
            <a:r>
              <a:rPr lang="en-US" altLang="zh-CN" b="1" dirty="0" smtClean="0"/>
              <a:t>]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        end;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end;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2017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322263" y="1643063"/>
            <a:ext cx="85693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【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问题描述</a:t>
            </a:r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】</a:t>
            </a:r>
          </a:p>
          <a:p>
            <a:pPr eaLnBrk="1" hangingPunct="1"/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       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在</a:t>
            </a:r>
            <a:r>
              <a:rPr lang="en-US" altLang="zh-CN" sz="2400" b="1" dirty="0" err="1">
                <a:latin typeface="华文中宋" pitchFamily="2" charset="-122"/>
                <a:ea typeface="华文中宋" pitchFamily="2" charset="-122"/>
              </a:rPr>
              <a:t>n×n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的国际象棋盘上，放置</a:t>
            </a:r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n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个皇后，使任何一个皇后都不能吃掉另一个</a:t>
            </a:r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,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需满足的条件是：</a:t>
            </a:r>
            <a:r>
              <a:rPr lang="zh-CN" altLang="en-US" sz="24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同一行、同一列、同一对角线上只能有一个皇后。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求所有满足要求的放置方案。</a:t>
            </a:r>
          </a:p>
        </p:txBody>
      </p:sp>
      <p:sp>
        <p:nvSpPr>
          <p:cNvPr id="36867" name="Text Box 64"/>
          <p:cNvSpPr txBox="1">
            <a:spLocks noChangeArrowheads="1"/>
          </p:cNvSpPr>
          <p:nvPr/>
        </p:nvSpPr>
        <p:spPr bwMode="auto">
          <a:xfrm>
            <a:off x="2623890" y="515143"/>
            <a:ext cx="410527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 dirty="0" smtClean="0">
                <a:latin typeface="华文中宋" pitchFamily="2" charset="-122"/>
                <a:ea typeface="华文中宋" pitchFamily="2" charset="-122"/>
              </a:rPr>
              <a:t>4</a:t>
            </a:r>
            <a:r>
              <a:rPr lang="zh-CN" altLang="en-US" sz="3600" b="1" dirty="0" smtClean="0">
                <a:latin typeface="华文中宋" pitchFamily="2" charset="-122"/>
                <a:ea typeface="华文中宋" pitchFamily="2" charset="-122"/>
              </a:rPr>
              <a:t>皇</a:t>
            </a:r>
            <a:r>
              <a:rPr lang="zh-CN" altLang="en-US" sz="3600" b="1" dirty="0">
                <a:latin typeface="华文中宋" pitchFamily="2" charset="-122"/>
                <a:ea typeface="华文中宋" pitchFamily="2" charset="-122"/>
              </a:rPr>
              <a:t>后问题</a:t>
            </a:r>
          </a:p>
        </p:txBody>
      </p:sp>
      <p:sp>
        <p:nvSpPr>
          <p:cNvPr id="36868" name="Text Box 66"/>
          <p:cNvSpPr txBox="1">
            <a:spLocks noChangeArrowheads="1"/>
          </p:cNvSpPr>
          <p:nvPr/>
        </p:nvSpPr>
        <p:spPr bwMode="auto">
          <a:xfrm>
            <a:off x="395288" y="3371850"/>
            <a:ext cx="8424862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华文中宋" pitchFamily="2" charset="-122"/>
                <a:ea typeface="华文中宋" pitchFamily="2" charset="-122"/>
              </a:rPr>
              <a:t>【</a:t>
            </a: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输入</a:t>
            </a:r>
            <a:r>
              <a:rPr lang="en-US" altLang="zh-CN" sz="2400" b="1">
                <a:latin typeface="华文中宋" pitchFamily="2" charset="-122"/>
                <a:ea typeface="华文中宋" pitchFamily="2" charset="-122"/>
              </a:rPr>
              <a:t>】</a:t>
            </a:r>
          </a:p>
          <a:p>
            <a:pPr eaLnBrk="1" hangingPunct="1"/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一个正整数</a:t>
            </a:r>
            <a:r>
              <a:rPr lang="en-US" altLang="zh-CN" sz="2400" b="1">
                <a:latin typeface="华文中宋" pitchFamily="2" charset="-122"/>
                <a:ea typeface="华文中宋" pitchFamily="2" charset="-122"/>
              </a:rPr>
              <a:t>n</a:t>
            </a: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。</a:t>
            </a:r>
          </a:p>
          <a:p>
            <a:pPr eaLnBrk="1" hangingPunct="1"/>
            <a:r>
              <a:rPr lang="en-US" altLang="zh-CN" sz="2400" b="1">
                <a:latin typeface="华文中宋" pitchFamily="2" charset="-122"/>
                <a:ea typeface="华文中宋" pitchFamily="2" charset="-122"/>
              </a:rPr>
              <a:t>【</a:t>
            </a: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输出</a:t>
            </a:r>
            <a:r>
              <a:rPr lang="en-US" altLang="zh-CN" sz="2400" b="1">
                <a:latin typeface="华文中宋" pitchFamily="2" charset="-122"/>
                <a:ea typeface="华文中宋" pitchFamily="2" charset="-122"/>
              </a:rPr>
              <a:t>】</a:t>
            </a:r>
          </a:p>
          <a:p>
            <a:pPr eaLnBrk="1" hangingPunct="1"/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每行代表一种放置方案：第</a:t>
            </a:r>
            <a:r>
              <a:rPr lang="en-US" altLang="zh-CN" sz="2400" b="1">
                <a:latin typeface="华文中宋" pitchFamily="2" charset="-122"/>
                <a:ea typeface="华文中宋" pitchFamily="2" charset="-122"/>
              </a:rPr>
              <a:t>i</a:t>
            </a: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行的第一个数是</a:t>
            </a:r>
            <a:r>
              <a:rPr lang="en-US" altLang="zh-CN" sz="2400" b="1">
                <a:latin typeface="华文中宋" pitchFamily="2" charset="-122"/>
                <a:ea typeface="华文中宋" pitchFamily="2" charset="-122"/>
              </a:rPr>
              <a:t>i</a:t>
            </a: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，表示第</a:t>
            </a:r>
            <a:r>
              <a:rPr lang="en-US" altLang="zh-CN" sz="2400" b="1">
                <a:latin typeface="华文中宋" pitchFamily="2" charset="-122"/>
                <a:ea typeface="华文中宋" pitchFamily="2" charset="-122"/>
              </a:rPr>
              <a:t>i</a:t>
            </a: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种方案，后面一个冒号，然后是用空格隔开的</a:t>
            </a:r>
            <a:r>
              <a:rPr lang="en-US" altLang="zh-CN" sz="2400" b="1">
                <a:latin typeface="华文中宋" pitchFamily="2" charset="-122"/>
                <a:ea typeface="华文中宋" pitchFamily="2" charset="-122"/>
              </a:rPr>
              <a:t>n</a:t>
            </a: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个数，其中第</a:t>
            </a:r>
            <a:r>
              <a:rPr lang="en-US" altLang="zh-CN" sz="2400" b="1">
                <a:latin typeface="华文中宋" pitchFamily="2" charset="-122"/>
                <a:ea typeface="华文中宋" pitchFamily="2" charset="-122"/>
              </a:rPr>
              <a:t>i</a:t>
            </a: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个数</a:t>
            </a:r>
            <a:r>
              <a:rPr lang="en-US" altLang="zh-CN" sz="2400" b="1">
                <a:latin typeface="华文中宋" pitchFamily="2" charset="-122"/>
                <a:ea typeface="华文中宋" pitchFamily="2" charset="-122"/>
              </a:rPr>
              <a:t>x[i]</a:t>
            </a: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表示第</a:t>
            </a:r>
            <a:r>
              <a:rPr lang="en-US" altLang="zh-CN" sz="2400" b="1">
                <a:latin typeface="华文中宋" pitchFamily="2" charset="-122"/>
                <a:ea typeface="华文中宋" pitchFamily="2" charset="-122"/>
              </a:rPr>
              <a:t>i</a:t>
            </a: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行上的皇后放在第</a:t>
            </a:r>
            <a:r>
              <a:rPr lang="en-US" altLang="zh-CN" sz="2400" b="1">
                <a:latin typeface="华文中宋" pitchFamily="2" charset="-122"/>
                <a:ea typeface="华文中宋" pitchFamily="2" charset="-122"/>
              </a:rPr>
              <a:t>x[i]</a:t>
            </a: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列</a:t>
            </a:r>
            <a:r>
              <a:rPr lang="en-US" altLang="zh-CN" sz="2400" b="1">
                <a:latin typeface="华文中宋" pitchFamily="2" charset="-122"/>
                <a:ea typeface="华文中宋" pitchFamily="2" charset="-122"/>
              </a:rPr>
              <a:t>.</a:t>
            </a:r>
            <a:endParaRPr lang="zh-CN" altLang="en-US" sz="2400" b="1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480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66"/>
          <p:cNvSpPr txBox="1">
            <a:spLocks noChangeArrowheads="1"/>
          </p:cNvSpPr>
          <p:nvPr/>
        </p:nvSpPr>
        <p:spPr bwMode="auto">
          <a:xfrm>
            <a:off x="744538" y="725488"/>
            <a:ext cx="2336800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/>
              <a:t>【</a:t>
            </a:r>
            <a:r>
              <a:rPr lang="zh-CN" altLang="en-US" sz="2400" b="1"/>
              <a:t>样例输入</a:t>
            </a:r>
            <a:r>
              <a:rPr lang="en-US" altLang="zh-CN" sz="2400" b="1"/>
              <a:t>】</a:t>
            </a:r>
          </a:p>
          <a:p>
            <a:pPr eaLnBrk="1" hangingPunct="1"/>
            <a:r>
              <a:rPr lang="en-US" altLang="zh-CN" sz="2400" b="1"/>
              <a:t>4</a:t>
            </a:r>
          </a:p>
          <a:p>
            <a:pPr eaLnBrk="1" hangingPunct="1"/>
            <a:r>
              <a:rPr lang="en-US" altLang="zh-CN" sz="2400" b="1"/>
              <a:t>【</a:t>
            </a:r>
            <a:r>
              <a:rPr lang="zh-CN" altLang="en-US" sz="2400" b="1"/>
              <a:t>样例输出</a:t>
            </a:r>
            <a:r>
              <a:rPr lang="en-US" altLang="zh-CN" sz="2400" b="1"/>
              <a:t>】</a:t>
            </a:r>
          </a:p>
          <a:p>
            <a:pPr eaLnBrk="1" hangingPunct="1"/>
            <a:r>
              <a:rPr lang="en-US" altLang="zh-CN" sz="2400" b="1"/>
              <a:t>1:2 4 1 3</a:t>
            </a:r>
          </a:p>
          <a:p>
            <a:pPr eaLnBrk="1" hangingPunct="1"/>
            <a:r>
              <a:rPr lang="en-US" altLang="zh-CN" sz="2400" b="1"/>
              <a:t>2:3 1 4 2</a:t>
            </a:r>
          </a:p>
        </p:txBody>
      </p:sp>
      <p:sp>
        <p:nvSpPr>
          <p:cNvPr id="37891" name="矩形 2"/>
          <p:cNvSpPr>
            <a:spLocks noChangeArrowheads="1"/>
          </p:cNvSpPr>
          <p:nvPr/>
        </p:nvSpPr>
        <p:spPr bwMode="auto">
          <a:xfrm>
            <a:off x="2916238" y="2284413"/>
            <a:ext cx="39909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</a:rPr>
              <a:t>4</a:t>
            </a:r>
            <a:r>
              <a:rPr lang="zh-CN" altLang="en-US" sz="2800" b="1">
                <a:solidFill>
                  <a:srgbClr val="000000"/>
                </a:solidFill>
              </a:rPr>
              <a:t>皇后的放置方案如下：</a:t>
            </a:r>
          </a:p>
        </p:txBody>
      </p:sp>
      <p:grpSp>
        <p:nvGrpSpPr>
          <p:cNvPr id="37892" name="Group 128"/>
          <p:cNvGrpSpPr>
            <a:grpSpLocks/>
          </p:cNvGrpSpPr>
          <p:nvPr/>
        </p:nvGrpSpPr>
        <p:grpSpPr bwMode="auto">
          <a:xfrm>
            <a:off x="1571625" y="3059113"/>
            <a:ext cx="6096000" cy="3033712"/>
            <a:chOff x="1488" y="1584"/>
            <a:chExt cx="3840" cy="1911"/>
          </a:xfrm>
        </p:grpSpPr>
        <p:grpSp>
          <p:nvGrpSpPr>
            <p:cNvPr id="37893" name="Group 129"/>
            <p:cNvGrpSpPr>
              <a:grpSpLocks/>
            </p:cNvGrpSpPr>
            <p:nvPr/>
          </p:nvGrpSpPr>
          <p:grpSpPr bwMode="auto">
            <a:xfrm>
              <a:off x="1728" y="1901"/>
              <a:ext cx="1392" cy="1304"/>
              <a:chOff x="1728" y="2008"/>
              <a:chExt cx="1392" cy="1304"/>
            </a:xfrm>
          </p:grpSpPr>
          <p:sp>
            <p:nvSpPr>
              <p:cNvPr id="37927" name="Rectangle 130"/>
              <p:cNvSpPr>
                <a:spLocks noChangeArrowheads="1"/>
              </p:cNvSpPr>
              <p:nvPr/>
            </p:nvSpPr>
            <p:spPr bwMode="auto">
              <a:xfrm>
                <a:off x="2772" y="2986"/>
                <a:ext cx="348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18" charset="2"/>
                  <a:buNone/>
                </a:pPr>
                <a:endParaRPr lang="zh-CN" altLang="zh-CN" sz="2200" b="1">
                  <a:solidFill>
                    <a:schemeClr val="bg1"/>
                  </a:solidFill>
                  <a:latin typeface="Constantia" pitchFamily="18" charset="0"/>
                </a:endParaRPr>
              </a:p>
            </p:txBody>
          </p:sp>
          <p:sp>
            <p:nvSpPr>
              <p:cNvPr id="37928" name="Rectangle 131"/>
              <p:cNvSpPr>
                <a:spLocks noChangeArrowheads="1"/>
              </p:cNvSpPr>
              <p:nvPr/>
            </p:nvSpPr>
            <p:spPr bwMode="auto">
              <a:xfrm>
                <a:off x="2424" y="2986"/>
                <a:ext cx="348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18" charset="2"/>
                  <a:buNone/>
                </a:pPr>
                <a:r>
                  <a:rPr lang="en-US" altLang="en-US" sz="2200" b="1">
                    <a:solidFill>
                      <a:srgbClr val="FF0000"/>
                    </a:solidFill>
                    <a:latin typeface="宋体" charset="-122"/>
                  </a:rPr>
                  <a:t>*</a:t>
                </a:r>
                <a:endParaRPr lang="en-US" altLang="zh-CN" sz="2200" b="1">
                  <a:solidFill>
                    <a:srgbClr val="FF0000"/>
                  </a:solidFill>
                  <a:latin typeface="宋体" charset="-122"/>
                </a:endParaRPr>
              </a:p>
            </p:txBody>
          </p:sp>
          <p:sp>
            <p:nvSpPr>
              <p:cNvPr id="37929" name="Rectangle 132"/>
              <p:cNvSpPr>
                <a:spLocks noChangeArrowheads="1"/>
              </p:cNvSpPr>
              <p:nvPr/>
            </p:nvSpPr>
            <p:spPr bwMode="auto">
              <a:xfrm>
                <a:off x="2076" y="2986"/>
                <a:ext cx="348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18" charset="2"/>
                  <a:buNone/>
                </a:pPr>
                <a:endParaRPr lang="zh-CN" altLang="zh-CN" sz="2200" b="1">
                  <a:solidFill>
                    <a:schemeClr val="bg1"/>
                  </a:solidFill>
                  <a:latin typeface="Constantia" pitchFamily="18" charset="0"/>
                </a:endParaRPr>
              </a:p>
            </p:txBody>
          </p:sp>
          <p:sp>
            <p:nvSpPr>
              <p:cNvPr id="37930" name="Rectangle 133"/>
              <p:cNvSpPr>
                <a:spLocks noChangeArrowheads="1"/>
              </p:cNvSpPr>
              <p:nvPr/>
            </p:nvSpPr>
            <p:spPr bwMode="auto">
              <a:xfrm>
                <a:off x="1728" y="2986"/>
                <a:ext cx="348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18" charset="2"/>
                  <a:buNone/>
                </a:pPr>
                <a:endParaRPr lang="zh-CN" altLang="zh-CN" sz="2200" b="1">
                  <a:solidFill>
                    <a:schemeClr val="bg1"/>
                  </a:solidFill>
                  <a:latin typeface="Constantia" pitchFamily="18" charset="0"/>
                </a:endParaRPr>
              </a:p>
            </p:txBody>
          </p:sp>
          <p:sp>
            <p:nvSpPr>
              <p:cNvPr id="37931" name="Rectangle 134"/>
              <p:cNvSpPr>
                <a:spLocks noChangeArrowheads="1"/>
              </p:cNvSpPr>
              <p:nvPr/>
            </p:nvSpPr>
            <p:spPr bwMode="auto">
              <a:xfrm>
                <a:off x="2772" y="2660"/>
                <a:ext cx="348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18" charset="2"/>
                  <a:buNone/>
                </a:pPr>
                <a:endParaRPr lang="zh-CN" altLang="zh-CN" sz="2200" b="1">
                  <a:solidFill>
                    <a:schemeClr val="bg1"/>
                  </a:solidFill>
                  <a:latin typeface="Constantia" pitchFamily="18" charset="0"/>
                </a:endParaRPr>
              </a:p>
            </p:txBody>
          </p:sp>
          <p:sp>
            <p:nvSpPr>
              <p:cNvPr id="37932" name="Rectangle 135"/>
              <p:cNvSpPr>
                <a:spLocks noChangeArrowheads="1"/>
              </p:cNvSpPr>
              <p:nvPr/>
            </p:nvSpPr>
            <p:spPr bwMode="auto">
              <a:xfrm>
                <a:off x="2424" y="2660"/>
                <a:ext cx="348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18" charset="2"/>
                  <a:buNone/>
                </a:pPr>
                <a:endParaRPr lang="zh-CN" altLang="zh-CN" sz="2200" b="1">
                  <a:solidFill>
                    <a:schemeClr val="bg1"/>
                  </a:solidFill>
                  <a:latin typeface="Constantia" pitchFamily="18" charset="0"/>
                </a:endParaRPr>
              </a:p>
            </p:txBody>
          </p:sp>
          <p:sp>
            <p:nvSpPr>
              <p:cNvPr id="37933" name="Rectangle 136"/>
              <p:cNvSpPr>
                <a:spLocks noChangeArrowheads="1"/>
              </p:cNvSpPr>
              <p:nvPr/>
            </p:nvSpPr>
            <p:spPr bwMode="auto">
              <a:xfrm>
                <a:off x="2076" y="2660"/>
                <a:ext cx="348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18" charset="2"/>
                  <a:buNone/>
                </a:pPr>
                <a:endParaRPr lang="zh-CN" altLang="zh-CN" sz="2200" b="1">
                  <a:solidFill>
                    <a:schemeClr val="bg1"/>
                  </a:solidFill>
                  <a:latin typeface="Constantia" pitchFamily="18" charset="0"/>
                </a:endParaRPr>
              </a:p>
            </p:txBody>
          </p:sp>
          <p:sp>
            <p:nvSpPr>
              <p:cNvPr id="37934" name="Rectangle 137"/>
              <p:cNvSpPr>
                <a:spLocks noChangeArrowheads="1"/>
              </p:cNvSpPr>
              <p:nvPr/>
            </p:nvSpPr>
            <p:spPr bwMode="auto">
              <a:xfrm>
                <a:off x="1728" y="2660"/>
                <a:ext cx="348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18" charset="2"/>
                  <a:buNone/>
                </a:pPr>
                <a:r>
                  <a:rPr lang="en-US" altLang="en-US" sz="2200" b="1">
                    <a:solidFill>
                      <a:srgbClr val="FF0000"/>
                    </a:solidFill>
                    <a:latin typeface="宋体" charset="-122"/>
                  </a:rPr>
                  <a:t>*</a:t>
                </a:r>
                <a:endParaRPr lang="en-US" altLang="zh-CN" sz="2200" b="1">
                  <a:solidFill>
                    <a:srgbClr val="FF0000"/>
                  </a:solidFill>
                  <a:latin typeface="宋体" charset="-122"/>
                </a:endParaRPr>
              </a:p>
            </p:txBody>
          </p:sp>
          <p:sp>
            <p:nvSpPr>
              <p:cNvPr id="37935" name="Rectangle 138"/>
              <p:cNvSpPr>
                <a:spLocks noChangeArrowheads="1"/>
              </p:cNvSpPr>
              <p:nvPr/>
            </p:nvSpPr>
            <p:spPr bwMode="auto">
              <a:xfrm>
                <a:off x="2772" y="2334"/>
                <a:ext cx="348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18" charset="2"/>
                  <a:buNone/>
                </a:pPr>
                <a:r>
                  <a:rPr lang="en-US" altLang="en-US" sz="2200" b="1">
                    <a:solidFill>
                      <a:srgbClr val="FF0000"/>
                    </a:solidFill>
                    <a:latin typeface="宋体" charset="-122"/>
                  </a:rPr>
                  <a:t>*</a:t>
                </a:r>
                <a:endParaRPr lang="en-US" altLang="zh-CN" sz="2200" b="1">
                  <a:solidFill>
                    <a:srgbClr val="FF0000"/>
                  </a:solidFill>
                  <a:latin typeface="宋体" charset="-122"/>
                </a:endParaRPr>
              </a:p>
            </p:txBody>
          </p:sp>
          <p:sp>
            <p:nvSpPr>
              <p:cNvPr id="37936" name="Rectangle 139"/>
              <p:cNvSpPr>
                <a:spLocks noChangeArrowheads="1"/>
              </p:cNvSpPr>
              <p:nvPr/>
            </p:nvSpPr>
            <p:spPr bwMode="auto">
              <a:xfrm>
                <a:off x="2424" y="2334"/>
                <a:ext cx="348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18" charset="2"/>
                  <a:buNone/>
                </a:pPr>
                <a:endParaRPr lang="zh-CN" altLang="zh-CN" sz="2200" b="1">
                  <a:solidFill>
                    <a:schemeClr val="bg1"/>
                  </a:solidFill>
                  <a:latin typeface="Constantia" pitchFamily="18" charset="0"/>
                </a:endParaRPr>
              </a:p>
            </p:txBody>
          </p:sp>
          <p:sp>
            <p:nvSpPr>
              <p:cNvPr id="37937" name="Rectangle 140"/>
              <p:cNvSpPr>
                <a:spLocks noChangeArrowheads="1"/>
              </p:cNvSpPr>
              <p:nvPr/>
            </p:nvSpPr>
            <p:spPr bwMode="auto">
              <a:xfrm>
                <a:off x="2076" y="2334"/>
                <a:ext cx="348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18" charset="2"/>
                  <a:buNone/>
                </a:pPr>
                <a:endParaRPr lang="zh-CN" altLang="zh-CN" sz="2200" b="1">
                  <a:solidFill>
                    <a:schemeClr val="bg1"/>
                  </a:solidFill>
                  <a:latin typeface="Constantia" pitchFamily="18" charset="0"/>
                </a:endParaRPr>
              </a:p>
            </p:txBody>
          </p:sp>
          <p:sp>
            <p:nvSpPr>
              <p:cNvPr id="37938" name="Rectangle 141"/>
              <p:cNvSpPr>
                <a:spLocks noChangeArrowheads="1"/>
              </p:cNvSpPr>
              <p:nvPr/>
            </p:nvSpPr>
            <p:spPr bwMode="auto">
              <a:xfrm>
                <a:off x="1728" y="2334"/>
                <a:ext cx="348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18" charset="2"/>
                  <a:buNone/>
                </a:pPr>
                <a:endParaRPr lang="zh-CN" altLang="zh-CN" sz="2200" b="1">
                  <a:solidFill>
                    <a:schemeClr val="bg1"/>
                  </a:solidFill>
                  <a:latin typeface="Constantia" pitchFamily="18" charset="0"/>
                </a:endParaRPr>
              </a:p>
            </p:txBody>
          </p:sp>
          <p:sp>
            <p:nvSpPr>
              <p:cNvPr id="37939" name="Rectangle 142"/>
              <p:cNvSpPr>
                <a:spLocks noChangeArrowheads="1"/>
              </p:cNvSpPr>
              <p:nvPr/>
            </p:nvSpPr>
            <p:spPr bwMode="auto">
              <a:xfrm>
                <a:off x="2772" y="2008"/>
                <a:ext cx="348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18" charset="2"/>
                  <a:buNone/>
                </a:pPr>
                <a:endParaRPr lang="zh-CN" altLang="zh-CN" sz="2200" b="1">
                  <a:solidFill>
                    <a:schemeClr val="bg1"/>
                  </a:solidFill>
                  <a:latin typeface="Constantia" pitchFamily="18" charset="0"/>
                </a:endParaRPr>
              </a:p>
            </p:txBody>
          </p:sp>
          <p:sp>
            <p:nvSpPr>
              <p:cNvPr id="37940" name="Rectangle 143"/>
              <p:cNvSpPr>
                <a:spLocks noChangeArrowheads="1"/>
              </p:cNvSpPr>
              <p:nvPr/>
            </p:nvSpPr>
            <p:spPr bwMode="auto">
              <a:xfrm>
                <a:off x="2424" y="2008"/>
                <a:ext cx="348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18" charset="2"/>
                  <a:buNone/>
                </a:pPr>
                <a:endParaRPr lang="zh-CN" altLang="zh-CN" sz="2200" b="1">
                  <a:solidFill>
                    <a:schemeClr val="bg1"/>
                  </a:solidFill>
                  <a:latin typeface="Constantia" pitchFamily="18" charset="0"/>
                </a:endParaRPr>
              </a:p>
            </p:txBody>
          </p:sp>
          <p:sp>
            <p:nvSpPr>
              <p:cNvPr id="37941" name="Rectangle 144"/>
              <p:cNvSpPr>
                <a:spLocks noChangeArrowheads="1"/>
              </p:cNvSpPr>
              <p:nvPr/>
            </p:nvSpPr>
            <p:spPr bwMode="auto">
              <a:xfrm>
                <a:off x="2076" y="2008"/>
                <a:ext cx="348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18" charset="2"/>
                  <a:buNone/>
                </a:pPr>
                <a:r>
                  <a:rPr lang="en-US" altLang="en-US" sz="2200" b="1">
                    <a:solidFill>
                      <a:srgbClr val="FF0000"/>
                    </a:solidFill>
                    <a:latin typeface="宋体" charset="-122"/>
                  </a:rPr>
                  <a:t>*</a:t>
                </a:r>
              </a:p>
            </p:txBody>
          </p:sp>
          <p:sp>
            <p:nvSpPr>
              <p:cNvPr id="37942" name="Rectangle 145"/>
              <p:cNvSpPr>
                <a:spLocks noChangeArrowheads="1"/>
              </p:cNvSpPr>
              <p:nvPr/>
            </p:nvSpPr>
            <p:spPr bwMode="auto">
              <a:xfrm>
                <a:off x="1728" y="2008"/>
                <a:ext cx="348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18" charset="2"/>
                  <a:buNone/>
                </a:pPr>
                <a:endParaRPr lang="zh-CN" altLang="zh-CN" sz="2200" b="1">
                  <a:solidFill>
                    <a:schemeClr val="bg1"/>
                  </a:solidFill>
                  <a:latin typeface="Constantia" pitchFamily="18" charset="0"/>
                </a:endParaRPr>
              </a:p>
            </p:txBody>
          </p:sp>
          <p:sp>
            <p:nvSpPr>
              <p:cNvPr id="37943" name="Line 146"/>
              <p:cNvSpPr>
                <a:spLocks noChangeShapeType="1"/>
              </p:cNvSpPr>
              <p:nvPr/>
            </p:nvSpPr>
            <p:spPr bwMode="auto">
              <a:xfrm>
                <a:off x="1728" y="2008"/>
                <a:ext cx="13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4" name="Line 147"/>
              <p:cNvSpPr>
                <a:spLocks noChangeShapeType="1"/>
              </p:cNvSpPr>
              <p:nvPr/>
            </p:nvSpPr>
            <p:spPr bwMode="auto">
              <a:xfrm>
                <a:off x="1728" y="2334"/>
                <a:ext cx="13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5" name="Line 148"/>
              <p:cNvSpPr>
                <a:spLocks noChangeShapeType="1"/>
              </p:cNvSpPr>
              <p:nvPr/>
            </p:nvSpPr>
            <p:spPr bwMode="auto">
              <a:xfrm>
                <a:off x="1728" y="2660"/>
                <a:ext cx="13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6" name="Line 149"/>
              <p:cNvSpPr>
                <a:spLocks noChangeShapeType="1"/>
              </p:cNvSpPr>
              <p:nvPr/>
            </p:nvSpPr>
            <p:spPr bwMode="auto">
              <a:xfrm>
                <a:off x="1728" y="2986"/>
                <a:ext cx="13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7" name="Line 150"/>
              <p:cNvSpPr>
                <a:spLocks noChangeShapeType="1"/>
              </p:cNvSpPr>
              <p:nvPr/>
            </p:nvSpPr>
            <p:spPr bwMode="auto">
              <a:xfrm>
                <a:off x="1728" y="3312"/>
                <a:ext cx="13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8" name="Line 151"/>
              <p:cNvSpPr>
                <a:spLocks noChangeShapeType="1"/>
              </p:cNvSpPr>
              <p:nvPr/>
            </p:nvSpPr>
            <p:spPr bwMode="auto">
              <a:xfrm>
                <a:off x="1728" y="2008"/>
                <a:ext cx="0" cy="130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9" name="Line 152"/>
              <p:cNvSpPr>
                <a:spLocks noChangeShapeType="1"/>
              </p:cNvSpPr>
              <p:nvPr/>
            </p:nvSpPr>
            <p:spPr bwMode="auto">
              <a:xfrm>
                <a:off x="2076" y="2008"/>
                <a:ext cx="0" cy="13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50" name="Line 153"/>
              <p:cNvSpPr>
                <a:spLocks noChangeShapeType="1"/>
              </p:cNvSpPr>
              <p:nvPr/>
            </p:nvSpPr>
            <p:spPr bwMode="auto">
              <a:xfrm>
                <a:off x="2424" y="2008"/>
                <a:ext cx="0" cy="13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51" name="Line 154"/>
              <p:cNvSpPr>
                <a:spLocks noChangeShapeType="1"/>
              </p:cNvSpPr>
              <p:nvPr/>
            </p:nvSpPr>
            <p:spPr bwMode="auto">
              <a:xfrm>
                <a:off x="2772" y="2008"/>
                <a:ext cx="0" cy="13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52" name="Line 155"/>
              <p:cNvSpPr>
                <a:spLocks noChangeShapeType="1"/>
              </p:cNvSpPr>
              <p:nvPr/>
            </p:nvSpPr>
            <p:spPr bwMode="auto">
              <a:xfrm>
                <a:off x="3120" y="2008"/>
                <a:ext cx="0" cy="130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894" name="Text Box 156"/>
            <p:cNvSpPr txBox="1">
              <a:spLocks noChangeArrowheads="1"/>
            </p:cNvSpPr>
            <p:nvPr/>
          </p:nvSpPr>
          <p:spPr bwMode="auto">
            <a:xfrm>
              <a:off x="1488" y="1949"/>
              <a:ext cx="192" cy="1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>
                  <a:solidFill>
                    <a:srgbClr val="000000"/>
                  </a:solidFill>
                </a:rPr>
                <a:t>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200" b="1">
                  <a:solidFill>
                    <a:srgbClr val="000000"/>
                  </a:solidFill>
                </a:rPr>
                <a:t>2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200" b="1">
                  <a:solidFill>
                    <a:srgbClr val="000000"/>
                  </a:solidFill>
                </a:rPr>
                <a:t>3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200" b="1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7895" name="Text Box 157"/>
            <p:cNvSpPr txBox="1">
              <a:spLocks noChangeArrowheads="1"/>
            </p:cNvSpPr>
            <p:nvPr/>
          </p:nvSpPr>
          <p:spPr bwMode="auto">
            <a:xfrm>
              <a:off x="1776" y="1584"/>
              <a:ext cx="144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>
                  <a:solidFill>
                    <a:srgbClr val="000000"/>
                  </a:solidFill>
                </a:rPr>
                <a:t>1     2     3     4</a:t>
              </a:r>
            </a:p>
          </p:txBody>
        </p:sp>
        <p:grpSp>
          <p:nvGrpSpPr>
            <p:cNvPr id="37896" name="Group 158"/>
            <p:cNvGrpSpPr>
              <a:grpSpLocks/>
            </p:cNvGrpSpPr>
            <p:nvPr/>
          </p:nvGrpSpPr>
          <p:grpSpPr bwMode="auto">
            <a:xfrm>
              <a:off x="3552" y="1584"/>
              <a:ext cx="1776" cy="1613"/>
              <a:chOff x="3552" y="1699"/>
              <a:chExt cx="1776" cy="1613"/>
            </a:xfrm>
          </p:grpSpPr>
          <p:sp>
            <p:nvSpPr>
              <p:cNvPr id="37899" name="Rectangle 159"/>
              <p:cNvSpPr>
                <a:spLocks noChangeArrowheads="1"/>
              </p:cNvSpPr>
              <p:nvPr/>
            </p:nvSpPr>
            <p:spPr bwMode="auto">
              <a:xfrm>
                <a:off x="4848" y="2986"/>
                <a:ext cx="33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18" charset="2"/>
                  <a:buNone/>
                </a:pPr>
                <a:endParaRPr lang="zh-CN" altLang="zh-CN" sz="2200" b="1">
                  <a:solidFill>
                    <a:schemeClr val="bg1"/>
                  </a:solidFill>
                  <a:latin typeface="Constantia" pitchFamily="18" charset="0"/>
                </a:endParaRPr>
              </a:p>
            </p:txBody>
          </p:sp>
          <p:sp>
            <p:nvSpPr>
              <p:cNvPr id="37900" name="Rectangle 160"/>
              <p:cNvSpPr>
                <a:spLocks noChangeArrowheads="1"/>
              </p:cNvSpPr>
              <p:nvPr/>
            </p:nvSpPr>
            <p:spPr bwMode="auto">
              <a:xfrm>
                <a:off x="4512" y="2986"/>
                <a:ext cx="33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18" charset="2"/>
                  <a:buNone/>
                </a:pPr>
                <a:endParaRPr lang="zh-CN" altLang="zh-CN" sz="2200" b="1">
                  <a:solidFill>
                    <a:srgbClr val="FF0000"/>
                  </a:solidFill>
                  <a:latin typeface="宋体" charset="-122"/>
                </a:endParaRPr>
              </a:p>
            </p:txBody>
          </p:sp>
          <p:sp>
            <p:nvSpPr>
              <p:cNvPr id="37901" name="Rectangle 161"/>
              <p:cNvSpPr>
                <a:spLocks noChangeArrowheads="1"/>
              </p:cNvSpPr>
              <p:nvPr/>
            </p:nvSpPr>
            <p:spPr bwMode="auto">
              <a:xfrm>
                <a:off x="4176" y="2986"/>
                <a:ext cx="33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18" charset="2"/>
                  <a:buNone/>
                </a:pPr>
                <a:r>
                  <a:rPr lang="en-US" altLang="en-US" sz="2200" b="1">
                    <a:solidFill>
                      <a:srgbClr val="FF0000"/>
                    </a:solidFill>
                    <a:latin typeface="宋体" charset="-122"/>
                  </a:rPr>
                  <a:t>*</a:t>
                </a:r>
                <a:endParaRPr lang="en-US" altLang="zh-CN" sz="2200" b="1">
                  <a:solidFill>
                    <a:srgbClr val="FF0000"/>
                  </a:solidFill>
                  <a:latin typeface="宋体" charset="-122"/>
                </a:endParaRPr>
              </a:p>
            </p:txBody>
          </p:sp>
          <p:sp>
            <p:nvSpPr>
              <p:cNvPr id="37902" name="Rectangle 162"/>
              <p:cNvSpPr>
                <a:spLocks noChangeArrowheads="1"/>
              </p:cNvSpPr>
              <p:nvPr/>
            </p:nvSpPr>
            <p:spPr bwMode="auto">
              <a:xfrm>
                <a:off x="3840" y="2986"/>
                <a:ext cx="33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18" charset="2"/>
                  <a:buNone/>
                </a:pPr>
                <a:endParaRPr lang="zh-CN" altLang="zh-CN" sz="2200" b="1">
                  <a:solidFill>
                    <a:schemeClr val="bg1"/>
                  </a:solidFill>
                  <a:latin typeface="Constantia" pitchFamily="18" charset="0"/>
                </a:endParaRPr>
              </a:p>
            </p:txBody>
          </p:sp>
          <p:sp>
            <p:nvSpPr>
              <p:cNvPr id="37903" name="Rectangle 163"/>
              <p:cNvSpPr>
                <a:spLocks noChangeArrowheads="1"/>
              </p:cNvSpPr>
              <p:nvPr/>
            </p:nvSpPr>
            <p:spPr bwMode="auto">
              <a:xfrm>
                <a:off x="4848" y="2660"/>
                <a:ext cx="33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18" charset="2"/>
                  <a:buNone/>
                </a:pPr>
                <a:r>
                  <a:rPr lang="en-US" altLang="en-US" sz="2200" b="1">
                    <a:solidFill>
                      <a:srgbClr val="FF0000"/>
                    </a:solidFill>
                    <a:latin typeface="宋体" charset="-122"/>
                  </a:rPr>
                  <a:t>*</a:t>
                </a:r>
                <a:endParaRPr lang="en-US" altLang="zh-CN" sz="2200" b="1">
                  <a:solidFill>
                    <a:srgbClr val="FF0000"/>
                  </a:solidFill>
                  <a:latin typeface="宋体" charset="-122"/>
                </a:endParaRPr>
              </a:p>
            </p:txBody>
          </p:sp>
          <p:sp>
            <p:nvSpPr>
              <p:cNvPr id="37904" name="Rectangle 164"/>
              <p:cNvSpPr>
                <a:spLocks noChangeArrowheads="1"/>
              </p:cNvSpPr>
              <p:nvPr/>
            </p:nvSpPr>
            <p:spPr bwMode="auto">
              <a:xfrm>
                <a:off x="4512" y="2660"/>
                <a:ext cx="33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18" charset="2"/>
                  <a:buNone/>
                </a:pPr>
                <a:endParaRPr lang="zh-CN" altLang="zh-CN" sz="2200" b="1">
                  <a:solidFill>
                    <a:schemeClr val="bg1"/>
                  </a:solidFill>
                  <a:latin typeface="Constantia" pitchFamily="18" charset="0"/>
                </a:endParaRPr>
              </a:p>
            </p:txBody>
          </p:sp>
          <p:sp>
            <p:nvSpPr>
              <p:cNvPr id="37905" name="Rectangle 165"/>
              <p:cNvSpPr>
                <a:spLocks noChangeArrowheads="1"/>
              </p:cNvSpPr>
              <p:nvPr/>
            </p:nvSpPr>
            <p:spPr bwMode="auto">
              <a:xfrm>
                <a:off x="4176" y="2660"/>
                <a:ext cx="33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18" charset="2"/>
                  <a:buNone/>
                </a:pPr>
                <a:endParaRPr lang="zh-CN" altLang="zh-CN" sz="2200" b="1">
                  <a:solidFill>
                    <a:schemeClr val="bg1"/>
                  </a:solidFill>
                  <a:latin typeface="Constantia" pitchFamily="18" charset="0"/>
                </a:endParaRPr>
              </a:p>
            </p:txBody>
          </p:sp>
          <p:sp>
            <p:nvSpPr>
              <p:cNvPr id="37906" name="Rectangle 166"/>
              <p:cNvSpPr>
                <a:spLocks noChangeArrowheads="1"/>
              </p:cNvSpPr>
              <p:nvPr/>
            </p:nvSpPr>
            <p:spPr bwMode="auto">
              <a:xfrm>
                <a:off x="3840" y="2660"/>
                <a:ext cx="33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18" charset="2"/>
                  <a:buNone/>
                </a:pPr>
                <a:endParaRPr lang="zh-CN" altLang="zh-CN" sz="2200" b="1">
                  <a:solidFill>
                    <a:srgbClr val="FF0000"/>
                  </a:solidFill>
                  <a:latin typeface="宋体" charset="-122"/>
                </a:endParaRPr>
              </a:p>
            </p:txBody>
          </p:sp>
          <p:sp>
            <p:nvSpPr>
              <p:cNvPr id="37907" name="Rectangle 167"/>
              <p:cNvSpPr>
                <a:spLocks noChangeArrowheads="1"/>
              </p:cNvSpPr>
              <p:nvPr/>
            </p:nvSpPr>
            <p:spPr bwMode="auto">
              <a:xfrm>
                <a:off x="4848" y="2334"/>
                <a:ext cx="33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18" charset="2"/>
                  <a:buNone/>
                </a:pPr>
                <a:endParaRPr lang="zh-CN" altLang="zh-CN" sz="2200" b="1">
                  <a:solidFill>
                    <a:srgbClr val="FF0000"/>
                  </a:solidFill>
                  <a:latin typeface="宋体" charset="-122"/>
                </a:endParaRPr>
              </a:p>
            </p:txBody>
          </p:sp>
          <p:sp>
            <p:nvSpPr>
              <p:cNvPr id="37908" name="Rectangle 168"/>
              <p:cNvSpPr>
                <a:spLocks noChangeArrowheads="1"/>
              </p:cNvSpPr>
              <p:nvPr/>
            </p:nvSpPr>
            <p:spPr bwMode="auto">
              <a:xfrm>
                <a:off x="4512" y="2334"/>
                <a:ext cx="33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18" charset="2"/>
                  <a:buNone/>
                </a:pPr>
                <a:endParaRPr lang="zh-CN" altLang="zh-CN" sz="2200" b="1">
                  <a:solidFill>
                    <a:schemeClr val="bg1"/>
                  </a:solidFill>
                  <a:latin typeface="Constantia" pitchFamily="18" charset="0"/>
                </a:endParaRPr>
              </a:p>
            </p:txBody>
          </p:sp>
          <p:sp>
            <p:nvSpPr>
              <p:cNvPr id="37909" name="Rectangle 169"/>
              <p:cNvSpPr>
                <a:spLocks noChangeArrowheads="1"/>
              </p:cNvSpPr>
              <p:nvPr/>
            </p:nvSpPr>
            <p:spPr bwMode="auto">
              <a:xfrm>
                <a:off x="4176" y="2334"/>
                <a:ext cx="33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18" charset="2"/>
                  <a:buNone/>
                </a:pPr>
                <a:endParaRPr lang="zh-CN" altLang="zh-CN" sz="2200" b="1">
                  <a:solidFill>
                    <a:schemeClr val="bg1"/>
                  </a:solidFill>
                  <a:latin typeface="Constantia" pitchFamily="18" charset="0"/>
                </a:endParaRPr>
              </a:p>
            </p:txBody>
          </p:sp>
          <p:sp>
            <p:nvSpPr>
              <p:cNvPr id="37910" name="Rectangle 170"/>
              <p:cNvSpPr>
                <a:spLocks noChangeArrowheads="1"/>
              </p:cNvSpPr>
              <p:nvPr/>
            </p:nvSpPr>
            <p:spPr bwMode="auto">
              <a:xfrm>
                <a:off x="3840" y="2334"/>
                <a:ext cx="33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18" charset="2"/>
                  <a:buNone/>
                </a:pPr>
                <a:r>
                  <a:rPr lang="en-US" altLang="en-US" sz="2200" b="1">
                    <a:solidFill>
                      <a:srgbClr val="FF0000"/>
                    </a:solidFill>
                    <a:latin typeface="宋体" charset="-122"/>
                  </a:rPr>
                  <a:t>*</a:t>
                </a:r>
                <a:endParaRPr lang="en-US" altLang="zh-CN" sz="2200" b="1">
                  <a:solidFill>
                    <a:srgbClr val="FF0000"/>
                  </a:solidFill>
                  <a:latin typeface="宋体" charset="-122"/>
                </a:endParaRPr>
              </a:p>
            </p:txBody>
          </p:sp>
          <p:sp>
            <p:nvSpPr>
              <p:cNvPr id="37911" name="Rectangle 171"/>
              <p:cNvSpPr>
                <a:spLocks noChangeArrowheads="1"/>
              </p:cNvSpPr>
              <p:nvPr/>
            </p:nvSpPr>
            <p:spPr bwMode="auto">
              <a:xfrm>
                <a:off x="4848" y="2008"/>
                <a:ext cx="33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18" charset="2"/>
                  <a:buNone/>
                </a:pPr>
                <a:endParaRPr lang="zh-CN" altLang="zh-CN" sz="2200" b="1">
                  <a:solidFill>
                    <a:schemeClr val="bg1"/>
                  </a:solidFill>
                  <a:latin typeface="Constantia" pitchFamily="18" charset="0"/>
                </a:endParaRPr>
              </a:p>
            </p:txBody>
          </p:sp>
          <p:sp>
            <p:nvSpPr>
              <p:cNvPr id="37912" name="Rectangle 172"/>
              <p:cNvSpPr>
                <a:spLocks noChangeArrowheads="1"/>
              </p:cNvSpPr>
              <p:nvPr/>
            </p:nvSpPr>
            <p:spPr bwMode="auto">
              <a:xfrm>
                <a:off x="4512" y="2008"/>
                <a:ext cx="33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18" charset="2"/>
                  <a:buNone/>
                </a:pPr>
                <a:r>
                  <a:rPr lang="en-US" altLang="en-US" sz="2200" b="1">
                    <a:solidFill>
                      <a:srgbClr val="FF0000"/>
                    </a:solidFill>
                    <a:latin typeface="宋体" charset="-122"/>
                  </a:rPr>
                  <a:t>*</a:t>
                </a:r>
                <a:endParaRPr lang="en-US" altLang="zh-CN" sz="2200" b="1">
                  <a:solidFill>
                    <a:schemeClr val="bg1"/>
                  </a:solidFill>
                  <a:latin typeface="Constantia" pitchFamily="18" charset="0"/>
                </a:endParaRPr>
              </a:p>
            </p:txBody>
          </p:sp>
          <p:sp>
            <p:nvSpPr>
              <p:cNvPr id="37913" name="Rectangle 173"/>
              <p:cNvSpPr>
                <a:spLocks noChangeArrowheads="1"/>
              </p:cNvSpPr>
              <p:nvPr/>
            </p:nvSpPr>
            <p:spPr bwMode="auto">
              <a:xfrm>
                <a:off x="4176" y="2008"/>
                <a:ext cx="33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18" charset="2"/>
                  <a:buNone/>
                </a:pPr>
                <a:endParaRPr lang="en-US" altLang="en-US" sz="2200" b="1">
                  <a:solidFill>
                    <a:srgbClr val="FF0000"/>
                  </a:solidFill>
                  <a:latin typeface="宋体" charset="-122"/>
                </a:endParaRPr>
              </a:p>
            </p:txBody>
          </p:sp>
          <p:sp>
            <p:nvSpPr>
              <p:cNvPr id="37914" name="Rectangle 174"/>
              <p:cNvSpPr>
                <a:spLocks noChangeArrowheads="1"/>
              </p:cNvSpPr>
              <p:nvPr/>
            </p:nvSpPr>
            <p:spPr bwMode="auto">
              <a:xfrm>
                <a:off x="3840" y="2008"/>
                <a:ext cx="33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18" charset="2"/>
                  <a:buNone/>
                </a:pPr>
                <a:endParaRPr lang="zh-CN" altLang="zh-CN" sz="2200" b="1">
                  <a:solidFill>
                    <a:schemeClr val="bg1"/>
                  </a:solidFill>
                  <a:latin typeface="Constantia" pitchFamily="18" charset="0"/>
                </a:endParaRPr>
              </a:p>
            </p:txBody>
          </p:sp>
          <p:sp>
            <p:nvSpPr>
              <p:cNvPr id="37915" name="Line 175"/>
              <p:cNvSpPr>
                <a:spLocks noChangeShapeType="1"/>
              </p:cNvSpPr>
              <p:nvPr/>
            </p:nvSpPr>
            <p:spPr bwMode="auto">
              <a:xfrm>
                <a:off x="3840" y="2008"/>
                <a:ext cx="134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6" name="Line 176"/>
              <p:cNvSpPr>
                <a:spLocks noChangeShapeType="1"/>
              </p:cNvSpPr>
              <p:nvPr/>
            </p:nvSpPr>
            <p:spPr bwMode="auto">
              <a:xfrm>
                <a:off x="3840" y="2334"/>
                <a:ext cx="13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7" name="Line 177"/>
              <p:cNvSpPr>
                <a:spLocks noChangeShapeType="1"/>
              </p:cNvSpPr>
              <p:nvPr/>
            </p:nvSpPr>
            <p:spPr bwMode="auto">
              <a:xfrm>
                <a:off x="3840" y="2660"/>
                <a:ext cx="13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8" name="Line 178"/>
              <p:cNvSpPr>
                <a:spLocks noChangeShapeType="1"/>
              </p:cNvSpPr>
              <p:nvPr/>
            </p:nvSpPr>
            <p:spPr bwMode="auto">
              <a:xfrm>
                <a:off x="3840" y="2986"/>
                <a:ext cx="13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9" name="Line 179"/>
              <p:cNvSpPr>
                <a:spLocks noChangeShapeType="1"/>
              </p:cNvSpPr>
              <p:nvPr/>
            </p:nvSpPr>
            <p:spPr bwMode="auto">
              <a:xfrm>
                <a:off x="3840" y="3312"/>
                <a:ext cx="134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0" name="Line 180"/>
              <p:cNvSpPr>
                <a:spLocks noChangeShapeType="1"/>
              </p:cNvSpPr>
              <p:nvPr/>
            </p:nvSpPr>
            <p:spPr bwMode="auto">
              <a:xfrm>
                <a:off x="3840" y="2008"/>
                <a:ext cx="0" cy="130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1" name="Line 181"/>
              <p:cNvSpPr>
                <a:spLocks noChangeShapeType="1"/>
              </p:cNvSpPr>
              <p:nvPr/>
            </p:nvSpPr>
            <p:spPr bwMode="auto">
              <a:xfrm>
                <a:off x="4176" y="2008"/>
                <a:ext cx="0" cy="13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2" name="Line 182"/>
              <p:cNvSpPr>
                <a:spLocks noChangeShapeType="1"/>
              </p:cNvSpPr>
              <p:nvPr/>
            </p:nvSpPr>
            <p:spPr bwMode="auto">
              <a:xfrm>
                <a:off x="4512" y="2008"/>
                <a:ext cx="0" cy="13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3" name="Line 183"/>
              <p:cNvSpPr>
                <a:spLocks noChangeShapeType="1"/>
              </p:cNvSpPr>
              <p:nvPr/>
            </p:nvSpPr>
            <p:spPr bwMode="auto">
              <a:xfrm>
                <a:off x="4848" y="2008"/>
                <a:ext cx="0" cy="13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4" name="Line 184"/>
              <p:cNvSpPr>
                <a:spLocks noChangeShapeType="1"/>
              </p:cNvSpPr>
              <p:nvPr/>
            </p:nvSpPr>
            <p:spPr bwMode="auto">
              <a:xfrm>
                <a:off x="5184" y="2008"/>
                <a:ext cx="0" cy="130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5" name="Text Box 185"/>
              <p:cNvSpPr txBox="1">
                <a:spLocks noChangeArrowheads="1"/>
              </p:cNvSpPr>
              <p:nvPr/>
            </p:nvSpPr>
            <p:spPr bwMode="auto">
              <a:xfrm>
                <a:off x="3888" y="1699"/>
                <a:ext cx="1440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200" b="1">
                    <a:solidFill>
                      <a:srgbClr val="000000"/>
                    </a:solidFill>
                  </a:rPr>
                  <a:t>1     2     3     4</a:t>
                </a:r>
              </a:p>
            </p:txBody>
          </p:sp>
          <p:sp>
            <p:nvSpPr>
              <p:cNvPr id="37926" name="Text Box 186"/>
              <p:cNvSpPr txBox="1">
                <a:spLocks noChangeArrowheads="1"/>
              </p:cNvSpPr>
              <p:nvPr/>
            </p:nvSpPr>
            <p:spPr bwMode="auto">
              <a:xfrm>
                <a:off x="3552" y="2016"/>
                <a:ext cx="192" cy="1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200" b="1">
                    <a:solidFill>
                      <a:srgbClr val="000000"/>
                    </a:solidFill>
                  </a:rPr>
                  <a:t>1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200" b="1">
                    <a:solidFill>
                      <a:srgbClr val="000000"/>
                    </a:solidFill>
                  </a:rPr>
                  <a:t>2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200" b="1">
                    <a:solidFill>
                      <a:srgbClr val="000000"/>
                    </a:solidFill>
                  </a:rPr>
                  <a:t>3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200" b="1">
                    <a:solidFill>
                      <a:srgbClr val="000000"/>
                    </a:solidFill>
                  </a:rPr>
                  <a:t>4</a:t>
                </a:r>
              </a:p>
            </p:txBody>
          </p:sp>
        </p:grpSp>
        <p:sp>
          <p:nvSpPr>
            <p:cNvPr id="37897" name="Text Box 187"/>
            <p:cNvSpPr txBox="1">
              <a:spLocks noChangeArrowheads="1"/>
            </p:cNvSpPr>
            <p:nvPr/>
          </p:nvSpPr>
          <p:spPr bwMode="auto">
            <a:xfrm>
              <a:off x="1728" y="3264"/>
              <a:ext cx="14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（</a:t>
              </a:r>
              <a:r>
                <a:rPr lang="en-US" altLang="zh-CN" b="1"/>
                <a:t>2 </a:t>
              </a:r>
              <a:r>
                <a:rPr lang="zh-CN" altLang="en-US" b="1"/>
                <a:t>， </a:t>
              </a:r>
              <a:r>
                <a:rPr lang="en-US" altLang="zh-CN" b="1"/>
                <a:t>4 </a:t>
              </a:r>
              <a:r>
                <a:rPr lang="zh-CN" altLang="en-US" b="1"/>
                <a:t>， </a:t>
              </a:r>
              <a:r>
                <a:rPr lang="en-US" altLang="zh-CN" b="1"/>
                <a:t>1  </a:t>
              </a:r>
              <a:r>
                <a:rPr lang="zh-CN" altLang="en-US" b="1"/>
                <a:t>，</a:t>
              </a:r>
              <a:r>
                <a:rPr lang="en-US" altLang="zh-CN" b="1"/>
                <a:t>3</a:t>
              </a:r>
              <a:r>
                <a:rPr lang="zh-CN" altLang="en-US" b="1"/>
                <a:t>）</a:t>
              </a:r>
            </a:p>
          </p:txBody>
        </p:sp>
        <p:sp>
          <p:nvSpPr>
            <p:cNvPr id="37898" name="Text Box 188"/>
            <p:cNvSpPr txBox="1">
              <a:spLocks noChangeArrowheads="1"/>
            </p:cNvSpPr>
            <p:nvPr/>
          </p:nvSpPr>
          <p:spPr bwMode="auto">
            <a:xfrm>
              <a:off x="3792" y="3264"/>
              <a:ext cx="14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（</a:t>
              </a:r>
              <a:r>
                <a:rPr lang="en-US" altLang="zh-CN" b="1"/>
                <a:t>3</a:t>
              </a:r>
              <a:r>
                <a:rPr lang="zh-CN" altLang="en-US" b="1"/>
                <a:t>，  </a:t>
              </a:r>
              <a:r>
                <a:rPr lang="en-US" altLang="zh-CN" b="1"/>
                <a:t>1  </a:t>
              </a:r>
              <a:r>
                <a:rPr lang="zh-CN" altLang="en-US" b="1"/>
                <a:t>，</a:t>
              </a:r>
              <a:r>
                <a:rPr lang="en-US" altLang="zh-CN" b="1"/>
                <a:t>4  </a:t>
              </a:r>
              <a:r>
                <a:rPr lang="zh-CN" altLang="en-US" b="1"/>
                <a:t>，</a:t>
              </a:r>
              <a:r>
                <a:rPr lang="en-US" altLang="zh-CN" b="1"/>
                <a:t>2</a:t>
              </a:r>
              <a:r>
                <a:rPr lang="zh-CN" altLang="en-US" b="1"/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883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879475" y="247650"/>
            <a:ext cx="8229600" cy="660400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搜素树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" y="404664"/>
            <a:ext cx="7762875" cy="6048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529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468313" y="549275"/>
            <a:ext cx="8229600" cy="647700"/>
          </a:xfrm>
        </p:spPr>
        <p:txBody>
          <a:bodyPr/>
          <a:lstStyle/>
          <a:p>
            <a:r>
              <a:rPr lang="zh-CN" altLang="en-US" b="1" smtClean="0"/>
              <a:t>深度优先搜索</a:t>
            </a:r>
            <a:r>
              <a:rPr lang="en-US" altLang="zh-CN" b="1" smtClean="0"/>
              <a:t>dfs</a:t>
            </a:r>
            <a:endParaRPr lang="zh-CN" altLang="en-US" b="1" smtClean="0"/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557338"/>
            <a:ext cx="675481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40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2"/>
          <p:cNvSpPr>
            <a:spLocks noGrp="1"/>
          </p:cNvSpPr>
          <p:nvPr>
            <p:ph idx="1"/>
          </p:nvPr>
        </p:nvSpPr>
        <p:spPr>
          <a:xfrm>
            <a:off x="468313" y="476250"/>
            <a:ext cx="8229600" cy="649288"/>
          </a:xfrm>
        </p:spPr>
        <p:txBody>
          <a:bodyPr/>
          <a:lstStyle/>
          <a:p>
            <a:r>
              <a:rPr lang="zh-CN" altLang="en-US" b="1" smtClean="0"/>
              <a:t>广度优先搜索</a:t>
            </a:r>
            <a:r>
              <a:rPr lang="en-US" altLang="zh-CN" b="1" smtClean="0"/>
              <a:t>bfs</a:t>
            </a:r>
            <a:endParaRPr lang="zh-CN" altLang="en-US" b="1" smtClean="0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196975"/>
            <a:ext cx="770413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439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836712"/>
            <a:ext cx="8229600" cy="648072"/>
          </a:xfrm>
        </p:spPr>
        <p:txBody>
          <a:bodyPr/>
          <a:lstStyle/>
          <a:p>
            <a:r>
              <a:rPr lang="en-US" altLang="zh-CN" b="1" dirty="0" smtClean="0"/>
              <a:t>BFS</a:t>
            </a:r>
            <a:r>
              <a:rPr lang="zh-CN" altLang="en-US" b="1" dirty="0" smtClean="0"/>
              <a:t>：广度优先搜索算法（宽度优先搜索算法）</a:t>
            </a:r>
            <a:endParaRPr lang="zh-CN" altLang="en-US" b="1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1043608" y="2060848"/>
            <a:ext cx="6768752" cy="1656184"/>
          </a:xfrm>
        </p:spPr>
        <p:txBody>
          <a:bodyPr/>
          <a:lstStyle/>
          <a:p>
            <a:r>
              <a:rPr lang="en-US" altLang="zh-CN" b="1" dirty="0"/>
              <a:t>BFS</a:t>
            </a:r>
            <a:r>
              <a:rPr lang="zh-CN" altLang="en-US" b="1" dirty="0"/>
              <a:t>，其英文全称是</a:t>
            </a:r>
            <a:r>
              <a:rPr lang="en-US" altLang="zh-CN" b="1" dirty="0"/>
              <a:t>Breadth First </a:t>
            </a:r>
            <a:r>
              <a:rPr lang="en-US" altLang="zh-CN" b="1" dirty="0" smtClean="0"/>
              <a:t>Search</a:t>
            </a:r>
          </a:p>
          <a:p>
            <a:r>
              <a:rPr lang="zh-CN" altLang="en-US" b="1" dirty="0" smtClean="0"/>
              <a:t>利用队列数据结构（</a:t>
            </a:r>
            <a:r>
              <a:rPr lang="en-US" altLang="zh-CN" b="1" dirty="0" smtClean="0"/>
              <a:t>FIFO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zh-CN" altLang="en-US" b="1" dirty="0" smtClean="0"/>
              <a:t>解</a:t>
            </a:r>
            <a:r>
              <a:rPr lang="zh-CN" altLang="en-US" b="1" dirty="0" smtClean="0"/>
              <a:t>决从初始状态到最终状态最</a:t>
            </a:r>
            <a:r>
              <a:rPr lang="zh-CN" altLang="en-US" b="1" dirty="0" smtClean="0"/>
              <a:t>少步骤问题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85549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755650" y="1340768"/>
            <a:ext cx="7920038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head=0</a:t>
            </a:r>
            <a:r>
              <a:rPr lang="zh-CN" altLang="en-US" sz="20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：队列的首指针；</a:t>
            </a:r>
            <a:r>
              <a:rPr lang="en-US" altLang="zh-CN" sz="20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tail=1</a:t>
            </a:r>
            <a:r>
              <a:rPr lang="zh-CN" altLang="en-US" sz="20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：队列的尾指针；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Quene</a:t>
            </a:r>
            <a:r>
              <a:rPr lang="en-US" altLang="zh-CN" sz="20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[1]:</a:t>
            </a:r>
            <a:r>
              <a:rPr lang="zh-CN" altLang="en-US" sz="20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初始结点</a:t>
            </a:r>
            <a:r>
              <a:rPr lang="en-US" altLang="zh-CN" sz="20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While  head&lt;tail  do  //</a:t>
            </a:r>
            <a:r>
              <a:rPr lang="zh-CN" altLang="en-US" sz="20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还有未扩展的结点，队列不空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Begin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      </a:t>
            </a:r>
            <a:r>
              <a:rPr lang="en-US" altLang="zh-CN" sz="2000" dirty="0" err="1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Inc</a:t>
            </a:r>
            <a:r>
              <a:rPr lang="zh-CN" altLang="en-US" sz="20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head</a:t>
            </a:r>
            <a:r>
              <a:rPr lang="zh-CN" altLang="en-US" sz="20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）； </a:t>
            </a:r>
            <a:r>
              <a:rPr lang="en-US" altLang="zh-CN" sz="20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//</a:t>
            </a:r>
            <a:r>
              <a:rPr lang="zh-CN" altLang="en-US" sz="20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移动队列的首指针：出队列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      记录</a:t>
            </a:r>
            <a:r>
              <a:rPr lang="en-US" altLang="zh-CN" sz="20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head</a:t>
            </a:r>
            <a:r>
              <a:rPr lang="zh-CN" altLang="en-US" sz="20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状态；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      </a:t>
            </a:r>
            <a:r>
              <a:rPr lang="en-US" altLang="zh-CN" sz="20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For  i=1  to  method  do   //</a:t>
            </a:r>
            <a:r>
              <a:rPr lang="zh-CN" altLang="en-US" sz="20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按规则扩展下一层新的子结点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         </a:t>
            </a:r>
            <a:r>
              <a:rPr lang="en-US" altLang="zh-CN" sz="20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if  </a:t>
            </a:r>
            <a:r>
              <a:rPr lang="zh-CN" altLang="en-US" sz="20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条件满足   </a:t>
            </a:r>
            <a:r>
              <a:rPr lang="en-US" altLang="zh-CN" sz="20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then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         Begin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              </a:t>
            </a:r>
            <a:r>
              <a:rPr lang="zh-CN" altLang="en-US" sz="20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生成新的结点</a:t>
            </a:r>
            <a:r>
              <a:rPr lang="en-US" altLang="zh-CN" sz="20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              if  </a:t>
            </a:r>
            <a:r>
              <a:rPr lang="zh-CN" altLang="en-US" sz="20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新结点队列中没出现过  </a:t>
            </a:r>
            <a:r>
              <a:rPr lang="en-US" altLang="zh-CN" sz="20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then </a:t>
            </a:r>
            <a:r>
              <a:rPr lang="zh-CN" altLang="en-US" sz="20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保存新结点（入队列）；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                  </a:t>
            </a:r>
            <a:r>
              <a:rPr lang="en-US" altLang="zh-CN" sz="20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if  </a:t>
            </a:r>
            <a:r>
              <a:rPr lang="zh-CN" altLang="en-US" sz="20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新结点是目标结点  </a:t>
            </a:r>
            <a:r>
              <a:rPr lang="en-US" altLang="zh-CN" sz="20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then  print(tail) </a:t>
            </a:r>
            <a:r>
              <a:rPr lang="zh-CN" altLang="en-US" sz="20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搜索结束；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          </a:t>
            </a:r>
            <a:r>
              <a:rPr lang="en-US" altLang="zh-CN" sz="20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End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   End</a:t>
            </a:r>
            <a:r>
              <a:rPr lang="zh-CN" altLang="en-US" sz="20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；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Print(-1);  //</a:t>
            </a:r>
            <a:r>
              <a:rPr lang="zh-CN" altLang="en-US" sz="20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无解</a:t>
            </a:r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684213" y="548680"/>
            <a:ext cx="413385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73050" indent="-273050"/>
            <a:r>
              <a:rPr lang="en-US" altLang="zh-CN" sz="36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BFS</a:t>
            </a:r>
            <a:r>
              <a:rPr lang="zh-CN" altLang="en-US" sz="36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的基本框架：</a:t>
            </a:r>
          </a:p>
        </p:txBody>
      </p:sp>
    </p:spTree>
    <p:extLst>
      <p:ext uri="{BB962C8B-B14F-4D97-AF65-F5344CB8AC3E}">
        <p14:creationId xmlns:p14="http://schemas.microsoft.com/office/powerpoint/2010/main" val="304548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5881</TotalTime>
  <Words>856</Words>
  <Application>Microsoft Office PowerPoint</Application>
  <PresentationFormat>全屏显示(4:3)</PresentationFormat>
  <Paragraphs>124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第13讲  广度优先搜索算法BFS</vt:lpstr>
      <vt:lpstr>PowerPoint 演示文稿</vt:lpstr>
      <vt:lpstr>PowerPoint 演示文稿</vt:lpstr>
      <vt:lpstr>PowerPoint 演示文稿</vt:lpstr>
      <vt:lpstr>搜素树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www.glzy8.com提供海量PPT模板免费下载！</dc:title>
  <dc:creator>zzc</dc:creator>
  <cp:lastModifiedBy>MC SYSTEM</cp:lastModifiedBy>
  <cp:revision>851</cp:revision>
  <dcterms:created xsi:type="dcterms:W3CDTF">2011-03-30T14:55:45Z</dcterms:created>
  <dcterms:modified xsi:type="dcterms:W3CDTF">2014-05-24T00:38:58Z</dcterms:modified>
</cp:coreProperties>
</file>