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7" r:id="rId3"/>
    <p:sldId id="275" r:id="rId4"/>
    <p:sldId id="276" r:id="rId5"/>
    <p:sldId id="257" r:id="rId6"/>
    <p:sldId id="259" r:id="rId7"/>
    <p:sldId id="274" r:id="rId8"/>
    <p:sldId id="260" r:id="rId9"/>
    <p:sldId id="261" r:id="rId10"/>
    <p:sldId id="262" r:id="rId11"/>
    <p:sldId id="285" r:id="rId12"/>
    <p:sldId id="278" r:id="rId13"/>
    <p:sldId id="279" r:id="rId14"/>
    <p:sldId id="281" r:id="rId15"/>
    <p:sldId id="280" r:id="rId16"/>
    <p:sldId id="283" r:id="rId17"/>
    <p:sldId id="282" r:id="rId18"/>
    <p:sldId id="286" r:id="rId19"/>
    <p:sldId id="287" r:id="rId20"/>
    <p:sldId id="268" r:id="rId21"/>
    <p:sldId id="269" r:id="rId22"/>
    <p:sldId id="288" r:id="rId23"/>
    <p:sldId id="272" r:id="rId24"/>
    <p:sldId id="273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25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256"/>
            <p14:sldId id="277"/>
            <p14:sldId id="275"/>
            <p14:sldId id="276"/>
          </p14:sldIdLst>
        </p14:section>
        <p14:section name="无标题节" id="{3749A525-2092-4210-9C4A-CC1ED9754E3B}">
          <p14:sldIdLst>
            <p14:sldId id="257"/>
            <p14:sldId id="259"/>
            <p14:sldId id="274"/>
            <p14:sldId id="260"/>
            <p14:sldId id="261"/>
            <p14:sldId id="262"/>
            <p14:sldId id="285"/>
            <p14:sldId id="278"/>
            <p14:sldId id="279"/>
            <p14:sldId id="281"/>
            <p14:sldId id="280"/>
            <p14:sldId id="283"/>
            <p14:sldId id="282"/>
            <p14:sldId id="286"/>
            <p14:sldId id="287"/>
            <p14:sldId id="268"/>
            <p14:sldId id="269"/>
            <p14:sldId id="288"/>
            <p14:sldId id="272"/>
            <p14:sldId id="273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2014/3/28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F9F0-FB65-4D56-A749-0CE250651F22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E364-1A2F-4DCB-9304-52A4546D31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059832" y="2463031"/>
            <a:ext cx="5544615" cy="147002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第七讲  深度优先搜索算法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2014.03.29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552" y="548680"/>
            <a:ext cx="82804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算法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描述：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Procedure    </a:t>
            </a:r>
            <a:r>
              <a:rPr lang="en-US" altLang="zh-CN" sz="2000" b="1" dirty="0" err="1">
                <a:solidFill>
                  <a:srgbClr val="000000"/>
                </a:solidFill>
                <a:latin typeface="+mn-ea"/>
                <a:ea typeface="+mn-ea"/>
              </a:rPr>
              <a:t>dfs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当前已经走了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步，所在位置（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x[i],y[i]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）要走第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i+1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步；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    begin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    if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当前位置是目标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n,m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，输出路线；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  //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依次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分别尝试沿着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个方向跳第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i+1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步（条件是不要出棋盘）；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   if  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沿第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个方向不出界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then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  begin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       x[i+1]=?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       y[i+1]=?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       </a:t>
            </a:r>
            <a:r>
              <a:rPr lang="en-US" altLang="zh-CN" sz="2000" b="1" dirty="0" err="1">
                <a:solidFill>
                  <a:srgbClr val="000000"/>
                </a:solidFill>
                <a:latin typeface="+mn-ea"/>
                <a:ea typeface="+mn-ea"/>
              </a:rPr>
              <a:t>dfs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(i+1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); //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以当前为起点再往前走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  end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   ……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    end;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9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主程序：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99592" y="1412776"/>
            <a:ext cx="6840760" cy="4680520"/>
          </a:xfrm>
        </p:spPr>
        <p:txBody>
          <a:bodyPr/>
          <a:lstStyle/>
          <a:p>
            <a:r>
              <a:rPr lang="en-US" altLang="zh-CN" b="1" dirty="0" err="1" smtClean="0">
                <a:latin typeface="+mn-ea"/>
              </a:rPr>
              <a:t>var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x,y:array</a:t>
            </a:r>
            <a:r>
              <a:rPr lang="en-US" altLang="zh-CN" b="1" dirty="0">
                <a:latin typeface="+mn-ea"/>
              </a:rPr>
              <a:t>[1..30] of </a:t>
            </a:r>
            <a:r>
              <a:rPr lang="en-US" altLang="zh-CN" b="1" dirty="0" err="1">
                <a:latin typeface="+mn-ea"/>
              </a:rPr>
              <a:t>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n,m,cnt:longint</a:t>
            </a:r>
            <a:r>
              <a:rPr lang="en-US" altLang="zh-CN" b="1" dirty="0" smtClean="0">
                <a:latin typeface="+mn-ea"/>
              </a:rPr>
              <a:t>;</a:t>
            </a:r>
          </a:p>
          <a:p>
            <a:r>
              <a:rPr lang="en-US" altLang="zh-CN" b="1" dirty="0" smtClean="0">
                <a:latin typeface="+mn-ea"/>
              </a:rPr>
              <a:t>…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begin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readln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n,m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>
                <a:latin typeface="+mn-ea"/>
              </a:rPr>
              <a:t>  x[1]:=0;</a:t>
            </a:r>
          </a:p>
          <a:p>
            <a:r>
              <a:rPr lang="en-US" altLang="zh-CN" b="1" dirty="0">
                <a:latin typeface="+mn-ea"/>
              </a:rPr>
              <a:t>  y[1]:=0;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cnt</a:t>
            </a:r>
            <a:r>
              <a:rPr lang="en-US" altLang="zh-CN" b="1" dirty="0">
                <a:latin typeface="+mn-ea"/>
              </a:rPr>
              <a:t>:=0;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(1);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7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476672"/>
            <a:ext cx="822960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procedure </a:t>
            </a:r>
            <a:r>
              <a:rPr lang="en-US" altLang="zh-CN" sz="2000" b="1" dirty="0" err="1">
                <a:latin typeface="+mn-ea"/>
              </a:rPr>
              <a:t>dfs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en-US" altLang="zh-CN" sz="2000" b="1" dirty="0" err="1">
                <a:latin typeface="+mn-ea"/>
              </a:rPr>
              <a:t>i:longint</a:t>
            </a:r>
            <a:r>
              <a:rPr lang="en-US" altLang="zh-CN" sz="2000" b="1" dirty="0">
                <a:latin typeface="+mn-ea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var</a:t>
            </a:r>
            <a:r>
              <a:rPr lang="en-US" altLang="zh-CN" sz="2000" b="1" dirty="0">
                <a:latin typeface="+mn-ea"/>
              </a:rPr>
              <a:t> j:longint;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begin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if (x[i]=n)and(y[i]=m) </a:t>
            </a:r>
            <a:r>
              <a:rPr lang="en-US" altLang="zh-CN" sz="2000" b="1" dirty="0" smtClean="0">
                <a:latin typeface="+mn-ea"/>
              </a:rPr>
              <a:t>then   //</a:t>
            </a:r>
            <a:r>
              <a:rPr lang="zh-CN" altLang="en-US" sz="2000" b="1" dirty="0" smtClean="0">
                <a:latin typeface="+mn-ea"/>
              </a:rPr>
              <a:t>找到一条路线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begin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smtClean="0">
                <a:latin typeface="+mn-ea"/>
              </a:rPr>
              <a:t>          for </a:t>
            </a:r>
            <a:r>
              <a:rPr lang="en-US" altLang="zh-CN" sz="2000" b="1" dirty="0">
                <a:latin typeface="+mn-ea"/>
              </a:rPr>
              <a:t>j:=1 to i do write('(',x[j],',',y[j],')');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</a:t>
            </a:r>
            <a:r>
              <a:rPr lang="en-US" altLang="zh-CN" sz="2000" b="1" dirty="0" err="1">
                <a:latin typeface="+mn-ea"/>
              </a:rPr>
              <a:t>writeln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end;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if (x[i]+1&lt;=n)and(y[i]-2&gt;=0) </a:t>
            </a:r>
            <a:r>
              <a:rPr lang="en-US" altLang="zh-CN" sz="2000" b="1" dirty="0" smtClean="0">
                <a:latin typeface="+mn-ea"/>
              </a:rPr>
              <a:t>then  //</a:t>
            </a:r>
            <a:r>
              <a:rPr lang="zh-CN" altLang="en-US" sz="2000" b="1" dirty="0" smtClean="0">
                <a:latin typeface="+mn-ea"/>
              </a:rPr>
              <a:t>方向</a:t>
            </a:r>
            <a:r>
              <a:rPr lang="en-US" altLang="zh-CN" sz="2000" b="1" dirty="0" smtClean="0">
                <a:latin typeface="+mn-ea"/>
              </a:rPr>
              <a:t>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begin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x[i+1]:=x[i]+1;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y[i+1]:=y[i]-2;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</a:t>
            </a:r>
            <a:r>
              <a:rPr lang="en-US" altLang="zh-CN" sz="2000" b="1" dirty="0" err="1">
                <a:latin typeface="+mn-ea"/>
              </a:rPr>
              <a:t>dfs</a:t>
            </a:r>
            <a:r>
              <a:rPr lang="en-US" altLang="zh-CN" sz="2000" b="1" dirty="0">
                <a:latin typeface="+mn-ea"/>
              </a:rPr>
              <a:t>(i+1);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end</a:t>
            </a:r>
            <a:r>
              <a:rPr lang="en-US" altLang="zh-CN" sz="2000" b="1" dirty="0" smtClean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end;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40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输出所有路线：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628800"/>
            <a:ext cx="8229600" cy="3024336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if </a:t>
            </a:r>
            <a:r>
              <a:rPr lang="en-US" altLang="zh-CN" sz="2000" b="1" dirty="0">
                <a:latin typeface="+mn-ea"/>
              </a:rPr>
              <a:t>(x[i]=n)and(y[i]=m) then</a:t>
            </a:r>
          </a:p>
          <a:p>
            <a:r>
              <a:rPr lang="en-US" altLang="zh-CN" sz="2000" b="1" dirty="0">
                <a:latin typeface="+mn-ea"/>
              </a:rPr>
              <a:t>        begin</a:t>
            </a:r>
          </a:p>
          <a:p>
            <a:r>
              <a:rPr lang="en-US" altLang="zh-CN" sz="2000" b="1" dirty="0">
                <a:latin typeface="+mn-ea"/>
              </a:rPr>
              <a:t>          </a:t>
            </a:r>
            <a:r>
              <a:rPr lang="en-US" altLang="zh-CN" sz="2000" b="1" dirty="0" err="1">
                <a:latin typeface="+mn-ea"/>
              </a:rPr>
              <a:t>cnt</a:t>
            </a:r>
            <a:r>
              <a:rPr lang="en-US" altLang="zh-CN" sz="2000" b="1" dirty="0">
                <a:latin typeface="+mn-ea"/>
              </a:rPr>
              <a:t>:=cnt+1;</a:t>
            </a:r>
          </a:p>
          <a:p>
            <a:r>
              <a:rPr lang="en-US" altLang="zh-CN" sz="2000" b="1" dirty="0">
                <a:latin typeface="+mn-ea"/>
              </a:rPr>
              <a:t>          write(</a:t>
            </a:r>
            <a:r>
              <a:rPr lang="en-US" altLang="zh-CN" sz="2000" b="1" dirty="0" err="1">
                <a:latin typeface="+mn-ea"/>
              </a:rPr>
              <a:t>cnt</a:t>
            </a:r>
            <a:r>
              <a:rPr lang="en-US" altLang="zh-CN" sz="2000" b="1" dirty="0">
                <a:latin typeface="+mn-ea"/>
              </a:rPr>
              <a:t>,':');</a:t>
            </a:r>
          </a:p>
          <a:p>
            <a:r>
              <a:rPr lang="en-US" altLang="zh-CN" sz="2000" b="1" dirty="0">
                <a:latin typeface="+mn-ea"/>
              </a:rPr>
              <a:t>          for j:=1 to i do write('(',x[j],',',y[j],')');</a:t>
            </a:r>
          </a:p>
          <a:p>
            <a:r>
              <a:rPr lang="en-US" altLang="zh-CN" sz="2000" b="1" dirty="0">
                <a:latin typeface="+mn-ea"/>
              </a:rPr>
              <a:t>          </a:t>
            </a:r>
            <a:r>
              <a:rPr lang="en-US" altLang="zh-CN" sz="2000" b="1" dirty="0" err="1">
                <a:latin typeface="+mn-ea"/>
              </a:rPr>
              <a:t>writeln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    end;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0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：输出用过程实现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484784"/>
            <a:ext cx="8229600" cy="4680520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 procedure print(</a:t>
            </a:r>
            <a:r>
              <a:rPr lang="en-US" altLang="zh-CN" sz="2000" b="1" dirty="0" err="1">
                <a:latin typeface="+mn-ea"/>
              </a:rPr>
              <a:t>i:longint</a:t>
            </a:r>
            <a:r>
              <a:rPr lang="en-US" altLang="zh-CN" sz="2000" b="1" dirty="0">
                <a:latin typeface="+mn-ea"/>
              </a:rPr>
              <a:t>);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var</a:t>
            </a:r>
            <a:r>
              <a:rPr lang="en-US" altLang="zh-CN" sz="2000" b="1" dirty="0">
                <a:latin typeface="+mn-ea"/>
              </a:rPr>
              <a:t> j:longint;</a:t>
            </a:r>
          </a:p>
          <a:p>
            <a:r>
              <a:rPr lang="en-US" altLang="zh-CN" sz="2000" b="1" dirty="0">
                <a:latin typeface="+mn-ea"/>
              </a:rPr>
              <a:t>    begin</a:t>
            </a:r>
          </a:p>
          <a:p>
            <a:r>
              <a:rPr lang="en-US" altLang="zh-CN" sz="2000" b="1" dirty="0">
                <a:latin typeface="+mn-ea"/>
              </a:rPr>
              <a:t>      </a:t>
            </a:r>
            <a:r>
              <a:rPr lang="en-US" altLang="zh-CN" sz="2000" b="1" dirty="0" err="1">
                <a:latin typeface="+mn-ea"/>
              </a:rPr>
              <a:t>cnt</a:t>
            </a:r>
            <a:r>
              <a:rPr lang="en-US" altLang="zh-CN" sz="2000" b="1" dirty="0">
                <a:latin typeface="+mn-ea"/>
              </a:rPr>
              <a:t>:=cnt+1;</a:t>
            </a:r>
          </a:p>
          <a:p>
            <a:r>
              <a:rPr lang="en-US" altLang="zh-CN" sz="2000" b="1" dirty="0">
                <a:latin typeface="+mn-ea"/>
              </a:rPr>
              <a:t>      write(</a:t>
            </a:r>
            <a:r>
              <a:rPr lang="en-US" altLang="zh-CN" sz="2000" b="1" dirty="0" err="1">
                <a:latin typeface="+mn-ea"/>
              </a:rPr>
              <a:t>cnt</a:t>
            </a:r>
            <a:r>
              <a:rPr lang="en-US" altLang="zh-CN" sz="2000" b="1" dirty="0">
                <a:latin typeface="+mn-ea"/>
              </a:rPr>
              <a:t>,':');</a:t>
            </a:r>
          </a:p>
          <a:p>
            <a:r>
              <a:rPr lang="en-US" altLang="zh-CN" sz="2000" b="1" dirty="0">
                <a:latin typeface="+mn-ea"/>
              </a:rPr>
              <a:t>      for j:=1 to i do write('(',x[j],',',y[j],')');</a:t>
            </a:r>
          </a:p>
          <a:p>
            <a:r>
              <a:rPr lang="en-US" altLang="zh-CN" sz="2000" b="1" dirty="0">
                <a:latin typeface="+mn-ea"/>
              </a:rPr>
              <a:t>      </a:t>
            </a:r>
            <a:r>
              <a:rPr lang="en-US" altLang="zh-CN" sz="2000" b="1" dirty="0" err="1">
                <a:latin typeface="+mn-ea"/>
              </a:rPr>
              <a:t>writeln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end</a:t>
            </a:r>
            <a:r>
              <a:rPr lang="en-US" altLang="zh-CN" sz="2000" b="1" dirty="0" smtClean="0">
                <a:latin typeface="+mn-ea"/>
              </a:rPr>
              <a:t>;</a:t>
            </a: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if (x[i]=n)and(y[i]=m) then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print(i)</a:t>
            </a:r>
            <a:r>
              <a:rPr lang="en-US" altLang="zh-CN" sz="2000" b="1" dirty="0">
                <a:latin typeface="+mn-ea"/>
              </a:rPr>
              <a:t>;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85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9203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2: 4</a:t>
            </a:r>
            <a:r>
              <a:rPr lang="zh-CN" altLang="en-US" dirty="0" smtClean="0"/>
              <a:t>个方向合并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79512" y="1057395"/>
            <a:ext cx="5584304" cy="2011566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定义：</a:t>
            </a:r>
            <a:r>
              <a:rPr lang="en-US" altLang="zh-CN" sz="2000" b="1" dirty="0" err="1" smtClean="0">
                <a:latin typeface="+mn-ea"/>
              </a:rPr>
              <a:t>dx,dy:array</a:t>
            </a:r>
            <a:r>
              <a:rPr lang="en-US" altLang="zh-CN" sz="2000" b="1" dirty="0" smtClean="0">
                <a:latin typeface="+mn-ea"/>
              </a:rPr>
              <a:t>[1</a:t>
            </a:r>
            <a:r>
              <a:rPr lang="en-US" altLang="zh-CN" sz="2000" b="1" dirty="0">
                <a:latin typeface="+mn-ea"/>
              </a:rPr>
              <a:t>..4] of </a:t>
            </a:r>
            <a:r>
              <a:rPr lang="en-US" altLang="zh-CN" sz="2000" b="1" dirty="0" err="1">
                <a:latin typeface="+mn-ea"/>
              </a:rPr>
              <a:t>longint</a:t>
            </a:r>
            <a:r>
              <a:rPr lang="en-US" altLang="zh-CN" sz="2000" b="1" dirty="0" smtClean="0">
                <a:latin typeface="+mn-ea"/>
              </a:rPr>
              <a:t>;</a:t>
            </a:r>
          </a:p>
          <a:p>
            <a:r>
              <a:rPr lang="pl-PL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pl-PL" altLang="zh-CN" sz="2000" b="1" dirty="0" smtClean="0">
                <a:latin typeface="+mn-ea"/>
              </a:rPr>
              <a:t>dx[1</a:t>
            </a:r>
            <a:r>
              <a:rPr lang="pl-PL" altLang="zh-CN" sz="2000" b="1" dirty="0">
                <a:latin typeface="+mn-ea"/>
              </a:rPr>
              <a:t>]:=1; dy[1]:=-2;</a:t>
            </a:r>
          </a:p>
          <a:p>
            <a:r>
              <a:rPr lang="pl-PL" altLang="zh-CN" sz="2000" b="1" dirty="0">
                <a:latin typeface="+mn-ea"/>
              </a:rPr>
              <a:t>  dx[2]:=2; dy[2]:=-1;</a:t>
            </a:r>
          </a:p>
          <a:p>
            <a:r>
              <a:rPr lang="pl-PL" altLang="zh-CN" sz="2000" b="1" dirty="0">
                <a:latin typeface="+mn-ea"/>
              </a:rPr>
              <a:t>  dx[3]:=2; dy[3]:=1;</a:t>
            </a:r>
          </a:p>
          <a:p>
            <a:r>
              <a:rPr lang="pl-PL" altLang="zh-CN" sz="2000" b="1" dirty="0">
                <a:latin typeface="+mn-ea"/>
              </a:rPr>
              <a:t>  dx[4]:=1; dy[4]:=2;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72286" y="3429000"/>
            <a:ext cx="3220194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  1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charset="0"/>
              </a:rPr>
              <a:t>：（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x + 1,  y  –  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2:  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x + 2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y  –  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3:  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x + 2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y  +  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4:  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x + 1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y  +  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7266" y="3212976"/>
            <a:ext cx="5420766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</a:rPr>
              <a:t>x[i]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</a:rPr>
              <a:t>y[i]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（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x[i] 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+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dx[k] 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,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y[i] 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+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dy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[k]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）  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   	k:1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..4</a:t>
            </a:r>
            <a:endParaRPr lang="zh-CN" altLang="en-US" sz="2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149080"/>
            <a:ext cx="542076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边界限制：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(</a:t>
            </a:r>
            <a:r>
              <a:rPr lang="en-US" altLang="zh-CN" sz="2000" b="1" dirty="0">
                <a:latin typeface="+mn-ea"/>
              </a:rPr>
              <a:t>x[i]+dx[k]&lt;=</a:t>
            </a:r>
            <a:r>
              <a:rPr lang="en-US" altLang="zh-CN" sz="2000" b="1" dirty="0" smtClean="0">
                <a:latin typeface="+mn-ea"/>
              </a:rPr>
              <a:t>n)and</a:t>
            </a:r>
          </a:p>
          <a:p>
            <a:r>
              <a:rPr lang="en-US" altLang="zh-CN" sz="2000" b="1" dirty="0" smtClean="0">
                <a:latin typeface="+mn-ea"/>
              </a:rPr>
              <a:t>(</a:t>
            </a:r>
            <a:r>
              <a:rPr lang="en-US" altLang="zh-CN" sz="2000" b="1" dirty="0">
                <a:latin typeface="+mn-ea"/>
              </a:rPr>
              <a:t>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[k]&gt;=</a:t>
            </a:r>
            <a:r>
              <a:rPr lang="en-US" altLang="zh-CN" sz="2000" b="1" dirty="0" smtClean="0">
                <a:latin typeface="+mn-ea"/>
              </a:rPr>
              <a:t>0)and(y[i</a:t>
            </a:r>
            <a:r>
              <a:rPr lang="en-US" altLang="zh-CN" sz="2000" b="1" dirty="0">
                <a:latin typeface="+mn-ea"/>
              </a:rPr>
              <a:t>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[k]&lt;=m)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5373216"/>
            <a:ext cx="288032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X[i+1]=x[i]+dx[k]</a:t>
            </a:r>
          </a:p>
          <a:p>
            <a:r>
              <a:rPr lang="en-US" altLang="zh-CN" sz="2000" b="1" dirty="0" smtClean="0">
                <a:latin typeface="+mn-ea"/>
                <a:ea typeface="+mn-ea"/>
              </a:rPr>
              <a:t>Y[i+1]=y[i]+</a:t>
            </a:r>
            <a:r>
              <a:rPr lang="en-US" altLang="zh-CN" sz="2000" b="1" dirty="0" err="1" smtClean="0">
                <a:latin typeface="+mn-ea"/>
                <a:ea typeface="+mn-ea"/>
              </a:rPr>
              <a:t>dy</a:t>
            </a:r>
            <a:r>
              <a:rPr lang="en-US" altLang="zh-CN" sz="2000" b="1" dirty="0" smtClean="0">
                <a:latin typeface="+mn-ea"/>
                <a:ea typeface="+mn-ea"/>
              </a:rPr>
              <a:t>[k]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78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764704"/>
            <a:ext cx="8229600" cy="4680520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 procedure </a:t>
            </a:r>
            <a:r>
              <a:rPr lang="en-US" altLang="zh-CN" sz="2000" b="1" dirty="0" err="1">
                <a:latin typeface="+mn-ea"/>
              </a:rPr>
              <a:t>dfs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en-US" altLang="zh-CN" sz="2000" b="1" dirty="0" err="1">
                <a:latin typeface="+mn-ea"/>
              </a:rPr>
              <a:t>i:longint</a:t>
            </a:r>
            <a:r>
              <a:rPr lang="en-US" altLang="zh-CN" sz="2000" b="1" dirty="0">
                <a:latin typeface="+mn-ea"/>
              </a:rPr>
              <a:t>);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var</a:t>
            </a:r>
            <a:r>
              <a:rPr lang="en-US" altLang="zh-CN" sz="2000" b="1" dirty="0">
                <a:latin typeface="+mn-ea"/>
              </a:rPr>
              <a:t> k:longint;</a:t>
            </a:r>
          </a:p>
          <a:p>
            <a:r>
              <a:rPr lang="en-US" altLang="zh-CN" sz="2000" b="1" dirty="0">
                <a:latin typeface="+mn-ea"/>
              </a:rPr>
              <a:t>    begin</a:t>
            </a:r>
          </a:p>
          <a:p>
            <a:r>
              <a:rPr lang="en-US" altLang="zh-CN" sz="2000" b="1" dirty="0">
                <a:latin typeface="+mn-ea"/>
              </a:rPr>
              <a:t>      if (x[i]=n)and(y[i]=m) then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print(i)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  for k:=1 to 4 do</a:t>
            </a:r>
          </a:p>
          <a:p>
            <a:r>
              <a:rPr lang="en-US" altLang="zh-CN" sz="2000" b="1" dirty="0">
                <a:latin typeface="+mn-ea"/>
              </a:rPr>
              <a:t>        if (x[i]+dx[k]&lt;=n)and(y[i]+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[k]&gt;=0)</a:t>
            </a:r>
          </a:p>
          <a:p>
            <a:r>
              <a:rPr lang="en-US" altLang="zh-CN" sz="2000" b="1" dirty="0">
                <a:latin typeface="+mn-ea"/>
              </a:rPr>
              <a:t>           and(y[i]+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[k]&lt;=m) then</a:t>
            </a:r>
          </a:p>
          <a:p>
            <a:r>
              <a:rPr lang="en-US" altLang="zh-CN" sz="2000" b="1" dirty="0">
                <a:latin typeface="+mn-ea"/>
              </a:rPr>
              <a:t>          begin</a:t>
            </a:r>
          </a:p>
          <a:p>
            <a:r>
              <a:rPr lang="en-US" altLang="zh-CN" sz="2000" b="1" dirty="0">
                <a:latin typeface="+mn-ea"/>
              </a:rPr>
              <a:t>            x[i+1]:=x[i]+dx[k];</a:t>
            </a:r>
          </a:p>
          <a:p>
            <a:r>
              <a:rPr lang="en-US" altLang="zh-CN" sz="2000" b="1" dirty="0">
                <a:latin typeface="+mn-ea"/>
              </a:rPr>
              <a:t>            y[i+1]:=y[i]+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[k];</a:t>
            </a:r>
          </a:p>
          <a:p>
            <a:r>
              <a:rPr lang="en-US" altLang="zh-CN" sz="2000" b="1" dirty="0">
                <a:latin typeface="+mn-ea"/>
              </a:rPr>
              <a:t>            </a:t>
            </a:r>
            <a:r>
              <a:rPr lang="en-US" altLang="zh-CN" sz="2000" b="1" dirty="0" err="1">
                <a:latin typeface="+mn-ea"/>
              </a:rPr>
              <a:t>dfs</a:t>
            </a:r>
            <a:r>
              <a:rPr lang="en-US" altLang="zh-CN" sz="2000" b="1" dirty="0">
                <a:latin typeface="+mn-ea"/>
              </a:rPr>
              <a:t>(i+1);</a:t>
            </a:r>
          </a:p>
          <a:p>
            <a:r>
              <a:rPr lang="en-US" altLang="zh-CN" sz="2000" b="1" dirty="0">
                <a:latin typeface="+mn-ea"/>
              </a:rPr>
              <a:t>          end;</a:t>
            </a:r>
          </a:p>
          <a:p>
            <a:r>
              <a:rPr lang="en-US" altLang="zh-CN" sz="2000" b="1" dirty="0">
                <a:latin typeface="+mn-ea"/>
              </a:rPr>
              <a:t>    end;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0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主程序：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403648" y="1412776"/>
            <a:ext cx="5328592" cy="4968552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begin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readln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n,m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>
                <a:latin typeface="+mn-ea"/>
              </a:rPr>
              <a:t>  dx[1]:=1; </a:t>
            </a:r>
            <a:r>
              <a:rPr lang="en-US" altLang="zh-CN" b="1" dirty="0" err="1">
                <a:latin typeface="+mn-ea"/>
              </a:rPr>
              <a:t>dy</a:t>
            </a:r>
            <a:r>
              <a:rPr lang="en-US" altLang="zh-CN" b="1" dirty="0">
                <a:latin typeface="+mn-ea"/>
              </a:rPr>
              <a:t>[1]:=-2;</a:t>
            </a:r>
          </a:p>
          <a:p>
            <a:r>
              <a:rPr lang="en-US" altLang="zh-CN" b="1" dirty="0">
                <a:latin typeface="+mn-ea"/>
              </a:rPr>
              <a:t>  dx[2]:=2; </a:t>
            </a:r>
            <a:r>
              <a:rPr lang="en-US" altLang="zh-CN" b="1" dirty="0" err="1">
                <a:latin typeface="+mn-ea"/>
              </a:rPr>
              <a:t>dy</a:t>
            </a:r>
            <a:r>
              <a:rPr lang="en-US" altLang="zh-CN" b="1" dirty="0">
                <a:latin typeface="+mn-ea"/>
              </a:rPr>
              <a:t>[2]:=-1;</a:t>
            </a:r>
          </a:p>
          <a:p>
            <a:r>
              <a:rPr lang="en-US" altLang="zh-CN" b="1" dirty="0">
                <a:latin typeface="+mn-ea"/>
              </a:rPr>
              <a:t>  dx[3]:=2; </a:t>
            </a:r>
            <a:r>
              <a:rPr lang="en-US" altLang="zh-CN" b="1" dirty="0" err="1">
                <a:latin typeface="+mn-ea"/>
              </a:rPr>
              <a:t>dy</a:t>
            </a:r>
            <a:r>
              <a:rPr lang="en-US" altLang="zh-CN" b="1" dirty="0">
                <a:latin typeface="+mn-ea"/>
              </a:rPr>
              <a:t>[3]:=1;</a:t>
            </a:r>
          </a:p>
          <a:p>
            <a:r>
              <a:rPr lang="en-US" altLang="zh-CN" b="1" dirty="0">
                <a:latin typeface="+mn-ea"/>
              </a:rPr>
              <a:t>  dx[4]:=1; </a:t>
            </a:r>
            <a:r>
              <a:rPr lang="en-US" altLang="zh-CN" b="1" dirty="0" err="1">
                <a:latin typeface="+mn-ea"/>
              </a:rPr>
              <a:t>dy</a:t>
            </a:r>
            <a:r>
              <a:rPr lang="en-US" altLang="zh-CN" b="1" dirty="0">
                <a:latin typeface="+mn-ea"/>
              </a:rPr>
              <a:t>[4]:=2;</a:t>
            </a:r>
          </a:p>
          <a:p>
            <a:r>
              <a:rPr lang="en-US" altLang="zh-CN" b="1" dirty="0">
                <a:latin typeface="+mn-ea"/>
              </a:rPr>
              <a:t>  x[1]:=0;</a:t>
            </a:r>
          </a:p>
          <a:p>
            <a:r>
              <a:rPr lang="en-US" altLang="zh-CN" b="1" dirty="0">
                <a:latin typeface="+mn-ea"/>
              </a:rPr>
              <a:t>  y[1]:=0;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cnt</a:t>
            </a:r>
            <a:r>
              <a:rPr lang="en-US" altLang="zh-CN" b="1" dirty="0">
                <a:latin typeface="+mn-ea"/>
              </a:rPr>
              <a:t>:=0;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(1);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4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定义常量数组并赋值（定义变量之前定义常量）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latin typeface="+mn-ea"/>
              </a:rPr>
              <a:t>const</a:t>
            </a: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dx:array</a:t>
            </a:r>
            <a:r>
              <a:rPr lang="en-US" altLang="zh-CN" b="1" dirty="0">
                <a:latin typeface="+mn-ea"/>
              </a:rPr>
              <a:t>[1..4] of </a:t>
            </a:r>
            <a:r>
              <a:rPr lang="en-US" altLang="zh-CN" b="1" dirty="0" err="1" smtClean="0">
                <a:latin typeface="+mn-ea"/>
              </a:rPr>
              <a:t>longint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=(1,2,2,1);</a:t>
            </a:r>
          </a:p>
          <a:p>
            <a:pPr eaLnBrk="1" hangingPunct="1">
              <a:defRPr/>
            </a:pPr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dy:array</a:t>
            </a:r>
            <a:r>
              <a:rPr lang="en-US" altLang="zh-CN" b="1" dirty="0">
                <a:latin typeface="+mn-ea"/>
              </a:rPr>
              <a:t>[1..4] of </a:t>
            </a:r>
            <a:r>
              <a:rPr lang="en-US" altLang="zh-CN" b="1" dirty="0" err="1" smtClean="0">
                <a:latin typeface="+mn-ea"/>
              </a:rPr>
              <a:t>longint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=(-2,-1,1,2);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主程序：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403648" y="1412776"/>
            <a:ext cx="5328592" cy="3456384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begin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readln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n,m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 smtClean="0">
                <a:latin typeface="+mn-ea"/>
              </a:rPr>
              <a:t>  x[1</a:t>
            </a:r>
            <a:r>
              <a:rPr lang="en-US" altLang="zh-CN" b="1" dirty="0">
                <a:latin typeface="+mn-ea"/>
              </a:rPr>
              <a:t>]:=0;</a:t>
            </a:r>
          </a:p>
          <a:p>
            <a:r>
              <a:rPr lang="en-US" altLang="zh-CN" b="1" dirty="0">
                <a:latin typeface="+mn-ea"/>
              </a:rPr>
              <a:t>  y[1]:=0;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cnt</a:t>
            </a:r>
            <a:r>
              <a:rPr lang="en-US" altLang="zh-CN" b="1" dirty="0">
                <a:latin typeface="+mn-ea"/>
              </a:rPr>
              <a:t>:=0;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(1);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5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827088" y="1916112"/>
            <a:ext cx="4330700" cy="2520999"/>
          </a:xfrm>
        </p:spPr>
        <p:txBody>
          <a:bodyPr/>
          <a:lstStyle/>
          <a:p>
            <a:r>
              <a:rPr lang="zh-CN" altLang="en-US" dirty="0" smtClean="0"/>
              <a:t>输出其中一条路线。</a:t>
            </a:r>
            <a:endParaRPr lang="en-US" altLang="zh-CN" dirty="0" smtClean="0"/>
          </a:p>
          <a:p>
            <a:r>
              <a:rPr lang="en-US" altLang="zh-CN" dirty="0" smtClean="0"/>
              <a:t>Halt</a:t>
            </a:r>
            <a:r>
              <a:rPr lang="zh-CN" altLang="en-US" dirty="0" smtClean="0"/>
              <a:t>：程序结束</a:t>
            </a:r>
          </a:p>
        </p:txBody>
      </p:sp>
    </p:spTree>
    <p:extLst>
      <p:ext uri="{BB962C8B-B14F-4D97-AF65-F5344CB8AC3E}">
        <p14:creationId xmlns:p14="http://schemas.microsoft.com/office/powerpoint/2010/main" val="37513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3568" y="1528763"/>
            <a:ext cx="4330700" cy="774700"/>
          </a:xfrm>
        </p:spPr>
        <p:txBody>
          <a:bodyPr/>
          <a:lstStyle/>
          <a:p>
            <a:r>
              <a:rPr lang="zh-CN" altLang="en-US" dirty="0" smtClean="0"/>
              <a:t>输出最短路线。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1844824"/>
            <a:ext cx="17272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8 4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8 7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15 15 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20 15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20 20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30 30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7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374848" y="476672"/>
            <a:ext cx="8445624" cy="61926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b="1" dirty="0" smtClean="0">
                <a:latin typeface="+mn-ea"/>
              </a:rPr>
              <a:t>//</a:t>
            </a:r>
            <a:r>
              <a:rPr lang="en-US" altLang="zh-CN" sz="1800" b="1" dirty="0" err="1" smtClean="0">
                <a:latin typeface="+mn-ea"/>
              </a:rPr>
              <a:t>x,y,minx,miny:array</a:t>
            </a:r>
            <a:r>
              <a:rPr lang="en-US" altLang="zh-CN" sz="1800" b="1" dirty="0" smtClean="0">
                <a:latin typeface="+mn-ea"/>
              </a:rPr>
              <a:t>[1</a:t>
            </a:r>
            <a:r>
              <a:rPr lang="en-US" altLang="zh-CN" sz="1800" b="1" dirty="0">
                <a:latin typeface="+mn-ea"/>
              </a:rPr>
              <a:t>..30] of </a:t>
            </a:r>
            <a:r>
              <a:rPr lang="en-US" altLang="zh-CN" sz="1800" b="1" dirty="0" err="1">
                <a:latin typeface="+mn-ea"/>
              </a:rPr>
              <a:t>longint</a:t>
            </a:r>
            <a:r>
              <a:rPr lang="en-US" altLang="zh-CN" sz="1800" b="1" dirty="0" smtClean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procedure </a:t>
            </a:r>
            <a:r>
              <a:rPr lang="en-US" altLang="zh-CN" sz="1800" b="1" dirty="0" err="1">
                <a:latin typeface="+mn-ea"/>
              </a:rPr>
              <a:t>dfs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en-US" altLang="zh-CN" sz="1800" b="1" dirty="0" err="1">
                <a:latin typeface="+mn-ea"/>
              </a:rPr>
              <a:t>i:longint</a:t>
            </a:r>
            <a:r>
              <a:rPr lang="en-US" altLang="zh-CN" sz="1800" b="1" dirty="0">
                <a:latin typeface="+mn-ea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</a:t>
            </a:r>
            <a:r>
              <a:rPr lang="en-US" altLang="zh-CN" sz="1800" b="1" dirty="0" err="1">
                <a:latin typeface="+mn-ea"/>
              </a:rPr>
              <a:t>var</a:t>
            </a:r>
            <a:r>
              <a:rPr lang="en-US" altLang="zh-CN" sz="1800" b="1" dirty="0">
                <a:latin typeface="+mn-ea"/>
              </a:rPr>
              <a:t> k:longint;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begin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if (x[i]=n)and(y[i]=m)and(i&lt;min) then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begin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min:=i;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minx:=x;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</a:t>
            </a:r>
            <a:r>
              <a:rPr lang="en-US" altLang="zh-CN" sz="1800" b="1" dirty="0" err="1">
                <a:latin typeface="+mn-ea"/>
              </a:rPr>
              <a:t>miny</a:t>
            </a:r>
            <a:r>
              <a:rPr lang="en-US" altLang="zh-CN" sz="1800" b="1" dirty="0">
                <a:latin typeface="+mn-ea"/>
              </a:rPr>
              <a:t>:=y;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end;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</a:t>
            </a:r>
            <a:r>
              <a:rPr lang="en-US" altLang="zh-CN" sz="1800" b="1" dirty="0">
                <a:solidFill>
                  <a:srgbClr val="0033CC"/>
                </a:solidFill>
                <a:latin typeface="+mn-ea"/>
              </a:rPr>
              <a:t>if i&gt;=min then exit;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if (i+(n-x[i]) div 2&gt;=min)or(i+(m-y[i])div 2&gt;=min) then exit;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for k:=1 to 4 do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if (x[i]+dx[k]&lt;=n)and(y[i]+</a:t>
            </a:r>
            <a:r>
              <a:rPr lang="en-US" altLang="zh-CN" sz="1800" b="1" dirty="0" err="1">
                <a:latin typeface="+mn-ea"/>
              </a:rPr>
              <a:t>dy</a:t>
            </a:r>
            <a:r>
              <a:rPr lang="en-US" altLang="zh-CN" sz="1800" b="1" dirty="0">
                <a:latin typeface="+mn-ea"/>
              </a:rPr>
              <a:t>[k]&gt;=0)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 and(y[i]+</a:t>
            </a:r>
            <a:r>
              <a:rPr lang="en-US" altLang="zh-CN" sz="1800" b="1" dirty="0" err="1">
                <a:latin typeface="+mn-ea"/>
              </a:rPr>
              <a:t>dy</a:t>
            </a:r>
            <a:r>
              <a:rPr lang="en-US" altLang="zh-CN" sz="1800" b="1" dirty="0">
                <a:latin typeface="+mn-ea"/>
              </a:rPr>
              <a:t>[k]&lt;=m) then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begin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  x[i+1]:=x[i]+dx[k];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  y[i+1]:=y[i]+</a:t>
            </a:r>
            <a:r>
              <a:rPr lang="en-US" altLang="zh-CN" sz="1800" b="1" dirty="0" err="1">
                <a:latin typeface="+mn-ea"/>
              </a:rPr>
              <a:t>dy</a:t>
            </a:r>
            <a:r>
              <a:rPr lang="en-US" altLang="zh-CN" sz="1800" b="1" dirty="0">
                <a:latin typeface="+mn-ea"/>
              </a:rPr>
              <a:t>[k];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  </a:t>
            </a:r>
            <a:r>
              <a:rPr lang="en-US" altLang="zh-CN" sz="1800" b="1" dirty="0" err="1">
                <a:latin typeface="+mn-ea"/>
              </a:rPr>
              <a:t>dfs</a:t>
            </a:r>
            <a:r>
              <a:rPr lang="en-US" altLang="zh-CN" sz="1800" b="1" dirty="0">
                <a:latin typeface="+mn-ea"/>
              </a:rPr>
              <a:t>(i+1);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      end;</a:t>
            </a:r>
          </a:p>
          <a:p>
            <a:pPr>
              <a:spcBef>
                <a:spcPts val="0"/>
              </a:spcBef>
            </a:pPr>
            <a:r>
              <a:rPr lang="en-US" altLang="zh-CN" sz="1800" b="1" dirty="0">
                <a:latin typeface="+mn-ea"/>
              </a:rPr>
              <a:t>    end;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317994"/>
            <a:ext cx="17272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8 4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8 7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15 15 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20 15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20 20</a:t>
            </a:r>
          </a:p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30 30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29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</a:rPr>
              <a:t>  </a:t>
            </a:r>
            <a:r>
              <a:rPr lang="en-US" altLang="zh-CN" b="1" dirty="0" err="1" smtClean="0">
                <a:latin typeface="+mn-ea"/>
              </a:rPr>
              <a:t>readln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n,m</a:t>
            </a:r>
            <a:r>
              <a:rPr lang="en-US" altLang="zh-CN" b="1" dirty="0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zh-CN" b="1" dirty="0" smtClean="0">
                <a:latin typeface="+mn-ea"/>
              </a:rPr>
              <a:t>  min:=31;  // ?</a:t>
            </a:r>
          </a:p>
          <a:p>
            <a:pPr>
              <a:defRPr/>
            </a:pPr>
            <a:r>
              <a:rPr lang="en-US" altLang="zh-CN" b="1" dirty="0" smtClean="0">
                <a:latin typeface="+mn-ea"/>
              </a:rPr>
              <a:t>  x[1]:=0;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y[1]:=0;</a:t>
            </a:r>
          </a:p>
          <a:p>
            <a:pPr>
              <a:defRPr/>
            </a:pPr>
            <a:r>
              <a:rPr lang="en-US" altLang="zh-CN" b="1" dirty="0" smtClean="0">
                <a:latin typeface="+mn-ea"/>
              </a:rPr>
              <a:t>  </a:t>
            </a:r>
            <a:r>
              <a:rPr lang="en-US" altLang="zh-CN" b="1" dirty="0" err="1" smtClean="0">
                <a:latin typeface="+mn-ea"/>
              </a:rPr>
              <a:t>dfs</a:t>
            </a:r>
            <a:r>
              <a:rPr lang="en-US" altLang="zh-CN" b="1" dirty="0" smtClean="0">
                <a:latin typeface="+mn-ea"/>
              </a:rPr>
              <a:t>(1);</a:t>
            </a:r>
          </a:p>
          <a:p>
            <a:pPr>
              <a:defRPr/>
            </a:pPr>
            <a:r>
              <a:rPr lang="en-US" altLang="zh-CN" b="1" dirty="0" smtClean="0">
                <a:latin typeface="+mn-ea"/>
              </a:rPr>
              <a:t>  print;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2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627313" y="1052513"/>
            <a:ext cx="3960812" cy="1143000"/>
          </a:xfrm>
        </p:spPr>
        <p:txBody>
          <a:bodyPr/>
          <a:lstStyle/>
          <a:p>
            <a:r>
              <a:rPr lang="zh-CN" altLang="en-US" smtClean="0"/>
              <a:t>收获与总结？</a:t>
            </a:r>
          </a:p>
        </p:txBody>
      </p:sp>
    </p:spTree>
    <p:extLst>
      <p:ext uri="{BB962C8B-B14F-4D97-AF65-F5344CB8AC3E}">
        <p14:creationId xmlns:p14="http://schemas.microsoft.com/office/powerpoint/2010/main" val="41033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488832" cy="79695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数字三角形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kumimoji="1"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IOI 1994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】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1233164"/>
            <a:ext cx="84969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    有一个数字三角形，编程求从最顶层到最底层的一条路所经过位置上数字之和的最大值。每一步只能向左下或右下方向走。下图数据的路应为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7-&gt;3-&gt;8-&gt;7-&gt;5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，和为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30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输入：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第一行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600" b="1" dirty="0" smtClean="0">
                <a:latin typeface="楷体_GB2312" pitchFamily="49" charset="-122"/>
                <a:ea typeface="楷体_GB2312" pitchFamily="49" charset="-122"/>
              </a:rPr>
              <a:t>n(1&lt;=n&lt;=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100),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数字三角形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kumimoji="1" lang="en-US" altLang="zh-CN" sz="26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行：依次表示数字三角形中每行中的数字。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每个数都是非负的，且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&lt;=100.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个正整数，路径上数字之和的最大值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00192" y="3933056"/>
            <a:ext cx="2520280" cy="20928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600" b="1" dirty="0">
                <a:latin typeface="DotumChe" pitchFamily="49" charset="-127"/>
                <a:ea typeface="DotumChe" pitchFamily="49" charset="-127"/>
              </a:rPr>
              <a:t>       </a:t>
            </a:r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7</a:t>
            </a:r>
          </a:p>
          <a:p>
            <a:pPr eaLnBrk="1" hangingPunct="1"/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   3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8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eaLnBrk="1" hangingPunct="1"/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  8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1 0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eaLnBrk="1" hangingPunct="1"/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2 </a:t>
            </a:r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7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4 4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eaLnBrk="1" hangingPunct="1"/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4 </a:t>
            </a:r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5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2 6 5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27584" y="836712"/>
            <a:ext cx="7772400" cy="4572000"/>
          </a:xfrm>
        </p:spPr>
        <p:txBody>
          <a:bodyPr/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输入样例：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3 8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8 1 0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2 7 4 4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4 5 2 6 5</a:t>
            </a: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输出样例：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9776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样例：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4176464" cy="388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071994" y="1580202"/>
            <a:ext cx="2385050" cy="1249324"/>
            <a:chOff x="6444208" y="1315580"/>
            <a:chExt cx="2385050" cy="1249324"/>
          </a:xfrm>
        </p:grpSpPr>
        <p:sp>
          <p:nvSpPr>
            <p:cNvPr id="5" name="矩形 4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6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720000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74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720000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665287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路径数字最大和：</a:t>
            </a:r>
            <a:r>
              <a:rPr lang="en-US" altLang="zh-CN" sz="4000" b="1" dirty="0" smtClean="0"/>
              <a:t>7+3+8+7+5=30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搜索</a:t>
            </a:r>
            <a:r>
              <a:rPr lang="zh-CN" altLang="en-US" b="1" dirty="0" smtClean="0"/>
              <a:t>算法：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2952328"/>
          </a:xfrm>
        </p:spPr>
        <p:txBody>
          <a:bodyPr/>
          <a:lstStyle/>
          <a:p>
            <a:r>
              <a:rPr lang="zh-CN" altLang="zh-CN" b="1" dirty="0"/>
              <a:t>为了得到问题的解，列举出解的所有或部分可能的情况，根据要求进行逐一判断，从而求出问题解的一种算法。常见的类型：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）寻找一个满足条件的解；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）统计满足条件的解的个数；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）寻找满足条件的最优解。（最常见类型）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41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86895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深度优先搜索算法：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772400" cy="5256584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Procedure  </a:t>
            </a:r>
            <a:r>
              <a:rPr lang="en-US" altLang="zh-CN" sz="2400" b="1" dirty="0" err="1">
                <a:latin typeface="+mn-ea"/>
              </a:rPr>
              <a:t>dfs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i,j,sum</a:t>
            </a:r>
            <a:r>
              <a:rPr lang="en-US" altLang="zh-CN" sz="24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 </a:t>
            </a:r>
            <a:r>
              <a:rPr lang="en-US" altLang="zh-CN" sz="2400" b="1" dirty="0" smtClean="0">
                <a:latin typeface="+mn-ea"/>
              </a:rPr>
              <a:t>//</a:t>
            </a:r>
            <a:r>
              <a:rPr lang="zh-CN" altLang="en-US" sz="2400" b="1" dirty="0" smtClean="0">
                <a:latin typeface="+mn-ea"/>
              </a:rPr>
              <a:t>从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>
                <a:latin typeface="+mn-ea"/>
              </a:rPr>
              <a:t>1,1)</a:t>
            </a:r>
            <a:r>
              <a:rPr lang="zh-CN" altLang="en-US" sz="2400" b="1" dirty="0">
                <a:latin typeface="+mn-ea"/>
              </a:rPr>
              <a:t>走到（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j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b="1" dirty="0" smtClean="0">
                <a:latin typeface="+mn-ea"/>
              </a:rPr>
              <a:t>位置所求和</a:t>
            </a:r>
            <a:r>
              <a:rPr lang="en-US" altLang="zh-CN" sz="2400" b="1" dirty="0">
                <a:latin typeface="+mn-ea"/>
              </a:rPr>
              <a:t>sum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  if i=n  </a:t>
            </a:r>
            <a:r>
              <a:rPr lang="en-US" altLang="zh-CN" sz="2400" b="1" dirty="0" smtClean="0">
                <a:latin typeface="+mn-ea"/>
              </a:rPr>
              <a:t>then  //</a:t>
            </a:r>
            <a:r>
              <a:rPr lang="zh-CN" altLang="en-US" sz="2400" b="1" dirty="0" smtClean="0">
                <a:latin typeface="+mn-ea"/>
              </a:rPr>
              <a:t>走到最后一行</a:t>
            </a:r>
            <a:endParaRPr lang="en-US" altLang="zh-CN" sz="2400" b="1" dirty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 if sum&gt;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 then 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=sum;</a:t>
            </a:r>
            <a:endParaRPr lang="en-US" altLang="zh-CN" sz="2400" b="1" dirty="0"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if i=n then </a:t>
            </a:r>
            <a:r>
              <a:rPr lang="en-US" altLang="zh-CN" sz="2400" b="1" dirty="0">
                <a:latin typeface="+mn-ea"/>
              </a:rPr>
              <a:t>exit</a:t>
            </a:r>
            <a:r>
              <a:rPr lang="en-US" altLang="zh-CN" sz="2400" b="1" dirty="0" smtClean="0">
                <a:latin typeface="+mn-ea"/>
              </a:rPr>
              <a:t>; //</a:t>
            </a:r>
            <a:r>
              <a:rPr lang="zh-CN" altLang="en-US" sz="2400" b="1" dirty="0" smtClean="0">
                <a:latin typeface="+mn-ea"/>
              </a:rPr>
              <a:t>必须的</a:t>
            </a:r>
            <a:endParaRPr lang="en-US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end;</a:t>
            </a:r>
            <a:endParaRPr lang="en-US" altLang="zh-CN" sz="2400" b="1" dirty="0">
              <a:latin typeface="+mn-ea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err="1"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向左下方走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；</a:t>
            </a:r>
            <a:endParaRPr lang="en-US" altLang="zh-CN" sz="2400" b="1" dirty="0">
              <a:latin typeface="+mn-ea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err="1"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向右下方走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；</a:t>
            </a:r>
            <a:endParaRPr lang="en-US" altLang="zh-CN" sz="2400" b="1" dirty="0"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End;</a:t>
            </a:r>
            <a:endParaRPr lang="zh-CN" altLang="en-US" sz="2400" b="1" dirty="0">
              <a:latin typeface="+mn-ea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36912"/>
            <a:ext cx="3708144" cy="293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28172"/>
            <a:ext cx="3672408" cy="79695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代码实现：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7103924" cy="439248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latin typeface="+mn-ea"/>
              </a:rPr>
              <a:t>//</a:t>
            </a:r>
            <a:r>
              <a:rPr kumimoji="1" lang="zh-CN" altLang="en-US" sz="2800" b="1" dirty="0" smtClean="0">
                <a:latin typeface="+mn-ea"/>
              </a:rPr>
              <a:t>二</a:t>
            </a:r>
            <a:r>
              <a:rPr kumimoji="1" lang="zh-CN" altLang="en-US" sz="2800" b="1" dirty="0">
                <a:latin typeface="+mn-ea"/>
              </a:rPr>
              <a:t>维数组</a:t>
            </a:r>
            <a:r>
              <a:rPr kumimoji="1" lang="en-US" altLang="zh-CN" sz="2800" b="1" dirty="0" smtClean="0">
                <a:latin typeface="+mn-ea"/>
              </a:rPr>
              <a:t>a[</a:t>
            </a:r>
            <a:r>
              <a:rPr kumimoji="1" lang="en-US" altLang="zh-CN" sz="2800" b="1" dirty="0" err="1" smtClean="0">
                <a:latin typeface="+mn-ea"/>
              </a:rPr>
              <a:t>i,j</a:t>
            </a:r>
            <a:r>
              <a:rPr kumimoji="1" lang="en-US" altLang="zh-CN" sz="2800" b="1" dirty="0" smtClean="0">
                <a:latin typeface="+mn-ea"/>
              </a:rPr>
              <a:t>]</a:t>
            </a:r>
            <a:r>
              <a:rPr kumimoji="1" lang="zh-CN" altLang="en-US" sz="2800" b="1" dirty="0">
                <a:latin typeface="+mn-ea"/>
              </a:rPr>
              <a:t>存储数字三角形。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procedure </a:t>
            </a:r>
            <a:r>
              <a:rPr kumimoji="1" lang="en-US" altLang="zh-CN" sz="2800" b="1" dirty="0" err="1">
                <a:latin typeface="+mn-ea"/>
              </a:rPr>
              <a:t>dfs</a:t>
            </a:r>
            <a:r>
              <a:rPr kumimoji="1" lang="en-US" altLang="zh-CN" sz="2800" b="1" dirty="0">
                <a:latin typeface="+mn-ea"/>
              </a:rPr>
              <a:t>(</a:t>
            </a:r>
            <a:r>
              <a:rPr kumimoji="1" lang="en-US" altLang="zh-CN" sz="2800" b="1" dirty="0" err="1">
                <a:latin typeface="+mn-ea"/>
              </a:rPr>
              <a:t>i,j,sum:integer</a:t>
            </a:r>
            <a:r>
              <a:rPr kumimoji="1" lang="en-US" altLang="zh-CN" sz="2800" b="1" dirty="0">
                <a:latin typeface="+mn-ea"/>
              </a:rPr>
              <a:t>);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begin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  if i=n then</a:t>
            </a:r>
          </a:p>
          <a:p>
            <a:pPr>
              <a:defRPr/>
            </a:pPr>
            <a:r>
              <a:rPr kumimoji="1" lang="en-US" altLang="zh-CN" sz="2800" b="1" dirty="0" smtClean="0">
                <a:latin typeface="+mn-ea"/>
              </a:rPr>
              <a:t>        if </a:t>
            </a:r>
            <a:r>
              <a:rPr kumimoji="1" lang="en-US" altLang="zh-CN" sz="2800" b="1" dirty="0">
                <a:latin typeface="+mn-ea"/>
              </a:rPr>
              <a:t>sum&gt;</a:t>
            </a:r>
            <a:r>
              <a:rPr kumimoji="1" lang="en-US" altLang="zh-CN" sz="2800" b="1" dirty="0" err="1">
                <a:latin typeface="+mn-ea"/>
              </a:rPr>
              <a:t>ans</a:t>
            </a:r>
            <a:r>
              <a:rPr kumimoji="1" lang="en-US" altLang="zh-CN" sz="2800" b="1" dirty="0">
                <a:latin typeface="+mn-ea"/>
              </a:rPr>
              <a:t> then </a:t>
            </a:r>
            <a:r>
              <a:rPr kumimoji="1" lang="en-US" altLang="zh-CN" sz="2800" b="1" dirty="0" err="1">
                <a:latin typeface="+mn-ea"/>
              </a:rPr>
              <a:t>ans</a:t>
            </a:r>
            <a:r>
              <a:rPr kumimoji="1" lang="en-US" altLang="zh-CN" sz="2800" b="1" dirty="0">
                <a:latin typeface="+mn-ea"/>
              </a:rPr>
              <a:t>:=sum;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  </a:t>
            </a:r>
            <a:r>
              <a:rPr kumimoji="1" lang="en-US" altLang="zh-CN" sz="2800" b="1" dirty="0" smtClean="0">
                <a:latin typeface="+mn-ea"/>
              </a:rPr>
              <a:t>if i=n then </a:t>
            </a:r>
            <a:r>
              <a:rPr kumimoji="1" lang="en-US" altLang="zh-CN" sz="2800" b="1" dirty="0">
                <a:latin typeface="+mn-ea"/>
              </a:rPr>
              <a:t>exit</a:t>
            </a:r>
            <a:r>
              <a:rPr kumimoji="1" lang="en-US" altLang="zh-CN" sz="2800" b="1" dirty="0" smtClean="0">
                <a:latin typeface="+mn-ea"/>
              </a:rPr>
              <a:t>; //</a:t>
            </a:r>
            <a:r>
              <a:rPr kumimoji="1" lang="zh-CN" altLang="en-US" sz="2800" b="1" dirty="0" smtClean="0">
                <a:latin typeface="+mn-ea"/>
              </a:rPr>
              <a:t>必须的</a:t>
            </a:r>
            <a:endParaRPr kumimoji="1" lang="en-US" altLang="zh-CN" sz="2800" b="1" dirty="0">
              <a:latin typeface="+mn-ea"/>
            </a:endParaRPr>
          </a:p>
          <a:p>
            <a:pPr>
              <a:defRPr/>
            </a:pPr>
            <a:r>
              <a:rPr kumimoji="1" lang="en-US" altLang="zh-CN" sz="2800" b="1" dirty="0" smtClean="0">
                <a:latin typeface="+mn-ea"/>
              </a:rPr>
              <a:t>      </a:t>
            </a:r>
            <a:r>
              <a:rPr kumimoji="1" lang="en-US" altLang="zh-CN" sz="2800" b="1" dirty="0" err="1" smtClean="0">
                <a:latin typeface="+mn-ea"/>
              </a:rPr>
              <a:t>dfs</a:t>
            </a:r>
            <a:r>
              <a:rPr kumimoji="1" lang="en-US" altLang="zh-CN" sz="2800" b="1" dirty="0" smtClean="0">
                <a:latin typeface="+mn-ea"/>
              </a:rPr>
              <a:t>(i+1,j,sum+a[i+1,j</a:t>
            </a:r>
            <a:r>
              <a:rPr kumimoji="1" lang="en-US" altLang="zh-CN" sz="2800" b="1" dirty="0">
                <a:latin typeface="+mn-ea"/>
              </a:rPr>
              <a:t>]);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  </a:t>
            </a:r>
            <a:r>
              <a:rPr kumimoji="1" lang="en-US" altLang="zh-CN" sz="2800" b="1" dirty="0" err="1">
                <a:latin typeface="+mn-ea"/>
              </a:rPr>
              <a:t>dfs</a:t>
            </a:r>
            <a:r>
              <a:rPr kumimoji="1" lang="en-US" altLang="zh-CN" sz="2800" b="1" dirty="0">
                <a:latin typeface="+mn-ea"/>
              </a:rPr>
              <a:t>(i+1,j+1,sum+a[i+1,j+1]);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end;</a:t>
            </a: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1023" y="5366916"/>
            <a:ext cx="3960812" cy="1014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初始：</a:t>
            </a:r>
            <a:r>
              <a:rPr kumimoji="1" lang="en-US" altLang="zh-CN" sz="2400" b="1" dirty="0" err="1">
                <a:latin typeface="Times New Roman" pitchFamily="18" charset="0"/>
              </a:rPr>
              <a:t>dfs</a:t>
            </a:r>
            <a:r>
              <a:rPr kumimoji="1" lang="en-US" altLang="zh-CN" sz="2400" b="1" dirty="0">
                <a:latin typeface="Times New Roman" pitchFamily="18" charset="0"/>
              </a:rPr>
              <a:t>(1,1,a[1,1]);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结果：</a:t>
            </a:r>
            <a:r>
              <a:rPr kumimoji="1" lang="en-US" altLang="zh-CN" sz="2400" b="1" dirty="0" err="1">
                <a:latin typeface="Times New Roman" pitchFamily="18" charset="0"/>
              </a:rPr>
              <a:t>ans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91230" y="339527"/>
            <a:ext cx="2401250" cy="1145071"/>
            <a:chOff x="6428008" y="1419833"/>
            <a:chExt cx="2401250" cy="1145071"/>
          </a:xfrm>
        </p:grpSpPr>
        <p:sp>
          <p:nvSpPr>
            <p:cNvPr id="7" name="矩形 6"/>
            <p:cNvSpPr/>
            <p:nvPr/>
          </p:nvSpPr>
          <p:spPr>
            <a:xfrm>
              <a:off x="7092280" y="1419833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28008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</p:cNvCxnSpPr>
            <p:nvPr/>
          </p:nvCxnSpPr>
          <p:spPr>
            <a:xfrm flipH="1">
              <a:off x="7092280" y="1779873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>
              <a:off x="7524328" y="1779873"/>
              <a:ext cx="57606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27812" y="1772816"/>
            <a:ext cx="2385050" cy="1249324"/>
            <a:chOff x="6444208" y="1315580"/>
            <a:chExt cx="2385050" cy="1249324"/>
          </a:xfrm>
        </p:grpSpPr>
        <p:sp>
          <p:nvSpPr>
            <p:cNvPr id="14" name="矩形 13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2"/>
              <a:endCxn id="16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7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53074" y="1397590"/>
            <a:ext cx="85319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有</a:t>
            </a:r>
            <a:r>
              <a:rPr kumimoji="1" lang="zh-CN" altLang="en-US" sz="2400" b="1" dirty="0">
                <a:latin typeface="宋体" pitchFamily="2" charset="-122"/>
              </a:rPr>
              <a:t>一个背包，最大载重量</a:t>
            </a:r>
            <a:r>
              <a:rPr kumimoji="1" lang="zh-CN" altLang="en-US" sz="2400" b="1" dirty="0" smtClean="0">
                <a:latin typeface="宋体" pitchFamily="2" charset="-122"/>
              </a:rPr>
              <a:t>为</a:t>
            </a:r>
            <a:r>
              <a:rPr kumimoji="1" lang="en-US" altLang="zh-CN" sz="2400" b="1" dirty="0" smtClean="0">
                <a:latin typeface="宋体" pitchFamily="2" charset="-122"/>
              </a:rPr>
              <a:t>m</a:t>
            </a:r>
            <a:r>
              <a:rPr kumimoji="1" lang="zh-CN" altLang="en-US" sz="2400" b="1" dirty="0" smtClean="0">
                <a:latin typeface="宋体" pitchFamily="2" charset="-122"/>
              </a:rPr>
              <a:t>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有</a:t>
            </a:r>
            <a:r>
              <a:rPr kumimoji="1" lang="en-US" altLang="zh-CN" sz="2400" b="1" dirty="0" smtClean="0">
                <a:latin typeface="宋体" pitchFamily="2" charset="-122"/>
              </a:rPr>
              <a:t>n</a:t>
            </a:r>
            <a:r>
              <a:rPr kumimoji="1" lang="zh-CN" altLang="en-US" sz="2400" b="1" dirty="0" smtClean="0">
                <a:latin typeface="宋体" pitchFamily="2" charset="-122"/>
              </a:rPr>
              <a:t>种货物：重量为 </a:t>
            </a:r>
            <a:r>
              <a:rPr kumimoji="1" lang="en-US" altLang="zh-CN" sz="2400" b="1" dirty="0" smtClean="0">
                <a:latin typeface="宋体" pitchFamily="2" charset="-122"/>
              </a:rPr>
              <a:t>W[i</a:t>
            </a:r>
            <a:r>
              <a:rPr kumimoji="1" lang="en-US" altLang="zh-CN" sz="2400" b="1" dirty="0">
                <a:latin typeface="宋体" pitchFamily="2" charset="-122"/>
              </a:rPr>
              <a:t>](&lt;1000</a:t>
            </a:r>
            <a:r>
              <a:rPr kumimoji="1" lang="en-US" altLang="zh-CN" sz="2400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；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        </a:t>
            </a:r>
            <a:r>
              <a:rPr kumimoji="1" lang="zh-CN" altLang="en-US" sz="2400" b="1" dirty="0" smtClean="0">
                <a:latin typeface="宋体" pitchFamily="2" charset="-122"/>
              </a:rPr>
              <a:t>价值为 </a:t>
            </a:r>
            <a:r>
              <a:rPr kumimoji="1" lang="en-US" altLang="zh-CN" sz="2400" b="1" dirty="0" smtClean="0">
                <a:latin typeface="宋体" pitchFamily="2" charset="-122"/>
              </a:rPr>
              <a:t>V[i](&lt;1000).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今</a:t>
            </a:r>
            <a:r>
              <a:rPr kumimoji="1" lang="zh-CN" altLang="en-US" sz="2400" b="1" dirty="0">
                <a:latin typeface="宋体" pitchFamily="2" charset="-122"/>
              </a:rPr>
              <a:t>从ｎ种物品中选取若干</a:t>
            </a:r>
            <a:r>
              <a:rPr kumimoji="1" lang="zh-CN" altLang="en-US" sz="2400" b="1" dirty="0" smtClean="0">
                <a:latin typeface="宋体" pitchFamily="2" charset="-122"/>
              </a:rPr>
              <a:t>件放入背包，</a:t>
            </a:r>
            <a:r>
              <a:rPr kumimoji="1" lang="zh-CN" altLang="en-US" sz="2400" b="1" dirty="0">
                <a:latin typeface="宋体" pitchFamily="2" charset="-122"/>
              </a:rPr>
              <a:t>使其重量的</a:t>
            </a:r>
            <a:r>
              <a:rPr kumimoji="1" lang="zh-CN" altLang="en-US" sz="2400" b="1" dirty="0" smtClean="0">
                <a:latin typeface="宋体" pitchFamily="2" charset="-122"/>
              </a:rPr>
              <a:t>和不超过</a:t>
            </a:r>
            <a:r>
              <a:rPr kumimoji="1" lang="en-US" altLang="zh-CN" sz="2400" b="1" dirty="0" smtClean="0">
                <a:latin typeface="宋体" pitchFamily="2" charset="-122"/>
              </a:rPr>
              <a:t>m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zh-CN" altLang="en-US" sz="2400" b="1" dirty="0" smtClean="0">
                <a:latin typeface="宋体" pitchFamily="2" charset="-122"/>
              </a:rPr>
              <a:t>而所选货物的价值</a:t>
            </a:r>
            <a:r>
              <a:rPr kumimoji="1" lang="zh-CN" altLang="en-US" sz="2400" b="1" dirty="0">
                <a:latin typeface="宋体" pitchFamily="2" charset="-122"/>
              </a:rPr>
              <a:t>的和为最大</a:t>
            </a:r>
            <a:r>
              <a:rPr kumimoji="1" lang="zh-CN" altLang="en-US" sz="2400" b="1" dirty="0" smtClean="0">
                <a:latin typeface="宋体" pitchFamily="2" charset="-122"/>
              </a:rPr>
              <a:t>。</a:t>
            </a:r>
            <a:r>
              <a:rPr kumimoji="1" lang="en-US" altLang="zh-CN" sz="2400" b="1" dirty="0" smtClean="0">
                <a:latin typeface="宋体" pitchFamily="2" charset="-122"/>
              </a:rPr>
              <a:t>n&lt;=20,M&lt;1000</a:t>
            </a:r>
            <a:r>
              <a:rPr kumimoji="1" lang="en-US" altLang="zh-CN" sz="2400" b="1" dirty="0">
                <a:latin typeface="宋体" pitchFamily="2" charset="-122"/>
              </a:rPr>
              <a:t>.</a:t>
            </a:r>
            <a:br>
              <a:rPr kumimoji="1" lang="en-US" altLang="zh-CN" sz="2400" b="1" dirty="0">
                <a:latin typeface="宋体" pitchFamily="2" charset="-122"/>
              </a:rPr>
            </a:br>
            <a:r>
              <a:rPr kumimoji="1" lang="zh-CN" altLang="en-US" sz="2400" b="1" dirty="0" smtClean="0">
                <a:latin typeface="宋体" pitchFamily="2" charset="-122"/>
              </a:rPr>
              <a:t>求最大价值。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95736" y="399895"/>
            <a:ext cx="3168352" cy="79695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1"/>
                </a:solidFill>
              </a:rPr>
              <a:t>3. 01</a:t>
            </a:r>
            <a:r>
              <a:rPr lang="zh-CN" altLang="zh-CN" b="1" dirty="0" smtClean="0">
                <a:solidFill>
                  <a:schemeClr val="tx1"/>
                </a:solidFill>
              </a:rPr>
              <a:t>背包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87624" y="1052736"/>
            <a:ext cx="2592288" cy="2679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输入样例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br>
              <a:rPr kumimoji="1" lang="zh-CN" altLang="en-US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4 10</a:t>
            </a:r>
            <a:br>
              <a:rPr kumimoji="1" lang="en-US" altLang="zh-CN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3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7 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25</a:t>
            </a:r>
            <a:br>
              <a:rPr kumimoji="1" lang="en-US" altLang="zh-CN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输出样例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br>
              <a:rPr kumimoji="1" lang="zh-CN" altLang="en-US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35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8024" y="1052735"/>
            <a:ext cx="2916560" cy="2679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输入样例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</a:t>
            </a:r>
            <a:br>
              <a:rPr kumimoji="1" lang="zh-CN" altLang="en-US" sz="2800" b="1"/>
            </a:br>
            <a:r>
              <a:rPr kumimoji="1" lang="en-US" altLang="zh-CN" sz="2800" b="1"/>
              <a:t>4  20</a:t>
            </a:r>
            <a:br>
              <a:rPr kumimoji="1" lang="en-US" altLang="zh-CN" sz="2800" b="1"/>
            </a:br>
            <a:r>
              <a:rPr kumimoji="1" lang="en-US" altLang="zh-CN" sz="2800" b="1"/>
              <a:t>2  </a:t>
            </a:r>
            <a:r>
              <a:rPr kumimoji="1" lang="en-US" altLang="zh-CN" sz="2800" b="1">
                <a:solidFill>
                  <a:srgbClr val="FF0000"/>
                </a:solidFill>
              </a:rPr>
              <a:t>9  10</a:t>
            </a:r>
            <a:r>
              <a:rPr kumimoji="1" lang="en-US" altLang="zh-CN" sz="2800" b="1"/>
              <a:t>  15 </a:t>
            </a:r>
            <a:br>
              <a:rPr kumimoji="1" lang="en-US" altLang="zh-CN" sz="2800" b="1"/>
            </a:br>
            <a:r>
              <a:rPr kumimoji="1" lang="en-US" altLang="zh-CN" sz="2800" b="1"/>
              <a:t>2  </a:t>
            </a:r>
            <a:r>
              <a:rPr kumimoji="1" lang="en-US" altLang="zh-CN" sz="2800" b="1">
                <a:solidFill>
                  <a:srgbClr val="FF0000"/>
                </a:solidFill>
              </a:rPr>
              <a:t>9  10</a:t>
            </a:r>
            <a:r>
              <a:rPr kumimoji="1" lang="en-US" altLang="zh-CN" sz="2800" b="1"/>
              <a:t>  16 </a:t>
            </a:r>
            <a:br>
              <a:rPr kumimoji="1" lang="en-US" altLang="zh-CN" sz="2800" b="1"/>
            </a:br>
            <a:r>
              <a:rPr kumimoji="1" lang="zh-CN" altLang="en-US" sz="2800" b="1"/>
              <a:t>输出样例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</a:t>
            </a:r>
            <a:br>
              <a:rPr kumimoji="1" lang="zh-CN" altLang="en-US" sz="2800" b="1"/>
            </a:br>
            <a:r>
              <a:rPr kumimoji="1" lang="en-US" altLang="zh-CN" sz="2800" b="1"/>
              <a:t>19</a:t>
            </a:r>
            <a:endParaRPr lang="en-US" altLang="zh-CN" sz="2800" b="1" i="1"/>
          </a:p>
        </p:txBody>
      </p:sp>
      <p:sp>
        <p:nvSpPr>
          <p:cNvPr id="5" name="TextBox 4"/>
          <p:cNvSpPr txBox="1"/>
          <p:nvPr/>
        </p:nvSpPr>
        <p:spPr>
          <a:xfrm>
            <a:off x="1222851" y="422108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价值大的？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89846" y="4221088"/>
            <a:ext cx="331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单位价值大的？</a:t>
            </a:r>
            <a:endParaRPr lang="zh-CN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4544253"/>
            <a:ext cx="2105441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</a:t>
            </a:r>
            <a:endParaRPr lang="zh-CN" alt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44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424936" cy="56886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procedure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i,left,sum:longint</a:t>
            </a:r>
            <a:r>
              <a:rPr lang="en-US" altLang="zh-CN" sz="2400" b="1" dirty="0">
                <a:latin typeface="+mn-ea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+mn-ea"/>
              </a:rPr>
              <a:t>//</a:t>
            </a:r>
            <a:r>
              <a:rPr lang="zh-CN" altLang="en-US" sz="2400" b="1" dirty="0" smtClean="0">
                <a:latin typeface="+mn-ea"/>
              </a:rPr>
              <a:t>在前</a:t>
            </a:r>
            <a:r>
              <a:rPr lang="en-US" altLang="zh-CN" sz="2400" b="1" dirty="0" smtClean="0">
                <a:latin typeface="+mn-ea"/>
              </a:rPr>
              <a:t>i</a:t>
            </a:r>
            <a:r>
              <a:rPr lang="zh-CN" altLang="en-US" sz="2400" b="1" dirty="0" smtClean="0">
                <a:latin typeface="+mn-ea"/>
              </a:rPr>
              <a:t>件物品中选了若干件放入到背包中，其价值为</a:t>
            </a:r>
            <a:r>
              <a:rPr lang="en-US" altLang="zh-CN" sz="2400" b="1" dirty="0" smtClean="0">
                <a:latin typeface="+mn-ea"/>
              </a:rPr>
              <a:t>value</a:t>
            </a:r>
            <a:r>
              <a:rPr lang="zh-CN" altLang="en-US" sz="2400" b="1" dirty="0" smtClean="0">
                <a:latin typeface="+mn-ea"/>
              </a:rPr>
              <a:t>，背包还能装的重量为</a:t>
            </a:r>
            <a:r>
              <a:rPr lang="en-US" altLang="zh-CN" sz="2400" b="1" dirty="0" smtClean="0">
                <a:latin typeface="+mn-ea"/>
              </a:rPr>
              <a:t>left</a:t>
            </a:r>
            <a:r>
              <a:rPr lang="zh-CN" altLang="en-US" sz="2400" b="1" dirty="0" smtClean="0">
                <a:latin typeface="+mn-ea"/>
              </a:rPr>
              <a:t>。        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begin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if </a:t>
            </a:r>
            <a:r>
              <a:rPr lang="en-US" altLang="zh-CN" sz="2400" b="1" dirty="0" smtClean="0">
                <a:latin typeface="+mn-ea"/>
              </a:rPr>
              <a:t>i=n </a:t>
            </a:r>
            <a:r>
              <a:rPr lang="en-US" altLang="zh-CN" sz="2400" b="1" dirty="0">
                <a:latin typeface="+mn-ea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   </a:t>
            </a:r>
            <a:r>
              <a:rPr lang="en-US" altLang="zh-CN" sz="2400" b="1" dirty="0" smtClean="0">
                <a:latin typeface="+mn-ea"/>
              </a:rPr>
              <a:t>if </a:t>
            </a:r>
            <a:r>
              <a:rPr lang="en-US" altLang="zh-CN" sz="2400" b="1" dirty="0" smtClean="0">
                <a:latin typeface="+mn-ea"/>
              </a:rPr>
              <a:t>sum&gt;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then 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:=sum;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if  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i=n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then exit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; //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防止越界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(i+1,left,sum);   </a:t>
            </a:r>
            <a:r>
              <a:rPr lang="en-US" altLang="zh-CN" sz="2400" b="1" dirty="0">
                <a:latin typeface="+mn-ea"/>
              </a:rPr>
              <a:t>//</a:t>
            </a:r>
            <a:r>
              <a:rPr lang="zh-CN" altLang="en-US" sz="2400" b="1" dirty="0">
                <a:latin typeface="+mn-ea"/>
              </a:rPr>
              <a:t>不装</a:t>
            </a:r>
            <a:r>
              <a:rPr lang="en-US" altLang="zh-CN" sz="2400" b="1" dirty="0" smtClean="0">
                <a:latin typeface="+mn-ea"/>
              </a:rPr>
              <a:t>i+1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if left&gt;=</a:t>
            </a:r>
            <a:r>
              <a:rPr lang="en-US" altLang="zh-CN" sz="2400" b="1" dirty="0" smtClean="0">
                <a:latin typeface="+mn-ea"/>
              </a:rPr>
              <a:t>w[i+1] </a:t>
            </a:r>
            <a:r>
              <a:rPr lang="en-US" altLang="zh-CN" sz="2400" b="1" dirty="0">
                <a:latin typeface="+mn-ea"/>
              </a:rPr>
              <a:t>then   //</a:t>
            </a:r>
            <a:r>
              <a:rPr lang="zh-CN" altLang="en-US" sz="2400" b="1" dirty="0">
                <a:latin typeface="+mn-ea"/>
              </a:rPr>
              <a:t>装</a:t>
            </a:r>
            <a:r>
              <a:rPr lang="en-US" altLang="zh-CN" sz="2400" b="1" dirty="0" smtClean="0">
                <a:latin typeface="+mn-ea"/>
              </a:rPr>
              <a:t>i+1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(i+1,left-w[i+1</a:t>
            </a:r>
            <a:r>
              <a:rPr lang="en-US" altLang="zh-CN" sz="2400" b="1" dirty="0" smtClean="0">
                <a:latin typeface="+mn-ea"/>
              </a:rPr>
              <a:t>],</a:t>
            </a:r>
            <a:r>
              <a:rPr lang="en-US" altLang="zh-CN" sz="2400" b="1" dirty="0" err="1" smtClean="0">
                <a:latin typeface="+mn-ea"/>
              </a:rPr>
              <a:t>sum+v</a:t>
            </a:r>
            <a:r>
              <a:rPr lang="en-US" altLang="zh-CN" sz="2400" b="1" dirty="0" smtClean="0">
                <a:latin typeface="+mn-ea"/>
              </a:rPr>
              <a:t>[i+1</a:t>
            </a:r>
            <a:r>
              <a:rPr lang="en-US" altLang="zh-CN" sz="2400" b="1" dirty="0" smtClean="0">
                <a:latin typeface="+mn-ea"/>
              </a:rPr>
              <a:t>]);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end;</a:t>
            </a: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467544" y="11219"/>
            <a:ext cx="4392488" cy="792088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</a:rPr>
              <a:t>深度优先搜索算法</a:t>
            </a:r>
            <a:r>
              <a:rPr lang="en-US" altLang="zh-CN" sz="3200" b="1" dirty="0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075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2411760" y="2492896"/>
            <a:ext cx="4737720" cy="154915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n</a:t>
            </a:r>
            <a:r>
              <a:rPr lang="en-US" altLang="zh-CN" sz="4000" b="1" dirty="0" smtClean="0"/>
              <a:t>&lt;=20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时间 </a:t>
            </a:r>
            <a:r>
              <a:rPr lang="en-US" altLang="zh-CN" sz="4000" b="1" dirty="0" smtClean="0"/>
              <a:t>:  O(2</a:t>
            </a:r>
            <a:r>
              <a:rPr lang="en-US" altLang="zh-CN" sz="4000" b="1" baseline="30000" dirty="0" smtClean="0"/>
              <a:t>n</a:t>
            </a:r>
            <a:r>
              <a:rPr lang="en-US" altLang="zh-CN" sz="4000" b="1" dirty="0" smtClean="0"/>
              <a:t>)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2627784" y="1556791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/>
              <a:t>dfs</a:t>
            </a:r>
            <a:r>
              <a:rPr lang="en-US" altLang="zh-CN" sz="3600" b="1" dirty="0" smtClean="0"/>
              <a:t>(0,m,0</a:t>
            </a:r>
            <a:r>
              <a:rPr lang="en-US" altLang="zh-CN" sz="36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0195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深度优先搜索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DFS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Depth </a:t>
            </a:r>
            <a:r>
              <a:rPr lang="en-US" altLang="zh-CN" b="1" dirty="0"/>
              <a:t>First search</a:t>
            </a:r>
            <a:r>
              <a:rPr lang="zh-CN" altLang="zh-CN" b="1" dirty="0"/>
              <a:t>）</a:t>
            </a:r>
          </a:p>
          <a:p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1628800"/>
            <a:ext cx="8229600" cy="1872208"/>
          </a:xfrm>
        </p:spPr>
        <p:txBody>
          <a:bodyPr/>
          <a:lstStyle/>
          <a:p>
            <a:r>
              <a:rPr lang="zh-CN" altLang="zh-CN" b="1" dirty="0" smtClean="0"/>
              <a:t>采用</a:t>
            </a:r>
            <a:r>
              <a:rPr lang="zh-CN" altLang="zh-CN" b="1" dirty="0"/>
              <a:t>的策略</a:t>
            </a:r>
            <a:r>
              <a:rPr lang="zh-CN" altLang="zh-CN" b="1" dirty="0" smtClean="0"/>
              <a:t>是</a:t>
            </a:r>
            <a:r>
              <a:rPr lang="zh-CN" altLang="en-US" b="1" dirty="0" smtClean="0"/>
              <a:t>：从当前初始状态开始，</a:t>
            </a:r>
            <a:r>
              <a:rPr lang="zh-CN" altLang="zh-CN" b="1" dirty="0" smtClean="0"/>
              <a:t>按</a:t>
            </a:r>
            <a:r>
              <a:rPr lang="zh-CN" altLang="zh-CN" b="1" dirty="0"/>
              <a:t>深度方向搜索，能往下走就走，不能走就返回到上一层，继续找没有被访问的结点，直至所有结点都被访问为止。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0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3748" y="332656"/>
            <a:ext cx="4104456" cy="648072"/>
          </a:xfrm>
        </p:spPr>
        <p:txBody>
          <a:bodyPr/>
          <a:lstStyle/>
          <a:p>
            <a:pPr algn="ctr"/>
            <a:r>
              <a:rPr lang="zh-CN" altLang="en-US" b="1" dirty="0" smtClean="0"/>
              <a:t>中 国 象 棋</a:t>
            </a:r>
            <a:endParaRPr lang="zh-CN" altLang="en-US" b="1" dirty="0"/>
          </a:p>
        </p:txBody>
      </p:sp>
      <p:pic>
        <p:nvPicPr>
          <p:cNvPr id="5" name="Picture 2" descr="http://f.hiphotos.baidu.com/baike/c0%3Dbaike80%2C5%2C5%2C80%2C26/sign=02991d737d1ed21b6dc426b7cc07b6a1/0df3d7ca7bcb0a46771207b86b63f6246a600c3387448f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60851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388" y="908720"/>
            <a:ext cx="8229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设有下图所示的一个棋盘，在棋盘上的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A(0,0)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点有一个中国象棋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马，并</a:t>
            </a:r>
            <a:r>
              <a:rPr lang="zh-CN" altLang="en-US" sz="2000" b="1" dirty="0">
                <a:solidFill>
                  <a:srgbClr val="0033CC"/>
                </a:solidFill>
                <a:latin typeface="+mn-ea"/>
                <a:ea typeface="+mn-ea"/>
              </a:rPr>
              <a:t>约定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马走的规则：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、马只向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右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走；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、马走“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“字。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找出一条从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的路径。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9512" y="2798926"/>
            <a:ext cx="6629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输入：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的坐标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&lt;=30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）。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输出：一条路径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坐标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如：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输入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8  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输出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0,0)(2,1)(4,0)(5,2)(6,0)(7,2)(8,4)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3491880" y="260648"/>
            <a:ext cx="29574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跳马问题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00808"/>
            <a:ext cx="54292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74009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4" y="116632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9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9588" y="620688"/>
            <a:ext cx="413442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分析：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1.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马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跳的方向描述：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当前在某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一位置（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），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下一步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</a:rPr>
              <a:t>可能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个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方向可跳：</a:t>
            </a:r>
            <a:endParaRPr lang="zh-CN" altLang="en-US" sz="2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72450" y="2924944"/>
            <a:ext cx="3581400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  1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： （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x + 1,  y  –  2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2:   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x + 2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y  –  1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3:   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x + 2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y  +  1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4:   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x + 1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y  +  2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）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427538" y="2251075"/>
            <a:ext cx="147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（</a:t>
            </a:r>
            <a:r>
              <a:rPr lang="en-US" altLang="zh-CN" sz="2000" b="1">
                <a:solidFill>
                  <a:srgbClr val="FF0000"/>
                </a:solidFill>
              </a:rPr>
              <a:t>x</a:t>
            </a:r>
            <a:r>
              <a:rPr lang="zh-CN" altLang="en-US" sz="2000" b="1">
                <a:solidFill>
                  <a:srgbClr val="FF0000"/>
                </a:solidFill>
              </a:rPr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y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861034" y="4922838"/>
            <a:ext cx="5732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注意：保证</a:t>
            </a:r>
            <a:r>
              <a:rPr lang="zh-CN" altLang="en-US" sz="2400" b="1" dirty="0">
                <a:solidFill>
                  <a:srgbClr val="FF0000"/>
                </a:solidFill>
              </a:rPr>
              <a:t>不要跳出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棋盘范围</a:t>
            </a:r>
            <a:r>
              <a:rPr lang="zh-CN" altLang="en-US" sz="2400" b="1" dirty="0" smtClean="0"/>
              <a:t>这</a:t>
            </a:r>
            <a:r>
              <a:rPr lang="zh-CN" altLang="en-US" sz="2400" b="1" dirty="0"/>
              <a:t>一限制。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760412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48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71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250904" y="692696"/>
            <a:ext cx="713752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Arial" charset="0"/>
              </a:rPr>
              <a:t>2.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charset="0"/>
              </a:rPr>
              <a:t>记录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马经过的位置坐标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  <a:latin typeface="Arial" charset="0"/>
              </a:rPr>
              <a:t>x,y:array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[1..30] of  integer;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步所在的位置，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：横坐标，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x[i]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                                   2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：纵坐标，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y[i]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马的当前位置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：（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x[i],y[i]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下一个位置有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种选择：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出发点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初始状态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：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x[1]=0;   y[1]=0;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dfs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(1);//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马在当前位置。</a:t>
            </a:r>
            <a:endParaRPr lang="en-US" altLang="zh-CN" sz="2000" b="1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目标：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x[i]=</a:t>
            </a:r>
            <a:r>
              <a:rPr lang="en-US" altLang="zh-CN" sz="2000" b="1" dirty="0" err="1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n;y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[i]=m;</a:t>
            </a:r>
          </a:p>
        </p:txBody>
      </p:sp>
    </p:spTree>
    <p:extLst>
      <p:ext uri="{BB962C8B-B14F-4D97-AF65-F5344CB8AC3E}">
        <p14:creationId xmlns:p14="http://schemas.microsoft.com/office/powerpoint/2010/main" val="10915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5110</TotalTime>
  <Words>1829</Words>
  <Application>Microsoft Office PowerPoint</Application>
  <PresentationFormat>全屏显示(4:3)</PresentationFormat>
  <Paragraphs>292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第七讲  深度优先搜索算法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扩展1：</vt:lpstr>
      <vt:lpstr>扩展2：</vt:lpstr>
      <vt:lpstr>PowerPoint 演示文稿</vt:lpstr>
      <vt:lpstr>主程序：</vt:lpstr>
      <vt:lpstr>收获与总结？</vt:lpstr>
      <vt:lpstr>2.数字三角形【IOI 1994】</vt:lpstr>
      <vt:lpstr>PowerPoint 演示文稿</vt:lpstr>
      <vt:lpstr>样例：</vt:lpstr>
      <vt:lpstr>PowerPoint 演示文稿</vt:lpstr>
      <vt:lpstr>PowerPoint 演示文稿</vt:lpstr>
      <vt:lpstr>深度优先搜索算法：</vt:lpstr>
      <vt:lpstr>代码实现：</vt:lpstr>
      <vt:lpstr>PowerPoint 演示文稿</vt:lpstr>
      <vt:lpstr>PowerPoint 演示文稿</vt:lpstr>
      <vt:lpstr>深度优先搜索算法: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ssfzclass3</cp:lastModifiedBy>
  <cp:revision>727</cp:revision>
  <dcterms:created xsi:type="dcterms:W3CDTF">2011-03-30T14:55:45Z</dcterms:created>
  <dcterms:modified xsi:type="dcterms:W3CDTF">2014-03-28T09:07:06Z</dcterms:modified>
</cp:coreProperties>
</file>