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7" r:id="rId3"/>
    <p:sldId id="328" r:id="rId4"/>
    <p:sldId id="308" r:id="rId5"/>
    <p:sldId id="330" r:id="rId6"/>
    <p:sldId id="331" r:id="rId7"/>
    <p:sldId id="333" r:id="rId8"/>
    <p:sldId id="329" r:id="rId9"/>
    <p:sldId id="332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9" r:id="rId20"/>
    <p:sldId id="318" r:id="rId21"/>
    <p:sldId id="320" r:id="rId22"/>
    <p:sldId id="321" r:id="rId23"/>
    <p:sldId id="322" r:id="rId24"/>
    <p:sldId id="334" r:id="rId25"/>
    <p:sldId id="335" r:id="rId26"/>
    <p:sldId id="306" r:id="rId27"/>
    <p:sldId id="336" r:id="rId28"/>
    <p:sldId id="337" r:id="rId29"/>
    <p:sldId id="304" r:id="rId30"/>
    <p:sldId id="326" r:id="rId31"/>
    <p:sldId id="323" r:id="rId32"/>
    <p:sldId id="324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2DAFD18-6841-4940-9554-3AA2FCF01D54}">
          <p14:sldIdLst>
            <p14:sldId id="256"/>
            <p14:sldId id="307"/>
            <p14:sldId id="328"/>
            <p14:sldId id="308"/>
            <p14:sldId id="330"/>
            <p14:sldId id="331"/>
            <p14:sldId id="333"/>
            <p14:sldId id="329"/>
            <p14:sldId id="332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9"/>
            <p14:sldId id="318"/>
            <p14:sldId id="320"/>
            <p14:sldId id="321"/>
            <p14:sldId id="322"/>
            <p14:sldId id="334"/>
            <p14:sldId id="335"/>
          </p14:sldIdLst>
        </p14:section>
        <p14:section name="无标题节" id="{3749A525-2092-4210-9C4A-CC1ED9754E3B}">
          <p14:sldIdLst>
            <p14:sldId id="306"/>
            <p14:sldId id="336"/>
            <p14:sldId id="337"/>
            <p14:sldId id="304"/>
            <p14:sldId id="326"/>
            <p14:sldId id="323"/>
            <p14:sldId id="32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6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71C153F-C704-4480-8AC2-6B049ECE2C0D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2BE7CD8-285E-4FE2-87CA-18AEFD0160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43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682B7B6-AB52-40A9-9081-EA8051362EB5}" type="datetimeFigureOut">
              <a:rPr lang="zh-CN" altLang="en-US"/>
              <a:pPr>
                <a:defRPr/>
              </a:pPr>
              <a:t>2014/3/8</a:t>
            </a:fld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2F88F1F-CE51-4C65-A0FA-E55DBE1E1B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751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3BA1C-A55F-4EA5-B669-B61716073363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BC33E-9110-49E4-B056-49D8038EE04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3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8F560-5F96-48DA-9FE9-D18F27A193DC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BD73B-7EEB-490A-8044-38C8659186F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75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6C9EE-704B-49DB-AE8D-E3017ECC5AE1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A4DB0-B2EF-492D-B0E7-79CF5D314CB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25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309" y="32210"/>
            <a:ext cx="8229600" cy="660486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648072"/>
          </a:xfrm>
        </p:spPr>
        <p:txBody>
          <a:bodyPr/>
          <a:lstStyle>
            <a:lvl1pPr marL="342900" indent="-342900">
              <a:buClr>
                <a:srgbClr val="FFC000"/>
              </a:buClr>
              <a:buFont typeface="Wingdings" pitchFamily="2" charset="2"/>
              <a:buChar char="u"/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/>
          </p:nvPr>
        </p:nvSpPr>
        <p:spPr>
          <a:xfrm>
            <a:off x="467544" y="1556792"/>
            <a:ext cx="8229600" cy="4680520"/>
          </a:xfrm>
        </p:spPr>
        <p:txBody>
          <a:bodyPr/>
          <a:lstStyle>
            <a:lvl1pPr marL="342900" indent="-342900">
              <a:buClr>
                <a:srgbClr val="FFC000"/>
              </a:buClr>
              <a:buFont typeface="Wingdings" pitchFamily="2" charset="2"/>
              <a:buChar char="Ø"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8F36E-3039-4E23-B920-10AB8628F872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5795963" y="63087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9F39-59E3-4C84-A165-80469341C9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08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B18F-46BD-47AA-9FC4-C6EEC8A77EF0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D4636-7A20-4CF1-863A-98CF406B870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5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4C167-0FF7-4761-9F40-798D521F7C02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A5148-2D22-42C6-A216-CE59AFB9873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6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E56BC-5A81-419E-9BAD-4822D284DEF8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64639-9966-4EF5-8859-C52C55D47FA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45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699A4-20C4-430B-863F-9D162D30A32D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53FAD-1744-4AE4-AFF4-0912AFA74C8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94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7D41F-3C73-41B7-8FA9-66933A5AF2DA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DBDC5-590E-48A6-9D88-BFD71043DBB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18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29DEF-60DD-467D-84F5-1F60679F78D0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188A7-467E-4A96-9B95-D67C41E0E65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02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0270A-44E1-4045-BCBC-2C9EF5EC6BD5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27B1F-E435-45AE-A761-015F7B15DF5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47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-36513" y="6599238"/>
            <a:ext cx="730726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7367588" y="6165850"/>
            <a:ext cx="0" cy="431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551738" y="6329363"/>
            <a:ext cx="108876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1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  赵宗昌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7451725" y="6308725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611188" y="-26988"/>
            <a:ext cx="0" cy="43180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768350" y="0"/>
            <a:ext cx="0" cy="28733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6160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421561-759F-40DA-8F57-D4BA2D903152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04025" y="5229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AD63DE-F25A-4DEC-807B-8905CA772BD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10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3635896" y="2463031"/>
            <a:ext cx="4968551" cy="1470025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讲  基本常识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2813050"/>
            <a:ext cx="457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72000" y="2378075"/>
            <a:ext cx="0" cy="4333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656138" y="2522538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TextBox 1"/>
          <p:cNvSpPr txBox="1">
            <a:spLocks noChangeArrowheads="1"/>
          </p:cNvSpPr>
          <p:nvPr/>
        </p:nvSpPr>
        <p:spPr bwMode="auto">
          <a:xfrm>
            <a:off x="6516688" y="4149725"/>
            <a:ext cx="1944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/>
              <a:t>2014.02.29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48072"/>
          </a:xfrm>
        </p:spPr>
        <p:txBody>
          <a:bodyPr/>
          <a:lstStyle/>
          <a:p>
            <a:pPr algn="ctr"/>
            <a:r>
              <a:rPr lang="en-US" altLang="zh-CN" b="1" dirty="0"/>
              <a:t>2.</a:t>
            </a:r>
            <a:r>
              <a:rPr lang="zh-CN" altLang="zh-CN" b="1" dirty="0"/>
              <a:t>进制转换</a:t>
            </a:r>
            <a:endParaRPr lang="zh-CN" altLang="en-US" dirty="0"/>
          </a:p>
        </p:txBody>
      </p:sp>
      <p:sp>
        <p:nvSpPr>
          <p:cNvPr id="6" name="内容占位符 3"/>
          <p:cNvSpPr>
            <a:spLocks noGrp="1"/>
          </p:cNvSpPr>
          <p:nvPr>
            <p:ph idx="13"/>
          </p:nvPr>
        </p:nvSpPr>
        <p:spPr>
          <a:xfrm>
            <a:off x="467544" y="1124744"/>
            <a:ext cx="8229600" cy="4680520"/>
          </a:xfrm>
        </p:spPr>
        <p:txBody>
          <a:bodyPr/>
          <a:lstStyle/>
          <a:p>
            <a:r>
              <a:rPr lang="zh-CN" altLang="zh-CN" b="1" dirty="0"/>
              <a:t>编程将一个十进制整数</a:t>
            </a:r>
            <a:r>
              <a:rPr lang="en-US" altLang="zh-CN" b="1" dirty="0"/>
              <a:t>k</a:t>
            </a:r>
            <a:r>
              <a:rPr lang="zh-CN" altLang="zh-CN" b="1" dirty="0"/>
              <a:t>转化为二进制数（</a:t>
            </a:r>
            <a:r>
              <a:rPr lang="en-US" altLang="zh-CN" b="1" dirty="0"/>
              <a:t>k&lt;1000000</a:t>
            </a:r>
            <a:r>
              <a:rPr lang="zh-CN" altLang="zh-CN" b="1" dirty="0"/>
              <a:t>）。</a:t>
            </a:r>
          </a:p>
          <a:p>
            <a:r>
              <a:rPr lang="zh-CN" altLang="zh-CN" b="1" dirty="0"/>
              <a:t>样例：</a:t>
            </a:r>
          </a:p>
          <a:p>
            <a:r>
              <a:rPr lang="zh-CN" altLang="zh-CN" b="1" dirty="0"/>
              <a:t>输入：</a:t>
            </a:r>
          </a:p>
          <a:p>
            <a:r>
              <a:rPr lang="en-US" altLang="zh-CN" b="1" dirty="0"/>
              <a:t>19</a:t>
            </a:r>
            <a:endParaRPr lang="zh-CN" altLang="zh-CN" b="1" dirty="0"/>
          </a:p>
          <a:p>
            <a:r>
              <a:rPr lang="zh-CN" altLang="zh-CN" b="1" dirty="0"/>
              <a:t>输出：</a:t>
            </a:r>
          </a:p>
          <a:p>
            <a:r>
              <a:rPr lang="en-US" altLang="zh-CN" b="1" dirty="0"/>
              <a:t>10011</a:t>
            </a:r>
            <a:endParaRPr lang="zh-CN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390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308431"/>
              </p:ext>
            </p:extLst>
          </p:nvPr>
        </p:nvGraphicFramePr>
        <p:xfrm>
          <a:off x="539552" y="1196752"/>
          <a:ext cx="7992119" cy="406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06087"/>
                <a:gridCol w="1210883"/>
                <a:gridCol w="4975149"/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进制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基数</a:t>
                      </a:r>
                      <a:r>
                        <a:rPr kumimoji="0" lang="en-US" altLang="zh-CN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基本符号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anchor="ctr" anchorCtr="1" horzOverflow="overflow"/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二进制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0,1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anchor="ctr" anchorCtr="1" horzOverflow="overflow"/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八进制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0,1,2,3,4,5,6,7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anchor="ctr" anchorCtr="1" horzOverflow="overflow"/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十进制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0,1,2,3,4,5,6,7,8,9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anchor="ctr" anchorCtr="1" horzOverflow="overflow"/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十六进制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0,1,2,3,4,5,6,7,8,9,A,B,C,D,E,F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anchor="ctr" anchorCtr="1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0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Grp="1" noChangeArrowheads="1"/>
          </p:cNvSpPr>
          <p:nvPr>
            <p:ph idx="13"/>
          </p:nvPr>
        </p:nvSpPr>
        <p:spPr bwMode="auto">
          <a:xfrm>
            <a:off x="683568" y="692696"/>
            <a:ext cx="741682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CN" sz="2400" b="1" dirty="0" err="1">
                <a:latin typeface="宋体" charset="-122"/>
              </a:rPr>
              <a:t>var</a:t>
            </a:r>
            <a:r>
              <a:rPr lang="en-US" altLang="zh-CN" sz="2400" b="1" dirty="0">
                <a:latin typeface="宋体" charset="-122"/>
              </a:rPr>
              <a:t> </a:t>
            </a:r>
            <a:r>
              <a:rPr lang="en-US" altLang="zh-CN" sz="2400" b="1" dirty="0" err="1">
                <a:latin typeface="宋体" charset="-122"/>
              </a:rPr>
              <a:t>k,n</a:t>
            </a:r>
            <a:r>
              <a:rPr lang="en-US" altLang="zh-CN" sz="2400" b="1" dirty="0">
                <a:latin typeface="宋体" charset="-122"/>
              </a:rPr>
              <a:t>, i:longint;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dirty="0">
                <a:latin typeface="宋体" charset="-122"/>
              </a:rPr>
              <a:t>  a:array[1..20] of integer;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dirty="0">
                <a:latin typeface="宋体" charset="-122"/>
              </a:rPr>
              <a:t>begin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dirty="0">
                <a:latin typeface="宋体" charset="-122"/>
              </a:rPr>
              <a:t>  </a:t>
            </a:r>
            <a:r>
              <a:rPr lang="en-US" altLang="zh-CN" sz="2400" b="1" dirty="0" err="1">
                <a:latin typeface="宋体" charset="-122"/>
              </a:rPr>
              <a:t>readln</a:t>
            </a:r>
            <a:r>
              <a:rPr lang="en-US" altLang="zh-CN" sz="2400" b="1" dirty="0">
                <a:latin typeface="宋体" charset="-122"/>
              </a:rPr>
              <a:t>(k);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dirty="0">
                <a:latin typeface="宋体" charset="-122"/>
              </a:rPr>
              <a:t>  n:=0;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dirty="0">
                <a:latin typeface="宋体" charset="-122"/>
              </a:rPr>
              <a:t>  while k&lt;&gt;0 do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dirty="0">
                <a:latin typeface="宋体" charset="-122"/>
              </a:rPr>
              <a:t>     begin  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dirty="0">
                <a:latin typeface="宋体" charset="-122"/>
              </a:rPr>
              <a:t>       n:=n+1;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dirty="0">
                <a:latin typeface="宋体" charset="-122"/>
              </a:rPr>
              <a:t>       a[n]:=k mod 2;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dirty="0">
                <a:latin typeface="宋体" charset="-122"/>
              </a:rPr>
              <a:t>       k:=k div 2;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dirty="0">
                <a:latin typeface="宋体" charset="-122"/>
              </a:rPr>
              <a:t>     end;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dirty="0">
                <a:latin typeface="宋体" charset="-122"/>
              </a:rPr>
              <a:t>  for i:=n </a:t>
            </a:r>
            <a:r>
              <a:rPr lang="en-US" altLang="zh-CN" sz="2400" b="1" dirty="0" err="1">
                <a:latin typeface="宋体" charset="-122"/>
              </a:rPr>
              <a:t>downto</a:t>
            </a:r>
            <a:r>
              <a:rPr lang="en-US" altLang="zh-CN" sz="2400" b="1" dirty="0">
                <a:latin typeface="宋体" charset="-122"/>
              </a:rPr>
              <a:t> 1 do write(a[i]);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dirty="0">
                <a:latin typeface="宋体" charset="-122"/>
              </a:rPr>
              <a:t>  </a:t>
            </a:r>
            <a:r>
              <a:rPr lang="en-US" altLang="zh-CN" sz="2400" b="1" dirty="0" err="1">
                <a:latin typeface="宋体" charset="-122"/>
              </a:rPr>
              <a:t>writln</a:t>
            </a:r>
            <a:r>
              <a:rPr lang="en-US" altLang="zh-CN" sz="2400" b="1" dirty="0">
                <a:latin typeface="宋体" charset="-122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dirty="0">
                <a:latin typeface="宋体" charset="-122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1584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187624" y="1700808"/>
            <a:ext cx="4824536" cy="1296144"/>
          </a:xfrm>
        </p:spPr>
        <p:txBody>
          <a:bodyPr/>
          <a:lstStyle/>
          <a:p>
            <a:r>
              <a:rPr lang="zh-CN" altLang="en-US" b="1" dirty="0" smtClean="0"/>
              <a:t>转换为</a:t>
            </a:r>
            <a:r>
              <a:rPr lang="en-US" altLang="zh-CN" b="1" dirty="0" smtClean="0"/>
              <a:t>8</a:t>
            </a:r>
            <a:r>
              <a:rPr lang="zh-CN" altLang="en-US" b="1" dirty="0"/>
              <a:t>进</a:t>
            </a:r>
            <a:r>
              <a:rPr lang="zh-CN" altLang="en-US" b="1" dirty="0" smtClean="0"/>
              <a:t>制？</a:t>
            </a:r>
            <a:endParaRPr lang="en-US" altLang="zh-CN" b="1" dirty="0" smtClean="0"/>
          </a:p>
          <a:p>
            <a:r>
              <a:rPr lang="zh-CN" altLang="en-US" b="1" dirty="0" smtClean="0"/>
              <a:t>转换为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进制？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4557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Grp="1" noChangeArrowheads="1"/>
          </p:cNvSpPr>
          <p:nvPr>
            <p:ph idx="13"/>
          </p:nvPr>
        </p:nvSpPr>
        <p:spPr bwMode="auto">
          <a:xfrm>
            <a:off x="1547664" y="980728"/>
            <a:ext cx="5328592" cy="312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ea"/>
                <a:ea typeface="+mn-ea"/>
              </a:rPr>
              <a:t>if a[i]&lt;=9 then write(a[i</a:t>
            </a:r>
            <a:r>
              <a:rPr lang="en-US" altLang="zh-CN" b="1" dirty="0" smtClean="0">
                <a:latin typeface="+mn-ea"/>
                <a:ea typeface="+mn-ea"/>
              </a:rPr>
              <a:t>]);</a:t>
            </a:r>
          </a:p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if 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a[i]=10 then write('A');</a:t>
            </a:r>
          </a:p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if 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a[i]=11 then write('B');</a:t>
            </a:r>
          </a:p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if 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a[i]=12 then write('C');</a:t>
            </a:r>
          </a:p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if 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a[i]=13 then write('D');</a:t>
            </a:r>
          </a:p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if 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a[i]=14 then write('E');</a:t>
            </a:r>
          </a:p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if 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a[i]=15 then write('F');</a:t>
            </a:r>
          </a:p>
        </p:txBody>
      </p:sp>
    </p:spTree>
    <p:extLst>
      <p:ext uri="{BB962C8B-B14F-4D97-AF65-F5344CB8AC3E}">
        <p14:creationId xmlns:p14="http://schemas.microsoft.com/office/powerpoint/2010/main" val="32170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619672" y="1556792"/>
            <a:ext cx="5544616" cy="3888432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楷体_GB2312" pitchFamily="49" charset="-122"/>
              </a:rPr>
              <a:t>case a[i] of</a:t>
            </a:r>
          </a:p>
          <a:p>
            <a:pPr eaLnBrk="1" hangingPunct="1"/>
            <a:r>
              <a:rPr lang="en-US" altLang="zh-CN" b="1" dirty="0">
                <a:ea typeface="楷体_GB2312" pitchFamily="49" charset="-122"/>
              </a:rPr>
              <a:t>        10: write('A');</a:t>
            </a:r>
          </a:p>
          <a:p>
            <a:pPr eaLnBrk="1" hangingPunct="1"/>
            <a:r>
              <a:rPr lang="en-US" altLang="zh-CN" b="1" dirty="0">
                <a:ea typeface="楷体_GB2312" pitchFamily="49" charset="-122"/>
              </a:rPr>
              <a:t>        11: write('B');</a:t>
            </a:r>
          </a:p>
          <a:p>
            <a:pPr eaLnBrk="1" hangingPunct="1"/>
            <a:r>
              <a:rPr lang="en-US" altLang="zh-CN" b="1" dirty="0">
                <a:ea typeface="楷体_GB2312" pitchFamily="49" charset="-122"/>
              </a:rPr>
              <a:t>        12: write('C');</a:t>
            </a:r>
          </a:p>
          <a:p>
            <a:pPr eaLnBrk="1" hangingPunct="1"/>
            <a:r>
              <a:rPr lang="en-US" altLang="zh-CN" b="1" dirty="0">
                <a:ea typeface="楷体_GB2312" pitchFamily="49" charset="-122"/>
              </a:rPr>
              <a:t>        13: write('D');</a:t>
            </a:r>
          </a:p>
          <a:p>
            <a:pPr eaLnBrk="1" hangingPunct="1"/>
            <a:r>
              <a:rPr lang="en-US" altLang="zh-CN" b="1" dirty="0">
                <a:ea typeface="楷体_GB2312" pitchFamily="49" charset="-122"/>
              </a:rPr>
              <a:t>        14: write('E');</a:t>
            </a:r>
          </a:p>
          <a:p>
            <a:pPr eaLnBrk="1" hangingPunct="1"/>
            <a:r>
              <a:rPr lang="en-US" altLang="zh-CN" b="1" dirty="0">
                <a:ea typeface="楷体_GB2312" pitchFamily="49" charset="-122"/>
              </a:rPr>
              <a:t>        15: write('F');</a:t>
            </a:r>
          </a:p>
          <a:p>
            <a:pPr eaLnBrk="1" hangingPunct="1"/>
            <a:r>
              <a:rPr lang="en-US" altLang="zh-CN" b="1" dirty="0">
                <a:ea typeface="楷体_GB2312" pitchFamily="49" charset="-122"/>
              </a:rPr>
              <a:t>     end;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8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字符函数：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Var</a:t>
            </a:r>
            <a:r>
              <a:rPr lang="en-US" altLang="zh-CN" dirty="0"/>
              <a:t>  c:char;</a:t>
            </a:r>
          </a:p>
          <a:p>
            <a:pPr eaLnBrk="1" hangingPunct="1"/>
            <a:r>
              <a:rPr lang="en-US" altLang="zh-CN" dirty="0" err="1"/>
              <a:t>Chr</a:t>
            </a:r>
            <a:r>
              <a:rPr lang="en-US" altLang="zh-CN" dirty="0"/>
              <a:t>(x):</a:t>
            </a:r>
            <a:r>
              <a:rPr lang="zh-CN" altLang="en-US" dirty="0"/>
              <a:t>返回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  <a:r>
              <a:rPr lang="en-US" altLang="zh-CN" dirty="0"/>
              <a:t>=x</a:t>
            </a:r>
            <a:r>
              <a:rPr lang="zh-CN" altLang="en-US" dirty="0"/>
              <a:t>的字符。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Ord</a:t>
            </a:r>
            <a:r>
              <a:rPr lang="en-US" altLang="zh-CN" dirty="0"/>
              <a:t>(c):</a:t>
            </a:r>
            <a:r>
              <a:rPr lang="zh-CN" altLang="en-US" dirty="0"/>
              <a:t>返回字符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码。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611560" y="3356992"/>
            <a:ext cx="8229600" cy="792088"/>
          </a:xfrm>
        </p:spPr>
        <p:txBody>
          <a:bodyPr/>
          <a:lstStyle/>
          <a:p>
            <a:r>
              <a:rPr lang="en-US" altLang="zh-CN" sz="2800" b="1" dirty="0">
                <a:ea typeface="楷体_GB2312" pitchFamily="49" charset="-122"/>
              </a:rPr>
              <a:t>if a[i]&lt;=9 then  write(a[i])  else   write(</a:t>
            </a:r>
            <a:r>
              <a:rPr lang="en-US" altLang="zh-CN" sz="2800" b="1" dirty="0" err="1">
                <a:ea typeface="楷体_GB2312" pitchFamily="49" charset="-122"/>
              </a:rPr>
              <a:t>chr</a:t>
            </a:r>
            <a:r>
              <a:rPr lang="en-US" altLang="zh-CN" sz="2800" b="1" dirty="0">
                <a:ea typeface="楷体_GB2312" pitchFamily="49" charset="-122"/>
              </a:rPr>
              <a:t>(a[i]+55));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3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648072"/>
          </a:xfrm>
        </p:spPr>
        <p:txBody>
          <a:bodyPr/>
          <a:lstStyle/>
          <a:p>
            <a:pPr algn="ctr"/>
            <a:r>
              <a:rPr lang="en-US" altLang="zh-CN" b="1" dirty="0"/>
              <a:t>3.</a:t>
            </a:r>
            <a:r>
              <a:rPr lang="zh-CN" altLang="zh-CN" b="1" dirty="0"/>
              <a:t>砝码称重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467544" y="1340768"/>
            <a:ext cx="8229600" cy="1944216"/>
          </a:xfrm>
        </p:spPr>
        <p:txBody>
          <a:bodyPr/>
          <a:lstStyle/>
          <a:p>
            <a:r>
              <a:rPr lang="en-US" altLang="zh-CN" b="1" dirty="0"/>
              <a:t>1</a:t>
            </a:r>
            <a:r>
              <a:rPr lang="zh-CN" altLang="zh-CN" b="1" dirty="0"/>
              <a:t>克、</a:t>
            </a:r>
            <a:r>
              <a:rPr lang="en-US" altLang="zh-CN" b="1" dirty="0"/>
              <a:t>2</a:t>
            </a:r>
            <a:r>
              <a:rPr lang="zh-CN" altLang="zh-CN" b="1" dirty="0"/>
              <a:t>克、</a:t>
            </a:r>
            <a:r>
              <a:rPr lang="en-US" altLang="zh-CN" b="1" dirty="0"/>
              <a:t>50</a:t>
            </a:r>
            <a:r>
              <a:rPr lang="zh-CN" altLang="zh-CN" b="1" dirty="0"/>
              <a:t>克的砝码各</a:t>
            </a:r>
            <a:r>
              <a:rPr lang="en-US" altLang="zh-CN" b="1" dirty="0"/>
              <a:t>10</a:t>
            </a:r>
            <a:r>
              <a:rPr lang="zh-CN" altLang="zh-CN" b="1" dirty="0"/>
              <a:t>个，问用这些砝码一共能称出多少种重量。</a:t>
            </a:r>
          </a:p>
          <a:p>
            <a:r>
              <a:rPr lang="zh-CN" altLang="zh-CN" b="1" dirty="0"/>
              <a:t>输出种数以及每种重量</a:t>
            </a:r>
            <a:r>
              <a:rPr lang="en-US" altLang="zh-CN" b="1" dirty="0"/>
              <a:t>(</a:t>
            </a:r>
            <a:r>
              <a:rPr lang="zh-CN" altLang="zh-CN" b="1" dirty="0"/>
              <a:t>不包括</a:t>
            </a:r>
            <a:r>
              <a:rPr lang="en-US" altLang="zh-CN" b="1" dirty="0"/>
              <a:t>0)</a:t>
            </a:r>
            <a:r>
              <a:rPr lang="zh-CN" altLang="zh-CN" b="1" dirty="0"/>
              <a:t>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6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611560" y="476672"/>
            <a:ext cx="8229600" cy="5832648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var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a:array[0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..530]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of </a:t>
            </a:r>
            <a:r>
              <a:rPr lang="en-US" altLang="zh-CN" b="1" dirty="0" err="1" smtClean="0">
                <a:latin typeface="楷体_GB2312" pitchFamily="49" charset="-122"/>
                <a:ea typeface="楷体_GB2312" pitchFamily="49" charset="-122"/>
              </a:rPr>
              <a:t>longint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i,j,k,s:integer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begin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for i:=0 to max do a[i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]:=0;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for i:=0 to 10 do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for j:=0 to 10 do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  for k:=0 to 10 do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    a[i+2*j+50*k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]:=0;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s:=0;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for i:=1 to max do s:=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s+a[i];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writeln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(s);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for i:=1 to max do 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if a[i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]=1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then write(i,' ');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end.</a:t>
            </a: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9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Boolean</a:t>
            </a:r>
            <a:r>
              <a:rPr lang="zh-CN" altLang="en-US" dirty="0" smtClean="0"/>
              <a:t>数据类型：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8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648072"/>
          </a:xfrm>
        </p:spPr>
        <p:txBody>
          <a:bodyPr/>
          <a:lstStyle/>
          <a:p>
            <a:pPr algn="ctr"/>
            <a:r>
              <a:rPr lang="en-US" altLang="zh-CN" b="1" dirty="0"/>
              <a:t>1.</a:t>
            </a:r>
            <a:r>
              <a:rPr lang="zh-CN" altLang="zh-CN" b="1" dirty="0"/>
              <a:t>蚂蚁爬杆</a:t>
            </a:r>
            <a:endParaRPr lang="zh-CN" altLang="en-US" dirty="0"/>
          </a:p>
        </p:txBody>
      </p:sp>
      <p:pic>
        <p:nvPicPr>
          <p:cNvPr id="5" name="图片 4" descr="C:\Users\ssfzclass3\Pictures\ant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6192688" cy="324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504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648072"/>
          </a:xfrm>
        </p:spPr>
        <p:txBody>
          <a:bodyPr/>
          <a:lstStyle/>
          <a:p>
            <a:pPr algn="ctr"/>
            <a:r>
              <a:rPr lang="en-US" altLang="zh-CN" b="1" dirty="0"/>
              <a:t>4.</a:t>
            </a:r>
            <a:r>
              <a:rPr lang="zh-CN" altLang="zh-CN" b="1" dirty="0"/>
              <a:t>素数</a:t>
            </a:r>
            <a:endParaRPr lang="zh-CN" altLang="zh-CN" dirty="0"/>
          </a:p>
          <a:p>
            <a:pPr algn="ctr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467544" y="1340768"/>
            <a:ext cx="8229600" cy="3168352"/>
          </a:xfrm>
        </p:spPr>
        <p:txBody>
          <a:bodyPr/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）输入一个</a:t>
            </a:r>
            <a:r>
              <a:rPr lang="zh-CN" altLang="zh-CN" b="1" dirty="0" smtClean="0"/>
              <a:t>正整数</a:t>
            </a:r>
            <a:r>
              <a:rPr lang="en-US" altLang="zh-CN" b="1" dirty="0" smtClean="0"/>
              <a:t> k</a:t>
            </a:r>
            <a:r>
              <a:rPr lang="zh-CN" altLang="zh-CN" b="1" dirty="0" smtClean="0"/>
              <a:t>（</a:t>
            </a:r>
            <a:r>
              <a:rPr lang="en-US" altLang="zh-CN" b="1" dirty="0" smtClean="0"/>
              <a:t>k&lt;=10</a:t>
            </a:r>
            <a:r>
              <a:rPr lang="en-US" altLang="zh-CN" b="1" baseline="30000" dirty="0" smtClean="0"/>
              <a:t>9</a:t>
            </a:r>
            <a:r>
              <a:rPr lang="zh-CN" altLang="zh-CN" b="1" dirty="0" smtClean="0"/>
              <a:t>），</a:t>
            </a:r>
            <a:r>
              <a:rPr lang="zh-CN" altLang="zh-CN" b="1" dirty="0"/>
              <a:t>判断是否为素数。</a:t>
            </a:r>
          </a:p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）输出</a:t>
            </a:r>
            <a:r>
              <a:rPr lang="en-US" altLang="zh-CN" b="1" dirty="0"/>
              <a:t>n(n&lt;=10000000)</a:t>
            </a:r>
            <a:r>
              <a:rPr lang="zh-CN" altLang="zh-CN" b="1" dirty="0"/>
              <a:t>以内的素数及个数。</a:t>
            </a:r>
          </a:p>
          <a:p>
            <a:r>
              <a:rPr lang="zh-CN" altLang="zh-CN" b="1" dirty="0"/>
              <a:t>如</a:t>
            </a:r>
            <a:r>
              <a:rPr lang="en-US" altLang="zh-CN" b="1" dirty="0"/>
              <a:t>20</a:t>
            </a:r>
            <a:r>
              <a:rPr lang="zh-CN" altLang="zh-CN" b="1" dirty="0"/>
              <a:t>以内的素数有：</a:t>
            </a:r>
            <a:r>
              <a:rPr lang="en-US" altLang="zh-CN" b="1" dirty="0"/>
              <a:t>2,3,5,7,11,13,17,19.</a:t>
            </a:r>
            <a:endParaRPr lang="zh-CN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148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648072"/>
          </a:xfrm>
        </p:spPr>
        <p:txBody>
          <a:bodyPr/>
          <a:lstStyle/>
          <a:p>
            <a:r>
              <a:rPr lang="zh-CN" altLang="en-US" dirty="0" smtClean="0"/>
              <a:t>筛选法求素数</a:t>
            </a:r>
            <a:endParaRPr lang="zh-CN" altLang="en-US" dirty="0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idx="13"/>
          </p:nvPr>
        </p:nvSpPr>
        <p:spPr bwMode="auto">
          <a:xfrm>
            <a:off x="467544" y="1196752"/>
            <a:ext cx="8229600" cy="48320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latin typeface="楷体_GB2312" pitchFamily="49" charset="-122"/>
                <a:ea typeface="楷体_GB2312" pitchFamily="49" charset="-122"/>
              </a:rPr>
              <a:t>var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f:array[1..10000000] of </a:t>
            </a:r>
            <a:r>
              <a:rPr lang="en-US" altLang="zh-CN" sz="2000" b="1" dirty="0" err="1">
                <a:latin typeface="楷体_GB2312" pitchFamily="49" charset="-122"/>
                <a:ea typeface="楷体_GB2312" pitchFamily="49" charset="-122"/>
              </a:rPr>
              <a:t>boolean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n, </a:t>
            </a:r>
            <a:r>
              <a:rPr lang="en-US" altLang="zh-CN" sz="2000" b="1" dirty="0" err="1">
                <a:latin typeface="楷体_GB2312" pitchFamily="49" charset="-122"/>
                <a:ea typeface="楷体_GB2312" pitchFamily="49" charset="-122"/>
              </a:rPr>
              <a:t>i,j,sum:longint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begin</a:t>
            </a:r>
          </a:p>
          <a:p>
            <a:pPr eaLnBrk="1" hangingPunct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b="1" dirty="0" err="1">
                <a:latin typeface="楷体_GB2312" pitchFamily="49" charset="-122"/>
                <a:ea typeface="楷体_GB2312" pitchFamily="49" charset="-122"/>
              </a:rPr>
              <a:t>readln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(n);</a:t>
            </a:r>
          </a:p>
          <a:p>
            <a:pPr eaLnBrk="1" hangingPunct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for i:=1 to n do f[i]:=true;</a:t>
            </a:r>
          </a:p>
          <a:p>
            <a:pPr eaLnBrk="1" hangingPunct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for i:=2 to 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do</a:t>
            </a:r>
          </a:p>
          <a:p>
            <a:pPr eaLnBrk="1" hangingPunct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if f[i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]=true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then</a:t>
            </a:r>
          </a:p>
          <a:p>
            <a:pPr eaLnBrk="1" hangingPunct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 for j:=2 to n div i do f[i*j]:=false;</a:t>
            </a:r>
          </a:p>
          <a:p>
            <a:pPr eaLnBrk="1" hangingPunct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sum:=0;</a:t>
            </a:r>
          </a:p>
          <a:p>
            <a:pPr eaLnBrk="1" hangingPunct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for i:=2 to n do sum:=</a:t>
            </a:r>
            <a:r>
              <a:rPr lang="en-US" altLang="zh-CN" sz="2000" b="1" dirty="0" err="1">
                <a:latin typeface="楷体_GB2312" pitchFamily="49" charset="-122"/>
                <a:ea typeface="楷体_GB2312" pitchFamily="49" charset="-122"/>
              </a:rPr>
              <a:t>sum+ord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(f[i]);</a:t>
            </a:r>
          </a:p>
          <a:p>
            <a:pPr eaLnBrk="1" hangingPunct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b="1" dirty="0" err="1">
                <a:latin typeface="楷体_GB2312" pitchFamily="49" charset="-122"/>
                <a:ea typeface="楷体_GB2312" pitchFamily="49" charset="-122"/>
              </a:rPr>
              <a:t>writeln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(sum);</a:t>
            </a:r>
          </a:p>
          <a:p>
            <a:pPr eaLnBrk="1" hangingPunct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153903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9552" y="44624"/>
            <a:ext cx="8229600" cy="6453336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b="1" dirty="0" err="1">
                <a:latin typeface="宋体" charset="-122"/>
              </a:rPr>
              <a:t>var</a:t>
            </a:r>
            <a:endParaRPr lang="en-US" altLang="zh-CN" b="1" dirty="0">
              <a:latin typeface="宋体" charset="-122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宋体" charset="-122"/>
              </a:rPr>
              <a:t>  f:array[1..10000000] of </a:t>
            </a:r>
            <a:r>
              <a:rPr lang="en-US" altLang="zh-CN" b="1" dirty="0" err="1">
                <a:latin typeface="宋体" charset="-122"/>
              </a:rPr>
              <a:t>boolean</a:t>
            </a:r>
            <a:r>
              <a:rPr lang="en-US" altLang="zh-CN" b="1" dirty="0">
                <a:latin typeface="宋体" charset="-122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宋体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p:array[1..700000] of </a:t>
            </a:r>
            <a:r>
              <a:rPr lang="en-US" altLang="zh-CN" b="1" dirty="0" err="1">
                <a:solidFill>
                  <a:srgbClr val="FF0000"/>
                </a:solidFill>
                <a:latin typeface="宋体" charset="-122"/>
              </a:rPr>
              <a:t>longint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宋体" charset="-122"/>
              </a:rPr>
              <a:t>  </a:t>
            </a:r>
            <a:r>
              <a:rPr lang="en-US" altLang="zh-CN" b="1" dirty="0" err="1">
                <a:latin typeface="宋体" charset="-122"/>
              </a:rPr>
              <a:t>n,m,i,j,k:longint</a:t>
            </a:r>
            <a:r>
              <a:rPr lang="en-US" altLang="zh-CN" b="1" dirty="0">
                <a:latin typeface="宋体" charset="-122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宋体" charset="-122"/>
              </a:rPr>
              <a:t>begin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宋体" charset="-122"/>
              </a:rPr>
              <a:t>  </a:t>
            </a:r>
            <a:r>
              <a:rPr lang="en-US" altLang="zh-CN" b="1" dirty="0" err="1">
                <a:latin typeface="宋体" charset="-122"/>
              </a:rPr>
              <a:t>readln</a:t>
            </a:r>
            <a:r>
              <a:rPr lang="en-US" altLang="zh-CN" b="1" dirty="0">
                <a:latin typeface="宋体" charset="-122"/>
              </a:rPr>
              <a:t>(n);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宋体" charset="-122"/>
              </a:rPr>
              <a:t>  for i:=1 to n do f[i]:=true;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宋体" charset="-122"/>
              </a:rPr>
              <a:t>  for i:=2 to n do  //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也可以</a:t>
            </a:r>
            <a:endParaRPr lang="en-US" altLang="zh-CN" b="1" dirty="0">
              <a:solidFill>
                <a:srgbClr val="FF0000"/>
              </a:solidFill>
              <a:latin typeface="宋体" charset="-122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宋体" charset="-122"/>
              </a:rPr>
              <a:t>    if f[i</a:t>
            </a:r>
            <a:r>
              <a:rPr lang="en-US" altLang="zh-CN" b="1" dirty="0" smtClean="0">
                <a:latin typeface="宋体" charset="-122"/>
              </a:rPr>
              <a:t>]=true </a:t>
            </a:r>
            <a:r>
              <a:rPr lang="en-US" altLang="zh-CN" b="1" dirty="0">
                <a:latin typeface="宋体" charset="-122"/>
              </a:rPr>
              <a:t>then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宋体" charset="-122"/>
              </a:rPr>
              <a:t>      for j:=2 to n div i do f[i*j]:=false;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宋体" charset="-122"/>
              </a:rPr>
              <a:t>  k:=0;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宋体" charset="-122"/>
              </a:rPr>
              <a:t>  for i:=2 to n do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宋体" charset="-122"/>
              </a:rPr>
              <a:t>    if f[i] then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宋体" charset="-122"/>
              </a:rPr>
              <a:t>      begin  k:=k+1; p[k]:=i; end;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宋体" charset="-122"/>
              </a:rPr>
              <a:t>  </a:t>
            </a:r>
            <a:r>
              <a:rPr lang="en-US" altLang="zh-CN" b="1" dirty="0" err="1">
                <a:latin typeface="宋体" charset="-122"/>
              </a:rPr>
              <a:t>writeln</a:t>
            </a:r>
            <a:r>
              <a:rPr lang="en-US" altLang="zh-CN" b="1" dirty="0">
                <a:latin typeface="宋体" charset="-122"/>
              </a:rPr>
              <a:t>(k);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宋体" charset="-122"/>
              </a:rPr>
              <a:t>  for i:=1 to k-1 do write(p[i],' ');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宋体" charset="-122"/>
              </a:rPr>
              <a:t>  </a:t>
            </a:r>
            <a:r>
              <a:rPr lang="en-US" altLang="zh-CN" b="1" dirty="0" err="1">
                <a:latin typeface="宋体" charset="-122"/>
              </a:rPr>
              <a:t>writeln</a:t>
            </a:r>
            <a:r>
              <a:rPr lang="en-US" altLang="zh-CN" b="1" dirty="0">
                <a:latin typeface="宋体" charset="-122"/>
              </a:rPr>
              <a:t>(p[k]);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latin typeface="宋体" charset="-122"/>
              </a:rPr>
              <a:t>end.</a:t>
            </a:r>
            <a:endParaRPr lang="zh-CN" altLang="en-US" b="1" dirty="0">
              <a:latin typeface="宋体" charset="-122"/>
            </a:endParaRP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7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332656"/>
            <a:ext cx="3476667" cy="66048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5 . </a:t>
            </a:r>
            <a:r>
              <a:rPr lang="zh-CN" altLang="zh-CN" dirty="0" smtClean="0">
                <a:solidFill>
                  <a:schemeClr val="tx1"/>
                </a:solidFill>
              </a:rPr>
              <a:t>选择</a:t>
            </a:r>
            <a:r>
              <a:rPr lang="zh-CN" altLang="zh-CN" dirty="0">
                <a:solidFill>
                  <a:schemeClr val="tx1"/>
                </a:solidFill>
              </a:rPr>
              <a:t>排序</a:t>
            </a:r>
            <a:r>
              <a:rPr lang="zh-CN" altLang="zh-CN" dirty="0" smtClean="0">
                <a:solidFill>
                  <a:schemeClr val="tx1"/>
                </a:solidFill>
              </a:rPr>
              <a:t>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467544" y="1340768"/>
            <a:ext cx="8229600" cy="4680520"/>
          </a:xfrm>
        </p:spPr>
        <p:txBody>
          <a:bodyPr/>
          <a:lstStyle/>
          <a:p>
            <a:r>
              <a:rPr lang="zh-CN" altLang="zh-CN" dirty="0" smtClean="0"/>
              <a:t>输入</a:t>
            </a:r>
            <a:r>
              <a:rPr lang="en-US" altLang="zh-CN" dirty="0"/>
              <a:t>n(n&lt;=1000)</a:t>
            </a:r>
            <a:r>
              <a:rPr lang="zh-CN" altLang="zh-CN" dirty="0"/>
              <a:t>个</a:t>
            </a:r>
            <a:r>
              <a:rPr lang="en-US" altLang="zh-CN" dirty="0"/>
              <a:t>[0</a:t>
            </a:r>
            <a:r>
              <a:rPr lang="zh-CN" altLang="zh-CN" dirty="0"/>
              <a:t>，</a:t>
            </a:r>
            <a:r>
              <a:rPr lang="en-US" altLang="zh-CN" dirty="0"/>
              <a:t>30000]</a:t>
            </a:r>
            <a:r>
              <a:rPr lang="zh-CN" altLang="zh-CN" dirty="0"/>
              <a:t>的数，按照从</a:t>
            </a:r>
            <a:r>
              <a:rPr lang="zh-CN" altLang="zh-CN" dirty="0">
                <a:solidFill>
                  <a:srgbClr val="FF0000"/>
                </a:solidFill>
              </a:rPr>
              <a:t>小到大</a:t>
            </a:r>
            <a:r>
              <a:rPr lang="zh-CN" altLang="zh-CN" dirty="0"/>
              <a:t>的顺序输出。</a:t>
            </a:r>
          </a:p>
          <a:p>
            <a:r>
              <a:rPr lang="zh-CN" altLang="zh-CN" dirty="0"/>
              <a:t>如：</a:t>
            </a:r>
          </a:p>
          <a:p>
            <a:r>
              <a:rPr lang="zh-CN" altLang="zh-CN" dirty="0"/>
              <a:t>输入：</a:t>
            </a:r>
          </a:p>
          <a:p>
            <a:r>
              <a:rPr lang="en-US" altLang="zh-CN" dirty="0" smtClean="0"/>
              <a:t>8</a:t>
            </a:r>
          </a:p>
          <a:p>
            <a:r>
              <a:rPr lang="en-US" altLang="zh-CN" dirty="0" smtClean="0"/>
              <a:t>246  </a:t>
            </a:r>
            <a:r>
              <a:rPr lang="en-US" altLang="zh-CN" dirty="0"/>
              <a:t>231  64  191   299  184  106  </a:t>
            </a:r>
            <a:r>
              <a:rPr lang="en-US" altLang="zh-CN" dirty="0" smtClean="0"/>
              <a:t>277</a:t>
            </a:r>
          </a:p>
          <a:p>
            <a:r>
              <a:rPr lang="zh-CN" altLang="zh-CN" dirty="0" smtClean="0"/>
              <a:t>输出</a:t>
            </a:r>
            <a:r>
              <a:rPr lang="zh-CN" altLang="zh-CN" dirty="0"/>
              <a:t>：</a:t>
            </a:r>
          </a:p>
          <a:p>
            <a:r>
              <a:rPr lang="en-US" altLang="zh-CN" dirty="0"/>
              <a:t>64  106  184   191  231  246  277  299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7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912" y="404664"/>
            <a:ext cx="2520280" cy="648072"/>
          </a:xfrm>
        </p:spPr>
        <p:txBody>
          <a:bodyPr/>
          <a:lstStyle/>
          <a:p>
            <a:r>
              <a:rPr lang="zh-CN" altLang="en-US" dirty="0" smtClean="0"/>
              <a:t>排序过程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467544" y="1052736"/>
            <a:ext cx="8229600" cy="504056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zh-CN" dirty="0"/>
              <a:t>初始数据：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/>
              <a:t>[246  231  </a:t>
            </a:r>
            <a:r>
              <a:rPr lang="en-US" altLang="zh-CN" dirty="0" smtClean="0"/>
              <a:t>  64  </a:t>
            </a:r>
            <a:r>
              <a:rPr lang="en-US" altLang="zh-CN" dirty="0"/>
              <a:t>191   299  184  106  277]</a:t>
            </a:r>
            <a:endParaRPr lang="zh-CN" altLang="zh-CN" dirty="0"/>
          </a:p>
          <a:p>
            <a:pPr>
              <a:spcBef>
                <a:spcPts val="1800"/>
              </a:spcBef>
            </a:pPr>
            <a:r>
              <a:rPr lang="zh-CN" altLang="zh-CN" dirty="0" smtClean="0"/>
              <a:t>第一</a:t>
            </a:r>
            <a:r>
              <a:rPr lang="zh-CN" altLang="en-US" dirty="0" smtClean="0"/>
              <a:t>趟</a:t>
            </a:r>
            <a:r>
              <a:rPr lang="zh-CN" altLang="zh-CN" dirty="0" smtClean="0"/>
              <a:t>排序</a:t>
            </a:r>
            <a:r>
              <a:rPr lang="zh-CN" altLang="zh-CN" dirty="0"/>
              <a:t>后：</a:t>
            </a:r>
            <a:r>
              <a:rPr lang="en-US" altLang="zh-CN" dirty="0">
                <a:solidFill>
                  <a:srgbClr val="FF0000"/>
                </a:solidFill>
              </a:rPr>
              <a:t>64</a:t>
            </a:r>
            <a:r>
              <a:rPr lang="en-US" altLang="zh-CN" dirty="0"/>
              <a:t>  [231  246  191  299  184  106  277]</a:t>
            </a:r>
            <a:endParaRPr lang="zh-CN" altLang="zh-CN" dirty="0"/>
          </a:p>
          <a:p>
            <a:pPr>
              <a:spcBef>
                <a:spcPts val="1800"/>
              </a:spcBef>
            </a:pPr>
            <a:r>
              <a:rPr lang="zh-CN" altLang="zh-CN" dirty="0" smtClean="0"/>
              <a:t>第二</a:t>
            </a:r>
            <a:r>
              <a:rPr lang="zh-CN" altLang="en-US" dirty="0"/>
              <a:t>趟</a:t>
            </a:r>
            <a:r>
              <a:rPr lang="zh-CN" altLang="zh-CN" dirty="0" smtClean="0"/>
              <a:t>排序</a:t>
            </a:r>
            <a:r>
              <a:rPr lang="zh-CN" altLang="zh-CN" dirty="0"/>
              <a:t>后：</a:t>
            </a:r>
            <a:r>
              <a:rPr lang="en-US" altLang="zh-CN" dirty="0">
                <a:solidFill>
                  <a:srgbClr val="FF0000"/>
                </a:solidFill>
              </a:rPr>
              <a:t>64  106  </a:t>
            </a:r>
            <a:r>
              <a:rPr lang="en-US" altLang="zh-CN" dirty="0"/>
              <a:t>[246  191  299  184  231  277]</a:t>
            </a:r>
            <a:endParaRPr lang="zh-CN" altLang="zh-CN" dirty="0"/>
          </a:p>
          <a:p>
            <a:pPr>
              <a:spcBef>
                <a:spcPts val="1800"/>
              </a:spcBef>
            </a:pPr>
            <a:r>
              <a:rPr lang="zh-CN" altLang="zh-CN" dirty="0" smtClean="0"/>
              <a:t>第三</a:t>
            </a:r>
            <a:r>
              <a:rPr lang="zh-CN" altLang="en-US" dirty="0"/>
              <a:t>趟</a:t>
            </a:r>
            <a:r>
              <a:rPr lang="zh-CN" altLang="zh-CN" dirty="0" smtClean="0"/>
              <a:t>排序</a:t>
            </a:r>
            <a:r>
              <a:rPr lang="zh-CN" altLang="zh-CN" dirty="0"/>
              <a:t>后：</a:t>
            </a:r>
            <a:r>
              <a:rPr lang="en-US" altLang="zh-CN" dirty="0">
                <a:solidFill>
                  <a:srgbClr val="FF0000"/>
                </a:solidFill>
              </a:rPr>
              <a:t>64  106  184  </a:t>
            </a:r>
            <a:r>
              <a:rPr lang="en-US" altLang="zh-CN" dirty="0"/>
              <a:t>[191  299  246  231  277]</a:t>
            </a:r>
            <a:endParaRPr lang="zh-CN" altLang="zh-CN" dirty="0"/>
          </a:p>
          <a:p>
            <a:pPr>
              <a:spcBef>
                <a:spcPts val="1800"/>
              </a:spcBef>
            </a:pPr>
            <a:r>
              <a:rPr lang="zh-CN" altLang="zh-CN" dirty="0" smtClean="0"/>
              <a:t>第四</a:t>
            </a:r>
            <a:r>
              <a:rPr lang="zh-CN" altLang="en-US" dirty="0"/>
              <a:t>趟</a:t>
            </a:r>
            <a:r>
              <a:rPr lang="zh-CN" altLang="zh-CN" dirty="0" smtClean="0"/>
              <a:t>排序</a:t>
            </a:r>
            <a:r>
              <a:rPr lang="zh-CN" altLang="zh-CN" dirty="0"/>
              <a:t>后：</a:t>
            </a:r>
            <a:r>
              <a:rPr lang="en-US" altLang="zh-CN" dirty="0">
                <a:solidFill>
                  <a:srgbClr val="FF0000"/>
                </a:solidFill>
              </a:rPr>
              <a:t>64  106  184   191 </a:t>
            </a:r>
            <a:r>
              <a:rPr lang="en-US" altLang="zh-CN" dirty="0"/>
              <a:t>[299  246  231  277]</a:t>
            </a:r>
            <a:endParaRPr lang="zh-CN" altLang="zh-CN" dirty="0"/>
          </a:p>
          <a:p>
            <a:pPr>
              <a:spcBef>
                <a:spcPts val="1800"/>
              </a:spcBef>
            </a:pPr>
            <a:r>
              <a:rPr lang="zh-CN" altLang="zh-CN" dirty="0" smtClean="0"/>
              <a:t>第五</a:t>
            </a:r>
            <a:r>
              <a:rPr lang="zh-CN" altLang="en-US" dirty="0"/>
              <a:t>趟</a:t>
            </a:r>
            <a:r>
              <a:rPr lang="zh-CN" altLang="zh-CN" dirty="0" smtClean="0"/>
              <a:t>排序</a:t>
            </a:r>
            <a:r>
              <a:rPr lang="zh-CN" altLang="zh-CN" dirty="0"/>
              <a:t>后：</a:t>
            </a:r>
            <a:r>
              <a:rPr lang="en-US" altLang="zh-CN" dirty="0">
                <a:solidFill>
                  <a:srgbClr val="FF0000"/>
                </a:solidFill>
              </a:rPr>
              <a:t>64  106  184   191  231 </a:t>
            </a:r>
            <a:r>
              <a:rPr lang="en-US" altLang="zh-CN" dirty="0"/>
              <a:t>[246  299  277]</a:t>
            </a:r>
            <a:endParaRPr lang="zh-CN" altLang="zh-CN" dirty="0"/>
          </a:p>
          <a:p>
            <a:pPr>
              <a:spcBef>
                <a:spcPts val="1800"/>
              </a:spcBef>
            </a:pPr>
            <a:r>
              <a:rPr lang="zh-CN" altLang="zh-CN" dirty="0" smtClean="0"/>
              <a:t>第六</a:t>
            </a:r>
            <a:r>
              <a:rPr lang="zh-CN" altLang="en-US" dirty="0"/>
              <a:t>趟</a:t>
            </a:r>
            <a:r>
              <a:rPr lang="zh-CN" altLang="zh-CN" dirty="0" smtClean="0"/>
              <a:t>排序</a:t>
            </a:r>
            <a:r>
              <a:rPr lang="zh-CN" altLang="zh-CN" dirty="0"/>
              <a:t>后：</a:t>
            </a:r>
            <a:r>
              <a:rPr lang="en-US" altLang="zh-CN" dirty="0">
                <a:solidFill>
                  <a:srgbClr val="FF0000"/>
                </a:solidFill>
              </a:rPr>
              <a:t>64  106  184   191  231  246 </a:t>
            </a:r>
            <a:r>
              <a:rPr lang="en-US" altLang="zh-CN" dirty="0"/>
              <a:t>[299  277]</a:t>
            </a:r>
            <a:endParaRPr lang="zh-CN" altLang="zh-CN" dirty="0"/>
          </a:p>
          <a:p>
            <a:pPr>
              <a:spcBef>
                <a:spcPts val="1800"/>
              </a:spcBef>
            </a:pPr>
            <a:r>
              <a:rPr lang="zh-CN" altLang="zh-CN" dirty="0" smtClean="0"/>
              <a:t>第七</a:t>
            </a:r>
            <a:r>
              <a:rPr lang="zh-CN" altLang="en-US" dirty="0"/>
              <a:t>趟</a:t>
            </a:r>
            <a:r>
              <a:rPr lang="zh-CN" altLang="zh-CN" dirty="0" smtClean="0"/>
              <a:t>排序</a:t>
            </a:r>
            <a:r>
              <a:rPr lang="zh-CN" altLang="zh-CN" dirty="0"/>
              <a:t>后：</a:t>
            </a:r>
            <a:r>
              <a:rPr lang="en-US" altLang="zh-CN" dirty="0">
                <a:solidFill>
                  <a:srgbClr val="FF0000"/>
                </a:solidFill>
              </a:rPr>
              <a:t>64  106  184   191  231  246  277  </a:t>
            </a:r>
            <a:r>
              <a:rPr lang="en-US" altLang="zh-CN" dirty="0"/>
              <a:t>299</a:t>
            </a:r>
            <a:endParaRPr lang="zh-CN" altLang="zh-CN" dirty="0"/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3059832" y="1412776"/>
            <a:ext cx="1368152" cy="216024"/>
            <a:chOff x="3779912" y="404664"/>
            <a:chExt cx="3096344" cy="216024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779912" y="620688"/>
              <a:ext cx="309634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3783352" y="404664"/>
              <a:ext cx="0" cy="21602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6876256" y="404664"/>
              <a:ext cx="0" cy="21602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779912" y="2060848"/>
            <a:ext cx="3024336" cy="216024"/>
            <a:chOff x="3779912" y="404664"/>
            <a:chExt cx="3096344" cy="21602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779912" y="620688"/>
              <a:ext cx="309634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3783352" y="404664"/>
              <a:ext cx="0" cy="21602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6876256" y="404664"/>
              <a:ext cx="0" cy="21602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355976" y="2636912"/>
            <a:ext cx="1872208" cy="216024"/>
            <a:chOff x="3779912" y="404664"/>
            <a:chExt cx="3096344" cy="21602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3779912" y="620688"/>
              <a:ext cx="309634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3783352" y="404664"/>
              <a:ext cx="0" cy="21602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6876256" y="404664"/>
              <a:ext cx="0" cy="21602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860032" y="3168400"/>
            <a:ext cx="216024" cy="288032"/>
            <a:chOff x="3779912" y="404664"/>
            <a:chExt cx="3096344" cy="216024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779912" y="620688"/>
              <a:ext cx="309634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3783352" y="404664"/>
              <a:ext cx="0" cy="21602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6876256" y="404664"/>
              <a:ext cx="0" cy="21602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5580112" y="3762752"/>
            <a:ext cx="1224136" cy="288032"/>
            <a:chOff x="3779912" y="404664"/>
            <a:chExt cx="3096344" cy="216024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3779912" y="620688"/>
              <a:ext cx="309634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3783352" y="404664"/>
              <a:ext cx="0" cy="21602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6876256" y="404664"/>
              <a:ext cx="0" cy="21602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6084168" y="4365104"/>
            <a:ext cx="216024" cy="288032"/>
            <a:chOff x="3779912" y="404664"/>
            <a:chExt cx="3096344" cy="21602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3779912" y="620688"/>
              <a:ext cx="309634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3783352" y="404664"/>
              <a:ext cx="0" cy="21602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6876256" y="404664"/>
              <a:ext cx="0" cy="21602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6749360" y="5004032"/>
            <a:ext cx="612068" cy="288032"/>
            <a:chOff x="3779912" y="404664"/>
            <a:chExt cx="3096344" cy="216024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3779912" y="620688"/>
              <a:ext cx="309634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3783352" y="404664"/>
              <a:ext cx="0" cy="21602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V="1">
              <a:off x="6876256" y="404664"/>
              <a:ext cx="0" cy="21602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9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648072"/>
          </a:xfrm>
        </p:spPr>
        <p:txBody>
          <a:bodyPr/>
          <a:lstStyle/>
          <a:p>
            <a:r>
              <a:rPr lang="zh-CN" altLang="en-US" b="1" dirty="0" smtClean="0"/>
              <a:t>选择排序算法的实现：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07504" y="1052736"/>
            <a:ext cx="8856984" cy="5328592"/>
          </a:xfrm>
        </p:spPr>
        <p:txBody>
          <a:bodyPr/>
          <a:lstStyle/>
          <a:p>
            <a:r>
              <a:rPr lang="zh-CN" altLang="zh-CN" dirty="0"/>
              <a:t>选择排序算法基本思想：每一趟从待排序的数据元素中选出最小的一个元素，顺序放在已排好序的数列的最后，直到全部待排序的数据元素排完。</a:t>
            </a:r>
          </a:p>
          <a:p>
            <a:r>
              <a:rPr lang="zh-CN" altLang="zh-CN" dirty="0"/>
              <a:t>对待排序的序列</a:t>
            </a:r>
            <a:r>
              <a:rPr lang="en-US" altLang="zh-CN" dirty="0"/>
              <a:t>a[1],a[2],</a:t>
            </a:r>
            <a:r>
              <a:rPr lang="zh-CN" altLang="zh-CN" dirty="0"/>
              <a:t>……</a:t>
            </a:r>
            <a:r>
              <a:rPr lang="en-US" altLang="zh-CN" dirty="0"/>
              <a:t>a[n]</a:t>
            </a:r>
            <a:r>
              <a:rPr lang="zh-CN" altLang="zh-CN" dirty="0"/>
              <a:t>进行</a:t>
            </a:r>
            <a:r>
              <a:rPr lang="en-US" altLang="zh-CN" dirty="0"/>
              <a:t>n-1</a:t>
            </a:r>
            <a:r>
              <a:rPr lang="zh-CN" altLang="zh-CN" dirty="0"/>
              <a:t>遍处理：</a:t>
            </a:r>
          </a:p>
          <a:p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遍处理是从</a:t>
            </a:r>
            <a:r>
              <a:rPr lang="en-US" altLang="zh-CN" dirty="0"/>
              <a:t>a[1],a[2],</a:t>
            </a:r>
            <a:r>
              <a:rPr lang="zh-CN" altLang="zh-CN" dirty="0"/>
              <a:t>……</a:t>
            </a:r>
            <a:r>
              <a:rPr lang="en-US" altLang="zh-CN" dirty="0"/>
              <a:t>a[n]</a:t>
            </a:r>
            <a:r>
              <a:rPr lang="zh-CN" altLang="zh-CN" dirty="0"/>
              <a:t>中选择最小的放在</a:t>
            </a:r>
            <a:r>
              <a:rPr lang="en-US" altLang="zh-CN" dirty="0"/>
              <a:t>a[1]</a:t>
            </a:r>
            <a:r>
              <a:rPr lang="zh-CN" altLang="zh-CN" dirty="0"/>
              <a:t>位置；</a:t>
            </a:r>
          </a:p>
          <a:p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遍处理是从</a:t>
            </a:r>
            <a:r>
              <a:rPr lang="en-US" altLang="zh-CN" dirty="0"/>
              <a:t>a[2],a[3],</a:t>
            </a:r>
            <a:r>
              <a:rPr lang="zh-CN" altLang="zh-CN" dirty="0"/>
              <a:t>……</a:t>
            </a:r>
            <a:r>
              <a:rPr lang="en-US" altLang="zh-CN" dirty="0"/>
              <a:t>a[n]</a:t>
            </a:r>
            <a:r>
              <a:rPr lang="zh-CN" altLang="zh-CN" dirty="0"/>
              <a:t>中选择最小的放在</a:t>
            </a:r>
            <a:r>
              <a:rPr lang="en-US" altLang="zh-CN" dirty="0"/>
              <a:t>a[2]</a:t>
            </a:r>
            <a:r>
              <a:rPr lang="zh-CN" altLang="zh-CN" dirty="0"/>
              <a:t>位置；</a:t>
            </a:r>
          </a:p>
          <a:p>
            <a:r>
              <a:rPr lang="en-US" altLang="zh-CN" dirty="0"/>
              <a:t>       </a:t>
            </a:r>
            <a:r>
              <a:rPr lang="zh-CN" altLang="zh-CN" dirty="0"/>
              <a:t>……</a:t>
            </a:r>
          </a:p>
          <a:p>
            <a:r>
              <a:rPr lang="zh-CN" altLang="zh-CN" dirty="0"/>
              <a:t>第</a:t>
            </a:r>
            <a:r>
              <a:rPr lang="en-US" altLang="zh-CN" dirty="0"/>
              <a:t>i</a:t>
            </a:r>
            <a:r>
              <a:rPr lang="zh-CN" altLang="zh-CN" dirty="0"/>
              <a:t>遍处理是从</a:t>
            </a:r>
            <a:r>
              <a:rPr lang="en-US" altLang="zh-CN" dirty="0"/>
              <a:t>a[ i ],a[ i+1],</a:t>
            </a:r>
            <a:r>
              <a:rPr lang="zh-CN" altLang="zh-CN" dirty="0"/>
              <a:t>……</a:t>
            </a:r>
            <a:r>
              <a:rPr lang="en-US" altLang="zh-CN" dirty="0"/>
              <a:t>a[n]</a:t>
            </a:r>
            <a:r>
              <a:rPr lang="zh-CN" altLang="zh-CN" dirty="0"/>
              <a:t>中找最小的元素与</a:t>
            </a:r>
            <a:r>
              <a:rPr lang="en-US" altLang="zh-CN" dirty="0"/>
              <a:t>a[ i ]</a:t>
            </a:r>
            <a:r>
              <a:rPr lang="zh-CN" altLang="zh-CN" dirty="0"/>
              <a:t>交换，这样经过第</a:t>
            </a:r>
            <a:r>
              <a:rPr lang="en-US" altLang="zh-CN" dirty="0"/>
              <a:t>i</a:t>
            </a:r>
            <a:r>
              <a:rPr lang="zh-CN" altLang="zh-CN" dirty="0"/>
              <a:t>遍处理后，</a:t>
            </a:r>
            <a:r>
              <a:rPr lang="en-US" altLang="zh-CN" dirty="0"/>
              <a:t>a[i]</a:t>
            </a:r>
            <a:r>
              <a:rPr lang="zh-CN" altLang="zh-CN" dirty="0"/>
              <a:t>是所有的中的第</a:t>
            </a:r>
            <a:r>
              <a:rPr lang="en-US" altLang="zh-CN" dirty="0"/>
              <a:t>i</a:t>
            </a:r>
            <a:r>
              <a:rPr lang="zh-CN" altLang="zh-CN" dirty="0"/>
              <a:t>小。即前</a:t>
            </a:r>
            <a:r>
              <a:rPr lang="en-US" altLang="zh-CN" dirty="0"/>
              <a:t>i</a:t>
            </a:r>
            <a:r>
              <a:rPr lang="zh-CN" altLang="zh-CN" dirty="0"/>
              <a:t>个数就已经排好序了。</a:t>
            </a:r>
          </a:p>
          <a:p>
            <a:r>
              <a:rPr lang="en-US" altLang="zh-CN" dirty="0"/>
              <a:t>n-1</a:t>
            </a:r>
            <a:r>
              <a:rPr lang="zh-CN" altLang="zh-CN" dirty="0"/>
              <a:t>遍处理后，剩下的最后一个一定是最大的，不需要再处理了，排序结束。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9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620688"/>
            <a:ext cx="7992888" cy="648072"/>
          </a:xfrm>
        </p:spPr>
        <p:txBody>
          <a:bodyPr/>
          <a:lstStyle/>
          <a:p>
            <a:r>
              <a:rPr lang="en-US" altLang="zh-CN" b="1" dirty="0" smtClean="0"/>
              <a:t>//</a:t>
            </a:r>
            <a:r>
              <a:rPr lang="zh-CN" altLang="en-US" b="1" dirty="0" smtClean="0"/>
              <a:t>从第 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到第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个中找</a:t>
            </a:r>
            <a:r>
              <a:rPr lang="zh-CN" altLang="en-US" b="1" dirty="0"/>
              <a:t>最小的放在</a:t>
            </a:r>
            <a:r>
              <a:rPr lang="zh-CN" altLang="en-US" b="1" dirty="0" smtClean="0"/>
              <a:t>第 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位置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827584" y="1844824"/>
            <a:ext cx="7416824" cy="2160240"/>
          </a:xfrm>
        </p:spPr>
        <p:txBody>
          <a:bodyPr/>
          <a:lstStyle/>
          <a:p>
            <a:r>
              <a:rPr lang="en-US" altLang="zh-CN" b="1" dirty="0" smtClean="0">
                <a:latin typeface="+mn-ea"/>
              </a:rPr>
              <a:t>  k</a:t>
            </a:r>
            <a:r>
              <a:rPr lang="en-US" altLang="zh-CN" b="1" dirty="0">
                <a:latin typeface="+mn-ea"/>
              </a:rPr>
              <a:t>:=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b="1" dirty="0">
                <a:latin typeface="+mn-ea"/>
              </a:rPr>
              <a:t>;</a:t>
            </a:r>
          </a:p>
          <a:p>
            <a:r>
              <a:rPr lang="en-US" altLang="zh-CN" b="1" dirty="0">
                <a:latin typeface="+mn-ea"/>
              </a:rPr>
              <a:t>  for </a:t>
            </a:r>
            <a:r>
              <a:rPr lang="en-US" altLang="zh-CN" b="1" dirty="0" smtClean="0">
                <a:latin typeface="+mn-ea"/>
              </a:rPr>
              <a:t>j:=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b="1" dirty="0">
                <a:latin typeface="+mn-ea"/>
              </a:rPr>
              <a:t> to n </a:t>
            </a:r>
            <a:r>
              <a:rPr lang="en-US" altLang="zh-CN" b="1" dirty="0" smtClean="0">
                <a:latin typeface="+mn-ea"/>
              </a:rPr>
              <a:t>do   //</a:t>
            </a:r>
            <a:r>
              <a:rPr lang="zh-CN" altLang="en-US" b="1" dirty="0" smtClean="0">
                <a:latin typeface="+mn-ea"/>
              </a:rPr>
              <a:t>找最小的位置</a:t>
            </a:r>
            <a:r>
              <a:rPr lang="en-US" altLang="zh-CN" b="1" dirty="0" smtClean="0">
                <a:latin typeface="+mn-ea"/>
              </a:rPr>
              <a:t>k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  if </a:t>
            </a:r>
            <a:r>
              <a:rPr lang="en-US" altLang="zh-CN" b="1" dirty="0" smtClean="0">
                <a:latin typeface="+mn-ea"/>
              </a:rPr>
              <a:t>a[j]&lt;</a:t>
            </a:r>
            <a:r>
              <a:rPr lang="en-US" altLang="zh-CN" b="1" dirty="0">
                <a:latin typeface="+mn-ea"/>
              </a:rPr>
              <a:t>a[k] then k</a:t>
            </a:r>
            <a:r>
              <a:rPr lang="en-US" altLang="zh-CN" b="1" dirty="0" smtClean="0">
                <a:latin typeface="+mn-ea"/>
              </a:rPr>
              <a:t>:=j;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tem:=a[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b="1" dirty="0">
                <a:latin typeface="+mn-ea"/>
              </a:rPr>
              <a:t>]; a[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b="1" dirty="0">
                <a:latin typeface="+mn-ea"/>
              </a:rPr>
              <a:t>]:=a[k]; a[k]:=tem</a:t>
            </a:r>
            <a:r>
              <a:rPr lang="en-US" altLang="zh-CN" b="1" dirty="0" smtClean="0">
                <a:latin typeface="+mn-ea"/>
              </a:rPr>
              <a:t>; //</a:t>
            </a:r>
            <a:r>
              <a:rPr lang="zh-CN" altLang="en-US" b="1" dirty="0" smtClean="0">
                <a:latin typeface="+mn-ea"/>
              </a:rPr>
              <a:t>交换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</a:t>
            </a:r>
            <a:endParaRPr lang="zh-CN" altLang="en-US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1196752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1" dirty="0" smtClean="0"/>
              <a:t>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226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620688"/>
            <a:ext cx="7992888" cy="648072"/>
          </a:xfrm>
        </p:spPr>
        <p:txBody>
          <a:bodyPr/>
          <a:lstStyle/>
          <a:p>
            <a:r>
              <a:rPr lang="en-US" altLang="zh-CN" b="1" dirty="0" smtClean="0"/>
              <a:t>//</a:t>
            </a:r>
            <a:r>
              <a:rPr lang="zh-CN" altLang="en-US" b="1" dirty="0" smtClean="0"/>
              <a:t>从第 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到第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个中找</a:t>
            </a:r>
            <a:r>
              <a:rPr lang="zh-CN" altLang="en-US" b="1" dirty="0"/>
              <a:t>最小的放在</a:t>
            </a:r>
            <a:r>
              <a:rPr lang="zh-CN" altLang="en-US" b="1" dirty="0" smtClean="0"/>
              <a:t>第 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位置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827584" y="1844824"/>
            <a:ext cx="7416824" cy="2160240"/>
          </a:xfrm>
        </p:spPr>
        <p:txBody>
          <a:bodyPr/>
          <a:lstStyle/>
          <a:p>
            <a:r>
              <a:rPr lang="en-US" altLang="zh-CN" b="1" dirty="0" smtClean="0">
                <a:latin typeface="+mn-ea"/>
              </a:rPr>
              <a:t>  k:=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b="1" dirty="0" smtClean="0">
                <a:latin typeface="+mn-ea"/>
              </a:rPr>
              <a:t>;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for </a:t>
            </a:r>
            <a:r>
              <a:rPr lang="en-US" altLang="zh-CN" b="1" dirty="0" smtClean="0">
                <a:latin typeface="+mn-ea"/>
              </a:rPr>
              <a:t>j:=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to n </a:t>
            </a:r>
            <a:r>
              <a:rPr lang="en-US" altLang="zh-CN" b="1" dirty="0" smtClean="0">
                <a:latin typeface="+mn-ea"/>
              </a:rPr>
              <a:t>do   //</a:t>
            </a:r>
            <a:r>
              <a:rPr lang="zh-CN" altLang="en-US" b="1" dirty="0" smtClean="0">
                <a:latin typeface="+mn-ea"/>
              </a:rPr>
              <a:t>找最小的位置</a:t>
            </a:r>
            <a:r>
              <a:rPr lang="en-US" altLang="zh-CN" b="1" dirty="0" smtClean="0">
                <a:latin typeface="+mn-ea"/>
              </a:rPr>
              <a:t>k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  if </a:t>
            </a:r>
            <a:r>
              <a:rPr lang="en-US" altLang="zh-CN" b="1" dirty="0" smtClean="0">
                <a:latin typeface="+mn-ea"/>
              </a:rPr>
              <a:t>a[j]&lt;</a:t>
            </a:r>
            <a:r>
              <a:rPr lang="en-US" altLang="zh-CN" b="1" dirty="0">
                <a:latin typeface="+mn-ea"/>
              </a:rPr>
              <a:t>a[k] then k</a:t>
            </a:r>
            <a:r>
              <a:rPr lang="en-US" altLang="zh-CN" b="1" dirty="0" smtClean="0">
                <a:latin typeface="+mn-ea"/>
              </a:rPr>
              <a:t>:=j;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tem:=</a:t>
            </a:r>
            <a:r>
              <a:rPr lang="en-US" altLang="zh-CN" b="1" dirty="0" smtClean="0">
                <a:latin typeface="+mn-ea"/>
              </a:rPr>
              <a:t>a[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b="1" dirty="0" smtClean="0">
                <a:latin typeface="+mn-ea"/>
              </a:rPr>
              <a:t>]; a[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b="1" dirty="0" smtClean="0">
                <a:latin typeface="+mn-ea"/>
              </a:rPr>
              <a:t>]:=</a:t>
            </a:r>
            <a:r>
              <a:rPr lang="en-US" altLang="zh-CN" b="1" dirty="0">
                <a:latin typeface="+mn-ea"/>
              </a:rPr>
              <a:t>a[k]; a[k]:=tem</a:t>
            </a:r>
            <a:r>
              <a:rPr lang="en-US" altLang="zh-CN" b="1" dirty="0" smtClean="0">
                <a:latin typeface="+mn-ea"/>
              </a:rPr>
              <a:t>; //</a:t>
            </a:r>
            <a:r>
              <a:rPr lang="zh-CN" altLang="en-US" b="1" dirty="0" smtClean="0">
                <a:latin typeface="+mn-ea"/>
              </a:rPr>
              <a:t>交换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</a:t>
            </a:r>
            <a:endParaRPr lang="zh-CN" altLang="en-US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196752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/>
              <a:t>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43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620688"/>
            <a:ext cx="7992888" cy="648072"/>
          </a:xfrm>
        </p:spPr>
        <p:txBody>
          <a:bodyPr/>
          <a:lstStyle/>
          <a:p>
            <a:r>
              <a:rPr lang="en-US" altLang="zh-CN" b="1" dirty="0" smtClean="0"/>
              <a:t>//</a:t>
            </a:r>
            <a:r>
              <a:rPr lang="zh-CN" altLang="en-US" b="1" dirty="0" smtClean="0"/>
              <a:t>从第 </a:t>
            </a:r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到第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个中找</a:t>
            </a:r>
            <a:r>
              <a:rPr lang="zh-CN" altLang="en-US" b="1" dirty="0"/>
              <a:t>最小的放在</a:t>
            </a:r>
            <a:r>
              <a:rPr lang="zh-CN" altLang="en-US" b="1" dirty="0" smtClean="0"/>
              <a:t>第 </a:t>
            </a:r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位置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827584" y="1844824"/>
            <a:ext cx="7416824" cy="2160240"/>
          </a:xfrm>
        </p:spPr>
        <p:txBody>
          <a:bodyPr/>
          <a:lstStyle/>
          <a:p>
            <a:r>
              <a:rPr lang="en-US" altLang="zh-CN" b="1" dirty="0" smtClean="0">
                <a:latin typeface="+mn-ea"/>
              </a:rPr>
              <a:t>  k:=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b="1" dirty="0" smtClean="0">
                <a:latin typeface="+mn-ea"/>
              </a:rPr>
              <a:t>;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for </a:t>
            </a:r>
            <a:r>
              <a:rPr lang="en-US" altLang="zh-CN" b="1" dirty="0" smtClean="0">
                <a:latin typeface="+mn-ea"/>
              </a:rPr>
              <a:t>j:=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i+1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to n </a:t>
            </a:r>
            <a:r>
              <a:rPr lang="en-US" altLang="zh-CN" b="1" dirty="0" smtClean="0">
                <a:latin typeface="+mn-ea"/>
              </a:rPr>
              <a:t>do   //</a:t>
            </a:r>
            <a:r>
              <a:rPr lang="zh-CN" altLang="en-US" b="1" dirty="0" smtClean="0">
                <a:latin typeface="+mn-ea"/>
              </a:rPr>
              <a:t>找最小的位置</a:t>
            </a:r>
            <a:r>
              <a:rPr lang="en-US" altLang="zh-CN" b="1" dirty="0" smtClean="0">
                <a:latin typeface="+mn-ea"/>
              </a:rPr>
              <a:t>k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  if </a:t>
            </a:r>
            <a:r>
              <a:rPr lang="en-US" altLang="zh-CN" b="1" dirty="0" smtClean="0">
                <a:latin typeface="+mn-ea"/>
              </a:rPr>
              <a:t>a[j]&lt;</a:t>
            </a:r>
            <a:r>
              <a:rPr lang="en-US" altLang="zh-CN" b="1" dirty="0">
                <a:latin typeface="+mn-ea"/>
              </a:rPr>
              <a:t>a[k] then k</a:t>
            </a:r>
            <a:r>
              <a:rPr lang="en-US" altLang="zh-CN" b="1" dirty="0" smtClean="0">
                <a:latin typeface="+mn-ea"/>
              </a:rPr>
              <a:t>:=j;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tem:=</a:t>
            </a:r>
            <a:r>
              <a:rPr lang="en-US" altLang="zh-CN" b="1" dirty="0" smtClean="0">
                <a:latin typeface="+mn-ea"/>
              </a:rPr>
              <a:t>a[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b="1" dirty="0" smtClean="0">
                <a:latin typeface="+mn-ea"/>
              </a:rPr>
              <a:t>]; a[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b="1" dirty="0" smtClean="0">
                <a:latin typeface="+mn-ea"/>
              </a:rPr>
              <a:t>]:=</a:t>
            </a:r>
            <a:r>
              <a:rPr lang="en-US" altLang="zh-CN" b="1" dirty="0">
                <a:latin typeface="+mn-ea"/>
              </a:rPr>
              <a:t>a[k]; a[k]:=tem</a:t>
            </a:r>
            <a:r>
              <a:rPr lang="en-US" altLang="zh-CN" b="1" dirty="0" smtClean="0">
                <a:latin typeface="+mn-ea"/>
              </a:rPr>
              <a:t>; //</a:t>
            </a:r>
            <a:r>
              <a:rPr lang="zh-CN" altLang="en-US" b="1" dirty="0" smtClean="0">
                <a:latin typeface="+mn-ea"/>
              </a:rPr>
              <a:t>交换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</a:t>
            </a:r>
            <a:endParaRPr lang="zh-CN" altLang="en-US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447491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i=n-1</a:t>
            </a:r>
            <a:r>
              <a:rPr lang="zh-CN" altLang="en-US" sz="2800" b="1" dirty="0" smtClean="0"/>
              <a:t>趟结束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196752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i</a:t>
            </a:r>
            <a:r>
              <a:rPr lang="zh-CN" altLang="en-US" sz="2800" b="1" dirty="0" smtClean="0"/>
              <a:t>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67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395536" y="2996952"/>
            <a:ext cx="8229600" cy="3600400"/>
          </a:xfrm>
        </p:spPr>
        <p:txBody>
          <a:bodyPr/>
          <a:lstStyle/>
          <a:p>
            <a:r>
              <a:rPr lang="en-US" altLang="zh-CN" b="1" dirty="0">
                <a:latin typeface="+mn-ea"/>
              </a:rPr>
              <a:t> for i:=1 to n-1 do</a:t>
            </a:r>
            <a:endParaRPr lang="zh-CN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  begin</a:t>
            </a:r>
            <a:endParaRPr lang="zh-CN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k:=i;</a:t>
            </a:r>
            <a:endParaRPr lang="zh-CN" altLang="zh-CN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     for j:=i+1 to n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do  </a:t>
            </a:r>
            <a:r>
              <a:rPr lang="en-US" altLang="zh-CN" b="1" dirty="0" smtClean="0">
                <a:latin typeface="+mn-ea"/>
              </a:rPr>
              <a:t>//</a:t>
            </a:r>
            <a:r>
              <a:rPr lang="zh-CN" altLang="en-US" b="1" dirty="0" smtClean="0">
                <a:latin typeface="+mn-ea"/>
              </a:rPr>
              <a:t>找最小的数的位置</a:t>
            </a:r>
            <a:r>
              <a:rPr lang="en-US" altLang="zh-CN" b="1" dirty="0" smtClean="0">
                <a:latin typeface="+mn-ea"/>
              </a:rPr>
              <a:t>k</a:t>
            </a:r>
            <a:endParaRPr lang="zh-CN" altLang="zh-CN" b="1" dirty="0">
              <a:latin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       if a[j]&lt;a[k] then k:=j;</a:t>
            </a:r>
            <a:endParaRPr lang="zh-CN" altLang="zh-CN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    </a:t>
            </a:r>
            <a:r>
              <a:rPr lang="en-US" altLang="zh-CN" b="1" dirty="0">
                <a:solidFill>
                  <a:srgbClr val="0033CC"/>
                </a:solidFill>
                <a:latin typeface="+mn-ea"/>
              </a:rPr>
              <a:t>if i&lt;&gt;k </a:t>
            </a:r>
            <a:r>
              <a:rPr lang="en-US" altLang="zh-CN" b="1" dirty="0" smtClean="0">
                <a:solidFill>
                  <a:srgbClr val="0033CC"/>
                </a:solidFill>
                <a:latin typeface="+mn-ea"/>
              </a:rPr>
              <a:t>then        </a:t>
            </a:r>
            <a:r>
              <a:rPr lang="en-US" altLang="zh-CN" b="1" dirty="0" smtClean="0">
                <a:latin typeface="+mn-ea"/>
              </a:rPr>
              <a:t>//a[i]</a:t>
            </a:r>
            <a:r>
              <a:rPr lang="zh-CN" altLang="en-US" b="1" dirty="0" smtClean="0">
                <a:latin typeface="+mn-ea"/>
              </a:rPr>
              <a:t>和</a:t>
            </a:r>
            <a:r>
              <a:rPr lang="en-US" altLang="zh-CN" b="1" dirty="0" smtClean="0">
                <a:latin typeface="+mn-ea"/>
              </a:rPr>
              <a:t>a[k]</a:t>
            </a:r>
            <a:r>
              <a:rPr lang="zh-CN" altLang="en-US" b="1" dirty="0" smtClean="0">
                <a:latin typeface="+mn-ea"/>
              </a:rPr>
              <a:t>交换</a:t>
            </a:r>
            <a:endParaRPr lang="zh-CN" altLang="zh-CN" b="1" dirty="0">
              <a:latin typeface="+mn-ea"/>
            </a:endParaRPr>
          </a:p>
          <a:p>
            <a:r>
              <a:rPr lang="en-US" altLang="zh-CN" b="1" dirty="0">
                <a:solidFill>
                  <a:srgbClr val="0033CC"/>
                </a:solidFill>
                <a:latin typeface="+mn-ea"/>
              </a:rPr>
              <a:t>        begin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t:=a[k]; a[k]:=a[i]; a[i]:=t; </a:t>
            </a:r>
            <a:r>
              <a:rPr lang="en-US" altLang="zh-CN" b="1" dirty="0">
                <a:solidFill>
                  <a:srgbClr val="0033CC"/>
                </a:solidFill>
                <a:latin typeface="+mn-ea"/>
              </a:rPr>
              <a:t>end;</a:t>
            </a:r>
            <a:endParaRPr lang="zh-CN" altLang="zh-CN" b="1" dirty="0">
              <a:solidFill>
                <a:srgbClr val="0033CC"/>
              </a:solidFill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  end;</a:t>
            </a:r>
            <a:endParaRPr lang="zh-CN" altLang="en-US" b="1" dirty="0">
              <a:latin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116632"/>
            <a:ext cx="8229600" cy="648072"/>
          </a:xfrm>
        </p:spPr>
        <p:txBody>
          <a:bodyPr/>
          <a:lstStyle/>
          <a:p>
            <a:r>
              <a:rPr lang="zh-CN" altLang="en-US" dirty="0" smtClean="0"/>
              <a:t>选择排序算法描述：</a:t>
            </a:r>
            <a:endParaRPr lang="zh-CN" altLang="en-US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 bwMode="auto">
          <a:xfrm>
            <a:off x="539552" y="692696"/>
            <a:ext cx="822960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dirty="0" smtClean="0"/>
              <a:t>输入</a:t>
            </a:r>
            <a:r>
              <a:rPr lang="en-US" altLang="zh-CN" sz="1800" dirty="0" smtClean="0"/>
              <a:t>n(n&lt;=1000)</a:t>
            </a:r>
            <a:r>
              <a:rPr lang="zh-CN" altLang="zh-CN" sz="1800" dirty="0" smtClean="0"/>
              <a:t>个</a:t>
            </a:r>
            <a:r>
              <a:rPr lang="en-US" altLang="zh-CN" sz="1800" dirty="0" smtClean="0"/>
              <a:t>[0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30000]</a:t>
            </a:r>
            <a:r>
              <a:rPr lang="zh-CN" altLang="zh-CN" sz="1800" dirty="0" smtClean="0"/>
              <a:t>的数，按照从</a:t>
            </a:r>
            <a:r>
              <a:rPr lang="zh-CN" altLang="zh-CN" sz="1800" dirty="0" smtClean="0">
                <a:solidFill>
                  <a:srgbClr val="FF0000"/>
                </a:solidFill>
              </a:rPr>
              <a:t>小到大</a:t>
            </a:r>
            <a:r>
              <a:rPr lang="zh-CN" altLang="zh-CN" sz="1800" dirty="0" smtClean="0"/>
              <a:t>的顺序输出。</a:t>
            </a:r>
          </a:p>
          <a:p>
            <a:r>
              <a:rPr lang="zh-CN" altLang="zh-CN" sz="1800" dirty="0" smtClean="0"/>
              <a:t>如：</a:t>
            </a:r>
          </a:p>
          <a:p>
            <a:r>
              <a:rPr lang="zh-CN" altLang="zh-CN" sz="1800" dirty="0" smtClean="0"/>
              <a:t>输入：</a:t>
            </a:r>
          </a:p>
          <a:p>
            <a:r>
              <a:rPr lang="en-US" altLang="zh-CN" sz="1800" dirty="0" smtClean="0"/>
              <a:t>8</a:t>
            </a:r>
          </a:p>
          <a:p>
            <a:r>
              <a:rPr lang="en-US" altLang="zh-CN" sz="1800" dirty="0" smtClean="0"/>
              <a:t>246  231  64  191   299  184  106  277</a:t>
            </a:r>
          </a:p>
          <a:p>
            <a:r>
              <a:rPr lang="zh-CN" altLang="zh-CN" sz="1800" dirty="0" smtClean="0"/>
              <a:t>输出：</a:t>
            </a:r>
          </a:p>
          <a:p>
            <a:r>
              <a:rPr lang="en-US" altLang="zh-CN" sz="1800" dirty="0" smtClean="0"/>
              <a:t>64  106  184   191  231  246  277  299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3741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最短时间：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115616" y="1628800"/>
            <a:ext cx="7128792" cy="2808312"/>
          </a:xfrm>
        </p:spPr>
        <p:txBody>
          <a:bodyPr/>
          <a:lstStyle/>
          <a:p>
            <a:r>
              <a:rPr lang="zh-CN" altLang="zh-CN" dirty="0"/>
              <a:t>所有蚂蚁都朝向</a:t>
            </a:r>
            <a:r>
              <a:rPr lang="zh-CN" altLang="zh-CN" b="1" dirty="0">
                <a:solidFill>
                  <a:srgbClr val="C00000"/>
                </a:solidFill>
              </a:rPr>
              <a:t>较近的端点</a:t>
            </a:r>
            <a:r>
              <a:rPr lang="zh-CN" altLang="zh-CN" dirty="0"/>
              <a:t>走会比较好。事实上，这种情况下不会发生两只蚂蚁相遇的情况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mins</a:t>
            </a:r>
            <a:r>
              <a:rPr lang="en-US" altLang="zh-CN" dirty="0" smtClean="0">
                <a:latin typeface="+mn-ea"/>
              </a:rPr>
              <a:t>=max{min{a[i],L-a[i]}}</a:t>
            </a:r>
          </a:p>
          <a:p>
            <a:r>
              <a:rPr lang="en-US" altLang="zh-CN" dirty="0" smtClean="0">
                <a:latin typeface="+mn-ea"/>
              </a:rPr>
              <a:t>    1&lt;=i&lt;=n</a:t>
            </a:r>
            <a:endParaRPr lang="zh-CN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378904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事实上：最靠近中点的那只蚂蚁决定最短时间。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另外一种方法：还可以两两交换：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18864" y="1556792"/>
            <a:ext cx="8229600" cy="2016224"/>
          </a:xfrm>
        </p:spPr>
        <p:txBody>
          <a:bodyPr/>
          <a:lstStyle/>
          <a:p>
            <a:r>
              <a:rPr lang="en-US" altLang="zh-CN" b="1" dirty="0" smtClean="0">
                <a:latin typeface="+mn-ea"/>
              </a:rPr>
              <a:t>for </a:t>
            </a:r>
            <a:r>
              <a:rPr lang="en-US" altLang="zh-CN" b="1" dirty="0">
                <a:latin typeface="+mn-ea"/>
              </a:rPr>
              <a:t>i:=1 to  n-1 do</a:t>
            </a:r>
            <a:endParaRPr lang="zh-CN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for j:=i+1 to n do</a:t>
            </a:r>
            <a:endParaRPr lang="zh-CN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  if </a:t>
            </a:r>
            <a:r>
              <a:rPr lang="en-US" altLang="zh-CN" b="1" dirty="0" smtClean="0">
                <a:latin typeface="+mn-ea"/>
              </a:rPr>
              <a:t>a[j]&lt;a[i] </a:t>
            </a:r>
            <a:r>
              <a:rPr lang="en-US" altLang="zh-CN" b="1" dirty="0">
                <a:latin typeface="+mn-ea"/>
              </a:rPr>
              <a:t>then</a:t>
            </a:r>
            <a:endParaRPr lang="zh-CN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    begin tem:=a[i]; a[i]:=a[j]; a[j]:=tem; end;</a:t>
            </a:r>
            <a:endParaRPr lang="zh-CN" altLang="zh-CN" b="1" dirty="0">
              <a:latin typeface="+mn-ea"/>
            </a:endParaRPr>
          </a:p>
          <a:p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379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395536" y="260648"/>
            <a:ext cx="8229600" cy="6480720"/>
          </a:xfrm>
        </p:spPr>
        <p:txBody>
          <a:bodyPr/>
          <a:lstStyle/>
          <a:p>
            <a:r>
              <a:rPr lang="zh-CN" altLang="zh-CN" b="1" dirty="0"/>
              <a:t>【例</a:t>
            </a:r>
            <a:r>
              <a:rPr lang="en-US" altLang="zh-CN" b="1" dirty="0"/>
              <a:t>5</a:t>
            </a:r>
            <a:r>
              <a:rPr lang="zh-CN" altLang="zh-CN" b="1" dirty="0"/>
              <a:t>】最大三角形（加强版）</a:t>
            </a:r>
            <a:endParaRPr lang="zh-CN" altLang="zh-CN" dirty="0"/>
          </a:p>
          <a:p>
            <a:r>
              <a:rPr lang="zh-CN" altLang="zh-CN" dirty="0"/>
              <a:t>有</a:t>
            </a:r>
            <a:r>
              <a:rPr lang="en-US" altLang="zh-CN" dirty="0"/>
              <a:t>n(&lt;=1000)</a:t>
            </a:r>
            <a:r>
              <a:rPr lang="zh-CN" altLang="zh-CN" dirty="0"/>
              <a:t>根木棍，已知他们的长度</a:t>
            </a:r>
            <a:r>
              <a:rPr lang="en-US" altLang="zh-CN" dirty="0"/>
              <a:t>(&lt;=10000)</a:t>
            </a:r>
            <a:r>
              <a:rPr lang="zh-CN" altLang="zh-CN" dirty="0"/>
              <a:t>，现在从中选出</a:t>
            </a:r>
            <a:r>
              <a:rPr lang="en-US" altLang="zh-CN" dirty="0"/>
              <a:t>3</a:t>
            </a:r>
            <a:r>
              <a:rPr lang="zh-CN" altLang="zh-CN" dirty="0"/>
              <a:t>根</a:t>
            </a:r>
            <a:r>
              <a:rPr lang="en-US" altLang="zh-CN" dirty="0"/>
              <a:t>2</a:t>
            </a:r>
            <a:r>
              <a:rPr lang="zh-CN" altLang="zh-CN" dirty="0"/>
              <a:t>木棍组成周长尽可能长的三角形。请计算出最大周长，如果无法组成三角形输出</a:t>
            </a:r>
            <a:r>
              <a:rPr lang="en-US" altLang="zh-CN" dirty="0"/>
              <a:t>”no”.</a:t>
            </a:r>
            <a:endParaRPr lang="zh-CN" altLang="zh-CN" dirty="0"/>
          </a:p>
          <a:p>
            <a:r>
              <a:rPr lang="zh-CN" altLang="zh-CN" dirty="0"/>
              <a:t>输入第一行：</a:t>
            </a:r>
            <a:r>
              <a:rPr lang="en-US" altLang="zh-CN" dirty="0"/>
              <a:t>n</a:t>
            </a:r>
            <a:endParaRPr lang="zh-CN" altLang="zh-CN" dirty="0"/>
          </a:p>
          <a:p>
            <a:r>
              <a:rPr lang="zh-CN" altLang="zh-CN" dirty="0"/>
              <a:t>第二行</a:t>
            </a:r>
            <a:r>
              <a:rPr lang="en-US" altLang="zh-CN" dirty="0"/>
              <a:t>:n</a:t>
            </a:r>
            <a:r>
              <a:rPr lang="zh-CN" altLang="zh-CN" dirty="0"/>
              <a:t>根木棍的长度。</a:t>
            </a:r>
          </a:p>
          <a:p>
            <a:r>
              <a:rPr lang="zh-CN" altLang="zh-CN" dirty="0"/>
              <a:t>如：</a:t>
            </a:r>
          </a:p>
          <a:p>
            <a:r>
              <a:rPr lang="zh-CN" altLang="zh-CN" dirty="0"/>
              <a:t>输入：</a:t>
            </a:r>
          </a:p>
          <a:p>
            <a:r>
              <a:rPr lang="en-US" altLang="zh-CN" dirty="0"/>
              <a:t>5</a:t>
            </a:r>
            <a:endParaRPr lang="zh-CN" altLang="zh-CN" dirty="0"/>
          </a:p>
          <a:p>
            <a:r>
              <a:rPr lang="en-US" altLang="zh-CN" dirty="0"/>
              <a:t>2 3 4 5 10</a:t>
            </a:r>
            <a:endParaRPr lang="zh-CN" altLang="zh-CN" dirty="0"/>
          </a:p>
          <a:p>
            <a:r>
              <a:rPr lang="zh-CN" altLang="zh-CN" dirty="0"/>
              <a:t>输出：</a:t>
            </a:r>
          </a:p>
          <a:p>
            <a:r>
              <a:rPr lang="en-US" altLang="zh-CN" dirty="0"/>
              <a:t>12</a:t>
            </a:r>
            <a:endParaRPr lang="zh-CN" altLang="zh-CN" dirty="0"/>
          </a:p>
          <a:p>
            <a:r>
              <a:rPr lang="zh-CN" altLang="zh-CN" dirty="0"/>
              <a:t>（选</a:t>
            </a:r>
            <a:r>
              <a:rPr lang="en-US" altLang="zh-CN" dirty="0"/>
              <a:t>3 4 5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【数据范围限制】</a:t>
            </a:r>
          </a:p>
          <a:p>
            <a:r>
              <a:rPr lang="zh-CN" altLang="zh-CN" dirty="0"/>
              <a:t>范围限制：</a:t>
            </a:r>
            <a:r>
              <a:rPr lang="en-US" altLang="zh-CN" dirty="0"/>
              <a:t>n&lt;1000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5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467544" y="1556792"/>
            <a:ext cx="8229600" cy="1296144"/>
          </a:xfrm>
        </p:spPr>
        <p:txBody>
          <a:bodyPr/>
          <a:lstStyle/>
          <a:p>
            <a:r>
              <a:rPr lang="zh-CN" altLang="en-US" b="1" dirty="0" smtClean="0"/>
              <a:t>方法</a:t>
            </a:r>
            <a:r>
              <a:rPr lang="en-US" altLang="zh-CN" b="1" dirty="0" smtClean="0"/>
              <a:t>1:    3</a:t>
            </a:r>
            <a:r>
              <a:rPr lang="zh-CN" altLang="en-US" b="1" dirty="0" smtClean="0"/>
              <a:t>层枚举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条边。</a:t>
            </a:r>
            <a:endParaRPr lang="en-US" altLang="zh-CN" b="1" dirty="0" smtClean="0"/>
          </a:p>
          <a:p>
            <a:r>
              <a:rPr lang="zh-CN" altLang="en-US" b="1" dirty="0" smtClean="0"/>
              <a:t>方法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：排序后一次枚举实</a:t>
            </a:r>
            <a:r>
              <a:rPr lang="zh-CN" altLang="en-US" b="1" dirty="0" smtClean="0"/>
              <a:t>现</a:t>
            </a:r>
            <a:endParaRPr lang="en-US" altLang="zh-CN" b="1" dirty="0" smtClean="0"/>
          </a:p>
          <a:p>
            <a:r>
              <a:rPr lang="en-US" altLang="zh-CN" b="1" dirty="0">
                <a:solidFill>
                  <a:srgbClr val="FF0000"/>
                </a:solidFill>
              </a:rPr>
              <a:t>Assign(input,’a1.in’); reset(input);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Assign(output,’a1.out’); rewrite(output):</a:t>
            </a:r>
          </a:p>
          <a:p>
            <a:r>
              <a:rPr lang="en-US" altLang="zh-CN" b="1" dirty="0" smtClean="0"/>
              <a:t>For i:=1 to n-2 do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if a[i+1]+a[i+2]&gt;a[i] then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begin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sum:=a[i]+a[i+1]+a[i+2];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break;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end;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Close(input); close(output);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77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84784"/>
            <a:ext cx="8229600" cy="648072"/>
          </a:xfrm>
        </p:spPr>
        <p:txBody>
          <a:bodyPr/>
          <a:lstStyle/>
          <a:p>
            <a:r>
              <a:rPr lang="zh-CN" altLang="zh-CN" dirty="0"/>
              <a:t>看看蚂蚁相遇时会发生</a:t>
            </a:r>
            <a:r>
              <a:rPr lang="zh-CN" altLang="zh-CN" dirty="0" smtClean="0"/>
              <a:t>什么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83367" y="1988840"/>
            <a:ext cx="7056784" cy="2016224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648072"/>
          </a:xfrm>
        </p:spPr>
        <p:txBody>
          <a:bodyPr/>
          <a:lstStyle/>
          <a:p>
            <a:r>
              <a:rPr lang="zh-CN" altLang="en-US" b="1" dirty="0" smtClean="0"/>
              <a:t>最长时间：</a:t>
            </a:r>
            <a:r>
              <a:rPr lang="zh-CN" altLang="en-US" dirty="0">
                <a:solidFill>
                  <a:srgbClr val="C00000"/>
                </a:solidFill>
              </a:rPr>
              <a:t>超远端方向</a:t>
            </a:r>
            <a:r>
              <a:rPr lang="zh-CN" altLang="en-US" dirty="0" smtClean="0"/>
              <a:t>爬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25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8879" y="116632"/>
            <a:ext cx="4399897" cy="66048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相遇情况下落的时间？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77295" y="5877272"/>
            <a:ext cx="712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下落时间是：</a:t>
            </a:r>
            <a:r>
              <a:rPr lang="en-US" altLang="zh-CN" sz="2400" dirty="0" smtClean="0"/>
              <a:t>max{max{</a:t>
            </a:r>
            <a:r>
              <a:rPr lang="en-US" altLang="zh-CN" sz="2400" dirty="0" smtClean="0">
                <a:solidFill>
                  <a:srgbClr val="FF0000"/>
                </a:solidFill>
              </a:rPr>
              <a:t>a[i],L-a[i]}</a:t>
            </a:r>
            <a:r>
              <a:rPr lang="en-US" altLang="zh-CN" sz="2400" dirty="0" smtClean="0"/>
              <a:t>,max{</a:t>
            </a:r>
            <a:r>
              <a:rPr lang="en-US" altLang="zh-CN" sz="2400" dirty="0" smtClean="0">
                <a:solidFill>
                  <a:srgbClr val="0033CC"/>
                </a:solidFill>
              </a:rPr>
              <a:t>a[j],L-a[j]}</a:t>
            </a: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grpSp>
        <p:nvGrpSpPr>
          <p:cNvPr id="156" name="组合 155"/>
          <p:cNvGrpSpPr/>
          <p:nvPr/>
        </p:nvGrpSpPr>
        <p:grpSpPr>
          <a:xfrm>
            <a:off x="1102212" y="764704"/>
            <a:ext cx="7646252" cy="1134136"/>
            <a:chOff x="1102212" y="116632"/>
            <a:chExt cx="7646252" cy="1134136"/>
          </a:xfrm>
        </p:grpSpPr>
        <p:sp>
          <p:nvSpPr>
            <p:cNvPr id="143" name="TextBox 142"/>
            <p:cNvSpPr txBox="1"/>
            <p:nvPr/>
          </p:nvSpPr>
          <p:spPr>
            <a:xfrm>
              <a:off x="8247864" y="635646"/>
              <a:ext cx="288032" cy="491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Q</a:t>
              </a:r>
              <a:endParaRPr lang="zh-CN" alt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102212" y="62910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102212" y="116632"/>
              <a:ext cx="7646252" cy="1134136"/>
              <a:chOff x="1128844" y="1700808"/>
              <a:chExt cx="7646252" cy="1134136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7727215" y="2007057"/>
                <a:ext cx="0" cy="1846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3426654" y="2020198"/>
                <a:ext cx="0" cy="1846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1259632" y="2204864"/>
                <a:ext cx="72000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64350" y="2237171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A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329576" y="2113881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86120" y="2448320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a[ i ]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431533" y="2465612"/>
                <a:ext cx="721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33CC"/>
                    </a:solidFill>
                  </a:rPr>
                  <a:t>a[ j ]</a:t>
                </a:r>
                <a:endParaRPr lang="zh-CN" altLang="en-US" dirty="0">
                  <a:solidFill>
                    <a:srgbClr val="0033CC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128844" y="1700808"/>
                <a:ext cx="309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280533" y="1719096"/>
                <a:ext cx="309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199032" y="1732391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10</a:t>
                </a:r>
                <a:endParaRPr lang="zh-CN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560952" y="1709428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9</a:t>
                </a:r>
                <a:endParaRPr lang="zh-CN" altLang="en-US" dirty="0"/>
              </a:p>
            </p:txBody>
          </p:sp>
          <p:cxnSp>
            <p:nvCxnSpPr>
              <p:cNvPr id="5" name="直接连接符 4"/>
              <p:cNvCxnSpPr/>
              <p:nvPr/>
            </p:nvCxnSpPr>
            <p:spPr>
              <a:xfrm>
                <a:off x="1280945" y="2020198"/>
                <a:ext cx="0" cy="1846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8450488" y="2034489"/>
                <a:ext cx="0" cy="1979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椭圆 63"/>
              <p:cNvSpPr/>
              <p:nvPr/>
            </p:nvSpPr>
            <p:spPr>
              <a:xfrm>
                <a:off x="7650352" y="2101723"/>
                <a:ext cx="180000" cy="180000"/>
              </a:xfrm>
              <a:prstGeom prst="ellipse">
                <a:avLst/>
              </a:prstGeom>
              <a:solidFill>
                <a:srgbClr val="0033CC"/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578048" y="2249329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33CC"/>
                    </a:solidFill>
                  </a:rPr>
                  <a:t>B</a:t>
                </a:r>
                <a:endParaRPr lang="zh-CN" altLang="en-US" dirty="0">
                  <a:solidFill>
                    <a:srgbClr val="0033CC"/>
                  </a:solidFill>
                </a:endParaRPr>
              </a:p>
            </p:txBody>
          </p:sp>
        </p:grpSp>
      </p:grpSp>
      <p:grpSp>
        <p:nvGrpSpPr>
          <p:cNvPr id="157" name="组合 156"/>
          <p:cNvGrpSpPr/>
          <p:nvPr/>
        </p:nvGrpSpPr>
        <p:grpSpPr>
          <a:xfrm>
            <a:off x="1113017" y="1916832"/>
            <a:ext cx="7652591" cy="1134136"/>
            <a:chOff x="1113017" y="2078840"/>
            <a:chExt cx="7652591" cy="1134136"/>
          </a:xfrm>
        </p:grpSpPr>
        <p:sp>
          <p:nvSpPr>
            <p:cNvPr id="51" name="左大括号 50"/>
            <p:cNvSpPr/>
            <p:nvPr/>
          </p:nvSpPr>
          <p:spPr>
            <a:xfrm rot="5400000">
              <a:off x="4350063" y="1327679"/>
              <a:ext cx="280855" cy="2055211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左大括号 51"/>
            <p:cNvSpPr/>
            <p:nvPr/>
          </p:nvSpPr>
          <p:spPr>
            <a:xfrm rot="5400000">
              <a:off x="6521327" y="1337288"/>
              <a:ext cx="288033" cy="2024879"/>
            </a:xfrm>
            <a:prstGeom prst="leftBrace">
              <a:avLst/>
            </a:prstGeom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5570584" y="2398378"/>
              <a:ext cx="0" cy="1846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7717727" y="2385089"/>
              <a:ext cx="0" cy="1846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417166" y="2398230"/>
              <a:ext cx="0" cy="1846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250144" y="2582896"/>
              <a:ext cx="720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254862" y="261520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A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5382376" y="249191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394608" y="261520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76632" y="282635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a[ i ]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422045" y="2843644"/>
              <a:ext cx="721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33CC"/>
                  </a:solidFill>
                </a:rPr>
                <a:t>a[ j ]</a:t>
              </a:r>
              <a:endParaRPr lang="zh-CN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19356" y="2078840"/>
              <a:ext cx="309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71045" y="2097128"/>
              <a:ext cx="309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189544" y="211042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551464" y="2087460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409573" y="2112980"/>
              <a:ext cx="309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1271457" y="2398230"/>
              <a:ext cx="0" cy="1846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8441000" y="2412521"/>
              <a:ext cx="0" cy="197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89"/>
            <p:cNvSpPr/>
            <p:nvPr/>
          </p:nvSpPr>
          <p:spPr>
            <a:xfrm>
              <a:off x="5580112" y="2498043"/>
              <a:ext cx="180000" cy="180000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568560" y="262736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33CC"/>
                  </a:solidFill>
                </a:rPr>
                <a:t>B</a:t>
              </a:r>
              <a:endParaRPr lang="zh-CN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42632" y="259318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(AB</a:t>
              </a:r>
              <a:r>
                <a:rPr lang="zh-CN" altLang="en-US" dirty="0" smtClean="0"/>
                <a:t>中点？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113017" y="257360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248456" y="258375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Q</a:t>
              </a:r>
              <a:endParaRPr lang="zh-CN" altLang="en-US" dirty="0"/>
            </a:p>
          </p:txBody>
        </p:sp>
        <p:sp>
          <p:nvSpPr>
            <p:cNvPr id="93" name="右箭头 92"/>
            <p:cNvSpPr/>
            <p:nvPr/>
          </p:nvSpPr>
          <p:spPr>
            <a:xfrm>
              <a:off x="3542894" y="2082615"/>
              <a:ext cx="680972" cy="6958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右箭头 94"/>
            <p:cNvSpPr/>
            <p:nvPr/>
          </p:nvSpPr>
          <p:spPr>
            <a:xfrm rot="10800000">
              <a:off x="6866940" y="2081192"/>
              <a:ext cx="680972" cy="76542"/>
            </a:xfrm>
            <a:prstGeom prst="rightArrow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1151684" y="4365104"/>
            <a:ext cx="7646252" cy="1048268"/>
            <a:chOff x="1151684" y="4365104"/>
            <a:chExt cx="7646252" cy="1048268"/>
          </a:xfrm>
        </p:grpSpPr>
        <p:sp>
          <p:nvSpPr>
            <p:cNvPr id="34" name="TextBox 33"/>
            <p:cNvSpPr txBox="1"/>
            <p:nvPr/>
          </p:nvSpPr>
          <p:spPr>
            <a:xfrm>
              <a:off x="4860032" y="4365104"/>
              <a:ext cx="1661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楷体" pitchFamily="49" charset="-122"/>
                  <a:ea typeface="楷体" pitchFamily="49" charset="-122"/>
                </a:rPr>
                <a:t>交错继续前行</a:t>
              </a:r>
              <a:endParaRPr lang="zh-CN" altLang="en-US" b="1" dirty="0"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152" name="组合 151"/>
            <p:cNvGrpSpPr/>
            <p:nvPr/>
          </p:nvGrpSpPr>
          <p:grpSpPr>
            <a:xfrm>
              <a:off x="1151684" y="4581128"/>
              <a:ext cx="7646252" cy="832244"/>
              <a:chOff x="1151684" y="4396956"/>
              <a:chExt cx="7646252" cy="832244"/>
            </a:xfrm>
          </p:grpSpPr>
          <p:grpSp>
            <p:nvGrpSpPr>
              <p:cNvPr id="120" name="组合 119"/>
              <p:cNvGrpSpPr/>
              <p:nvPr/>
            </p:nvGrpSpPr>
            <p:grpSpPr>
              <a:xfrm>
                <a:off x="1151684" y="4396956"/>
                <a:ext cx="7646252" cy="832244"/>
                <a:chOff x="1119356" y="2447176"/>
                <a:chExt cx="7646252" cy="832244"/>
              </a:xfrm>
            </p:grpSpPr>
            <p:sp>
              <p:nvSpPr>
                <p:cNvPr id="121" name="左大括号 120"/>
                <p:cNvSpPr/>
                <p:nvPr/>
              </p:nvSpPr>
              <p:spPr>
                <a:xfrm rot="16200000">
                  <a:off x="6866095" y="1785372"/>
                  <a:ext cx="280855" cy="2707241"/>
                </a:xfrm>
                <a:prstGeom prst="leftBrac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2" name="左大括号 121"/>
                <p:cNvSpPr/>
                <p:nvPr/>
              </p:nvSpPr>
              <p:spPr>
                <a:xfrm rot="16200000">
                  <a:off x="3304470" y="1083587"/>
                  <a:ext cx="288033" cy="4103633"/>
                </a:xfrm>
                <a:prstGeom prst="leftBrace">
                  <a:avLst/>
                </a:prstGeom>
                <a:ln w="19050">
                  <a:solidFill>
                    <a:srgbClr val="00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3" name="组合 122"/>
                <p:cNvGrpSpPr/>
                <p:nvPr/>
              </p:nvGrpSpPr>
              <p:grpSpPr>
                <a:xfrm>
                  <a:off x="1119356" y="2447176"/>
                  <a:ext cx="7646252" cy="593073"/>
                  <a:chOff x="1128844" y="1700808"/>
                  <a:chExt cx="7646252" cy="593073"/>
                </a:xfrm>
              </p:grpSpPr>
              <p:cxnSp>
                <p:nvCxnSpPr>
                  <p:cNvPr id="139" name="直接连接符 138"/>
                  <p:cNvCxnSpPr/>
                  <p:nvPr/>
                </p:nvCxnSpPr>
                <p:spPr>
                  <a:xfrm>
                    <a:off x="8450488" y="2034489"/>
                    <a:ext cx="0" cy="19795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5580072" y="2020346"/>
                    <a:ext cx="0" cy="18466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7727215" y="2007057"/>
                    <a:ext cx="0" cy="18466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/>
                  <p:cNvCxnSpPr/>
                  <p:nvPr/>
                </p:nvCxnSpPr>
                <p:spPr>
                  <a:xfrm>
                    <a:off x="3426654" y="2020198"/>
                    <a:ext cx="0" cy="18466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接连接符 126"/>
                  <p:cNvCxnSpPr/>
                  <p:nvPr/>
                </p:nvCxnSpPr>
                <p:spPr>
                  <a:xfrm>
                    <a:off x="1259632" y="2204864"/>
                    <a:ext cx="7200000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椭圆 128"/>
                  <p:cNvSpPr/>
                  <p:nvPr/>
                </p:nvSpPr>
                <p:spPr>
                  <a:xfrm>
                    <a:off x="8369632" y="2113881"/>
                    <a:ext cx="180000" cy="18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1128844" y="1700808"/>
                    <a:ext cx="3096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</a:t>
                    </a:r>
                    <a:endParaRPr lang="zh-CN" altLang="en-US" dirty="0"/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3280533" y="1719096"/>
                    <a:ext cx="3096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3</a:t>
                    </a:r>
                    <a:endParaRPr lang="zh-CN" altLang="en-US" dirty="0"/>
                  </a:p>
                </p:txBody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8199032" y="1732391"/>
                    <a:ext cx="576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10</a:t>
                    </a:r>
                    <a:endParaRPr lang="zh-CN" altLang="en-US" dirty="0"/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7560952" y="1709428"/>
                    <a:ext cx="360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9</a:t>
                    </a:r>
                    <a:endParaRPr lang="zh-CN" altLang="en-US" dirty="0"/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5419061" y="1734948"/>
                    <a:ext cx="3096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6</a:t>
                    </a:r>
                    <a:endParaRPr lang="zh-CN" altLang="en-US" dirty="0"/>
                  </a:p>
                </p:txBody>
              </p:sp>
              <p:cxnSp>
                <p:nvCxnSpPr>
                  <p:cNvPr id="138" name="直接连接符 137"/>
                  <p:cNvCxnSpPr/>
                  <p:nvPr/>
                </p:nvCxnSpPr>
                <p:spPr>
                  <a:xfrm>
                    <a:off x="1280945" y="2020198"/>
                    <a:ext cx="0" cy="18466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椭圆 139"/>
                  <p:cNvSpPr/>
                  <p:nvPr/>
                </p:nvSpPr>
                <p:spPr>
                  <a:xfrm>
                    <a:off x="1204087" y="2083492"/>
                    <a:ext cx="180000" cy="180000"/>
                  </a:xfrm>
                  <a:prstGeom prst="ellipse">
                    <a:avLst/>
                  </a:prstGeom>
                  <a:solidFill>
                    <a:srgbClr val="0033CC"/>
                  </a:solidFill>
                  <a:ln>
                    <a:solidFill>
                      <a:srgbClr val="00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47" name="右箭头 146"/>
              <p:cNvSpPr/>
              <p:nvPr/>
            </p:nvSpPr>
            <p:spPr>
              <a:xfrm>
                <a:off x="5760112" y="4615353"/>
                <a:ext cx="680972" cy="76542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右箭头 147"/>
              <p:cNvSpPr/>
              <p:nvPr/>
            </p:nvSpPr>
            <p:spPr>
              <a:xfrm rot="10800000">
                <a:off x="4701404" y="4613205"/>
                <a:ext cx="680972" cy="76542"/>
              </a:xfrm>
              <a:prstGeom prst="rightArrow">
                <a:avLst/>
              </a:prstGeom>
              <a:solidFill>
                <a:srgbClr val="0033CC"/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8" name="组合 157"/>
          <p:cNvGrpSpPr/>
          <p:nvPr/>
        </p:nvGrpSpPr>
        <p:grpSpPr>
          <a:xfrm>
            <a:off x="1151684" y="2852936"/>
            <a:ext cx="7646252" cy="1154096"/>
            <a:chOff x="1151684" y="3284984"/>
            <a:chExt cx="7646252" cy="1154096"/>
          </a:xfrm>
        </p:grpSpPr>
        <p:sp>
          <p:nvSpPr>
            <p:cNvPr id="33" name="TextBox 32"/>
            <p:cNvSpPr txBox="1"/>
            <p:nvPr/>
          </p:nvSpPr>
          <p:spPr>
            <a:xfrm>
              <a:off x="5004048" y="3284984"/>
              <a:ext cx="123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楷体" pitchFamily="49" charset="-122"/>
                  <a:ea typeface="楷体" pitchFamily="49" charset="-122"/>
                </a:rPr>
                <a:t>相遇返回</a:t>
              </a:r>
              <a:endParaRPr lang="zh-CN" altLang="en-US" b="1" dirty="0"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>
              <a:off x="1151684" y="3573016"/>
              <a:ext cx="7646252" cy="866064"/>
              <a:chOff x="1151684" y="3140968"/>
              <a:chExt cx="7646252" cy="866064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1151684" y="3140968"/>
                <a:ext cx="7646252" cy="866064"/>
                <a:chOff x="1119356" y="2447176"/>
                <a:chExt cx="7646252" cy="866064"/>
              </a:xfrm>
            </p:grpSpPr>
            <p:sp>
              <p:nvSpPr>
                <p:cNvPr id="98" name="左大括号 97"/>
                <p:cNvSpPr/>
                <p:nvPr/>
              </p:nvSpPr>
              <p:spPr>
                <a:xfrm rot="16200000">
                  <a:off x="3283208" y="1094383"/>
                  <a:ext cx="280855" cy="4138569"/>
                </a:xfrm>
                <a:prstGeom prst="leftBrac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9" name="左大括号 98"/>
                <p:cNvSpPr/>
                <p:nvPr/>
              </p:nvSpPr>
              <p:spPr>
                <a:xfrm rot="16200000">
                  <a:off x="6823618" y="1785858"/>
                  <a:ext cx="325284" cy="2729480"/>
                </a:xfrm>
                <a:prstGeom prst="leftBrace">
                  <a:avLst/>
                </a:prstGeom>
                <a:ln w="19050">
                  <a:solidFill>
                    <a:srgbClr val="00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0" name="组合 99"/>
                <p:cNvGrpSpPr/>
                <p:nvPr/>
              </p:nvGrpSpPr>
              <p:grpSpPr>
                <a:xfrm>
                  <a:off x="1119356" y="2447176"/>
                  <a:ext cx="7646252" cy="593073"/>
                  <a:chOff x="1128844" y="1700808"/>
                  <a:chExt cx="7646252" cy="593073"/>
                </a:xfrm>
              </p:grpSpPr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1280945" y="2020198"/>
                    <a:ext cx="0" cy="18466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/>
                  <p:cNvCxnSpPr/>
                  <p:nvPr/>
                </p:nvCxnSpPr>
                <p:spPr>
                  <a:xfrm>
                    <a:off x="5580072" y="2020346"/>
                    <a:ext cx="0" cy="18466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接连接符 101"/>
                  <p:cNvCxnSpPr/>
                  <p:nvPr/>
                </p:nvCxnSpPr>
                <p:spPr>
                  <a:xfrm>
                    <a:off x="7727215" y="2007057"/>
                    <a:ext cx="0" cy="18466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连接符 102"/>
                  <p:cNvCxnSpPr/>
                  <p:nvPr/>
                </p:nvCxnSpPr>
                <p:spPr>
                  <a:xfrm>
                    <a:off x="3426654" y="2020198"/>
                    <a:ext cx="0" cy="18466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259632" y="2204864"/>
                    <a:ext cx="7200000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椭圆 105"/>
                  <p:cNvSpPr/>
                  <p:nvPr/>
                </p:nvSpPr>
                <p:spPr>
                  <a:xfrm>
                    <a:off x="1209015" y="2113881"/>
                    <a:ext cx="180000" cy="18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1128844" y="1700808"/>
                    <a:ext cx="3096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</a:t>
                    </a:r>
                    <a:endParaRPr lang="zh-CN" altLang="en-US" dirty="0"/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280533" y="1719096"/>
                    <a:ext cx="3096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3</a:t>
                    </a:r>
                    <a:endParaRPr lang="zh-CN" altLang="en-US" dirty="0"/>
                  </a:p>
                </p:txBody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8199032" y="1732391"/>
                    <a:ext cx="576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10</a:t>
                    </a:r>
                    <a:endParaRPr lang="zh-CN" altLang="en-US" dirty="0"/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7560952" y="1709428"/>
                    <a:ext cx="360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9</a:t>
                    </a:r>
                    <a:endParaRPr lang="zh-CN" altLang="en-US" dirty="0"/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5419061" y="1734948"/>
                    <a:ext cx="3096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6</a:t>
                    </a:r>
                    <a:endParaRPr lang="zh-CN" altLang="en-US" dirty="0"/>
                  </a:p>
                </p:txBody>
              </p: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8450488" y="2034489"/>
                    <a:ext cx="0" cy="19795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" name="椭圆 116"/>
                  <p:cNvSpPr/>
                  <p:nvPr/>
                </p:nvSpPr>
                <p:spPr>
                  <a:xfrm>
                    <a:off x="8360488" y="2101723"/>
                    <a:ext cx="180000" cy="180000"/>
                  </a:xfrm>
                  <a:prstGeom prst="ellipse">
                    <a:avLst/>
                  </a:prstGeom>
                  <a:solidFill>
                    <a:srgbClr val="0033CC"/>
                  </a:solidFill>
                  <a:ln>
                    <a:solidFill>
                      <a:srgbClr val="00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49" name="右箭头 148"/>
              <p:cNvSpPr/>
              <p:nvPr/>
            </p:nvSpPr>
            <p:spPr>
              <a:xfrm rot="10800000">
                <a:off x="4701404" y="3311489"/>
                <a:ext cx="680972" cy="76542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右箭头 149"/>
              <p:cNvSpPr/>
              <p:nvPr/>
            </p:nvSpPr>
            <p:spPr>
              <a:xfrm>
                <a:off x="5777767" y="3321503"/>
                <a:ext cx="680972" cy="76542"/>
              </a:xfrm>
              <a:prstGeom prst="rightArrow">
                <a:avLst/>
              </a:prstGeom>
              <a:solidFill>
                <a:srgbClr val="0033CC"/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0" name="TextBox 159"/>
          <p:cNvSpPr txBox="1"/>
          <p:nvPr/>
        </p:nvSpPr>
        <p:spPr>
          <a:xfrm>
            <a:off x="2699792" y="4007032"/>
            <a:ext cx="58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max{</a:t>
            </a:r>
            <a:r>
              <a:rPr lang="en-US" altLang="zh-CN" dirty="0" smtClean="0">
                <a:solidFill>
                  <a:srgbClr val="FF0000"/>
                </a:solidFill>
              </a:rPr>
              <a:t>AC</a:t>
            </a:r>
            <a:r>
              <a:rPr lang="en-US" altLang="zh-CN" dirty="0" smtClean="0"/>
              <a:t>+</a:t>
            </a:r>
            <a:r>
              <a:rPr lang="en-US" altLang="zh-CN" dirty="0" smtClean="0">
                <a:solidFill>
                  <a:srgbClr val="FF0000"/>
                </a:solidFill>
              </a:rPr>
              <a:t>PC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33CC"/>
                </a:solidFill>
              </a:rPr>
              <a:t>CB</a:t>
            </a:r>
            <a:r>
              <a:rPr lang="en-US" altLang="zh-CN" dirty="0" smtClean="0"/>
              <a:t>+</a:t>
            </a:r>
            <a:r>
              <a:rPr lang="en-US" altLang="zh-CN" dirty="0" smtClean="0">
                <a:solidFill>
                  <a:srgbClr val="0033CC"/>
                </a:solidFill>
              </a:rPr>
              <a:t>CQ</a:t>
            </a:r>
            <a:r>
              <a:rPr lang="en-US" altLang="zh-CN" dirty="0" smtClean="0"/>
              <a:t>}=max{3+6,3+4}=</a:t>
            </a:r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226927" y="5413372"/>
            <a:ext cx="757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max{</a:t>
            </a:r>
            <a:r>
              <a:rPr lang="en-US" altLang="zh-CN" dirty="0" smtClean="0">
                <a:solidFill>
                  <a:srgbClr val="FF0000"/>
                </a:solidFill>
              </a:rPr>
              <a:t>AC</a:t>
            </a:r>
            <a:r>
              <a:rPr lang="en-US" altLang="zh-CN" dirty="0" smtClean="0"/>
              <a:t>+</a:t>
            </a:r>
            <a:r>
              <a:rPr lang="en-US" altLang="zh-CN" dirty="0" smtClean="0">
                <a:solidFill>
                  <a:srgbClr val="FF0000"/>
                </a:solidFill>
              </a:rPr>
              <a:t>CQ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33CC"/>
                </a:solidFill>
              </a:rPr>
              <a:t>CB</a:t>
            </a:r>
            <a:r>
              <a:rPr lang="en-US" altLang="zh-CN" dirty="0" smtClean="0"/>
              <a:t>+</a:t>
            </a:r>
            <a:r>
              <a:rPr lang="en-US" altLang="zh-CN" dirty="0" smtClean="0">
                <a:solidFill>
                  <a:srgbClr val="0033CC"/>
                </a:solidFill>
              </a:rPr>
              <a:t>PC</a:t>
            </a:r>
            <a:r>
              <a:rPr lang="en-US" altLang="zh-CN" dirty="0" smtClean="0"/>
              <a:t>}=max{3+4,3+6}=</a:t>
            </a:r>
            <a:r>
              <a:rPr lang="en-US" altLang="zh-CN" dirty="0" smtClean="0">
                <a:solidFill>
                  <a:srgbClr val="0033CC"/>
                </a:solidFill>
              </a:rPr>
              <a:t>9=</a:t>
            </a:r>
            <a:r>
              <a:rPr lang="en-US" altLang="zh-CN" dirty="0" smtClean="0"/>
              <a:t>max{</a:t>
            </a:r>
            <a:r>
              <a:rPr lang="en-US" altLang="zh-CN" dirty="0" smtClean="0">
                <a:solidFill>
                  <a:srgbClr val="0033CC"/>
                </a:solidFill>
              </a:rPr>
              <a:t>CB</a:t>
            </a:r>
            <a:r>
              <a:rPr lang="en-US" altLang="zh-CN" dirty="0" smtClean="0"/>
              <a:t>+</a:t>
            </a:r>
            <a:r>
              <a:rPr lang="en-US" altLang="zh-CN" dirty="0" smtClean="0">
                <a:solidFill>
                  <a:srgbClr val="FF0000"/>
                </a:solidFill>
              </a:rPr>
              <a:t>CQ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AC</a:t>
            </a:r>
            <a:r>
              <a:rPr lang="en-US" altLang="zh-CN" dirty="0" smtClean="0"/>
              <a:t>+</a:t>
            </a:r>
            <a:r>
              <a:rPr lang="en-US" altLang="zh-CN" dirty="0" smtClean="0">
                <a:solidFill>
                  <a:srgbClr val="0033CC"/>
                </a:solidFill>
              </a:rPr>
              <a:t>PC</a:t>
            </a:r>
            <a:r>
              <a:rPr lang="en-US" altLang="zh-CN" dirty="0"/>
              <a:t>}</a:t>
            </a:r>
            <a:endParaRPr lang="zh-CN" alt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8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60" grpId="0"/>
      <p:bldP spid="1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988840"/>
            <a:ext cx="69289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事实上，可以知道两只蚂蚁相遇后，当它们保持原样交错而过继续前进也不会有任何问题</a:t>
            </a:r>
            <a:r>
              <a:rPr lang="zh-CN" altLang="zh-CN" sz="2400" dirty="0" smtClean="0"/>
              <a:t>。可以</a:t>
            </a:r>
            <a:r>
              <a:rPr lang="zh-CN" altLang="zh-CN" sz="2400" dirty="0"/>
              <a:t>认为每只蚂蚁都是独立运动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所以</a:t>
            </a:r>
            <a:r>
              <a:rPr lang="zh-CN" altLang="zh-CN" sz="2400" dirty="0"/>
              <a:t>要求最长时间，只要求蚂蚁到竿子端点的最大距离就好了。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79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467544" y="1556792"/>
            <a:ext cx="8229600" cy="2016224"/>
          </a:xfrm>
        </p:spPr>
        <p:txBody>
          <a:bodyPr/>
          <a:lstStyle/>
          <a:p>
            <a:r>
              <a:rPr lang="zh-CN" altLang="en-US" dirty="0" smtClean="0"/>
              <a:t>最长时间的另一种理解：</a:t>
            </a:r>
            <a:endParaRPr lang="en-US" altLang="zh-CN" dirty="0" smtClean="0"/>
          </a:p>
          <a:p>
            <a:r>
              <a:rPr lang="zh-CN" altLang="en-US" dirty="0" smtClean="0"/>
              <a:t>距离端点最近的那只蚂蚁</a:t>
            </a:r>
            <a:r>
              <a:rPr lang="en-US" altLang="zh-CN" dirty="0" smtClean="0"/>
              <a:t>k</a:t>
            </a:r>
            <a:r>
              <a:rPr lang="zh-CN" altLang="en-US" dirty="0" smtClean="0"/>
              <a:t>决定方向和下落时间：</a:t>
            </a:r>
            <a:endParaRPr lang="en-US" altLang="zh-CN" dirty="0" smtClean="0"/>
          </a:p>
          <a:p>
            <a:r>
              <a:rPr lang="zh-CN" altLang="en-US" dirty="0" smtClean="0"/>
              <a:t>等价于所以蚂蚁都朝着蚂蚁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的远端的运行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en-US" altLang="zh-CN" dirty="0" smtClean="0"/>
              <a:t>=max{a[k],L-a[k]}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54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最长时间：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259632" y="1844824"/>
            <a:ext cx="7128792" cy="1584176"/>
          </a:xfrm>
        </p:spPr>
        <p:txBody>
          <a:bodyPr/>
          <a:lstStyle/>
          <a:p>
            <a:r>
              <a:rPr lang="en-US" altLang="zh-CN" sz="3200" dirty="0" err="1" smtClean="0">
                <a:latin typeface="+mn-ea"/>
              </a:rPr>
              <a:t>mins</a:t>
            </a:r>
            <a:r>
              <a:rPr lang="en-US" altLang="zh-CN" sz="3200" dirty="0" smtClean="0">
                <a:latin typeface="+mn-ea"/>
              </a:rPr>
              <a:t>=max{max{a[i],L-a[i]}}</a:t>
            </a:r>
          </a:p>
          <a:p>
            <a:r>
              <a:rPr lang="en-US" altLang="zh-CN" sz="3200" dirty="0" smtClean="0">
                <a:latin typeface="+mn-ea"/>
              </a:rPr>
              <a:t>    1&lt;=i&lt;=n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6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zh-CN"/>
              <a:t>这个问题可以说是考察想象力类型问题的经典例子。有很多这样的问题，虽然开始不太明白，但想通之后，最后的程序却是出乎意料地简单。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5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4858</TotalTime>
  <Words>2225</Words>
  <Application>Microsoft Office PowerPoint</Application>
  <PresentationFormat>全屏显示(4:3)</PresentationFormat>
  <Paragraphs>265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第五讲  基本常识</vt:lpstr>
      <vt:lpstr>PowerPoint 演示文稿</vt:lpstr>
      <vt:lpstr>PowerPoint 演示文稿</vt:lpstr>
      <vt:lpstr>PowerPoint 演示文稿</vt:lpstr>
      <vt:lpstr>相遇情况下落的时间？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 . 选择排序算法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www.glzy8.com提供海量PPT模板免费下载！</dc:title>
  <dc:creator>zzc</dc:creator>
  <cp:lastModifiedBy>MC SYSTEM</cp:lastModifiedBy>
  <cp:revision>660</cp:revision>
  <dcterms:created xsi:type="dcterms:W3CDTF">2011-03-30T14:55:45Z</dcterms:created>
  <dcterms:modified xsi:type="dcterms:W3CDTF">2014-03-08T02:24:45Z</dcterms:modified>
</cp:coreProperties>
</file>