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256" r:id="rId9"/>
    <p:sldId id="311" r:id="rId10"/>
    <p:sldId id="257" r:id="rId11"/>
    <p:sldId id="258" r:id="rId12"/>
    <p:sldId id="259" r:id="rId13"/>
    <p:sldId id="268" r:id="rId14"/>
    <p:sldId id="263" r:id="rId15"/>
    <p:sldId id="264" r:id="rId16"/>
    <p:sldId id="265" r:id="rId17"/>
    <p:sldId id="267" r:id="rId18"/>
    <p:sldId id="274" r:id="rId19"/>
    <p:sldId id="276" r:id="rId20"/>
    <p:sldId id="275" r:id="rId21"/>
    <p:sldId id="271" r:id="rId22"/>
    <p:sldId id="272" r:id="rId23"/>
    <p:sldId id="273" r:id="rId24"/>
    <p:sldId id="277" r:id="rId25"/>
    <p:sldId id="278" r:id="rId26"/>
    <p:sldId id="279" r:id="rId27"/>
    <p:sldId id="262" r:id="rId28"/>
    <p:sldId id="280" r:id="rId29"/>
    <p:sldId id="281" r:id="rId30"/>
    <p:sldId id="295" r:id="rId31"/>
    <p:sldId id="293" r:id="rId32"/>
    <p:sldId id="284" r:id="rId33"/>
    <p:sldId id="285" r:id="rId34"/>
    <p:sldId id="297" r:id="rId35"/>
    <p:sldId id="298" r:id="rId36"/>
    <p:sldId id="296" r:id="rId37"/>
    <p:sldId id="283" r:id="rId38"/>
    <p:sldId id="288" r:id="rId39"/>
    <p:sldId id="287" r:id="rId40"/>
    <p:sldId id="286" r:id="rId41"/>
    <p:sldId id="289" r:id="rId42"/>
    <p:sldId id="290" r:id="rId43"/>
    <p:sldId id="292" r:id="rId44"/>
    <p:sldId id="312" r:id="rId45"/>
    <p:sldId id="313" r:id="rId46"/>
    <p:sldId id="310" r:id="rId47"/>
    <p:sldId id="314" r:id="rId48"/>
    <p:sldId id="300" r:id="rId49"/>
    <p:sldId id="301" r:id="rId50"/>
    <p:sldId id="302" r:id="rId51"/>
    <p:sldId id="309" r:id="rId52"/>
    <p:sldId id="303" r:id="rId53"/>
    <p:sldId id="304" r:id="rId54"/>
    <p:sldId id="305" r:id="rId55"/>
    <p:sldId id="306" r:id="rId56"/>
    <p:sldId id="307" r:id="rId57"/>
    <p:sldId id="308" r:id="rId58"/>
    <p:sldId id="299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DAFD18-6841-4940-9554-3AA2FCF01D54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256"/>
            <p14:sldId id="311"/>
          </p14:sldIdLst>
        </p14:section>
        <p14:section name="无标题节" id="{3749A525-2092-4210-9C4A-CC1ED9754E3B}">
          <p14:sldIdLst>
            <p14:sldId id="257"/>
            <p14:sldId id="258"/>
            <p14:sldId id="259"/>
            <p14:sldId id="268"/>
            <p14:sldId id="263"/>
            <p14:sldId id="264"/>
            <p14:sldId id="265"/>
            <p14:sldId id="267"/>
            <p14:sldId id="274"/>
            <p14:sldId id="276"/>
            <p14:sldId id="275"/>
            <p14:sldId id="271"/>
            <p14:sldId id="272"/>
            <p14:sldId id="273"/>
            <p14:sldId id="277"/>
            <p14:sldId id="278"/>
            <p14:sldId id="279"/>
            <p14:sldId id="262"/>
            <p14:sldId id="280"/>
            <p14:sldId id="281"/>
            <p14:sldId id="295"/>
            <p14:sldId id="293"/>
            <p14:sldId id="284"/>
            <p14:sldId id="285"/>
            <p14:sldId id="297"/>
            <p14:sldId id="298"/>
            <p14:sldId id="296"/>
            <p14:sldId id="283"/>
            <p14:sldId id="288"/>
            <p14:sldId id="287"/>
            <p14:sldId id="286"/>
            <p14:sldId id="289"/>
            <p14:sldId id="290"/>
            <p14:sldId id="292"/>
            <p14:sldId id="312"/>
            <p14:sldId id="313"/>
            <p14:sldId id="310"/>
            <p14:sldId id="314"/>
            <p14:sldId id="300"/>
            <p14:sldId id="301"/>
            <p14:sldId id="302"/>
            <p14:sldId id="309"/>
            <p14:sldId id="303"/>
            <p14:sldId id="304"/>
            <p14:sldId id="305"/>
            <p14:sldId id="306"/>
            <p14:sldId id="307"/>
            <p14:sldId id="308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71C153F-C704-4480-8AC2-6B049ECE2C0D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2BE7CD8-285E-4FE2-87CA-18AEFD016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2-04-21T02:58:54.8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25 0,'0'0,"0"0,0 25,0 0,0-25,0 25,0-25,0 25,0-25,0 25,0 0,0-25,-23 0,23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2-04-21T02:58:56.44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0,'0'0,"0"0,24 0,-24 0,25 0,25 0,-25 0,-25 0,24 0,-24 0,0 0,0 0,0 25,25-25,-25 25,0 0,0-25,0 25,0-25,0 24,0 1,0-25,0 0,0 25,0-25,0 0,-25 0,25 25,-24-25,-1 0,25 0,-25 0,25 25,-25-25,25 24,-25-24,25 0,0 0,-24 25,24-25,0 0,0 0,0 0,49 0,-49 0,25-25,-25 25,25 0,-25-24,25 24</inkml:trace>
  <inkml:trace contextRef="#ctx0" brushRef="#br0" timeOffset="1591">223 348,'0'0,"25"0,-1 0,1 0,0 0,-25 0,0 0,0 49,0-24,-25 0,-24 0,49-1,-25 1,25-25,0 25,0-25,0 0,25 0,-25 25,0-25,0 25,0-25,0 24,0 1,-25-25,25 0,0 25,-25-25,25 0</inkml:trace>
  <inkml:trace contextRef="#ctx0" brushRef="#br0" timeOffset="2855">645 720,'0'0,"0"24,-25 26,25-50,-25 25,25-25,-25 25,0-1,25-24,-24 0,24 25,0-25,24 0,1 0,-25 25,50-25,-1 0,1 0,0 50,-26-50,1 0,0 0,0 0,0 0,24 0,-49 0,25 0,-25 0,25 0,0 0,-25 0</inkml:trace>
  <inkml:trace contextRef="#ctx0" brushRef="#br0" timeOffset="3557">843 744,'0'0,"-25"25,25 0,0 25,-25-26,25-24,0 25,0 0,0 0,-24-25,24 25,0-25,0 24,0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2-04-21T02:59:00.7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149 26,'0'0,"-25"25,25-1,-25-24,0 25,0 25,0-50,25 0,0 0,25 0,0 0,0 24,25 1,-25 25,24-26,-49 26,50-25,-50 24,25-24,0 0,-25-25,0 0,-50 25,50-25,-50 24,50 1,0-25,-25 0,25 0,-24 0,24 25,-25-25,25 0,-25 0,25 0,0 0,-25 0,25-25,-25 0,0 25,25 0,0 0,-25 0,25 0,-24-24,24 24</inkml:trace>
  <inkml:trace contextRef="#ctx0" brushRef="#br0" timeOffset="1264">248 26,'0'0,"0"0,25-25,0 25,24 0,-24 0,25 0,-25 0,0 0,24 0,-49 0,50 0,0 0,-50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682B7B6-AB52-40A9-9081-EA8051362EB5}" type="datetimeFigureOut">
              <a:rPr lang="zh-CN" altLang="en-US"/>
              <a:pPr>
                <a:defRPr/>
              </a:pPr>
              <a:t>2014/3/8</a:t>
            </a:fld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2F88F1F-CE51-4C65-A0FA-E55DBE1E1B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751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3BA1C-A55F-4EA5-B669-B61716073363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C33E-9110-49E4-B056-49D8038EE0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3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F560-5F96-48DA-9FE9-D18F27A193DC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D73B-7EEB-490A-8044-38C8659186F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75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C9EE-704B-49DB-AE8D-E3017ECC5AE1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A4DB0-B2EF-492D-B0E7-79CF5D314CB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25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382F-5919-408C-A2B1-5CB1147A96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8310"/>
      </p:ext>
    </p:extLst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309" y="32210"/>
            <a:ext cx="8229600" cy="660486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48072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u"/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680520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Ø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8F36E-3039-4E23-B920-10AB8628F872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5795963" y="63087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9F39-59E3-4C84-A165-80469341C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B18F-46BD-47AA-9FC4-C6EEC8A77EF0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D4636-7A20-4CF1-863A-98CF406B870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5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4C167-0FF7-4761-9F40-798D521F7C02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5148-2D22-42C6-A216-CE59AFB9873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6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E56BC-5A81-419E-9BAD-4822D284DEF8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64639-9966-4EF5-8859-C52C55D47FA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5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99A4-20C4-430B-863F-9D162D30A32D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53FAD-1744-4AE4-AFF4-0912AFA74C8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94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7D41F-3C73-41B7-8FA9-66933A5AF2DA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BDC5-590E-48A6-9D88-BFD71043DBB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8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29DEF-60DD-467D-84F5-1F60679F78D0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188A7-467E-4A96-9B95-D67C41E0E65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02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0270A-44E1-4045-BCBC-2C9EF5EC6BD5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27B1F-E435-45AE-A761-015F7B15DF5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4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36513" y="6599238"/>
            <a:ext cx="7307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7367588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551738" y="6329363"/>
            <a:ext cx="108876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赵宗昌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7451725" y="630872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611188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6835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6160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421561-759F-40DA-8F57-D4BA2D903152}" type="datetimeFigureOut">
              <a:rPr lang="zh-CN" altLang="en-US"/>
              <a:pPr>
                <a:defRPr/>
              </a:pPr>
              <a:t>2014/3/8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04025" y="5229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AD63DE-F25A-4DEC-807B-8905CA772BD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10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8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23913"/>
            <a:ext cx="457200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5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78486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已知</a:t>
            </a:r>
            <a:r>
              <a:rPr lang="en-US" altLang="zh-CN" sz="2800" b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</a:rPr>
              <a:t>！</a:t>
            </a:r>
            <a:r>
              <a:rPr lang="en-US" altLang="zh-CN" sz="2800" b="1">
                <a:solidFill>
                  <a:srgbClr val="000000"/>
                </a:solidFill>
              </a:rPr>
              <a:t>=1*2*3*…*n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输入</a:t>
            </a:r>
            <a:r>
              <a:rPr lang="en-US" altLang="zh-CN" sz="2800" b="1">
                <a:solidFill>
                  <a:srgbClr val="000000"/>
                </a:solidFill>
              </a:rPr>
              <a:t>a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 b="1">
                <a:solidFill>
                  <a:srgbClr val="000000"/>
                </a:solidFill>
              </a:rPr>
              <a:t>b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 b="1">
                <a:solidFill>
                  <a:srgbClr val="000000"/>
                </a:solidFill>
              </a:rPr>
              <a:t>c</a:t>
            </a:r>
            <a:r>
              <a:rPr lang="zh-CN" altLang="en-US" sz="2800" b="1">
                <a:solidFill>
                  <a:srgbClr val="000000"/>
                </a:solidFill>
              </a:rPr>
              <a:t>，输出</a:t>
            </a:r>
            <a:r>
              <a:rPr lang="en-US" altLang="zh-CN" sz="2800" b="1">
                <a:solidFill>
                  <a:srgbClr val="000000"/>
                </a:solidFill>
              </a:rPr>
              <a:t>a!+b!+c!</a:t>
            </a:r>
            <a:r>
              <a:rPr lang="zh-CN" altLang="en-US" sz="2800" b="1">
                <a:solidFill>
                  <a:srgbClr val="000000"/>
                </a:solidFill>
              </a:rPr>
              <a:t>的值。（</a:t>
            </a:r>
            <a:r>
              <a:rPr lang="en-US" altLang="zh-CN" sz="2800" b="1">
                <a:solidFill>
                  <a:srgbClr val="000000"/>
                </a:solidFill>
              </a:rPr>
              <a:t>a,b,c&lt;=10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输入：</a:t>
            </a:r>
            <a:r>
              <a:rPr lang="en-US" altLang="zh-CN" sz="2800" b="1">
                <a:solidFill>
                  <a:srgbClr val="000000"/>
                </a:solidFill>
              </a:rPr>
              <a:t>4  5  3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输出：</a:t>
            </a:r>
            <a:r>
              <a:rPr lang="en-US" altLang="zh-CN" sz="2800" b="1">
                <a:solidFill>
                  <a:srgbClr val="000000"/>
                </a:solidFill>
              </a:rPr>
              <a:t>150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635375" y="765175"/>
            <a:ext cx="1728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宋体" charset="-122"/>
              </a:rPr>
              <a:t>【</a:t>
            </a:r>
            <a:r>
              <a:rPr lang="zh-CN" altLang="en-US" sz="2800" b="1">
                <a:solidFill>
                  <a:srgbClr val="000000"/>
                </a:solidFill>
              </a:rPr>
              <a:t>引例</a:t>
            </a:r>
            <a:r>
              <a:rPr lang="en-US" altLang="zh-CN" sz="2800" b="1">
                <a:solidFill>
                  <a:srgbClr val="000000"/>
                </a:solidFill>
                <a:latin typeface="宋体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293659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idx="1"/>
          </p:nvPr>
        </p:nvSpPr>
        <p:spPr>
          <a:xfrm>
            <a:off x="1259632" y="476672"/>
            <a:ext cx="6665913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err="1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var</a:t>
            </a:r>
            <a:endParaRPr lang="en-US" altLang="zh-CN" sz="2500" dirty="0" smtClean="0">
              <a:solidFill>
                <a:srgbClr val="000000"/>
              </a:solidFill>
              <a:latin typeface="+mn-ea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  </a:t>
            </a:r>
            <a:r>
              <a:rPr lang="en-US" altLang="zh-CN" sz="2500" dirty="0" err="1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s,sum:longint</a:t>
            </a: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  </a:t>
            </a:r>
            <a:r>
              <a:rPr lang="en-US" altLang="zh-CN" sz="2500" dirty="0" err="1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a,b,c,i:integer</a:t>
            </a: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  </a:t>
            </a:r>
            <a:r>
              <a:rPr lang="en-US" altLang="zh-CN" sz="2500" dirty="0" err="1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readln</a:t>
            </a: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(</a:t>
            </a:r>
            <a:r>
              <a:rPr lang="en-US" altLang="zh-CN" sz="2500" dirty="0" err="1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a,b,c</a:t>
            </a: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  </a:t>
            </a:r>
            <a:r>
              <a:rPr lang="en-US" altLang="zh-CN" sz="25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s:=1;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 for i:=1 to a do s:=s*i;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  sum:=s;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endParaRPr lang="en-US" altLang="zh-CN" sz="2500" dirty="0" smtClean="0">
              <a:solidFill>
                <a:srgbClr val="000000"/>
              </a:solidFill>
              <a:latin typeface="+mn-ea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 s:=1;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 for i:=1 to b do s:=s*i;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  sum:=</a:t>
            </a:r>
            <a:r>
              <a:rPr lang="en-US" altLang="zh-CN" sz="2500" dirty="0" err="1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sum+s</a:t>
            </a: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endParaRPr lang="en-US" altLang="zh-CN" sz="2500" dirty="0" smtClean="0">
              <a:solidFill>
                <a:srgbClr val="000000"/>
              </a:solidFill>
              <a:latin typeface="+mn-ea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 s:=1;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 for i:=1 to c do s:=s*i;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  sum:=</a:t>
            </a:r>
            <a:r>
              <a:rPr lang="en-US" altLang="zh-CN" sz="2500" dirty="0" err="1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sum+s</a:t>
            </a: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  </a:t>
            </a:r>
            <a:r>
              <a:rPr lang="en-US" altLang="zh-CN" sz="2500" dirty="0" err="1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writeln</a:t>
            </a: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(sum);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zh-CN" sz="2500" dirty="0" smtClean="0">
                <a:solidFill>
                  <a:srgbClr val="000000"/>
                </a:solidFill>
                <a:latin typeface="+mn-ea"/>
                <a:cs typeface="Courier New" pitchFamily="49" charset="0"/>
              </a:rPr>
              <a:t>end.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endParaRPr lang="en-US" altLang="zh-CN" sz="2500" dirty="0" smtClean="0">
              <a:latin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46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00125" y="357188"/>
            <a:ext cx="70231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var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a,b,c:integer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    y:longing;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function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fn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n:integer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):</a:t>
            </a:r>
            <a:r>
              <a:rPr lang="en-US" altLang="zh-CN" sz="2400" b="1" dirty="0" err="1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longint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        </a:t>
            </a:r>
            <a:r>
              <a:rPr lang="en-US" altLang="zh-CN" sz="2400" b="1" dirty="0" err="1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var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  i:integer;s:longint;</a:t>
            </a:r>
          </a:p>
          <a:p>
            <a:pPr eaLnBrk="1" hangingPunct="1"/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        begin</a:t>
            </a:r>
          </a:p>
          <a:p>
            <a:pPr eaLnBrk="1" hangingPunct="1"/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            s:=1;</a:t>
            </a:r>
          </a:p>
          <a:p>
            <a:pPr eaLnBrk="1" hangingPunct="1"/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            for i:=1 to n do s:=s*i;</a:t>
            </a:r>
          </a:p>
          <a:p>
            <a:pPr eaLnBrk="1" hangingPunct="1"/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      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fn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:=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s;</a:t>
            </a:r>
          </a:p>
          <a:p>
            <a:pPr eaLnBrk="1" hangingPunct="1"/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  <a:cs typeface="Courier New" pitchFamily="49" charset="0"/>
              </a:rPr>
              <a:t>        end;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begin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readln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a,b,c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    y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:=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fn(a)+fn(b)+fn(c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);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  <a:cs typeface="Courier New" pitchFamily="49" charset="0"/>
            </a:endParaRP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writeln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(y);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278965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79613" y="1412875"/>
            <a:ext cx="504031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>
                <a:solidFill>
                  <a:srgbClr val="000000"/>
                </a:solidFill>
              </a:rPr>
              <a:t>一、自定义函数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2026982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57188" y="1103313"/>
            <a:ext cx="8229600" cy="711200"/>
          </a:xfrm>
        </p:spPr>
        <p:txBody>
          <a:bodyPr/>
          <a:lstStyle/>
          <a:p>
            <a:pPr eaLnBrk="1" hangingPunct="1"/>
            <a:r>
              <a:rPr lang="zh-CN" altLang="en-US" sz="4600" smtClean="0">
                <a:solidFill>
                  <a:srgbClr val="FF0000"/>
                </a:solidFill>
              </a:rPr>
              <a:t>说明：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357188" y="1889125"/>
            <a:ext cx="8518525" cy="49688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1)</a:t>
            </a:r>
            <a:r>
              <a:rPr lang="zh-CN" altLang="en-US" smtClean="0">
                <a:solidFill>
                  <a:srgbClr val="000000"/>
                </a:solidFill>
              </a:rPr>
              <a:t>自定义函数是一个子程序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  <a:br>
              <a:rPr lang="en-US" altLang="zh-CN" smtClean="0">
                <a:solidFill>
                  <a:srgbClr val="000000"/>
                </a:solidFill>
              </a:rPr>
            </a:b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2)</a:t>
            </a:r>
            <a:r>
              <a:rPr lang="zh-CN" altLang="en-US" smtClean="0">
                <a:solidFill>
                  <a:srgbClr val="000000"/>
                </a:solidFill>
              </a:rPr>
              <a:t>函数首部以关键字</a:t>
            </a:r>
            <a:r>
              <a:rPr lang="en-US" altLang="zh-CN" smtClean="0">
                <a:solidFill>
                  <a:srgbClr val="000000"/>
                </a:solidFill>
              </a:rPr>
              <a:t>function</a:t>
            </a:r>
            <a:r>
              <a:rPr lang="zh-CN" altLang="en-US" smtClean="0">
                <a:solidFill>
                  <a:srgbClr val="000000"/>
                </a:solidFill>
              </a:rPr>
              <a:t>开头。函数名是用户自定义的标识符。</a:t>
            </a:r>
            <a:r>
              <a:rPr lang="zh-CN" altLang="en-US" b="0" smtClean="0">
                <a:solidFill>
                  <a:srgbClr val="000000"/>
                </a:solidFill>
              </a:rPr>
              <a:t>  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77312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428625" y="714374"/>
            <a:ext cx="8229600" cy="5810969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3)</a:t>
            </a:r>
            <a:r>
              <a:rPr lang="zh-CN" altLang="en-US" sz="2400" dirty="0" smtClean="0"/>
              <a:t>形式参数简称形参，形参即函数的自变量。自变量的初值来源于函数调用。在函数中，形参一般格式如下：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   变量名表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：类型标识符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；变量名表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：类型标识符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…;</a:t>
            </a:r>
            <a:r>
              <a:rPr lang="zh-CN" altLang="en-US" sz="2400" dirty="0" smtClean="0"/>
              <a:t>变量名表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：类型标识符</a:t>
            </a:r>
            <a:r>
              <a:rPr lang="en-US" altLang="zh-CN" sz="2400" dirty="0" smtClean="0"/>
              <a:t>n;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calc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x:longint</a:t>
            </a:r>
            <a:r>
              <a:rPr lang="en-US" altLang="zh-CN" sz="2400" dirty="0" smtClean="0"/>
              <a:t>;    p1,p2:boolean) : </a:t>
            </a:r>
            <a:r>
              <a:rPr lang="en-US" altLang="zh-CN" sz="2400" dirty="0" err="1" smtClean="0"/>
              <a:t>longint</a:t>
            </a:r>
            <a:r>
              <a:rPr lang="en-US" altLang="zh-CN" sz="2400" dirty="0" smtClean="0"/>
              <a:t>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 sz="2000" dirty="0" smtClean="0"/>
              <a:t>begin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 sz="2000" dirty="0" smtClean="0"/>
              <a:t>end;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 4)</a:t>
            </a:r>
            <a:r>
              <a:rPr lang="zh-CN" altLang="en-US" sz="2400" dirty="0" smtClean="0"/>
              <a:t>函数体中至少有一条返回结果的语句： </a:t>
            </a:r>
          </a:p>
          <a:p>
            <a:pPr eaLnBrk="1" hangingPunct="1"/>
            <a:r>
              <a:rPr lang="zh-CN" altLang="en-US" sz="2400" dirty="0" smtClean="0"/>
              <a:t>  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函数名：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</a:rPr>
              <a:t>表达式；</a:t>
            </a:r>
            <a:r>
              <a:rPr lang="en-US" altLang="zh-CN" sz="2400" dirty="0" smtClean="0">
                <a:solidFill>
                  <a:srgbClr val="FF0000"/>
                </a:solidFill>
              </a:rPr>
              <a:t>	//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CN" sz="2400" dirty="0" smtClean="0">
                <a:solidFill>
                  <a:srgbClr val="FF0000"/>
                </a:solidFill>
              </a:rPr>
              <a:t> :=s;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  或者有</a:t>
            </a:r>
            <a:r>
              <a:rPr lang="en-US" altLang="zh-CN" sz="2400" dirty="0" smtClean="0">
                <a:solidFill>
                  <a:srgbClr val="FF0000"/>
                </a:solidFill>
              </a:rPr>
              <a:t>exit</a:t>
            </a:r>
            <a:r>
              <a:rPr lang="zh-CN" altLang="en-US" sz="2400" dirty="0" smtClean="0">
                <a:solidFill>
                  <a:srgbClr val="FF0000"/>
                </a:solidFill>
              </a:rPr>
              <a:t>语句。</a:t>
            </a:r>
            <a:r>
              <a:rPr lang="en-US" altLang="zh-CN" sz="2400" dirty="0" smtClean="0">
                <a:solidFill>
                  <a:srgbClr val="FF0000"/>
                </a:solidFill>
              </a:rPr>
              <a:t>//  exit(s);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4110500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27088" y="981075"/>
            <a:ext cx="76327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二</a:t>
            </a:r>
            <a:r>
              <a:rPr lang="en-US" altLang="zh-CN" sz="3200" b="1">
                <a:solidFill>
                  <a:srgbClr val="000000"/>
                </a:solidFill>
              </a:rPr>
              <a:t>)</a:t>
            </a:r>
            <a:r>
              <a:rPr lang="zh-CN" altLang="en-US" sz="3200" b="1">
                <a:solidFill>
                  <a:srgbClr val="000000"/>
                </a:solidFill>
              </a:rPr>
              <a:t>、函数的调用（和标准函数一样）</a:t>
            </a:r>
            <a:r>
              <a:rPr lang="en-US" altLang="zh-CN" sz="3200" b="1">
                <a:solidFill>
                  <a:srgbClr val="000000"/>
                </a:solidFill>
              </a:rPr>
              <a:t>: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        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16013" y="1916113"/>
            <a:ext cx="450056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函数调用的一般格式：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＜函数名＞（实在参数表）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16013" y="3573463"/>
            <a:ext cx="75596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</a:rPr>
              <a:t>说明：</a:t>
            </a:r>
            <a:r>
              <a:rPr lang="zh-CN" altLang="en-US" sz="2000" b="1">
                <a:solidFill>
                  <a:srgbClr val="000000"/>
                </a:solidFill>
              </a:rPr>
              <a:t/>
            </a:r>
            <a:br>
              <a:rPr lang="zh-CN" altLang="en-US" sz="2000" b="1">
                <a:solidFill>
                  <a:srgbClr val="000000"/>
                </a:solidFill>
              </a:rPr>
            </a:br>
            <a:r>
              <a:rPr lang="zh-CN" altLang="en-US" sz="2000" b="1">
                <a:solidFill>
                  <a:srgbClr val="000000"/>
                </a:solidFill>
              </a:rPr>
              <a:t>①实在参数简称实参。实参的个数必须与函数说明中形参的个数一致，</a:t>
            </a:r>
            <a:r>
              <a:rPr lang="zh-CN" altLang="en-US" sz="2000" b="1">
                <a:solidFill>
                  <a:srgbClr val="FF0000"/>
                </a:solidFill>
              </a:rPr>
              <a:t>实参的类型</a:t>
            </a:r>
            <a:r>
              <a:rPr lang="zh-CN" altLang="en-US" sz="2000" b="1">
                <a:solidFill>
                  <a:srgbClr val="000000"/>
                </a:solidFill>
              </a:rPr>
              <a:t>与</a:t>
            </a:r>
            <a:r>
              <a:rPr lang="zh-CN" altLang="en-US" sz="2000" b="1">
                <a:solidFill>
                  <a:srgbClr val="FF0000"/>
                </a:solidFill>
              </a:rPr>
              <a:t>形参的类型</a:t>
            </a:r>
            <a:r>
              <a:rPr lang="zh-CN" altLang="en-US" sz="2000" b="1">
                <a:solidFill>
                  <a:srgbClr val="000000"/>
                </a:solidFill>
              </a:rPr>
              <a:t>应当一一对应。</a:t>
            </a:r>
          </a:p>
          <a:p>
            <a:pPr eaLnBrk="1" hangingPunct="1"/>
            <a:r>
              <a:rPr lang="zh-CN" altLang="en-US" sz="2000" b="1">
                <a:solidFill>
                  <a:srgbClr val="000000"/>
                </a:solidFill>
              </a:rPr>
              <a:t>②调用函数时，一般的，实参必须有确定的值。</a:t>
            </a:r>
          </a:p>
          <a:p>
            <a:pPr eaLnBrk="1" hangingPunct="1"/>
            <a:r>
              <a:rPr lang="zh-CN" altLang="en-US" sz="2000" b="1">
                <a:solidFill>
                  <a:srgbClr val="000000"/>
                </a:solidFill>
              </a:rPr>
              <a:t>③函数调用的步骤为：计算实参的值，“赋给”对应的形参；</a:t>
            </a:r>
          </a:p>
        </p:txBody>
      </p:sp>
    </p:spTree>
    <p:extLst>
      <p:ext uri="{BB962C8B-B14F-4D97-AF65-F5344CB8AC3E}">
        <p14:creationId xmlns:p14="http://schemas.microsoft.com/office/powerpoint/2010/main" val="1121050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714375" y="571500"/>
            <a:ext cx="781367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dirty="0">
                <a:latin typeface="+mj-ea"/>
                <a:ea typeface="+mj-ea"/>
              </a:rPr>
              <a:t>1</a:t>
            </a:r>
            <a:r>
              <a:rPr kumimoji="1" lang="zh-CN" altLang="en-US" sz="3200" b="1" dirty="0">
                <a:latin typeface="+mj-ea"/>
                <a:ea typeface="+mj-ea"/>
              </a:rPr>
              <a:t>、使程序按照</a:t>
            </a:r>
            <a:r>
              <a:rPr kumimoji="1"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功能模块化</a:t>
            </a:r>
            <a:r>
              <a:rPr kumimoji="1" lang="zh-CN" altLang="en-US" sz="3200" b="1" dirty="0">
                <a:latin typeface="+mj-ea"/>
                <a:ea typeface="+mj-ea"/>
              </a:rPr>
              <a:t>，便于调试，增加程序的可读性。使程序变得很“美”。</a:t>
            </a: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642938" y="2071688"/>
            <a:ext cx="78136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latin typeface="+mj-ea"/>
                <a:ea typeface="+mj-ea"/>
              </a:rPr>
              <a:t>2</a:t>
            </a:r>
            <a:r>
              <a:rPr kumimoji="1" lang="zh-CN" altLang="en-US" sz="3200" b="1">
                <a:latin typeface="+mj-ea"/>
                <a:ea typeface="+mj-ea"/>
              </a:rPr>
              <a:t>、定义特定任务和功能的函数和过程，大大</a:t>
            </a:r>
            <a:r>
              <a:rPr kumimoji="1" lang="zh-CN" altLang="en-US" sz="3200" b="1">
                <a:solidFill>
                  <a:srgbClr val="FF0000"/>
                </a:solidFill>
                <a:latin typeface="+mj-ea"/>
                <a:ea typeface="+mj-ea"/>
              </a:rPr>
              <a:t>减少程序功能重复的代码</a:t>
            </a:r>
            <a:r>
              <a:rPr kumimoji="1" lang="zh-CN" altLang="en-US" sz="3200" b="1">
                <a:latin typeface="+mj-ea"/>
                <a:ea typeface="+mj-ea"/>
              </a:rPr>
              <a:t>，减少代码。</a:t>
            </a:r>
          </a:p>
        </p:txBody>
      </p:sp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642938" y="3714750"/>
            <a:ext cx="78136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dirty="0">
                <a:latin typeface="+mj-ea"/>
                <a:ea typeface="+mj-ea"/>
              </a:rPr>
              <a:t>3</a:t>
            </a:r>
            <a:r>
              <a:rPr kumimoji="1" lang="zh-CN" altLang="en-US" sz="3200" b="1" dirty="0">
                <a:latin typeface="+mj-ea"/>
                <a:ea typeface="+mj-ea"/>
              </a:rPr>
              <a:t>、有些题目必须使用函数和过程，否则根本没法实现题目要求的任务。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latin typeface="+mj-ea"/>
                <a:ea typeface="+mj-ea"/>
              </a:rPr>
              <a:t>      最重要的</a:t>
            </a:r>
            <a:r>
              <a:rPr kumimoji="1"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递归</a:t>
            </a:r>
            <a:r>
              <a:rPr kumimoji="1" lang="zh-CN" altLang="en-US" sz="3200" b="1" dirty="0">
                <a:latin typeface="+mj-ea"/>
                <a:ea typeface="+mj-ea"/>
              </a:rPr>
              <a:t>函数和递归过程：在</a:t>
            </a:r>
            <a:r>
              <a:rPr kumimoji="1"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回溯算法和深度优先搜索算法</a:t>
            </a:r>
            <a:r>
              <a:rPr kumimoji="1" lang="zh-CN" altLang="en-US" sz="3200" b="1" dirty="0">
                <a:latin typeface="+mj-ea"/>
                <a:ea typeface="+mj-ea"/>
              </a:rPr>
              <a:t>中的应用。</a:t>
            </a:r>
          </a:p>
        </p:txBody>
      </p:sp>
    </p:spTree>
    <p:extLst>
      <p:ext uri="{BB962C8B-B14F-4D97-AF65-F5344CB8AC3E}">
        <p14:creationId xmlns:p14="http://schemas.microsoft.com/office/powerpoint/2010/main" val="841071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8" grpId="0"/>
      <p:bldP spid="2846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579437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例</a:t>
            </a:r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定义一个求三角形面积的函数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11256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b="1" dirty="0" err="1" smtClean="0">
                <a:solidFill>
                  <a:srgbClr val="000000"/>
                </a:solidFill>
                <a:latin typeface="+mn-ea"/>
              </a:rPr>
              <a:t>var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 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+mn-ea"/>
              </a:rPr>
              <a:t>s,a,b,c:real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  function 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f(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</a:rPr>
              <a:t>a,b,c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+mn-ea"/>
              </a:rPr>
              <a:t>:real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):real;//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+mn-ea"/>
              </a:rPr>
              <a:t>x,y,z</a:t>
            </a:r>
            <a:r>
              <a:rPr lang="zh-CN" altLang="en-US" sz="2000" b="1" dirty="0" smtClean="0">
                <a:solidFill>
                  <a:srgbClr val="000000"/>
                </a:solidFill>
                <a:latin typeface="+mn-ea"/>
              </a:rPr>
              <a:t>是形式参数</a:t>
            </a:r>
            <a:endParaRPr lang="en-US" altLang="zh-CN" sz="2000" b="1" dirty="0" smtClean="0">
              <a:solidFill>
                <a:srgbClr val="0000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+mn-ea"/>
              </a:rPr>
              <a:t>var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l:real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    begin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        l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:=(a+b+c)/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2;</a:t>
            </a:r>
          </a:p>
          <a:p>
            <a:pPr eaLnBrk="1" hangingPunct="1">
              <a:defRPr/>
            </a:pPr>
            <a:r>
              <a:rPr lang="en-US" altLang="zh-CN" sz="2000" b="1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CN" sz="2000" b="1" smtClean="0">
                <a:solidFill>
                  <a:srgbClr val="000000"/>
                </a:solidFill>
                <a:latin typeface="+mn-ea"/>
              </a:rPr>
              <a:t>f:=sqrt(l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*(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l-a)*(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l-b)*(</a:t>
            </a:r>
            <a:r>
              <a:rPr lang="en-US" altLang="zh-CN" sz="2000" b="1" smtClean="0">
                <a:solidFill>
                  <a:srgbClr val="000000"/>
                </a:solidFill>
                <a:latin typeface="+mn-ea"/>
              </a:rPr>
              <a:t>l-c</a:t>
            </a:r>
            <a:r>
              <a:rPr lang="en-US" altLang="zh-CN" sz="2000" b="1" smtClean="0">
                <a:solidFill>
                  <a:srgbClr val="000000"/>
                </a:solidFill>
                <a:latin typeface="+mn-ea"/>
              </a:rPr>
              <a:t>));</a:t>
            </a:r>
            <a:endParaRPr lang="en-US" altLang="zh-CN" sz="2000" b="1" dirty="0" smtClean="0">
              <a:solidFill>
                <a:srgbClr val="0000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    end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 begin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+mn-ea"/>
              </a:rPr>
              <a:t>readln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+mn-ea"/>
              </a:rPr>
              <a:t>a,b,c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);//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+mn-ea"/>
              </a:rPr>
              <a:t>a,b,c</a:t>
            </a:r>
            <a:r>
              <a:rPr lang="zh-CN" altLang="en-US" sz="2000" b="1" dirty="0" smtClean="0">
                <a:solidFill>
                  <a:srgbClr val="000000"/>
                </a:solidFill>
                <a:latin typeface="+mn-ea"/>
              </a:rPr>
              <a:t>是实际参数</a:t>
            </a:r>
            <a:endParaRPr lang="en-US" altLang="zh-CN" sz="2000" b="1" dirty="0" smtClean="0">
              <a:solidFill>
                <a:srgbClr val="0000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     s:=f(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a,b,c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);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+mn-ea"/>
              </a:rPr>
              <a:t>writeln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(s:0:2);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latin typeface="+mn-ea"/>
              </a:rPr>
              <a:t> end.</a:t>
            </a:r>
          </a:p>
          <a:p>
            <a:pPr eaLnBrk="1" hangingPunct="1">
              <a:defRPr/>
            </a:pPr>
            <a:endParaRPr lang="zh-CN" altLang="en-US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695401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648072"/>
          </a:xfrm>
        </p:spPr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2 </a:t>
            </a:r>
            <a:r>
              <a:rPr lang="zh-CN" altLang="en-US" b="1" dirty="0" smtClean="0"/>
              <a:t>孪生素数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1268760"/>
            <a:ext cx="8229600" cy="3096344"/>
          </a:xfrm>
        </p:spPr>
        <p:txBody>
          <a:bodyPr/>
          <a:lstStyle/>
          <a:p>
            <a:r>
              <a:rPr lang="zh-CN" altLang="en-US" b="1" dirty="0" smtClean="0"/>
              <a:t>如果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n+2</a:t>
            </a:r>
            <a:r>
              <a:rPr lang="zh-CN" altLang="en-US" b="1" dirty="0" smtClean="0"/>
              <a:t>都是素数，则称他们是孪生素数。</a:t>
            </a:r>
            <a:endParaRPr lang="en-US" altLang="zh-CN" b="1" dirty="0" smtClean="0"/>
          </a:p>
          <a:p>
            <a:r>
              <a:rPr lang="zh-CN" altLang="en-US" b="1" dirty="0" smtClean="0"/>
              <a:t>输入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，输出两个均不超过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的最大的孪生素数。</a:t>
            </a:r>
            <a:endParaRPr lang="en-US" altLang="zh-CN" b="1" dirty="0" smtClean="0"/>
          </a:p>
          <a:p>
            <a:r>
              <a:rPr lang="en-US" altLang="zh-CN" b="1" dirty="0" smtClean="0"/>
              <a:t>5&lt;=m&lt;=10000.</a:t>
            </a:r>
          </a:p>
          <a:p>
            <a:r>
              <a:rPr lang="zh-CN" altLang="en-US" b="1" dirty="0" smtClean="0"/>
              <a:t>如输入</a:t>
            </a:r>
            <a:r>
              <a:rPr lang="en-US" altLang="zh-CN" b="1" dirty="0" smtClean="0"/>
              <a:t>m=20</a:t>
            </a:r>
            <a:r>
              <a:rPr lang="zh-CN" altLang="en-US" b="1" dirty="0" smtClean="0"/>
              <a:t>，则输出</a:t>
            </a:r>
            <a:r>
              <a:rPr lang="en-US" altLang="zh-CN" b="1" dirty="0" smtClean="0"/>
              <a:t>17  19.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524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323528" y="548680"/>
            <a:ext cx="8229600" cy="4680520"/>
          </a:xfrm>
        </p:spPr>
        <p:txBody>
          <a:bodyPr/>
          <a:lstStyle/>
          <a:p>
            <a:r>
              <a:rPr lang="en-US" altLang="zh-CN" sz="2800" dirty="0"/>
              <a:t>"</a:t>
            </a:r>
            <a:r>
              <a:rPr lang="zh-CN" altLang="en-US" sz="2800" dirty="0"/>
              <a:t>从前有座山山上有座庙</a:t>
            </a:r>
            <a:r>
              <a:rPr lang="en-US" altLang="zh-CN" sz="2800" dirty="0"/>
              <a:t>,</a:t>
            </a:r>
            <a:r>
              <a:rPr lang="zh-CN" altLang="en-US" sz="2800" dirty="0"/>
              <a:t>庙里有个老和尚</a:t>
            </a:r>
            <a:r>
              <a:rPr lang="en-US" altLang="zh-CN" sz="2800" dirty="0"/>
              <a:t>,</a:t>
            </a:r>
            <a:r>
              <a:rPr lang="zh-CN" altLang="en-US" sz="2800" dirty="0"/>
              <a:t>老和尚在给小和尚讲故事</a:t>
            </a:r>
            <a:r>
              <a:rPr lang="en-US" altLang="zh-CN" sz="2800" dirty="0"/>
              <a:t>:</a:t>
            </a:r>
            <a:br>
              <a:rPr lang="en-US" altLang="zh-CN" sz="2800" dirty="0"/>
            </a:br>
            <a:endParaRPr lang="en-US" altLang="zh-CN" sz="2800" dirty="0" smtClean="0"/>
          </a:p>
          <a:p>
            <a:r>
              <a:rPr lang="en-US" altLang="zh-CN" sz="2000" dirty="0" smtClean="0"/>
              <a:t>"</a:t>
            </a:r>
            <a:r>
              <a:rPr lang="zh-CN" altLang="en-US" sz="2000" dirty="0"/>
              <a:t>从前有座山山上有座庙</a:t>
            </a:r>
            <a:r>
              <a:rPr lang="en-US" altLang="zh-CN" sz="2000" dirty="0"/>
              <a:t>,</a:t>
            </a:r>
            <a:r>
              <a:rPr lang="zh-CN" altLang="en-US" sz="2000" dirty="0"/>
              <a:t>庙里有个老和尚</a:t>
            </a:r>
            <a:r>
              <a:rPr lang="en-US" altLang="zh-CN" sz="2000" dirty="0"/>
              <a:t>,</a:t>
            </a:r>
            <a:r>
              <a:rPr lang="zh-CN" altLang="en-US" sz="2000" dirty="0"/>
              <a:t>老和尚在给小和尚讲故事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1600" dirty="0"/>
              <a:t>"</a:t>
            </a:r>
            <a:r>
              <a:rPr lang="zh-CN" altLang="en-US" sz="1600" dirty="0"/>
              <a:t>从前有座山山上有座庙</a:t>
            </a:r>
            <a:r>
              <a:rPr lang="en-US" altLang="zh-CN" sz="1600" dirty="0"/>
              <a:t>,</a:t>
            </a:r>
            <a:r>
              <a:rPr lang="zh-CN" altLang="en-US" sz="1600" dirty="0"/>
              <a:t>庙里有个老和尚</a:t>
            </a:r>
            <a:r>
              <a:rPr lang="en-US" altLang="zh-CN" sz="1600" dirty="0"/>
              <a:t>,</a:t>
            </a:r>
            <a:r>
              <a:rPr lang="zh-CN" altLang="en-US" sz="1600" dirty="0"/>
              <a:t>老和尚在给小和尚讲故事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……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600" dirty="0"/>
              <a:t>"</a:t>
            </a:r>
            <a:r>
              <a:rPr lang="zh-CN" altLang="en-US" sz="600" dirty="0"/>
              <a:t>从前有座山山上有座庙</a:t>
            </a:r>
            <a:r>
              <a:rPr lang="en-US" altLang="zh-CN" sz="600" dirty="0"/>
              <a:t>,</a:t>
            </a:r>
            <a:r>
              <a:rPr lang="zh-CN" altLang="en-US" sz="600" dirty="0"/>
              <a:t>庙里有个老和尚</a:t>
            </a:r>
            <a:r>
              <a:rPr lang="en-US" altLang="zh-CN" sz="600" dirty="0"/>
              <a:t>,</a:t>
            </a:r>
            <a:r>
              <a:rPr lang="zh-CN" altLang="en-US" sz="600" dirty="0"/>
              <a:t>老和尚在给小和尚讲故事</a:t>
            </a:r>
            <a:r>
              <a:rPr lang="en-US" altLang="zh-CN" sz="600" dirty="0"/>
              <a:t>:</a:t>
            </a:r>
            <a:br>
              <a:rPr lang="en-US" altLang="zh-CN" sz="600" dirty="0"/>
            </a:br>
            <a:endParaRPr lang="en-US" altLang="zh-CN" sz="6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就是递归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2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116632"/>
            <a:ext cx="8229600" cy="66693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200" b="1" dirty="0" err="1">
                <a:latin typeface="+mn-ea"/>
              </a:rPr>
              <a:t>var</a:t>
            </a:r>
            <a:endParaRPr lang="en-US" altLang="zh-CN" sz="22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</a:t>
            </a:r>
            <a:r>
              <a:rPr lang="en-US" altLang="zh-CN" sz="2200" b="1" dirty="0" err="1">
                <a:latin typeface="+mn-ea"/>
              </a:rPr>
              <a:t>m,i:longint</a:t>
            </a:r>
            <a:r>
              <a:rPr lang="en-US" altLang="zh-CN" sz="22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function prime(</a:t>
            </a:r>
            <a:r>
              <a:rPr lang="en-US" altLang="zh-CN" sz="2200" b="1" dirty="0" err="1">
                <a:latin typeface="+mn-ea"/>
              </a:rPr>
              <a:t>n:longint</a:t>
            </a:r>
            <a:r>
              <a:rPr lang="en-US" altLang="zh-CN" sz="2200" b="1" dirty="0">
                <a:latin typeface="+mn-ea"/>
              </a:rPr>
              <a:t>):</a:t>
            </a:r>
            <a:r>
              <a:rPr lang="en-US" altLang="zh-CN" sz="2200" b="1" dirty="0" err="1">
                <a:latin typeface="+mn-ea"/>
              </a:rPr>
              <a:t>boolean</a:t>
            </a:r>
            <a:r>
              <a:rPr lang="en-US" altLang="zh-CN" sz="22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 </a:t>
            </a:r>
            <a:r>
              <a:rPr lang="en-US" altLang="zh-CN" sz="2200" b="1" dirty="0" err="1">
                <a:latin typeface="+mn-ea"/>
              </a:rPr>
              <a:t>var</a:t>
            </a:r>
            <a:r>
              <a:rPr lang="en-US" altLang="zh-CN" sz="2200" b="1" dirty="0">
                <a:latin typeface="+mn-ea"/>
              </a:rPr>
              <a:t> i:longint;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 begin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   for i:=2 to </a:t>
            </a:r>
            <a:r>
              <a:rPr lang="en-US" altLang="zh-CN" sz="2200" b="1" dirty="0" err="1">
                <a:latin typeface="+mn-ea"/>
              </a:rPr>
              <a:t>trunc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sqrt</a:t>
            </a:r>
            <a:r>
              <a:rPr lang="en-US" altLang="zh-CN" sz="2200" b="1" dirty="0">
                <a:latin typeface="+mn-ea"/>
              </a:rPr>
              <a:t>(n)) do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     if n mod i=0 then exit(false);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   exit(true);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 end;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begin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</a:t>
            </a:r>
            <a:r>
              <a:rPr lang="en-US" altLang="zh-CN" sz="2200" b="1" dirty="0" err="1">
                <a:latin typeface="+mn-ea"/>
              </a:rPr>
              <a:t>readln</a:t>
            </a:r>
            <a:r>
              <a:rPr lang="en-US" altLang="zh-CN" sz="2200" b="1" dirty="0">
                <a:latin typeface="+mn-ea"/>
              </a:rPr>
              <a:t>(m);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for i:=m </a:t>
            </a:r>
            <a:r>
              <a:rPr lang="en-US" altLang="zh-CN" sz="2200" b="1" dirty="0" err="1">
                <a:latin typeface="+mn-ea"/>
              </a:rPr>
              <a:t>downto</a:t>
            </a:r>
            <a:r>
              <a:rPr lang="en-US" altLang="zh-CN" sz="2200" b="1" dirty="0">
                <a:latin typeface="+mn-ea"/>
              </a:rPr>
              <a:t> 4 do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 if prime(i) and prime(i-2) then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   begin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     </a:t>
            </a:r>
            <a:r>
              <a:rPr lang="en-US" altLang="zh-CN" sz="2200" b="1" dirty="0" err="1">
                <a:latin typeface="+mn-ea"/>
              </a:rPr>
              <a:t>writeln</a:t>
            </a:r>
            <a:r>
              <a:rPr lang="en-US" altLang="zh-CN" sz="2200" b="1" dirty="0">
                <a:latin typeface="+mn-ea"/>
              </a:rPr>
              <a:t>(i-2,' ',i);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     break;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     end;</a:t>
            </a:r>
          </a:p>
          <a:p>
            <a:pPr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end.</a:t>
            </a:r>
            <a:endParaRPr lang="zh-CN" altLang="en-US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5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23850" y="692150"/>
            <a:ext cx="8208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二、自定义过程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331913" y="2852738"/>
            <a:ext cx="4392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1341438"/>
            <a:ext cx="8496300" cy="2851150"/>
            <a:chOff x="567" y="981"/>
            <a:chExt cx="5080" cy="1633"/>
          </a:xfrm>
        </p:grpSpPr>
        <p:sp>
          <p:nvSpPr>
            <p:cNvPr id="22534" name="Text Box 5"/>
            <p:cNvSpPr txBox="1">
              <a:spLocks noChangeArrowheads="1"/>
            </p:cNvSpPr>
            <p:nvPr/>
          </p:nvSpPr>
          <p:spPr bwMode="auto">
            <a:xfrm>
              <a:off x="567" y="981"/>
              <a:ext cx="5080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</a:rPr>
                <a:t>一</a:t>
              </a:r>
              <a:r>
                <a:rPr lang="en-US" altLang="zh-CN" sz="2000" b="1">
                  <a:solidFill>
                    <a:srgbClr val="000000"/>
                  </a:solidFill>
                </a:rPr>
                <a:t>)</a:t>
              </a:r>
              <a:r>
                <a:rPr lang="zh-CN" altLang="en-US" sz="2000" b="1">
                  <a:solidFill>
                    <a:srgbClr val="000000"/>
                  </a:solidFill>
                </a:rPr>
                <a:t>、过程的定义：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Procedure  &lt;</a:t>
              </a:r>
              <a:r>
                <a:rPr lang="zh-CN" altLang="en-US" sz="2000" b="1">
                  <a:solidFill>
                    <a:srgbClr val="000000"/>
                  </a:solidFill>
                </a:rPr>
                <a:t>过程名</a:t>
              </a:r>
              <a:r>
                <a:rPr lang="en-US" altLang="zh-CN" sz="2000" b="1">
                  <a:solidFill>
                    <a:srgbClr val="000000"/>
                  </a:solidFill>
                </a:rPr>
                <a:t>&gt;</a:t>
              </a:r>
              <a:r>
                <a:rPr lang="zh-CN" altLang="en-US" sz="2000" b="1">
                  <a:solidFill>
                    <a:srgbClr val="000000"/>
                  </a:solidFill>
                </a:rPr>
                <a:t>（</a:t>
              </a:r>
              <a:r>
                <a:rPr lang="en-US" altLang="zh-CN" sz="2000" b="1">
                  <a:solidFill>
                    <a:srgbClr val="000000"/>
                  </a:solidFill>
                </a:rPr>
                <a:t>&lt;</a:t>
              </a:r>
              <a:r>
                <a:rPr lang="zh-CN" altLang="en-US" sz="2000" b="1">
                  <a:solidFill>
                    <a:srgbClr val="000000"/>
                  </a:solidFill>
                </a:rPr>
                <a:t>形式参数列表</a:t>
              </a:r>
              <a:r>
                <a:rPr lang="en-US" altLang="zh-CN" sz="2000" b="1">
                  <a:solidFill>
                    <a:srgbClr val="000000"/>
                  </a:solidFill>
                </a:rPr>
                <a:t>&gt;</a:t>
              </a:r>
              <a:r>
                <a:rPr lang="zh-CN" altLang="en-US" sz="2000" b="1">
                  <a:solidFill>
                    <a:srgbClr val="000000"/>
                  </a:solidFill>
                </a:rPr>
                <a:t>）；</a:t>
              </a:r>
              <a:r>
                <a:rPr lang="en-US" altLang="zh-CN" sz="2000" b="1">
                  <a:solidFill>
                    <a:srgbClr val="000000"/>
                  </a:solidFill>
                </a:rPr>
                <a:t>(</a:t>
              </a:r>
              <a:r>
                <a:rPr lang="zh-CN" altLang="en-US" sz="2000" b="1"/>
                <a:t>过程首部</a:t>
              </a:r>
              <a:r>
                <a:rPr lang="en-US" altLang="zh-CN" sz="2000" b="1">
                  <a:solidFill>
                    <a:srgbClr val="000000"/>
                  </a:solidFill>
                </a:rPr>
                <a:t>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    &lt;</a:t>
              </a:r>
              <a:r>
                <a:rPr lang="zh-CN" altLang="en-US" sz="2000" b="1">
                  <a:solidFill>
                    <a:srgbClr val="000000"/>
                  </a:solidFill>
                </a:rPr>
                <a:t>变量说明部分</a:t>
              </a:r>
              <a:r>
                <a:rPr lang="en-US" altLang="zh-CN" sz="2000" b="1">
                  <a:solidFill>
                    <a:srgbClr val="000000"/>
                  </a:solidFill>
                </a:rPr>
                <a:t>&gt;</a:t>
              </a:r>
              <a:r>
                <a:rPr lang="zh-CN" altLang="en-US" sz="2000" b="1">
                  <a:solidFill>
                    <a:srgbClr val="000000"/>
                  </a:solidFill>
                </a:rPr>
                <a:t>；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</a:rPr>
                <a:t>   </a:t>
              </a:r>
              <a:r>
                <a:rPr lang="en-US" altLang="zh-CN" sz="2000" b="1">
                  <a:solidFill>
                    <a:srgbClr val="000000"/>
                  </a:solidFill>
                </a:rPr>
                <a:t>Begin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       </a:t>
              </a:r>
              <a:r>
                <a:rPr lang="zh-CN" altLang="en-US" sz="2000" b="1">
                  <a:solidFill>
                    <a:srgbClr val="000000"/>
                  </a:solidFill>
                </a:rPr>
                <a:t>语句组</a:t>
              </a:r>
              <a:r>
                <a:rPr lang="en-US" altLang="zh-CN" sz="2000" b="1">
                  <a:solidFill>
                    <a:srgbClr val="000000"/>
                  </a:solidFill>
                </a:rPr>
                <a:t>;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   End;</a:t>
              </a:r>
            </a:p>
          </p:txBody>
        </p:sp>
        <p:sp>
          <p:nvSpPr>
            <p:cNvPr id="22535" name="AutoShape 6"/>
            <p:cNvSpPr>
              <a:spLocks/>
            </p:cNvSpPr>
            <p:nvPr/>
          </p:nvSpPr>
          <p:spPr bwMode="auto">
            <a:xfrm>
              <a:off x="2336" y="1616"/>
              <a:ext cx="318" cy="998"/>
            </a:xfrm>
            <a:prstGeom prst="rightBrace">
              <a:avLst>
                <a:gd name="adj1" fmla="val 261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2744" y="1979"/>
              <a:ext cx="6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过程体</a:t>
              </a:r>
            </a:p>
          </p:txBody>
        </p:sp>
      </p:grp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323850" y="4292600"/>
            <a:ext cx="88201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</a:rPr>
              <a:t>说明</a:t>
            </a:r>
            <a:r>
              <a:rPr lang="en-US" altLang="zh-CN" sz="2000" b="1">
                <a:solidFill>
                  <a:srgbClr val="FF0000"/>
                </a:solidFill>
              </a:rPr>
              <a:t>:</a:t>
            </a:r>
            <a:r>
              <a:rPr lang="en-US" altLang="zh-CN" sz="2000" b="1"/>
              <a:t> </a:t>
            </a:r>
            <a:br>
              <a:rPr lang="en-US" altLang="zh-CN" sz="2000" b="1"/>
            </a:br>
            <a:r>
              <a:rPr lang="en-US" altLang="zh-CN" sz="2000" b="1"/>
              <a:t>①</a:t>
            </a:r>
            <a:r>
              <a:rPr lang="zh-CN" altLang="en-US" sz="2000" b="1"/>
              <a:t>过程首部以关键字</a:t>
            </a:r>
            <a:r>
              <a:rPr lang="en-US" altLang="zh-CN" sz="2000" b="1"/>
              <a:t>procedure</a:t>
            </a:r>
            <a:r>
              <a:rPr lang="zh-CN" altLang="en-US" sz="2000" b="1"/>
              <a:t>开头。</a:t>
            </a:r>
          </a:p>
          <a:p>
            <a:pPr eaLnBrk="1" hangingPunct="1"/>
            <a:r>
              <a:rPr lang="zh-CN" altLang="en-US" sz="2000" b="1"/>
              <a:t>②过程名是用户自定义的标识符，只用来标识一个过程，不能代表任何数据，因此不能说明“过程的类型”。</a:t>
            </a:r>
          </a:p>
          <a:p>
            <a:pPr eaLnBrk="1" hangingPunct="1"/>
            <a:r>
              <a:rPr lang="zh-CN" altLang="en-US" sz="2000" b="1"/>
              <a:t>③形参表缺省（当然要同时省去一对括号）时，称为无参过程。</a:t>
            </a:r>
          </a:p>
        </p:txBody>
      </p:sp>
    </p:spTree>
    <p:extLst>
      <p:ext uri="{BB962C8B-B14F-4D97-AF65-F5344CB8AC3E}">
        <p14:creationId xmlns:p14="http://schemas.microsoft.com/office/powerpoint/2010/main" val="3071484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71550" y="981075"/>
            <a:ext cx="65532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/>
              <a:t>④</a:t>
            </a:r>
            <a:r>
              <a:rPr lang="zh-CN" altLang="en-US" sz="2400" b="1"/>
              <a:t>形参表的一般格式形式如下：</a:t>
            </a:r>
          </a:p>
          <a:p>
            <a:pPr eaLnBrk="1" hangingPunct="1"/>
            <a:r>
              <a:rPr lang="en-US" altLang="zh-CN" sz="2400" b="1"/>
              <a:t>[var] </a:t>
            </a:r>
            <a:r>
              <a:rPr lang="zh-CN" altLang="en-US" sz="2400" b="1"/>
              <a:t>变量名表：类型；</a:t>
            </a:r>
            <a:r>
              <a:rPr lang="en-US" altLang="zh-CN" sz="2400" b="1"/>
              <a:t>…</a:t>
            </a:r>
            <a:r>
              <a:rPr lang="zh-CN" altLang="en-US" sz="2400" b="1"/>
              <a:t>；</a:t>
            </a:r>
            <a:r>
              <a:rPr lang="en-US" altLang="zh-CN" sz="2400" b="1"/>
              <a:t>[var] </a:t>
            </a:r>
            <a:r>
              <a:rPr lang="zh-CN" altLang="en-US" sz="2400" b="1"/>
              <a:t>变量名表：类型。其中带</a:t>
            </a:r>
            <a:r>
              <a:rPr lang="en-US" altLang="zh-CN" sz="2400" b="1"/>
              <a:t>var</a:t>
            </a:r>
            <a:r>
              <a:rPr lang="zh-CN" altLang="en-US" sz="2400" b="1"/>
              <a:t>的称为变量形参，不带</a:t>
            </a:r>
            <a:r>
              <a:rPr lang="en-US" altLang="zh-CN" sz="2400" b="1"/>
              <a:t>var</a:t>
            </a:r>
            <a:r>
              <a:rPr lang="zh-CN" altLang="en-US" sz="2400" b="1"/>
              <a:t>的称为值形参。例如，下列形参表中：</a:t>
            </a:r>
          </a:p>
          <a:p>
            <a:pPr eaLnBrk="1" hangingPunct="1"/>
            <a:r>
              <a:rPr lang="en-US" altLang="zh-CN" sz="2400" b="1"/>
              <a:t>(x,y:real;n:integer;var w:real;var k:integer;b:real)</a:t>
            </a:r>
          </a:p>
          <a:p>
            <a:pPr eaLnBrk="1" hangingPunct="1"/>
            <a:r>
              <a:rPr lang="en-US" altLang="zh-CN" sz="2400" b="1"/>
              <a:t>x</a:t>
            </a:r>
            <a:r>
              <a:rPr lang="zh-CN" altLang="en-US" sz="2400" b="1"/>
              <a:t>、</a:t>
            </a:r>
            <a:r>
              <a:rPr lang="en-US" altLang="zh-CN" sz="2400" b="1"/>
              <a:t>y</a:t>
            </a:r>
            <a:r>
              <a:rPr lang="zh-CN" altLang="en-US" sz="2400" b="1"/>
              <a:t>、</a:t>
            </a:r>
            <a:r>
              <a:rPr lang="en-US" altLang="zh-CN" sz="2400" b="1"/>
              <a:t>n</a:t>
            </a:r>
            <a:r>
              <a:rPr lang="zh-CN" altLang="en-US" sz="2400" b="1"/>
              <a:t>、</a:t>
            </a:r>
            <a:r>
              <a:rPr lang="en-US" altLang="zh-CN" sz="2400" b="1"/>
              <a:t>b</a:t>
            </a:r>
            <a:r>
              <a:rPr lang="zh-CN" altLang="en-US" sz="2400" b="1"/>
              <a:t>为值形参</a:t>
            </a:r>
            <a:r>
              <a:rPr lang="en-US" altLang="zh-CN" sz="2400" b="1"/>
              <a:t>,</a:t>
            </a:r>
            <a:r>
              <a:rPr lang="zh-CN" altLang="en-US" sz="2400" b="1"/>
              <a:t>而</a:t>
            </a:r>
            <a:r>
              <a:rPr lang="en-US" altLang="zh-CN" sz="2400" b="1"/>
              <a:t>w</a:t>
            </a:r>
            <a:r>
              <a:rPr lang="zh-CN" altLang="en-US" sz="2400" b="1"/>
              <a:t>、</a:t>
            </a:r>
            <a:r>
              <a:rPr lang="en-US" altLang="zh-CN" sz="2400" b="1"/>
              <a:t>k</a:t>
            </a:r>
            <a:r>
              <a:rPr lang="zh-CN" altLang="en-US" sz="2400" b="1"/>
              <a:t>为变量形参。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⑤与函数体不同的是：函数体的执行部分至少有一个语句给函数名赋值，而过程体的执行部分不能给过程名赋值，因为过程名不能代表任何数据。 </a:t>
            </a:r>
          </a:p>
        </p:txBody>
      </p:sp>
    </p:spTree>
    <p:extLst>
      <p:ext uri="{BB962C8B-B14F-4D97-AF65-F5344CB8AC3E}">
        <p14:creationId xmlns:p14="http://schemas.microsoft.com/office/powerpoint/2010/main" val="1880679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8313" y="908050"/>
            <a:ext cx="79216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（</a:t>
            </a:r>
            <a:r>
              <a:rPr lang="zh-CN" altLang="en-US" sz="2400" b="1">
                <a:solidFill>
                  <a:srgbClr val="000000"/>
                </a:solidFill>
              </a:rPr>
              <a:t>二）过程的调用 </a:t>
            </a:r>
          </a:p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       过程调用是通过一条</a:t>
            </a:r>
            <a:r>
              <a:rPr lang="zh-CN" altLang="en-US" b="1">
                <a:solidFill>
                  <a:srgbClr val="FF0000"/>
                </a:solidFill>
              </a:rPr>
              <a:t>独立的过程调用语句</a:t>
            </a:r>
            <a:r>
              <a:rPr lang="zh-CN" altLang="en-US" b="1">
                <a:solidFill>
                  <a:srgbClr val="000000"/>
                </a:solidFill>
              </a:rPr>
              <a:t>来实现的，它与函数调用完全不同。过程调用与调与标准过程（如</a:t>
            </a:r>
            <a:r>
              <a:rPr lang="en-US" altLang="zh-CN" b="1">
                <a:solidFill>
                  <a:srgbClr val="000000"/>
                </a:solidFill>
              </a:rPr>
              <a:t>write,read</a:t>
            </a:r>
            <a:r>
              <a:rPr lang="zh-CN" altLang="en-US" b="1">
                <a:solidFill>
                  <a:srgbClr val="000000"/>
                </a:solidFill>
              </a:rPr>
              <a:t>等）的方式相同。</a:t>
            </a:r>
          </a:p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调用的一般格式为：</a:t>
            </a:r>
          </a:p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　　＜过程名＞　</a:t>
            </a:r>
          </a:p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            或</a:t>
            </a:r>
          </a:p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       ＜过程名＞（实在参数表）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611188" y="3141663"/>
            <a:ext cx="817403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说明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</a:p>
          <a:p>
            <a:pPr eaLnBrk="1" hangingPunct="1"/>
            <a:r>
              <a:rPr lang="en-US" altLang="zh-CN" b="1"/>
              <a:t>①</a:t>
            </a:r>
            <a:r>
              <a:rPr lang="zh-CN" altLang="en-US" b="1"/>
              <a:t>实参的个数、类型必须与形参一一对应。</a:t>
            </a:r>
          </a:p>
          <a:p>
            <a:pPr eaLnBrk="1" hangingPunct="1"/>
            <a:r>
              <a:rPr lang="zh-CN" altLang="en-US" b="1"/>
              <a:t>②对应于值形参的实参可以是表达式，对应于变量形参的实参只能是变量。</a:t>
            </a:r>
          </a:p>
          <a:p>
            <a:pPr eaLnBrk="1" hangingPunct="1"/>
            <a:r>
              <a:rPr lang="zh-CN" altLang="en-US" b="1"/>
              <a:t>③过程调用的步骤为：计算实参的值；将值或变量的“地址”传送给对应的形参；执行过程体；返回调用处。</a:t>
            </a:r>
          </a:p>
        </p:txBody>
      </p:sp>
    </p:spTree>
    <p:extLst>
      <p:ext uri="{BB962C8B-B14F-4D97-AF65-F5344CB8AC3E}">
        <p14:creationId xmlns:p14="http://schemas.microsoft.com/office/powerpoint/2010/main" val="4092708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/>
              <a:t>例</a:t>
            </a:r>
            <a:r>
              <a:rPr lang="en-US" altLang="zh-CN" sz="3200" b="1" dirty="0" smtClean="0"/>
              <a:t>. </a:t>
            </a:r>
            <a:r>
              <a:rPr lang="zh-CN" altLang="en-US" sz="3200" b="1" dirty="0" smtClean="0"/>
              <a:t>随机生成</a:t>
            </a:r>
            <a:r>
              <a:rPr lang="en-US" altLang="zh-CN" sz="3200" b="1" dirty="0" smtClean="0"/>
              <a:t>n(n&lt;=100) </a:t>
            </a:r>
            <a:r>
              <a:rPr lang="zh-CN" altLang="en-US" sz="3200" b="1" dirty="0" smtClean="0"/>
              <a:t>个数（</a:t>
            </a:r>
            <a:r>
              <a:rPr lang="en-US" altLang="zh-CN" sz="3200" b="1" dirty="0" smtClean="0"/>
              <a:t>0..10000</a:t>
            </a:r>
            <a:r>
              <a:rPr lang="zh-CN" altLang="en-US" sz="3200" b="1" dirty="0" smtClean="0"/>
              <a:t>），从小到大输出。</a:t>
            </a:r>
          </a:p>
        </p:txBody>
      </p:sp>
    </p:spTree>
    <p:extLst>
      <p:ext uri="{BB962C8B-B14F-4D97-AF65-F5344CB8AC3E}">
        <p14:creationId xmlns:p14="http://schemas.microsoft.com/office/powerpoint/2010/main" val="3947129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95288" y="765175"/>
            <a:ext cx="7272337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var</a:t>
            </a:r>
            <a:endParaRPr lang="en-US" altLang="zh-CN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a:array[1..100] of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longint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n: </a:t>
            </a:r>
            <a:r>
              <a:rPr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longint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procedure 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make(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k:longint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0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var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i:longint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begin</a:t>
            </a:r>
            <a:endParaRPr lang="en-US" altLang="zh-CN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randomize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for i:=1 to 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 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do a[i]:=random(10001);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end;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procedure sort;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var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i,j,t:integer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begin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for i:=1 to n-1 do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for j:=i+1 to n do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if a[i]&gt;a[j] then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begin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t:=a[i]; a[i]:=a[j]; a[j]:=t;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end;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end;</a:t>
            </a:r>
          </a:p>
        </p:txBody>
      </p:sp>
    </p:spTree>
    <p:extLst>
      <p:ext uri="{BB962C8B-B14F-4D97-AF65-F5344CB8AC3E}">
        <p14:creationId xmlns:p14="http://schemas.microsoft.com/office/powerpoint/2010/main" val="2379690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899592" y="908720"/>
            <a:ext cx="6610350" cy="252028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procedure print;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var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i:longint;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  begin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     for i:=1 to n-1 do write(a[i],' ');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writeln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(a[n]);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   end;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08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764704"/>
            <a:ext cx="8229600" cy="31683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BEGIN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readln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(n);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make(n);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sort;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print;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END.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2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1187624" y="1124744"/>
            <a:ext cx="651668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b="1" dirty="0" smtClean="0">
                <a:latin typeface="华文中宋" pitchFamily="2" charset="-122"/>
                <a:ea typeface="华文中宋" pitchFamily="2" charset="-122"/>
              </a:rPr>
              <a:t>合理的使用函数和过程使</a:t>
            </a:r>
            <a:r>
              <a:rPr kumimoji="1" lang="zh-CN" altLang="en-US" sz="4000" b="1" dirty="0">
                <a:latin typeface="华文中宋" pitchFamily="2" charset="-122"/>
                <a:ea typeface="华文中宋" pitchFamily="2" charset="-122"/>
              </a:rPr>
              <a:t>程序按照</a:t>
            </a:r>
            <a:r>
              <a:rPr kumimoji="1" lang="zh-CN" altLang="en-US" sz="40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功能模块化</a:t>
            </a:r>
            <a:r>
              <a:rPr kumimoji="1" lang="zh-CN" altLang="en-US" sz="4000" b="1" dirty="0">
                <a:latin typeface="华文中宋" pitchFamily="2" charset="-122"/>
                <a:ea typeface="华文中宋" pitchFamily="2" charset="-122"/>
              </a:rPr>
              <a:t>，便于调试，增加程序的可读性。使程序变得很“美”。</a:t>
            </a:r>
          </a:p>
        </p:txBody>
      </p:sp>
    </p:spTree>
    <p:extLst>
      <p:ext uri="{BB962C8B-B14F-4D97-AF65-F5344CB8AC3E}">
        <p14:creationId xmlns:p14="http://schemas.microsoft.com/office/powerpoint/2010/main" val="2477703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827088" y="2060575"/>
            <a:ext cx="76327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/>
              <a:t>　　</a:t>
            </a:r>
            <a:r>
              <a:rPr lang="en-US" altLang="zh-CN" sz="2400" b="1"/>
              <a:t>1</a:t>
            </a:r>
            <a:r>
              <a:rPr lang="zh-CN" altLang="en-US" sz="2400" b="1"/>
              <a:t>、过程的首部与函数的首部不同；</a:t>
            </a:r>
          </a:p>
          <a:p>
            <a:pPr eaLnBrk="1" hangingPunct="1"/>
            <a:r>
              <a:rPr lang="zh-CN" altLang="en-US" sz="2400" b="1"/>
              <a:t>　　</a:t>
            </a:r>
            <a:r>
              <a:rPr lang="en-US" altLang="zh-CN" sz="2400" b="1"/>
              <a:t>2</a:t>
            </a:r>
            <a:r>
              <a:rPr lang="zh-CN" altLang="en-US" sz="2400" b="1"/>
              <a:t>、函数通常是为了求一个函数值，而过程可以得到若干个运算结果，也可用来完成一系列的数据处理，或用来完成与计算无关的各种操作；</a:t>
            </a:r>
          </a:p>
          <a:p>
            <a:pPr eaLnBrk="1" hangingPunct="1"/>
            <a:r>
              <a:rPr lang="zh-CN" altLang="en-US" sz="2400" b="1"/>
              <a:t>       </a:t>
            </a:r>
            <a:r>
              <a:rPr lang="en-US" altLang="zh-CN" sz="2400" b="1"/>
              <a:t>3</a:t>
            </a:r>
            <a:r>
              <a:rPr lang="zh-CN" altLang="en-US" sz="2400" b="1"/>
              <a:t>、调用方式不同。函数的调用出现在表达式中，而过程调用是一个独立的语句。</a:t>
            </a:r>
          </a:p>
          <a:p>
            <a:pPr eaLnBrk="1" hangingPunct="1"/>
            <a:r>
              <a:rPr lang="zh-CN" altLang="en-US" sz="2400" b="1"/>
              <a:t>       </a:t>
            </a:r>
            <a:r>
              <a:rPr lang="en-US" altLang="zh-CN" sz="2400" b="1"/>
              <a:t>4</a:t>
            </a:r>
            <a:r>
              <a:rPr lang="zh-CN" altLang="en-US" sz="2400" b="1"/>
              <a:t>、都是为了完成某个功能，有时可以相互转化。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95288" y="1125538"/>
            <a:ext cx="6711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过程与函数有下列主要区别与联系：</a:t>
            </a:r>
          </a:p>
        </p:txBody>
      </p:sp>
    </p:spTree>
    <p:extLst>
      <p:ext uri="{BB962C8B-B14F-4D97-AF65-F5344CB8AC3E}">
        <p14:creationId xmlns:p14="http://schemas.microsoft.com/office/powerpoint/2010/main" val="1209495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764704"/>
            <a:ext cx="8229600" cy="4320480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引例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猴子</a:t>
            </a:r>
            <a:r>
              <a:rPr lang="zh-CN" altLang="en-US" b="1" dirty="0"/>
              <a:t>吃桃</a:t>
            </a:r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r>
              <a:rPr lang="zh-CN" altLang="en-US" dirty="0" smtClean="0"/>
              <a:t>小</a:t>
            </a:r>
            <a:r>
              <a:rPr lang="zh-CN" altLang="en-US" dirty="0"/>
              <a:t>猴摘了很多</a:t>
            </a:r>
            <a:r>
              <a:rPr lang="zh-CN" altLang="en-US" dirty="0" smtClean="0"/>
              <a:t>桃子。</a:t>
            </a:r>
            <a:endParaRPr lang="en-US" altLang="zh-CN" dirty="0" smtClean="0"/>
          </a:p>
          <a:p>
            <a:r>
              <a:rPr lang="zh-CN" altLang="en-US" dirty="0" smtClean="0"/>
              <a:t>第一天</a:t>
            </a:r>
            <a:r>
              <a:rPr lang="zh-CN" altLang="en-US" dirty="0"/>
              <a:t>吃了一半又多吃一</a:t>
            </a:r>
            <a:r>
              <a:rPr lang="zh-CN" altLang="en-US" dirty="0" smtClean="0"/>
              <a:t>个；</a:t>
            </a:r>
            <a:endParaRPr lang="en-US" altLang="zh-CN" dirty="0" smtClean="0"/>
          </a:p>
          <a:p>
            <a:r>
              <a:rPr lang="zh-CN" altLang="en-US" dirty="0" smtClean="0"/>
              <a:t>第二天</a:t>
            </a:r>
            <a:r>
              <a:rPr lang="zh-CN" altLang="en-US" dirty="0"/>
              <a:t>又吃掉一半再多吃一</a:t>
            </a:r>
            <a:r>
              <a:rPr lang="zh-CN" altLang="en-US" dirty="0" smtClean="0"/>
              <a:t>个；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r>
              <a:rPr lang="zh-CN" altLang="en-US" dirty="0" smtClean="0"/>
              <a:t>如此</a:t>
            </a:r>
            <a:r>
              <a:rPr lang="zh-CN" altLang="en-US" dirty="0"/>
              <a:t>下去，到第真十天恰好还剩一个桃子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问</a:t>
            </a:r>
            <a:r>
              <a:rPr lang="zh-CN" altLang="en-US" dirty="0"/>
              <a:t>第一天小猴摘了多少桃子？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6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2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95300" y="656896"/>
            <a:ext cx="8229600" cy="66048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 smtClean="0"/>
              <a:t>三  递归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27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23913"/>
            <a:ext cx="457200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3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323528" y="548680"/>
            <a:ext cx="8229600" cy="4680520"/>
          </a:xfrm>
        </p:spPr>
        <p:txBody>
          <a:bodyPr/>
          <a:lstStyle/>
          <a:p>
            <a:r>
              <a:rPr lang="en-US" altLang="zh-CN" sz="2800" dirty="0"/>
              <a:t>"</a:t>
            </a:r>
            <a:r>
              <a:rPr lang="zh-CN" altLang="en-US" sz="2800" dirty="0"/>
              <a:t>从前有座山山上有座庙</a:t>
            </a:r>
            <a:r>
              <a:rPr lang="en-US" altLang="zh-CN" sz="2800" dirty="0"/>
              <a:t>,</a:t>
            </a:r>
            <a:r>
              <a:rPr lang="zh-CN" altLang="en-US" sz="2800" dirty="0"/>
              <a:t>庙里有个老和尚</a:t>
            </a:r>
            <a:r>
              <a:rPr lang="en-US" altLang="zh-CN" sz="2800" dirty="0"/>
              <a:t>,</a:t>
            </a:r>
            <a:r>
              <a:rPr lang="zh-CN" altLang="en-US" sz="2800" dirty="0"/>
              <a:t>老和尚在给小和尚讲故事</a:t>
            </a:r>
            <a:r>
              <a:rPr lang="en-US" altLang="zh-CN" sz="2800" dirty="0"/>
              <a:t>:</a:t>
            </a:r>
            <a:br>
              <a:rPr lang="en-US" altLang="zh-CN" sz="2800" dirty="0"/>
            </a:br>
            <a:endParaRPr lang="en-US" altLang="zh-CN" sz="2800" dirty="0" smtClean="0"/>
          </a:p>
          <a:p>
            <a:r>
              <a:rPr lang="en-US" altLang="zh-CN" sz="2000" dirty="0" smtClean="0"/>
              <a:t>"</a:t>
            </a:r>
            <a:r>
              <a:rPr lang="zh-CN" altLang="en-US" sz="2000" dirty="0"/>
              <a:t>从前有座山山上有座庙</a:t>
            </a:r>
            <a:r>
              <a:rPr lang="en-US" altLang="zh-CN" sz="2000" dirty="0"/>
              <a:t>,</a:t>
            </a:r>
            <a:r>
              <a:rPr lang="zh-CN" altLang="en-US" sz="2000" dirty="0"/>
              <a:t>庙里有个老和尚</a:t>
            </a:r>
            <a:r>
              <a:rPr lang="en-US" altLang="zh-CN" sz="2000" dirty="0"/>
              <a:t>,</a:t>
            </a:r>
            <a:r>
              <a:rPr lang="zh-CN" altLang="en-US" sz="2000" dirty="0"/>
              <a:t>老和尚在给小和尚讲故事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1600" dirty="0"/>
              <a:t>"</a:t>
            </a:r>
            <a:r>
              <a:rPr lang="zh-CN" altLang="en-US" sz="1600" dirty="0"/>
              <a:t>从前有座山山上有座庙</a:t>
            </a:r>
            <a:r>
              <a:rPr lang="en-US" altLang="zh-CN" sz="1600" dirty="0"/>
              <a:t>,</a:t>
            </a:r>
            <a:r>
              <a:rPr lang="zh-CN" altLang="en-US" sz="1600" dirty="0"/>
              <a:t>庙里有个老和尚</a:t>
            </a:r>
            <a:r>
              <a:rPr lang="en-US" altLang="zh-CN" sz="1600" dirty="0"/>
              <a:t>,</a:t>
            </a:r>
            <a:r>
              <a:rPr lang="zh-CN" altLang="en-US" sz="1600" dirty="0"/>
              <a:t>老和尚在给小和尚讲故事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……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600" dirty="0"/>
              <a:t>"</a:t>
            </a:r>
            <a:r>
              <a:rPr lang="zh-CN" altLang="en-US" sz="600" dirty="0"/>
              <a:t>从前有座山山上有座庙</a:t>
            </a:r>
            <a:r>
              <a:rPr lang="en-US" altLang="zh-CN" sz="600" dirty="0"/>
              <a:t>,</a:t>
            </a:r>
            <a:r>
              <a:rPr lang="zh-CN" altLang="en-US" sz="600" dirty="0"/>
              <a:t>庙里有个老和尚</a:t>
            </a:r>
            <a:r>
              <a:rPr lang="en-US" altLang="zh-CN" sz="600" dirty="0"/>
              <a:t>,</a:t>
            </a:r>
            <a:r>
              <a:rPr lang="zh-CN" altLang="en-US" sz="600" dirty="0"/>
              <a:t>老和尚在给小和尚讲故事</a:t>
            </a:r>
            <a:r>
              <a:rPr lang="en-US" altLang="zh-CN" sz="600" dirty="0"/>
              <a:t>:</a:t>
            </a:r>
            <a:br>
              <a:rPr lang="en-US" altLang="zh-CN" sz="600" dirty="0"/>
            </a:br>
            <a:endParaRPr lang="en-US" altLang="zh-CN" sz="6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就是递归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36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0787" y="1199877"/>
            <a:ext cx="7848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</a:rPr>
              <a:t>递归的概念：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</a:rPr>
              <a:t>       一个过程</a:t>
            </a:r>
            <a:r>
              <a:rPr lang="en-US" altLang="zh-CN" sz="3200" b="1" dirty="0">
                <a:solidFill>
                  <a:srgbClr val="000000"/>
                </a:solidFill>
              </a:rPr>
              <a:t>(</a:t>
            </a:r>
            <a:r>
              <a:rPr lang="zh-CN" altLang="en-US" sz="3200" b="1" dirty="0">
                <a:solidFill>
                  <a:srgbClr val="000000"/>
                </a:solidFill>
              </a:rPr>
              <a:t>或函数</a:t>
            </a:r>
            <a:r>
              <a:rPr lang="en-US" altLang="zh-CN" sz="3200" b="1" dirty="0">
                <a:solidFill>
                  <a:srgbClr val="000000"/>
                </a:solidFill>
              </a:rPr>
              <a:t>)</a:t>
            </a:r>
            <a:r>
              <a:rPr lang="zh-CN" altLang="en-US" sz="3200" b="1" dirty="0">
                <a:solidFill>
                  <a:srgbClr val="000000"/>
                </a:solidFill>
              </a:rPr>
              <a:t>直接或间接调用自己本身</a:t>
            </a:r>
            <a:r>
              <a:rPr lang="en-US" altLang="zh-CN" sz="3200" b="1" dirty="0">
                <a:solidFill>
                  <a:srgbClr val="000000"/>
                </a:solidFill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</a:rPr>
              <a:t>这种过程</a:t>
            </a:r>
            <a:r>
              <a:rPr lang="en-US" altLang="zh-CN" sz="3200" b="1" dirty="0">
                <a:solidFill>
                  <a:srgbClr val="000000"/>
                </a:solidFill>
              </a:rPr>
              <a:t>(</a:t>
            </a:r>
            <a:r>
              <a:rPr lang="zh-CN" altLang="en-US" sz="3200" b="1" dirty="0">
                <a:solidFill>
                  <a:srgbClr val="000000"/>
                </a:solidFill>
              </a:rPr>
              <a:t>或函数</a:t>
            </a:r>
            <a:r>
              <a:rPr lang="en-US" altLang="zh-CN" sz="3200" b="1" dirty="0">
                <a:solidFill>
                  <a:srgbClr val="000000"/>
                </a:solidFill>
              </a:rPr>
              <a:t>)</a:t>
            </a:r>
            <a:r>
              <a:rPr lang="zh-CN" altLang="en-US" sz="3200" b="1" dirty="0">
                <a:solidFill>
                  <a:srgbClr val="000000"/>
                </a:solidFill>
              </a:rPr>
              <a:t>叫递归过程</a:t>
            </a:r>
            <a:r>
              <a:rPr lang="en-US" altLang="zh-CN" sz="3200" b="1" dirty="0">
                <a:solidFill>
                  <a:srgbClr val="000000"/>
                </a:solidFill>
              </a:rPr>
              <a:t>(</a:t>
            </a:r>
            <a:r>
              <a:rPr lang="zh-CN" altLang="en-US" sz="3200" b="1" dirty="0">
                <a:solidFill>
                  <a:srgbClr val="000000"/>
                </a:solidFill>
              </a:rPr>
              <a:t>或函数</a:t>
            </a:r>
            <a:r>
              <a:rPr lang="en-US" altLang="zh-CN" sz="3200" b="1" dirty="0">
                <a:solidFill>
                  <a:srgbClr val="000000"/>
                </a:solidFill>
              </a:rPr>
              <a:t>).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</a:rPr>
              <a:t>      </a:t>
            </a:r>
            <a:r>
              <a:rPr lang="zh-CN" altLang="en-US" sz="3200" b="1" dirty="0">
                <a:solidFill>
                  <a:srgbClr val="FF0000"/>
                </a:solidFill>
              </a:rPr>
              <a:t>满足某个条件后递归终止</a:t>
            </a:r>
            <a:r>
              <a:rPr lang="zh-CN" altLang="en-US" sz="3200" b="1" dirty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938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 flipH="1">
            <a:off x="1098550" y="1981200"/>
            <a:ext cx="23813" cy="113506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22363" y="3692525"/>
            <a:ext cx="0" cy="80327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6" idx="0"/>
          </p:cNvCxnSpPr>
          <p:nvPr/>
        </p:nvCxnSpPr>
        <p:spPr>
          <a:xfrm flipV="1">
            <a:off x="1176338" y="2647950"/>
            <a:ext cx="1301750" cy="468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505075" y="2652713"/>
            <a:ext cx="0" cy="37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1122363" y="3621088"/>
            <a:ext cx="1355725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505075" y="3362325"/>
            <a:ext cx="0" cy="331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2836863" y="2541588"/>
            <a:ext cx="1187450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011613" y="2601913"/>
            <a:ext cx="0" cy="42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2568575" y="3362325"/>
            <a:ext cx="1443038" cy="24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195513" y="2989263"/>
            <a:ext cx="776287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+mn-ea"/>
                <a:ea typeface="+mn-ea"/>
              </a:rPr>
              <a:t>过程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7713" y="3116263"/>
            <a:ext cx="855662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600" b="1" kern="0" dirty="0">
                <a:solidFill>
                  <a:srgbClr val="FF0000"/>
                </a:solidFill>
                <a:latin typeface="+mn-ea"/>
                <a:ea typeface="+mn-ea"/>
              </a:rPr>
              <a:t>过程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024313" y="3249613"/>
            <a:ext cx="0" cy="331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636963" y="2881313"/>
            <a:ext cx="776287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+mn-ea"/>
                <a:ea typeface="+mn-ea"/>
              </a:rPr>
              <a:t>过程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5135" name="TextBox 42"/>
          <p:cNvSpPr txBox="1">
            <a:spLocks noChangeArrowheads="1"/>
          </p:cNvSpPr>
          <p:nvPr/>
        </p:nvSpPr>
        <p:spPr bwMode="auto">
          <a:xfrm>
            <a:off x="4487863" y="25908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……</a:t>
            </a:r>
            <a:endParaRPr lang="zh-CN" altLang="en-US" sz="360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356350" y="2305050"/>
            <a:ext cx="1187450" cy="576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531100" y="2366963"/>
            <a:ext cx="12700" cy="995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54" idx="2"/>
          </p:cNvCxnSpPr>
          <p:nvPr/>
        </p:nvCxnSpPr>
        <p:spPr>
          <a:xfrm flipH="1" flipV="1">
            <a:off x="6151563" y="3249613"/>
            <a:ext cx="1379537" cy="12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764213" y="2849563"/>
            <a:ext cx="7747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+mn-ea"/>
                <a:ea typeface="+mn-ea"/>
              </a:rPr>
              <a:t>过程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5140" name="TextBox 57"/>
          <p:cNvSpPr txBox="1">
            <a:spLocks noChangeArrowheads="1"/>
          </p:cNvSpPr>
          <p:nvPr/>
        </p:nvSpPr>
        <p:spPr bwMode="auto">
          <a:xfrm>
            <a:off x="7848600" y="2290763"/>
            <a:ext cx="30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递归结束</a:t>
            </a:r>
          </a:p>
        </p:txBody>
      </p:sp>
    </p:spTree>
    <p:extLst>
      <p:ext uri="{BB962C8B-B14F-4D97-AF65-F5344CB8AC3E}">
        <p14:creationId xmlns:p14="http://schemas.microsoft.com/office/powerpoint/2010/main" val="209246446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219200" y="1143000"/>
            <a:ext cx="73152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6000" b="1">
                <a:solidFill>
                  <a:srgbClr val="000000"/>
                </a:solidFill>
              </a:rPr>
              <a:t>递归的关键：</a:t>
            </a:r>
          </a:p>
          <a:p>
            <a:pPr eaLnBrk="1" hangingPunct="1"/>
            <a:r>
              <a:rPr lang="en-US" altLang="zh-CN" sz="4400" b="1">
                <a:solidFill>
                  <a:srgbClr val="000000"/>
                </a:solidFill>
              </a:rPr>
              <a:t>1.</a:t>
            </a:r>
            <a:r>
              <a:rPr lang="zh-CN" altLang="en-US" sz="4400" b="1">
                <a:solidFill>
                  <a:srgbClr val="000000"/>
                </a:solidFill>
              </a:rPr>
              <a:t>确定递归公式（关系）</a:t>
            </a:r>
          </a:p>
          <a:p>
            <a:pPr eaLnBrk="1" hangingPunct="1"/>
            <a:r>
              <a:rPr lang="en-US" altLang="zh-CN" sz="4400" b="1">
                <a:solidFill>
                  <a:srgbClr val="000000"/>
                </a:solidFill>
              </a:rPr>
              <a:t>2.</a:t>
            </a:r>
            <a:r>
              <a:rPr lang="zh-CN" altLang="en-US" sz="4400" b="1">
                <a:solidFill>
                  <a:srgbClr val="000000"/>
                </a:solidFill>
              </a:rPr>
              <a:t>确定边界</a:t>
            </a:r>
            <a:r>
              <a:rPr lang="en-US" altLang="zh-CN" sz="4400" b="1">
                <a:solidFill>
                  <a:srgbClr val="000000"/>
                </a:solidFill>
              </a:rPr>
              <a:t>(</a:t>
            </a:r>
            <a:r>
              <a:rPr lang="zh-CN" altLang="en-US" sz="4400" b="1">
                <a:solidFill>
                  <a:srgbClr val="000000"/>
                </a:solidFill>
              </a:rPr>
              <a:t>终止</a:t>
            </a:r>
            <a:r>
              <a:rPr lang="en-US" altLang="zh-CN" sz="4400" b="1">
                <a:solidFill>
                  <a:srgbClr val="000000"/>
                </a:solidFill>
              </a:rPr>
              <a:t>)</a:t>
            </a:r>
            <a:r>
              <a:rPr lang="zh-CN" altLang="en-US" sz="4400" b="1">
                <a:solidFill>
                  <a:srgbClr val="000000"/>
                </a:solidFill>
              </a:rPr>
              <a:t>条件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华文中宋" pitchFamily="2" charset="-122"/>
              </a:rPr>
              <a:t>当递归没有到达边界终止时，继续向前，直至边界才返回。</a:t>
            </a:r>
          </a:p>
        </p:txBody>
      </p:sp>
    </p:spTree>
    <p:extLst>
      <p:ext uri="{BB962C8B-B14F-4D97-AF65-F5344CB8AC3E}">
        <p14:creationId xmlns:p14="http://schemas.microsoft.com/office/powerpoint/2010/main" val="36627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764704"/>
            <a:ext cx="8229600" cy="4320480"/>
          </a:xfrm>
        </p:spPr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引例</a:t>
            </a:r>
            <a:r>
              <a:rPr lang="en-US" altLang="zh-CN" b="1" dirty="0" smtClean="0"/>
              <a:t>】</a:t>
            </a:r>
            <a:r>
              <a:rPr lang="zh-CN" altLang="en-US" b="1" dirty="0" smtClean="0"/>
              <a:t>猴子</a:t>
            </a:r>
            <a:r>
              <a:rPr lang="zh-CN" altLang="en-US" b="1" dirty="0"/>
              <a:t>吃桃</a:t>
            </a:r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r>
              <a:rPr lang="zh-CN" altLang="en-US" dirty="0" smtClean="0"/>
              <a:t>小</a:t>
            </a:r>
            <a:r>
              <a:rPr lang="zh-CN" altLang="en-US" dirty="0"/>
              <a:t>猴摘了很多</a:t>
            </a:r>
            <a:r>
              <a:rPr lang="zh-CN" altLang="en-US" dirty="0" smtClean="0"/>
              <a:t>桃子。</a:t>
            </a:r>
            <a:endParaRPr lang="en-US" altLang="zh-CN" dirty="0" smtClean="0"/>
          </a:p>
          <a:p>
            <a:r>
              <a:rPr lang="zh-CN" altLang="en-US" dirty="0" smtClean="0"/>
              <a:t>第一天</a:t>
            </a:r>
            <a:r>
              <a:rPr lang="zh-CN" altLang="en-US" dirty="0"/>
              <a:t>吃了一半又多吃一</a:t>
            </a:r>
            <a:r>
              <a:rPr lang="zh-CN" altLang="en-US" dirty="0" smtClean="0"/>
              <a:t>个；</a:t>
            </a:r>
            <a:endParaRPr lang="en-US" altLang="zh-CN" dirty="0" smtClean="0"/>
          </a:p>
          <a:p>
            <a:r>
              <a:rPr lang="zh-CN" altLang="en-US" dirty="0" smtClean="0"/>
              <a:t>第二天</a:t>
            </a:r>
            <a:r>
              <a:rPr lang="zh-CN" altLang="en-US" dirty="0"/>
              <a:t>又吃掉一半再多吃一</a:t>
            </a:r>
            <a:r>
              <a:rPr lang="zh-CN" altLang="en-US" dirty="0" smtClean="0"/>
              <a:t>个；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r>
              <a:rPr lang="zh-CN" altLang="en-US" dirty="0" smtClean="0"/>
              <a:t>如此</a:t>
            </a:r>
            <a:r>
              <a:rPr lang="zh-CN" altLang="en-US" dirty="0"/>
              <a:t>下去，到第真十天恰好还剩一个桃子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问</a:t>
            </a:r>
            <a:r>
              <a:rPr lang="zh-CN" altLang="en-US" dirty="0"/>
              <a:t>第一天小猴摘了多少桃子？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0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1224136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天的桃子</a:t>
            </a:r>
            <a:r>
              <a:rPr lang="en-US" altLang="zh-CN" dirty="0" smtClean="0"/>
              <a:t>=(</a:t>
            </a:r>
            <a:r>
              <a:rPr lang="zh-CN" altLang="en-US" dirty="0" smtClean="0"/>
              <a:t>第</a:t>
            </a:r>
            <a:r>
              <a:rPr lang="en-US" altLang="zh-CN" dirty="0" smtClean="0"/>
              <a:t>i+1</a:t>
            </a:r>
            <a:r>
              <a:rPr lang="zh-CN" altLang="en-US" dirty="0" smtClean="0"/>
              <a:t>天的桃子  </a:t>
            </a:r>
            <a:r>
              <a:rPr lang="en-US" altLang="zh-CN" dirty="0" smtClean="0"/>
              <a:t>+1)*2</a:t>
            </a:r>
          </a:p>
          <a:p>
            <a:r>
              <a:rPr lang="en-US" altLang="zh-CN" dirty="0" smtClean="0"/>
              <a:t>i=10</a:t>
            </a:r>
            <a:r>
              <a:rPr lang="zh-CN" altLang="en-US" dirty="0" smtClean="0"/>
              <a:t>时 ，有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只桃子。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6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1052736"/>
            <a:ext cx="8229600" cy="5040560"/>
          </a:xfrm>
        </p:spPr>
        <p:txBody>
          <a:bodyPr/>
          <a:lstStyle/>
          <a:p>
            <a:r>
              <a:rPr lang="en-US" altLang="zh-CN" b="1" dirty="0" err="1">
                <a:latin typeface="+mn-ea"/>
              </a:rPr>
              <a:t>var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n:longint;</a:t>
            </a:r>
          </a:p>
          <a:p>
            <a:r>
              <a:rPr lang="en-US" altLang="zh-CN" b="1" dirty="0">
                <a:latin typeface="+mn-ea"/>
              </a:rPr>
              <a:t>  function f(</a:t>
            </a:r>
            <a:r>
              <a:rPr lang="en-US" altLang="zh-CN" b="1" dirty="0" err="1">
                <a:latin typeface="+mn-ea"/>
              </a:rPr>
              <a:t>i:longint</a:t>
            </a:r>
            <a:r>
              <a:rPr lang="en-US" altLang="zh-CN" b="1" dirty="0">
                <a:latin typeface="+mn-ea"/>
              </a:rPr>
              <a:t>):</a:t>
            </a:r>
            <a:r>
              <a:rPr lang="en-US" altLang="zh-CN" b="1" dirty="0" err="1">
                <a:latin typeface="+mn-ea"/>
              </a:rPr>
              <a:t>longint</a:t>
            </a:r>
            <a:r>
              <a:rPr lang="en-US" altLang="zh-CN" b="1" dirty="0">
                <a:latin typeface="+mn-ea"/>
              </a:rPr>
              <a:t>;</a:t>
            </a:r>
          </a:p>
          <a:p>
            <a:r>
              <a:rPr lang="en-US" altLang="zh-CN" b="1" dirty="0">
                <a:latin typeface="+mn-ea"/>
              </a:rPr>
              <a:t>    begin</a:t>
            </a:r>
          </a:p>
          <a:p>
            <a:r>
              <a:rPr lang="en-US" altLang="zh-CN" b="1" dirty="0">
                <a:latin typeface="+mn-ea"/>
              </a:rPr>
              <a:t>      if i=10 then </a:t>
            </a:r>
            <a:r>
              <a:rPr lang="en-US" altLang="zh-CN" b="1" dirty="0" smtClean="0">
                <a:latin typeface="+mn-ea"/>
              </a:rPr>
              <a:t>f:=1 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 </a:t>
            </a:r>
            <a:r>
              <a:rPr lang="en-US" altLang="zh-CN" b="1" dirty="0" smtClean="0">
                <a:latin typeface="+mn-ea"/>
              </a:rPr>
              <a:t> else </a:t>
            </a:r>
            <a:r>
              <a:rPr lang="en-US" altLang="zh-CN" b="1" dirty="0">
                <a:latin typeface="+mn-ea"/>
              </a:rPr>
              <a:t>f:=(f(i+1)+1)*2;</a:t>
            </a:r>
          </a:p>
          <a:p>
            <a:r>
              <a:rPr lang="en-US" altLang="zh-CN" b="1" dirty="0">
                <a:latin typeface="+mn-ea"/>
              </a:rPr>
              <a:t>    end;</a:t>
            </a:r>
          </a:p>
          <a:p>
            <a:r>
              <a:rPr lang="en-US" altLang="zh-CN" b="1" dirty="0">
                <a:latin typeface="+mn-ea"/>
              </a:rPr>
              <a:t>begin</a:t>
            </a:r>
          </a:p>
          <a:p>
            <a:r>
              <a:rPr lang="en-US" altLang="zh-CN" b="1" dirty="0">
                <a:latin typeface="+mn-ea"/>
              </a:rPr>
              <a:t>  n:=f(1);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writeln</a:t>
            </a:r>
            <a:r>
              <a:rPr lang="en-US" altLang="zh-CN" b="1" dirty="0">
                <a:latin typeface="+mn-ea"/>
              </a:rPr>
              <a:t>(n);</a:t>
            </a:r>
          </a:p>
          <a:p>
            <a:r>
              <a:rPr lang="en-US" altLang="zh-CN" b="1" dirty="0">
                <a:latin typeface="+mn-ea"/>
              </a:rPr>
              <a:t>end.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69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692696"/>
            <a:ext cx="8229600" cy="4680520"/>
          </a:xfrm>
        </p:spPr>
        <p:txBody>
          <a:bodyPr/>
          <a:lstStyle/>
          <a:p>
            <a:r>
              <a:rPr lang="en-US" altLang="zh-CN" sz="2800" dirty="0" err="1" smtClean="0"/>
              <a:t>Var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a,i:longint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Begin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a:=1;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for i:=1 to 9 do a:=(a+1)*2;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writeln</a:t>
            </a:r>
            <a:r>
              <a:rPr lang="en-US" altLang="zh-CN" sz="2800" dirty="0" smtClean="0"/>
              <a:t>(a);</a:t>
            </a:r>
          </a:p>
          <a:p>
            <a:r>
              <a:rPr lang="en-US" altLang="zh-CN" sz="2800" dirty="0" smtClean="0"/>
              <a:t>End.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3854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b="1" dirty="0" err="1">
                <a:latin typeface="+mn-ea"/>
              </a:rPr>
              <a:t>var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a:array[1..10] of </a:t>
            </a:r>
            <a:r>
              <a:rPr lang="en-US" altLang="zh-CN" b="1" dirty="0" err="1">
                <a:latin typeface="+mn-ea"/>
              </a:rPr>
              <a:t>longint</a:t>
            </a:r>
            <a:r>
              <a:rPr lang="en-US" altLang="zh-CN" b="1" dirty="0">
                <a:latin typeface="+mn-ea"/>
              </a:rPr>
              <a:t>;</a:t>
            </a:r>
          </a:p>
          <a:p>
            <a:r>
              <a:rPr lang="en-US" altLang="zh-CN" b="1" dirty="0">
                <a:latin typeface="+mn-ea"/>
              </a:rPr>
              <a:t>  i:longint;</a:t>
            </a:r>
          </a:p>
          <a:p>
            <a:r>
              <a:rPr lang="en-US" altLang="zh-CN" b="1" dirty="0">
                <a:latin typeface="+mn-ea"/>
              </a:rPr>
              <a:t>begin</a:t>
            </a:r>
          </a:p>
          <a:p>
            <a:r>
              <a:rPr lang="en-US" altLang="zh-CN" b="1" dirty="0">
                <a:latin typeface="+mn-ea"/>
              </a:rPr>
              <a:t>  a[10]:=1;</a:t>
            </a:r>
          </a:p>
          <a:p>
            <a:r>
              <a:rPr lang="en-US" altLang="zh-CN" b="1" dirty="0">
                <a:latin typeface="+mn-ea"/>
              </a:rPr>
              <a:t>  for i:=9 </a:t>
            </a:r>
            <a:r>
              <a:rPr lang="en-US" altLang="zh-CN" b="1" dirty="0" err="1">
                <a:latin typeface="+mn-ea"/>
              </a:rPr>
              <a:t>downto</a:t>
            </a:r>
            <a:r>
              <a:rPr lang="en-US" altLang="zh-CN" b="1" dirty="0">
                <a:latin typeface="+mn-ea"/>
              </a:rPr>
              <a:t> 1 do</a:t>
            </a:r>
          </a:p>
          <a:p>
            <a:r>
              <a:rPr lang="en-US" altLang="zh-CN" b="1" dirty="0">
                <a:latin typeface="+mn-ea"/>
              </a:rPr>
              <a:t>    a[i]:=(a[i+1]+1)*2;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writeln</a:t>
            </a:r>
            <a:r>
              <a:rPr lang="en-US" altLang="zh-CN" b="1" dirty="0">
                <a:latin typeface="+mn-ea"/>
              </a:rPr>
              <a:t>(a[1]);</a:t>
            </a:r>
          </a:p>
          <a:p>
            <a:r>
              <a:rPr lang="en-US" altLang="zh-CN" b="1" dirty="0">
                <a:latin typeface="+mn-ea"/>
              </a:rPr>
              <a:t>end.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7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9"/>
          <p:cNvSpPr txBox="1">
            <a:spLocks noChangeArrowheads="1"/>
          </p:cNvSpPr>
          <p:nvPr/>
        </p:nvSpPr>
        <p:spPr bwMode="auto">
          <a:xfrm>
            <a:off x="914400" y="533400"/>
            <a:ext cx="7620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1】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计算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n!</a:t>
            </a:r>
          </a:p>
          <a:p>
            <a:pPr eaLnBrk="1" hangingPunct="1"/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可用公式如下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: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f (1)=1                     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当 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n=1 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时  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f (n)=n*f(n-1)          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当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n&gt;1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3717032"/>
            <a:ext cx="6912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递归的执行过程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681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687404" y="908720"/>
            <a:ext cx="648499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var</a:t>
            </a:r>
            <a:endParaRPr lang="en-US" altLang="zh-CN" sz="2400" b="1" dirty="0">
              <a:solidFill>
                <a:srgbClr val="000000"/>
              </a:solidFill>
              <a:latin typeface="宋体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n:integer;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function 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charset="-122"/>
              </a:rPr>
              <a:t>f(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宋体" charset="-122"/>
              </a:rPr>
              <a:t>i:integer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):integer;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  begin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    if i=1 then f:=1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    else f:=i*f (i-1);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  end;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begin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readln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(n);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writeln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(f (n));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end.</a:t>
            </a:r>
          </a:p>
        </p:txBody>
      </p:sp>
    </p:spTree>
    <p:extLst>
      <p:ext uri="{BB962C8B-B14F-4D97-AF65-F5344CB8AC3E}">
        <p14:creationId xmlns:p14="http://schemas.microsoft.com/office/powerpoint/2010/main" val="90966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687404" y="908720"/>
            <a:ext cx="648499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var</a:t>
            </a:r>
            <a:endParaRPr lang="en-US" altLang="zh-CN" sz="2400" b="1" dirty="0">
              <a:solidFill>
                <a:srgbClr val="000000"/>
              </a:solidFill>
              <a:latin typeface="宋体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n:integer;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function f (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i:integer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):integer;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  begin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    if i=1 then 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charset="-122"/>
              </a:rPr>
              <a:t>exit(1);</a:t>
            </a:r>
            <a:endParaRPr lang="en-US" altLang="zh-CN" sz="2400" b="1" dirty="0">
              <a:solidFill>
                <a:srgbClr val="000000"/>
              </a:solidFill>
              <a:latin typeface="宋体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charset="-122"/>
              </a:rPr>
              <a:t>exit(i*f 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(i-1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charset="-122"/>
              </a:rPr>
              <a:t>));</a:t>
            </a:r>
            <a:endParaRPr lang="en-US" altLang="zh-CN" sz="2400" b="1" dirty="0">
              <a:solidFill>
                <a:srgbClr val="000000"/>
              </a:solidFill>
              <a:latin typeface="宋体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  end;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begin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readln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(n);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宋体" charset="-122"/>
              </a:rPr>
              <a:t>writeln</a:t>
            </a:r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(f (n));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宋体" charset="-122"/>
              </a:rPr>
              <a:t>  end.</a:t>
            </a:r>
          </a:p>
        </p:txBody>
      </p:sp>
    </p:spTree>
    <p:extLst>
      <p:ext uri="{BB962C8B-B14F-4D97-AF65-F5344CB8AC3E}">
        <p14:creationId xmlns:p14="http://schemas.microsoft.com/office/powerpoint/2010/main" val="6245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620688"/>
            <a:ext cx="8229600" cy="4680520"/>
          </a:xfrm>
        </p:spPr>
        <p:txBody>
          <a:bodyPr/>
          <a:lstStyle/>
          <a:p>
            <a:r>
              <a:rPr lang="zh-CN" altLang="zh-CN" b="1" dirty="0"/>
              <a:t>【</a:t>
            </a:r>
            <a:r>
              <a:rPr lang="zh-CN" altLang="zh-CN" b="1" dirty="0" smtClean="0"/>
              <a:t>例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】</a:t>
            </a:r>
            <a:r>
              <a:rPr lang="zh-CN" altLang="zh-CN" b="1" dirty="0"/>
              <a:t>求最大公约数</a:t>
            </a:r>
            <a:endParaRPr lang="zh-CN" altLang="zh-CN" dirty="0"/>
          </a:p>
          <a:p>
            <a:r>
              <a:rPr lang="zh-CN" altLang="zh-CN" dirty="0"/>
              <a:t>输入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，输出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的最大公约数。</a:t>
            </a:r>
          </a:p>
          <a:p>
            <a:r>
              <a:rPr lang="zh-CN" altLang="zh-CN" dirty="0"/>
              <a:t>如：</a:t>
            </a:r>
          </a:p>
          <a:p>
            <a:r>
              <a:rPr lang="zh-CN" altLang="zh-CN" dirty="0"/>
              <a:t>输入：</a:t>
            </a:r>
            <a:r>
              <a:rPr lang="en-US" altLang="zh-CN" dirty="0"/>
              <a:t>100  75</a:t>
            </a:r>
            <a:endParaRPr lang="zh-CN" altLang="zh-CN" dirty="0"/>
          </a:p>
          <a:p>
            <a:r>
              <a:rPr lang="zh-CN" altLang="zh-CN" dirty="0"/>
              <a:t>输出：</a:t>
            </a:r>
            <a:r>
              <a:rPr lang="en-US" altLang="zh-CN" dirty="0"/>
              <a:t>25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056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欧几里德算法</a:t>
            </a:r>
            <a:r>
              <a:rPr lang="zh-CN" altLang="en-US" b="1" dirty="0" smtClean="0"/>
              <a:t>（</a:t>
            </a:r>
            <a:r>
              <a:rPr lang="zh-CN" altLang="zh-CN" b="1" dirty="0" smtClean="0"/>
              <a:t>又</a:t>
            </a:r>
            <a:r>
              <a:rPr lang="zh-CN" altLang="zh-CN" b="1" dirty="0"/>
              <a:t>称</a:t>
            </a:r>
            <a:r>
              <a:rPr lang="zh-CN" altLang="zh-CN" b="1" dirty="0" smtClean="0"/>
              <a:t>辗转相除法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用于计算两个正整数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zh-CN" dirty="0">
                <a:latin typeface="+mn-ea"/>
              </a:rPr>
              <a:t>的最大公约数。</a:t>
            </a:r>
          </a:p>
          <a:p>
            <a:r>
              <a:rPr lang="zh-CN" altLang="zh-CN" dirty="0" smtClean="0">
                <a:latin typeface="+mn-ea"/>
              </a:rPr>
              <a:t>一般</a:t>
            </a:r>
            <a:r>
              <a:rPr lang="zh-CN" altLang="zh-CN" dirty="0">
                <a:latin typeface="+mn-ea"/>
              </a:rPr>
              <a:t>把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zh-CN" dirty="0">
                <a:latin typeface="+mn-ea"/>
              </a:rPr>
              <a:t>的最大公约数记为</a:t>
            </a:r>
            <a:r>
              <a:rPr lang="en-US" altLang="zh-CN" dirty="0" err="1">
                <a:latin typeface="+mn-ea"/>
              </a:rPr>
              <a:t>gcd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a,b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zh-CN" dirty="0">
                <a:latin typeface="+mn-ea"/>
              </a:rPr>
              <a:t>。</a:t>
            </a:r>
          </a:p>
          <a:p>
            <a:r>
              <a:rPr lang="zh-CN" altLang="zh-CN" b="1" dirty="0" smtClean="0">
                <a:latin typeface="+mn-ea"/>
              </a:rPr>
              <a:t>公式</a:t>
            </a:r>
            <a:r>
              <a:rPr lang="zh-CN" altLang="zh-CN" b="1" dirty="0">
                <a:latin typeface="+mn-ea"/>
              </a:rPr>
              <a:t>：</a:t>
            </a:r>
            <a:endParaRPr lang="zh-CN" altLang="zh-CN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gcd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a,b</a:t>
            </a:r>
            <a:r>
              <a:rPr lang="en-US" altLang="zh-CN" b="1" dirty="0">
                <a:latin typeface="+mn-ea"/>
              </a:rPr>
              <a:t>)=</a:t>
            </a:r>
            <a:r>
              <a:rPr lang="en-US" altLang="zh-CN" b="1" dirty="0" err="1">
                <a:latin typeface="+mn-ea"/>
              </a:rPr>
              <a:t>gcd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b,a</a:t>
            </a:r>
            <a:r>
              <a:rPr lang="en-US" altLang="zh-CN" b="1" dirty="0">
                <a:latin typeface="+mn-ea"/>
              </a:rPr>
              <a:t> mod b)</a:t>
            </a:r>
            <a:endParaRPr lang="zh-CN" altLang="zh-CN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gcd</a:t>
            </a:r>
            <a:r>
              <a:rPr lang="en-US" altLang="zh-CN" b="1" dirty="0">
                <a:latin typeface="+mn-ea"/>
              </a:rPr>
              <a:t>(a,0)=a</a:t>
            </a:r>
            <a:endParaRPr lang="zh-CN" altLang="zh-CN" dirty="0">
              <a:latin typeface="+mn-ea"/>
            </a:endParaRPr>
          </a:p>
          <a:p>
            <a:r>
              <a:rPr lang="zh-CN" altLang="zh-CN" dirty="0">
                <a:latin typeface="+mn-ea"/>
              </a:rPr>
              <a:t>如：</a:t>
            </a:r>
            <a:r>
              <a:rPr lang="en-US" altLang="zh-CN" dirty="0" err="1">
                <a:latin typeface="+mn-ea"/>
              </a:rPr>
              <a:t>gcd</a:t>
            </a:r>
            <a:r>
              <a:rPr lang="en-US" altLang="zh-CN" dirty="0">
                <a:latin typeface="+mn-ea"/>
              </a:rPr>
              <a:t>(100,75)=</a:t>
            </a:r>
            <a:r>
              <a:rPr lang="en-US" altLang="zh-CN" dirty="0" err="1">
                <a:latin typeface="+mn-ea"/>
              </a:rPr>
              <a:t>gcd</a:t>
            </a:r>
            <a:r>
              <a:rPr lang="en-US" altLang="zh-CN" dirty="0">
                <a:latin typeface="+mn-ea"/>
              </a:rPr>
              <a:t>(75,25)=</a:t>
            </a:r>
            <a:r>
              <a:rPr lang="en-US" altLang="zh-CN" dirty="0" err="1">
                <a:latin typeface="+mn-ea"/>
              </a:rPr>
              <a:t>gcd</a:t>
            </a:r>
            <a:r>
              <a:rPr lang="en-US" altLang="zh-CN" dirty="0">
                <a:latin typeface="+mn-ea"/>
              </a:rPr>
              <a:t>(25,0)=25</a:t>
            </a:r>
            <a:r>
              <a:rPr lang="zh-CN" altLang="zh-CN" dirty="0">
                <a:latin typeface="+mn-ea"/>
              </a:rPr>
              <a:t>；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5345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620688"/>
            <a:ext cx="5832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方法</a:t>
            </a: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zh-CN" sz="2400" dirty="0" smtClean="0">
                <a:latin typeface="+mn-ea"/>
                <a:ea typeface="+mn-ea"/>
              </a:rPr>
              <a:t>】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sz="2400" dirty="0" err="1">
                <a:latin typeface="+mn-ea"/>
                <a:ea typeface="+mn-ea"/>
              </a:rPr>
              <a:t>var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en-US" altLang="zh-CN" sz="2400" dirty="0" err="1">
                <a:latin typeface="+mn-ea"/>
                <a:ea typeface="+mn-ea"/>
              </a:rPr>
              <a:t>a,b,r:longint</a:t>
            </a:r>
            <a:r>
              <a:rPr lang="en-US" altLang="zh-CN" sz="2400" dirty="0">
                <a:latin typeface="+mn-ea"/>
                <a:ea typeface="+mn-ea"/>
              </a:rPr>
              <a:t>;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begin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en-US" altLang="zh-CN" sz="2400" dirty="0" err="1">
                <a:latin typeface="+mn-ea"/>
                <a:ea typeface="+mn-ea"/>
              </a:rPr>
              <a:t>readln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a,b</a:t>
            </a:r>
            <a:r>
              <a:rPr lang="en-US" altLang="zh-CN" sz="2400" dirty="0">
                <a:latin typeface="+mn-ea"/>
                <a:ea typeface="+mn-ea"/>
              </a:rPr>
              <a:t>);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  while b&gt;0 do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    begin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      r:=a mod b;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      a:=b;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      b:=r;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    end;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en-US" altLang="zh-CN" sz="2400" dirty="0" err="1">
                <a:latin typeface="+mn-ea"/>
                <a:ea typeface="+mn-ea"/>
              </a:rPr>
              <a:t>writeln</a:t>
            </a:r>
            <a:r>
              <a:rPr lang="en-US" altLang="zh-CN" sz="2400" dirty="0">
                <a:latin typeface="+mn-ea"/>
                <a:ea typeface="+mn-ea"/>
              </a:rPr>
              <a:t>(a);</a:t>
            </a:r>
            <a:endParaRPr lang="zh-CN" altLang="zh-CN" sz="2400" dirty="0">
              <a:latin typeface="+mn-ea"/>
              <a:ea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end.</a:t>
            </a:r>
            <a:endParaRPr lang="zh-CN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353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648072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2】</a:t>
            </a:r>
            <a:r>
              <a:rPr lang="zh-CN" altLang="en-US" dirty="0" smtClean="0"/>
              <a:t>递归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1268760"/>
            <a:ext cx="8229600" cy="5112568"/>
          </a:xfrm>
        </p:spPr>
        <p:txBody>
          <a:bodyPr/>
          <a:lstStyle/>
          <a:p>
            <a:r>
              <a:rPr lang="en-US" altLang="zh-CN" b="1" dirty="0" err="1">
                <a:latin typeface="+mn-ea"/>
              </a:rPr>
              <a:t>var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a,b:longint</a:t>
            </a:r>
            <a:r>
              <a:rPr lang="en-US" altLang="zh-CN" b="1" dirty="0">
                <a:latin typeface="+mn-ea"/>
              </a:rPr>
              <a:t>;</a:t>
            </a:r>
          </a:p>
          <a:p>
            <a:r>
              <a:rPr lang="en-US" altLang="zh-CN" b="1" dirty="0">
                <a:latin typeface="+mn-ea"/>
              </a:rPr>
              <a:t>  function </a:t>
            </a:r>
            <a:r>
              <a:rPr lang="en-US" altLang="zh-CN" b="1" dirty="0" err="1">
                <a:latin typeface="+mn-ea"/>
              </a:rPr>
              <a:t>gcd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a,b:longint</a:t>
            </a:r>
            <a:r>
              <a:rPr lang="en-US" altLang="zh-CN" b="1" dirty="0">
                <a:latin typeface="+mn-ea"/>
              </a:rPr>
              <a:t>):</a:t>
            </a:r>
            <a:r>
              <a:rPr lang="en-US" altLang="zh-CN" b="1" dirty="0" err="1">
                <a:latin typeface="+mn-ea"/>
              </a:rPr>
              <a:t>longint</a:t>
            </a:r>
            <a:r>
              <a:rPr lang="en-US" altLang="zh-CN" b="1" dirty="0">
                <a:latin typeface="+mn-ea"/>
              </a:rPr>
              <a:t>;</a:t>
            </a:r>
          </a:p>
          <a:p>
            <a:r>
              <a:rPr lang="en-US" altLang="zh-CN" b="1" dirty="0">
                <a:latin typeface="+mn-ea"/>
              </a:rPr>
              <a:t>    begin</a:t>
            </a:r>
          </a:p>
          <a:p>
            <a:r>
              <a:rPr lang="en-US" altLang="zh-CN" b="1" dirty="0">
                <a:latin typeface="+mn-ea"/>
              </a:rPr>
              <a:t>      if b=0 then exit(a);</a:t>
            </a:r>
          </a:p>
          <a:p>
            <a:r>
              <a:rPr lang="en-US" altLang="zh-CN" b="1" dirty="0">
                <a:latin typeface="+mn-ea"/>
              </a:rPr>
              <a:t>      exit(</a:t>
            </a:r>
            <a:r>
              <a:rPr lang="en-US" altLang="zh-CN" b="1" dirty="0" err="1">
                <a:latin typeface="+mn-ea"/>
              </a:rPr>
              <a:t>gcd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b,a</a:t>
            </a:r>
            <a:r>
              <a:rPr lang="en-US" altLang="zh-CN" b="1" dirty="0">
                <a:latin typeface="+mn-ea"/>
              </a:rPr>
              <a:t> mod b));</a:t>
            </a:r>
          </a:p>
          <a:p>
            <a:r>
              <a:rPr lang="en-US" altLang="zh-CN" b="1" dirty="0">
                <a:latin typeface="+mn-ea"/>
              </a:rPr>
              <a:t>    end;</a:t>
            </a:r>
          </a:p>
          <a:p>
            <a:r>
              <a:rPr lang="en-US" altLang="zh-CN" b="1" dirty="0">
                <a:latin typeface="+mn-ea"/>
              </a:rPr>
              <a:t>begin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readln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a,b</a:t>
            </a:r>
            <a:r>
              <a:rPr lang="en-US" altLang="zh-CN" b="1" dirty="0">
                <a:latin typeface="+mn-ea"/>
              </a:rPr>
              <a:t>);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writeln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gcd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a,b</a:t>
            </a:r>
            <a:r>
              <a:rPr lang="en-US" altLang="zh-CN" b="1" dirty="0">
                <a:latin typeface="+mn-ea"/>
              </a:rPr>
              <a:t>));</a:t>
            </a:r>
          </a:p>
          <a:p>
            <a:r>
              <a:rPr lang="en-US" altLang="zh-CN" b="1" dirty="0">
                <a:latin typeface="+mn-ea"/>
              </a:rPr>
              <a:t>end.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8764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type="body" idx="1"/>
          </p:nvPr>
        </p:nvSpPr>
        <p:spPr>
          <a:xfrm>
            <a:off x="2209800" y="762000"/>
            <a:ext cx="50292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200" dirty="0" smtClean="0">
                <a:latin typeface="+mn-ea"/>
              </a:rPr>
              <a:t>例 </a:t>
            </a:r>
            <a:r>
              <a:rPr lang="en-US" altLang="zh-CN" sz="2200" dirty="0" smtClean="0">
                <a:latin typeface="+mn-ea"/>
              </a:rPr>
              <a:t>2</a:t>
            </a:r>
            <a:r>
              <a:rPr lang="zh-CN" altLang="en-US" sz="2200" dirty="0" smtClean="0">
                <a:latin typeface="+mn-ea"/>
              </a:rPr>
              <a:t>、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err="1" smtClean="0">
                <a:latin typeface="+mn-ea"/>
              </a:rPr>
              <a:t>var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smtClean="0">
                <a:latin typeface="+mn-ea"/>
              </a:rPr>
              <a:t>  n:longint;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smtClean="0">
                <a:latin typeface="+mn-ea"/>
              </a:rPr>
              <a:t>  procedure f(</a:t>
            </a:r>
            <a:r>
              <a:rPr lang="en-US" altLang="zh-CN" sz="2200" dirty="0" err="1" smtClean="0">
                <a:latin typeface="+mn-ea"/>
              </a:rPr>
              <a:t>n:longint</a:t>
            </a:r>
            <a:r>
              <a:rPr lang="en-US" altLang="zh-CN" sz="2200" dirty="0" smtClean="0">
                <a:latin typeface="+mn-ea"/>
              </a:rPr>
              <a:t>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smtClean="0">
                <a:latin typeface="+mn-ea"/>
              </a:rPr>
              <a:t>    begin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smtClean="0">
                <a:latin typeface="+mn-ea"/>
              </a:rPr>
              <a:t>      if n&gt;0 then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smtClean="0">
                <a:latin typeface="+mn-ea"/>
              </a:rPr>
              <a:t>        begin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smtClean="0">
                <a:latin typeface="+mn-ea"/>
              </a:rPr>
              <a:t>           f(n div 2);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smtClean="0">
                <a:latin typeface="+mn-ea"/>
              </a:rPr>
              <a:t>           write(n mod 2);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smtClean="0">
                <a:latin typeface="+mn-ea"/>
              </a:rPr>
              <a:t>       end;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smtClean="0">
                <a:latin typeface="+mn-ea"/>
              </a:rPr>
              <a:t>    end;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smtClean="0">
                <a:latin typeface="+mn-ea"/>
              </a:rPr>
              <a:t>begin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smtClean="0">
                <a:latin typeface="+mn-ea"/>
              </a:rPr>
              <a:t>  </a:t>
            </a:r>
            <a:r>
              <a:rPr lang="en-US" altLang="zh-CN" sz="2200" dirty="0" err="1" smtClean="0">
                <a:latin typeface="+mn-ea"/>
              </a:rPr>
              <a:t>readln</a:t>
            </a:r>
            <a:r>
              <a:rPr lang="en-US" altLang="zh-CN" sz="2200" dirty="0" smtClean="0">
                <a:latin typeface="+mn-ea"/>
              </a:rPr>
              <a:t>(n);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smtClean="0">
                <a:latin typeface="+mn-ea"/>
              </a:rPr>
              <a:t>  f(n);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dirty="0" smtClean="0">
                <a:latin typeface="+mn-ea"/>
              </a:rPr>
              <a:t>End.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200" dirty="0" smtClean="0">
                <a:latin typeface="+mn-ea"/>
              </a:rPr>
              <a:t>读：</a:t>
            </a:r>
            <a:r>
              <a:rPr lang="en-US" altLang="zh-CN" sz="2200" dirty="0" smtClean="0">
                <a:latin typeface="+mn-ea"/>
              </a:rPr>
              <a:t>f(13)</a:t>
            </a:r>
          </a:p>
        </p:txBody>
      </p:sp>
    </p:spTree>
    <p:extLst>
      <p:ext uri="{BB962C8B-B14F-4D97-AF65-F5344CB8AC3E}">
        <p14:creationId xmlns:p14="http://schemas.microsoft.com/office/powerpoint/2010/main" val="74040776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2057400" y="609600"/>
            <a:ext cx="3810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0000"/>
                </a:solidFill>
              </a:rPr>
              <a:t>例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</a:rPr>
              <a:t>、</a:t>
            </a:r>
          </a:p>
          <a:p>
            <a:pPr eaLnBrk="1" hangingPunct="1"/>
            <a:r>
              <a:rPr lang="en-US" altLang="zh-CN" sz="2400" b="1" dirty="0" err="1">
                <a:solidFill>
                  <a:srgbClr val="000000"/>
                </a:solidFill>
              </a:rPr>
              <a:t>var</a:t>
            </a:r>
            <a:r>
              <a:rPr lang="en-US" altLang="zh-CN" sz="2400" b="1" dirty="0">
                <a:solidFill>
                  <a:srgbClr val="000000"/>
                </a:solidFill>
              </a:rPr>
              <a:t> n:integer;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procedure f(</a:t>
            </a:r>
            <a:r>
              <a:rPr lang="en-US" altLang="zh-CN" sz="2400" b="1" dirty="0" err="1">
                <a:solidFill>
                  <a:srgbClr val="000000"/>
                </a:solidFill>
              </a:rPr>
              <a:t>n:integer</a:t>
            </a:r>
            <a:r>
              <a:rPr lang="en-US" altLang="zh-CN" sz="2400" b="1" dirty="0">
                <a:solidFill>
                  <a:srgbClr val="000000"/>
                </a:solidFill>
              </a:rPr>
              <a:t>);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    begin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        if n&lt;&gt;0 then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           begin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               f(n-1);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               write(n);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               f(n-1);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           end;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   end;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begin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    f(3);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4497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692696"/>
            <a:ext cx="8229600" cy="4680520"/>
          </a:xfrm>
        </p:spPr>
        <p:txBody>
          <a:bodyPr/>
          <a:lstStyle/>
          <a:p>
            <a:r>
              <a:rPr lang="en-US" altLang="zh-CN" sz="2800" dirty="0" err="1" smtClean="0"/>
              <a:t>Var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a:array[1..10] of </a:t>
            </a:r>
            <a:r>
              <a:rPr lang="en-US" altLang="zh-CN" sz="2800" dirty="0" err="1" smtClean="0"/>
              <a:t>longint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Begin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a[10]:=1;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for i:=9 </a:t>
            </a:r>
            <a:r>
              <a:rPr lang="en-US" altLang="zh-CN" sz="2800" dirty="0" err="1" smtClean="0"/>
              <a:t>downto</a:t>
            </a:r>
            <a:r>
              <a:rPr lang="en-US" altLang="zh-CN" sz="2800" dirty="0" smtClean="0"/>
              <a:t> 1 do a[i]:=(a[i+1]+1)*2;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writeln</a:t>
            </a:r>
            <a:r>
              <a:rPr lang="en-US" altLang="zh-CN" sz="2800" dirty="0" smtClean="0"/>
              <a:t>(a);</a:t>
            </a:r>
          </a:p>
          <a:p>
            <a:r>
              <a:rPr lang="en-US" altLang="zh-CN" sz="2800" dirty="0" smtClean="0"/>
              <a:t>End.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09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1328738" y="762000"/>
            <a:ext cx="6096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宋体" charset="-122"/>
              </a:rPr>
              <a:t>//</a:t>
            </a:r>
            <a:r>
              <a:rPr lang="zh-CN" altLang="en-US" sz="3200" b="1">
                <a:latin typeface="宋体" charset="-122"/>
              </a:rPr>
              <a:t>递归的层数</a:t>
            </a:r>
            <a:endParaRPr lang="en-US" altLang="zh-CN" sz="3200" b="1">
              <a:latin typeface="宋体" charset="-122"/>
            </a:endParaRPr>
          </a:p>
          <a:p>
            <a:pPr eaLnBrk="1" hangingPunct="1"/>
            <a:r>
              <a:rPr lang="en-US" altLang="zh-CN" sz="3200" b="1">
                <a:latin typeface="宋体" charset="-122"/>
              </a:rPr>
              <a:t>var</a:t>
            </a:r>
          </a:p>
          <a:p>
            <a:pPr eaLnBrk="1" hangingPunct="1"/>
            <a:r>
              <a:rPr lang="en-US" altLang="zh-CN" sz="3200" b="1">
                <a:latin typeface="宋体" charset="-122"/>
              </a:rPr>
              <a:t>  n:longint;</a:t>
            </a:r>
          </a:p>
          <a:p>
            <a:pPr eaLnBrk="1" hangingPunct="1"/>
            <a:r>
              <a:rPr lang="en-US" altLang="zh-CN" sz="3200" b="1">
                <a:latin typeface="宋体" charset="-122"/>
              </a:rPr>
              <a:t>  procedure dfs(i:longint);</a:t>
            </a:r>
          </a:p>
          <a:p>
            <a:pPr eaLnBrk="1" hangingPunct="1"/>
            <a:r>
              <a:rPr lang="en-US" altLang="zh-CN" sz="3200" b="1">
                <a:latin typeface="宋体" charset="-122"/>
              </a:rPr>
              <a:t>    begin</a:t>
            </a:r>
          </a:p>
          <a:p>
            <a:pPr eaLnBrk="1" hangingPunct="1"/>
            <a:r>
              <a:rPr lang="en-US" altLang="zh-CN" sz="3200" b="1">
                <a:latin typeface="宋体" charset="-122"/>
              </a:rPr>
              <a:t>      writeln(i);</a:t>
            </a:r>
          </a:p>
          <a:p>
            <a:pPr eaLnBrk="1" hangingPunct="1"/>
            <a:r>
              <a:rPr lang="en-US" altLang="zh-CN" sz="3200" b="1">
                <a:latin typeface="宋体" charset="-122"/>
              </a:rPr>
              <a:t>      dfs(i+1);</a:t>
            </a:r>
          </a:p>
          <a:p>
            <a:pPr eaLnBrk="1" hangingPunct="1"/>
            <a:r>
              <a:rPr lang="en-US" altLang="zh-CN" sz="3200" b="1">
                <a:latin typeface="宋体" charset="-122"/>
              </a:rPr>
              <a:t>    end;</a:t>
            </a:r>
          </a:p>
          <a:p>
            <a:pPr eaLnBrk="1" hangingPunct="1"/>
            <a:r>
              <a:rPr lang="en-US" altLang="zh-CN" sz="3200" b="1">
                <a:latin typeface="宋体" charset="-122"/>
              </a:rPr>
              <a:t>begin</a:t>
            </a:r>
          </a:p>
          <a:p>
            <a:pPr eaLnBrk="1" hangingPunct="1"/>
            <a:r>
              <a:rPr lang="en-US" altLang="zh-CN" sz="3200" b="1">
                <a:latin typeface="宋体" charset="-122"/>
              </a:rPr>
              <a:t>  dfs(1);</a:t>
            </a:r>
          </a:p>
          <a:p>
            <a:pPr eaLnBrk="1" hangingPunct="1"/>
            <a:r>
              <a:rPr lang="en-US" altLang="zh-CN" sz="3200" b="1">
                <a:latin typeface="宋体" charset="-122"/>
              </a:rPr>
              <a:t>end.</a:t>
            </a:r>
            <a:endParaRPr lang="zh-CN" altLang="en-US" sz="3200" b="1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85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5638800" cy="1143000"/>
          </a:xfrm>
        </p:spPr>
        <p:txBody>
          <a:bodyPr/>
          <a:lstStyle/>
          <a:p>
            <a:pPr eaLnBrk="1" hangingPunct="1"/>
            <a:r>
              <a:rPr lang="zh-CN" altLang="en-US" sz="6000" smtClean="0"/>
              <a:t>递归的简单应用</a:t>
            </a:r>
          </a:p>
        </p:txBody>
      </p:sp>
    </p:spTree>
    <p:extLst>
      <p:ext uri="{BB962C8B-B14F-4D97-AF65-F5344CB8AC3E}">
        <p14:creationId xmlns:p14="http://schemas.microsoft.com/office/powerpoint/2010/main" val="370580795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4800" y="1385888"/>
            <a:ext cx="8382000" cy="493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00"/>
                </a:solidFill>
              </a:rPr>
              <a:t>问题的提出：</a:t>
            </a:r>
          </a:p>
          <a:p>
            <a:pPr eaLnBrk="1" hangingPunct="1"/>
            <a:r>
              <a:rPr lang="zh-CN" altLang="en-US" sz="2000" b="1">
                <a:solidFill>
                  <a:srgbClr val="000000"/>
                </a:solidFill>
              </a:rPr>
              <a:t>        </a:t>
            </a:r>
            <a:r>
              <a:rPr lang="en-US" altLang="zh-CN" sz="2000" b="1">
                <a:solidFill>
                  <a:srgbClr val="000000"/>
                </a:solidFill>
              </a:rPr>
              <a:t>Hanoi</a:t>
            </a:r>
            <a:r>
              <a:rPr lang="zh-CN" altLang="en-US" sz="2000" b="1">
                <a:solidFill>
                  <a:srgbClr val="000000"/>
                </a:solidFill>
              </a:rPr>
              <a:t>塔由</a:t>
            </a:r>
            <a:r>
              <a:rPr lang="en-US" altLang="zh-CN" sz="2000" b="1">
                <a:solidFill>
                  <a:srgbClr val="000000"/>
                </a:solidFill>
              </a:rPr>
              <a:t>n</a:t>
            </a:r>
            <a:r>
              <a:rPr lang="zh-CN" altLang="en-US" sz="2000" b="1">
                <a:solidFill>
                  <a:srgbClr val="000000"/>
                </a:solidFill>
              </a:rPr>
              <a:t>个大小不同的圆盘和</a:t>
            </a:r>
            <a:r>
              <a:rPr lang="en-US" altLang="zh-CN" sz="2000" b="1">
                <a:solidFill>
                  <a:srgbClr val="000000"/>
                </a:solidFill>
              </a:rPr>
              <a:t>3</a:t>
            </a:r>
            <a:r>
              <a:rPr lang="zh-CN" altLang="en-US" sz="2000" b="1">
                <a:solidFill>
                  <a:srgbClr val="000000"/>
                </a:solidFill>
              </a:rPr>
              <a:t>根木柱</a:t>
            </a:r>
            <a:r>
              <a:rPr lang="en-US" altLang="zh-CN" sz="2000" b="1">
                <a:solidFill>
                  <a:srgbClr val="000000"/>
                </a:solidFill>
              </a:rPr>
              <a:t>1,2,3</a:t>
            </a:r>
            <a:r>
              <a:rPr lang="zh-CN" altLang="en-US" sz="2000" b="1">
                <a:solidFill>
                  <a:srgbClr val="000000"/>
                </a:solidFill>
              </a:rPr>
              <a:t>组成。开始时，这</a:t>
            </a:r>
            <a:r>
              <a:rPr lang="en-US" altLang="zh-CN" sz="2000" b="1">
                <a:solidFill>
                  <a:srgbClr val="000000"/>
                </a:solidFill>
              </a:rPr>
              <a:t>n</a:t>
            </a:r>
            <a:r>
              <a:rPr lang="zh-CN" altLang="en-US" sz="2000" b="1">
                <a:solidFill>
                  <a:srgbClr val="000000"/>
                </a:solidFill>
              </a:rPr>
              <a:t>个圆盘由大到小依次套在</a:t>
            </a:r>
            <a:r>
              <a:rPr lang="en-US" altLang="zh-CN" sz="2000" b="1">
                <a:solidFill>
                  <a:srgbClr val="000000"/>
                </a:solidFill>
              </a:rPr>
              <a:t>1</a:t>
            </a:r>
            <a:r>
              <a:rPr lang="zh-CN" altLang="en-US" sz="2000" b="1">
                <a:solidFill>
                  <a:srgbClr val="000000"/>
                </a:solidFill>
              </a:rPr>
              <a:t>柱上，如图所示。</a:t>
            </a:r>
          </a:p>
          <a:p>
            <a:pPr eaLnBrk="1" hangingPunct="1"/>
            <a:r>
              <a:rPr lang="zh-CN" altLang="en-US" sz="2000" b="1">
                <a:solidFill>
                  <a:srgbClr val="000000"/>
                </a:solidFill>
              </a:rPr>
              <a:t/>
            </a:r>
            <a:br>
              <a:rPr lang="zh-CN" altLang="en-US" sz="2000" b="1">
                <a:solidFill>
                  <a:srgbClr val="000000"/>
                </a:solidFill>
              </a:rPr>
            </a:br>
            <a:endParaRPr lang="zh-CN" altLang="en-US" sz="2000" b="1">
              <a:solidFill>
                <a:srgbClr val="000000"/>
              </a:solidFill>
            </a:endParaRPr>
          </a:p>
          <a:p>
            <a:pPr eaLnBrk="1" hangingPunct="1"/>
            <a:endParaRPr lang="zh-CN" altLang="en-US" sz="2000" b="1">
              <a:solidFill>
                <a:srgbClr val="000000"/>
              </a:solidFill>
            </a:endParaRPr>
          </a:p>
          <a:p>
            <a:pPr eaLnBrk="1" hangingPunct="1"/>
            <a:endParaRPr lang="zh-CN" altLang="en-US" sz="2000" b="1">
              <a:solidFill>
                <a:srgbClr val="000000"/>
              </a:solidFill>
            </a:endParaRPr>
          </a:p>
          <a:p>
            <a:pPr eaLnBrk="1" hangingPunct="1"/>
            <a:endParaRPr lang="zh-CN" altLang="en-US" sz="2000" b="1">
              <a:solidFill>
                <a:srgbClr val="000000"/>
              </a:solidFill>
            </a:endParaRPr>
          </a:p>
          <a:p>
            <a:pPr eaLnBrk="1" hangingPunct="1"/>
            <a:endParaRPr lang="zh-CN" altLang="en-US" sz="2000" b="1">
              <a:solidFill>
                <a:srgbClr val="000000"/>
              </a:solidFill>
            </a:endParaRPr>
          </a:p>
          <a:p>
            <a:pPr eaLnBrk="1" hangingPunct="1"/>
            <a:endParaRPr lang="zh-CN" altLang="en-US" sz="2000" b="1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000" b="1">
                <a:solidFill>
                  <a:srgbClr val="000000"/>
                </a:solidFill>
              </a:rPr>
              <a:t>现在要求用最少的移动次数把</a:t>
            </a:r>
            <a:r>
              <a:rPr lang="en-US" altLang="zh-CN" sz="2000" b="1">
                <a:solidFill>
                  <a:srgbClr val="000000"/>
                </a:solidFill>
              </a:rPr>
              <a:t>1</a:t>
            </a:r>
            <a:r>
              <a:rPr lang="zh-CN" altLang="en-US" sz="2000" b="1">
                <a:solidFill>
                  <a:srgbClr val="000000"/>
                </a:solidFill>
              </a:rPr>
              <a:t>柱上</a:t>
            </a:r>
            <a:r>
              <a:rPr lang="en-US" altLang="zh-CN" sz="2000" b="1">
                <a:solidFill>
                  <a:srgbClr val="000000"/>
                </a:solidFill>
              </a:rPr>
              <a:t>n</a:t>
            </a:r>
            <a:r>
              <a:rPr lang="zh-CN" altLang="en-US" sz="2000" b="1">
                <a:solidFill>
                  <a:srgbClr val="000000"/>
                </a:solidFill>
              </a:rPr>
              <a:t>个圆盘按下述规则移到</a:t>
            </a:r>
            <a:r>
              <a:rPr lang="en-US" altLang="zh-CN" sz="2000" b="1">
                <a:solidFill>
                  <a:srgbClr val="000000"/>
                </a:solidFill>
              </a:rPr>
              <a:t>3</a:t>
            </a:r>
            <a:r>
              <a:rPr lang="zh-CN" altLang="en-US" sz="2000" b="1">
                <a:solidFill>
                  <a:srgbClr val="000000"/>
                </a:solidFill>
              </a:rPr>
              <a:t>柱上：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(1) </a:t>
            </a:r>
            <a:r>
              <a:rPr lang="zh-CN" altLang="en-US" sz="2000" b="1">
                <a:solidFill>
                  <a:srgbClr val="000000"/>
                </a:solidFill>
              </a:rPr>
              <a:t>一次只能移一个圆盘；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(2) </a:t>
            </a:r>
            <a:r>
              <a:rPr lang="zh-CN" altLang="en-US" sz="2000" b="1">
                <a:solidFill>
                  <a:srgbClr val="000000"/>
                </a:solidFill>
              </a:rPr>
              <a:t>圆盘只能在</a:t>
            </a:r>
            <a:r>
              <a:rPr lang="en-US" altLang="zh-CN" sz="2000" b="1">
                <a:solidFill>
                  <a:srgbClr val="000000"/>
                </a:solidFill>
              </a:rPr>
              <a:t>3</a:t>
            </a:r>
            <a:r>
              <a:rPr lang="zh-CN" altLang="en-US" sz="2000" b="1">
                <a:solidFill>
                  <a:srgbClr val="000000"/>
                </a:solidFill>
              </a:rPr>
              <a:t>个柱上存放；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(3) </a:t>
            </a:r>
            <a:r>
              <a:rPr lang="zh-CN" altLang="en-US" sz="2000" b="1">
                <a:solidFill>
                  <a:srgbClr val="000000"/>
                </a:solidFill>
              </a:rPr>
              <a:t>在移动过程中，不允许大盘压小盘。</a:t>
            </a:r>
          </a:p>
          <a:p>
            <a:pPr eaLnBrk="1" hangingPunct="1"/>
            <a:endParaRPr lang="zh-CN" altLang="en-US" sz="2000" b="1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请编程描述移动的过程。</a:t>
            </a:r>
            <a:r>
              <a:rPr lang="zh-CN" altLang="en-US">
                <a:solidFill>
                  <a:srgbClr val="000000"/>
                </a:solidFill>
              </a:rPr>
              <a:t> 。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63800"/>
            <a:ext cx="46482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133600" y="7620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4  Hanoi</a:t>
            </a:r>
            <a:r>
              <a:rPr lang="zh-CN" altLang="en-US" sz="2800" b="1" dirty="0">
                <a:solidFill>
                  <a:srgbClr val="000000"/>
                </a:solidFill>
              </a:rPr>
              <a:t>（汉诺塔）问题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46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2013" y="3429000"/>
              <a:ext cx="9525" cy="63500"/>
            </p14:xfrm>
          </p:contentPart>
        </mc:Choice>
        <mc:Fallback xmlns="">
          <p:pic>
            <p:nvPicPr>
              <p:cNvPr id="1946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4727" y="3411321"/>
                <a:ext cx="44097" cy="98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46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90913" y="3598863"/>
              <a:ext cx="366712" cy="366712"/>
            </p14:xfrm>
          </p:contentPart>
        </mc:Choice>
        <mc:Fallback xmlns="">
          <p:pic>
            <p:nvPicPr>
              <p:cNvPr id="1946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3262" y="3581212"/>
                <a:ext cx="402014" cy="402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46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57625" y="4062413"/>
              <a:ext cx="223838" cy="196850"/>
            </p14:xfrm>
          </p:contentPart>
        </mc:Choice>
        <mc:Fallback xmlns="">
          <p:pic>
            <p:nvPicPr>
              <p:cNvPr id="1946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39991" y="4044779"/>
                <a:ext cx="259105" cy="2321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7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447800" y="1143000"/>
            <a:ext cx="11430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1 : 1--&gt;3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819400" y="1143000"/>
            <a:ext cx="1143000" cy="9255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1--&gt;2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2 : 1--&gt;3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2--&gt;3</a:t>
            </a:r>
            <a:endParaRPr lang="en-US" altLang="zh-CN" b="1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4343400" y="1143000"/>
            <a:ext cx="1143000" cy="20240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1--&gt;3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2 : 1--&gt;2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3--&gt;2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3 : 1--&gt;3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2--&gt;1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2 : 2--&gt;3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1--&gt;3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867400" y="1143000"/>
            <a:ext cx="1143000" cy="4221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1--&gt;2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2 : 1--&gt;3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2--&gt;3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3 : 1--&gt;2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3--&gt;1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2 : 3--&gt;2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1--&gt;2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4 : 1--&gt;3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2--&gt;3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2 : 2--&gt;1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3--&gt;1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3 : 2--&gt;3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1--&gt;2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2 : 1--&gt;3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1 : 2--&gt;3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9436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N=4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4958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N=3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8956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N=2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6002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N=1</a:t>
            </a:r>
          </a:p>
        </p:txBody>
      </p:sp>
    </p:spTree>
    <p:extLst>
      <p:ext uri="{BB962C8B-B14F-4D97-AF65-F5344CB8AC3E}">
        <p14:creationId xmlns:p14="http://schemas.microsoft.com/office/powerpoint/2010/main" val="12383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nimBg="1"/>
      <p:bldP spid="80900" grpId="0" animBg="1"/>
      <p:bldP spid="8090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7924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第一步：先借助</a:t>
            </a:r>
            <a:r>
              <a:rPr lang="en-US" altLang="zh-CN" sz="2400" b="1">
                <a:solidFill>
                  <a:srgbClr val="000000"/>
                </a:solidFill>
              </a:rPr>
              <a:t>3</a:t>
            </a:r>
            <a:r>
              <a:rPr lang="zh-CN" altLang="en-US" sz="2400" b="1">
                <a:solidFill>
                  <a:srgbClr val="000000"/>
                </a:solidFill>
              </a:rPr>
              <a:t>柱把</a:t>
            </a:r>
            <a:r>
              <a:rPr lang="en-US" altLang="zh-CN" sz="2400" b="1">
                <a:solidFill>
                  <a:srgbClr val="000000"/>
                </a:solidFill>
              </a:rPr>
              <a:t>1</a:t>
            </a:r>
            <a:r>
              <a:rPr lang="zh-CN" altLang="en-US" sz="2400" b="1">
                <a:solidFill>
                  <a:srgbClr val="000000"/>
                </a:solidFill>
              </a:rPr>
              <a:t>柱上面的</a:t>
            </a:r>
            <a:r>
              <a:rPr lang="en-US" altLang="zh-CN" sz="2400" b="1">
                <a:solidFill>
                  <a:srgbClr val="000000"/>
                </a:solidFill>
              </a:rPr>
              <a:t>n-1</a:t>
            </a:r>
            <a:r>
              <a:rPr lang="zh-CN" altLang="en-US" sz="2400" b="1">
                <a:solidFill>
                  <a:srgbClr val="000000"/>
                </a:solidFill>
              </a:rPr>
              <a:t>个盘子移动到</a:t>
            </a:r>
            <a:r>
              <a:rPr lang="en-US" altLang="zh-CN" sz="2400" b="1">
                <a:solidFill>
                  <a:srgbClr val="000000"/>
                </a:solidFill>
              </a:rPr>
              <a:t>2</a:t>
            </a:r>
            <a:r>
              <a:rPr lang="zh-CN" altLang="en-US" sz="2400" b="1">
                <a:solidFill>
                  <a:srgbClr val="000000"/>
                </a:solidFill>
              </a:rPr>
              <a:t>柱上。</a:t>
            </a:r>
          </a:p>
          <a:p>
            <a:pPr eaLnBrk="1" hangingPunct="1"/>
            <a:endParaRPr lang="zh-CN" altLang="en-US" sz="2400" b="1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第二步：然后再把</a:t>
            </a:r>
            <a:r>
              <a:rPr lang="en-US" altLang="zh-CN" sz="2400" b="1">
                <a:solidFill>
                  <a:srgbClr val="000000"/>
                </a:solidFill>
              </a:rPr>
              <a:t>1</a:t>
            </a:r>
            <a:r>
              <a:rPr lang="zh-CN" altLang="en-US" sz="2400" b="1">
                <a:solidFill>
                  <a:srgbClr val="000000"/>
                </a:solidFill>
              </a:rPr>
              <a:t>柱最下面的一个盘子移动到</a:t>
            </a:r>
            <a:r>
              <a:rPr lang="en-US" altLang="zh-CN" sz="2400" b="1">
                <a:solidFill>
                  <a:srgbClr val="000000"/>
                </a:solidFill>
              </a:rPr>
              <a:t>3</a:t>
            </a:r>
            <a:r>
              <a:rPr lang="zh-CN" altLang="en-US" sz="2400" b="1">
                <a:solidFill>
                  <a:srgbClr val="000000"/>
                </a:solidFill>
              </a:rPr>
              <a:t>柱上。</a:t>
            </a:r>
          </a:p>
          <a:p>
            <a:pPr eaLnBrk="1" hangingPunct="1"/>
            <a:endParaRPr lang="zh-CN" altLang="en-US" sz="2400" b="1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第三步：再借助</a:t>
            </a:r>
            <a:r>
              <a:rPr lang="en-US" altLang="zh-CN" sz="2400" b="1">
                <a:solidFill>
                  <a:srgbClr val="000000"/>
                </a:solidFill>
              </a:rPr>
              <a:t>1</a:t>
            </a:r>
            <a:r>
              <a:rPr lang="zh-CN" altLang="en-US" sz="2400" b="1">
                <a:solidFill>
                  <a:srgbClr val="000000"/>
                </a:solidFill>
              </a:rPr>
              <a:t>柱把</a:t>
            </a:r>
            <a:r>
              <a:rPr lang="en-US" altLang="zh-CN" sz="2400" b="1">
                <a:solidFill>
                  <a:srgbClr val="000000"/>
                </a:solidFill>
              </a:rPr>
              <a:t>2</a:t>
            </a:r>
            <a:r>
              <a:rPr lang="zh-CN" altLang="en-US" sz="2400" b="1">
                <a:solidFill>
                  <a:srgbClr val="000000"/>
                </a:solidFill>
              </a:rPr>
              <a:t>柱上的</a:t>
            </a:r>
            <a:r>
              <a:rPr lang="en-US" altLang="zh-CN" sz="2400" b="1">
                <a:solidFill>
                  <a:srgbClr val="000000"/>
                </a:solidFill>
              </a:rPr>
              <a:t>n-1</a:t>
            </a:r>
            <a:r>
              <a:rPr lang="zh-CN" altLang="en-US" sz="2400" b="1">
                <a:solidFill>
                  <a:srgbClr val="000000"/>
                </a:solidFill>
              </a:rPr>
              <a:t>个盘子移动到</a:t>
            </a:r>
            <a:r>
              <a:rPr lang="en-US" altLang="zh-CN" sz="2400" b="1">
                <a:solidFill>
                  <a:srgbClr val="000000"/>
                </a:solidFill>
              </a:rPr>
              <a:t>3</a:t>
            </a:r>
            <a:r>
              <a:rPr lang="zh-CN" altLang="en-US" sz="2400" b="1">
                <a:solidFill>
                  <a:srgbClr val="000000"/>
                </a:solidFill>
              </a:rPr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2454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7724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procedure move(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i,x,y,z:integer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);</a:t>
            </a:r>
            <a:b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</a:b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//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把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柱上的编号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到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个盘子借助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y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移动到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z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上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begin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  if i=1 then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writeln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(1,' : ',x,'--&gt;',z)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  else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    begin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      move(i-1,x,z,y);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  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+mn-ea"/>
                <a:ea typeface="+mn-ea"/>
              </a:rPr>
              <a:t>writeln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(i,' : ',x,'--&gt;',z);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      move(i-1,y,x,z);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    end;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end;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676400" y="5257800"/>
            <a:ext cx="2743200" cy="955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readln(n);</a:t>
            </a: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move(n,1,2,3);</a:t>
            </a:r>
          </a:p>
        </p:txBody>
      </p:sp>
    </p:spTree>
    <p:extLst>
      <p:ext uri="{BB962C8B-B14F-4D97-AF65-F5344CB8AC3E}">
        <p14:creationId xmlns:p14="http://schemas.microsoft.com/office/powerpoint/2010/main" val="37322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219200"/>
            <a:ext cx="79248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2000" b="1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000" b="1">
                <a:solidFill>
                  <a:srgbClr val="000000"/>
                </a:solidFill>
              </a:rPr>
              <a:t>第一步：先借助</a:t>
            </a:r>
            <a:r>
              <a:rPr lang="en-US" altLang="zh-CN" sz="2000" b="1">
                <a:solidFill>
                  <a:srgbClr val="000000"/>
                </a:solidFill>
              </a:rPr>
              <a:t>3</a:t>
            </a:r>
            <a:r>
              <a:rPr lang="zh-CN" altLang="en-US" sz="2000" b="1">
                <a:solidFill>
                  <a:srgbClr val="000000"/>
                </a:solidFill>
              </a:rPr>
              <a:t>柱把</a:t>
            </a:r>
            <a:r>
              <a:rPr lang="en-US" altLang="zh-CN" sz="2000" b="1">
                <a:solidFill>
                  <a:srgbClr val="000000"/>
                </a:solidFill>
              </a:rPr>
              <a:t>1</a:t>
            </a:r>
            <a:r>
              <a:rPr lang="zh-CN" altLang="en-US" sz="2000" b="1">
                <a:solidFill>
                  <a:srgbClr val="000000"/>
                </a:solidFill>
              </a:rPr>
              <a:t>柱上面的</a:t>
            </a:r>
            <a:r>
              <a:rPr lang="en-US" altLang="zh-CN" sz="2000" b="1">
                <a:solidFill>
                  <a:srgbClr val="000000"/>
                </a:solidFill>
              </a:rPr>
              <a:t>n-1</a:t>
            </a:r>
            <a:r>
              <a:rPr lang="zh-CN" altLang="en-US" sz="2000" b="1">
                <a:solidFill>
                  <a:srgbClr val="000000"/>
                </a:solidFill>
              </a:rPr>
              <a:t>个盘子移动到</a:t>
            </a:r>
            <a:r>
              <a:rPr lang="en-US" altLang="zh-CN" sz="2000" b="1">
                <a:solidFill>
                  <a:srgbClr val="000000"/>
                </a:solidFill>
              </a:rPr>
              <a:t>2</a:t>
            </a:r>
            <a:r>
              <a:rPr lang="zh-CN" altLang="en-US" sz="2000" b="1">
                <a:solidFill>
                  <a:srgbClr val="000000"/>
                </a:solidFill>
              </a:rPr>
              <a:t>柱上，所需的移       </a:t>
            </a:r>
            <a:br>
              <a:rPr lang="zh-CN" altLang="en-US" sz="2000" b="1">
                <a:solidFill>
                  <a:srgbClr val="000000"/>
                </a:solidFill>
              </a:rPr>
            </a:br>
            <a:r>
              <a:rPr lang="zh-CN" altLang="en-US" sz="2000" b="1">
                <a:solidFill>
                  <a:srgbClr val="000000"/>
                </a:solidFill>
              </a:rPr>
              <a:t>               动次数为</a:t>
            </a:r>
            <a:r>
              <a:rPr lang="en-US" altLang="zh-CN" sz="2000" b="1">
                <a:solidFill>
                  <a:srgbClr val="000000"/>
                </a:solidFill>
              </a:rPr>
              <a:t>f(n-1)</a:t>
            </a:r>
            <a:r>
              <a:rPr lang="zh-CN" altLang="en-US" sz="2000" b="1">
                <a:solidFill>
                  <a:srgbClr val="000000"/>
                </a:solidFill>
              </a:rPr>
              <a:t>。</a:t>
            </a:r>
          </a:p>
          <a:p>
            <a:pPr eaLnBrk="1" hangingPunct="1"/>
            <a:r>
              <a:rPr lang="zh-CN" altLang="en-US" sz="2000" b="1">
                <a:solidFill>
                  <a:srgbClr val="000000"/>
                </a:solidFill>
              </a:rPr>
              <a:t>第二步：然后再把</a:t>
            </a:r>
            <a:r>
              <a:rPr lang="en-US" altLang="zh-CN" sz="2000" b="1">
                <a:solidFill>
                  <a:srgbClr val="000000"/>
                </a:solidFill>
              </a:rPr>
              <a:t>1</a:t>
            </a:r>
            <a:r>
              <a:rPr lang="zh-CN" altLang="en-US" sz="2000" b="1">
                <a:solidFill>
                  <a:srgbClr val="000000"/>
                </a:solidFill>
              </a:rPr>
              <a:t>柱最下面的一个盘子移动到</a:t>
            </a:r>
            <a:r>
              <a:rPr lang="en-US" altLang="zh-CN" sz="2000" b="1">
                <a:solidFill>
                  <a:srgbClr val="000000"/>
                </a:solidFill>
              </a:rPr>
              <a:t>3</a:t>
            </a:r>
            <a:r>
              <a:rPr lang="zh-CN" altLang="en-US" sz="2000" b="1">
                <a:solidFill>
                  <a:srgbClr val="000000"/>
                </a:solidFill>
              </a:rPr>
              <a:t>柱上，只需要</a:t>
            </a:r>
            <a:r>
              <a:rPr lang="en-US" altLang="zh-CN" sz="2000" b="1">
                <a:solidFill>
                  <a:srgbClr val="000000"/>
                </a:solidFill>
              </a:rPr>
              <a:t>1</a:t>
            </a:r>
            <a:r>
              <a:rPr lang="zh-CN" altLang="en-US" sz="2000" b="1">
                <a:solidFill>
                  <a:srgbClr val="000000"/>
                </a:solidFill>
              </a:rPr>
              <a:t>次   </a:t>
            </a:r>
            <a:br>
              <a:rPr lang="zh-CN" altLang="en-US" sz="2000" b="1">
                <a:solidFill>
                  <a:srgbClr val="000000"/>
                </a:solidFill>
              </a:rPr>
            </a:br>
            <a:r>
              <a:rPr lang="zh-CN" altLang="en-US" sz="2000" b="1">
                <a:solidFill>
                  <a:srgbClr val="000000"/>
                </a:solidFill>
              </a:rPr>
              <a:t>              盘子。</a:t>
            </a:r>
          </a:p>
          <a:p>
            <a:pPr eaLnBrk="1" hangingPunct="1"/>
            <a:r>
              <a:rPr lang="zh-CN" altLang="en-US" sz="2000" b="1">
                <a:solidFill>
                  <a:srgbClr val="000000"/>
                </a:solidFill>
              </a:rPr>
              <a:t>第三步：再借助</a:t>
            </a:r>
            <a:r>
              <a:rPr lang="en-US" altLang="zh-CN" sz="2000" b="1">
                <a:solidFill>
                  <a:srgbClr val="000000"/>
                </a:solidFill>
              </a:rPr>
              <a:t>1</a:t>
            </a:r>
            <a:r>
              <a:rPr lang="zh-CN" altLang="en-US" sz="2000" b="1">
                <a:solidFill>
                  <a:srgbClr val="000000"/>
                </a:solidFill>
              </a:rPr>
              <a:t>柱把</a:t>
            </a:r>
            <a:r>
              <a:rPr lang="en-US" altLang="zh-CN" sz="2000" b="1">
                <a:solidFill>
                  <a:srgbClr val="000000"/>
                </a:solidFill>
              </a:rPr>
              <a:t>2</a:t>
            </a:r>
            <a:r>
              <a:rPr lang="zh-CN" altLang="en-US" sz="2000" b="1">
                <a:solidFill>
                  <a:srgbClr val="000000"/>
                </a:solidFill>
              </a:rPr>
              <a:t>柱上的</a:t>
            </a:r>
            <a:r>
              <a:rPr lang="en-US" altLang="zh-CN" sz="2000" b="1">
                <a:solidFill>
                  <a:srgbClr val="000000"/>
                </a:solidFill>
              </a:rPr>
              <a:t>n-1</a:t>
            </a:r>
            <a:r>
              <a:rPr lang="zh-CN" altLang="en-US" sz="2000" b="1">
                <a:solidFill>
                  <a:srgbClr val="000000"/>
                </a:solidFill>
              </a:rPr>
              <a:t>个盘子移动到</a:t>
            </a:r>
            <a:r>
              <a:rPr lang="en-US" altLang="zh-CN" sz="2000" b="1">
                <a:solidFill>
                  <a:srgbClr val="000000"/>
                </a:solidFill>
              </a:rPr>
              <a:t>3</a:t>
            </a:r>
            <a:r>
              <a:rPr lang="zh-CN" altLang="en-US" sz="2000" b="1">
                <a:solidFill>
                  <a:srgbClr val="000000"/>
                </a:solidFill>
              </a:rPr>
              <a:t>上，所需的移动次</a:t>
            </a:r>
            <a:br>
              <a:rPr lang="zh-CN" altLang="en-US" sz="2000" b="1">
                <a:solidFill>
                  <a:srgbClr val="000000"/>
                </a:solidFill>
              </a:rPr>
            </a:br>
            <a:r>
              <a:rPr lang="zh-CN" altLang="en-US" sz="2000" b="1">
                <a:solidFill>
                  <a:srgbClr val="000000"/>
                </a:solidFill>
              </a:rPr>
              <a:t>               数为</a:t>
            </a:r>
            <a:r>
              <a:rPr lang="en-US" altLang="zh-CN" sz="2000" b="1">
                <a:solidFill>
                  <a:srgbClr val="000000"/>
                </a:solidFill>
              </a:rPr>
              <a:t>f(n-1)</a:t>
            </a:r>
            <a:r>
              <a:rPr lang="zh-CN" altLang="en-US" sz="2000" b="1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8600" y="35814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由以上</a:t>
            </a:r>
            <a:r>
              <a:rPr lang="en-US" altLang="zh-CN" sz="2400" b="1">
                <a:solidFill>
                  <a:srgbClr val="000000"/>
                </a:solidFill>
              </a:rPr>
              <a:t>3</a:t>
            </a:r>
            <a:r>
              <a:rPr lang="zh-CN" altLang="en-US" sz="2400" b="1">
                <a:solidFill>
                  <a:srgbClr val="000000"/>
                </a:solidFill>
              </a:rPr>
              <a:t>步得出总共移动盘子的次数为：</a:t>
            </a:r>
            <a:r>
              <a:rPr lang="en-US" altLang="zh-CN" sz="2400" b="1">
                <a:solidFill>
                  <a:srgbClr val="000000"/>
                </a:solidFill>
              </a:rPr>
              <a:t>f(n-1)+1+ f(n-1)</a:t>
            </a:r>
            <a:r>
              <a:rPr lang="zh-CN" altLang="en-US" sz="2400" b="1">
                <a:solidFill>
                  <a:srgbClr val="000000"/>
                </a:solidFill>
              </a:rPr>
              <a:t>。</a:t>
            </a:r>
          </a:p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    所以：</a:t>
            </a:r>
            <a:r>
              <a:rPr lang="en-US" altLang="zh-CN" sz="2400" b="1">
                <a:solidFill>
                  <a:srgbClr val="000000"/>
                </a:solidFill>
              </a:rPr>
              <a:t>f(n)=2 f(n-1)+1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971800" y="4953000"/>
            <a:ext cx="2286000" cy="5445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f(n)= 2</a:t>
            </a:r>
            <a:r>
              <a:rPr lang="en-US" altLang="zh-CN" sz="2800" baseline="30000">
                <a:solidFill>
                  <a:srgbClr val="000000"/>
                </a:solidFill>
              </a:rPr>
              <a:t>n</a:t>
            </a:r>
            <a:r>
              <a:rPr lang="en-US" altLang="zh-CN" sz="2800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200400" y="685800"/>
            <a:ext cx="2743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</a:rPr>
              <a:t>最少的移动次数</a:t>
            </a:r>
          </a:p>
        </p:txBody>
      </p:sp>
    </p:spTree>
    <p:extLst>
      <p:ext uri="{BB962C8B-B14F-4D97-AF65-F5344CB8AC3E}">
        <p14:creationId xmlns:p14="http://schemas.microsoft.com/office/powerpoint/2010/main" val="20374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/>
      <p:bldP spid="8397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600200" y="1066800"/>
            <a:ext cx="59436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</a:rPr>
              <a:t>思考：四根柱子的情况？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</a:rPr>
              <a:t>           五根柱子的情况？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</a:rPr>
              <a:t>                       </a:t>
            </a:r>
            <a:r>
              <a:rPr lang="he-IL" altLang="zh-CN" sz="3600" b="1">
                <a:solidFill>
                  <a:srgbClr val="000000"/>
                </a:solidFill>
                <a:cs typeface="Arial" charset="0"/>
              </a:rPr>
              <a:t>׃</a:t>
            </a:r>
            <a:endParaRPr lang="en-US" altLang="zh-CN" sz="3600" b="1">
              <a:solidFill>
                <a:srgbClr val="000000"/>
              </a:solidFill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00000"/>
                </a:solidFill>
                <a:cs typeface="Arial" charset="0"/>
              </a:rPr>
              <a:t>           m</a:t>
            </a:r>
            <a:r>
              <a:rPr lang="zh-CN" altLang="en-US" sz="3600" b="1">
                <a:solidFill>
                  <a:srgbClr val="000000"/>
                </a:solidFill>
                <a:cs typeface="Arial" charset="0"/>
              </a:rPr>
              <a:t>根柱子的情况？</a:t>
            </a:r>
            <a:endParaRPr lang="ar-SA" altLang="he-IL" sz="3600" b="1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 smtClean="0"/>
              <a:t>Function  f(</a:t>
            </a:r>
            <a:r>
              <a:rPr lang="en-US" altLang="zh-CN" dirty="0" err="1" smtClean="0"/>
              <a:t>i:longint</a:t>
            </a:r>
            <a:r>
              <a:rPr lang="en-US" altLang="zh-CN" dirty="0" smtClean="0"/>
              <a:t>):</a:t>
            </a:r>
            <a:r>
              <a:rPr lang="en-US" altLang="zh-CN" dirty="0" err="1" smtClean="0"/>
              <a:t>longint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begin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if i=10 then f:=1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else f:=(f(i+1)+1)*2;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end;</a:t>
            </a:r>
          </a:p>
          <a:p>
            <a:r>
              <a:rPr lang="en-US" altLang="zh-CN" dirty="0" smtClean="0"/>
              <a:t>Begin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writeln</a:t>
            </a:r>
            <a:r>
              <a:rPr lang="en-US" altLang="zh-CN" dirty="0" smtClean="0"/>
              <a:t>(f(1));</a:t>
            </a:r>
          </a:p>
          <a:p>
            <a:r>
              <a:rPr lang="en-US" altLang="zh-CN" dirty="0" smtClean="0"/>
              <a:t>End.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9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 smtClean="0"/>
              <a:t>Function min(</a:t>
            </a:r>
            <a:r>
              <a:rPr lang="en-US" altLang="zh-CN" dirty="0" err="1" smtClean="0"/>
              <a:t>a,b:longint</a:t>
            </a:r>
            <a:r>
              <a:rPr lang="en-US" altLang="zh-CN" dirty="0" smtClean="0"/>
              <a:t>):</a:t>
            </a:r>
            <a:r>
              <a:rPr lang="en-US" altLang="zh-CN" dirty="0" err="1" smtClean="0"/>
              <a:t>longint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begin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if a&lt;b min:=a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else min:=b;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end;</a:t>
            </a:r>
          </a:p>
          <a:p>
            <a:r>
              <a:rPr lang="en-US" altLang="zh-CN" dirty="0" smtClean="0"/>
              <a:t>Begin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writeln</a:t>
            </a:r>
            <a:r>
              <a:rPr lang="en-US" altLang="zh-CN" smtClean="0"/>
              <a:t>(min(3,4));</a:t>
            </a:r>
            <a:endParaRPr lang="en-US" altLang="zh-CN" dirty="0" smtClean="0"/>
          </a:p>
          <a:p>
            <a:r>
              <a:rPr lang="en-US" altLang="zh-CN" dirty="0" smtClean="0"/>
              <a:t>End.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73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547664" y="2463031"/>
            <a:ext cx="7056783" cy="147002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讲  自定义函数、过程与递归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2813050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2378075"/>
            <a:ext cx="0" cy="4333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656138" y="2522538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6516688" y="4149725"/>
            <a:ext cx="194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2014.03.08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4886</TotalTime>
  <Words>2813</Words>
  <Application>Microsoft Office PowerPoint</Application>
  <PresentationFormat>全屏显示(4:3)</PresentationFormat>
  <Paragraphs>445</Paragraphs>
  <Slides>58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第六讲  自定义函数、过程与递归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说明：</vt:lpstr>
      <vt:lpstr>PowerPoint 演示文稿</vt:lpstr>
      <vt:lpstr>PowerPoint 演示文稿</vt:lpstr>
      <vt:lpstr>PowerPoint 演示文稿</vt:lpstr>
      <vt:lpstr>例1.定义一个求三角形面积的函数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例. 随机生成n(n&lt;=100) 个数（0..10000），从小到大输出。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递归的简单应用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creator>zzc</dc:creator>
  <cp:lastModifiedBy>MC SYSTEM</cp:lastModifiedBy>
  <cp:revision>702</cp:revision>
  <dcterms:created xsi:type="dcterms:W3CDTF">2011-03-30T14:55:45Z</dcterms:created>
  <dcterms:modified xsi:type="dcterms:W3CDTF">2014-03-08T02:53:20Z</dcterms:modified>
</cp:coreProperties>
</file>