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301" r:id="rId3"/>
    <p:sldId id="275" r:id="rId4"/>
    <p:sldId id="276" r:id="rId5"/>
    <p:sldId id="259" r:id="rId6"/>
    <p:sldId id="322" r:id="rId7"/>
    <p:sldId id="283" r:id="rId8"/>
    <p:sldId id="286" r:id="rId9"/>
    <p:sldId id="300" r:id="rId10"/>
    <p:sldId id="287" r:id="rId11"/>
    <p:sldId id="289" r:id="rId12"/>
    <p:sldId id="290" r:id="rId13"/>
    <p:sldId id="293" r:id="rId14"/>
    <p:sldId id="291" r:id="rId15"/>
    <p:sldId id="323" r:id="rId16"/>
    <p:sldId id="294" r:id="rId17"/>
    <p:sldId id="295" r:id="rId18"/>
    <p:sldId id="296" r:id="rId19"/>
    <p:sldId id="297" r:id="rId20"/>
    <p:sldId id="324" r:id="rId21"/>
    <p:sldId id="298" r:id="rId22"/>
    <p:sldId id="299" r:id="rId23"/>
    <p:sldId id="325" r:id="rId24"/>
    <p:sldId id="311" r:id="rId25"/>
    <p:sldId id="258" r:id="rId26"/>
    <p:sldId id="303" r:id="rId27"/>
    <p:sldId id="302" r:id="rId28"/>
    <p:sldId id="305" r:id="rId29"/>
    <p:sldId id="306" r:id="rId30"/>
    <p:sldId id="304" r:id="rId31"/>
    <p:sldId id="307" r:id="rId32"/>
    <p:sldId id="308" r:id="rId33"/>
    <p:sldId id="309" r:id="rId34"/>
    <p:sldId id="313" r:id="rId35"/>
    <p:sldId id="314" r:id="rId36"/>
    <p:sldId id="312" r:id="rId37"/>
    <p:sldId id="317" r:id="rId38"/>
    <p:sldId id="315" r:id="rId39"/>
    <p:sldId id="320" r:id="rId40"/>
    <p:sldId id="318" r:id="rId41"/>
    <p:sldId id="319" r:id="rId42"/>
    <p:sldId id="321" r:id="rId43"/>
    <p:sldId id="326" r:id="rId44"/>
    <p:sldId id="327" r:id="rId45"/>
    <p:sldId id="328" r:id="rId46"/>
    <p:sldId id="330" r:id="rId47"/>
    <p:sldId id="316" r:id="rId48"/>
    <p:sldId id="331" r:id="rId49"/>
    <p:sldId id="332" r:id="rId50"/>
    <p:sldId id="329" r:id="rId51"/>
    <p:sldId id="333" r:id="rId52"/>
    <p:sldId id="335" r:id="rId53"/>
    <p:sldId id="341" r:id="rId54"/>
    <p:sldId id="342" r:id="rId55"/>
    <p:sldId id="343" r:id="rId56"/>
    <p:sldId id="344" r:id="rId57"/>
    <p:sldId id="334" r:id="rId58"/>
    <p:sldId id="339" r:id="rId59"/>
    <p:sldId id="345" r:id="rId60"/>
    <p:sldId id="346" r:id="rId61"/>
    <p:sldId id="347" r:id="rId62"/>
    <p:sldId id="340" r:id="rId63"/>
    <p:sldId id="348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DAFD18-6841-4940-9554-3AA2FCF01D54}">
          <p14:sldIdLst>
            <p14:sldId id="256"/>
            <p14:sldId id="301"/>
            <p14:sldId id="275"/>
            <p14:sldId id="276"/>
          </p14:sldIdLst>
        </p14:section>
        <p14:section name="无标题节" id="{3749A525-2092-4210-9C4A-CC1ED9754E3B}">
          <p14:sldIdLst>
            <p14:sldId id="259"/>
            <p14:sldId id="322"/>
            <p14:sldId id="283"/>
            <p14:sldId id="286"/>
            <p14:sldId id="300"/>
            <p14:sldId id="287"/>
            <p14:sldId id="289"/>
            <p14:sldId id="290"/>
            <p14:sldId id="293"/>
            <p14:sldId id="291"/>
            <p14:sldId id="323"/>
            <p14:sldId id="294"/>
            <p14:sldId id="295"/>
            <p14:sldId id="296"/>
            <p14:sldId id="297"/>
            <p14:sldId id="324"/>
            <p14:sldId id="298"/>
            <p14:sldId id="299"/>
            <p14:sldId id="325"/>
            <p14:sldId id="311"/>
            <p14:sldId id="258"/>
            <p14:sldId id="303"/>
            <p14:sldId id="302"/>
            <p14:sldId id="305"/>
            <p14:sldId id="306"/>
            <p14:sldId id="304"/>
            <p14:sldId id="307"/>
            <p14:sldId id="308"/>
            <p14:sldId id="309"/>
            <p14:sldId id="313"/>
            <p14:sldId id="314"/>
            <p14:sldId id="312"/>
            <p14:sldId id="317"/>
            <p14:sldId id="315"/>
            <p14:sldId id="320"/>
            <p14:sldId id="318"/>
            <p14:sldId id="319"/>
            <p14:sldId id="321"/>
            <p14:sldId id="326"/>
            <p14:sldId id="327"/>
            <p14:sldId id="328"/>
            <p14:sldId id="330"/>
            <p14:sldId id="316"/>
            <p14:sldId id="331"/>
            <p14:sldId id="332"/>
            <p14:sldId id="329"/>
            <p14:sldId id="333"/>
            <p14:sldId id="335"/>
            <p14:sldId id="341"/>
            <p14:sldId id="342"/>
            <p14:sldId id="343"/>
            <p14:sldId id="344"/>
            <p14:sldId id="334"/>
            <p14:sldId id="339"/>
            <p14:sldId id="345"/>
            <p14:sldId id="346"/>
            <p14:sldId id="347"/>
            <p14:sldId id="340"/>
            <p14:sldId id="34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1C153F-C704-4480-8AC2-6B049ECE2C0D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2BE7CD8-285E-4FE2-87CA-18AEFD0160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3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682B7B6-AB52-40A9-9081-EA8051362EB5}" type="datetimeFigureOut">
              <a:rPr lang="zh-CN" altLang="en-US"/>
              <a:pPr>
                <a:defRPr/>
              </a:pPr>
              <a:t>2014/4/11</a:t>
            </a:fld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2F88F1F-CE51-4C65-A0FA-E55DBE1E1B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751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3BA1C-A55F-4EA5-B669-B61716073363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C33E-9110-49E4-B056-49D8038EE04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F560-5F96-48DA-9FE9-D18F27A193DC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D73B-7EEB-490A-8044-38C8659186F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7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C9EE-704B-49DB-AE8D-E3017ECC5AE1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A4DB0-B2EF-492D-B0E7-79CF5D314CB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25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2F9F0-FB65-4D56-A749-0CE250651F22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E364-1A2F-4DCB-9304-52A4546D31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9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9309" y="32210"/>
            <a:ext cx="8229600" cy="660486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48072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u"/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4680520"/>
          </a:xfrm>
        </p:spPr>
        <p:txBody>
          <a:bodyPr/>
          <a:lstStyle>
            <a:lvl1pPr marL="342900" indent="-342900">
              <a:buClr>
                <a:srgbClr val="FFC000"/>
              </a:buClr>
              <a:buFont typeface="Wingdings" pitchFamily="2" charset="2"/>
              <a:buChar char="Ø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8F36E-3039-4E23-B920-10AB8628F872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5795963" y="63087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9F39-59E3-4C84-A165-80469341C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B18F-46BD-47AA-9FC4-C6EEC8A77EF0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D4636-7A20-4CF1-863A-98CF406B870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5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4C167-0FF7-4761-9F40-798D521F7C02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5148-2D22-42C6-A216-CE59AFB9873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6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E56BC-5A81-419E-9BAD-4822D284DEF8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64639-9966-4EF5-8859-C52C55D47FA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5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99A4-20C4-430B-863F-9D162D30A32D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53FAD-1744-4AE4-AFF4-0912AFA74C8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9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D41F-3C73-41B7-8FA9-66933A5AF2DA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BDC5-590E-48A6-9D88-BFD71043DBB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1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29DEF-60DD-467D-84F5-1F60679F78D0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88A7-467E-4A96-9B95-D67C41E0E65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02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270A-44E1-4045-BCBC-2C9EF5EC6BD5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7B1F-E435-45AE-A761-015F7B15DF5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4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-36513" y="6599238"/>
            <a:ext cx="730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V="1">
            <a:off x="7367588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51738" y="6329363"/>
            <a:ext cx="108876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0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  赵宗昌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7451725" y="6308725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611188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6835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6160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421561-759F-40DA-8F57-D4BA2D903152}" type="datetimeFigureOut">
              <a:rPr lang="zh-CN" altLang="en-US"/>
              <a:pPr>
                <a:defRPr/>
              </a:pPr>
              <a:t>2014/4/11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04025" y="5229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3AD63DE-F25A-4DEC-807B-8905CA772BD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10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8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3059832" y="2463031"/>
            <a:ext cx="5976664" cy="1470025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讲  深度优先搜索算法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2813050"/>
            <a:ext cx="457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72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56138" y="2522538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6516688" y="4149725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2014.04.12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>
            <a:spLocks/>
          </p:cNvSpPr>
          <p:nvPr/>
        </p:nvSpPr>
        <p:spPr bwMode="auto">
          <a:xfrm>
            <a:off x="2267744" y="903040"/>
            <a:ext cx="460851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提供源程序同学体验一下：</a:t>
            </a:r>
            <a:endParaRPr lang="en-US" altLang="zh-CN" b="1" dirty="0" smtClean="0"/>
          </a:p>
          <a:p>
            <a:r>
              <a:rPr lang="en-US" altLang="zh-CN" b="1" dirty="0" smtClean="0"/>
              <a:t>horse21.pas</a:t>
            </a:r>
          </a:p>
          <a:p>
            <a:r>
              <a:rPr lang="en-US" altLang="zh-CN" b="1" dirty="0" smtClean="0"/>
              <a:t>Horse22.pas  </a:t>
            </a:r>
          </a:p>
          <a:p>
            <a:r>
              <a:rPr lang="zh-CN" altLang="en-US" b="1" dirty="0" smtClean="0"/>
              <a:t>哪个方便？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775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488832" cy="796950"/>
          </a:xfrm>
        </p:spPr>
        <p:txBody>
          <a:bodyPr>
            <a:normAutofit/>
          </a:bodyPr>
          <a:lstStyle/>
          <a:p>
            <a:r>
              <a:rPr kumimoji="1"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数字三角形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【IOI 1994】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536" y="1233164"/>
            <a:ext cx="849694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    有一个数字三角形，编程求从最顶层到最底层的一条路所经过位置上数字之和的最大值。每一步只能向左下或右下方向走。下图数据的路应为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7-&gt;3-&gt;8-&gt;7-&gt;5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，和为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30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输入：</a:t>
            </a:r>
          </a:p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第一行</a:t>
            </a:r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600" b="1" dirty="0" smtClean="0">
                <a:latin typeface="楷体_GB2312" pitchFamily="49" charset="-122"/>
                <a:ea typeface="楷体_GB2312" pitchFamily="49" charset="-122"/>
              </a:rPr>
              <a:t>n(1&lt;=n&lt;=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100),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数字三角形</a:t>
            </a:r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共有</a:t>
            </a:r>
            <a:r>
              <a:rPr kumimoji="1" lang="en-US" altLang="zh-CN" sz="26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行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以下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行：依次表示数字三角形中每行中的数字。</a:t>
            </a:r>
          </a:p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每个数都是非负的，且</a:t>
            </a:r>
            <a:r>
              <a:rPr kumimoji="1" lang="en-US" altLang="zh-CN" sz="2600" b="1" dirty="0">
                <a:latin typeface="楷体_GB2312" pitchFamily="49" charset="-122"/>
                <a:ea typeface="楷体_GB2312" pitchFamily="49" charset="-122"/>
              </a:rPr>
              <a:t>&lt;=100.</a:t>
            </a:r>
          </a:p>
          <a:p>
            <a:pPr eaLnBrk="1" hangingPunct="1"/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6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个正整数，路径上数字之和的最大值</a:t>
            </a:r>
            <a:r>
              <a:rPr kumimoji="1" lang="zh-CN" altLang="en-US" sz="26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00192" y="3933056"/>
            <a:ext cx="2520280" cy="20928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600" b="1" dirty="0">
                <a:latin typeface="DotumChe" pitchFamily="49" charset="-127"/>
                <a:ea typeface="DotumChe" pitchFamily="49" charset="-127"/>
              </a:rPr>
              <a:t>       </a:t>
            </a:r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7</a:t>
            </a:r>
          </a:p>
          <a:p>
            <a:pPr eaLnBrk="1" hangingPunct="1"/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     3 </a:t>
            </a:r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8</a:t>
            </a:r>
            <a:endParaRPr kumimoji="1" lang="en-US" altLang="zh-CN" sz="2600" b="1" dirty="0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eaLnBrk="1" hangingPunct="1"/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    8 </a:t>
            </a:r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1 0</a:t>
            </a:r>
            <a:endParaRPr kumimoji="1" lang="en-US" altLang="zh-CN" sz="2600" b="1" dirty="0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eaLnBrk="1" hangingPunct="1"/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  </a:t>
            </a:r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 2 </a:t>
            </a:r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7 </a:t>
            </a:r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4 4</a:t>
            </a:r>
            <a:endParaRPr kumimoji="1" lang="en-US" altLang="zh-CN" sz="2600" b="1" dirty="0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  <a:p>
            <a:pPr eaLnBrk="1" hangingPunct="1"/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  4 </a:t>
            </a:r>
            <a:r>
              <a:rPr kumimoji="1" lang="en-US" altLang="zh-CN" sz="2600" b="1" dirty="0">
                <a:latin typeface="Courier New" pitchFamily="49" charset="0"/>
                <a:ea typeface="DotumChe" pitchFamily="49" charset="-127"/>
                <a:cs typeface="Courier New" pitchFamily="49" charset="0"/>
              </a:rPr>
              <a:t>5 </a:t>
            </a:r>
            <a:r>
              <a:rPr kumimoji="1" lang="en-US" altLang="zh-CN" sz="2600" b="1" dirty="0" smtClean="0">
                <a:latin typeface="Courier New" pitchFamily="49" charset="0"/>
                <a:ea typeface="DotumChe" pitchFamily="49" charset="-127"/>
                <a:cs typeface="Courier New" pitchFamily="49" charset="0"/>
              </a:rPr>
              <a:t>2 6 5</a:t>
            </a:r>
            <a:endParaRPr kumimoji="1" lang="en-US" altLang="zh-CN" sz="2600" b="1" dirty="0">
              <a:latin typeface="Courier New" pitchFamily="49" charset="0"/>
              <a:ea typeface="DotumChe" pitchFamily="49" charset="-127"/>
              <a:cs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27584" y="836712"/>
            <a:ext cx="7772400" cy="4572000"/>
          </a:xfrm>
        </p:spPr>
        <p:txBody>
          <a:bodyPr/>
          <a:lstStyle/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输入样例：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7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3 8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8 1 0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2 7 4 4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4 5 2 6 5</a:t>
            </a: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输出样例：</a:t>
            </a: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30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720000"/>
            <a:ext cx="455259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665287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路径数字最大和：</a:t>
            </a:r>
            <a:r>
              <a:rPr lang="en-US" altLang="zh-CN" sz="4000" b="1" dirty="0" smtClean="0"/>
              <a:t>7+3+8+7+5=30</a:t>
            </a:r>
            <a:endParaRPr lang="zh-CN" altLang="en-US" sz="4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5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4176464" cy="388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5071994" y="1580202"/>
            <a:ext cx="2385050" cy="1249324"/>
            <a:chOff x="6444208" y="1315580"/>
            <a:chExt cx="2385050" cy="1249324"/>
          </a:xfrm>
        </p:grpSpPr>
        <p:sp>
          <p:nvSpPr>
            <p:cNvPr id="5" name="矩形 4"/>
            <p:cNvSpPr/>
            <p:nvPr/>
          </p:nvSpPr>
          <p:spPr>
            <a:xfrm>
              <a:off x="6444208" y="1315580"/>
              <a:ext cx="98541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452876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/>
            <p:cNvCxnSpPr>
              <a:stCxn id="5" idx="2"/>
              <a:endCxn id="6" idx="0"/>
            </p:cNvCxnSpPr>
            <p:nvPr/>
          </p:nvCxnSpPr>
          <p:spPr>
            <a:xfrm>
              <a:off x="6936916" y="1675620"/>
              <a:ext cx="1568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2"/>
              <a:endCxn id="7" idx="0"/>
            </p:cNvCxnSpPr>
            <p:nvPr/>
          </p:nvCxnSpPr>
          <p:spPr>
            <a:xfrm>
              <a:off x="6936916" y="1675620"/>
              <a:ext cx="135463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分析：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251520" y="1124744"/>
            <a:ext cx="8712968" cy="3744416"/>
          </a:xfrm>
        </p:spPr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定义状态</a:t>
            </a:r>
            <a:r>
              <a:rPr lang="en-US" altLang="zh-CN" b="1" dirty="0" smtClean="0">
                <a:sym typeface="Wingdings" pitchFamily="2" charset="2"/>
              </a:rPr>
              <a:t>: </a:t>
            </a:r>
            <a:r>
              <a:rPr lang="zh-CN" altLang="en-US" b="1" dirty="0" smtClean="0">
                <a:sym typeface="Wingdings" pitchFamily="2" charset="2"/>
              </a:rPr>
              <a:t>从（</a:t>
            </a:r>
            <a:r>
              <a:rPr lang="en-US" altLang="zh-CN" b="1" dirty="0" smtClean="0">
                <a:sym typeface="Wingdings" pitchFamily="2" charset="2"/>
              </a:rPr>
              <a:t>1,1</a:t>
            </a:r>
            <a:r>
              <a:rPr lang="zh-CN" altLang="en-US" b="1" dirty="0" smtClean="0">
                <a:sym typeface="Wingdings" pitchFamily="2" charset="2"/>
              </a:rPr>
              <a:t>）走到（</a:t>
            </a:r>
            <a:r>
              <a:rPr lang="en-US" altLang="zh-CN" b="1" dirty="0" err="1" smtClean="0">
                <a:sym typeface="Wingdings" pitchFamily="2" charset="2"/>
              </a:rPr>
              <a:t>i,j</a:t>
            </a:r>
            <a:r>
              <a:rPr lang="zh-CN" altLang="en-US" b="1" dirty="0" smtClean="0">
                <a:sym typeface="Wingdings" pitchFamily="2" charset="2"/>
              </a:rPr>
              <a:t>）的经过的数字的和。</a:t>
            </a:r>
            <a:r>
              <a:rPr lang="en-US" altLang="zh-CN" b="1" dirty="0" smtClean="0">
                <a:sym typeface="Wingdings" pitchFamily="2" charset="2"/>
              </a:rPr>
              <a:t>(</a:t>
            </a:r>
            <a:r>
              <a:rPr lang="en-US" altLang="zh-CN" b="1" dirty="0" err="1" smtClean="0">
                <a:sym typeface="Wingdings" pitchFamily="2" charset="2"/>
              </a:rPr>
              <a:t>i,j,sum</a:t>
            </a:r>
            <a:r>
              <a:rPr lang="en-US" altLang="zh-CN" b="1" dirty="0" smtClean="0">
                <a:sym typeface="Wingdings" pitchFamily="2" charset="2"/>
              </a:rPr>
              <a:t>)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初始状态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1,1,a[1,1]</a:t>
            </a:r>
            <a:r>
              <a:rPr lang="zh-CN" altLang="en-US" b="1" dirty="0" smtClean="0"/>
              <a:t>）；目标状态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n,j,sum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状态扩展规则：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    当前状态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i,j,sum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   下一个状态</a:t>
            </a:r>
            <a:r>
              <a:rPr lang="en-US" altLang="zh-CN" b="1" dirty="0" smtClean="0"/>
              <a:t>:(i+1,j,sum+a[i+1,j]);(i+1,j+1,sum+a[i+1,j+1])</a:t>
            </a:r>
            <a:endParaRPr lang="zh-CN" altLang="en-US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5541886" y="3717032"/>
            <a:ext cx="2385050" cy="1249324"/>
            <a:chOff x="6444208" y="1315580"/>
            <a:chExt cx="2385050" cy="1249324"/>
          </a:xfrm>
        </p:grpSpPr>
        <p:sp>
          <p:nvSpPr>
            <p:cNvPr id="7" name="矩形 6"/>
            <p:cNvSpPr/>
            <p:nvPr/>
          </p:nvSpPr>
          <p:spPr>
            <a:xfrm>
              <a:off x="6444208" y="1315580"/>
              <a:ext cx="98541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452876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7" idx="2"/>
              <a:endCxn id="8" idx="0"/>
            </p:cNvCxnSpPr>
            <p:nvPr/>
          </p:nvCxnSpPr>
          <p:spPr>
            <a:xfrm>
              <a:off x="6936916" y="1675620"/>
              <a:ext cx="1568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2"/>
              <a:endCxn id="9" idx="0"/>
            </p:cNvCxnSpPr>
            <p:nvPr/>
          </p:nvCxnSpPr>
          <p:spPr>
            <a:xfrm>
              <a:off x="6936916" y="1675620"/>
              <a:ext cx="135463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5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72400" cy="86895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chemeClr val="tx1"/>
                </a:solidFill>
              </a:rPr>
              <a:t>深度优先搜索算法：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124744"/>
            <a:ext cx="7772400" cy="5256584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latin typeface="+mn-ea"/>
              </a:rPr>
              <a:t>Procedure  </a:t>
            </a:r>
            <a:r>
              <a:rPr lang="en-US" altLang="zh-CN" sz="2400" b="1" dirty="0" err="1">
                <a:latin typeface="+mn-ea"/>
              </a:rPr>
              <a:t>dfs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 err="1">
                <a:latin typeface="+mn-ea"/>
              </a:rPr>
              <a:t>i,j,sum</a:t>
            </a:r>
            <a:r>
              <a:rPr lang="en-US" altLang="zh-CN" sz="240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  </a:t>
            </a:r>
            <a:r>
              <a:rPr lang="en-US" altLang="zh-CN" sz="2400" b="1" dirty="0" smtClean="0">
                <a:latin typeface="+mn-ea"/>
              </a:rPr>
              <a:t>//</a:t>
            </a:r>
            <a:r>
              <a:rPr lang="zh-CN" altLang="en-US" sz="2400" b="1" dirty="0" smtClean="0">
                <a:latin typeface="+mn-ea"/>
              </a:rPr>
              <a:t>从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>
                <a:latin typeface="+mn-ea"/>
              </a:rPr>
              <a:t>1,1)</a:t>
            </a:r>
            <a:r>
              <a:rPr lang="zh-CN" altLang="en-US" sz="2400" b="1" dirty="0">
                <a:latin typeface="+mn-ea"/>
              </a:rPr>
              <a:t>走到（</a:t>
            </a:r>
            <a:r>
              <a:rPr lang="en-US" altLang="zh-CN" sz="2400" b="1" dirty="0">
                <a:latin typeface="+mn-ea"/>
              </a:rPr>
              <a:t>i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j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zh-CN" altLang="en-US" sz="2400" b="1" dirty="0" smtClean="0">
                <a:latin typeface="+mn-ea"/>
              </a:rPr>
              <a:t>位置所求和</a:t>
            </a:r>
            <a:r>
              <a:rPr lang="en-US" altLang="zh-CN" sz="2400" b="1" dirty="0">
                <a:latin typeface="+mn-ea"/>
              </a:rPr>
              <a:t>sum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Begin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   if i=n  </a:t>
            </a:r>
            <a:r>
              <a:rPr lang="en-US" altLang="zh-CN" sz="2400" b="1" dirty="0" smtClean="0">
                <a:latin typeface="+mn-ea"/>
              </a:rPr>
              <a:t>then  //</a:t>
            </a:r>
            <a:r>
              <a:rPr lang="zh-CN" altLang="en-US" sz="2400" b="1" dirty="0" smtClean="0">
                <a:latin typeface="+mn-ea"/>
              </a:rPr>
              <a:t>走到最后一行</a:t>
            </a:r>
            <a:endParaRPr lang="en-US" altLang="zh-CN" sz="2400" b="1" dirty="0">
              <a:latin typeface="+mn-ea"/>
            </a:endParaRP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   if sum&gt;</a:t>
            </a:r>
            <a:r>
              <a:rPr lang="en-US" altLang="zh-CN" sz="2400" b="1" dirty="0" err="1" smtClean="0">
                <a:latin typeface="+mn-ea"/>
              </a:rPr>
              <a:t>ans</a:t>
            </a:r>
            <a:r>
              <a:rPr lang="en-US" altLang="zh-CN" sz="2400" b="1" dirty="0" smtClean="0">
                <a:latin typeface="+mn-ea"/>
              </a:rPr>
              <a:t> then </a:t>
            </a:r>
            <a:r>
              <a:rPr lang="en-US" altLang="zh-CN" sz="2400" b="1" dirty="0" err="1" smtClean="0">
                <a:latin typeface="+mn-ea"/>
              </a:rPr>
              <a:t>ans</a:t>
            </a:r>
            <a:r>
              <a:rPr lang="en-US" altLang="zh-CN" sz="2400" b="1" dirty="0" smtClean="0">
                <a:latin typeface="+mn-ea"/>
              </a:rPr>
              <a:t>=sum;</a:t>
            </a:r>
            <a:endParaRPr lang="en-US" altLang="zh-CN" sz="2400" b="1" dirty="0">
              <a:latin typeface="+mn-ea"/>
            </a:endParaRP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   </a:t>
            </a:r>
            <a:r>
              <a:rPr lang="en-US" altLang="zh-CN" sz="2400" b="1" dirty="0" smtClean="0">
                <a:latin typeface="+mn-ea"/>
              </a:rPr>
              <a:t>if i=n then </a:t>
            </a:r>
            <a:r>
              <a:rPr lang="en-US" altLang="zh-CN" sz="2400" b="1" dirty="0">
                <a:latin typeface="+mn-ea"/>
              </a:rPr>
              <a:t>exit</a:t>
            </a:r>
            <a:r>
              <a:rPr lang="en-US" altLang="zh-CN" sz="2400" b="1" dirty="0" smtClean="0">
                <a:latin typeface="+mn-ea"/>
              </a:rPr>
              <a:t>; //</a:t>
            </a:r>
            <a:r>
              <a:rPr lang="zh-CN" altLang="en-US" sz="2400" b="1" dirty="0" smtClean="0">
                <a:latin typeface="+mn-ea"/>
              </a:rPr>
              <a:t>必须的</a:t>
            </a:r>
            <a:endParaRPr lang="en-US" altLang="zh-CN" sz="2400" b="1" dirty="0" smtClean="0">
              <a:latin typeface="+mn-ea"/>
            </a:endParaRP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   </a:t>
            </a:r>
            <a:r>
              <a:rPr lang="en-US" altLang="zh-CN" sz="2400" b="1" dirty="0" err="1" smtClean="0">
                <a:latin typeface="+mn-ea"/>
              </a:rPr>
              <a:t>dfs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向左下方走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；</a:t>
            </a:r>
            <a:endParaRPr lang="en-US" altLang="zh-CN" sz="2400" b="1" dirty="0">
              <a:latin typeface="+mn-ea"/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zh-CN" sz="2400" b="1" dirty="0">
                <a:latin typeface="+mn-ea"/>
              </a:rPr>
              <a:t>     </a:t>
            </a:r>
            <a:r>
              <a:rPr lang="en-US" altLang="zh-CN" sz="2400" b="1" dirty="0" err="1">
                <a:latin typeface="+mn-ea"/>
              </a:rPr>
              <a:t>dfs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zh-CN" altLang="en-US" sz="2400" b="1" dirty="0" smtClean="0">
                <a:latin typeface="+mn-ea"/>
              </a:rPr>
              <a:t>向右下方走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；</a:t>
            </a:r>
            <a:endParaRPr lang="en-US" altLang="zh-CN" sz="2400" b="1" dirty="0">
              <a:latin typeface="+mn-ea"/>
            </a:endParaRP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End;</a:t>
            </a:r>
            <a:endParaRPr lang="zh-CN" altLang="en-US" sz="2400" b="1" dirty="0">
              <a:latin typeface="+mn-ea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36912"/>
            <a:ext cx="3708144" cy="293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8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7103924" cy="4392488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 smtClean="0">
                <a:latin typeface="+mn-ea"/>
              </a:rPr>
              <a:t>//</a:t>
            </a:r>
            <a:r>
              <a:rPr kumimoji="1" lang="zh-CN" altLang="en-US" sz="2800" b="1" dirty="0" smtClean="0">
                <a:latin typeface="+mn-ea"/>
              </a:rPr>
              <a:t>二</a:t>
            </a:r>
            <a:r>
              <a:rPr kumimoji="1" lang="zh-CN" altLang="en-US" sz="2800" b="1" dirty="0">
                <a:latin typeface="+mn-ea"/>
              </a:rPr>
              <a:t>维数组</a:t>
            </a:r>
            <a:r>
              <a:rPr kumimoji="1" lang="en-US" altLang="zh-CN" sz="2800" b="1" dirty="0" smtClean="0">
                <a:latin typeface="+mn-ea"/>
              </a:rPr>
              <a:t>a[</a:t>
            </a:r>
            <a:r>
              <a:rPr kumimoji="1" lang="en-US" altLang="zh-CN" sz="2800" b="1" dirty="0" err="1" smtClean="0">
                <a:latin typeface="+mn-ea"/>
              </a:rPr>
              <a:t>i,j</a:t>
            </a:r>
            <a:r>
              <a:rPr kumimoji="1" lang="en-US" altLang="zh-CN" sz="2800" b="1" dirty="0" smtClean="0">
                <a:latin typeface="+mn-ea"/>
              </a:rPr>
              <a:t>]</a:t>
            </a:r>
            <a:r>
              <a:rPr kumimoji="1" lang="zh-CN" altLang="en-US" sz="2800" b="1" dirty="0">
                <a:latin typeface="+mn-ea"/>
              </a:rPr>
              <a:t>存储数字三角形。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procedure </a:t>
            </a:r>
            <a:r>
              <a:rPr kumimoji="1" lang="en-US" altLang="zh-CN" sz="2800" b="1" dirty="0" err="1">
                <a:latin typeface="+mn-ea"/>
              </a:rPr>
              <a:t>dfs</a:t>
            </a:r>
            <a:r>
              <a:rPr kumimoji="1" lang="en-US" altLang="zh-CN" sz="2800" b="1" dirty="0">
                <a:latin typeface="+mn-ea"/>
              </a:rPr>
              <a:t>(</a:t>
            </a:r>
            <a:r>
              <a:rPr kumimoji="1" lang="en-US" altLang="zh-CN" sz="2800" b="1" dirty="0" err="1">
                <a:latin typeface="+mn-ea"/>
              </a:rPr>
              <a:t>i,j,sum:integer</a:t>
            </a:r>
            <a:r>
              <a:rPr kumimoji="1" lang="en-US" altLang="zh-CN" sz="2800" b="1" dirty="0">
                <a:latin typeface="+mn-ea"/>
              </a:rPr>
              <a:t>);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    begin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      if i=n then</a:t>
            </a:r>
          </a:p>
          <a:p>
            <a:pPr>
              <a:defRPr/>
            </a:pPr>
            <a:r>
              <a:rPr kumimoji="1" lang="en-US" altLang="zh-CN" sz="2800" b="1" dirty="0" smtClean="0">
                <a:latin typeface="+mn-ea"/>
              </a:rPr>
              <a:t>        if </a:t>
            </a:r>
            <a:r>
              <a:rPr kumimoji="1" lang="en-US" altLang="zh-CN" sz="2800" b="1" dirty="0">
                <a:latin typeface="+mn-ea"/>
              </a:rPr>
              <a:t>sum&gt;</a:t>
            </a:r>
            <a:r>
              <a:rPr kumimoji="1" lang="en-US" altLang="zh-CN" sz="2800" b="1" dirty="0" err="1">
                <a:latin typeface="+mn-ea"/>
              </a:rPr>
              <a:t>ans</a:t>
            </a:r>
            <a:r>
              <a:rPr kumimoji="1" lang="en-US" altLang="zh-CN" sz="2800" b="1" dirty="0">
                <a:latin typeface="+mn-ea"/>
              </a:rPr>
              <a:t> then </a:t>
            </a:r>
            <a:r>
              <a:rPr kumimoji="1" lang="en-US" altLang="zh-CN" sz="2800" b="1" dirty="0" err="1">
                <a:latin typeface="+mn-ea"/>
              </a:rPr>
              <a:t>ans</a:t>
            </a:r>
            <a:r>
              <a:rPr kumimoji="1" lang="en-US" altLang="zh-CN" sz="2800" b="1" dirty="0">
                <a:latin typeface="+mn-ea"/>
              </a:rPr>
              <a:t>:=sum;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      </a:t>
            </a:r>
            <a:r>
              <a:rPr kumimoji="1" lang="en-US" altLang="zh-CN" sz="2800" b="1" dirty="0" smtClean="0">
                <a:latin typeface="+mn-ea"/>
              </a:rPr>
              <a:t>if i=n then </a:t>
            </a:r>
            <a:r>
              <a:rPr kumimoji="1" lang="en-US" altLang="zh-CN" sz="2800" b="1" dirty="0">
                <a:latin typeface="+mn-ea"/>
              </a:rPr>
              <a:t>exit</a:t>
            </a:r>
            <a:r>
              <a:rPr kumimoji="1" lang="en-US" altLang="zh-CN" sz="2800" b="1" dirty="0" smtClean="0">
                <a:latin typeface="+mn-ea"/>
              </a:rPr>
              <a:t>; //</a:t>
            </a:r>
            <a:r>
              <a:rPr kumimoji="1" lang="zh-CN" altLang="en-US" sz="2800" b="1" dirty="0" smtClean="0">
                <a:latin typeface="+mn-ea"/>
              </a:rPr>
              <a:t>必须的</a:t>
            </a:r>
            <a:endParaRPr kumimoji="1" lang="en-US" altLang="zh-CN" sz="2800" b="1" dirty="0">
              <a:latin typeface="+mn-ea"/>
            </a:endParaRPr>
          </a:p>
          <a:p>
            <a:pPr>
              <a:defRPr/>
            </a:pPr>
            <a:r>
              <a:rPr kumimoji="1" lang="en-US" altLang="zh-CN" sz="2800" b="1" dirty="0" smtClean="0">
                <a:latin typeface="+mn-ea"/>
              </a:rPr>
              <a:t>      </a:t>
            </a:r>
            <a:r>
              <a:rPr kumimoji="1" lang="en-US" altLang="zh-CN" sz="2800" b="1" dirty="0" err="1" smtClean="0">
                <a:latin typeface="+mn-ea"/>
              </a:rPr>
              <a:t>dfs</a:t>
            </a:r>
            <a:r>
              <a:rPr kumimoji="1" lang="en-US" altLang="zh-CN" sz="2800" b="1" dirty="0" smtClean="0">
                <a:latin typeface="+mn-ea"/>
              </a:rPr>
              <a:t>(i+1,j,sum+a[i+1,j</a:t>
            </a:r>
            <a:r>
              <a:rPr kumimoji="1" lang="en-US" altLang="zh-CN" sz="2800" b="1" dirty="0">
                <a:latin typeface="+mn-ea"/>
              </a:rPr>
              <a:t>]);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      </a:t>
            </a:r>
            <a:r>
              <a:rPr kumimoji="1" lang="en-US" altLang="zh-CN" sz="2800" b="1" dirty="0" err="1">
                <a:latin typeface="+mn-ea"/>
              </a:rPr>
              <a:t>dfs</a:t>
            </a:r>
            <a:r>
              <a:rPr kumimoji="1" lang="en-US" altLang="zh-CN" sz="2800" b="1" dirty="0">
                <a:latin typeface="+mn-ea"/>
              </a:rPr>
              <a:t>(i+1,j+1,sum+a[i+1,j+1]);</a:t>
            </a:r>
          </a:p>
          <a:p>
            <a:pPr>
              <a:defRPr/>
            </a:pPr>
            <a:r>
              <a:rPr kumimoji="1" lang="en-US" altLang="zh-CN" sz="2800" b="1" dirty="0">
                <a:latin typeface="+mn-ea"/>
              </a:rPr>
              <a:t>    end;</a:t>
            </a:r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81023" y="5366916"/>
            <a:ext cx="3960812" cy="1014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初始：</a:t>
            </a:r>
            <a:r>
              <a:rPr kumimoji="1" lang="en-US" altLang="zh-CN" sz="2400" b="1" dirty="0" err="1">
                <a:latin typeface="Times New Roman" pitchFamily="18" charset="0"/>
              </a:rPr>
              <a:t>dfs</a:t>
            </a:r>
            <a:r>
              <a:rPr kumimoji="1" lang="en-US" altLang="zh-CN" sz="2400" b="1" dirty="0">
                <a:latin typeface="Times New Roman" pitchFamily="18" charset="0"/>
              </a:rPr>
              <a:t>(1,1,a[1,1]);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结果：</a:t>
            </a:r>
            <a:r>
              <a:rPr kumimoji="1" lang="en-US" altLang="zh-CN" sz="2400" b="1" dirty="0" err="1">
                <a:latin typeface="Times New Roman" pitchFamily="18" charset="0"/>
              </a:rPr>
              <a:t>ans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644917" y="887515"/>
            <a:ext cx="2385050" cy="1249324"/>
            <a:chOff x="6444208" y="1315580"/>
            <a:chExt cx="2385050" cy="1249324"/>
          </a:xfrm>
        </p:grpSpPr>
        <p:sp>
          <p:nvSpPr>
            <p:cNvPr id="14" name="矩形 13"/>
            <p:cNvSpPr/>
            <p:nvPr/>
          </p:nvSpPr>
          <p:spPr>
            <a:xfrm>
              <a:off x="6444208" y="1315580"/>
              <a:ext cx="98541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tx1"/>
                  </a:solidFill>
                </a:rPr>
                <a:t>i,j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52876" y="2204864"/>
              <a:ext cx="9994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753838" y="2204864"/>
              <a:ext cx="1075420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i+1,j+1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4" idx="2"/>
              <a:endCxn id="15" idx="0"/>
            </p:cNvCxnSpPr>
            <p:nvPr/>
          </p:nvCxnSpPr>
          <p:spPr>
            <a:xfrm>
              <a:off x="6936916" y="1675620"/>
              <a:ext cx="1568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2"/>
              <a:endCxn id="16" idx="0"/>
            </p:cNvCxnSpPr>
            <p:nvPr/>
          </p:nvCxnSpPr>
          <p:spPr>
            <a:xfrm>
              <a:off x="6936916" y="1675620"/>
              <a:ext cx="1354632" cy="5292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7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353074" y="1397590"/>
            <a:ext cx="85319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有</a:t>
            </a:r>
            <a:r>
              <a:rPr kumimoji="1" lang="zh-CN" altLang="en-US" sz="2400" b="1" dirty="0">
                <a:latin typeface="宋体" pitchFamily="2" charset="-122"/>
              </a:rPr>
              <a:t>一个背包，最大载重量</a:t>
            </a:r>
            <a:r>
              <a:rPr kumimoji="1" lang="zh-CN" altLang="en-US" sz="2400" b="1" dirty="0" smtClean="0">
                <a:latin typeface="宋体" pitchFamily="2" charset="-122"/>
              </a:rPr>
              <a:t>为</a:t>
            </a:r>
            <a:r>
              <a:rPr kumimoji="1" lang="en-US" altLang="zh-CN" sz="2400" b="1" dirty="0" smtClean="0">
                <a:latin typeface="宋体" pitchFamily="2" charset="-122"/>
              </a:rPr>
              <a:t>m</a:t>
            </a:r>
            <a:r>
              <a:rPr kumimoji="1" lang="zh-CN" altLang="en-US" sz="2400" b="1" dirty="0" smtClean="0">
                <a:latin typeface="宋体" pitchFamily="2" charset="-122"/>
              </a:rPr>
              <a:t>。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有</a:t>
            </a:r>
            <a:r>
              <a:rPr kumimoji="1" lang="en-US" altLang="zh-CN" sz="2400" b="1" dirty="0" smtClean="0">
                <a:latin typeface="宋体" pitchFamily="2" charset="-122"/>
              </a:rPr>
              <a:t>n</a:t>
            </a:r>
            <a:r>
              <a:rPr kumimoji="1" lang="zh-CN" altLang="en-US" sz="2400" b="1" dirty="0" smtClean="0">
                <a:latin typeface="宋体" pitchFamily="2" charset="-122"/>
              </a:rPr>
              <a:t>种货物：重量为 </a:t>
            </a:r>
            <a:r>
              <a:rPr kumimoji="1" lang="en-US" altLang="zh-CN" sz="2400" b="1" dirty="0" smtClean="0">
                <a:latin typeface="宋体" pitchFamily="2" charset="-122"/>
              </a:rPr>
              <a:t>W[i</a:t>
            </a:r>
            <a:r>
              <a:rPr kumimoji="1" lang="en-US" altLang="zh-CN" sz="2400" b="1" dirty="0">
                <a:latin typeface="宋体" pitchFamily="2" charset="-122"/>
              </a:rPr>
              <a:t>](&lt;1000</a:t>
            </a:r>
            <a:r>
              <a:rPr kumimoji="1" lang="en-US" altLang="zh-CN" sz="2400" b="1" dirty="0" smtClean="0">
                <a:latin typeface="宋体" pitchFamily="2" charset="-122"/>
              </a:rPr>
              <a:t>)</a:t>
            </a:r>
            <a:r>
              <a:rPr kumimoji="1" lang="zh-CN" altLang="en-US" sz="2400" b="1" dirty="0" smtClean="0">
                <a:latin typeface="宋体" pitchFamily="2" charset="-122"/>
              </a:rPr>
              <a:t>；</a:t>
            </a:r>
            <a:endParaRPr kumimoji="1" lang="en-US" altLang="zh-CN" sz="2400" b="1" dirty="0" smtClean="0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宋体" pitchFamily="2" charset="-122"/>
              </a:rPr>
              <a:t> </a:t>
            </a:r>
            <a:r>
              <a:rPr kumimoji="1" lang="en-US" altLang="zh-CN" sz="2400" b="1" dirty="0" smtClean="0">
                <a:latin typeface="宋体" pitchFamily="2" charset="-122"/>
              </a:rPr>
              <a:t>          </a:t>
            </a:r>
            <a:r>
              <a:rPr kumimoji="1" lang="zh-CN" altLang="en-US" sz="2400" b="1" dirty="0" smtClean="0">
                <a:latin typeface="宋体" pitchFamily="2" charset="-122"/>
              </a:rPr>
              <a:t>价值为 </a:t>
            </a:r>
            <a:r>
              <a:rPr kumimoji="1" lang="en-US" altLang="zh-CN" sz="2400" b="1" dirty="0" smtClean="0">
                <a:latin typeface="宋体" pitchFamily="2" charset="-122"/>
              </a:rPr>
              <a:t>V[i](&lt;1000).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宋体" pitchFamily="2" charset="-122"/>
              </a:rPr>
              <a:t>今</a:t>
            </a:r>
            <a:r>
              <a:rPr kumimoji="1" lang="zh-CN" altLang="en-US" sz="2400" b="1" dirty="0">
                <a:latin typeface="宋体" pitchFamily="2" charset="-122"/>
              </a:rPr>
              <a:t>从ｎ种物品中选取若干</a:t>
            </a:r>
            <a:r>
              <a:rPr kumimoji="1" lang="zh-CN" altLang="en-US" sz="2400" b="1" dirty="0" smtClean="0">
                <a:latin typeface="宋体" pitchFamily="2" charset="-122"/>
              </a:rPr>
              <a:t>件放入背包，</a:t>
            </a:r>
            <a:r>
              <a:rPr kumimoji="1" lang="zh-CN" altLang="en-US" sz="2400" b="1" dirty="0">
                <a:latin typeface="宋体" pitchFamily="2" charset="-122"/>
              </a:rPr>
              <a:t>使其重量的</a:t>
            </a:r>
            <a:r>
              <a:rPr kumimoji="1" lang="zh-CN" altLang="en-US" sz="2400" b="1" dirty="0" smtClean="0">
                <a:latin typeface="宋体" pitchFamily="2" charset="-122"/>
              </a:rPr>
              <a:t>和不超过</a:t>
            </a:r>
            <a:r>
              <a:rPr kumimoji="1" lang="en-US" altLang="zh-CN" sz="2400" b="1" dirty="0" smtClean="0">
                <a:latin typeface="宋体" pitchFamily="2" charset="-122"/>
              </a:rPr>
              <a:t>m</a:t>
            </a:r>
            <a:r>
              <a:rPr kumimoji="1" lang="zh-CN" altLang="en-US" sz="2400" b="1" dirty="0">
                <a:latin typeface="宋体" pitchFamily="2" charset="-122"/>
              </a:rPr>
              <a:t>，</a:t>
            </a:r>
            <a:r>
              <a:rPr kumimoji="1" lang="zh-CN" altLang="en-US" sz="2400" b="1" dirty="0" smtClean="0">
                <a:latin typeface="宋体" pitchFamily="2" charset="-122"/>
              </a:rPr>
              <a:t>而所选货物的价值</a:t>
            </a:r>
            <a:r>
              <a:rPr kumimoji="1" lang="zh-CN" altLang="en-US" sz="2400" b="1" dirty="0">
                <a:latin typeface="宋体" pitchFamily="2" charset="-122"/>
              </a:rPr>
              <a:t>的和为最大</a:t>
            </a:r>
            <a:r>
              <a:rPr kumimoji="1" lang="zh-CN" altLang="en-US" sz="2400" b="1" dirty="0" smtClean="0">
                <a:latin typeface="宋体" pitchFamily="2" charset="-122"/>
              </a:rPr>
              <a:t>。</a:t>
            </a:r>
            <a:r>
              <a:rPr kumimoji="1" lang="en-US" altLang="zh-CN" sz="2400" b="1" dirty="0" smtClean="0">
                <a:latin typeface="宋体" pitchFamily="2" charset="-122"/>
              </a:rPr>
              <a:t>n&lt;=20,M&lt;1000</a:t>
            </a:r>
            <a:r>
              <a:rPr kumimoji="1" lang="en-US" altLang="zh-CN" sz="2400" b="1" dirty="0">
                <a:latin typeface="宋体" pitchFamily="2" charset="-122"/>
              </a:rPr>
              <a:t>.</a:t>
            </a:r>
            <a:br>
              <a:rPr kumimoji="1" lang="en-US" altLang="zh-CN" sz="2400" b="1" dirty="0">
                <a:latin typeface="宋体" pitchFamily="2" charset="-122"/>
              </a:rPr>
            </a:br>
            <a:r>
              <a:rPr kumimoji="1" lang="zh-CN" altLang="en-US" sz="2400" b="1" dirty="0" smtClean="0">
                <a:latin typeface="宋体" pitchFamily="2" charset="-122"/>
              </a:rPr>
              <a:t>求最大价值。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627784" y="385011"/>
            <a:ext cx="3672408" cy="79695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简单的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0-1</a:t>
            </a:r>
            <a:r>
              <a:rPr lang="zh-CN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背包</a:t>
            </a:r>
            <a:endParaRPr lang="zh-CN" alt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2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87624" y="1052736"/>
            <a:ext cx="2592288" cy="26798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输入样例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：</a:t>
            </a:r>
            <a:br>
              <a:rPr kumimoji="1" lang="zh-CN" altLang="en-US" sz="2800" b="1" dirty="0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4 10</a:t>
            </a:r>
            <a:br>
              <a:rPr kumimoji="1" lang="en-US" altLang="zh-CN" sz="2800" b="1" dirty="0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3 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 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/>
            </a:r>
            <a:br>
              <a:rPr kumimoji="1" lang="en-US" altLang="zh-CN" sz="2800" b="1" dirty="0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 7 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 25</a:t>
            </a:r>
            <a:br>
              <a:rPr kumimoji="1" lang="en-US" altLang="zh-CN" sz="2800" b="1" dirty="0"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输出样例</a:t>
            </a: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：</a:t>
            </a:r>
            <a:br>
              <a:rPr kumimoji="1" lang="zh-CN" altLang="en-US" sz="2800" b="1" dirty="0">
                <a:latin typeface="黑体" pitchFamily="49" charset="-122"/>
                <a:ea typeface="黑体" pitchFamily="49" charset="-122"/>
              </a:rPr>
            </a:br>
            <a:r>
              <a:rPr kumimoji="1" lang="en-US" altLang="zh-CN" sz="2800" b="1" dirty="0">
                <a:latin typeface="黑体" pitchFamily="49" charset="-122"/>
                <a:ea typeface="黑体" pitchFamily="49" charset="-122"/>
              </a:rPr>
              <a:t>35</a:t>
            </a:r>
            <a:endParaRPr lang="en-US" altLang="zh-CN" sz="2800" b="1" i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88024" y="1052735"/>
            <a:ext cx="2916560" cy="26798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输入样例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：</a:t>
            </a:r>
            <a:br>
              <a:rPr kumimoji="1" lang="zh-CN" altLang="en-US" sz="2800" b="1"/>
            </a:br>
            <a:r>
              <a:rPr kumimoji="1" lang="en-US" altLang="zh-CN" sz="2800" b="1"/>
              <a:t>4  20</a:t>
            </a:r>
            <a:br>
              <a:rPr kumimoji="1" lang="en-US" altLang="zh-CN" sz="2800" b="1"/>
            </a:br>
            <a:r>
              <a:rPr kumimoji="1" lang="en-US" altLang="zh-CN" sz="2800" b="1"/>
              <a:t>2  </a:t>
            </a:r>
            <a:r>
              <a:rPr kumimoji="1" lang="en-US" altLang="zh-CN" sz="2800" b="1">
                <a:solidFill>
                  <a:srgbClr val="FF0000"/>
                </a:solidFill>
              </a:rPr>
              <a:t>9  10</a:t>
            </a:r>
            <a:r>
              <a:rPr kumimoji="1" lang="en-US" altLang="zh-CN" sz="2800" b="1"/>
              <a:t>  15 </a:t>
            </a:r>
            <a:br>
              <a:rPr kumimoji="1" lang="en-US" altLang="zh-CN" sz="2800" b="1"/>
            </a:br>
            <a:r>
              <a:rPr kumimoji="1" lang="en-US" altLang="zh-CN" sz="2800" b="1"/>
              <a:t>2  </a:t>
            </a:r>
            <a:r>
              <a:rPr kumimoji="1" lang="en-US" altLang="zh-CN" sz="2800" b="1">
                <a:solidFill>
                  <a:srgbClr val="FF0000"/>
                </a:solidFill>
              </a:rPr>
              <a:t>9  10</a:t>
            </a:r>
            <a:r>
              <a:rPr kumimoji="1" lang="en-US" altLang="zh-CN" sz="2800" b="1"/>
              <a:t>  16 </a:t>
            </a:r>
            <a:br>
              <a:rPr kumimoji="1" lang="en-US" altLang="zh-CN" sz="2800" b="1"/>
            </a:br>
            <a:r>
              <a:rPr kumimoji="1" lang="zh-CN" altLang="en-US" sz="2800" b="1"/>
              <a:t>输出样例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：</a:t>
            </a:r>
            <a:br>
              <a:rPr kumimoji="1" lang="zh-CN" altLang="en-US" sz="2800" b="1"/>
            </a:br>
            <a:r>
              <a:rPr kumimoji="1" lang="en-US" altLang="zh-CN" sz="2800" b="1"/>
              <a:t>19</a:t>
            </a:r>
            <a:endParaRPr lang="en-US" altLang="zh-CN" sz="2800" b="1" i="1"/>
          </a:p>
        </p:txBody>
      </p:sp>
    </p:spTree>
    <p:extLst>
      <p:ext uri="{BB962C8B-B14F-4D97-AF65-F5344CB8AC3E}">
        <p14:creationId xmlns:p14="http://schemas.microsoft.com/office/powerpoint/2010/main" val="380044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124744"/>
            <a:ext cx="4824536" cy="66048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回顾深度优先搜索算法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2132856"/>
            <a:ext cx="4464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跳马问题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数字三角形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简单的</a:t>
            </a:r>
            <a:r>
              <a:rPr lang="en-US" altLang="zh-CN" sz="2800" b="1" dirty="0" smtClean="0"/>
              <a:t>0-1</a:t>
            </a:r>
            <a:r>
              <a:rPr lang="zh-CN" altLang="en-US" sz="2800" b="1" dirty="0" smtClean="0"/>
              <a:t>背包问题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11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分析：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79512" y="1196752"/>
            <a:ext cx="8712968" cy="4608512"/>
          </a:xfrm>
        </p:spPr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定义状态</a:t>
            </a:r>
            <a:r>
              <a:rPr lang="en-US" altLang="zh-CN" b="1" dirty="0" smtClean="0">
                <a:sym typeface="Wingdings" pitchFamily="2" charset="2"/>
              </a:rPr>
              <a:t>: </a:t>
            </a:r>
            <a:r>
              <a:rPr lang="zh-CN" altLang="en-US" b="1" dirty="0" smtClean="0">
                <a:sym typeface="Wingdings" pitchFamily="2" charset="2"/>
              </a:rPr>
              <a:t>从</a:t>
            </a:r>
            <a:r>
              <a:rPr lang="en-US" altLang="zh-CN" b="1" dirty="0" smtClean="0">
                <a:sym typeface="Wingdings" pitchFamily="2" charset="2"/>
              </a:rPr>
              <a:t>1</a:t>
            </a:r>
            <a:r>
              <a:rPr lang="zh-CN" altLang="en-US" b="1" dirty="0" smtClean="0">
                <a:sym typeface="Wingdings" pitchFamily="2" charset="2"/>
              </a:rPr>
              <a:t>到第</a:t>
            </a:r>
            <a:r>
              <a:rPr lang="en-US" altLang="zh-CN" b="1" dirty="0" smtClean="0">
                <a:sym typeface="Wingdings" pitchFamily="2" charset="2"/>
              </a:rPr>
              <a:t>i</a:t>
            </a:r>
            <a:r>
              <a:rPr lang="zh-CN" altLang="en-US" b="1" dirty="0" smtClean="0">
                <a:sym typeface="Wingdings" pitchFamily="2" charset="2"/>
              </a:rPr>
              <a:t>件物品中选择若干后背包的剩余重量及获得</a:t>
            </a:r>
            <a:r>
              <a:rPr lang="zh-CN" altLang="en-US" b="1" dirty="0">
                <a:sym typeface="Wingdings" pitchFamily="2" charset="2"/>
              </a:rPr>
              <a:t>的价值</a:t>
            </a:r>
            <a:r>
              <a:rPr lang="zh-CN" altLang="en-US" b="1" dirty="0" smtClean="0">
                <a:sym typeface="Wingdings" pitchFamily="2" charset="2"/>
              </a:rPr>
              <a:t>。</a:t>
            </a:r>
            <a:r>
              <a:rPr lang="en-US" altLang="zh-CN" b="1" dirty="0" smtClean="0">
                <a:sym typeface="Wingdings" pitchFamily="2" charset="2"/>
              </a:rPr>
              <a:t>(</a:t>
            </a:r>
            <a:r>
              <a:rPr lang="en-US" altLang="zh-CN" b="1" dirty="0" err="1" smtClean="0">
                <a:sym typeface="Wingdings" pitchFamily="2" charset="2"/>
              </a:rPr>
              <a:t>i,left,sum</a:t>
            </a:r>
            <a:r>
              <a:rPr lang="en-US" altLang="zh-CN" b="1" dirty="0" smtClean="0">
                <a:sym typeface="Wingdings" pitchFamily="2" charset="2"/>
              </a:rPr>
              <a:t>)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初始状态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0,m,0</a:t>
            </a:r>
            <a:r>
              <a:rPr lang="zh-CN" altLang="en-US" b="1" dirty="0" smtClean="0"/>
              <a:t>）；目标状态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n,x,sum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状态扩展规则：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    当前状态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i,left,sum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   下一个状态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</a:t>
            </a:r>
            <a:r>
              <a:rPr lang="zh-CN" altLang="en-US" b="1" dirty="0" smtClean="0"/>
              <a:t>不选第</a:t>
            </a:r>
            <a:r>
              <a:rPr lang="en-US" altLang="zh-CN" b="1" dirty="0" smtClean="0"/>
              <a:t>i+1</a:t>
            </a:r>
            <a:r>
              <a:rPr lang="zh-CN" altLang="en-US" b="1" dirty="0" smtClean="0"/>
              <a:t>件物品：</a:t>
            </a:r>
            <a:r>
              <a:rPr lang="en-US" altLang="zh-CN" b="1" dirty="0" smtClean="0"/>
              <a:t>(i+1,left,sum)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</a:t>
            </a:r>
            <a:r>
              <a:rPr lang="zh-CN" altLang="en-US" b="1" dirty="0" smtClean="0"/>
              <a:t>选第</a:t>
            </a:r>
            <a:r>
              <a:rPr lang="en-US" altLang="zh-CN" b="1" dirty="0" smtClean="0"/>
              <a:t>i+1</a:t>
            </a:r>
            <a:r>
              <a:rPr lang="zh-CN" altLang="en-US" b="1" dirty="0" smtClean="0"/>
              <a:t>件物品</a:t>
            </a:r>
            <a:r>
              <a:rPr lang="en-US" altLang="zh-CN" b="1" dirty="0" smtClean="0"/>
              <a:t>(left&gt;=w[i+1])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            (i+1,left-w[i+1],</a:t>
            </a:r>
            <a:r>
              <a:rPr lang="en-US" altLang="zh-CN" b="1" dirty="0" err="1" smtClean="0"/>
              <a:t>sum+v</a:t>
            </a:r>
            <a:r>
              <a:rPr lang="en-US" altLang="zh-CN" b="1" dirty="0" smtClean="0"/>
              <a:t>[i+1])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387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424936" cy="56886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procedure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dfs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i,left,sum:longint</a:t>
            </a:r>
            <a:r>
              <a:rPr lang="en-US" altLang="zh-CN" sz="2400" b="1" dirty="0">
                <a:latin typeface="+mn-ea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+mn-ea"/>
              </a:rPr>
              <a:t>//</a:t>
            </a:r>
            <a:r>
              <a:rPr lang="zh-CN" altLang="en-US" sz="2400" b="1" dirty="0" smtClean="0">
                <a:latin typeface="+mn-ea"/>
              </a:rPr>
              <a:t>在前</a:t>
            </a:r>
            <a:r>
              <a:rPr lang="en-US" altLang="zh-CN" sz="2400" b="1" dirty="0" smtClean="0">
                <a:latin typeface="+mn-ea"/>
              </a:rPr>
              <a:t>i</a:t>
            </a:r>
            <a:r>
              <a:rPr lang="zh-CN" altLang="en-US" sz="2400" b="1" dirty="0" smtClean="0">
                <a:latin typeface="+mn-ea"/>
              </a:rPr>
              <a:t>件物品中选了若干件放入到背包中，其价值为</a:t>
            </a:r>
            <a:r>
              <a:rPr lang="en-US" altLang="zh-CN" sz="2400" b="1" dirty="0" smtClean="0">
                <a:latin typeface="+mn-ea"/>
              </a:rPr>
              <a:t>value</a:t>
            </a:r>
            <a:r>
              <a:rPr lang="zh-CN" altLang="en-US" sz="2400" b="1" dirty="0" smtClean="0">
                <a:latin typeface="+mn-ea"/>
              </a:rPr>
              <a:t>，背包还能装的重量为</a:t>
            </a:r>
            <a:r>
              <a:rPr lang="en-US" altLang="zh-CN" sz="2400" b="1" dirty="0" smtClean="0">
                <a:latin typeface="+mn-ea"/>
              </a:rPr>
              <a:t>left</a:t>
            </a:r>
            <a:r>
              <a:rPr lang="zh-CN" altLang="en-US" sz="2400" b="1" dirty="0" smtClean="0">
                <a:latin typeface="+mn-ea"/>
              </a:rPr>
              <a:t>。        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begin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     if </a:t>
            </a:r>
            <a:r>
              <a:rPr lang="en-US" altLang="zh-CN" sz="2400" b="1" dirty="0" smtClean="0">
                <a:latin typeface="+mn-ea"/>
              </a:rPr>
              <a:t>i=n </a:t>
            </a:r>
            <a:r>
              <a:rPr lang="en-US" altLang="zh-CN" sz="2400" b="1" dirty="0">
                <a:latin typeface="+mn-ea"/>
              </a:rPr>
              <a:t>then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        </a:t>
            </a:r>
            <a:r>
              <a:rPr lang="en-US" altLang="zh-CN" sz="2400" b="1" dirty="0" smtClean="0">
                <a:latin typeface="+mn-ea"/>
              </a:rPr>
              <a:t>if sum&gt;</a:t>
            </a:r>
            <a:r>
              <a:rPr lang="en-US" altLang="zh-CN" sz="2400" b="1" dirty="0" err="1" smtClean="0">
                <a:latin typeface="+mn-ea"/>
              </a:rPr>
              <a:t>ans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>
                <a:latin typeface="+mn-ea"/>
              </a:rPr>
              <a:t>then </a:t>
            </a:r>
            <a:r>
              <a:rPr lang="en-US" altLang="zh-CN" sz="2400" b="1" dirty="0" err="1" smtClean="0">
                <a:latin typeface="+mn-ea"/>
              </a:rPr>
              <a:t>ans</a:t>
            </a:r>
            <a:r>
              <a:rPr lang="en-US" altLang="zh-CN" sz="2400" b="1" dirty="0" smtClean="0">
                <a:latin typeface="+mn-ea"/>
              </a:rPr>
              <a:t>:=sum;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if  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i=n 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then exit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; //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防止越界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dfs</a:t>
            </a:r>
            <a:r>
              <a:rPr lang="en-US" altLang="zh-CN" sz="2400" b="1" dirty="0" smtClean="0">
                <a:latin typeface="+mn-ea"/>
              </a:rPr>
              <a:t>(i+1,left,sum);   </a:t>
            </a:r>
            <a:r>
              <a:rPr lang="en-US" altLang="zh-CN" sz="2400" b="1" dirty="0">
                <a:latin typeface="+mn-ea"/>
              </a:rPr>
              <a:t>//</a:t>
            </a:r>
            <a:r>
              <a:rPr lang="zh-CN" altLang="en-US" sz="2400" b="1" dirty="0">
                <a:latin typeface="+mn-ea"/>
              </a:rPr>
              <a:t>不装</a:t>
            </a:r>
            <a:r>
              <a:rPr lang="en-US" altLang="zh-CN" sz="2400" b="1" dirty="0" smtClean="0">
                <a:latin typeface="+mn-ea"/>
              </a:rPr>
              <a:t>i+1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     if left&gt;=</a:t>
            </a:r>
            <a:r>
              <a:rPr lang="en-US" altLang="zh-CN" sz="2400" b="1" dirty="0" smtClean="0">
                <a:latin typeface="+mn-ea"/>
              </a:rPr>
              <a:t>w[i+1] </a:t>
            </a:r>
            <a:r>
              <a:rPr lang="en-US" altLang="zh-CN" sz="2400" b="1" dirty="0">
                <a:latin typeface="+mn-ea"/>
              </a:rPr>
              <a:t>then   //</a:t>
            </a:r>
            <a:r>
              <a:rPr lang="zh-CN" altLang="en-US" sz="2400" b="1" dirty="0">
                <a:latin typeface="+mn-ea"/>
              </a:rPr>
              <a:t>装</a:t>
            </a:r>
            <a:r>
              <a:rPr lang="en-US" altLang="zh-CN" sz="2400" b="1" dirty="0" smtClean="0">
                <a:latin typeface="+mn-ea"/>
              </a:rPr>
              <a:t>i+1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     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</a:rPr>
              <a:t>dfs</a:t>
            </a:r>
            <a:r>
              <a:rPr lang="en-US" altLang="zh-CN" sz="2400" b="1" dirty="0" smtClean="0">
                <a:latin typeface="+mn-ea"/>
              </a:rPr>
              <a:t>(i+1,left-w[i+1],</a:t>
            </a:r>
            <a:r>
              <a:rPr lang="en-US" altLang="zh-CN" sz="2400" b="1" dirty="0" err="1" smtClean="0">
                <a:latin typeface="+mn-ea"/>
              </a:rPr>
              <a:t>sum+v</a:t>
            </a:r>
            <a:r>
              <a:rPr lang="en-US" altLang="zh-CN" sz="2400" b="1" dirty="0" smtClean="0">
                <a:latin typeface="+mn-ea"/>
              </a:rPr>
              <a:t>[i+1]);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+mn-ea"/>
              </a:rPr>
              <a:t>    end;</a:t>
            </a:r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467544" y="11219"/>
            <a:ext cx="4392488" cy="792088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华文中宋" pitchFamily="2" charset="-122"/>
                <a:ea typeface="华文中宋" pitchFamily="2" charset="-122"/>
              </a:rPr>
              <a:t>深度优先搜索算法</a:t>
            </a:r>
            <a:r>
              <a:rPr lang="en-US" altLang="zh-CN" sz="3200" b="1" dirty="0">
                <a:latin typeface="华文中宋" pitchFamily="2" charset="-122"/>
                <a:ea typeface="华文中宋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00752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2411760" y="2492896"/>
            <a:ext cx="4737720" cy="1549152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n&lt;=20</a:t>
            </a:r>
          </a:p>
          <a:p>
            <a:r>
              <a:rPr lang="zh-CN" altLang="en-US" sz="4000" b="1" dirty="0" smtClean="0"/>
              <a:t>时间 </a:t>
            </a:r>
            <a:r>
              <a:rPr lang="en-US" altLang="zh-CN" sz="4000" b="1" dirty="0" smtClean="0"/>
              <a:t>:  O(2</a:t>
            </a:r>
            <a:r>
              <a:rPr lang="en-US" altLang="zh-CN" sz="4000" b="1" baseline="30000" dirty="0" smtClean="0"/>
              <a:t>n</a:t>
            </a:r>
            <a:r>
              <a:rPr lang="en-US" altLang="zh-CN" sz="4000" b="1" dirty="0" smtClean="0"/>
              <a:t>)</a:t>
            </a:r>
            <a:endParaRPr lang="zh-CN" altLang="en-US" sz="4000" b="1" dirty="0"/>
          </a:p>
        </p:txBody>
      </p:sp>
      <p:sp>
        <p:nvSpPr>
          <p:cNvPr id="6" name="矩形 5"/>
          <p:cNvSpPr/>
          <p:nvPr/>
        </p:nvSpPr>
        <p:spPr>
          <a:xfrm>
            <a:off x="2627784" y="1556791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/>
              <a:t>dfs</a:t>
            </a:r>
            <a:r>
              <a:rPr lang="en-US" altLang="zh-CN" sz="3600" b="1" dirty="0" smtClean="0"/>
              <a:t>(0,m,0</a:t>
            </a:r>
            <a:r>
              <a:rPr lang="en-US" altLang="zh-CN" sz="36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0195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还可以这样定义：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79512" y="1196752"/>
            <a:ext cx="8712968" cy="4608512"/>
          </a:xfrm>
        </p:spPr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定义状态</a:t>
            </a:r>
            <a:r>
              <a:rPr lang="en-US" altLang="zh-CN" b="1" dirty="0" smtClean="0">
                <a:sym typeface="Wingdings" pitchFamily="2" charset="2"/>
              </a:rPr>
              <a:t>: </a:t>
            </a:r>
            <a:r>
              <a:rPr lang="zh-CN" altLang="en-US" b="1" dirty="0" smtClean="0">
                <a:sym typeface="Wingdings" pitchFamily="2" charset="2"/>
              </a:rPr>
              <a:t>从</a:t>
            </a:r>
            <a:r>
              <a:rPr lang="en-US" altLang="zh-CN" b="1" dirty="0" smtClean="0">
                <a:sym typeface="Wingdings" pitchFamily="2" charset="2"/>
              </a:rPr>
              <a:t>1</a:t>
            </a:r>
            <a:r>
              <a:rPr lang="zh-CN" altLang="en-US" b="1" dirty="0" smtClean="0">
                <a:sym typeface="Wingdings" pitchFamily="2" charset="2"/>
              </a:rPr>
              <a:t>到第</a:t>
            </a:r>
            <a:r>
              <a:rPr lang="en-US" altLang="zh-CN" b="1" dirty="0" smtClean="0">
                <a:sym typeface="Wingdings" pitchFamily="2" charset="2"/>
              </a:rPr>
              <a:t>i</a:t>
            </a:r>
            <a:r>
              <a:rPr lang="zh-CN" altLang="en-US" b="1" dirty="0" smtClean="0">
                <a:sym typeface="Wingdings" pitchFamily="2" charset="2"/>
              </a:rPr>
              <a:t>件物品中所选物品的重量及的</a:t>
            </a:r>
            <a:r>
              <a:rPr lang="zh-CN" altLang="en-US" b="1" dirty="0">
                <a:sym typeface="Wingdings" pitchFamily="2" charset="2"/>
              </a:rPr>
              <a:t>价值</a:t>
            </a:r>
            <a:r>
              <a:rPr lang="zh-CN" altLang="en-US" b="1" dirty="0" smtClean="0">
                <a:sym typeface="Wingdings" pitchFamily="2" charset="2"/>
              </a:rPr>
              <a:t>。</a:t>
            </a:r>
            <a:r>
              <a:rPr lang="en-US" altLang="zh-CN" b="1" dirty="0" smtClean="0">
                <a:sym typeface="Wingdings" pitchFamily="2" charset="2"/>
              </a:rPr>
              <a:t>(</a:t>
            </a:r>
            <a:r>
              <a:rPr lang="en-US" altLang="zh-CN" b="1" dirty="0" err="1" smtClean="0">
                <a:sym typeface="Wingdings" pitchFamily="2" charset="2"/>
              </a:rPr>
              <a:t>i,all,sum</a:t>
            </a:r>
            <a:r>
              <a:rPr lang="en-US" altLang="zh-CN" b="1" dirty="0" smtClean="0">
                <a:sym typeface="Wingdings" pitchFamily="2" charset="2"/>
              </a:rPr>
              <a:t>)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初始状态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0,0,0</a:t>
            </a:r>
            <a:r>
              <a:rPr lang="zh-CN" altLang="en-US" b="1" dirty="0" smtClean="0"/>
              <a:t>）；目标状态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n,x,sum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状态扩展规则：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    当前状态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i,all,sum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   下一个状态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</a:t>
            </a:r>
            <a:r>
              <a:rPr lang="zh-CN" altLang="en-US" b="1" dirty="0" smtClean="0"/>
              <a:t>不选第</a:t>
            </a:r>
            <a:r>
              <a:rPr lang="en-US" altLang="zh-CN" b="1" dirty="0" smtClean="0"/>
              <a:t>i+1</a:t>
            </a:r>
            <a:r>
              <a:rPr lang="zh-CN" altLang="en-US" b="1" dirty="0" smtClean="0"/>
              <a:t>件物品：</a:t>
            </a:r>
            <a:r>
              <a:rPr lang="en-US" altLang="zh-CN" b="1" dirty="0" smtClean="0"/>
              <a:t>(i+1,all,sum)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</a:t>
            </a:r>
            <a:r>
              <a:rPr lang="zh-CN" altLang="en-US" b="1" dirty="0" smtClean="0"/>
              <a:t>选第</a:t>
            </a:r>
            <a:r>
              <a:rPr lang="en-US" altLang="zh-CN" b="1" dirty="0" smtClean="0"/>
              <a:t>i+1</a:t>
            </a:r>
            <a:r>
              <a:rPr lang="zh-CN" altLang="en-US" b="1" dirty="0" smtClean="0"/>
              <a:t>件物品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all+w</a:t>
            </a:r>
            <a:r>
              <a:rPr lang="en-US" altLang="zh-CN" b="1" dirty="0" smtClean="0"/>
              <a:t>[i+1]&lt;=m)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            (i+1,all+w[i+1],</a:t>
            </a:r>
            <a:r>
              <a:rPr lang="en-US" altLang="zh-CN" b="1" dirty="0" err="1" smtClean="0"/>
              <a:t>sum+v</a:t>
            </a:r>
            <a:r>
              <a:rPr lang="en-US" altLang="zh-CN" b="1" dirty="0" smtClean="0"/>
              <a:t>[i+1])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82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64"/>
            <a:ext cx="8229600" cy="648072"/>
          </a:xfrm>
        </p:spPr>
        <p:txBody>
          <a:bodyPr/>
          <a:lstStyle/>
          <a:p>
            <a:r>
              <a:rPr lang="en-US" altLang="zh-CN" dirty="0" err="1" smtClean="0"/>
              <a:t>Dfs</a:t>
            </a:r>
            <a:r>
              <a:rPr lang="zh-CN" altLang="en-US" dirty="0" smtClean="0"/>
              <a:t>最简单的框架：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251520" y="1124744"/>
            <a:ext cx="8892480" cy="4824536"/>
          </a:xfrm>
        </p:spPr>
        <p:txBody>
          <a:bodyPr/>
          <a:lstStyle/>
          <a:p>
            <a:r>
              <a:rPr lang="en-US" altLang="zh-CN" b="1" dirty="0" smtClean="0"/>
              <a:t>Procedure </a:t>
            </a:r>
            <a:r>
              <a:rPr lang="en-US" altLang="zh-CN" b="1" dirty="0" err="1" smtClean="0"/>
              <a:t>dfs</a:t>
            </a:r>
            <a:r>
              <a:rPr lang="en-US" altLang="zh-CN" b="1" dirty="0" smtClean="0"/>
              <a:t>(i:</a:t>
            </a:r>
            <a:r>
              <a:rPr lang="zh-CN" altLang="en-US" b="1" dirty="0" smtClean="0"/>
              <a:t>当前状态</a:t>
            </a:r>
            <a:r>
              <a:rPr lang="en-US" altLang="zh-CN" b="1" dirty="0" smtClean="0"/>
              <a:t>x[i]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begin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if  </a:t>
            </a:r>
            <a:r>
              <a:rPr lang="zh-CN" altLang="en-US" b="1" dirty="0" smtClean="0"/>
              <a:t>当前状态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是目标   </a:t>
            </a:r>
            <a:r>
              <a:rPr lang="en-US" altLang="zh-CN" b="1" dirty="0" smtClean="0"/>
              <a:t>then  </a:t>
            </a:r>
            <a:r>
              <a:rPr lang="zh-CN" altLang="en-US" b="1" dirty="0" smtClean="0"/>
              <a:t>处理；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if   </a:t>
            </a:r>
            <a:r>
              <a:rPr lang="zh-CN" altLang="en-US" b="1" dirty="0" smtClean="0"/>
              <a:t>越界退出；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</a:t>
            </a:r>
            <a:r>
              <a:rPr lang="zh-CN" altLang="en-US" b="1" dirty="0" smtClean="0"/>
              <a:t>按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个规则扩展新状态</a:t>
            </a:r>
            <a:r>
              <a:rPr lang="en-US" altLang="zh-CN" b="1" dirty="0" smtClean="0"/>
              <a:t>xx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if</a:t>
            </a:r>
            <a:r>
              <a:rPr lang="zh-CN" altLang="en-US" b="1" dirty="0" smtClean="0"/>
              <a:t>状态</a:t>
            </a:r>
            <a:r>
              <a:rPr lang="en-US" altLang="zh-CN" b="1" dirty="0" smtClean="0"/>
              <a:t>xx</a:t>
            </a:r>
            <a:r>
              <a:rPr lang="zh-CN" altLang="en-US" b="1" dirty="0" smtClean="0"/>
              <a:t>符合要求 </a:t>
            </a:r>
            <a:r>
              <a:rPr lang="en-US" altLang="zh-CN" b="1" dirty="0" smtClean="0"/>
              <a:t>then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begin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</a:t>
            </a:r>
            <a:r>
              <a:rPr lang="zh-CN" altLang="en-US" b="1" dirty="0" smtClean="0"/>
              <a:t>记下状态</a:t>
            </a:r>
            <a:r>
              <a:rPr lang="en-US" altLang="zh-CN" b="1" dirty="0"/>
              <a:t>x[i+1</a:t>
            </a:r>
            <a:r>
              <a:rPr lang="en-US" altLang="zh-CN" b="1" dirty="0" smtClean="0"/>
              <a:t>]=xx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</a:t>
            </a:r>
            <a:r>
              <a:rPr lang="en-US" altLang="zh-CN" b="1" dirty="0" err="1" smtClean="0"/>
              <a:t>dfs</a:t>
            </a:r>
            <a:r>
              <a:rPr lang="en-US" altLang="zh-CN" b="1" dirty="0" smtClean="0"/>
              <a:t>(i+1:</a:t>
            </a:r>
            <a:r>
              <a:rPr lang="zh-CN" altLang="en-US" b="1" dirty="0" smtClean="0"/>
              <a:t>状态</a:t>
            </a:r>
            <a:r>
              <a:rPr lang="en-US" altLang="zh-CN" b="1" dirty="0" smtClean="0"/>
              <a:t>x[i+1]);//</a:t>
            </a:r>
            <a:r>
              <a:rPr lang="zh-CN" altLang="en-US" b="1" dirty="0" smtClean="0"/>
              <a:t>新状态作为新起点继续搜索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end;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end;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912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1124744"/>
            <a:ext cx="5177610" cy="660486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dirty="0" smtClean="0">
                <a:solidFill>
                  <a:schemeClr val="tx1"/>
                </a:solidFill>
              </a:rPr>
              <a:t>新  知  识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268760"/>
            <a:ext cx="740092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051" y="2276872"/>
            <a:ext cx="19240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2333732" y="500976"/>
            <a:ext cx="3816424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/>
              <a:t>跳马扩展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91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512" y="116632"/>
            <a:ext cx="2818656" cy="66048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n=2 m=2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86534"/>
              </p:ext>
            </p:extLst>
          </p:nvPr>
        </p:nvGraphicFramePr>
        <p:xfrm>
          <a:off x="3491880" y="1065150"/>
          <a:ext cx="1839978" cy="1690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989"/>
                <a:gridCol w="919989"/>
              </a:tblGrid>
              <a:tr h="8453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53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4088" y="777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(2,2)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5027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(0,0)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5574"/>
            <a:ext cx="19240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3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512" y="116632"/>
            <a:ext cx="2818656" cy="66048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n=2 m=2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32684"/>
              </p:ext>
            </p:extLst>
          </p:nvPr>
        </p:nvGraphicFramePr>
        <p:xfrm>
          <a:off x="3491880" y="1065150"/>
          <a:ext cx="1839978" cy="1690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989"/>
                <a:gridCol w="919989"/>
              </a:tblGrid>
              <a:tr h="8453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53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4088" y="777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(2,2)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5027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(0,0)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38" y="3501008"/>
            <a:ext cx="30861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5574"/>
            <a:ext cx="19240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下箭头 2"/>
          <p:cNvSpPr/>
          <p:nvPr/>
        </p:nvSpPr>
        <p:spPr>
          <a:xfrm>
            <a:off x="7334225" y="3133884"/>
            <a:ext cx="288032" cy="4320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3501008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问题扩展：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      可以往回跳（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个方向）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20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512" y="116632"/>
            <a:ext cx="2818656" cy="66048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n=2 m=2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06219"/>
              </p:ext>
            </p:extLst>
          </p:nvPr>
        </p:nvGraphicFramePr>
        <p:xfrm>
          <a:off x="3491880" y="1065150"/>
          <a:ext cx="1839978" cy="1690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989"/>
                <a:gridCol w="919989"/>
              </a:tblGrid>
              <a:tr h="8453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453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64088" y="777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(2,2)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5027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(0,0)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38" y="3501008"/>
            <a:ext cx="30861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5574"/>
            <a:ext cx="19240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下箭头 2"/>
          <p:cNvSpPr/>
          <p:nvPr/>
        </p:nvSpPr>
        <p:spPr>
          <a:xfrm>
            <a:off x="7334225" y="3133884"/>
            <a:ext cx="288032" cy="4320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3501008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问题扩展：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      可以往回跳（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个方向） </a:t>
            </a:r>
            <a:endParaRPr lang="zh-CN" altLang="en-US" sz="2400" b="1" dirty="0"/>
          </a:p>
        </p:txBody>
      </p:sp>
      <p:cxnSp>
        <p:nvCxnSpPr>
          <p:cNvPr id="10" name="直接箭头连接符 9"/>
          <p:cNvCxnSpPr>
            <a:endCxn id="6" idx="3"/>
          </p:cNvCxnSpPr>
          <p:nvPr/>
        </p:nvCxnSpPr>
        <p:spPr>
          <a:xfrm flipV="1">
            <a:off x="3501307" y="1910502"/>
            <a:ext cx="1830551" cy="8327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</p:cNvCxnSpPr>
          <p:nvPr/>
        </p:nvCxnSpPr>
        <p:spPr>
          <a:xfrm flipH="1" flipV="1">
            <a:off x="3501308" y="1052736"/>
            <a:ext cx="1830550" cy="8577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6" idx="2"/>
          </p:cNvCxnSpPr>
          <p:nvPr/>
        </p:nvCxnSpPr>
        <p:spPr>
          <a:xfrm>
            <a:off x="3501308" y="1052736"/>
            <a:ext cx="910561" cy="17031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428973" y="1052736"/>
            <a:ext cx="902885" cy="17031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9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搜索</a:t>
            </a:r>
            <a:r>
              <a:rPr lang="zh-CN" altLang="en-US" b="1" dirty="0" smtClean="0"/>
              <a:t>算法：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1556792"/>
            <a:ext cx="8229600" cy="2952328"/>
          </a:xfrm>
        </p:spPr>
        <p:txBody>
          <a:bodyPr/>
          <a:lstStyle/>
          <a:p>
            <a:r>
              <a:rPr lang="zh-CN" altLang="zh-CN" b="1" dirty="0"/>
              <a:t>为了得到问题的解，列举出解的所有或部分可能的情况，根据要求进行逐一判断，从而求出问题解的一种算法。常见的类型：</a:t>
            </a:r>
          </a:p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）寻找一个满足条件的解；</a:t>
            </a:r>
          </a:p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）统计满足条件的解的个数；</a:t>
            </a:r>
          </a:p>
          <a:p>
            <a:r>
              <a:rPr lang="zh-CN" altLang="zh-CN" b="1" dirty="0"/>
              <a:t>（</a:t>
            </a:r>
            <a:r>
              <a:rPr lang="en-US" altLang="zh-CN" b="1" dirty="0"/>
              <a:t>3</a:t>
            </a:r>
            <a:r>
              <a:rPr lang="zh-CN" altLang="zh-CN" b="1" dirty="0"/>
              <a:t>）寻找满足条件的最优解。（最常见类型）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141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9752" y="548680"/>
            <a:ext cx="4392488" cy="648072"/>
          </a:xfrm>
        </p:spPr>
        <p:txBody>
          <a:bodyPr/>
          <a:lstStyle/>
          <a:p>
            <a:r>
              <a:rPr lang="en-US" altLang="zh-CN" dirty="0" smtClean="0"/>
              <a:t>horse22.pas</a:t>
            </a:r>
            <a:r>
              <a:rPr lang="zh-CN" altLang="en-US" dirty="0" smtClean="0"/>
              <a:t>怎么修改？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3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9752" y="548680"/>
            <a:ext cx="4392488" cy="648072"/>
          </a:xfrm>
        </p:spPr>
        <p:txBody>
          <a:bodyPr/>
          <a:lstStyle/>
          <a:p>
            <a:r>
              <a:rPr lang="en-US" altLang="zh-CN" dirty="0" smtClean="0"/>
              <a:t>horse22.pas</a:t>
            </a:r>
            <a:r>
              <a:rPr lang="zh-CN" altLang="en-US" dirty="0" smtClean="0"/>
              <a:t>怎么修改？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1484784"/>
            <a:ext cx="6984776" cy="180020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方向由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个变为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最大步数</a:t>
            </a:r>
            <a:r>
              <a:rPr lang="en-US" altLang="zh-CN" dirty="0" smtClean="0"/>
              <a:t>30</a:t>
            </a:r>
            <a:r>
              <a:rPr lang="zh-CN" altLang="en-US" dirty="0" smtClean="0"/>
              <a:t>*</a:t>
            </a:r>
            <a:r>
              <a:rPr lang="en-US" altLang="zh-CN" dirty="0" smtClean="0"/>
              <a:t>30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边界的判断。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怎么样避免重复（已走过的位置）？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6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692696"/>
            <a:ext cx="8229600" cy="3816424"/>
          </a:xfrm>
        </p:spPr>
        <p:txBody>
          <a:bodyPr/>
          <a:lstStyle/>
          <a:p>
            <a:r>
              <a:rPr lang="en-US" altLang="zh-CN" dirty="0"/>
              <a:t> a:array[0..30,0..30] of </a:t>
            </a:r>
            <a:r>
              <a:rPr lang="en-US" altLang="zh-CN" dirty="0" err="1"/>
              <a:t>longint</a:t>
            </a:r>
            <a:r>
              <a:rPr lang="en-US" altLang="zh-CN" dirty="0" smtClean="0"/>
              <a:t>;  </a:t>
            </a:r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xx,yy</a:t>
            </a:r>
            <a:r>
              <a:rPr lang="en-US" altLang="zh-CN" dirty="0" smtClean="0"/>
              <a:t>]</a:t>
            </a:r>
            <a:r>
              <a:rPr lang="zh-CN" altLang="en-US" dirty="0" smtClean="0"/>
              <a:t>标记（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yy</a:t>
            </a:r>
            <a:r>
              <a:rPr lang="zh-CN" altLang="en-US" dirty="0" smtClean="0"/>
              <a:t>）是否走过？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：没走过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：走过了（当前路线）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能走的地方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xy,yy</a:t>
            </a:r>
            <a:r>
              <a:rPr lang="en-US" altLang="zh-CN" dirty="0" smtClean="0"/>
              <a:t>]=0</a:t>
            </a:r>
            <a:r>
              <a:rPr lang="zh-CN" altLang="en-US" dirty="0" smtClean="0"/>
              <a:t>才能走</a:t>
            </a:r>
            <a:endParaRPr lang="en-US" altLang="zh-CN" dirty="0" smtClean="0"/>
          </a:p>
          <a:p>
            <a:r>
              <a:rPr lang="zh-CN" altLang="en-US" dirty="0" smtClean="0"/>
              <a:t>走过后做标记</a:t>
            </a:r>
            <a:r>
              <a:rPr lang="en-US" altLang="zh-CN" dirty="0"/>
              <a:t>a[</a:t>
            </a:r>
            <a:r>
              <a:rPr lang="en-US" altLang="zh-CN" dirty="0" err="1"/>
              <a:t>xy,yy</a:t>
            </a:r>
            <a:r>
              <a:rPr lang="en-US" altLang="zh-CN" dirty="0" smtClean="0"/>
              <a:t>]=1</a:t>
            </a:r>
          </a:p>
          <a:p>
            <a:r>
              <a:rPr lang="zh-CN" altLang="en-US" dirty="0"/>
              <a:t>不能</a:t>
            </a:r>
            <a:r>
              <a:rPr lang="zh-CN" altLang="en-US" dirty="0" smtClean="0"/>
              <a:t>走了返回或者找到一条路线要去掉标记</a:t>
            </a:r>
            <a:r>
              <a:rPr lang="en-US" altLang="zh-CN" dirty="0"/>
              <a:t>a[</a:t>
            </a:r>
            <a:r>
              <a:rPr lang="en-US" altLang="zh-CN" dirty="0" err="1"/>
              <a:t>xy,yy</a:t>
            </a:r>
            <a:r>
              <a:rPr lang="en-US" altLang="zh-CN" dirty="0"/>
              <a:t>]=0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0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7504" y="548680"/>
            <a:ext cx="8928992" cy="5976664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</a:rPr>
              <a:t>     for </a:t>
            </a:r>
            <a:r>
              <a:rPr lang="en-US" altLang="zh-CN" b="1" dirty="0">
                <a:latin typeface="+mn-ea"/>
              </a:rPr>
              <a:t>k:=1 to 8 do</a:t>
            </a:r>
          </a:p>
          <a:p>
            <a:r>
              <a:rPr lang="en-US" altLang="zh-CN" b="1" dirty="0">
                <a:latin typeface="+mn-ea"/>
              </a:rPr>
              <a:t>        begin</a:t>
            </a:r>
          </a:p>
          <a:p>
            <a:r>
              <a:rPr lang="en-US" altLang="zh-CN" b="1" dirty="0">
                <a:latin typeface="+mn-ea"/>
              </a:rPr>
              <a:t>          xx:=x[i]+dx[k];</a:t>
            </a:r>
            <a:r>
              <a:rPr lang="en-US" altLang="zh-CN" b="1" dirty="0" err="1">
                <a:latin typeface="+mn-ea"/>
              </a:rPr>
              <a:t>yy</a:t>
            </a:r>
            <a:r>
              <a:rPr lang="en-US" altLang="zh-CN" b="1" dirty="0">
                <a:latin typeface="+mn-ea"/>
              </a:rPr>
              <a:t>:=y[i]+</a:t>
            </a:r>
            <a:r>
              <a:rPr lang="en-US" altLang="zh-CN" b="1" dirty="0" err="1">
                <a:latin typeface="+mn-ea"/>
              </a:rPr>
              <a:t>dy</a:t>
            </a:r>
            <a:r>
              <a:rPr lang="en-US" altLang="zh-CN" b="1" dirty="0">
                <a:latin typeface="+mn-ea"/>
              </a:rPr>
              <a:t>[k</a:t>
            </a:r>
            <a:r>
              <a:rPr lang="en-US" altLang="zh-CN" b="1" dirty="0" smtClean="0">
                <a:latin typeface="+mn-ea"/>
              </a:rPr>
              <a:t>];  //</a:t>
            </a:r>
            <a:r>
              <a:rPr lang="zh-CN" altLang="en-US" b="1" dirty="0" smtClean="0">
                <a:latin typeface="+mn-ea"/>
              </a:rPr>
              <a:t>记录新状态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      if (xx&gt;=0)and(xx&lt;=n)and(</a:t>
            </a:r>
            <a:r>
              <a:rPr lang="en-US" altLang="zh-CN" b="1" dirty="0" err="1">
                <a:latin typeface="+mn-ea"/>
              </a:rPr>
              <a:t>yy</a:t>
            </a:r>
            <a:r>
              <a:rPr lang="en-US" altLang="zh-CN" b="1" dirty="0">
                <a:latin typeface="+mn-ea"/>
              </a:rPr>
              <a:t>&gt;=0)and(</a:t>
            </a:r>
            <a:r>
              <a:rPr lang="en-US" altLang="zh-CN" b="1" dirty="0" err="1">
                <a:latin typeface="+mn-ea"/>
              </a:rPr>
              <a:t>yy</a:t>
            </a:r>
            <a:r>
              <a:rPr lang="en-US" altLang="zh-CN" b="1" dirty="0">
                <a:latin typeface="+mn-ea"/>
              </a:rPr>
              <a:t>&lt;=m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r>
              <a:rPr lang="en-US" altLang="zh-CN" b="1" dirty="0" smtClean="0">
                <a:latin typeface="+mn-ea"/>
              </a:rPr>
              <a:t>             and(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xx,yy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]=0</a:t>
            </a:r>
            <a:r>
              <a:rPr lang="en-US" altLang="zh-CN" b="1" dirty="0">
                <a:latin typeface="+mn-ea"/>
              </a:rPr>
              <a:t>) then</a:t>
            </a:r>
          </a:p>
          <a:p>
            <a:r>
              <a:rPr lang="en-US" altLang="zh-CN" b="1" dirty="0">
                <a:latin typeface="+mn-ea"/>
              </a:rPr>
              <a:t>            begin</a:t>
            </a:r>
          </a:p>
          <a:p>
            <a:r>
              <a:rPr lang="en-US" altLang="zh-CN" b="1" dirty="0">
                <a:latin typeface="+mn-ea"/>
              </a:rPr>
              <a:t>              x[i+1]:=xx;</a:t>
            </a:r>
          </a:p>
          <a:p>
            <a:r>
              <a:rPr lang="en-US" altLang="zh-CN" b="1" dirty="0">
                <a:latin typeface="+mn-ea"/>
              </a:rPr>
              <a:t>              y[i+1]:=</a:t>
            </a:r>
            <a:r>
              <a:rPr lang="en-US" altLang="zh-CN" b="1" dirty="0" err="1">
                <a:latin typeface="+mn-ea"/>
              </a:rPr>
              <a:t>yy</a:t>
            </a:r>
            <a:r>
              <a:rPr lang="en-US" altLang="zh-CN" b="1" dirty="0">
                <a:latin typeface="+mn-ea"/>
              </a:rPr>
              <a:t>;</a:t>
            </a:r>
          </a:p>
          <a:p>
            <a:r>
              <a:rPr lang="en-US" altLang="zh-CN" b="1" dirty="0">
                <a:latin typeface="+mn-ea"/>
              </a:rPr>
              <a:t>        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xx,yy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]:=1</a:t>
            </a:r>
            <a:r>
              <a:rPr lang="en-US" altLang="zh-CN" b="1" dirty="0" smtClean="0">
                <a:latin typeface="+mn-ea"/>
              </a:rPr>
              <a:t>;  //</a:t>
            </a:r>
            <a:r>
              <a:rPr lang="zh-CN" altLang="en-US" b="1" dirty="0" smtClean="0">
                <a:latin typeface="+mn-ea"/>
              </a:rPr>
              <a:t>加标记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         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(i+1);</a:t>
            </a:r>
          </a:p>
          <a:p>
            <a:r>
              <a:rPr lang="en-US" altLang="zh-CN" b="1" dirty="0">
                <a:latin typeface="+mn-ea"/>
              </a:rPr>
              <a:t>        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xx,yy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]:=0</a:t>
            </a:r>
            <a:r>
              <a:rPr lang="en-US" altLang="zh-CN" b="1" dirty="0" smtClean="0">
                <a:latin typeface="+mn-ea"/>
              </a:rPr>
              <a:t>;  //</a:t>
            </a:r>
            <a:r>
              <a:rPr lang="zh-CN" altLang="en-US" b="1" dirty="0" smtClean="0">
                <a:solidFill>
                  <a:srgbClr val="0033CC"/>
                </a:solidFill>
                <a:latin typeface="+mn-ea"/>
              </a:rPr>
              <a:t>去掉标记，不去掉会怎样？</a:t>
            </a:r>
            <a:endParaRPr lang="en-US" altLang="zh-CN" b="1" dirty="0">
              <a:solidFill>
                <a:srgbClr val="0033CC"/>
              </a:solidFill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        end;</a:t>
            </a:r>
          </a:p>
          <a:p>
            <a:r>
              <a:rPr lang="en-US" altLang="zh-CN" b="1" dirty="0">
                <a:latin typeface="+mn-ea"/>
              </a:rPr>
              <a:t>        end;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56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2238" y="1052736"/>
            <a:ext cx="89281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zh-CN" altLang="zh-CN" sz="2000" b="1" dirty="0">
                <a:solidFill>
                  <a:srgbClr val="000000"/>
                </a:solidFill>
                <a:latin typeface="Arial" charset="0"/>
              </a:rPr>
              <a:t>设有一个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</a:rPr>
              <a:t>N*M(N,M&lt;=10)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方格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的迷宫，入口和出口分别在左上角和右上角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。</a:t>
            </a:r>
            <a:endParaRPr lang="en-US" altLang="zh-CN" sz="2000" b="1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迷宫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格子中分别放有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表示可通，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表示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不能</a:t>
            </a:r>
            <a:r>
              <a:rPr lang="en-US" altLang="zh-CN" sz="2000" b="1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eaLnBrk="1" hangingPunct="1"/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迷宫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走的规则如下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图所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示：即从某点开始，有八个方向可走，前进方格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中数字</a:t>
            </a:r>
            <a:endParaRPr lang="en-US" altLang="zh-CN" sz="2000" b="1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为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时表示可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通过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，为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Arial" charset="0"/>
              </a:rPr>
              <a:t>时表示不可</a:t>
            </a:r>
            <a:r>
              <a:rPr lang="zh-CN" altLang="en-US" sz="2000" b="1" dirty="0" smtClean="0">
                <a:solidFill>
                  <a:srgbClr val="000000"/>
                </a:solidFill>
                <a:latin typeface="Arial" charset="0"/>
              </a:rPr>
              <a:t>通过。</a:t>
            </a:r>
            <a:endParaRPr lang="zh-CN" altLang="en-US" sz="20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输入例子：（从文件中读取数据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有空格）          </a:t>
            </a:r>
          </a:p>
          <a:p>
            <a:pPr eaLnBrk="1" hangingPunct="1"/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8 8</a:t>
            </a:r>
            <a:endParaRPr lang="en-US" altLang="zh-CN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 0 0 1 1 0 1</a:t>
            </a:r>
            <a:r>
              <a:rPr lang="en-US" altLang="zh-CN" b="1" dirty="0">
                <a:solidFill>
                  <a:srgbClr val="FF0000"/>
                </a:solidFill>
                <a:latin typeface="Arial" charset="0"/>
              </a:rPr>
              <a:t> 0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1 0 1 1 0 1 1 0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0 1 0 0 1 0 0 1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0 0 1 1 0 1 0 1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0 1 0 0 0 1 1 0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0 1 1 1 1 1 0 1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0 0 1 1 1 0 1 1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1 1 0 0 0 0 0 0</a:t>
            </a: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入口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：（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）</a:t>
            </a:r>
            <a:endParaRPr lang="en-US" altLang="zh-CN" b="1" dirty="0" smtClean="0">
              <a:solidFill>
                <a:srgbClr val="000000"/>
              </a:solidFill>
              <a:latin typeface="Arial" charset="0"/>
              <a:sym typeface="Wingdings" pitchFamily="2" charset="2"/>
            </a:endParaRPr>
          </a:p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出口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：（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8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）  </a:t>
            </a:r>
            <a:r>
              <a:rPr lang="en-US" altLang="zh-CN" b="1" dirty="0" smtClean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//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行列为标准</a:t>
            </a:r>
            <a:endParaRPr lang="zh-CN" altLang="en-US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输出要求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：</a:t>
            </a:r>
            <a:endParaRPr lang="en-US" altLang="zh-CN" b="1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找出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一条 从入口（左上角）到出口（又上角）的路径。同一条路线不能有重复的点。</a:t>
            </a: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  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924175"/>
            <a:ext cx="23622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059112" y="340847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迷宫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endParaRPr lang="zh-CN" altLang="en-US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8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85"/>
          <p:cNvSpPr txBox="1">
            <a:spLocks noChangeArrowheads="1"/>
          </p:cNvSpPr>
          <p:nvPr/>
        </p:nvSpPr>
        <p:spPr bwMode="auto">
          <a:xfrm>
            <a:off x="395288" y="692696"/>
            <a:ext cx="2133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 0 0 1 1 0 1</a:t>
            </a:r>
            <a:r>
              <a:rPr lang="en-US" altLang="zh-CN" sz="2000" b="1" dirty="0">
                <a:solidFill>
                  <a:srgbClr val="FF0000"/>
                </a:solidFill>
                <a:latin typeface="Arial" charset="0"/>
              </a:rPr>
              <a:t> 0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1 0 1 1 0 1 1 0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0 1 0 0 1 0 0 1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0 0 1 1 0 1 0 1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0 1 0 0 0 1 1 0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0 1 1 1 1 1 0 1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0 0 1 1 1 0 1 1</a:t>
            </a:r>
          </a:p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Arial" charset="0"/>
              </a:rPr>
              <a:t>1 1 0 0 0 0 0 0</a:t>
            </a:r>
          </a:p>
        </p:txBody>
      </p:sp>
      <p:sp>
        <p:nvSpPr>
          <p:cNvPr id="23555" name="Text Box 86"/>
          <p:cNvSpPr txBox="1">
            <a:spLocks noChangeArrowheads="1"/>
          </p:cNvSpPr>
          <p:nvPr/>
        </p:nvSpPr>
        <p:spPr bwMode="auto">
          <a:xfrm>
            <a:off x="2667000" y="1052513"/>
            <a:ext cx="381000" cy="413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300" b="1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300" b="1">
                <a:solidFill>
                  <a:srgbClr val="000000"/>
                </a:solidFill>
                <a:latin typeface="Arial" charset="0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300" b="1">
                <a:solidFill>
                  <a:srgbClr val="000000"/>
                </a:solidFill>
                <a:latin typeface="Arial" charset="0"/>
              </a:rPr>
              <a:t>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300" b="1">
                <a:solidFill>
                  <a:srgbClr val="000000"/>
                </a:solidFill>
                <a:latin typeface="Arial" charset="0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300" b="1">
                <a:solidFill>
                  <a:srgbClr val="000000"/>
                </a:solidFill>
                <a:latin typeface="Arial" charset="0"/>
              </a:rPr>
              <a:t>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300" b="1">
                <a:solidFill>
                  <a:srgbClr val="000000"/>
                </a:solidFill>
                <a:latin typeface="Arial" charset="0"/>
              </a:rPr>
              <a:t>6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300" b="1">
                <a:solidFill>
                  <a:srgbClr val="000000"/>
                </a:solidFill>
                <a:latin typeface="Arial" charset="0"/>
              </a:rPr>
              <a:t>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300" b="1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23556" name="Text Box 87"/>
          <p:cNvSpPr txBox="1">
            <a:spLocks noChangeArrowheads="1"/>
          </p:cNvSpPr>
          <p:nvPr/>
        </p:nvSpPr>
        <p:spPr bwMode="auto">
          <a:xfrm>
            <a:off x="3352800" y="609600"/>
            <a:ext cx="45720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300" b="1">
                <a:solidFill>
                  <a:srgbClr val="000000"/>
                </a:solidFill>
                <a:latin typeface="Arial" charset="0"/>
              </a:rPr>
              <a:t>1     2      3      4     5     6      7     8</a:t>
            </a:r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95250" y="5327650"/>
            <a:ext cx="8077200" cy="1196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   1): (1,1)(2,2)(3,3)(3,4)(4,5)(3,6)(3,7)(2,8)(1,8)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   2): (1 1)(1 2)(2 2)(3 3)(3 4)(2 5)(3 6)(3 7)(2 8)(1 8)</a:t>
            </a:r>
          </a:p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Arial" charset="0"/>
              </a:rPr>
              <a:t>   3): (1 1)(1 2)(1 3)(2 2)(3 3)(3 4)(2 5)(3 6)(3 7)(2 8)(1 8)</a:t>
            </a:r>
          </a:p>
        </p:txBody>
      </p:sp>
      <p:sp>
        <p:nvSpPr>
          <p:cNvPr id="23558" name="Text Box 89"/>
          <p:cNvSpPr txBox="1">
            <a:spLocks noChangeArrowheads="1"/>
          </p:cNvSpPr>
          <p:nvPr/>
        </p:nvSpPr>
        <p:spPr bwMode="auto">
          <a:xfrm>
            <a:off x="468313" y="3717032"/>
            <a:ext cx="14478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latin typeface="Arial" charset="0"/>
              </a:rPr>
              <a:t>行，列</a:t>
            </a:r>
            <a:r>
              <a:rPr lang="en-US" altLang="zh-CN" sz="2400" b="1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graphicFrame>
        <p:nvGraphicFramePr>
          <p:cNvPr id="52569" name="Group 345"/>
          <p:cNvGraphicFramePr>
            <a:graphicFrameLocks noGrp="1"/>
          </p:cNvGraphicFramePr>
          <p:nvPr/>
        </p:nvGraphicFramePr>
        <p:xfrm>
          <a:off x="3203575" y="1125538"/>
          <a:ext cx="4876800" cy="4060825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入口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tantia" pitchFamily="18" charset="0"/>
                          <a:ea typeface="宋体" pitchFamily="2" charset="-122"/>
                        </a:rPr>
                        <a:t>出口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22524" y="22753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1:</a:t>
            </a:r>
            <a:r>
              <a:rPr lang="zh-CN" altLang="en-US" b="1" dirty="0" smtClean="0"/>
              <a:t>黑色格子，不能走；  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：白色格子，能走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51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迷宫问题与</a:t>
            </a:r>
            <a:r>
              <a:rPr lang="zh-CN" altLang="en-US" dirty="0" smtClean="0"/>
              <a:t>跳马扩展的</a:t>
            </a:r>
            <a:r>
              <a:rPr lang="zh-CN" altLang="en-US" dirty="0"/>
              <a:t>区别：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043608" y="1844824"/>
            <a:ext cx="6408712" cy="316835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跳马是坐标；迷宫是行</a:t>
            </a:r>
            <a:r>
              <a:rPr lang="en-US" altLang="zh-CN" dirty="0" smtClean="0"/>
              <a:t>x[i]</a:t>
            </a:r>
            <a:r>
              <a:rPr lang="zh-CN" altLang="en-US" dirty="0" smtClean="0"/>
              <a:t>与列</a:t>
            </a:r>
            <a:r>
              <a:rPr lang="en-US" altLang="zh-CN" dirty="0" smtClean="0"/>
              <a:t>y[i]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迷宫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个方向的位移不一样了。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出口判断</a:t>
            </a:r>
            <a:r>
              <a:rPr lang="en-US" altLang="zh-CN" dirty="0" smtClean="0"/>
              <a:t>: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迷宫如果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]=1</a:t>
            </a:r>
            <a:r>
              <a:rPr lang="zh-CN" altLang="en-US" dirty="0" smtClean="0"/>
              <a:t>，不能走。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出界并且没有墙才能走。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读入数据格式不一样。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538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2901113" y="2746920"/>
            <a:ext cx="2676525" cy="2481263"/>
            <a:chOff x="3456" y="288"/>
            <a:chExt cx="1686" cy="1563"/>
          </a:xfrm>
        </p:grpSpPr>
        <p:pic>
          <p:nvPicPr>
            <p:cNvPr id="2663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88"/>
              <a:ext cx="1686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4032" y="91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nstantia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tantia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Arial" charset="0"/>
                </a:rPr>
                <a:t>(x,y)</a:t>
              </a:r>
            </a:p>
          </p:txBody>
        </p:sp>
      </p:grpSp>
      <p:sp>
        <p:nvSpPr>
          <p:cNvPr id="52229" name="Rectangle 8"/>
          <p:cNvSpPr>
            <a:spLocks noChangeArrowheads="1"/>
          </p:cNvSpPr>
          <p:nvPr/>
        </p:nvSpPr>
        <p:spPr bwMode="auto">
          <a:xfrm>
            <a:off x="279358" y="563563"/>
            <a:ext cx="84691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err="1">
                <a:latin typeface="Courier New" pitchFamily="49" charset="0"/>
                <a:ea typeface="+mn-ea"/>
                <a:cs typeface="Courier New" pitchFamily="49" charset="0"/>
              </a:rPr>
              <a:t>const</a:t>
            </a: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  <a:ea typeface="+mn-ea"/>
                <a:cs typeface="Courier New" pitchFamily="49" charset="0"/>
              </a:rPr>
              <a:t>maxn</a:t>
            </a:r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=100;</a:t>
            </a: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  <a:ea typeface="+mn-ea"/>
                <a:cs typeface="Courier New" pitchFamily="49" charset="0"/>
              </a:rPr>
              <a:t>dx:array</a:t>
            </a:r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[1..8]of integer=(-1,-</a:t>
            </a:r>
            <a:r>
              <a:rPr lang="en-US" altLang="zh-CN" sz="2000" dirty="0" smtClean="0">
                <a:latin typeface="Courier New" pitchFamily="49" charset="0"/>
                <a:ea typeface="+mn-ea"/>
                <a:cs typeface="Courier New" pitchFamily="49" charset="0"/>
              </a:rPr>
              <a:t>1, 0, 1, 1</a:t>
            </a:r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, 1, 0</a:t>
            </a:r>
            <a:r>
              <a:rPr lang="en-US" altLang="zh-CN" sz="2000" dirty="0" smtClean="0">
                <a:latin typeface="Courier New" pitchFamily="49" charset="0"/>
                <a:ea typeface="+mn-ea"/>
                <a:cs typeface="Courier New" pitchFamily="49" charset="0"/>
              </a:rPr>
              <a:t>, -</a:t>
            </a:r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1);</a:t>
            </a:r>
          </a:p>
          <a:p>
            <a:pPr>
              <a:defRPr/>
            </a:pPr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altLang="zh-CN" sz="2000" dirty="0" err="1">
                <a:latin typeface="Courier New" pitchFamily="49" charset="0"/>
                <a:ea typeface="+mn-ea"/>
                <a:cs typeface="Courier New" pitchFamily="49" charset="0"/>
              </a:rPr>
              <a:t>dy:array</a:t>
            </a:r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[1..8]of integer</a:t>
            </a:r>
            <a:r>
              <a:rPr lang="en-US" altLang="zh-CN" sz="2000" dirty="0" smtClean="0">
                <a:latin typeface="Courier New" pitchFamily="49" charset="0"/>
                <a:ea typeface="+mn-ea"/>
                <a:cs typeface="Courier New" pitchFamily="49" charset="0"/>
              </a:rPr>
              <a:t>=( 0, 1, 1, 1, 0,-</a:t>
            </a:r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1,-1</a:t>
            </a:r>
            <a:r>
              <a:rPr lang="en-US" altLang="zh-CN" sz="2000" dirty="0" smtClean="0">
                <a:latin typeface="Courier New" pitchFamily="49" charset="0"/>
                <a:ea typeface="+mn-ea"/>
                <a:cs typeface="Courier New" pitchFamily="49" charset="0"/>
              </a:rPr>
              <a:t>, -</a:t>
            </a:r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1);</a:t>
            </a:r>
          </a:p>
        </p:txBody>
      </p:sp>
    </p:spTree>
    <p:extLst>
      <p:ext uri="{BB962C8B-B14F-4D97-AF65-F5344CB8AC3E}">
        <p14:creationId xmlns:p14="http://schemas.microsoft.com/office/powerpoint/2010/main" val="30544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88640"/>
            <a:ext cx="3888432" cy="648072"/>
          </a:xfrm>
        </p:spPr>
        <p:txBody>
          <a:bodyPr/>
          <a:lstStyle/>
          <a:p>
            <a:r>
              <a:rPr lang="zh-CN" altLang="en-US" dirty="0" smtClean="0"/>
              <a:t>文件输入输出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187624" y="836712"/>
            <a:ext cx="5328592" cy="5616624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建立文件关联：</a:t>
            </a:r>
            <a:r>
              <a:rPr lang="en-US" altLang="zh-CN" sz="2000" dirty="0" smtClean="0">
                <a:latin typeface="+mn-ea"/>
              </a:rPr>
              <a:t>assign</a:t>
            </a:r>
          </a:p>
          <a:p>
            <a:r>
              <a:rPr lang="zh-CN" altLang="en-US" sz="2000" dirty="0" smtClean="0">
                <a:latin typeface="+mn-ea"/>
              </a:rPr>
              <a:t>为读操作准备：</a:t>
            </a:r>
            <a:r>
              <a:rPr lang="en-US" altLang="zh-CN" sz="2000" dirty="0" smtClean="0">
                <a:latin typeface="+mn-ea"/>
              </a:rPr>
              <a:t>reset</a:t>
            </a:r>
          </a:p>
          <a:p>
            <a:r>
              <a:rPr lang="zh-CN" altLang="en-US" sz="2000" dirty="0" smtClean="0">
                <a:latin typeface="+mn-ea"/>
              </a:rPr>
              <a:t>为写操作准备：</a:t>
            </a:r>
            <a:r>
              <a:rPr lang="en-US" altLang="zh-CN" sz="2000" dirty="0" smtClean="0">
                <a:latin typeface="+mn-ea"/>
              </a:rPr>
              <a:t>rewrite</a:t>
            </a:r>
          </a:p>
          <a:p>
            <a:r>
              <a:rPr lang="zh-CN" altLang="en-US" sz="2000" dirty="0" smtClean="0">
                <a:latin typeface="+mn-ea"/>
              </a:rPr>
              <a:t>关闭文件：</a:t>
            </a:r>
            <a:r>
              <a:rPr lang="en-US" altLang="zh-CN" sz="2000" dirty="0" smtClean="0">
                <a:latin typeface="+mn-ea"/>
              </a:rPr>
              <a:t>close</a:t>
            </a:r>
          </a:p>
          <a:p>
            <a:endParaRPr lang="zh-CN" altLang="en-US" sz="2000" dirty="0" smtClean="0">
              <a:latin typeface="+mn-ea"/>
            </a:endParaRP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assign(input,’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输入文件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’); 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Reset(input);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…….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Close(input);</a:t>
            </a:r>
          </a:p>
          <a:p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assign(output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,’</a:t>
            </a:r>
            <a:r>
              <a:rPr lang="zh-CN" altLang="en-US" sz="2000" dirty="0" smtClean="0">
                <a:latin typeface="Courier New" pitchFamily="49" charset="0"/>
                <a:cs typeface="Courier New" pitchFamily="49" charset="0"/>
              </a:rPr>
              <a:t>输出文件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’);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Rewrite(output);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…..</a:t>
            </a:r>
          </a:p>
          <a:p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Close(output);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不去掉标记发生什么情况？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323528" y="3212976"/>
            <a:ext cx="8229600" cy="1224136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条路线</a:t>
            </a:r>
            <a:r>
              <a:rPr lang="en-US" altLang="zh-CN" dirty="0" smtClean="0"/>
              <a:t>halt</a:t>
            </a:r>
          </a:p>
          <a:p>
            <a:r>
              <a:rPr lang="zh-CN" altLang="en-US" dirty="0"/>
              <a:t>最</a:t>
            </a:r>
            <a:r>
              <a:rPr lang="zh-CN" altLang="en-US" dirty="0" smtClean="0"/>
              <a:t>短路线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5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深度优先搜索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DFS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Depth </a:t>
            </a:r>
            <a:r>
              <a:rPr lang="en-US" altLang="zh-CN" b="1" dirty="0"/>
              <a:t>First search</a:t>
            </a:r>
            <a:r>
              <a:rPr lang="zh-CN" altLang="zh-CN" b="1" dirty="0"/>
              <a:t>）</a:t>
            </a:r>
          </a:p>
          <a:p>
            <a:endParaRPr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1628800"/>
            <a:ext cx="8229600" cy="3888432"/>
          </a:xfrm>
        </p:spPr>
        <p:txBody>
          <a:bodyPr/>
          <a:lstStyle/>
          <a:p>
            <a:r>
              <a:rPr lang="zh-CN" altLang="en-US" b="1" dirty="0" smtClean="0"/>
              <a:t>思想：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b="1" dirty="0" smtClean="0"/>
              <a:t>从当前初始状态开始，</a:t>
            </a:r>
            <a:r>
              <a:rPr lang="zh-CN" altLang="zh-CN" b="1" dirty="0" smtClean="0"/>
              <a:t>按</a:t>
            </a:r>
            <a:r>
              <a:rPr lang="zh-CN" altLang="zh-CN" b="1" dirty="0"/>
              <a:t>深度方向搜索，能往下走就走，不能走就返回到上一层，继续找没有被访问的结点，直至所有结点都被访问为止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关键：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1.</a:t>
            </a:r>
            <a:r>
              <a:rPr lang="zh-CN" altLang="en-US" b="1" dirty="0" smtClean="0">
                <a:solidFill>
                  <a:srgbClr val="FF0000"/>
                </a:solidFill>
              </a:rPr>
              <a:t>定义合适的状态描述（有用的状态）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2.</a:t>
            </a:r>
            <a:r>
              <a:rPr lang="zh-CN" altLang="en-US" b="1" dirty="0" smtClean="0">
                <a:solidFill>
                  <a:srgbClr val="FF0000"/>
                </a:solidFill>
              </a:rPr>
              <a:t>初始状态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起点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</a:rPr>
              <a:t>、目标状态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3.</a:t>
            </a:r>
            <a:r>
              <a:rPr lang="zh-CN" altLang="en-US" b="1" dirty="0" smtClean="0">
                <a:solidFill>
                  <a:srgbClr val="FF0000"/>
                </a:solidFill>
              </a:rPr>
              <a:t>明确从某一状态出发向下一个状态扩展的规则和方法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90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Group 2"/>
          <p:cNvGraphicFramePr>
            <a:graphicFrameLocks noGrp="1"/>
          </p:cNvGraphicFramePr>
          <p:nvPr/>
        </p:nvGraphicFramePr>
        <p:xfrm>
          <a:off x="3333750" y="1882775"/>
          <a:ext cx="4876800" cy="4140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5" name="Text Box 85"/>
          <p:cNvSpPr txBox="1">
            <a:spLocks noChangeArrowheads="1"/>
          </p:cNvSpPr>
          <p:nvPr/>
        </p:nvSpPr>
        <p:spPr bwMode="auto">
          <a:xfrm>
            <a:off x="539750" y="1628775"/>
            <a:ext cx="1800225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 0 0 1 1 0 1</a:t>
            </a:r>
            <a:r>
              <a:rPr lang="en-US" altLang="zh-CN" b="1">
                <a:solidFill>
                  <a:srgbClr val="FF0000"/>
                </a:solidFill>
                <a:latin typeface="Arial" charset="0"/>
              </a:rPr>
              <a:t> 0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1 0 1 1 0 1 1 0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0 1 0 0 1 0 0 1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0 0 1 1 0 1 0 1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0 1 0 0 0 1 1 0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0 1 1 1 1 1 0 1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0 0 1 1 1 0 1 1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rial" charset="0"/>
              </a:rPr>
              <a:t>1 1 0 0 0 0 0 0</a:t>
            </a:r>
          </a:p>
          <a:p>
            <a:pPr eaLnBrk="1" hangingPunct="1">
              <a:spcBef>
                <a:spcPct val="50000"/>
              </a:spcBef>
            </a:pPr>
            <a:endParaRPr lang="en-US" altLang="zh-CN" b="1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60502" name="Group 86"/>
          <p:cNvGraphicFramePr>
            <a:graphicFrameLocks noGrp="1"/>
          </p:cNvGraphicFramePr>
          <p:nvPr/>
        </p:nvGraphicFramePr>
        <p:xfrm>
          <a:off x="2724150" y="1349375"/>
          <a:ext cx="6096000" cy="5175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tantia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0937" name="Text Box 218"/>
          <p:cNvSpPr txBox="1">
            <a:spLocks noChangeArrowheads="1"/>
          </p:cNvSpPr>
          <p:nvPr/>
        </p:nvSpPr>
        <p:spPr bwMode="auto">
          <a:xfrm>
            <a:off x="395288" y="69215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Arial" charset="0"/>
              </a:rPr>
              <a:t>关于边界问题的改进：</a:t>
            </a:r>
          </a:p>
        </p:txBody>
      </p:sp>
    </p:spTree>
    <p:extLst>
      <p:ext uri="{BB962C8B-B14F-4D97-AF65-F5344CB8AC3E}">
        <p14:creationId xmlns:p14="http://schemas.microsoft.com/office/powerpoint/2010/main" val="287984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312738" y="33265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方法：迷宫的四周加上</a:t>
            </a:r>
            <a:r>
              <a:rPr lang="en-US" altLang="zh-CN" dirty="0" smtClean="0"/>
              <a:t>1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570707" y="1628800"/>
            <a:ext cx="8101012" cy="259238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zh-CN" altLang="pt-BR" sz="2200" b="1" dirty="0" smtClean="0">
                <a:latin typeface="+mn-ea"/>
              </a:rPr>
              <a:t>定义： </a:t>
            </a:r>
            <a:r>
              <a:rPr lang="pt-BR" altLang="zh-CN" sz="2200" b="1" dirty="0" smtClean="0">
                <a:latin typeface="+mn-ea"/>
              </a:rPr>
              <a:t>a:array[0..11,0..11]of longint;</a:t>
            </a:r>
          </a:p>
          <a:p>
            <a:pPr eaLnBrk="1" hangingPunct="1">
              <a:defRPr/>
            </a:pPr>
            <a:r>
              <a:rPr lang="pt-BR" altLang="zh-CN" sz="2200" b="1" dirty="0" smtClean="0">
                <a:latin typeface="+mn-ea"/>
              </a:rPr>
              <a:t>readln(n,m);</a:t>
            </a:r>
          </a:p>
          <a:p>
            <a:pPr eaLnBrk="1" hangingPunct="1">
              <a:defRPr/>
            </a:pPr>
            <a:r>
              <a:rPr lang="pt-BR" altLang="zh-CN" sz="2200" b="1" dirty="0" smtClean="0">
                <a:latin typeface="+mn-ea"/>
              </a:rPr>
              <a:t>for i:=0 to n+1 do</a:t>
            </a:r>
          </a:p>
          <a:p>
            <a:pPr eaLnBrk="1" hangingPunct="1">
              <a:defRPr/>
            </a:pPr>
            <a:r>
              <a:rPr lang="pt-BR" altLang="zh-CN" sz="2200" b="1" dirty="0" smtClean="0">
                <a:latin typeface="+mn-ea"/>
              </a:rPr>
              <a:t>    for j:=0 to m+1 do a[i,j]:=1;  </a:t>
            </a:r>
            <a:r>
              <a:rPr lang="en-US" altLang="zh-CN" sz="2200" b="1" dirty="0" smtClean="0">
                <a:latin typeface="+mn-ea"/>
              </a:rPr>
              <a:t>//</a:t>
            </a:r>
            <a:r>
              <a:rPr lang="zh-CN" altLang="en-US" sz="2200" b="1" dirty="0" smtClean="0">
                <a:latin typeface="+mn-ea"/>
              </a:rPr>
              <a:t>开始全是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pt-BR" altLang="zh-CN" sz="2200" b="1" dirty="0" smtClean="0">
              <a:latin typeface="+mn-ea"/>
            </a:endParaRPr>
          </a:p>
          <a:p>
            <a:pPr eaLnBrk="1" hangingPunct="1">
              <a:defRPr/>
            </a:pPr>
            <a:r>
              <a:rPr lang="pt-BR" altLang="zh-CN" sz="2200" b="1" dirty="0" smtClean="0">
                <a:latin typeface="+mn-ea"/>
              </a:rPr>
              <a:t>for i:=1 to n do</a:t>
            </a:r>
          </a:p>
          <a:p>
            <a:pPr eaLnBrk="1" hangingPunct="1">
              <a:defRPr/>
            </a:pPr>
            <a:r>
              <a:rPr lang="pt-BR" altLang="zh-CN" sz="2200" b="1" dirty="0" smtClean="0">
                <a:latin typeface="+mn-ea"/>
              </a:rPr>
              <a:t>   for j:=1 to n do read( a[i,j]);</a:t>
            </a:r>
            <a:endParaRPr lang="en-US" altLang="zh-CN" sz="2200" b="1" dirty="0" smtClean="0">
              <a:latin typeface="+mn-ea"/>
            </a:endParaRPr>
          </a:p>
        </p:txBody>
      </p:sp>
      <p:grpSp>
        <p:nvGrpSpPr>
          <p:cNvPr id="69640" name="Group 8"/>
          <p:cNvGrpSpPr>
            <a:grpSpLocks/>
          </p:cNvGrpSpPr>
          <p:nvPr/>
        </p:nvGrpSpPr>
        <p:grpSpPr bwMode="auto">
          <a:xfrm>
            <a:off x="485776" y="4365626"/>
            <a:ext cx="8270875" cy="1541463"/>
            <a:chOff x="306" y="2750"/>
            <a:chExt cx="5210" cy="971"/>
          </a:xfrm>
        </p:grpSpPr>
        <p:sp>
          <p:nvSpPr>
            <p:cNvPr id="57349" name="Rectangle 4"/>
            <p:cNvSpPr>
              <a:spLocks noChangeArrowheads="1"/>
            </p:cNvSpPr>
            <p:nvPr/>
          </p:nvSpPr>
          <p:spPr bwMode="auto">
            <a:xfrm>
              <a:off x="306" y="2750"/>
              <a:ext cx="52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xx&gt;=1)and(xx&lt;=n)and(</a:t>
              </a:r>
              <a:r>
                <a:rPr lang="en-US" altLang="zh-CN" sz="2400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yy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&gt;=1)and(</a:t>
              </a:r>
              <a:r>
                <a:rPr lang="en-US" altLang="zh-CN" sz="2400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yy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&lt;=n)and(a[</a:t>
              </a:r>
              <a:r>
                <a:rPr lang="en-US" altLang="zh-CN" sz="2400" b="1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xx,yy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]=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0)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2381" y="3430"/>
              <a:ext cx="1060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a[</a:t>
              </a:r>
              <a:r>
                <a:rPr lang="en-US" altLang="zh-CN" sz="2400" b="1" dirty="0" err="1" smtClean="0">
                  <a:solidFill>
                    <a:srgbClr val="FF0000"/>
                  </a:solidFill>
                </a:rPr>
                <a:t>xx,yy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]=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1751" name="AutoShape 7"/>
            <p:cNvSpPr>
              <a:spLocks noChangeArrowheads="1"/>
            </p:cNvSpPr>
            <p:nvPr/>
          </p:nvSpPr>
          <p:spPr bwMode="auto">
            <a:xfrm>
              <a:off x="2653" y="3113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70856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5776" y="188640"/>
            <a:ext cx="3753843" cy="648072"/>
          </a:xfrm>
        </p:spPr>
        <p:txBody>
          <a:bodyPr/>
          <a:lstStyle/>
          <a:p>
            <a:r>
              <a:rPr lang="en-US" altLang="zh-CN" b="1" dirty="0" err="1" smtClean="0"/>
              <a:t>Dfs</a:t>
            </a:r>
            <a:r>
              <a:rPr lang="zh-CN" altLang="en-US" b="1" dirty="0" smtClean="0"/>
              <a:t>最基本的框架：</a:t>
            </a:r>
            <a:endParaRPr lang="zh-CN" altLang="en-US" b="1" dirty="0"/>
          </a:p>
        </p:txBody>
      </p:sp>
      <p:sp>
        <p:nvSpPr>
          <p:cNvPr id="6" name="内容占位符 3"/>
          <p:cNvSpPr>
            <a:spLocks noGrp="1"/>
          </p:cNvSpPr>
          <p:nvPr>
            <p:ph idx="13"/>
          </p:nvPr>
        </p:nvSpPr>
        <p:spPr>
          <a:xfrm>
            <a:off x="107504" y="908720"/>
            <a:ext cx="8892480" cy="5832648"/>
          </a:xfrm>
        </p:spPr>
        <p:txBody>
          <a:bodyPr/>
          <a:lstStyle/>
          <a:p>
            <a:r>
              <a:rPr lang="en-US" altLang="zh-CN" b="1" dirty="0" smtClean="0"/>
              <a:t>Procedure </a:t>
            </a:r>
            <a:r>
              <a:rPr lang="en-US" altLang="zh-CN" b="1" dirty="0" err="1" smtClean="0"/>
              <a:t>dfs</a:t>
            </a:r>
            <a:r>
              <a:rPr lang="en-US" altLang="zh-CN" b="1" dirty="0" smtClean="0"/>
              <a:t>(i:</a:t>
            </a:r>
            <a:r>
              <a:rPr lang="zh-CN" altLang="en-US" b="1" dirty="0" smtClean="0"/>
              <a:t>当前状态</a:t>
            </a:r>
            <a:r>
              <a:rPr lang="en-US" altLang="zh-CN" b="1" dirty="0" smtClean="0"/>
              <a:t>x[i]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begin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if  </a:t>
            </a:r>
            <a:r>
              <a:rPr lang="zh-CN" altLang="en-US" b="1" dirty="0" smtClean="0"/>
              <a:t>当前状态</a:t>
            </a:r>
            <a:r>
              <a:rPr lang="en-US" altLang="zh-CN" b="1" dirty="0" smtClean="0"/>
              <a:t>i</a:t>
            </a:r>
            <a:r>
              <a:rPr lang="zh-CN" altLang="en-US" b="1" dirty="0" smtClean="0"/>
              <a:t>是目标   </a:t>
            </a:r>
            <a:r>
              <a:rPr lang="en-US" altLang="zh-CN" b="1" dirty="0" smtClean="0"/>
              <a:t>then  </a:t>
            </a:r>
            <a:r>
              <a:rPr lang="zh-CN" altLang="en-US" b="1" dirty="0" smtClean="0"/>
              <a:t>处理；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if   </a:t>
            </a:r>
            <a:r>
              <a:rPr lang="zh-CN" altLang="en-US" b="1" dirty="0" smtClean="0"/>
              <a:t>越界退出；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</a:t>
            </a:r>
            <a:r>
              <a:rPr lang="zh-CN" altLang="en-US" b="1" dirty="0" smtClean="0"/>
              <a:t>按</a:t>
            </a:r>
            <a:r>
              <a:rPr lang="en-US" altLang="zh-CN" b="1" dirty="0" smtClean="0"/>
              <a:t>k</a:t>
            </a:r>
            <a:r>
              <a:rPr lang="zh-CN" altLang="en-US" b="1" dirty="0" smtClean="0"/>
              <a:t>个规则扩展新状态</a:t>
            </a:r>
            <a:r>
              <a:rPr lang="en-US" altLang="zh-CN" b="1" dirty="0" smtClean="0"/>
              <a:t>xx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if</a:t>
            </a:r>
            <a:r>
              <a:rPr lang="zh-CN" altLang="en-US" b="1" dirty="0" smtClean="0"/>
              <a:t>状态</a:t>
            </a:r>
            <a:r>
              <a:rPr lang="en-US" altLang="zh-CN" b="1" dirty="0" smtClean="0"/>
              <a:t>xx</a:t>
            </a:r>
            <a:r>
              <a:rPr lang="zh-CN" altLang="en-US" b="1" dirty="0" smtClean="0"/>
              <a:t>符合要求 </a:t>
            </a:r>
            <a:r>
              <a:rPr lang="en-US" altLang="zh-CN" b="1" dirty="0" smtClean="0"/>
              <a:t>then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begin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</a:t>
            </a:r>
            <a:r>
              <a:rPr lang="zh-CN" altLang="en-US" b="1" dirty="0" smtClean="0"/>
              <a:t>记下状态</a:t>
            </a:r>
            <a:r>
              <a:rPr lang="en-US" altLang="zh-CN" b="1" dirty="0"/>
              <a:t>x[i+1</a:t>
            </a:r>
            <a:r>
              <a:rPr lang="en-US" altLang="zh-CN" b="1" dirty="0" smtClean="0"/>
              <a:t>]=xx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[</a:t>
            </a:r>
            <a:r>
              <a:rPr lang="zh-CN" altLang="en-US" b="1" dirty="0" smtClean="0">
                <a:solidFill>
                  <a:srgbClr val="FF0000"/>
                </a:solidFill>
              </a:rPr>
              <a:t>标记</a:t>
            </a:r>
            <a:r>
              <a:rPr lang="zh-CN" altLang="en-US" b="1" dirty="0" smtClean="0"/>
              <a:t>新状态，避免重复走；</a:t>
            </a:r>
            <a:r>
              <a:rPr lang="en-US" altLang="zh-CN" b="1" dirty="0" smtClean="0"/>
              <a:t>]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</a:t>
            </a:r>
            <a:r>
              <a:rPr lang="en-US" altLang="zh-CN" b="1" dirty="0" err="1" smtClean="0"/>
              <a:t>dfs</a:t>
            </a:r>
            <a:r>
              <a:rPr lang="en-US" altLang="zh-CN" b="1" dirty="0" smtClean="0"/>
              <a:t>(i+1:</a:t>
            </a:r>
            <a:r>
              <a:rPr lang="zh-CN" altLang="en-US" b="1" dirty="0" smtClean="0"/>
              <a:t>状态</a:t>
            </a:r>
            <a:r>
              <a:rPr lang="en-US" altLang="zh-CN" b="1" dirty="0" smtClean="0"/>
              <a:t>x[i+1]);//</a:t>
            </a:r>
            <a:r>
              <a:rPr lang="zh-CN" altLang="en-US" b="1" dirty="0" smtClean="0"/>
              <a:t>新状态作为新起点继续搜索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[</a:t>
            </a:r>
            <a:r>
              <a:rPr lang="zh-CN" altLang="en-US" b="1" dirty="0" smtClean="0">
                <a:solidFill>
                  <a:srgbClr val="FF0000"/>
                </a:solidFill>
              </a:rPr>
              <a:t>去掉标记</a:t>
            </a:r>
            <a:r>
              <a:rPr lang="zh-CN" altLang="en-US" b="1" dirty="0" smtClean="0"/>
              <a:t>，供后面继续走；</a:t>
            </a:r>
            <a:r>
              <a:rPr lang="en-US" altLang="zh-CN" b="1" dirty="0" smtClean="0"/>
              <a:t>]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end;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end;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174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3850" y="597959"/>
            <a:ext cx="85344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latin typeface="华文中宋" pitchFamily="2" charset="-122"/>
                <a:ea typeface="华文中宋" pitchFamily="2" charset="-122"/>
              </a:rPr>
              <a:t>5.</a:t>
            </a:r>
            <a:r>
              <a:rPr lang="zh-CN" altLang="en-US" sz="2400" b="1" dirty="0" smtClean="0">
                <a:latin typeface="华文中宋" pitchFamily="2" charset="-122"/>
                <a:ea typeface="华文中宋" pitchFamily="2" charset="-122"/>
              </a:rPr>
              <a:t>借书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问题</a:t>
            </a:r>
          </a:p>
          <a:p>
            <a:pPr eaLnBrk="1" hangingPunct="1"/>
            <a:r>
              <a:rPr lang="zh-CN" altLang="en-US" b="1" dirty="0"/>
              <a:t>      </a:t>
            </a:r>
          </a:p>
          <a:p>
            <a:pPr eaLnBrk="1" hangingPunct="1"/>
            <a:r>
              <a:rPr lang="zh-CN" altLang="en-US" b="1" dirty="0"/>
              <a:t>    学校放暑假时，信息学辅导教师有</a:t>
            </a:r>
            <a:r>
              <a:rPr lang="en-US" altLang="zh-CN" b="1" dirty="0"/>
              <a:t>n</a:t>
            </a:r>
            <a:r>
              <a:rPr lang="zh-CN" altLang="en-US" b="1" dirty="0"/>
              <a:t>本书要分给参加培训的</a:t>
            </a:r>
            <a:r>
              <a:rPr lang="en-US" altLang="zh-CN" b="1" dirty="0"/>
              <a:t>n</a:t>
            </a:r>
            <a:r>
              <a:rPr lang="zh-CN" altLang="en-US" b="1" dirty="0"/>
              <a:t>个学生。如：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en-US" altLang="zh-CN" b="1" dirty="0"/>
              <a:t>C</a:t>
            </a:r>
            <a:r>
              <a:rPr lang="zh-CN" altLang="en-US" b="1" dirty="0"/>
              <a:t>，</a:t>
            </a:r>
            <a:r>
              <a:rPr lang="en-US" altLang="zh-CN" b="1" dirty="0"/>
              <a:t>D</a:t>
            </a:r>
            <a:r>
              <a:rPr lang="zh-CN" altLang="en-US" b="1" dirty="0"/>
              <a:t>，</a:t>
            </a:r>
            <a:r>
              <a:rPr lang="en-US" altLang="zh-CN" b="1" dirty="0"/>
              <a:t>E</a:t>
            </a:r>
            <a:r>
              <a:rPr lang="zh-CN" altLang="en-US" b="1" dirty="0"/>
              <a:t>共</a:t>
            </a:r>
            <a:r>
              <a:rPr lang="en-US" altLang="zh-CN" b="1" dirty="0"/>
              <a:t>5</a:t>
            </a:r>
            <a:r>
              <a:rPr lang="zh-CN" altLang="en-US" b="1" dirty="0"/>
              <a:t>本书要分给参加培训的张、刘、王、李、孙</a:t>
            </a:r>
            <a:r>
              <a:rPr lang="en-US" altLang="zh-CN" b="1" dirty="0"/>
              <a:t>5</a:t>
            </a:r>
            <a:r>
              <a:rPr lang="zh-CN" altLang="en-US" b="1" dirty="0"/>
              <a:t>位学生，每人只能选</a:t>
            </a:r>
            <a:r>
              <a:rPr lang="en-US" altLang="zh-CN" b="1" dirty="0"/>
              <a:t>1</a:t>
            </a:r>
            <a:r>
              <a:rPr lang="zh-CN" altLang="en-US" b="1" dirty="0"/>
              <a:t>本。教师事先让每个人将自己喜爱的书填写在如下的表中，然后根据他们填写的表来分配书本，希望设计一个程序帮助教师求出可能的分配方案，使每个学生都满意。</a:t>
            </a:r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1187450" y="2754313"/>
          <a:ext cx="6248400" cy="3200400"/>
        </p:xfrm>
        <a:graphic>
          <a:graphicData uri="http://schemas.openxmlformats.org/drawingml/2006/table">
            <a:tbl>
              <a:tblPr/>
              <a:tblGrid>
                <a:gridCol w="990600"/>
                <a:gridCol w="1077913"/>
                <a:gridCol w="1047750"/>
                <a:gridCol w="1049337"/>
                <a:gridCol w="1047750"/>
                <a:gridCol w="10350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刘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孙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李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84963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/>
              <a:t>输入：</a:t>
            </a:r>
          </a:p>
          <a:p>
            <a:pPr eaLnBrk="1" hangingPunct="1"/>
            <a:r>
              <a:rPr lang="zh-CN" altLang="en-US" sz="2000" b="1"/>
              <a:t>第一行一个数</a:t>
            </a:r>
            <a:r>
              <a:rPr lang="en-US" altLang="zh-CN" sz="2000" b="1"/>
              <a:t>n</a:t>
            </a:r>
            <a:r>
              <a:rPr lang="zh-CN" altLang="en-US" sz="2000" b="1"/>
              <a:t>（学生的个数，书的数量）</a:t>
            </a:r>
          </a:p>
          <a:p>
            <a:pPr eaLnBrk="1" hangingPunct="1"/>
            <a:r>
              <a:rPr lang="zh-CN" altLang="en-US" sz="2000" b="1"/>
              <a:t>以下共</a:t>
            </a:r>
            <a:r>
              <a:rPr lang="en-US" altLang="zh-CN" sz="2000" b="1"/>
              <a:t>n</a:t>
            </a:r>
            <a:r>
              <a:rPr lang="zh-CN" altLang="en-US" sz="2000" b="1"/>
              <a:t>行，每行</a:t>
            </a:r>
            <a:r>
              <a:rPr lang="en-US" altLang="zh-CN" sz="2000" b="1"/>
              <a:t>n</a:t>
            </a:r>
            <a:r>
              <a:rPr lang="zh-CN" altLang="en-US" sz="2000" b="1"/>
              <a:t>个</a:t>
            </a:r>
            <a:r>
              <a:rPr lang="en-US" altLang="zh-CN" sz="2000" b="1"/>
              <a:t>0</a:t>
            </a:r>
            <a:r>
              <a:rPr lang="zh-CN" altLang="en-US" sz="2000" b="1"/>
              <a:t>或</a:t>
            </a:r>
            <a:r>
              <a:rPr lang="en-US" altLang="zh-CN" sz="2000" b="1"/>
              <a:t>1</a:t>
            </a:r>
            <a:r>
              <a:rPr lang="zh-CN" altLang="en-US" sz="2000" b="1"/>
              <a:t>（由空格隔开），第</a:t>
            </a:r>
            <a:r>
              <a:rPr lang="en-US" altLang="zh-CN" sz="2000" b="1"/>
              <a:t>i</a:t>
            </a:r>
            <a:r>
              <a:rPr lang="zh-CN" altLang="en-US" sz="2000" b="1"/>
              <a:t>行数据表示第</a:t>
            </a:r>
            <a:r>
              <a:rPr lang="en-US" altLang="zh-CN" sz="2000" b="1"/>
              <a:t>i</a:t>
            </a:r>
            <a:r>
              <a:rPr lang="zh-CN" altLang="en-US" sz="2000" b="1"/>
              <a:t>个同学对所有书的喜爱情况。</a:t>
            </a:r>
            <a:r>
              <a:rPr lang="en-US" altLang="zh-CN" sz="2000" b="1"/>
              <a:t>0</a:t>
            </a:r>
            <a:r>
              <a:rPr lang="zh-CN" altLang="en-US" sz="2000" b="1"/>
              <a:t>表示不喜欢该书，</a:t>
            </a:r>
            <a:r>
              <a:rPr lang="en-US" altLang="zh-CN" sz="2000" b="1"/>
              <a:t>1</a:t>
            </a:r>
            <a:r>
              <a:rPr lang="zh-CN" altLang="en-US" sz="2000" b="1"/>
              <a:t>表示喜欢该书。</a:t>
            </a:r>
          </a:p>
          <a:p>
            <a:pPr eaLnBrk="1" hangingPunct="1"/>
            <a:r>
              <a:rPr lang="zh-CN" altLang="en-US" sz="2000" b="1"/>
              <a:t>输出：</a:t>
            </a:r>
          </a:p>
          <a:p>
            <a:pPr eaLnBrk="1" hangingPunct="1"/>
            <a:r>
              <a:rPr lang="zh-CN" altLang="en-US" sz="2000" b="1"/>
              <a:t>所有的分配方案，每种方案一行：依次输出每个学生分到的书号。</a:t>
            </a:r>
          </a:p>
          <a:p>
            <a:pPr eaLnBrk="1" hangingPunct="1"/>
            <a:r>
              <a:rPr lang="zh-CN" altLang="en-US" sz="2000" b="1"/>
              <a:t>样例输入：</a:t>
            </a:r>
          </a:p>
          <a:p>
            <a:pPr eaLnBrk="1" hangingPunct="1"/>
            <a:r>
              <a:rPr lang="en-US" altLang="zh-CN" sz="2000" b="1"/>
              <a:t>5</a:t>
            </a:r>
          </a:p>
          <a:p>
            <a:pPr eaLnBrk="1" hangingPunct="1"/>
            <a:r>
              <a:rPr lang="en-US" altLang="zh-CN" sz="2000" b="1"/>
              <a:t>1 1 0 0 0</a:t>
            </a:r>
          </a:p>
          <a:p>
            <a:pPr eaLnBrk="1" hangingPunct="1"/>
            <a:r>
              <a:rPr lang="en-US" altLang="zh-CN" sz="2000" b="1"/>
              <a:t>1 0 0 0 0</a:t>
            </a:r>
          </a:p>
          <a:p>
            <a:pPr eaLnBrk="1" hangingPunct="1"/>
            <a:r>
              <a:rPr lang="en-US" altLang="zh-CN" sz="2000" b="1"/>
              <a:t>0 0 1 1 1</a:t>
            </a:r>
          </a:p>
          <a:p>
            <a:pPr eaLnBrk="1" hangingPunct="1"/>
            <a:r>
              <a:rPr lang="en-US" altLang="zh-CN" sz="2000" b="1"/>
              <a:t>0 0 1 0 0</a:t>
            </a:r>
          </a:p>
          <a:p>
            <a:pPr eaLnBrk="1" hangingPunct="1"/>
            <a:r>
              <a:rPr lang="en-US" altLang="zh-CN" sz="2000" b="1"/>
              <a:t>0 0 0 1 1</a:t>
            </a:r>
          </a:p>
          <a:p>
            <a:pPr eaLnBrk="1" hangingPunct="1"/>
            <a:r>
              <a:rPr lang="zh-CN" altLang="en-US" sz="2000" b="1"/>
              <a:t>样例输出：</a:t>
            </a:r>
          </a:p>
          <a:p>
            <a:pPr eaLnBrk="1" hangingPunct="1"/>
            <a:r>
              <a:rPr lang="en-US" altLang="zh-CN" sz="2000" b="1"/>
              <a:t>2 1 4 3 5</a:t>
            </a:r>
          </a:p>
          <a:p>
            <a:pPr eaLnBrk="1" hangingPunct="1"/>
            <a:r>
              <a:rPr lang="en-US" altLang="zh-CN" sz="2000" b="1"/>
              <a:t>2 1 5 3 4</a:t>
            </a:r>
          </a:p>
        </p:txBody>
      </p:sp>
    </p:spTree>
    <p:extLst>
      <p:ext uri="{BB962C8B-B14F-4D97-AF65-F5344CB8AC3E}">
        <p14:creationId xmlns:p14="http://schemas.microsoft.com/office/powerpoint/2010/main" val="110053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分析：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251520" y="1556792"/>
            <a:ext cx="8569325" cy="374441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 err="1" smtClean="0">
                <a:latin typeface="+mn-ea"/>
              </a:rPr>
              <a:t>Const</a:t>
            </a:r>
            <a:endParaRPr lang="en-US" altLang="zh-CN" sz="2400" b="1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err="1" smtClean="0">
                <a:latin typeface="+mn-ea"/>
              </a:rPr>
              <a:t>maxn</a:t>
            </a:r>
            <a:r>
              <a:rPr lang="en-US" altLang="zh-CN" sz="2400" b="1" dirty="0" smtClean="0">
                <a:latin typeface="+mn-ea"/>
              </a:rPr>
              <a:t>=10;</a:t>
            </a:r>
          </a:p>
          <a:p>
            <a:pPr eaLnBrk="1" hangingPunct="1">
              <a:defRPr/>
            </a:pPr>
            <a:r>
              <a:rPr lang="en-US" altLang="zh-CN" sz="2400" b="1" dirty="0" err="1" smtClean="0">
                <a:latin typeface="+mn-ea"/>
              </a:rPr>
              <a:t>var</a:t>
            </a:r>
            <a:endParaRPr lang="en-US" altLang="zh-CN" sz="2400" b="1" dirty="0" smtClean="0">
              <a:latin typeface="+mn-ea"/>
            </a:endParaRPr>
          </a:p>
          <a:p>
            <a:pPr eaLnBrk="1" hangingPunct="1">
              <a:defRPr/>
            </a:pPr>
            <a:r>
              <a:rPr lang="en-US" altLang="zh-CN" sz="2400" b="1" dirty="0" err="1" smtClean="0">
                <a:latin typeface="+mn-ea"/>
              </a:rPr>
              <a:t>like:array</a:t>
            </a:r>
            <a:r>
              <a:rPr lang="en-US" altLang="zh-CN" sz="2400" b="1" dirty="0" smtClean="0">
                <a:latin typeface="+mn-ea"/>
              </a:rPr>
              <a:t>[1</a:t>
            </a:r>
            <a:r>
              <a:rPr lang="en-US" altLang="zh-CN" sz="2400" b="1" dirty="0" smtClean="0">
                <a:latin typeface="+mn-ea"/>
              </a:rPr>
              <a:t>..maxn,1..maxn] of </a:t>
            </a:r>
            <a:r>
              <a:rPr lang="en-US" altLang="zh-CN" sz="2400" b="1" dirty="0" err="1" smtClean="0">
                <a:latin typeface="+mn-ea"/>
              </a:rPr>
              <a:t>longint</a:t>
            </a:r>
            <a:r>
              <a:rPr lang="en-US" altLang="zh-CN" sz="2400" b="1" dirty="0" smtClean="0">
                <a:latin typeface="+mn-ea"/>
              </a:rPr>
              <a:t>;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    //1:</a:t>
            </a:r>
            <a:r>
              <a:rPr lang="zh-CN" altLang="en-US" sz="2400" b="1" dirty="0" smtClean="0">
                <a:latin typeface="+mn-ea"/>
              </a:rPr>
              <a:t>第</a:t>
            </a:r>
            <a:r>
              <a:rPr lang="en-US" altLang="zh-CN" sz="2400" b="1" dirty="0" smtClean="0">
                <a:latin typeface="+mn-ea"/>
              </a:rPr>
              <a:t>i</a:t>
            </a:r>
            <a:r>
              <a:rPr lang="zh-CN" altLang="en-US" sz="2400" b="1" dirty="0" smtClean="0">
                <a:latin typeface="+mn-ea"/>
              </a:rPr>
              <a:t>个人喜欢第</a:t>
            </a:r>
            <a:r>
              <a:rPr lang="en-US" altLang="zh-CN" sz="2400" b="1" dirty="0" smtClean="0">
                <a:latin typeface="+mn-ea"/>
              </a:rPr>
              <a:t>j</a:t>
            </a:r>
            <a:r>
              <a:rPr lang="zh-CN" altLang="en-US" sz="2400" b="1" dirty="0" smtClean="0">
                <a:latin typeface="+mn-ea"/>
              </a:rPr>
              <a:t>本书；</a:t>
            </a:r>
            <a:r>
              <a:rPr lang="en-US" altLang="zh-CN" sz="2400" b="1" dirty="0" smtClean="0">
                <a:latin typeface="+mn-ea"/>
              </a:rPr>
              <a:t>0</a:t>
            </a:r>
            <a:r>
              <a:rPr lang="zh-CN" altLang="en-US" sz="2400" b="1" dirty="0" smtClean="0">
                <a:latin typeface="+mn-ea"/>
              </a:rPr>
              <a:t>：不喜欢；</a:t>
            </a:r>
            <a:endParaRPr lang="en-US" altLang="zh-CN" sz="2400" b="1" dirty="0" smtClean="0">
              <a:latin typeface="+mn-ea"/>
            </a:endParaRPr>
          </a:p>
          <a:p>
            <a:pPr>
              <a:defRPr/>
            </a:pPr>
            <a:r>
              <a:rPr lang="en-US" altLang="zh-CN" sz="2400" b="1" dirty="0" smtClean="0">
                <a:latin typeface="+mn-ea"/>
              </a:rPr>
              <a:t>a:array[1..maxn] of </a:t>
            </a:r>
            <a:r>
              <a:rPr lang="en-US" altLang="zh-CN" sz="2400" b="1" dirty="0" err="1" smtClean="0">
                <a:latin typeface="+mn-ea"/>
              </a:rPr>
              <a:t>longint</a:t>
            </a:r>
            <a:r>
              <a:rPr lang="en-US" altLang="zh-CN" sz="2400" b="1" dirty="0" smtClean="0">
                <a:latin typeface="+mn-ea"/>
              </a:rPr>
              <a:t>;//</a:t>
            </a:r>
            <a:r>
              <a:rPr lang="zh-CN" altLang="en-US" sz="2400" b="1" dirty="0" smtClean="0">
                <a:latin typeface="+mn-ea"/>
              </a:rPr>
              <a:t>第</a:t>
            </a:r>
            <a:r>
              <a:rPr lang="en-US" altLang="zh-CN" sz="2400" b="1" dirty="0" smtClean="0">
                <a:latin typeface="+mn-ea"/>
              </a:rPr>
              <a:t>i</a:t>
            </a:r>
            <a:r>
              <a:rPr lang="zh-CN" altLang="en-US" sz="2400" b="1" dirty="0" smtClean="0">
                <a:latin typeface="+mn-ea"/>
              </a:rPr>
              <a:t>个人借书编号；</a:t>
            </a:r>
            <a:endParaRPr lang="en-US" altLang="zh-CN" sz="2400" b="1" dirty="0" smtClean="0">
              <a:latin typeface="+mn-ea"/>
            </a:endParaRPr>
          </a:p>
          <a:p>
            <a:pPr>
              <a:defRPr/>
            </a:pPr>
            <a:r>
              <a:rPr lang="en-US" altLang="zh-CN" sz="2400" b="1" dirty="0" err="1" smtClean="0">
                <a:latin typeface="+mn-ea"/>
              </a:rPr>
              <a:t>can:array</a:t>
            </a:r>
            <a:r>
              <a:rPr lang="en-US" altLang="zh-CN" sz="2400" b="1" dirty="0" smtClean="0">
                <a:latin typeface="+mn-ea"/>
              </a:rPr>
              <a:t>[1..maxn] of </a:t>
            </a:r>
            <a:r>
              <a:rPr lang="en-US" altLang="zh-CN" sz="2400" b="1" dirty="0" err="1" smtClean="0">
                <a:latin typeface="+mn-ea"/>
              </a:rPr>
              <a:t>longint</a:t>
            </a:r>
            <a:r>
              <a:rPr lang="en-US" altLang="zh-CN" sz="2400" b="1" dirty="0" smtClean="0">
                <a:latin typeface="+mn-ea"/>
              </a:rPr>
              <a:t>; </a:t>
            </a:r>
            <a:endParaRPr lang="en-US" altLang="zh-CN" sz="2400" b="1" dirty="0" smtClean="0">
              <a:latin typeface="+mn-ea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b="1" dirty="0" smtClean="0">
                <a:latin typeface="+mn-ea"/>
              </a:rPr>
              <a:t>   </a:t>
            </a:r>
            <a:r>
              <a:rPr lang="en-US" altLang="zh-CN" sz="2400" b="1" dirty="0" smtClean="0">
                <a:latin typeface="+mn-ea"/>
              </a:rPr>
              <a:t>//0:</a:t>
            </a:r>
            <a:r>
              <a:rPr lang="zh-CN" altLang="en-US" sz="2400" b="1" dirty="0" smtClean="0">
                <a:latin typeface="+mn-ea"/>
              </a:rPr>
              <a:t>可以第</a:t>
            </a:r>
            <a:r>
              <a:rPr lang="en-US" altLang="zh-CN" sz="2400" b="1" dirty="0" smtClean="0">
                <a:latin typeface="+mn-ea"/>
              </a:rPr>
              <a:t>i</a:t>
            </a:r>
            <a:r>
              <a:rPr lang="zh-CN" altLang="en-US" sz="2400" b="1" dirty="0" smtClean="0">
                <a:latin typeface="+mn-ea"/>
              </a:rPr>
              <a:t>本借</a:t>
            </a:r>
            <a:r>
              <a:rPr lang="zh-CN" altLang="en-US" sz="2400" b="1" dirty="0" smtClean="0">
                <a:latin typeface="+mn-ea"/>
              </a:rPr>
              <a:t>；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：</a:t>
            </a:r>
            <a:r>
              <a:rPr lang="zh-CN" altLang="en-US" sz="2400" b="1" dirty="0" smtClean="0">
                <a:latin typeface="+mn-ea"/>
              </a:rPr>
              <a:t>不能再借，已被借走</a:t>
            </a:r>
          </a:p>
          <a:p>
            <a:pPr>
              <a:defRPr/>
            </a:pPr>
            <a:endParaRPr lang="en-US" altLang="zh-CN" sz="2400" b="1" dirty="0" smtClean="0">
              <a:latin typeface="+mn-ea"/>
            </a:endParaRPr>
          </a:p>
          <a:p>
            <a:pPr eaLnBrk="1" hangingPunct="1">
              <a:defRPr/>
            </a:pPr>
            <a:endParaRPr lang="en-US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299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001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算法设计</a:t>
            </a:r>
            <a:r>
              <a:rPr lang="en-US" altLang="zh-CN" sz="2400" b="1" dirty="0"/>
              <a:t>:</a:t>
            </a:r>
          </a:p>
          <a:p>
            <a:pPr eaLnBrk="1" hangingPunct="1"/>
            <a:r>
              <a:rPr lang="en-US" altLang="zh-CN" sz="2400" b="1" dirty="0"/>
              <a:t>procedure </a:t>
            </a:r>
            <a:r>
              <a:rPr lang="en-US" altLang="zh-CN" sz="2400" b="1" dirty="0" err="1" smtClean="0"/>
              <a:t>dfs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i:longint</a:t>
            </a:r>
            <a:r>
              <a:rPr lang="en-US" altLang="zh-CN" sz="2400" b="1" dirty="0" smtClean="0"/>
              <a:t>);{</a:t>
            </a:r>
            <a:r>
              <a:rPr lang="zh-CN" altLang="en-US" sz="2400" b="1" dirty="0" smtClean="0"/>
              <a:t>第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个人可以借的</a:t>
            </a:r>
            <a:r>
              <a:rPr lang="zh-CN" altLang="en-US" sz="2400" b="1" dirty="0" smtClean="0"/>
              <a:t>书</a:t>
            </a:r>
            <a:r>
              <a:rPr lang="en-US" altLang="zh-CN" sz="2400" b="1" dirty="0" smtClean="0"/>
              <a:t>a[i</a:t>
            </a:r>
            <a:r>
              <a:rPr lang="en-US" altLang="zh-CN" sz="2400" b="1" dirty="0"/>
              <a:t>]}</a:t>
            </a:r>
          </a:p>
          <a:p>
            <a:pPr eaLnBrk="1" hangingPunct="1"/>
            <a:r>
              <a:rPr lang="en-US" altLang="zh-CN" sz="2400" b="1" dirty="0"/>
              <a:t>  </a:t>
            </a:r>
            <a:r>
              <a:rPr lang="en-US" altLang="zh-CN" sz="2400" b="1" dirty="0" err="1"/>
              <a:t>var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j:longinte;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  begin</a:t>
            </a:r>
          </a:p>
          <a:p>
            <a:pPr eaLnBrk="1" hangingPunct="1"/>
            <a:r>
              <a:rPr lang="en-US" altLang="zh-CN" sz="2400" b="1" dirty="0"/>
              <a:t>    </a:t>
            </a:r>
            <a:r>
              <a:rPr lang="en-US" altLang="zh-CN" sz="2400" b="1" dirty="0" smtClean="0"/>
              <a:t>if  i=n </a:t>
            </a:r>
            <a:r>
              <a:rPr lang="en-US" altLang="zh-CN" sz="2400" b="1" dirty="0"/>
              <a:t>then  </a:t>
            </a:r>
            <a:r>
              <a:rPr lang="zh-CN" altLang="en-US" sz="2400" b="1" dirty="0"/>
              <a:t>输出结果，数组</a:t>
            </a:r>
            <a:r>
              <a:rPr lang="en-US" altLang="zh-CN" sz="2400" b="1" dirty="0"/>
              <a:t>a[1..n];</a:t>
            </a:r>
          </a:p>
          <a:p>
            <a:pPr eaLnBrk="1" hangingPunct="1"/>
            <a:r>
              <a:rPr lang="en-US" altLang="zh-CN" sz="2400" b="1" dirty="0"/>
              <a:t>    </a:t>
            </a:r>
            <a:r>
              <a:rPr lang="da-DK" altLang="zh-CN" sz="2400" b="1" dirty="0" smtClean="0"/>
              <a:t>if  i=n </a:t>
            </a:r>
            <a:r>
              <a:rPr lang="da-DK" altLang="zh-CN" sz="2400" b="1" dirty="0"/>
              <a:t>then exit; </a:t>
            </a:r>
            <a:endParaRPr lang="da-DK" altLang="zh-CN" sz="2400" b="1" dirty="0" smtClean="0"/>
          </a:p>
          <a:p>
            <a:pPr eaLnBrk="1" hangingPunct="1"/>
            <a:r>
              <a:rPr lang="da-DK" altLang="zh-CN" sz="2400" b="1" dirty="0">
                <a:solidFill>
                  <a:srgbClr val="FF0000"/>
                </a:solidFill>
              </a:rPr>
              <a:t> </a:t>
            </a:r>
            <a:r>
              <a:rPr lang="da-DK" altLang="zh-CN" sz="24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b="1" dirty="0" smtClean="0"/>
              <a:t>for </a:t>
            </a:r>
            <a:r>
              <a:rPr lang="en-US" altLang="zh-CN" sz="2400" b="1" dirty="0"/>
              <a:t>j:=1 to n do</a:t>
            </a:r>
          </a:p>
          <a:p>
            <a:pPr eaLnBrk="1" hangingPunct="1"/>
            <a:r>
              <a:rPr lang="en-US" altLang="zh-CN" sz="2400" b="1" dirty="0"/>
              <a:t>           if   </a:t>
            </a:r>
            <a:r>
              <a:rPr lang="zh-CN" altLang="en-US" sz="2400" b="1" dirty="0"/>
              <a:t>第</a:t>
            </a:r>
            <a:r>
              <a:rPr lang="en-US" altLang="zh-CN" sz="2400" b="1" dirty="0" smtClean="0"/>
              <a:t>i+1</a:t>
            </a:r>
            <a:r>
              <a:rPr lang="zh-CN" altLang="en-US" sz="2400" b="1" dirty="0" smtClean="0"/>
              <a:t>个人</a:t>
            </a:r>
            <a:r>
              <a:rPr lang="zh-CN" altLang="en-US" sz="2400" b="1" dirty="0"/>
              <a:t>可以借第</a:t>
            </a:r>
            <a:r>
              <a:rPr lang="en-US" altLang="zh-CN" sz="2400" b="1" dirty="0"/>
              <a:t>j </a:t>
            </a:r>
            <a:r>
              <a:rPr lang="zh-CN" altLang="en-US" sz="2400" b="1" dirty="0"/>
              <a:t>本书 </a:t>
            </a:r>
            <a:r>
              <a:rPr lang="en-US" altLang="zh-CN" sz="2400" b="1" dirty="0"/>
              <a:t>then</a:t>
            </a:r>
          </a:p>
          <a:p>
            <a:pPr eaLnBrk="1" hangingPunct="1"/>
            <a:r>
              <a:rPr lang="en-US" altLang="zh-CN" sz="2400" b="1" dirty="0"/>
              <a:t>               begin</a:t>
            </a:r>
          </a:p>
          <a:p>
            <a:pPr eaLnBrk="1" hangingPunct="1"/>
            <a:r>
              <a:rPr lang="en-US" altLang="zh-CN" sz="2400" b="1" dirty="0"/>
              <a:t>                  </a:t>
            </a:r>
            <a:r>
              <a:rPr lang="zh-CN" altLang="en-US" sz="2400" b="1" dirty="0"/>
              <a:t>记录下</a:t>
            </a:r>
            <a:r>
              <a:rPr lang="en-US" altLang="zh-CN" sz="2400" b="1" dirty="0" smtClean="0"/>
              <a:t>a[i+1];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                  </a:t>
            </a:r>
            <a:r>
              <a:rPr lang="zh-CN" altLang="en-US" sz="2400" b="1" dirty="0"/>
              <a:t>标记第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本数已被借</a:t>
            </a:r>
            <a:r>
              <a:rPr lang="en-US" altLang="zh-CN" sz="2400" b="1" dirty="0"/>
              <a:t>;</a:t>
            </a:r>
          </a:p>
          <a:p>
            <a:pPr eaLnBrk="1" hangingPunct="1"/>
            <a:r>
              <a:rPr lang="en-US" altLang="zh-CN" sz="2400" b="1" dirty="0"/>
              <a:t>                  </a:t>
            </a:r>
            <a:r>
              <a:rPr lang="en-US" altLang="zh-CN" sz="2400" b="1" dirty="0" err="1"/>
              <a:t>dfs</a:t>
            </a:r>
            <a:r>
              <a:rPr lang="en-US" altLang="zh-CN" sz="2400" b="1" dirty="0"/>
              <a:t>(i+1);</a:t>
            </a:r>
          </a:p>
          <a:p>
            <a:pPr eaLnBrk="1" hangingPunct="1"/>
            <a:r>
              <a:rPr lang="en-US" altLang="zh-CN" sz="2400" b="1" dirty="0"/>
              <a:t>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删除书的被借标志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en-US" altLang="zh-CN" sz="2400" b="1" dirty="0"/>
              <a:t>          end;</a:t>
            </a:r>
          </a:p>
          <a:p>
            <a:pPr eaLnBrk="1" hangingPunct="1"/>
            <a:r>
              <a:rPr lang="en-US" altLang="zh-CN" sz="2400" b="1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36977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332656"/>
            <a:ext cx="8229600" cy="61206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procedure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i:longint</a:t>
            </a:r>
            <a:r>
              <a:rPr lang="en-US" altLang="zh-CN" b="1" dirty="0">
                <a:latin typeface="+mn-ea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</a:t>
            </a:r>
            <a:r>
              <a:rPr lang="en-US" altLang="zh-CN" b="1" dirty="0" err="1">
                <a:latin typeface="+mn-ea"/>
              </a:rPr>
              <a:t>var</a:t>
            </a:r>
            <a:r>
              <a:rPr lang="en-US" altLang="zh-CN" b="1" dirty="0">
                <a:latin typeface="+mn-ea"/>
              </a:rPr>
              <a:t> j:longint;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begin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if i=n then print;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if i=n then exit;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for j:=1 to n do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if (like[i+1,j]=1) and (can[j]=0) then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  begin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    a[i+1]:=j;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    can[j]:=1;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   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(i+1);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can[j]:=0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;  //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不去标记结果？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    end;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end;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6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74549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/>
              <a:t>【</a:t>
            </a:r>
            <a:r>
              <a:rPr lang="zh-CN" altLang="en-US" sz="2000" b="1"/>
              <a:t>问题描述</a:t>
            </a:r>
            <a:r>
              <a:rPr lang="en-US" altLang="zh-CN" sz="2000" b="1"/>
              <a:t>】</a:t>
            </a:r>
          </a:p>
          <a:p>
            <a:pPr eaLnBrk="1" hangingPunct="1"/>
            <a:r>
              <a:rPr lang="zh-CN" altLang="en-US" sz="2000" b="1"/>
              <a:t>输入自热数</a:t>
            </a:r>
            <a:r>
              <a:rPr lang="en-US" altLang="zh-CN" sz="2000" b="1"/>
              <a:t>n</a:t>
            </a:r>
            <a:r>
              <a:rPr lang="zh-CN" altLang="en-US" sz="2000" b="1"/>
              <a:t>，输出前</a:t>
            </a:r>
            <a:r>
              <a:rPr lang="en-US" altLang="zh-CN" sz="2000" b="1"/>
              <a:t>n</a:t>
            </a:r>
            <a:r>
              <a:rPr lang="zh-CN" altLang="en-US" sz="2000" b="1"/>
              <a:t>个自然数的所有全排列。</a:t>
            </a:r>
            <a:r>
              <a:rPr lang="en-US" altLang="zh-CN" sz="2000" b="1"/>
              <a:t>n&lt;=10.</a:t>
            </a:r>
          </a:p>
          <a:p>
            <a:pPr eaLnBrk="1" hangingPunct="1"/>
            <a:r>
              <a:rPr lang="en-US" altLang="zh-CN" sz="2000" b="1"/>
              <a:t>【</a:t>
            </a:r>
            <a:r>
              <a:rPr lang="zh-CN" altLang="en-US" sz="2000" b="1"/>
              <a:t>输入</a:t>
            </a:r>
            <a:r>
              <a:rPr lang="en-US" altLang="zh-CN" sz="2000" b="1"/>
              <a:t>】</a:t>
            </a:r>
          </a:p>
          <a:p>
            <a:pPr eaLnBrk="1" hangingPunct="1"/>
            <a:r>
              <a:rPr lang="zh-CN" altLang="en-US" sz="2000" b="1"/>
              <a:t>自然数</a:t>
            </a:r>
            <a:r>
              <a:rPr lang="en-US" altLang="zh-CN" sz="2000" b="1"/>
              <a:t>n</a:t>
            </a:r>
            <a:r>
              <a:rPr lang="zh-CN" altLang="en-US" sz="2000" b="1"/>
              <a:t>。</a:t>
            </a:r>
          </a:p>
          <a:p>
            <a:pPr eaLnBrk="1" hangingPunct="1"/>
            <a:r>
              <a:rPr lang="en-US" altLang="zh-CN" sz="2000" b="1"/>
              <a:t>【</a:t>
            </a:r>
            <a:r>
              <a:rPr lang="zh-CN" altLang="en-US" sz="2000" b="1"/>
              <a:t>输出</a:t>
            </a:r>
            <a:r>
              <a:rPr lang="en-US" altLang="zh-CN" sz="2000" b="1"/>
              <a:t>】</a:t>
            </a:r>
          </a:p>
          <a:p>
            <a:pPr eaLnBrk="1" hangingPunct="1"/>
            <a:r>
              <a:rPr lang="zh-CN" altLang="en-US" sz="2000" b="1"/>
              <a:t>所有的全排列，每行一种排列。</a:t>
            </a:r>
          </a:p>
          <a:p>
            <a:pPr eaLnBrk="1" hangingPunct="1"/>
            <a:r>
              <a:rPr lang="en-US" altLang="zh-CN" sz="2000" b="1"/>
              <a:t>【</a:t>
            </a:r>
            <a:r>
              <a:rPr lang="zh-CN" altLang="en-US" sz="2000" b="1"/>
              <a:t>输入输出样例</a:t>
            </a:r>
            <a:r>
              <a:rPr lang="en-US" altLang="zh-CN" sz="2000" b="1"/>
              <a:t>】</a:t>
            </a:r>
          </a:p>
        </p:txBody>
      </p:sp>
      <p:graphicFrame>
        <p:nvGraphicFramePr>
          <p:cNvPr id="27685" name="Group 37"/>
          <p:cNvGraphicFramePr>
            <a:graphicFrameLocks noGrp="1"/>
          </p:cNvGraphicFramePr>
          <p:nvPr/>
        </p:nvGraphicFramePr>
        <p:xfrm>
          <a:off x="900113" y="3716338"/>
          <a:ext cx="5545137" cy="2328862"/>
        </p:xfrm>
        <a:graphic>
          <a:graphicData uri="http://schemas.openxmlformats.org/drawingml/2006/table">
            <a:tbl>
              <a:tblPr/>
              <a:tblGrid>
                <a:gridCol w="2736850"/>
                <a:gridCol w="2808287"/>
              </a:tblGrid>
              <a:tr h="408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pailie.in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pailie.out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1:1 2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2:1 3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3:2 1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4:2 3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5:3 1 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6:3 2 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0" name="Text Box 34"/>
          <p:cNvSpPr txBox="1">
            <a:spLocks noChangeArrowheads="1"/>
          </p:cNvSpPr>
          <p:nvPr/>
        </p:nvSpPr>
        <p:spPr bwMode="auto">
          <a:xfrm>
            <a:off x="2843213" y="548680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ea typeface="华文中宋" pitchFamily="2" charset="-122"/>
              </a:rPr>
              <a:t>6.  </a:t>
            </a:r>
            <a:r>
              <a:rPr lang="zh-CN" altLang="en-US" sz="2400" b="1" dirty="0" smtClean="0">
                <a:ea typeface="华文中宋" pitchFamily="2" charset="-122"/>
              </a:rPr>
              <a:t>自然数</a:t>
            </a:r>
            <a:r>
              <a:rPr lang="zh-CN" altLang="en-US" sz="2400" b="1" dirty="0">
                <a:ea typeface="华文中宋" pitchFamily="2" charset="-122"/>
              </a:rPr>
              <a:t>的全排列</a:t>
            </a:r>
          </a:p>
        </p:txBody>
      </p:sp>
    </p:spTree>
    <p:extLst>
      <p:ext uri="{BB962C8B-B14F-4D97-AF65-F5344CB8AC3E}">
        <p14:creationId xmlns:p14="http://schemas.microsoft.com/office/powerpoint/2010/main" val="80543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分析：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395536" y="1412776"/>
            <a:ext cx="82296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a:array[1..maxn] of </a:t>
            </a:r>
            <a:r>
              <a:rPr lang="en-US" altLang="zh-CN" sz="2400" b="1" dirty="0" err="1" smtClean="0">
                <a:latin typeface="+mn-ea"/>
              </a:rPr>
              <a:t>longint</a:t>
            </a:r>
            <a:r>
              <a:rPr lang="en-US" altLang="zh-CN" sz="2400" b="1" dirty="0" smtClean="0">
                <a:latin typeface="+mn-ea"/>
              </a:rPr>
              <a:t>;  //</a:t>
            </a:r>
            <a:r>
              <a:rPr lang="zh-CN" altLang="en-US" sz="2400" b="1" dirty="0" smtClean="0">
                <a:latin typeface="+mn-ea"/>
              </a:rPr>
              <a:t>记录生成的排列</a:t>
            </a:r>
          </a:p>
          <a:p>
            <a:pPr eaLnBrk="1" hangingPunct="1">
              <a:defRPr/>
            </a:pPr>
            <a:r>
              <a:rPr lang="en-US" altLang="zh-CN" sz="2400" b="1" dirty="0" err="1" smtClean="0">
                <a:latin typeface="+mn-ea"/>
              </a:rPr>
              <a:t>can:array</a:t>
            </a:r>
            <a:r>
              <a:rPr lang="en-US" altLang="zh-CN" sz="2400" b="1" dirty="0" smtClean="0">
                <a:latin typeface="+mn-ea"/>
              </a:rPr>
              <a:t>[1</a:t>
            </a:r>
            <a:r>
              <a:rPr lang="en-US" altLang="zh-CN" sz="2400" b="1" dirty="0" smtClean="0">
                <a:latin typeface="+mn-ea"/>
              </a:rPr>
              <a:t>..maxn] of </a:t>
            </a:r>
            <a:r>
              <a:rPr lang="en-US" altLang="zh-CN" sz="2400" b="1" dirty="0" err="1" smtClean="0">
                <a:latin typeface="+mn-ea"/>
              </a:rPr>
              <a:t>boolean</a:t>
            </a:r>
            <a:r>
              <a:rPr lang="en-US" altLang="zh-CN" sz="2400" b="1" dirty="0" smtClean="0">
                <a:latin typeface="+mn-ea"/>
              </a:rPr>
              <a:t>; //</a:t>
            </a:r>
            <a:r>
              <a:rPr lang="zh-CN" altLang="en-US" sz="2400" b="1" dirty="0" smtClean="0">
                <a:latin typeface="+mn-ea"/>
              </a:rPr>
              <a:t>标记是否可用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latin typeface="+mn-ea"/>
              </a:rPr>
              <a:t>n:longint;  // </a:t>
            </a:r>
            <a:r>
              <a:rPr lang="zh-CN" altLang="en-US" sz="2400" b="1" dirty="0" smtClean="0">
                <a:latin typeface="+mn-ea"/>
              </a:rPr>
              <a:t>前</a:t>
            </a:r>
            <a:r>
              <a:rPr lang="en-US" altLang="zh-CN" sz="2400" b="1" dirty="0" smtClean="0">
                <a:latin typeface="+mn-ea"/>
              </a:rPr>
              <a:t>n</a:t>
            </a:r>
            <a:r>
              <a:rPr lang="zh-CN" altLang="en-US" sz="2400" b="1" dirty="0" smtClean="0">
                <a:latin typeface="+mn-ea"/>
              </a:rPr>
              <a:t>个自热数的全排列</a:t>
            </a:r>
          </a:p>
          <a:p>
            <a:pPr eaLnBrk="1" hangingPunct="1">
              <a:defRPr/>
            </a:pPr>
            <a:r>
              <a:rPr lang="en-US" altLang="zh-CN" sz="2400" b="1" dirty="0" err="1" smtClean="0">
                <a:latin typeface="+mn-ea"/>
              </a:rPr>
              <a:t>ans:longint</a:t>
            </a:r>
            <a:r>
              <a:rPr lang="en-US" altLang="zh-CN" sz="2400" b="1" dirty="0" smtClean="0">
                <a:latin typeface="+mn-ea"/>
              </a:rPr>
              <a:t>;  //</a:t>
            </a:r>
            <a:r>
              <a:rPr lang="zh-CN" altLang="en-US" sz="2400" b="1" dirty="0" smtClean="0">
                <a:latin typeface="+mn-ea"/>
              </a:rPr>
              <a:t>记录生成的排列数量</a:t>
            </a:r>
          </a:p>
        </p:txBody>
      </p:sp>
    </p:spTree>
    <p:extLst>
      <p:ext uri="{BB962C8B-B14F-4D97-AF65-F5344CB8AC3E}">
        <p14:creationId xmlns:p14="http://schemas.microsoft.com/office/powerpoint/2010/main" val="312168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9388" y="908720"/>
            <a:ext cx="82296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设有下图所示的一个棋盘，在棋盘上的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A(0,0)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点有一个中国象棋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马，并</a:t>
            </a:r>
            <a:r>
              <a:rPr lang="zh-CN" altLang="en-US" sz="2000" b="1" dirty="0">
                <a:solidFill>
                  <a:srgbClr val="0033CC"/>
                </a:solidFill>
                <a:latin typeface="+mn-ea"/>
                <a:ea typeface="+mn-ea"/>
              </a:rPr>
              <a:t>约定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马走的规则：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、马只向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右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走；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、马走“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“字。</a:t>
            </a:r>
          </a:p>
          <a:p>
            <a:pPr eaLnBrk="1" hangingPunct="1">
              <a:spcBef>
                <a:spcPts val="3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找出一条从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到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的路径。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9512" y="2798926"/>
            <a:ext cx="6629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输入：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的坐标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m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&lt;=30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）。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输出：一条路径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坐标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如：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输入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：</a:t>
            </a:r>
            <a:endParaRPr lang="en-US" altLang="zh-CN" b="1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8  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</a:rPr>
              <a:t>输出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：</a:t>
            </a:r>
            <a:endParaRPr lang="en-US" altLang="zh-CN" b="1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</a:rPr>
              <a:t>0,0)(2,1)(4,0)(5,2)(6,0)(7,2)(8,4)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3491880" y="260648"/>
            <a:ext cx="29574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跳马问题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00808"/>
            <a:ext cx="54292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1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assign(</a:t>
            </a:r>
            <a:r>
              <a:rPr lang="en-US" altLang="zh-CN" dirty="0" err="1" smtClean="0">
                <a:latin typeface="+mn-ea"/>
              </a:rPr>
              <a:t>input</a:t>
            </a:r>
            <a:r>
              <a:rPr lang="en-US" altLang="zh-CN" dirty="0" err="1">
                <a:latin typeface="+mn-ea"/>
              </a:rPr>
              <a:t>,'pailie.in</a:t>
            </a:r>
            <a:r>
              <a:rPr lang="en-US" altLang="zh-CN" dirty="0">
                <a:latin typeface="+mn-ea"/>
              </a:rPr>
              <a:t>'); reset(input);</a:t>
            </a:r>
          </a:p>
          <a:p>
            <a:r>
              <a:rPr lang="en-US" altLang="zh-CN" dirty="0">
                <a:latin typeface="+mn-ea"/>
              </a:rPr>
              <a:t>  assign(output,'</a:t>
            </a:r>
            <a:r>
              <a:rPr lang="en-US" altLang="zh-CN" dirty="0" err="1">
                <a:latin typeface="+mn-ea"/>
              </a:rPr>
              <a:t>pailie.out</a:t>
            </a:r>
            <a:r>
              <a:rPr lang="en-US" altLang="zh-CN" dirty="0">
                <a:latin typeface="+mn-ea"/>
              </a:rPr>
              <a:t>'); rewrite(output);</a:t>
            </a:r>
          </a:p>
          <a:p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readln</a:t>
            </a:r>
            <a:r>
              <a:rPr lang="en-US" altLang="zh-CN" dirty="0">
                <a:latin typeface="+mn-ea"/>
              </a:rPr>
              <a:t>(n);</a:t>
            </a:r>
          </a:p>
          <a:p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ans</a:t>
            </a:r>
            <a:r>
              <a:rPr lang="en-US" altLang="zh-CN" dirty="0">
                <a:latin typeface="+mn-ea"/>
              </a:rPr>
              <a:t>:=0;</a:t>
            </a:r>
          </a:p>
          <a:p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fillchar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can,sizeof</a:t>
            </a:r>
            <a:r>
              <a:rPr lang="en-US" altLang="zh-CN" dirty="0">
                <a:latin typeface="+mn-ea"/>
              </a:rPr>
              <a:t>(can),true);</a:t>
            </a:r>
          </a:p>
          <a:p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dfs</a:t>
            </a:r>
            <a:r>
              <a:rPr lang="en-US" altLang="zh-CN" dirty="0">
                <a:latin typeface="+mn-ea"/>
              </a:rPr>
              <a:t>(0);</a:t>
            </a:r>
          </a:p>
          <a:p>
            <a:r>
              <a:rPr lang="en-US" altLang="zh-CN" dirty="0">
                <a:latin typeface="+mn-ea"/>
              </a:rPr>
              <a:t>  close(input); close(output);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5997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548680"/>
            <a:ext cx="8229600" cy="59766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procedure </a:t>
            </a:r>
            <a:r>
              <a:rPr lang="en-US" altLang="zh-CN" dirty="0" err="1">
                <a:latin typeface="+mn-ea"/>
              </a:rPr>
              <a:t>dfs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i:longint</a:t>
            </a:r>
            <a:r>
              <a:rPr lang="en-US" altLang="zh-CN" dirty="0">
                <a:latin typeface="+mn-ea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var</a:t>
            </a:r>
            <a:r>
              <a:rPr lang="en-US" altLang="zh-CN" dirty="0">
                <a:latin typeface="+mn-ea"/>
              </a:rPr>
              <a:t> j:longint;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begin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  if i=n then print;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  if i=n then exit;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  for j:=1 to n do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    if can[j]=true then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       begin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         a[i+1]:=j;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         can[j]:=false;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         </a:t>
            </a:r>
            <a:r>
              <a:rPr lang="en-US" altLang="zh-CN" dirty="0" err="1">
                <a:latin typeface="+mn-ea"/>
              </a:rPr>
              <a:t>dfs</a:t>
            </a:r>
            <a:r>
              <a:rPr lang="en-US" altLang="zh-CN" dirty="0">
                <a:latin typeface="+mn-ea"/>
              </a:rPr>
              <a:t>(i+1);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         can[j]:=true;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       end;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latin typeface="+mn-ea"/>
              </a:rPr>
              <a:t>    end;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84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67544" y="404664"/>
            <a:ext cx="8534400" cy="607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7</a:t>
            </a:r>
            <a:r>
              <a:rPr lang="zh-CN" altLang="en-US" sz="3200" b="1" dirty="0"/>
              <a:t>、自然数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的分解</a:t>
            </a:r>
          </a:p>
          <a:p>
            <a:pPr eaLnBrk="1" hangingPunct="1"/>
            <a:r>
              <a:rPr lang="zh-CN" altLang="en-US" b="1" dirty="0"/>
              <a:t>输入自然数</a:t>
            </a:r>
            <a:r>
              <a:rPr lang="en-US" altLang="zh-CN" b="1" dirty="0"/>
              <a:t>n</a:t>
            </a:r>
            <a:r>
              <a:rPr lang="zh-CN" altLang="en-US" b="1" dirty="0"/>
              <a:t>（</a:t>
            </a:r>
            <a:r>
              <a:rPr lang="en-US" altLang="zh-CN" b="1" dirty="0"/>
              <a:t>n&lt;100</a:t>
            </a:r>
            <a:r>
              <a:rPr lang="zh-CN" altLang="en-US" b="1" dirty="0"/>
              <a:t>），输出所有和的形式。不能重复。</a:t>
            </a:r>
          </a:p>
          <a:p>
            <a:pPr eaLnBrk="1" hangingPunct="1"/>
            <a:r>
              <a:rPr lang="zh-CN" altLang="en-US" b="1" dirty="0"/>
              <a:t>如：</a:t>
            </a:r>
            <a:r>
              <a:rPr lang="en-US" altLang="zh-CN" b="1" dirty="0"/>
              <a:t>4=1+1+2</a:t>
            </a:r>
            <a:r>
              <a:rPr lang="zh-CN" altLang="en-US" b="1" dirty="0"/>
              <a:t>；</a:t>
            </a:r>
            <a:r>
              <a:rPr lang="en-US" altLang="zh-CN" b="1" dirty="0"/>
              <a:t>4=1+2+1;4=2+1+1 </a:t>
            </a:r>
            <a:r>
              <a:rPr lang="zh-CN" altLang="en-US" b="1" dirty="0"/>
              <a:t>属于一种分解形式。</a:t>
            </a:r>
          </a:p>
          <a:p>
            <a:pPr eaLnBrk="1" hangingPunct="1"/>
            <a:r>
              <a:rPr lang="zh-CN" altLang="en-US" b="1" dirty="0"/>
              <a:t>样例：</a:t>
            </a:r>
          </a:p>
          <a:p>
            <a:pPr eaLnBrk="1" hangingPunct="1"/>
            <a:r>
              <a:rPr lang="zh-CN" altLang="en-US" b="1" dirty="0"/>
              <a:t>输入：</a:t>
            </a:r>
          </a:p>
          <a:p>
            <a:pPr eaLnBrk="1" hangingPunct="1"/>
            <a:r>
              <a:rPr lang="en-US" altLang="zh-CN" b="1" dirty="0"/>
              <a:t>7</a:t>
            </a:r>
          </a:p>
          <a:p>
            <a:pPr eaLnBrk="1" hangingPunct="1"/>
            <a:r>
              <a:rPr lang="zh-CN" altLang="en-US" b="1" dirty="0"/>
              <a:t>输出：</a:t>
            </a:r>
          </a:p>
          <a:p>
            <a:pPr eaLnBrk="1" hangingPunct="1"/>
            <a:r>
              <a:rPr lang="en-US" altLang="zh-CN" b="1" dirty="0"/>
              <a:t>1:7=1+6</a:t>
            </a:r>
          </a:p>
          <a:p>
            <a:pPr eaLnBrk="1" hangingPunct="1"/>
            <a:r>
              <a:rPr lang="en-US" altLang="zh-CN" b="1" dirty="0"/>
              <a:t>2:7=1+1+5</a:t>
            </a:r>
          </a:p>
          <a:p>
            <a:pPr eaLnBrk="1" hangingPunct="1"/>
            <a:r>
              <a:rPr lang="en-US" altLang="zh-CN" b="1" dirty="0"/>
              <a:t>3:7=1+1+1+4</a:t>
            </a:r>
          </a:p>
          <a:p>
            <a:pPr eaLnBrk="1" hangingPunct="1"/>
            <a:r>
              <a:rPr lang="en-US" altLang="zh-CN" b="1" dirty="0"/>
              <a:t>4:7=1+1+1+1+3</a:t>
            </a:r>
          </a:p>
          <a:p>
            <a:pPr eaLnBrk="1" hangingPunct="1"/>
            <a:r>
              <a:rPr lang="en-US" altLang="zh-CN" b="1" dirty="0"/>
              <a:t>5:7=1+1+1+1+1+2</a:t>
            </a:r>
          </a:p>
          <a:p>
            <a:pPr eaLnBrk="1" hangingPunct="1"/>
            <a:r>
              <a:rPr lang="en-US" altLang="zh-CN" b="1" dirty="0"/>
              <a:t>6:7=1+1+1+1+1+1+1</a:t>
            </a:r>
          </a:p>
          <a:p>
            <a:pPr eaLnBrk="1" hangingPunct="1"/>
            <a:r>
              <a:rPr lang="en-US" altLang="zh-CN" b="1" dirty="0"/>
              <a:t>7:7=1+1+1+2+2</a:t>
            </a:r>
          </a:p>
          <a:p>
            <a:pPr eaLnBrk="1" hangingPunct="1"/>
            <a:r>
              <a:rPr lang="en-US" altLang="zh-CN" b="1" dirty="0"/>
              <a:t>8:7=1+1+2+3</a:t>
            </a:r>
          </a:p>
          <a:p>
            <a:pPr eaLnBrk="1" hangingPunct="1"/>
            <a:r>
              <a:rPr lang="en-US" altLang="zh-CN" b="1" dirty="0"/>
              <a:t>9:7=1+2+4</a:t>
            </a:r>
          </a:p>
          <a:p>
            <a:pPr eaLnBrk="1" hangingPunct="1"/>
            <a:r>
              <a:rPr lang="en-US" altLang="zh-CN" b="1" dirty="0"/>
              <a:t>10:7=1+2+2+2</a:t>
            </a:r>
          </a:p>
          <a:p>
            <a:pPr eaLnBrk="1" hangingPunct="1"/>
            <a:r>
              <a:rPr lang="en-US" altLang="zh-CN" b="1" dirty="0"/>
              <a:t>11:7=1+3+3</a:t>
            </a:r>
          </a:p>
          <a:p>
            <a:pPr eaLnBrk="1" hangingPunct="1"/>
            <a:r>
              <a:rPr lang="en-US" altLang="zh-CN" b="1" dirty="0"/>
              <a:t>12:7=2+5</a:t>
            </a:r>
          </a:p>
          <a:p>
            <a:pPr eaLnBrk="1" hangingPunct="1"/>
            <a:r>
              <a:rPr lang="en-US" altLang="zh-CN" b="1" dirty="0"/>
              <a:t>13:7=2+2+3</a:t>
            </a:r>
          </a:p>
          <a:p>
            <a:pPr eaLnBrk="1" hangingPunct="1"/>
            <a:r>
              <a:rPr lang="en-US" altLang="zh-CN" b="1" dirty="0"/>
              <a:t>14:7=3+4</a:t>
            </a:r>
          </a:p>
        </p:txBody>
      </p:sp>
    </p:spTree>
    <p:extLst>
      <p:ext uri="{BB962C8B-B14F-4D97-AF65-F5344CB8AC3E}">
        <p14:creationId xmlns:p14="http://schemas.microsoft.com/office/powerpoint/2010/main" val="41301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5492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分析：</a:t>
            </a:r>
          </a:p>
        </p:txBody>
      </p:sp>
      <p:sp>
        <p:nvSpPr>
          <p:cNvPr id="16387" name="Rectangle 4"/>
          <p:cNvSpPr>
            <a:spLocks/>
          </p:cNvSpPr>
          <p:nvPr/>
        </p:nvSpPr>
        <p:spPr bwMode="auto">
          <a:xfrm>
            <a:off x="539750" y="1916113"/>
            <a:ext cx="82296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zh-CN" altLang="en-US" sz="2600" b="1"/>
              <a:t>为了保证不重复，约定分解的项是非递减的。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 b="1"/>
              <a:t>n=a[1]+a[2]+…+a[i]</a:t>
            </a:r>
          </a:p>
          <a:p>
            <a:pPr marL="273050" indent="-2730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US" altLang="zh-CN" sz="2600" b="1"/>
              <a:t>a[1]&lt;=a[2]&lt;=…&lt;=a[i]</a:t>
            </a:r>
          </a:p>
        </p:txBody>
      </p:sp>
    </p:spTree>
    <p:extLst>
      <p:ext uri="{BB962C8B-B14F-4D97-AF65-F5344CB8AC3E}">
        <p14:creationId xmlns:p14="http://schemas.microsoft.com/office/powerpoint/2010/main" val="2538712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算法思想：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>
          <a:xfrm>
            <a:off x="539552" y="1484784"/>
            <a:ext cx="8229600" cy="3024187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latin typeface="+mn-ea"/>
              </a:rPr>
              <a:t>假设当前的一种分解方案：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latin typeface="+mn-ea"/>
              </a:rPr>
              <a:t>   </a:t>
            </a:r>
            <a:r>
              <a:rPr lang="en-US" altLang="zh-CN" b="1" dirty="0" smtClean="0">
                <a:latin typeface="+mn-ea"/>
              </a:rPr>
              <a:t>n=a[1]+a[2]+…+a[i]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b="1" dirty="0" smtClean="0">
                <a:latin typeface="+mn-ea"/>
              </a:rPr>
              <a:t>   </a:t>
            </a:r>
            <a:r>
              <a:rPr lang="zh-CN" altLang="en-US" b="1" dirty="0" smtClean="0">
                <a:latin typeface="+mn-ea"/>
              </a:rPr>
              <a:t>满足：</a:t>
            </a:r>
            <a:r>
              <a:rPr lang="en-US" altLang="zh-CN" b="1" dirty="0" smtClean="0">
                <a:latin typeface="+mn-ea"/>
              </a:rPr>
              <a:t>a[1]&lt;=a[2]&lt;=…&lt;=a[i]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altLang="zh-CN" b="1" dirty="0">
              <a:latin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zh-CN" altLang="en-US" b="1" dirty="0" smtClean="0">
                <a:latin typeface="+mn-ea"/>
              </a:rPr>
              <a:t>如：</a:t>
            </a:r>
            <a:endParaRPr lang="en-US" altLang="zh-CN" b="1" dirty="0" smtClean="0">
              <a:latin typeface="+mn-ea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CN" b="1" dirty="0" smtClean="0">
                <a:latin typeface="+mn-ea"/>
              </a:rPr>
              <a:t>15=1+1+2+11</a:t>
            </a:r>
            <a:endParaRPr lang="zh-CN" altLang="en-US" b="1" dirty="0" smtClean="0">
              <a:latin typeface="+mn-ea"/>
            </a:endParaRPr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2627313" y="4987925"/>
            <a:ext cx="3168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400"/>
              <a:t>下一步？</a:t>
            </a:r>
          </a:p>
        </p:txBody>
      </p:sp>
    </p:spTree>
    <p:extLst>
      <p:ext uri="{BB962C8B-B14F-4D97-AF65-F5344CB8AC3E}">
        <p14:creationId xmlns:p14="http://schemas.microsoft.com/office/powerpoint/2010/main" val="8128803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 txBox="1">
            <a:spLocks/>
          </p:cNvSpPr>
          <p:nvPr/>
        </p:nvSpPr>
        <p:spPr bwMode="auto">
          <a:xfrm>
            <a:off x="314325" y="1052513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2"/>
                </a:solidFill>
                <a:latin typeface="Calibri" pitchFamily="34" charset="0"/>
                <a:ea typeface="隶书" pitchFamily="49" charset="-122"/>
              </a:rPr>
              <a:t>方法很多，选择一种好理解易于实现的一种：</a:t>
            </a:r>
          </a:p>
        </p:txBody>
      </p:sp>
      <p:sp>
        <p:nvSpPr>
          <p:cNvPr id="4" name="矩形 3"/>
          <p:cNvSpPr/>
          <p:nvPr/>
        </p:nvSpPr>
        <p:spPr>
          <a:xfrm>
            <a:off x="2771775" y="1916113"/>
            <a:ext cx="27368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atin typeface="+mn-ea"/>
                <a:ea typeface="+mn-ea"/>
              </a:rPr>
              <a:t>15=1+1+2+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endParaRPr lang="zh-CN" altLang="en-US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150" y="2708275"/>
            <a:ext cx="77263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n-ea"/>
                <a:ea typeface="+mn-ea"/>
              </a:rPr>
              <a:t>把最后一项</a:t>
            </a:r>
            <a:r>
              <a:rPr lang="en-US" altLang="zh-CN" sz="2400" b="1" dirty="0">
                <a:latin typeface="+mn-ea"/>
                <a:ea typeface="+mn-ea"/>
              </a:rPr>
              <a:t>11</a:t>
            </a:r>
            <a:r>
              <a:rPr lang="zh-CN" altLang="en-US" sz="2400" b="1" dirty="0">
                <a:latin typeface="+mn-ea"/>
                <a:ea typeface="+mn-ea"/>
              </a:rPr>
              <a:t>按要求继续分解为两项的和的形式</a:t>
            </a:r>
          </a:p>
        </p:txBody>
      </p:sp>
      <p:sp>
        <p:nvSpPr>
          <p:cNvPr id="7" name="矩形 6"/>
          <p:cNvSpPr/>
          <p:nvPr/>
        </p:nvSpPr>
        <p:spPr>
          <a:xfrm>
            <a:off x="2555875" y="3429000"/>
            <a:ext cx="2784475" cy="20621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+mn-ea"/>
                <a:ea typeface="+mn-ea"/>
              </a:rPr>
              <a:t>15=1+1+2+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2+9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+mn-ea"/>
                <a:ea typeface="+mn-ea"/>
              </a:rPr>
              <a:t>15=1+1+2+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3+8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+mn-ea"/>
                <a:ea typeface="+mn-ea"/>
              </a:rPr>
              <a:t>15=1+1+2+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4+7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+mn-ea"/>
                <a:ea typeface="+mn-ea"/>
              </a:rPr>
              <a:t>15=1+1+2+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5+6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70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9382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一般情况：</a:t>
            </a:r>
          </a:p>
        </p:txBody>
      </p:sp>
      <p:sp>
        <p:nvSpPr>
          <p:cNvPr id="4" name="Rectangle 4"/>
          <p:cNvSpPr txBox="1">
            <a:spLocks/>
          </p:cNvSpPr>
          <p:nvPr/>
        </p:nvSpPr>
        <p:spPr>
          <a:xfrm>
            <a:off x="539552" y="1412776"/>
            <a:ext cx="8229600" cy="475252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+mn-ea"/>
              </a:rPr>
              <a:t>假设当前的一种分解方案：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+mn-ea"/>
              </a:rPr>
              <a:t>      </a:t>
            </a:r>
            <a:r>
              <a:rPr lang="en-US" altLang="zh-CN" b="1" dirty="0" smtClean="0">
                <a:latin typeface="+mn-ea"/>
              </a:rPr>
              <a:t>n=a[1]+a[2</a:t>
            </a:r>
            <a:r>
              <a:rPr lang="en-US" altLang="zh-CN" b="1" dirty="0" smtClean="0">
                <a:latin typeface="+mn-ea"/>
              </a:rPr>
              <a:t>]+…+a[i-1]+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a[i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]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+mn-ea"/>
              </a:rPr>
              <a:t>满足</a:t>
            </a:r>
            <a:r>
              <a:rPr lang="zh-CN" altLang="en-US" b="1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a[1]&lt;=a[2</a:t>
            </a:r>
            <a:r>
              <a:rPr lang="en-US" altLang="zh-CN" b="1" dirty="0" smtClean="0">
                <a:latin typeface="+mn-ea"/>
              </a:rPr>
              <a:t>]&lt;=…&lt;=a[i-1]&lt;=a[i</a:t>
            </a:r>
            <a:r>
              <a:rPr lang="en-US" altLang="zh-CN" b="1" dirty="0" smtClean="0">
                <a:latin typeface="+mn-ea"/>
              </a:rPr>
              <a:t>]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+mn-ea"/>
              </a:rPr>
              <a:t>继续</a:t>
            </a:r>
            <a:r>
              <a:rPr lang="zh-CN" altLang="en-US" b="1" dirty="0" smtClean="0">
                <a:latin typeface="+mn-ea"/>
              </a:rPr>
              <a:t>：</a:t>
            </a:r>
            <a:r>
              <a:rPr lang="en-US" altLang="zh-CN" b="1" dirty="0" smtClean="0">
                <a:latin typeface="+mn-ea"/>
              </a:rPr>
              <a:t>n=a[1</a:t>
            </a:r>
            <a:r>
              <a:rPr lang="en-US" altLang="zh-CN" b="1" dirty="0">
                <a:latin typeface="+mn-ea"/>
              </a:rPr>
              <a:t>]+a[2</a:t>
            </a:r>
            <a:r>
              <a:rPr lang="en-US" altLang="zh-CN" b="1" dirty="0" smtClean="0">
                <a:latin typeface="+mn-ea"/>
              </a:rPr>
              <a:t>]+…+a[i-1]+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a[i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]+a[i+1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]</a:t>
            </a:r>
            <a:endParaRPr lang="en-US" altLang="zh-CN" b="1" dirty="0">
              <a:solidFill>
                <a:srgbClr val="0033CC"/>
              </a:solidFill>
              <a:latin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FF3300"/>
                </a:solidFill>
                <a:latin typeface="+mn-ea"/>
              </a:rPr>
              <a:t>a[i</a:t>
            </a:r>
            <a:r>
              <a:rPr lang="en-US" altLang="zh-CN" b="1" dirty="0" smtClean="0">
                <a:solidFill>
                  <a:srgbClr val="FF3300"/>
                </a:solidFill>
                <a:latin typeface="+mn-ea"/>
              </a:rPr>
              <a:t>]</a:t>
            </a:r>
            <a:r>
              <a:rPr lang="en-US" altLang="zh-CN" b="1" dirty="0" smtClean="0">
                <a:latin typeface="+mn-ea"/>
                <a:sym typeface="Wingdings" pitchFamily="2" charset="2"/>
              </a:rPr>
              <a:t>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a[i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]+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a[i+1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]</a:t>
            </a:r>
            <a:endParaRPr lang="en-US" altLang="zh-CN" b="1" dirty="0" smtClean="0">
              <a:latin typeface="+mn-ea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b="1" dirty="0" smtClean="0">
              <a:latin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b="1" dirty="0">
                <a:latin typeface="+mn-ea"/>
              </a:rPr>
              <a:t>x=</a:t>
            </a:r>
            <a:r>
              <a:rPr lang="en-US" altLang="zh-CN" b="1" dirty="0">
                <a:solidFill>
                  <a:srgbClr val="FF3300"/>
                </a:solidFill>
                <a:latin typeface="+mn-ea"/>
              </a:rPr>
              <a:t>a[i</a:t>
            </a:r>
            <a:r>
              <a:rPr lang="en-US" altLang="zh-CN" b="1" dirty="0" smtClean="0">
                <a:solidFill>
                  <a:srgbClr val="FF3300"/>
                </a:solidFill>
                <a:latin typeface="+mn-ea"/>
              </a:rPr>
              <a:t>]</a:t>
            </a:r>
            <a:endParaRPr lang="zh-CN" altLang="en-US" b="1" dirty="0" smtClean="0">
              <a:latin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b="1" dirty="0" smtClean="0">
                <a:latin typeface="+mn-ea"/>
              </a:rPr>
              <a:t>满足：</a:t>
            </a:r>
            <a:r>
              <a:rPr lang="en-US" altLang="zh-CN" b="1" dirty="0" smtClean="0">
                <a:latin typeface="+mn-ea"/>
              </a:rPr>
              <a:t>a[i-1]&lt;=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a[i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]</a:t>
            </a:r>
            <a:r>
              <a:rPr lang="en-US" altLang="zh-CN" b="1" dirty="0" smtClean="0">
                <a:latin typeface="+mn-ea"/>
              </a:rPr>
              <a:t>&lt;=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a[i+1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]</a:t>
            </a:r>
            <a:r>
              <a:rPr lang="en-US" altLang="zh-CN" b="1" dirty="0" smtClean="0">
                <a:latin typeface="+mn-ea"/>
              </a:rPr>
              <a:t>(=x-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a[i]</a:t>
            </a:r>
            <a:r>
              <a:rPr lang="en-US" altLang="zh-CN" b="1" dirty="0" smtClean="0">
                <a:latin typeface="+mn-ea"/>
              </a:rPr>
              <a:t>)</a:t>
            </a:r>
            <a:endParaRPr lang="en-US" altLang="zh-CN" b="1" dirty="0" smtClean="0">
              <a:latin typeface="+mn-e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a[i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</a:rPr>
              <a:t>]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zh-CN" altLang="en-US" b="1" dirty="0" smtClean="0">
                <a:latin typeface="+mn-ea"/>
              </a:rPr>
              <a:t>范围</a:t>
            </a:r>
            <a:r>
              <a:rPr lang="en-US" altLang="zh-CN" b="1" dirty="0" smtClean="0">
                <a:latin typeface="+mn-ea"/>
              </a:rPr>
              <a:t>:a[i-1</a:t>
            </a:r>
            <a:r>
              <a:rPr lang="en-US" altLang="zh-CN" b="1" dirty="0" smtClean="0">
                <a:latin typeface="+mn-ea"/>
              </a:rPr>
              <a:t>]..x </a:t>
            </a:r>
            <a:r>
              <a:rPr lang="en-US" altLang="zh-CN" b="1" dirty="0" smtClean="0">
                <a:latin typeface="+mn-ea"/>
              </a:rPr>
              <a:t>div 2</a:t>
            </a:r>
            <a:endParaRPr lang="zh-CN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11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</a:rPr>
              <a:t>begin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readln</a:t>
            </a:r>
            <a:r>
              <a:rPr lang="en-US" altLang="zh-CN" b="1" dirty="0">
                <a:latin typeface="+mn-ea"/>
              </a:rPr>
              <a:t>(n);</a:t>
            </a:r>
          </a:p>
          <a:p>
            <a:r>
              <a:rPr lang="en-US" altLang="zh-CN" b="1" dirty="0">
                <a:latin typeface="+mn-ea"/>
              </a:rPr>
              <a:t>  s:=0;</a:t>
            </a:r>
          </a:p>
          <a:p>
            <a:r>
              <a:rPr lang="en-US" altLang="zh-CN" b="1" dirty="0">
                <a:latin typeface="+mn-ea"/>
              </a:rPr>
              <a:t>  a[0]:=1;</a:t>
            </a:r>
          </a:p>
          <a:p>
            <a:r>
              <a:rPr lang="en-US" altLang="zh-CN" b="1" dirty="0">
                <a:latin typeface="+mn-ea"/>
              </a:rPr>
              <a:t>  a[1]:=n;</a:t>
            </a:r>
          </a:p>
          <a:p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(1);</a:t>
            </a:r>
          </a:p>
          <a:p>
            <a:r>
              <a:rPr lang="en-US" altLang="zh-CN" b="1" dirty="0">
                <a:latin typeface="+mn-ea"/>
              </a:rPr>
              <a:t>end.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5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9552" y="620688"/>
            <a:ext cx="8229600" cy="5760640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 procedure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i:longint</a:t>
            </a:r>
            <a:r>
              <a:rPr lang="en-US" altLang="zh-CN" b="1" dirty="0">
                <a:latin typeface="+mn-ea"/>
              </a:rPr>
              <a:t>);</a:t>
            </a:r>
          </a:p>
          <a:p>
            <a:r>
              <a:rPr lang="en-US" altLang="zh-CN" b="1" dirty="0">
                <a:latin typeface="+mn-ea"/>
              </a:rPr>
              <a:t>    </a:t>
            </a:r>
            <a:r>
              <a:rPr lang="en-US" altLang="zh-CN" b="1" dirty="0" err="1">
                <a:latin typeface="+mn-ea"/>
              </a:rPr>
              <a:t>var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err="1">
                <a:latin typeface="+mn-ea"/>
              </a:rPr>
              <a:t>j,x:longint</a:t>
            </a:r>
            <a:r>
              <a:rPr lang="en-US" altLang="zh-CN" b="1" dirty="0">
                <a:latin typeface="+mn-ea"/>
              </a:rPr>
              <a:t>;</a:t>
            </a:r>
          </a:p>
          <a:p>
            <a:r>
              <a:rPr lang="en-US" altLang="zh-CN" b="1" dirty="0">
                <a:latin typeface="+mn-ea"/>
              </a:rPr>
              <a:t>    begin</a:t>
            </a:r>
          </a:p>
          <a:p>
            <a:r>
              <a:rPr lang="en-US" altLang="zh-CN" b="1" dirty="0">
                <a:latin typeface="+mn-ea"/>
              </a:rPr>
              <a:t>      if i&gt;1 then print(i</a:t>
            </a:r>
            <a:r>
              <a:rPr lang="en-US" altLang="zh-CN" b="1" dirty="0" smtClean="0">
                <a:latin typeface="+mn-ea"/>
              </a:rPr>
              <a:t>);  //</a:t>
            </a:r>
            <a:r>
              <a:rPr lang="zh-CN" altLang="en-US" b="1" dirty="0" smtClean="0">
                <a:latin typeface="+mn-ea"/>
              </a:rPr>
              <a:t>没有条件怎样？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      x:=a[i];</a:t>
            </a:r>
          </a:p>
          <a:p>
            <a:r>
              <a:rPr lang="en-US" altLang="zh-CN" b="1" dirty="0">
                <a:latin typeface="+mn-ea"/>
              </a:rPr>
              <a:t>      for j:=a[i-1] to x div 2 do</a:t>
            </a:r>
          </a:p>
          <a:p>
            <a:r>
              <a:rPr lang="en-US" altLang="zh-CN" b="1" dirty="0">
                <a:latin typeface="+mn-ea"/>
              </a:rPr>
              <a:t>        begin</a:t>
            </a:r>
          </a:p>
          <a:p>
            <a:r>
              <a:rPr lang="en-US" altLang="zh-CN" b="1" dirty="0">
                <a:latin typeface="+mn-ea"/>
              </a:rPr>
              <a:t>          a[i]:=j;</a:t>
            </a:r>
          </a:p>
          <a:p>
            <a:r>
              <a:rPr lang="en-US" altLang="zh-CN" b="1" dirty="0">
                <a:latin typeface="+mn-ea"/>
              </a:rPr>
              <a:t>          a[i+1]:=x-j;</a:t>
            </a:r>
          </a:p>
          <a:p>
            <a:r>
              <a:rPr lang="en-US" altLang="zh-CN" b="1" dirty="0">
                <a:latin typeface="+mn-ea"/>
              </a:rPr>
              <a:t>         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(i+1);</a:t>
            </a:r>
          </a:p>
          <a:p>
            <a:r>
              <a:rPr lang="en-US" altLang="zh-CN" b="1" dirty="0">
                <a:latin typeface="+mn-ea"/>
              </a:rPr>
              <a:t>        end;</a:t>
            </a:r>
          </a:p>
          <a:p>
            <a:r>
              <a:rPr lang="en-US" altLang="zh-CN" b="1" dirty="0">
                <a:latin typeface="+mn-ea"/>
              </a:rPr>
              <a:t>    end;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00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body" idx="1"/>
          </p:nvPr>
        </p:nvSpPr>
        <p:spPr>
          <a:xfrm>
            <a:off x="323850" y="908050"/>
            <a:ext cx="8569325" cy="58054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【</a:t>
            </a:r>
            <a:r>
              <a:rPr lang="zh-CN" altLang="en-US" sz="2000" smtClean="0"/>
              <a:t>问题描述</a:t>
            </a:r>
            <a:r>
              <a:rPr lang="en-US" altLang="zh-CN" sz="2000" smtClean="0"/>
              <a:t>】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对于给定的一个自然数</a:t>
            </a:r>
            <a:r>
              <a:rPr lang="en-US" altLang="zh-CN" sz="2000" smtClean="0"/>
              <a:t>n(n&lt;=1000)</a:t>
            </a:r>
            <a:r>
              <a:rPr lang="zh-CN" altLang="en-US" sz="2000" smtClean="0"/>
              <a:t>，要求找出所有具有下列性质的数</a:t>
            </a:r>
            <a:r>
              <a:rPr lang="en-US" altLang="zh-CN" sz="2000" smtClean="0"/>
              <a:t>(</a:t>
            </a:r>
            <a:r>
              <a:rPr lang="zh-CN" altLang="en-US" sz="2000" smtClean="0"/>
              <a:t>包含输入的自然数</a:t>
            </a:r>
            <a:r>
              <a:rPr lang="en-US" altLang="zh-CN" sz="2000" smtClean="0"/>
              <a:t>n)</a:t>
            </a:r>
            <a:r>
              <a:rPr lang="zh-CN" altLang="en-US" sz="2000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把自然数</a:t>
            </a:r>
            <a:r>
              <a:rPr lang="en-US" altLang="zh-CN" sz="2000" smtClean="0"/>
              <a:t>n</a:t>
            </a:r>
            <a:r>
              <a:rPr lang="zh-CN" altLang="en-US" sz="2000" smtClean="0"/>
              <a:t>按照如下方法进行处理：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1. </a:t>
            </a:r>
            <a:r>
              <a:rPr lang="zh-CN" altLang="en-US" sz="2000" smtClean="0"/>
              <a:t>不作任何处理</a:t>
            </a:r>
            <a:r>
              <a:rPr lang="en-US" altLang="zh-CN" sz="200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2. </a:t>
            </a:r>
            <a:r>
              <a:rPr lang="zh-CN" altLang="en-US" sz="2000" smtClean="0"/>
              <a:t>在它的左边加上一个自然数</a:t>
            </a:r>
            <a:r>
              <a:rPr lang="en-US" altLang="zh-CN" sz="2000" smtClean="0"/>
              <a:t>,</a:t>
            </a:r>
            <a:r>
              <a:rPr lang="zh-CN" altLang="en-US" sz="2000" smtClean="0"/>
              <a:t>但该自然数不能超过原数的一半</a:t>
            </a:r>
            <a:r>
              <a:rPr lang="en-US" altLang="zh-CN" sz="200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3.  </a:t>
            </a:r>
            <a:r>
              <a:rPr lang="zh-CN" altLang="en-US" sz="2000" smtClean="0"/>
              <a:t>加上数后</a:t>
            </a:r>
            <a:r>
              <a:rPr lang="en-US" altLang="zh-CN" sz="2000" smtClean="0"/>
              <a:t>,</a:t>
            </a:r>
            <a:r>
              <a:rPr lang="zh-CN" altLang="en-US" sz="2000" smtClean="0"/>
              <a:t>继续按此规则进行处理</a:t>
            </a:r>
            <a:r>
              <a:rPr lang="en-US" altLang="zh-CN" sz="2000" smtClean="0"/>
              <a:t>,</a:t>
            </a:r>
            <a:r>
              <a:rPr lang="zh-CN" altLang="en-US" sz="2000" smtClean="0"/>
              <a:t>直到不能再加自然数为止</a:t>
            </a:r>
            <a:r>
              <a:rPr lang="en-US" altLang="zh-CN" sz="20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如</a:t>
            </a:r>
            <a:r>
              <a:rPr lang="en-US" altLang="zh-CN" sz="2000" smtClean="0"/>
              <a:t>n= 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 smtClean="0"/>
              <a:t>满足条件的数为共有</a:t>
            </a:r>
            <a:r>
              <a:rPr lang="en-US" altLang="zh-CN" sz="2000" smtClean="0"/>
              <a:t>6</a:t>
            </a:r>
            <a:r>
              <a:rPr lang="zh-CN" altLang="en-US" sz="2000" smtClean="0"/>
              <a:t>个：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6 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126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36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136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【</a:t>
            </a:r>
            <a:r>
              <a:rPr lang="zh-CN" altLang="en-US" sz="2000" smtClean="0"/>
              <a:t>样例输入</a:t>
            </a:r>
            <a:r>
              <a:rPr lang="en-US" altLang="zh-CN" sz="2000" smtClean="0"/>
              <a:t>】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【</a:t>
            </a:r>
            <a:r>
              <a:rPr lang="zh-CN" altLang="en-US" sz="2000" smtClean="0"/>
              <a:t>样例输出</a:t>
            </a:r>
            <a:r>
              <a:rPr lang="en-US" altLang="zh-CN" sz="2000" smtClean="0"/>
              <a:t>】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1:6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2:16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3:26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4:126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5:36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6:136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203575" y="447675"/>
            <a:ext cx="295275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altLang="zh-CN" sz="2800" b="1" dirty="0" smtClean="0"/>
              <a:t>8</a:t>
            </a:r>
            <a:r>
              <a:rPr lang="zh-CN" altLang="en-US" sz="2800" b="1" dirty="0" smtClean="0"/>
              <a:t>   生成</a:t>
            </a:r>
            <a:r>
              <a:rPr lang="zh-CN" altLang="en-US" sz="2800" b="1" dirty="0"/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42563603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分析：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251520" y="1124744"/>
            <a:ext cx="8229600" cy="3744416"/>
          </a:xfrm>
        </p:spPr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状态描述：坐标位置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初始状态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0,0</a:t>
            </a:r>
            <a:r>
              <a:rPr lang="zh-CN" altLang="en-US" b="1" dirty="0" smtClean="0"/>
              <a:t>）；目标状态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（</a:t>
            </a:r>
            <a:r>
              <a:rPr lang="en-US" altLang="zh-CN" b="1" dirty="0" err="1" smtClean="0"/>
              <a:t>n,m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状态扩展规则：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    当前状态</a:t>
            </a:r>
            <a:r>
              <a:rPr lang="en-US" altLang="zh-CN" b="1" dirty="0" smtClean="0"/>
              <a:t>(x[i],y[i])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   下一个可能的状态</a:t>
            </a:r>
            <a:r>
              <a:rPr lang="en-US" altLang="zh-CN" b="1" dirty="0" smtClean="0"/>
              <a:t>(x[i]+dx[k],y[i]+</a:t>
            </a:r>
            <a:r>
              <a:rPr lang="en-US" altLang="zh-CN" b="1" dirty="0" err="1" smtClean="0"/>
              <a:t>dy</a:t>
            </a:r>
            <a:r>
              <a:rPr lang="en-US" altLang="zh-CN" b="1" dirty="0" smtClean="0"/>
              <a:t>[k])  k=1,2,3,4</a:t>
            </a:r>
            <a:endParaRPr lang="zh-CN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45" y="44624"/>
            <a:ext cx="19240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7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2313"/>
          </a:xfrm>
        </p:spPr>
        <p:txBody>
          <a:bodyPr/>
          <a:lstStyle/>
          <a:p>
            <a:pPr eaLnBrk="1" hangingPunct="1"/>
            <a:r>
              <a:rPr lang="zh-CN" altLang="en-US" sz="4600" smtClean="0"/>
              <a:t>分析：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a[1]=n ;</a:t>
            </a:r>
          </a:p>
          <a:p>
            <a:pPr eaLnBrk="1" hangingPunct="1"/>
            <a:r>
              <a:rPr lang="zh-CN" altLang="en-US" sz="2400" dirty="0" smtClean="0"/>
              <a:t>在此基础上，</a:t>
            </a:r>
            <a:r>
              <a:rPr lang="en-US" altLang="zh-CN" sz="2400" dirty="0" smtClean="0"/>
              <a:t>a[1]</a:t>
            </a:r>
            <a:r>
              <a:rPr lang="zh-CN" altLang="en-US" sz="2400" dirty="0" smtClean="0"/>
              <a:t>的前面加</a:t>
            </a:r>
            <a:r>
              <a:rPr lang="en-US" altLang="zh-CN" sz="2400" dirty="0" smtClean="0"/>
              <a:t>a[2]</a:t>
            </a:r>
            <a:r>
              <a:rPr lang="zh-CN" altLang="en-US" sz="2400" dirty="0" smtClean="0"/>
              <a:t>就生成另外的一个合法的数。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a[2],a[1]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a[2]</a:t>
            </a:r>
            <a:r>
              <a:rPr lang="zh-CN" altLang="en-US" sz="2400" dirty="0" smtClean="0"/>
              <a:t>的范围：</a:t>
            </a:r>
            <a:r>
              <a:rPr lang="en-US" altLang="zh-CN" sz="2400" dirty="0" smtClean="0"/>
              <a:t>1 .. a[2] div 2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a[2]</a:t>
            </a:r>
            <a:r>
              <a:rPr lang="zh-CN" altLang="en-US" sz="2400" dirty="0" smtClean="0"/>
              <a:t>的前面在加</a:t>
            </a:r>
            <a:r>
              <a:rPr lang="en-US" altLang="zh-CN" sz="2400" dirty="0" smtClean="0"/>
              <a:t>a[3]</a:t>
            </a:r>
            <a:r>
              <a:rPr lang="zh-CN" altLang="en-US" sz="2400" dirty="0" smtClean="0"/>
              <a:t>又生成一个新的数</a:t>
            </a:r>
            <a:r>
              <a:rPr lang="en-US" altLang="zh-CN" sz="2400" dirty="0" smtClean="0"/>
              <a:t>:a[3],a[2],a[1]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z="2400" dirty="0" smtClean="0"/>
              <a:t>依次类推</a:t>
            </a:r>
            <a:r>
              <a:rPr lang="en-US" altLang="zh-CN" sz="2400" dirty="0" smtClean="0"/>
              <a:t>……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710084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827087" y="548680"/>
            <a:ext cx="7272337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Arial" charset="0"/>
              </a:rPr>
              <a:t>递归： </a:t>
            </a:r>
            <a:r>
              <a:rPr lang="en-US" altLang="zh-CN" sz="2800" b="1" dirty="0" err="1">
                <a:latin typeface="Arial" charset="0"/>
              </a:rPr>
              <a:t>dfs</a:t>
            </a:r>
            <a:r>
              <a:rPr lang="en-US" altLang="zh-CN" sz="2800" b="1" dirty="0">
                <a:latin typeface="Arial" charset="0"/>
              </a:rPr>
              <a:t>(i)  :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Arial" charset="0"/>
              </a:rPr>
              <a:t>当前已经生成的数：</a:t>
            </a:r>
            <a:r>
              <a:rPr lang="en-US" altLang="zh-CN" sz="2800" b="1" dirty="0">
                <a:latin typeface="Arial" charset="0"/>
              </a:rPr>
              <a:t>a[i],a[i-1],..,a[1],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Arial" charset="0"/>
              </a:rPr>
              <a:t>在此基础上前面加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a[i+1]</a:t>
            </a:r>
            <a:r>
              <a:rPr lang="zh-CN" altLang="en-US" sz="2800" b="1" dirty="0">
                <a:latin typeface="Arial" charset="0"/>
              </a:rPr>
              <a:t>生成新的数</a:t>
            </a:r>
            <a:r>
              <a:rPr lang="zh-CN" altLang="en-US" sz="2800" b="1" dirty="0" smtClean="0">
                <a:latin typeface="Arial" charset="0"/>
              </a:rPr>
              <a:t>。</a:t>
            </a:r>
            <a:endParaRPr lang="en-US" altLang="zh-CN" sz="2800" b="1" dirty="0" smtClean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charset="0"/>
              </a:rPr>
              <a:t>a[i+1]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</a:rPr>
              <a:t>,</a:t>
            </a:r>
            <a:r>
              <a:rPr lang="en-US" altLang="zh-CN" sz="2800" b="1" dirty="0" smtClean="0">
                <a:latin typeface="Arial" charset="0"/>
              </a:rPr>
              <a:t>a[i</a:t>
            </a:r>
            <a:r>
              <a:rPr lang="en-US" altLang="zh-CN" sz="2800" b="1" dirty="0">
                <a:latin typeface="Arial" charset="0"/>
              </a:rPr>
              <a:t>],a[i-1],..,a[1],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</a:rPr>
              <a:t>a</a:t>
            </a:r>
            <a:r>
              <a:rPr lang="en-US" altLang="zh-CN" sz="2800" b="1" dirty="0" smtClean="0">
                <a:latin typeface="Arial" charset="0"/>
              </a:rPr>
              <a:t>[i+1]</a:t>
            </a:r>
            <a:r>
              <a:rPr lang="zh-CN" altLang="en-US" sz="2800" b="1" dirty="0" smtClean="0">
                <a:latin typeface="Arial" charset="0"/>
              </a:rPr>
              <a:t>的范围</a:t>
            </a:r>
            <a:r>
              <a:rPr lang="en-US" altLang="zh-CN" sz="2800" b="1" dirty="0" smtClean="0">
                <a:latin typeface="Arial" charset="0"/>
              </a:rPr>
              <a:t>1..a[i] div 2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latin typeface="Arial" charset="0"/>
              </a:rPr>
              <a:t>开始</a:t>
            </a:r>
            <a:r>
              <a:rPr lang="zh-CN" altLang="en-US" sz="2800" b="1" dirty="0">
                <a:latin typeface="Arial" charset="0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Arial" charset="0"/>
              </a:rPr>
              <a:t>    </a:t>
            </a:r>
            <a:r>
              <a:rPr lang="en-US" altLang="zh-CN" sz="2800" b="1" dirty="0">
                <a:latin typeface="Arial" charset="0"/>
              </a:rPr>
              <a:t>a[1]=n;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</a:rPr>
              <a:t>    </a:t>
            </a:r>
            <a:r>
              <a:rPr lang="en-US" altLang="zh-CN" sz="2800" b="1" dirty="0" err="1">
                <a:latin typeface="Arial" charset="0"/>
              </a:rPr>
              <a:t>dfs</a:t>
            </a:r>
            <a:r>
              <a:rPr lang="en-US" altLang="zh-CN" sz="2800" b="1" dirty="0">
                <a:latin typeface="Arial" charset="0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3319882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764704"/>
            <a:ext cx="8229600" cy="4680520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 procedure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i:longint</a:t>
            </a:r>
            <a:r>
              <a:rPr lang="en-US" altLang="zh-CN" b="1" dirty="0">
                <a:latin typeface="+mn-ea"/>
              </a:rPr>
              <a:t>);</a:t>
            </a:r>
          </a:p>
          <a:p>
            <a:r>
              <a:rPr lang="en-US" altLang="zh-CN" b="1" dirty="0">
                <a:latin typeface="+mn-ea"/>
              </a:rPr>
              <a:t>    </a:t>
            </a:r>
            <a:r>
              <a:rPr lang="en-US" altLang="zh-CN" b="1" dirty="0" err="1">
                <a:latin typeface="+mn-ea"/>
              </a:rPr>
              <a:t>var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err="1">
                <a:latin typeface="+mn-ea"/>
              </a:rPr>
              <a:t>j,p:longint</a:t>
            </a:r>
            <a:r>
              <a:rPr lang="en-US" altLang="zh-CN" b="1" dirty="0">
                <a:latin typeface="+mn-ea"/>
              </a:rPr>
              <a:t>;</a:t>
            </a:r>
          </a:p>
          <a:p>
            <a:r>
              <a:rPr lang="en-US" altLang="zh-CN" b="1" dirty="0">
                <a:latin typeface="+mn-ea"/>
              </a:rPr>
              <a:t>    begin</a:t>
            </a:r>
          </a:p>
          <a:p>
            <a:r>
              <a:rPr lang="en-US" altLang="zh-CN" b="1" dirty="0">
                <a:latin typeface="+mn-ea"/>
              </a:rPr>
              <a:t>      print(i);</a:t>
            </a:r>
          </a:p>
          <a:p>
            <a:r>
              <a:rPr lang="en-US" altLang="zh-CN" b="1" dirty="0">
                <a:latin typeface="+mn-ea"/>
              </a:rPr>
              <a:t>      for j:=1 to a[i] div 2 do</a:t>
            </a:r>
          </a:p>
          <a:p>
            <a:r>
              <a:rPr lang="en-US" altLang="zh-CN" b="1" dirty="0">
                <a:latin typeface="+mn-ea"/>
              </a:rPr>
              <a:t>        begin</a:t>
            </a:r>
          </a:p>
          <a:p>
            <a:r>
              <a:rPr lang="en-US" altLang="zh-CN" b="1" dirty="0">
                <a:latin typeface="+mn-ea"/>
              </a:rPr>
              <a:t>          a[i+1]:=j;</a:t>
            </a:r>
          </a:p>
          <a:p>
            <a:r>
              <a:rPr lang="en-US" altLang="zh-CN" b="1" dirty="0">
                <a:latin typeface="+mn-ea"/>
              </a:rPr>
              <a:t>          </a:t>
            </a:r>
            <a:r>
              <a:rPr lang="en-US" altLang="zh-CN" b="1" dirty="0" err="1">
                <a:latin typeface="+mn-ea"/>
              </a:rPr>
              <a:t>dfs</a:t>
            </a:r>
            <a:r>
              <a:rPr lang="en-US" altLang="zh-CN" b="1" dirty="0">
                <a:latin typeface="+mn-ea"/>
              </a:rPr>
              <a:t>(i+1);</a:t>
            </a:r>
          </a:p>
          <a:p>
            <a:r>
              <a:rPr lang="en-US" altLang="zh-CN" b="1" dirty="0">
                <a:latin typeface="+mn-ea"/>
              </a:rPr>
              <a:t>        end;</a:t>
            </a:r>
          </a:p>
          <a:p>
            <a:r>
              <a:rPr lang="en-US" altLang="zh-CN" b="1" dirty="0">
                <a:latin typeface="+mn-ea"/>
              </a:rPr>
              <a:t>    end;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1509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</a:rPr>
              <a:t> procedure print(</a:t>
            </a:r>
            <a:r>
              <a:rPr lang="en-US" altLang="zh-CN" b="1" dirty="0" err="1">
                <a:latin typeface="+mn-ea"/>
              </a:rPr>
              <a:t>i:longint</a:t>
            </a:r>
            <a:r>
              <a:rPr lang="en-US" altLang="zh-CN" b="1" dirty="0">
                <a:latin typeface="+mn-ea"/>
              </a:rPr>
              <a:t>);</a:t>
            </a:r>
          </a:p>
          <a:p>
            <a:r>
              <a:rPr lang="en-US" altLang="zh-CN" b="1" dirty="0">
                <a:latin typeface="+mn-ea"/>
              </a:rPr>
              <a:t>    </a:t>
            </a:r>
            <a:r>
              <a:rPr lang="en-US" altLang="zh-CN" b="1" dirty="0" err="1">
                <a:latin typeface="+mn-ea"/>
              </a:rPr>
              <a:t>var</a:t>
            </a:r>
            <a:r>
              <a:rPr lang="en-US" altLang="zh-CN" b="1" dirty="0">
                <a:latin typeface="+mn-ea"/>
              </a:rPr>
              <a:t> j:longint;</a:t>
            </a:r>
          </a:p>
          <a:p>
            <a:r>
              <a:rPr lang="en-US" altLang="zh-CN" b="1" dirty="0">
                <a:latin typeface="+mn-ea"/>
              </a:rPr>
              <a:t>    begin</a:t>
            </a:r>
          </a:p>
          <a:p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dirty="0" err="1">
                <a:latin typeface="+mn-ea"/>
              </a:rPr>
              <a:t>inc</a:t>
            </a:r>
            <a:r>
              <a:rPr lang="en-US" altLang="zh-CN" b="1" dirty="0">
                <a:latin typeface="+mn-ea"/>
              </a:rPr>
              <a:t>(s);</a:t>
            </a:r>
          </a:p>
          <a:p>
            <a:r>
              <a:rPr lang="en-US" altLang="zh-CN" b="1" dirty="0">
                <a:latin typeface="+mn-ea"/>
              </a:rPr>
              <a:t>      write(s,':');</a:t>
            </a:r>
          </a:p>
          <a:p>
            <a:r>
              <a:rPr lang="en-US" altLang="zh-CN" b="1" dirty="0">
                <a:latin typeface="+mn-ea"/>
              </a:rPr>
              <a:t>      for j:=i </a:t>
            </a:r>
            <a:r>
              <a:rPr lang="en-US" altLang="zh-CN" b="1" dirty="0" err="1">
                <a:latin typeface="+mn-ea"/>
              </a:rPr>
              <a:t>downto</a:t>
            </a:r>
            <a:r>
              <a:rPr lang="en-US" altLang="zh-CN" b="1" dirty="0">
                <a:latin typeface="+mn-ea"/>
              </a:rPr>
              <a:t> 1 do write(a[j]);</a:t>
            </a:r>
          </a:p>
          <a:p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dirty="0" err="1">
                <a:latin typeface="+mn-ea"/>
              </a:rPr>
              <a:t>writeln</a:t>
            </a:r>
            <a:r>
              <a:rPr lang="en-US" altLang="zh-CN" b="1" dirty="0">
                <a:latin typeface="+mn-ea"/>
              </a:rPr>
              <a:t>;</a:t>
            </a:r>
          </a:p>
          <a:p>
            <a:r>
              <a:rPr lang="en-US" altLang="zh-CN" b="1" dirty="0">
                <a:latin typeface="+mn-ea"/>
              </a:rPr>
              <a:t>    end;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26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467544" y="764704"/>
            <a:ext cx="8229600" cy="4680520"/>
          </a:xfrm>
        </p:spPr>
        <p:txBody>
          <a:bodyPr/>
          <a:lstStyle/>
          <a:p>
            <a:r>
              <a:rPr lang="en-US" altLang="zh-CN" sz="2000" b="1" dirty="0">
                <a:latin typeface="+mn-ea"/>
              </a:rPr>
              <a:t> procedure </a:t>
            </a:r>
            <a:r>
              <a:rPr lang="en-US" altLang="zh-CN" sz="2000" b="1" dirty="0" err="1">
                <a:latin typeface="+mn-ea"/>
              </a:rPr>
              <a:t>dfs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en-US" altLang="zh-CN" sz="2000" b="1" dirty="0" err="1">
                <a:latin typeface="+mn-ea"/>
              </a:rPr>
              <a:t>i:longint</a:t>
            </a:r>
            <a:r>
              <a:rPr lang="en-US" altLang="zh-CN" sz="2000" b="1" dirty="0">
                <a:latin typeface="+mn-ea"/>
              </a:rPr>
              <a:t>);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var</a:t>
            </a:r>
            <a:r>
              <a:rPr lang="en-US" altLang="zh-CN" sz="2000" b="1" dirty="0">
                <a:latin typeface="+mn-ea"/>
              </a:rPr>
              <a:t> k:longint;</a:t>
            </a:r>
          </a:p>
          <a:p>
            <a:r>
              <a:rPr lang="en-US" altLang="zh-CN" sz="2000" b="1" dirty="0">
                <a:latin typeface="+mn-ea"/>
              </a:rPr>
              <a:t>    begin</a:t>
            </a:r>
          </a:p>
          <a:p>
            <a:r>
              <a:rPr lang="en-US" altLang="zh-CN" sz="2000" b="1" dirty="0">
                <a:latin typeface="+mn-ea"/>
              </a:rPr>
              <a:t>      if (x[i]=n)and(y[i]=m) then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print(i)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  for k:=1 to 4 do</a:t>
            </a:r>
          </a:p>
          <a:p>
            <a:r>
              <a:rPr lang="en-US" altLang="zh-CN" sz="2000" b="1" dirty="0">
                <a:latin typeface="+mn-ea"/>
              </a:rPr>
              <a:t>        if (x[i]+dx[k]&lt;=n)and(y[i]+</a:t>
            </a:r>
            <a:r>
              <a:rPr lang="en-US" altLang="zh-CN" sz="2000" b="1" dirty="0" err="1">
                <a:latin typeface="+mn-ea"/>
              </a:rPr>
              <a:t>dy</a:t>
            </a:r>
            <a:r>
              <a:rPr lang="en-US" altLang="zh-CN" sz="2000" b="1" dirty="0">
                <a:latin typeface="+mn-ea"/>
              </a:rPr>
              <a:t>[k]&gt;=0)</a:t>
            </a:r>
          </a:p>
          <a:p>
            <a:r>
              <a:rPr lang="en-US" altLang="zh-CN" sz="2000" b="1" dirty="0">
                <a:latin typeface="+mn-ea"/>
              </a:rPr>
              <a:t>           and(y[i]+</a:t>
            </a:r>
            <a:r>
              <a:rPr lang="en-US" altLang="zh-CN" sz="2000" b="1" dirty="0" err="1">
                <a:latin typeface="+mn-ea"/>
              </a:rPr>
              <a:t>dy</a:t>
            </a:r>
            <a:r>
              <a:rPr lang="en-US" altLang="zh-CN" sz="2000" b="1" dirty="0">
                <a:latin typeface="+mn-ea"/>
              </a:rPr>
              <a:t>[k]&lt;=m) then</a:t>
            </a:r>
          </a:p>
          <a:p>
            <a:r>
              <a:rPr lang="en-US" altLang="zh-CN" sz="2000" b="1" dirty="0">
                <a:latin typeface="+mn-ea"/>
              </a:rPr>
              <a:t>          begin</a:t>
            </a:r>
          </a:p>
          <a:p>
            <a:r>
              <a:rPr lang="en-US" altLang="zh-CN" sz="2000" b="1" dirty="0">
                <a:latin typeface="+mn-ea"/>
              </a:rPr>
              <a:t>            x[i+1]:=x[i]+dx[k];</a:t>
            </a:r>
          </a:p>
          <a:p>
            <a:r>
              <a:rPr lang="en-US" altLang="zh-CN" sz="2000" b="1" dirty="0">
                <a:latin typeface="+mn-ea"/>
              </a:rPr>
              <a:t>            y[i+1]:=y[i]+</a:t>
            </a:r>
            <a:r>
              <a:rPr lang="en-US" altLang="zh-CN" sz="2000" b="1" dirty="0" err="1">
                <a:latin typeface="+mn-ea"/>
              </a:rPr>
              <a:t>dy</a:t>
            </a:r>
            <a:r>
              <a:rPr lang="en-US" altLang="zh-CN" sz="2000" b="1" dirty="0">
                <a:latin typeface="+mn-ea"/>
              </a:rPr>
              <a:t>[k];</a:t>
            </a:r>
          </a:p>
          <a:p>
            <a:r>
              <a:rPr lang="en-US" altLang="zh-CN" sz="2000" b="1" dirty="0">
                <a:latin typeface="+mn-ea"/>
              </a:rPr>
              <a:t>            </a:t>
            </a:r>
            <a:r>
              <a:rPr lang="en-US" altLang="zh-CN" sz="2000" b="1" dirty="0" err="1">
                <a:latin typeface="+mn-ea"/>
              </a:rPr>
              <a:t>dfs</a:t>
            </a:r>
            <a:r>
              <a:rPr lang="en-US" altLang="zh-CN" sz="2000" b="1" dirty="0">
                <a:latin typeface="+mn-ea"/>
              </a:rPr>
              <a:t>(i+1);</a:t>
            </a:r>
          </a:p>
          <a:p>
            <a:r>
              <a:rPr lang="en-US" altLang="zh-CN" sz="2000" b="1" dirty="0">
                <a:latin typeface="+mn-ea"/>
              </a:rPr>
              <a:t>          end;</a:t>
            </a:r>
          </a:p>
          <a:p>
            <a:r>
              <a:rPr lang="en-US" altLang="zh-CN" sz="2000" b="1" dirty="0">
                <a:latin typeface="+mn-ea"/>
              </a:rPr>
              <a:t>    end;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2080" y="40364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Horse1.pas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0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648072"/>
          </a:xfrm>
        </p:spPr>
        <p:txBody>
          <a:bodyPr/>
          <a:lstStyle/>
          <a:p>
            <a:r>
              <a:rPr lang="zh-CN" altLang="en-US" dirty="0" smtClean="0"/>
              <a:t>定义常量数组并赋值（定义变量之前定义常量）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611560" y="1052736"/>
            <a:ext cx="8229600" cy="46805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err="1">
                <a:latin typeface="+mn-ea"/>
              </a:rPr>
              <a:t>const</a:t>
            </a:r>
            <a:endParaRPr lang="en-US" altLang="zh-CN" b="1" dirty="0">
              <a:latin typeface="+mn-ea"/>
            </a:endParaRPr>
          </a:p>
          <a:p>
            <a:pPr eaLnBrk="1" hangingPunct="1">
              <a:defRPr/>
            </a:pPr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dx:array</a:t>
            </a:r>
            <a:r>
              <a:rPr lang="en-US" altLang="zh-CN" b="1" dirty="0">
                <a:latin typeface="+mn-ea"/>
              </a:rPr>
              <a:t>[1..4] of </a:t>
            </a:r>
            <a:r>
              <a:rPr lang="en-US" altLang="zh-CN" b="1" dirty="0" err="1" smtClean="0">
                <a:latin typeface="+mn-ea"/>
              </a:rPr>
              <a:t>longint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=(1,2,2,1);</a:t>
            </a:r>
          </a:p>
          <a:p>
            <a:pPr eaLnBrk="1" hangingPunct="1">
              <a:defRPr/>
            </a:pPr>
            <a:r>
              <a:rPr lang="en-US" altLang="zh-CN" b="1" dirty="0">
                <a:latin typeface="+mn-ea"/>
              </a:rPr>
              <a:t>  </a:t>
            </a:r>
            <a:r>
              <a:rPr lang="en-US" altLang="zh-CN" b="1" dirty="0" err="1">
                <a:latin typeface="+mn-ea"/>
              </a:rPr>
              <a:t>dy:array</a:t>
            </a:r>
            <a:r>
              <a:rPr lang="en-US" altLang="zh-CN" b="1" dirty="0">
                <a:latin typeface="+mn-ea"/>
              </a:rPr>
              <a:t>[1..4] of </a:t>
            </a:r>
            <a:r>
              <a:rPr lang="en-US" altLang="zh-CN" b="1" dirty="0" err="1" smtClean="0">
                <a:latin typeface="+mn-ea"/>
              </a:rPr>
              <a:t>longint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=(-2,-1,1,2);</a:t>
            </a:r>
          </a:p>
          <a:p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683568" y="2971460"/>
            <a:ext cx="532859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smtClean="0">
                <a:latin typeface="+mn-ea"/>
              </a:rPr>
              <a:t>begin</a:t>
            </a:r>
          </a:p>
          <a:p>
            <a:r>
              <a:rPr lang="en-US" altLang="zh-CN" b="1" smtClean="0">
                <a:latin typeface="+mn-ea"/>
              </a:rPr>
              <a:t>  readln(n,m);</a:t>
            </a:r>
          </a:p>
          <a:p>
            <a:r>
              <a:rPr lang="en-US" altLang="zh-CN" b="1" smtClean="0">
                <a:latin typeface="+mn-ea"/>
              </a:rPr>
              <a:t>  x[1]:=0;</a:t>
            </a:r>
          </a:p>
          <a:p>
            <a:r>
              <a:rPr lang="en-US" altLang="zh-CN" b="1" smtClean="0">
                <a:latin typeface="+mn-ea"/>
              </a:rPr>
              <a:t>  y[1]:=0;</a:t>
            </a:r>
          </a:p>
          <a:p>
            <a:r>
              <a:rPr lang="en-US" altLang="zh-CN" b="1" smtClean="0">
                <a:latin typeface="+mn-ea"/>
              </a:rPr>
              <a:t>  cnt:=0;</a:t>
            </a:r>
          </a:p>
          <a:p>
            <a:r>
              <a:rPr lang="en-US" altLang="zh-CN" b="1" smtClean="0">
                <a:latin typeface="+mn-ea"/>
              </a:rPr>
              <a:t>  dfs(1);</a:t>
            </a:r>
          </a:p>
          <a:p>
            <a:r>
              <a:rPr lang="en-US" altLang="zh-CN" b="1" smtClean="0">
                <a:latin typeface="+mn-ea"/>
              </a:rPr>
              <a:t>end.</a:t>
            </a:r>
            <a:endParaRPr lang="zh-CN" altLang="en-US" b="1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2564904"/>
            <a:ext cx="8229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smtClean="0"/>
              <a:t>主程序：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36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1187624" y="1196752"/>
            <a:ext cx="6048672" cy="1872208"/>
          </a:xfrm>
        </p:spPr>
        <p:txBody>
          <a:bodyPr/>
          <a:lstStyle/>
          <a:p>
            <a:r>
              <a:rPr lang="zh-CN" altLang="en-US" dirty="0" smtClean="0"/>
              <a:t>一条路线  找到</a:t>
            </a:r>
            <a:r>
              <a:rPr lang="en-US" altLang="zh-CN" dirty="0" smtClean="0"/>
              <a:t>halt</a:t>
            </a:r>
          </a:p>
          <a:p>
            <a:r>
              <a:rPr lang="zh-CN" altLang="en-US" dirty="0"/>
              <a:t>最</a:t>
            </a:r>
            <a:r>
              <a:rPr lang="zh-CN" altLang="en-US" dirty="0" smtClean="0"/>
              <a:t>短路线（在所有路线中比较；在最优的可能中比较）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8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5843</TotalTime>
  <Words>3708</Words>
  <Application>Microsoft Office PowerPoint</Application>
  <PresentationFormat>全屏显示(4:3)</PresentationFormat>
  <Paragraphs>589</Paragraphs>
  <Slides>63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主题​​</vt:lpstr>
      <vt:lpstr>第八讲  深度优先搜索算法2</vt:lpstr>
      <vt:lpstr>回顾深度优先搜索算法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2.数字三角形【IOI 1994】</vt:lpstr>
      <vt:lpstr>PowerPoint 演示文稿</vt:lpstr>
      <vt:lpstr>PowerPoint 演示文稿</vt:lpstr>
      <vt:lpstr>PowerPoint 演示文稿</vt:lpstr>
      <vt:lpstr>PowerPoint 演示文稿</vt:lpstr>
      <vt:lpstr>深度优先搜索算法：</vt:lpstr>
      <vt:lpstr>PowerPoint 演示文稿</vt:lpstr>
      <vt:lpstr>PowerPoint 演示文稿</vt:lpstr>
      <vt:lpstr>PowerPoint 演示文稿</vt:lpstr>
      <vt:lpstr>PowerPoint 演示文稿</vt:lpstr>
      <vt:lpstr>深度优先搜索算法:</vt:lpstr>
      <vt:lpstr>PowerPoint 演示文稿</vt:lpstr>
      <vt:lpstr>PowerPoint 演示文稿</vt:lpstr>
      <vt:lpstr>PowerPoint 演示文稿</vt:lpstr>
      <vt:lpstr>新  知  识</vt:lpstr>
      <vt:lpstr>PowerPoint 演示文稿</vt:lpstr>
      <vt:lpstr>n=2 m=2</vt:lpstr>
      <vt:lpstr>n=2 m=2</vt:lpstr>
      <vt:lpstr>n=2 m=2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方法：迷宫的四周加上1</vt:lpstr>
      <vt:lpstr>PowerPoint 演示文稿</vt:lpstr>
      <vt:lpstr>PowerPoint 演示文稿</vt:lpstr>
      <vt:lpstr>PowerPoint 演示文稿</vt:lpstr>
      <vt:lpstr>分析：</vt:lpstr>
      <vt:lpstr>PowerPoint 演示文稿</vt:lpstr>
      <vt:lpstr>PowerPoint 演示文稿</vt:lpstr>
      <vt:lpstr>PowerPoint 演示文稿</vt:lpstr>
      <vt:lpstr>分析：</vt:lpstr>
      <vt:lpstr>PowerPoint 演示文稿</vt:lpstr>
      <vt:lpstr>PowerPoint 演示文稿</vt:lpstr>
      <vt:lpstr>PowerPoint 演示文稿</vt:lpstr>
      <vt:lpstr>分析：</vt:lpstr>
      <vt:lpstr>算法思想：</vt:lpstr>
      <vt:lpstr>PowerPoint 演示文稿</vt:lpstr>
      <vt:lpstr>一般情况：</vt:lpstr>
      <vt:lpstr>PowerPoint 演示文稿</vt:lpstr>
      <vt:lpstr>PowerPoint 演示文稿</vt:lpstr>
      <vt:lpstr>PowerPoint 演示文稿</vt:lpstr>
      <vt:lpstr>分析：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zzc</dc:creator>
  <cp:lastModifiedBy>zzc</cp:lastModifiedBy>
  <cp:revision>838</cp:revision>
  <dcterms:created xsi:type="dcterms:W3CDTF">2011-03-30T14:55:45Z</dcterms:created>
  <dcterms:modified xsi:type="dcterms:W3CDTF">2014-04-11T16:49:32Z</dcterms:modified>
</cp:coreProperties>
</file>