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1" r:id="rId4"/>
    <p:sldId id="257" r:id="rId5"/>
    <p:sldId id="258" r:id="rId6"/>
    <p:sldId id="265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259"/>
          </p14:sldIdLst>
        </p14:section>
        <p14:section name="无标题节" id="{3749A525-2092-4210-9C4A-CC1ED9754E3B}">
          <p14:sldIdLst>
            <p14:sldId id="261"/>
            <p14:sldId id="257"/>
            <p14:sldId id="258"/>
            <p14:sldId id="265"/>
            <p14:sldId id="260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2014/5/17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AA22E-D227-49F3-A049-FC0A16C4C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50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635896" y="2463031"/>
            <a:ext cx="4968551" cy="14700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讲  栈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与队列应用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2014.05.17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188" y="2565400"/>
            <a:ext cx="5472112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用二元组表示：</a:t>
            </a:r>
          </a:p>
          <a:p>
            <a:pPr eaLnBrk="1" hangingPunct="1"/>
            <a:r>
              <a:rPr lang="zh-CN" altLang="en-US" sz="3200" b="1" dirty="0"/>
              <a:t>       </a:t>
            </a:r>
            <a:r>
              <a:rPr lang="en-US" altLang="zh-CN" sz="3200" b="1" dirty="0" err="1"/>
              <a:t>Data_Structure</a:t>
            </a:r>
            <a:r>
              <a:rPr lang="en-US" altLang="zh-CN" sz="3200" b="1" dirty="0"/>
              <a:t> = (D, S)</a:t>
            </a:r>
            <a:endParaRPr lang="en-US" altLang="zh-CN" sz="3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360487"/>
            <a:ext cx="6480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华文中宋" pitchFamily="2" charset="-122"/>
              </a:rPr>
              <a:t>描述</a:t>
            </a:r>
            <a:r>
              <a:rPr lang="zh-CN" altLang="en-US" sz="2800" b="1" dirty="0">
                <a:solidFill>
                  <a:srgbClr val="FF3399"/>
                </a:solidFill>
                <a:ea typeface="华文中宋" pitchFamily="2" charset="-122"/>
              </a:rPr>
              <a:t>数据</a:t>
            </a:r>
            <a:r>
              <a:rPr lang="zh-CN" altLang="en-US" sz="2800" b="1" dirty="0">
                <a:ea typeface="华文中宋" pitchFamily="2" charset="-122"/>
              </a:rPr>
              <a:t>以及</a:t>
            </a:r>
            <a:r>
              <a:rPr lang="zh-CN" altLang="en-US" sz="2800" b="1" dirty="0">
                <a:solidFill>
                  <a:srgbClr val="FF3399"/>
                </a:solidFill>
                <a:ea typeface="华文中宋" pitchFamily="2" charset="-122"/>
              </a:rPr>
              <a:t>数据与数据之间的关系</a:t>
            </a:r>
            <a:r>
              <a:rPr lang="zh-CN" altLang="en-US" sz="2800" b="1" dirty="0">
                <a:ea typeface="华文中宋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74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6038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708688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0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03857" y="1450975"/>
            <a:ext cx="864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华文中宋" pitchFamily="2" charset="-122"/>
                <a:ea typeface="华文中宋" pitchFamily="2" charset="-122"/>
              </a:rPr>
              <a:t>问题：</a:t>
            </a:r>
          </a:p>
          <a:p>
            <a:r>
              <a:rPr lang="zh-CN" altLang="en-US" sz="2200" b="1">
                <a:latin typeface="华文中宋" pitchFamily="2" charset="-122"/>
                <a:ea typeface="华文中宋" pitchFamily="2" charset="-122"/>
              </a:rPr>
              <a:t>    前</a:t>
            </a:r>
            <a:r>
              <a:rPr lang="en-US" altLang="zh-CN" sz="2200" b="1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200" b="1">
                <a:latin typeface="华文中宋" pitchFamily="2" charset="-122"/>
                <a:ea typeface="华文中宋" pitchFamily="2" charset="-122"/>
              </a:rPr>
              <a:t>个自然数按</a:t>
            </a:r>
            <a:r>
              <a:rPr lang="en-US" altLang="zh-CN" sz="2200" b="1">
                <a:latin typeface="华文中宋" pitchFamily="2" charset="-122"/>
                <a:ea typeface="华文中宋" pitchFamily="2" charset="-122"/>
              </a:rPr>
              <a:t>1,2,…,n</a:t>
            </a:r>
            <a:r>
              <a:rPr lang="zh-CN" altLang="en-US" sz="2200" b="1">
                <a:latin typeface="华文中宋" pitchFamily="2" charset="-122"/>
                <a:ea typeface="华文中宋" pitchFamily="2" charset="-122"/>
              </a:rPr>
              <a:t>一定的顺序入栈，求不同的出栈序列数目。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23850" y="2564904"/>
            <a:ext cx="81375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问题分析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】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：</a:t>
            </a:r>
          </a:p>
          <a:p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）为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个元素的不同出栈序列数目。</a:t>
            </a:r>
          </a:p>
          <a:p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容易得出：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=1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；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=2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个元素可以第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1&lt;=i&lt;=n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）个出栈，前面已出栈有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i-1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个元素，出栈方法：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i-1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）；后面出栈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n-i 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个元素，出栈方法为：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n-i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）。所以有：</a:t>
            </a:r>
          </a:p>
          <a:p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约定： 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f(0)=1 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71197"/>
              </p:ext>
            </p:extLst>
          </p:nvPr>
        </p:nvGraphicFramePr>
        <p:xfrm>
          <a:off x="971600" y="4725144"/>
          <a:ext cx="56149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2031840" imgH="469800" progId="Equation.3">
                  <p:embed/>
                </p:oleObj>
              </mc:Choice>
              <mc:Fallback>
                <p:oleObj name="公式" r:id="rId3" imgW="2031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25144"/>
                        <a:ext cx="561498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771775" y="511175"/>
            <a:ext cx="2920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、出栈序列统计</a:t>
            </a:r>
          </a:p>
        </p:txBody>
      </p:sp>
    </p:spTree>
    <p:extLst>
      <p:ext uri="{BB962C8B-B14F-4D97-AF65-F5344CB8AC3E}">
        <p14:creationId xmlns:p14="http://schemas.microsoft.com/office/powerpoint/2010/main" val="40502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1259632" y="620688"/>
            <a:ext cx="5976938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const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maxn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=35;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var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f:array[0..maxn] of int64;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n,i,j:integer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begin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fillchar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f,sizeof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(f),0);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readln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(n);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f[0]:=1; f[1]:=1;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for i:=2 to n do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for j:=1 to i do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f[i]:=f[i]+f[j-1]*f[i-j];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writeln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(f[n]);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699993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Assign(</a:t>
            </a:r>
            <a:r>
              <a:rPr lang="en-US" altLang="zh-CN" dirty="0" err="1" smtClean="0"/>
              <a:t>input,’kuoh.in</a:t>
            </a:r>
            <a:r>
              <a:rPr lang="en-US" altLang="zh-CN" dirty="0" smtClean="0"/>
              <a:t>’); reset(input);</a:t>
            </a:r>
          </a:p>
          <a:p>
            <a:r>
              <a:rPr lang="en-US" altLang="zh-CN" dirty="0" smtClean="0"/>
              <a:t>Assign(</a:t>
            </a:r>
            <a:r>
              <a:rPr lang="en-US" altLang="zh-CN" dirty="0" err="1" smtClean="0"/>
              <a:t>ouput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kuoh.out</a:t>
            </a:r>
            <a:r>
              <a:rPr lang="en-US" altLang="zh-CN" dirty="0" smtClean="0"/>
              <a:t>’); rewrite(output);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0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问题描述：</a:t>
            </a:r>
            <a:r>
              <a:rPr lang="en-US" altLang="zh-CN" b="1"/>
              <a:t>】</a:t>
            </a:r>
          </a:p>
          <a:p>
            <a:r>
              <a:rPr lang="zh-CN" altLang="en-US" b="1"/>
              <a:t>判断包含有括号</a:t>
            </a:r>
            <a:r>
              <a:rPr lang="en-US" altLang="zh-CN" b="1"/>
              <a:t>{</a:t>
            </a:r>
            <a:r>
              <a:rPr lang="zh-CN" altLang="en-US" b="1"/>
              <a:t>，</a:t>
            </a:r>
            <a:r>
              <a:rPr lang="en-US" altLang="zh-CN" b="1"/>
              <a:t>[</a:t>
            </a:r>
            <a:r>
              <a:rPr lang="zh-CN" altLang="en-US" b="1"/>
              <a:t>，</a:t>
            </a:r>
            <a:r>
              <a:rPr lang="en-US" altLang="zh-CN" b="1"/>
              <a:t>&lt;</a:t>
            </a:r>
            <a:r>
              <a:rPr lang="zh-CN" altLang="en-US" b="1"/>
              <a:t>，（，），</a:t>
            </a:r>
            <a:r>
              <a:rPr lang="en-US" altLang="zh-CN" b="1"/>
              <a:t>&gt;</a:t>
            </a:r>
            <a:r>
              <a:rPr lang="zh-CN" altLang="en-US" b="1"/>
              <a:t>，</a:t>
            </a:r>
            <a:r>
              <a:rPr lang="en-US" altLang="zh-CN" b="1"/>
              <a:t>]</a:t>
            </a:r>
            <a:r>
              <a:rPr lang="zh-CN" altLang="en-US" b="1"/>
              <a:t>，</a:t>
            </a:r>
            <a:r>
              <a:rPr lang="en-US" altLang="zh-CN" b="1"/>
              <a:t>}</a:t>
            </a:r>
            <a:r>
              <a:rPr lang="zh-CN" altLang="en-US" b="1"/>
              <a:t>的字符串是否是合法匹配。</a:t>
            </a:r>
          </a:p>
          <a:p>
            <a:r>
              <a:rPr lang="zh-CN" altLang="en-US" b="1"/>
              <a:t>例如以下是合法的括号匹配：</a:t>
            </a:r>
          </a:p>
          <a:p>
            <a:r>
              <a:rPr lang="en-US" altLang="zh-CN" b="1"/>
              <a:t>(), [ ], (()), ([ ]), ()[ ], ()[()]</a:t>
            </a:r>
          </a:p>
          <a:p>
            <a:r>
              <a:rPr lang="zh-CN" altLang="en-US" b="1"/>
              <a:t>以下是不合法括号匹配的：</a:t>
            </a:r>
          </a:p>
          <a:p>
            <a:r>
              <a:rPr lang="en-US" altLang="zh-CN" b="1"/>
              <a:t>(, [, ], )(, ([ ]), ([()</a:t>
            </a:r>
          </a:p>
          <a:p>
            <a:r>
              <a:rPr lang="en-US" altLang="zh-CN" b="1"/>
              <a:t>【</a:t>
            </a:r>
            <a:r>
              <a:rPr lang="zh-CN" altLang="en-US" b="1"/>
              <a:t>输入：</a:t>
            </a:r>
            <a:r>
              <a:rPr lang="en-US" altLang="zh-CN" b="1"/>
              <a:t>】</a:t>
            </a:r>
          </a:p>
          <a:p>
            <a:r>
              <a:rPr lang="zh-CN" altLang="en-US" b="1"/>
              <a:t>一行，字符串（长度范围：</a:t>
            </a:r>
            <a:r>
              <a:rPr lang="en-US" altLang="zh-CN" b="1"/>
              <a:t>[1</a:t>
            </a:r>
            <a:r>
              <a:rPr lang="zh-CN" altLang="en-US" b="1"/>
              <a:t>，</a:t>
            </a:r>
            <a:r>
              <a:rPr lang="en-US" altLang="zh-CN" b="1"/>
              <a:t>500]</a:t>
            </a:r>
            <a:r>
              <a:rPr lang="zh-CN" altLang="en-US" b="1"/>
              <a:t>）。</a:t>
            </a:r>
          </a:p>
          <a:p>
            <a:r>
              <a:rPr lang="en-US" altLang="zh-CN" b="1"/>
              <a:t>【</a:t>
            </a:r>
            <a:r>
              <a:rPr lang="zh-CN" altLang="en-US" b="1"/>
              <a:t>输出：</a:t>
            </a:r>
            <a:r>
              <a:rPr lang="en-US" altLang="zh-CN" b="1"/>
              <a:t>】</a:t>
            </a:r>
          </a:p>
          <a:p>
            <a:r>
              <a:rPr lang="zh-CN" altLang="en-US" b="1"/>
              <a:t>如果字符串中括号匹配是合法的输出“</a:t>
            </a:r>
            <a:r>
              <a:rPr lang="en-US" altLang="zh-CN" b="1"/>
              <a:t>yes”</a:t>
            </a:r>
            <a:r>
              <a:rPr lang="zh-CN" altLang="en-US" b="1"/>
              <a:t>，不合法的输出“</a:t>
            </a:r>
            <a:r>
              <a:rPr lang="en-US" altLang="zh-CN" b="1"/>
              <a:t>no”</a:t>
            </a:r>
            <a:r>
              <a:rPr lang="zh-CN" altLang="en-US" b="1"/>
              <a:t>。</a:t>
            </a:r>
          </a:p>
          <a:p>
            <a:r>
              <a:rPr lang="en-US" altLang="zh-CN" b="1"/>
              <a:t>【</a:t>
            </a:r>
            <a:r>
              <a:rPr lang="zh-CN" altLang="en-US" b="1"/>
              <a:t>样例</a:t>
            </a:r>
            <a:r>
              <a:rPr lang="en-US" altLang="zh-CN" b="1"/>
              <a:t>1</a:t>
            </a:r>
            <a:r>
              <a:rPr lang="zh-CN" altLang="en-US" b="1"/>
              <a:t>输入：</a:t>
            </a:r>
            <a:r>
              <a:rPr lang="en-US" altLang="zh-CN" b="1"/>
              <a:t>】</a:t>
            </a:r>
          </a:p>
          <a:p>
            <a:r>
              <a:rPr lang="en-US" altLang="zh-CN" b="1"/>
              <a:t>abc{a[bb]m}aa&lt;ss&gt;</a:t>
            </a:r>
          </a:p>
          <a:p>
            <a:r>
              <a:rPr lang="en-US" altLang="zh-CN" b="1"/>
              <a:t>【</a:t>
            </a:r>
            <a:r>
              <a:rPr lang="zh-CN" altLang="en-US" b="1"/>
              <a:t>样例</a:t>
            </a:r>
            <a:r>
              <a:rPr lang="en-US" altLang="zh-CN" b="1"/>
              <a:t>1</a:t>
            </a:r>
            <a:r>
              <a:rPr lang="zh-CN" altLang="en-US" b="1"/>
              <a:t>输出：</a:t>
            </a:r>
            <a:r>
              <a:rPr lang="en-US" altLang="zh-CN" b="1"/>
              <a:t>】</a:t>
            </a:r>
          </a:p>
          <a:p>
            <a:r>
              <a:rPr lang="en-US" altLang="zh-CN" b="1"/>
              <a:t>yes</a:t>
            </a:r>
          </a:p>
          <a:p>
            <a:r>
              <a:rPr lang="en-US" altLang="zh-CN" b="1"/>
              <a:t>【</a:t>
            </a:r>
            <a:r>
              <a:rPr lang="zh-CN" altLang="en-US" b="1"/>
              <a:t>样例</a:t>
            </a:r>
            <a:r>
              <a:rPr lang="en-US" altLang="zh-CN" b="1"/>
              <a:t>2</a:t>
            </a:r>
            <a:r>
              <a:rPr lang="zh-CN" altLang="en-US" b="1"/>
              <a:t>输入：</a:t>
            </a:r>
            <a:r>
              <a:rPr lang="en-US" altLang="zh-CN" b="1"/>
              <a:t>】</a:t>
            </a:r>
          </a:p>
          <a:p>
            <a:r>
              <a:rPr lang="en-US" altLang="zh-CN" b="1"/>
              <a:t>abc{a[bb]maa&lt;ss&gt;</a:t>
            </a:r>
          </a:p>
          <a:p>
            <a:r>
              <a:rPr lang="en-US" altLang="zh-CN" b="1"/>
              <a:t>【</a:t>
            </a:r>
            <a:r>
              <a:rPr lang="zh-CN" altLang="en-US" b="1"/>
              <a:t>样例</a:t>
            </a:r>
            <a:r>
              <a:rPr lang="en-US" altLang="zh-CN" b="1"/>
              <a:t>2</a:t>
            </a:r>
            <a:r>
              <a:rPr lang="zh-CN" altLang="en-US" b="1"/>
              <a:t>输出：</a:t>
            </a:r>
            <a:r>
              <a:rPr lang="en-US" altLang="zh-CN" b="1"/>
              <a:t>】</a:t>
            </a:r>
          </a:p>
          <a:p>
            <a:r>
              <a:rPr lang="en-US" altLang="zh-CN" b="1"/>
              <a:t>no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352800" y="3048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括</a:t>
            </a:r>
            <a:r>
              <a:rPr lang="zh-CN" altLang="en-US" sz="3200" b="1" dirty="0"/>
              <a:t>号匹配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49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093109" y="1304844"/>
            <a:ext cx="2520320" cy="1800200"/>
            <a:chOff x="383308" y="606207"/>
            <a:chExt cx="2520320" cy="1800200"/>
          </a:xfrm>
        </p:grpSpPr>
        <p:sp>
          <p:nvSpPr>
            <p:cNvPr id="4" name="矩形 3"/>
            <p:cNvSpPr/>
            <p:nvPr/>
          </p:nvSpPr>
          <p:spPr>
            <a:xfrm>
              <a:off x="383308" y="1686327"/>
              <a:ext cx="36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5805" y="1326287"/>
              <a:ext cx="360000" cy="10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805" y="1686407"/>
              <a:ext cx="720000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15805" y="606207"/>
              <a:ext cx="720000" cy="18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43628" y="966407"/>
              <a:ext cx="360000" cy="14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91660" y="3604393"/>
            <a:ext cx="2520280" cy="1800200"/>
            <a:chOff x="4427984" y="692696"/>
            <a:chExt cx="2520280" cy="1800200"/>
          </a:xfrm>
        </p:grpSpPr>
        <p:grpSp>
          <p:nvGrpSpPr>
            <p:cNvPr id="15" name="组合 14"/>
            <p:cNvGrpSpPr/>
            <p:nvPr/>
          </p:nvGrpSpPr>
          <p:grpSpPr>
            <a:xfrm>
              <a:off x="4439233" y="692696"/>
              <a:ext cx="2509031" cy="1800200"/>
              <a:chOff x="863608" y="620648"/>
              <a:chExt cx="2509031" cy="18002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3608" y="1700768"/>
                <a:ext cx="360000" cy="720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16105" y="1340728"/>
                <a:ext cx="360000" cy="1080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576105" y="1700848"/>
                <a:ext cx="720000" cy="720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296105" y="620648"/>
                <a:ext cx="720000" cy="1800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012639" y="980848"/>
                <a:ext cx="360000" cy="14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787944" y="1412696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63870" y="692696"/>
              <a:ext cx="72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863870" y="1052816"/>
              <a:ext cx="1080000" cy="72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427984" y="1772696"/>
              <a:ext cx="2520000" cy="72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488" y="3604593"/>
            <a:ext cx="2509031" cy="1800200"/>
            <a:chOff x="863608" y="620648"/>
            <a:chExt cx="2509031" cy="1800200"/>
          </a:xfrm>
        </p:grpSpPr>
        <p:sp>
          <p:nvSpPr>
            <p:cNvPr id="22" name="矩形 21"/>
            <p:cNvSpPr/>
            <p:nvPr/>
          </p:nvSpPr>
          <p:spPr>
            <a:xfrm>
              <a:off x="863608" y="1700768"/>
              <a:ext cx="36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16105" y="1340728"/>
              <a:ext cx="360000" cy="10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76105" y="1700848"/>
              <a:ext cx="720000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296105" y="620648"/>
              <a:ext cx="720000" cy="18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12639" y="980848"/>
              <a:ext cx="360000" cy="14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677731" y="4324593"/>
            <a:ext cx="36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64946" y="3604593"/>
            <a:ext cx="720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64946" y="3964713"/>
            <a:ext cx="108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7771" y="4684593"/>
            <a:ext cx="1440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15616" y="5517232"/>
            <a:ext cx="1563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方法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：</a:t>
            </a:r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块白纸</a:t>
            </a:r>
            <a:endParaRPr lang="zh-CN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75405" y="5517232"/>
            <a:ext cx="16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方法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：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块</a:t>
            </a:r>
            <a:r>
              <a:rPr lang="zh-CN" altLang="en-US" sz="1200" b="1" dirty="0" smtClean="0"/>
              <a:t>白纸</a:t>
            </a:r>
            <a:endParaRPr lang="zh-CN" altLang="en-US" sz="1200" b="1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011352" y="3604593"/>
            <a:ext cx="2521088" cy="2189638"/>
            <a:chOff x="3491072" y="3388569"/>
            <a:chExt cx="2521088" cy="2189638"/>
          </a:xfrm>
        </p:grpSpPr>
        <p:sp>
          <p:nvSpPr>
            <p:cNvPr id="38" name="矩形 37"/>
            <p:cNvSpPr/>
            <p:nvPr/>
          </p:nvSpPr>
          <p:spPr>
            <a:xfrm>
              <a:off x="3491072" y="4468689"/>
              <a:ext cx="360000" cy="72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843569" y="4108649"/>
              <a:ext cx="360000" cy="10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03569" y="4468769"/>
              <a:ext cx="720000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923569" y="3388569"/>
              <a:ext cx="720000" cy="18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640103" y="3748769"/>
              <a:ext cx="360000" cy="14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839783" y="4108569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926998" y="3388569"/>
              <a:ext cx="720000" cy="18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52160" y="3748689"/>
              <a:ext cx="36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91112" y="4468569"/>
              <a:ext cx="1440000" cy="72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6367" y="5301208"/>
              <a:ext cx="1563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方法</a:t>
              </a:r>
              <a:r>
                <a:rPr lang="en-US" altLang="zh-CN" sz="1200" b="1" dirty="0"/>
                <a:t>3</a:t>
              </a:r>
              <a:r>
                <a:rPr lang="zh-CN" altLang="en-US" sz="1200" b="1" dirty="0" smtClean="0"/>
                <a:t>：</a:t>
              </a:r>
              <a:r>
                <a:rPr lang="en-US" altLang="zh-CN" sz="1200" b="1" dirty="0" smtClean="0"/>
                <a:t>4</a:t>
              </a:r>
              <a:r>
                <a:rPr lang="zh-CN" altLang="en-US" sz="1200" b="1" dirty="0" smtClean="0"/>
                <a:t>块白纸</a:t>
              </a:r>
              <a:endParaRPr lang="zh-CN" altLang="en-US" sz="1200" b="1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3330153" y="513546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3.</a:t>
            </a:r>
            <a:r>
              <a:rPr lang="zh-CN" altLang="zh-CN" sz="3600" b="1" dirty="0" smtClean="0"/>
              <a:t>打</a:t>
            </a:r>
            <a:r>
              <a:rPr lang="zh-CN" altLang="zh-CN" sz="3600" b="1" dirty="0"/>
              <a:t>扫宿舍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02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48072"/>
          </a:xfrm>
        </p:spPr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滑</a:t>
            </a:r>
            <a:r>
              <a:rPr lang="zh-CN" altLang="zh-CN" dirty="0"/>
              <a:t>动最小值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908720"/>
            <a:ext cx="8229600" cy="5544616"/>
          </a:xfrm>
        </p:spPr>
        <p:txBody>
          <a:bodyPr/>
          <a:lstStyle/>
          <a:p>
            <a:r>
              <a:rPr lang="zh-CN" altLang="zh-CN" sz="2000" dirty="0" smtClean="0"/>
              <a:t>给</a:t>
            </a:r>
            <a:r>
              <a:rPr lang="zh-CN" altLang="zh-CN" sz="2000" dirty="0"/>
              <a:t>定一个长度为</a:t>
            </a:r>
            <a:r>
              <a:rPr lang="en-US" altLang="zh-CN" sz="2000" dirty="0"/>
              <a:t>n</a:t>
            </a:r>
            <a:r>
              <a:rPr lang="zh-CN" altLang="zh-CN" sz="2000" dirty="0"/>
              <a:t>的数列</a:t>
            </a:r>
            <a:r>
              <a:rPr lang="en-US" altLang="zh-CN" sz="2000" dirty="0"/>
              <a:t>a[1],a[2],…,a[n]</a:t>
            </a:r>
            <a:r>
              <a:rPr lang="zh-CN" altLang="zh-CN" sz="2000" dirty="0"/>
              <a:t>和</a:t>
            </a:r>
            <a:r>
              <a:rPr lang="en-US" altLang="zh-CN" sz="2000" dirty="0"/>
              <a:t>k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求数列</a:t>
            </a:r>
            <a:r>
              <a:rPr lang="en-US" altLang="zh-CN" sz="2000" dirty="0"/>
              <a:t>bi=min{a[i],a[i+1],…,a[i+k-1]}</a:t>
            </a:r>
            <a:r>
              <a:rPr lang="zh-CN" altLang="zh-CN" sz="2000" dirty="0"/>
              <a:t>。</a:t>
            </a:r>
            <a:r>
              <a:rPr lang="en-US" altLang="zh-CN" sz="2000" dirty="0"/>
              <a:t>i=1,2,…,n-k+1 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输入：</a:t>
            </a:r>
          </a:p>
          <a:p>
            <a:r>
              <a:rPr lang="en-US" altLang="zh-CN" sz="2000" dirty="0"/>
              <a:t>N</a:t>
            </a:r>
            <a:endParaRPr lang="zh-CN" altLang="zh-CN" sz="2000" dirty="0"/>
          </a:p>
          <a:p>
            <a:r>
              <a:rPr lang="en-US" altLang="zh-CN" sz="2000" dirty="0"/>
              <a:t>K</a:t>
            </a:r>
            <a:endParaRPr lang="zh-CN" altLang="zh-CN" sz="2000" dirty="0"/>
          </a:p>
          <a:p>
            <a:r>
              <a:rPr lang="en-US" altLang="zh-CN" sz="2000" dirty="0"/>
              <a:t>a[1]…a[n]</a:t>
            </a:r>
            <a:endParaRPr lang="zh-CN" altLang="zh-CN" sz="2000" dirty="0"/>
          </a:p>
          <a:p>
            <a:r>
              <a:rPr lang="zh-CN" altLang="zh-CN" sz="2000" dirty="0"/>
              <a:t>输出</a:t>
            </a:r>
          </a:p>
          <a:p>
            <a:r>
              <a:rPr lang="en-US" altLang="zh-CN" sz="2000" dirty="0"/>
              <a:t>b[1]..b[n-k+1]</a:t>
            </a:r>
            <a:endParaRPr lang="zh-CN" altLang="zh-CN" sz="2000" dirty="0"/>
          </a:p>
          <a:p>
            <a:r>
              <a:rPr lang="zh-CN" altLang="zh-CN" sz="2000" dirty="0"/>
              <a:t>如：</a:t>
            </a:r>
          </a:p>
          <a:p>
            <a:r>
              <a:rPr lang="zh-CN" altLang="zh-CN" sz="2000" dirty="0"/>
              <a:t>输入：</a:t>
            </a:r>
          </a:p>
          <a:p>
            <a:r>
              <a:rPr lang="en-US" altLang="zh-CN" sz="2000" dirty="0"/>
              <a:t>5</a:t>
            </a:r>
            <a:endParaRPr lang="zh-CN" altLang="zh-CN" sz="2000" dirty="0"/>
          </a:p>
          <a:p>
            <a:r>
              <a:rPr lang="en-US" altLang="zh-CN" sz="2000" dirty="0"/>
              <a:t>3</a:t>
            </a:r>
            <a:endParaRPr lang="zh-CN" altLang="zh-CN" sz="2000" dirty="0"/>
          </a:p>
          <a:p>
            <a:r>
              <a:rPr lang="en-US" altLang="zh-CN" sz="2000" dirty="0"/>
              <a:t>1 3 5 4 2</a:t>
            </a:r>
            <a:endParaRPr lang="zh-CN" altLang="zh-CN" sz="2000" dirty="0"/>
          </a:p>
          <a:p>
            <a:r>
              <a:rPr lang="zh-CN" altLang="zh-CN" sz="2000" dirty="0"/>
              <a:t>输出：</a:t>
            </a:r>
          </a:p>
          <a:p>
            <a:r>
              <a:rPr lang="en-US" altLang="zh-CN" sz="2000" dirty="0"/>
              <a:t>1 3 2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21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523</Words>
  <Application>Microsoft Office PowerPoint</Application>
  <PresentationFormat>全屏显示(4:3)</PresentationFormat>
  <Paragraphs>68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Microsoft 公式 3.0</vt:lpstr>
      <vt:lpstr>第12讲  栈与队列应用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MC SYSTEM</cp:lastModifiedBy>
  <cp:revision>669</cp:revision>
  <dcterms:created xsi:type="dcterms:W3CDTF">2011-03-30T14:55:45Z</dcterms:created>
  <dcterms:modified xsi:type="dcterms:W3CDTF">2014-05-17T03:54:11Z</dcterms:modified>
</cp:coreProperties>
</file>