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2" r:id="rId1"/>
    <p:sldMasterId id="2147483663" r:id="rId2"/>
  </p:sldMasterIdLst>
  <p:notesMasterIdLst>
    <p:notesMasterId r:id="rId3"/>
  </p:notesMasterIdLst>
  <p:sldIdLst>
    <p:sldId id="263" r:id="rId4"/>
    <p:sldId id="257" r:id="rId5"/>
    <p:sldId id="258" r:id="rId6"/>
    <p:sldId id="260" r:id="rId7"/>
    <p:sldId id="270" r:id="rId8"/>
    <p:sldId id="274" r:id="rId9"/>
    <p:sldId id="267" r:id="rId10"/>
    <p:sldId id="271" r:id="rId11"/>
    <p:sldId id="272" r:id="rId12"/>
  </p:sldIdLst>
  <p:sldSz cx="9142352" cy="6856736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>
        <a:alpha val="100000"/>
      </a:srgbClr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206F615A-370F-48FF-96DE-FFA2584FB0C5}" styleName="Light Style 2 - Body/Background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  <a:top>
            <a:lnRef idx="1">
              <a:schemeClr val="dk1"/>
            </a:lnRef>
          </a:top>
          <a:bottom>
            <a:lnRef idx="1">
              <a:schemeClr val="dk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dk1"/>
            </a:lnRef>
          </a:top>
          <a:bottom>
            <a:lnRef idx="1">
              <a:schemeClr val="dk1"/>
            </a:lnRef>
          </a:bottom>
        </a:tcBdr>
      </a:tcStyle>
    </a:band1H>
    <a:band1V>
      <a:tcTxStyle/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1V>
    <a:band2V>
      <a:tcTxStyle/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dk1"/>
      </a:tcTxStyle>
      <a:tcStyle>
        <a:tcBdr>
          <a:top>
            <a:ln w="60800" cmpd="dbl">
              <a:solidFill>
                <a:schemeClr val="dk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dk1">
          <a:shade val="40000"/>
        </a:schemeClr>
      </a:tcTxStyle>
      <a:tcStyle>
        <a:tcBdr/>
        <a:fill>
          <a:solidFill>
            <a:schemeClr val="dk1">
              <a:alpha val="40000"/>
            </a:schemeClr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>
      <p:cViewPr>
        <p:scale>
          <a:sx n="110" d="100"/>
          <a:sy n="110" d="100"/>
        </p:scale>
        <p:origin x="0" y="0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27" cy="72027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presProps" Target="presProps.xml"  /><Relationship Id="rId14" Type="http://schemas.openxmlformats.org/officeDocument/2006/relationships/viewProps" Target="viewProps.xml"  /><Relationship Id="rId15" Type="http://schemas.openxmlformats.org/officeDocument/2006/relationships/theme" Target="theme/theme1.xml"  /><Relationship Id="rId16" Type="http://schemas.openxmlformats.org/officeDocument/2006/relationships/tableStyles" Target="tableStyles.xml"  /><Relationship Id="rId2" Type="http://schemas.openxmlformats.org/officeDocument/2006/relationships/slideMaster" Target="slideMasters/slideMaster2.xml"  /><Relationship Id="rId3" Type="http://schemas.openxmlformats.org/officeDocument/2006/relationships/notesMaster" Target="notesMasters/notes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2024-10-05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2990" y="685800"/>
            <a:ext cx="4572018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116" y="1599905"/>
            <a:ext cx="4037871" cy="21955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7361" y="1599905"/>
            <a:ext cx="4037871" cy="21955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5945" y="3983485"/>
            <a:ext cx="4037871" cy="21955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6190" y="3983485"/>
            <a:ext cx="4037871" cy="21955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561" y="6355215"/>
            <a:ext cx="20569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800" b="0" i="0" baseline="0" mc:Ignorable="hp" hp:hslEmbossed="0">
                <a:solidFill>
                  <a:schemeClr val="tx1"/>
                </a:solidFill>
                <a:latin typeface="Calibri"/>
                <a:ea typeface="맑은 고딕"/>
              </a:defRPr>
            </a:lvl1pPr>
          </a:lstStyle>
          <a:p>
            <a:pPr marL="0" lvl="0" indent="0" algn="l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xmlns:mc="http://schemas.openxmlformats.org/markup-compatibility/2006" xmlns:hp="http://schemas.haansoft.com/office/presentation/8.0" kumimoji="0" lang="ko-KR" altLang="en-US" sz="1800" b="0" i="0" baseline="0" mc:Ignorable="hp" hp:hslEmbossed="0">
                <a:solidFill>
                  <a:schemeClr val="tx1"/>
                </a:solidFill>
                <a:latin typeface="Calibri"/>
                <a:ea typeface="맑은 고딕"/>
              </a:rPr>
              <a:pPr marL="0" lvl="0" indent="0" algn="l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2024-10-05</a:t>
            </a:fld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Calibri"/>
              <a:ea typeface="맑은 고딕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379" y="6355215"/>
            <a:ext cx="3085536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800" b="0" i="0" baseline="0" mc:Ignorable="hp" hp:hslEmbossed="0">
                <a:solidFill>
                  <a:schemeClr val="tx1"/>
                </a:solidFill>
                <a:latin typeface="Calibri"/>
                <a:ea typeface="맑은 고딕"/>
              </a:defRPr>
            </a:lvl1pPr>
          </a:lstStyle>
          <a:p>
            <a:pPr marL="0" lvl="0" indent="0" algn="l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baseline="0" mc:Ignorable="hp" hp:hslEmbossed="0">
                <a:solidFill>
                  <a:schemeClr val="tx1"/>
                </a:solidFill>
                <a:latin typeface="Calibri"/>
                <a:ea typeface="맑은 고딕"/>
              </a:rPr>
              <a:t/>
            </a: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Calibri"/>
              <a:ea typeface="맑은 고딕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6747" y="6355215"/>
            <a:ext cx="2057043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800" b="0" i="0" baseline="0" mc:Ignorable="hp" hp:hslEmbossed="0">
                <a:solidFill>
                  <a:schemeClr val="tx1"/>
                </a:solidFill>
                <a:latin typeface="Calibri"/>
                <a:ea typeface="맑은 고딕"/>
              </a:defRPr>
            </a:lvl1pPr>
          </a:lstStyle>
          <a:p>
            <a:pPr marL="0" lvl="0" indent="0" algn="l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07F7AC3C-BB83-4741-B4F9-5652A1B96DE3}" type="slidenum">
              <a:rPr xmlns:mc="http://schemas.openxmlformats.org/markup-compatibility/2006" xmlns:hp="http://schemas.haansoft.com/office/presentation/8.0" kumimoji="0" lang="ko-KR" altLang="en-US" sz="1800" b="0" i="0" baseline="0" mc:Ignorable="hp" hp:hslEmbossed="0">
                <a:solidFill>
                  <a:schemeClr val="tx1"/>
                </a:solidFill>
                <a:latin typeface="Calibri"/>
                <a:ea typeface="맑은 고딕"/>
              </a:rPr>
              <a:pPr marL="0" lvl="0" indent="0" algn="l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Calibri"/>
              <a:ea typeface="맑은 고딕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116" y="1599905"/>
            <a:ext cx="4037871" cy="21955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7361" y="1599905"/>
            <a:ext cx="4037871" cy="21955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5945" y="3983485"/>
            <a:ext cx="4037871" cy="21955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6190" y="3983485"/>
            <a:ext cx="4037871" cy="21955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8D7A7C4-C82A-4D21-9AB0-F0C5A1D3EF09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14" Type="http://schemas.openxmlformats.org/officeDocument/2006/relationships/image" Target="../media/image1.png"  /><Relationship Id="rId15" Type="http://schemas.openxmlformats.org/officeDocument/2006/relationships/image" Target="../media/image2.pn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10" Type="http://schemas.openxmlformats.org/officeDocument/2006/relationships/slideLayout" Target="../slideLayouts/slideLayout22.xml"  /><Relationship Id="rId11" Type="http://schemas.openxmlformats.org/officeDocument/2006/relationships/slideLayout" Target="../slideLayouts/slideLayout23.xml"  /><Relationship Id="rId12" Type="http://schemas.openxmlformats.org/officeDocument/2006/relationships/slideLayout" Target="../slideLayouts/slideLayout24.xml"  /><Relationship Id="rId13" Type="http://schemas.openxmlformats.org/officeDocument/2006/relationships/theme" Target="../theme/theme2.xml"  /><Relationship Id="rId14" Type="http://schemas.openxmlformats.org/officeDocument/2006/relationships/image" Target="../media/image1.png"  /><Relationship Id="rId2" Type="http://schemas.openxmlformats.org/officeDocument/2006/relationships/slideLayout" Target="../slideLayouts/slideLayout14.xml"  /><Relationship Id="rId3" Type="http://schemas.openxmlformats.org/officeDocument/2006/relationships/slideLayout" Target="../slideLayouts/slideLayout15.xml"  /><Relationship Id="rId4" Type="http://schemas.openxmlformats.org/officeDocument/2006/relationships/slideLayout" Target="../slideLayouts/slideLayout16.xml"  /><Relationship Id="rId5" Type="http://schemas.openxmlformats.org/officeDocument/2006/relationships/slideLayout" Target="../slideLayouts/slideLayout17.xml"  /><Relationship Id="rId6" Type="http://schemas.openxmlformats.org/officeDocument/2006/relationships/slideLayout" Target="../slideLayouts/slideLayout18.xml"  /><Relationship Id="rId7" Type="http://schemas.openxmlformats.org/officeDocument/2006/relationships/slideLayout" Target="../slideLayouts/slideLayout19.xml"  /><Relationship Id="rId8" Type="http://schemas.openxmlformats.org/officeDocument/2006/relationships/slideLayout" Target="../slideLayouts/slideLayout20.xml"  /><Relationship Id="rId9" Type="http://schemas.openxmlformats.org/officeDocument/2006/relationships/slideLayout" Target="../slideLayouts/slideLayout21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116" y="274587"/>
            <a:ext cx="8228115" cy="1142789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116" y="1599905"/>
            <a:ext cx="8228115" cy="452512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116" y="6355178"/>
            <a:ext cx="2133214" cy="36505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2024-10-05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3636" y="6355178"/>
            <a:ext cx="2895077" cy="36505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2018" y="6355178"/>
            <a:ext cx="2133214" cy="36505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pic>
        <p:nvPicPr>
          <p:cNvPr id="2050" name=""/>
          <p:cNvPicPr/>
          <p:nvPr/>
        </p:nvPicPr>
        <p:blipFill rotWithShape="1">
          <a:blip r:embed="rId14">
            <a:lum/>
          </a:blip>
          <a:stretch>
            <a:fillRect/>
          </a:stretch>
        </p:blipFill>
        <p:spPr>
          <a:xfrm>
            <a:off x="0" y="3181"/>
            <a:ext cx="9142352" cy="685037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grpSp>
        <p:nvGrpSpPr>
          <p:cNvPr id="2053" name="Group 1"/>
          <p:cNvGrpSpPr/>
          <p:nvPr/>
        </p:nvGrpSpPr>
        <p:grpSpPr>
          <a:xfrm rot="0">
            <a:off x="317434" y="822192"/>
            <a:ext cx="8513791" cy="5528223"/>
            <a:chOff x="317434" y="822192"/>
            <a:chExt cx="8513791" cy="5528223"/>
          </a:xfrm>
        </p:grpSpPr>
        <p:pic>
          <p:nvPicPr>
            <p:cNvPr id="2051" name=""/>
            <p:cNvPicPr/>
            <p:nvPr/>
          </p:nvPicPr>
          <p:blipFill rotWithShape="1">
            <a:blip r:embed="rId15">
              <a:lum/>
            </a:blip>
            <a:stretch>
              <a:fillRect/>
            </a:stretch>
          </p:blipFill>
          <p:spPr>
            <a:xfrm>
              <a:off x="317434" y="822192"/>
              <a:ext cx="8513791" cy="552822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  <p:sp>
          <p:nvSpPr>
            <p:cNvPr id="2052" name=""/>
            <p:cNvSpPr txBox="1"/>
            <p:nvPr/>
          </p:nvSpPr>
          <p:spPr>
            <a:xfrm>
              <a:off x="404732" y="909490"/>
              <a:ext cx="8332886" cy="535044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ctr">
              <a:noAutofit/>
            </a:bodyPr>
            <a:p>
              <a:pPr marL="0" lvl="0" indent="0" algn="ctr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800" b="0" i="0" baseline="0" mc:Ignorable="hp" hp:hslEmbossed="0">
                  <a:solidFill>
                    <a:srgbClr val="ffffff">
                      <a:alpha val="100000"/>
                    </a:srgbClr>
                  </a:solidFill>
                  <a:latin typeface="맑은 고딕"/>
                  <a:ea typeface="맑은 고딕"/>
                </a:rPr>
                <a:t>`</a:t>
              </a:r>
              <a:endParaRPr xmlns:mc="http://schemas.openxmlformats.org/markup-compatibility/2006" xmlns:hp="http://schemas.haansoft.com/office/presentation/8.0" kumimoji="0" lang="ko-KR" altLang="en-US" sz="1800" b="0" i="0" mc:Ignorable="hp" hp:hslEmbossed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ransition xmlns:mc="http://schemas.openxmlformats.org/markup-compatibility/2006" xmlns:hp="http://schemas.haansoft.com/office/presentation/8.0" mc:Ignorable="hp" hp:hslDur="500"/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116" y="274587"/>
            <a:ext cx="8228115" cy="1142789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116" y="1599905"/>
            <a:ext cx="8228115" cy="452512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pic>
        <p:nvPicPr>
          <p:cNvPr id="3074" name=""/>
          <p:cNvPicPr/>
          <p:nvPr/>
        </p:nvPicPr>
        <p:blipFill rotWithShape="1">
          <a:blip r:embed="rId14">
            <a:lum/>
          </a:blip>
          <a:stretch>
            <a:fillRect/>
          </a:stretch>
        </p:blipFill>
        <p:spPr>
          <a:xfrm>
            <a:off x="0" y="3181"/>
            <a:ext cx="9142352" cy="685037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561" y="6355215"/>
            <a:ext cx="2056987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800" b="0" i="0" baseline="0" mc:Ignorable="hp" hp:hslEmbossed="0">
                <a:solidFill>
                  <a:schemeClr val="tx1"/>
                </a:solidFill>
                <a:latin typeface="Calibri"/>
                <a:ea typeface="맑은 고딕"/>
              </a:defRPr>
            </a:lvl1pPr>
          </a:lstStyle>
          <a:p>
            <a:pPr marL="0" lvl="0" indent="0" algn="l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xmlns:mc="http://schemas.openxmlformats.org/markup-compatibility/2006" xmlns:hp="http://schemas.haansoft.com/office/presentation/8.0" kumimoji="0" lang="ko-KR" altLang="en-US" sz="1800" b="0" i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+mn-cs"/>
              </a:rPr>
              <a:pPr marL="0" lvl="0" indent="0" algn="l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2024-10-05</a:t>
            </a:fld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Calibri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379" y="6355215"/>
            <a:ext cx="3085536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800" b="0" i="0" baseline="0" mc:Ignorable="hp" hp:hslEmbossed="0">
                <a:solidFill>
                  <a:schemeClr val="tx1"/>
                </a:solidFill>
                <a:latin typeface="Calibri"/>
                <a:ea typeface="맑은 고딕"/>
              </a:defRPr>
            </a:lvl1pPr>
          </a:lstStyle>
          <a:p>
            <a:pPr marL="0" lvl="0" indent="0" algn="l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+mn-cs"/>
              </a:rPr>
              <a:t/>
            </a: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Calibri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6747" y="6355215"/>
            <a:ext cx="2057043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800" b="0" i="0" baseline="0" mc:Ignorable="hp" hp:hslEmbossed="0">
                <a:solidFill>
                  <a:schemeClr val="tx1"/>
                </a:solidFill>
                <a:latin typeface="Calibri"/>
                <a:ea typeface="맑은 고딕"/>
              </a:defRPr>
            </a:lvl1pPr>
          </a:lstStyle>
          <a:p>
            <a:pPr marL="0" lvl="0" indent="0" algn="l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8577C788-6429-4DB1-B8F1-247463BE67D3}" type="slidenum">
              <a:rPr xmlns:mc="http://schemas.openxmlformats.org/markup-compatibility/2006" xmlns:hp="http://schemas.haansoft.com/office/presentation/8.0" kumimoji="0" lang="ko-KR" altLang="en-US" sz="1800" b="0" i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+mn-cs"/>
              </a:rPr>
              <a:pPr marL="0" lvl="0" indent="0" algn="l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Calibri"/>
              <a:ea typeface="맑은 고딕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ransition xmlns:mc="http://schemas.openxmlformats.org/markup-compatibility/2006" xmlns:hp="http://schemas.haansoft.com/office/presentation/8.0" mc:Ignorable="hp" hp:hslDur="500"/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3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0.xml"  /><Relationship Id="rId3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6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5.png"  /><Relationship Id="rId3" Type="http://schemas.openxmlformats.org/officeDocument/2006/relationships/image" Target="../media/image9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5.png"  /><Relationship Id="rId3" Type="http://schemas.openxmlformats.org/officeDocument/2006/relationships/hyperlink" Target="http://blockchain-project.site" TargetMode="External" /><Relationship Id="rId4" Type="http://schemas.openxmlformats.org/officeDocument/2006/relationships/image" Target="../media/image10.pn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Relationship Id="rId7" Type="http://schemas.openxmlformats.org/officeDocument/2006/relationships/image" Target="../media/image13.png"  /><Relationship Id="rId8" Type="http://schemas.openxmlformats.org/officeDocument/2006/relationships/image" Target="../media/image1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5.png"  /><Relationship Id="rId3" Type="http://schemas.openxmlformats.org/officeDocument/2006/relationships/image" Target="../media/image15.png"  /><Relationship Id="rId4" Type="http://schemas.openxmlformats.org/officeDocument/2006/relationships/image" Target="../media/image15.png"  /><Relationship Id="rId5" Type="http://schemas.openxmlformats.org/officeDocument/2006/relationships/image" Target="../media/image16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rot="0">
            <a:off x="-131673" y="-3125"/>
            <a:ext cx="9277151" cy="6856680"/>
            <a:chOff x="-131673" y="-3125"/>
            <a:chExt cx="9277151" cy="6856680"/>
          </a:xfrm>
        </p:grpSpPr>
        <p:pic>
          <p:nvPicPr>
            <p:cNvPr id="3" name=""/>
            <p:cNvPicPr/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131673" y="-3125"/>
              <a:ext cx="9277151" cy="685668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  <p:sp>
          <p:nvSpPr>
            <p:cNvPr id="4" name="TextBox 9"/>
            <p:cNvSpPr txBox="1"/>
            <p:nvPr/>
          </p:nvSpPr>
          <p:spPr>
            <a:xfrm>
              <a:off x="3633602" y="4058492"/>
              <a:ext cx="1744980" cy="39680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p>
              <a:pPr marL="0" marR="0" lvl="0" indent="0" algn="ctr" defTabSz="4572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000" b="1" i="0" u="none" strike="noStrike" kern="0" cap="none" spc="0" normalizeH="0" baseline="0" mc:Ignorable="hp" hp:hslEmbossed="0">
                  <a:gradFill>
                    <a:gsLst>
                      <a:gs pos="10000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srgbClr val="0070c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나눔스퀘어"/>
                  <a:ea typeface="나눔스퀘어"/>
                </a:rPr>
                <a:t>2024. 10. 05.</a:t>
              </a:r>
              <a:endParaRPr xmlns:mc="http://schemas.openxmlformats.org/markup-compatibility/2006" xmlns:hp="http://schemas.haansoft.com/office/presentation/8.0" kumimoji="0" lang="en-US" altLang="ko-KR" sz="2000" b="1" i="0" u="none" strike="noStrike" kern="0" cap="none" spc="0" normalizeH="0" baseline="0" mc:Ignorable="hp" hp:hslEmbossed="0"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나눔스퀘어"/>
                <a:ea typeface="나눔스퀘어"/>
              </a:endParaRPr>
            </a:p>
          </p:txBody>
        </p:sp>
        <p:sp>
          <p:nvSpPr>
            <p:cNvPr id="5" name="직사각형 10"/>
            <p:cNvSpPr/>
            <p:nvPr/>
          </p:nvSpPr>
          <p:spPr>
            <a:xfrm>
              <a:off x="193630" y="1822107"/>
              <a:ext cx="8624924" cy="1671663"/>
            </a:xfrm>
            <a:prstGeom prst="rect">
              <a:avLst/>
            </a:prstGeom>
          </p:spPr>
          <p:txBody>
            <a:bodyPr>
              <a:spAutoFit/>
            </a:bodyPr>
            <a:p>
              <a:pPr marL="0" marR="0" lvl="0" indent="0" algn="ctr" defTabSz="457200" rtl="0" eaLnBrk="1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3200" b="1" i="0" u="none" strike="noStrike" kern="200" cap="none" spc="0" normalizeH="0" baseline="0" mc:Ignorable="hp" hp:hslEmbossed="0">
                  <a:ln w="11430"/>
                  <a:gradFill>
                    <a:gsLst>
                      <a:gs pos="44000">
                        <a:srgbClr val="007bea"/>
                      </a:gs>
                      <a:gs pos="78000">
                        <a:srgbClr val="004785">
                          <a:lumMod val="75000"/>
                        </a:srgbClr>
                      </a:gs>
                      <a:gs pos="0">
                        <a:srgbClr val="0f243d"/>
                      </a:gs>
                      <a:gs pos="100000">
                        <a:srgbClr val="004785">
                          <a:lumMod val="50000"/>
                        </a:srgbClr>
                      </a:gs>
                    </a:gsLst>
                    <a:lin ang="5400000" scaled="0"/>
                  </a:gradFill>
                  <a:effectLst>
                    <a:outerShdw blurRad="88900" dist="12700" dir="5400000" algn="tl" rotWithShape="0">
                      <a:srgbClr val="000000">
                        <a:alpha val="30000"/>
                      </a:srgbClr>
                    </a:outerShdw>
                  </a:effectLst>
                  <a:uLnTx/>
                  <a:uFillTx/>
                  <a:latin typeface="나눔스퀘어"/>
                  <a:ea typeface="나눔스퀘어"/>
                </a:rPr>
                <a:t>「</a:t>
              </a:r>
              <a:r>
                <a:rPr xmlns:mc="http://schemas.openxmlformats.org/markup-compatibility/2006" xmlns:hp="http://schemas.haansoft.com/office/presentation/8.0" kumimoji="0" lang="en-US" altLang="ko-KR" sz="3200" b="1" i="0" u="none" strike="noStrike" kern="200" cap="none" spc="0" normalizeH="0" baseline="0" mc:Ignorable="hp" hp:hslEmbossed="0">
                  <a:ln w="11430"/>
                  <a:gradFill>
                    <a:gsLst>
                      <a:gs pos="44000">
                        <a:srgbClr val="007bea"/>
                      </a:gs>
                      <a:gs pos="78000">
                        <a:srgbClr val="004785">
                          <a:lumMod val="75000"/>
                        </a:srgbClr>
                      </a:gs>
                      <a:gs pos="0">
                        <a:srgbClr val="0f243d"/>
                      </a:gs>
                      <a:gs pos="100000">
                        <a:srgbClr val="004785">
                          <a:lumMod val="50000"/>
                        </a:srgbClr>
                      </a:gs>
                    </a:gsLst>
                    <a:lin ang="5400000" scaled="0"/>
                  </a:gradFill>
                  <a:effectLst>
                    <a:outerShdw blurRad="88900" dist="12700" dir="5400000" algn="tl" rotWithShape="0">
                      <a:srgbClr val="000000">
                        <a:alpha val="30000"/>
                      </a:srgbClr>
                    </a:outerShdw>
                  </a:effectLst>
                  <a:uLnTx/>
                  <a:uFillTx/>
                  <a:latin typeface="나눔스퀘어"/>
                  <a:ea typeface="나눔스퀘어"/>
                </a:rPr>
                <a:t>2024</a:t>
              </a:r>
              <a:r>
                <a:rPr xmlns:mc="http://schemas.openxmlformats.org/markup-compatibility/2006" xmlns:hp="http://schemas.haansoft.com/office/presentation/8.0" kumimoji="0" lang="ko-KR" altLang="en-US" sz="3200" b="1" i="0" u="none" strike="noStrike" kern="200" cap="none" spc="0" normalizeH="0" baseline="0" mc:Ignorable="hp" hp:hslEmbossed="0">
                  <a:ln w="11430"/>
                  <a:gradFill>
                    <a:gsLst>
                      <a:gs pos="44000">
                        <a:srgbClr val="007bea"/>
                      </a:gs>
                      <a:gs pos="78000">
                        <a:srgbClr val="004785">
                          <a:lumMod val="75000"/>
                        </a:srgbClr>
                      </a:gs>
                      <a:gs pos="0">
                        <a:srgbClr val="0f243d"/>
                      </a:gs>
                      <a:gs pos="100000">
                        <a:srgbClr val="004785">
                          <a:lumMod val="50000"/>
                        </a:srgbClr>
                      </a:gs>
                    </a:gsLst>
                    <a:lin ang="5400000" scaled="0"/>
                  </a:gradFill>
                  <a:effectLst>
                    <a:outerShdw blurRad="88900" dist="12700" dir="5400000" algn="tl" rotWithShape="0">
                      <a:srgbClr val="000000">
                        <a:alpha val="30000"/>
                      </a:srgbClr>
                    </a:outerShdw>
                  </a:effectLst>
                  <a:uLnTx/>
                  <a:uFillTx/>
                  <a:latin typeface="나눔스퀘어"/>
                  <a:ea typeface="나눔스퀘어"/>
                </a:rPr>
                <a:t>년 블록체인 프로젝트 </a:t>
              </a:r>
              <a:r>
                <a:rPr xmlns:mc="http://schemas.openxmlformats.org/markup-compatibility/2006" xmlns:hp="http://schemas.haansoft.com/office/presentation/8.0" kumimoji="0" lang="en-US" altLang="ko-KR" sz="3200" b="1" i="0" u="none" strike="noStrike" kern="200" cap="none" spc="0" normalizeH="0" baseline="0" mc:Ignorable="hp" hp:hslEmbossed="0">
                  <a:ln w="11430"/>
                  <a:gradFill>
                    <a:gsLst>
                      <a:gs pos="44000">
                        <a:srgbClr val="007bea"/>
                      </a:gs>
                      <a:gs pos="78000">
                        <a:srgbClr val="004785">
                          <a:lumMod val="75000"/>
                        </a:srgbClr>
                      </a:gs>
                      <a:gs pos="0">
                        <a:srgbClr val="0f243d"/>
                      </a:gs>
                      <a:gs pos="100000">
                        <a:srgbClr val="004785">
                          <a:lumMod val="50000"/>
                        </a:srgbClr>
                      </a:gs>
                    </a:gsLst>
                    <a:lin ang="5400000" scaled="0"/>
                  </a:gradFill>
                  <a:effectLst>
                    <a:outerShdw blurRad="88900" dist="12700" dir="5400000" algn="tl" rotWithShape="0">
                      <a:srgbClr val="000000">
                        <a:alpha val="30000"/>
                      </a:srgbClr>
                    </a:outerShdw>
                  </a:effectLst>
                  <a:uLnTx/>
                  <a:uFillTx/>
                  <a:latin typeface="나눔스퀘어"/>
                  <a:ea typeface="나눔스퀘어"/>
                </a:rPr>
                <a:t>1</a:t>
              </a:r>
              <a:r>
                <a:rPr xmlns:mc="http://schemas.openxmlformats.org/markup-compatibility/2006" xmlns:hp="http://schemas.haansoft.com/office/presentation/8.0" kumimoji="0" lang="ko-KR" altLang="en-US" sz="3200" b="1" i="0" u="none" strike="noStrike" kern="200" cap="none" spc="0" normalizeH="0" baseline="0" mc:Ignorable="hp" hp:hslEmbossed="0">
                  <a:ln w="11430"/>
                  <a:gradFill>
                    <a:gsLst>
                      <a:gs pos="44000">
                        <a:srgbClr val="007bea"/>
                      </a:gs>
                      <a:gs pos="78000">
                        <a:srgbClr val="004785">
                          <a:lumMod val="75000"/>
                        </a:srgbClr>
                      </a:gs>
                      <a:gs pos="0">
                        <a:srgbClr val="0f243d"/>
                      </a:gs>
                      <a:gs pos="100000">
                        <a:srgbClr val="004785">
                          <a:lumMod val="50000"/>
                        </a:srgbClr>
                      </a:gs>
                    </a:gsLst>
                    <a:lin ang="5400000" scaled="0"/>
                  </a:gradFill>
                  <a:effectLst>
                    <a:outerShdw blurRad="88900" dist="12700" dir="5400000" algn="tl" rotWithShape="0">
                      <a:srgbClr val="000000">
                        <a:alpha val="30000"/>
                      </a:srgbClr>
                    </a:outerShdw>
                  </a:effectLst>
                  <a:uLnTx/>
                  <a:uFillTx/>
                  <a:latin typeface="나눔스퀘어"/>
                  <a:ea typeface="나눔스퀘어"/>
                </a:rPr>
                <a:t>기」</a:t>
              </a:r>
              <a:endParaRPr xmlns:mc="http://schemas.openxmlformats.org/markup-compatibility/2006" xmlns:hp="http://schemas.haansoft.com/office/presentation/8.0" kumimoji="0" lang="ko-KR" altLang="en-US" sz="3200" b="1" i="0" u="none" strike="noStrike" kern="200" cap="none" spc="0" normalizeH="0" baseline="0" mc:Ignorable="hp" hp:hslEmbossed="0">
                <a:ln w="11430"/>
                <a:gradFill>
                  <a:gsLst>
                    <a:gs pos="44000">
                      <a:srgbClr val="007bea"/>
                    </a:gs>
                    <a:gs pos="78000">
                      <a:srgbClr val="004785">
                        <a:lumMod val="75000"/>
                      </a:srgbClr>
                    </a:gs>
                    <a:gs pos="0">
                      <a:srgbClr val="0f243d"/>
                    </a:gs>
                    <a:gs pos="100000">
                      <a:srgbClr val="004785">
                        <a:lumMod val="50000"/>
                      </a:srgbClr>
                    </a:gs>
                  </a:gsLst>
                  <a:lin ang="5400000" scaled="0"/>
                </a:gradFill>
                <a:effectLst>
                  <a:outerShdw blurRad="88900" dist="127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나눔스퀘어"/>
                <a:ea typeface="나눔스퀘어"/>
              </a:endParaRPr>
            </a:p>
            <a:p>
              <a:pPr marL="0" marR="0" lvl="0" indent="0" algn="ctr" defTabSz="457200" rtl="0" eaLnBrk="1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4800" b="1" i="0" u="none" strike="noStrike" kern="200" cap="none" spc="0" normalizeH="0" baseline="0" mc:Ignorable="hp" hp:hslEmbossed="0">
                  <a:ln w="11430"/>
                  <a:gradFill>
                    <a:gsLst>
                      <a:gs pos="44000">
                        <a:srgbClr val="007bea"/>
                      </a:gs>
                      <a:gs pos="78000">
                        <a:srgbClr val="004785">
                          <a:lumMod val="75000"/>
                        </a:srgbClr>
                      </a:gs>
                      <a:gs pos="0">
                        <a:srgbClr val="0f243d"/>
                      </a:gs>
                      <a:gs pos="100000">
                        <a:srgbClr val="004785">
                          <a:lumMod val="50000"/>
                        </a:srgbClr>
                      </a:gs>
                    </a:gsLst>
                    <a:lin ang="5400000" scaled="0"/>
                  </a:gradFill>
                  <a:effectLst>
                    <a:outerShdw blurRad="88900" dist="12700" dir="5400000" algn="tl" rotWithShape="0">
                      <a:srgbClr val="000000">
                        <a:alpha val="30000"/>
                      </a:srgbClr>
                    </a:outerShdw>
                  </a:effectLst>
                  <a:uLnTx/>
                  <a:uFillTx/>
                  <a:latin typeface="나눔스퀘어"/>
                  <a:ea typeface="나눔스퀘어"/>
                </a:rPr>
                <a:t>팀 프로젝트 </a:t>
              </a:r>
              <a:r>
                <a:rPr xmlns:mc="http://schemas.openxmlformats.org/markup-compatibility/2006" xmlns:hp="http://schemas.haansoft.com/office/presentation/8.0" kumimoji="0" lang="en-US" altLang="ko-KR" sz="2000" b="1" i="0" u="none" strike="noStrike" kern="200" cap="none" spc="0" normalizeH="0" baseline="0" mc:Ignorable="hp" hp:hslEmbossed="0">
                  <a:ln w="11430"/>
                  <a:gradFill>
                    <a:gsLst>
                      <a:gs pos="44000">
                        <a:srgbClr val="007bea"/>
                      </a:gs>
                      <a:gs pos="78000">
                        <a:srgbClr val="004785">
                          <a:lumMod val="75000"/>
                        </a:srgbClr>
                      </a:gs>
                      <a:gs pos="0">
                        <a:srgbClr val="0f243d"/>
                      </a:gs>
                      <a:gs pos="100000">
                        <a:srgbClr val="004785">
                          <a:lumMod val="50000"/>
                        </a:srgbClr>
                      </a:gs>
                    </a:gsLst>
                    <a:lin ang="5400000" scaled="0"/>
                  </a:gradFill>
                  <a:effectLst>
                    <a:outerShdw blurRad="88900" dist="12700" dir="5400000" algn="tl" rotWithShape="0">
                      <a:srgbClr val="000000">
                        <a:alpha val="30000"/>
                      </a:srgbClr>
                    </a:outerShdw>
                  </a:effectLst>
                  <a:uLnTx/>
                  <a:uFillTx/>
                  <a:latin typeface="나눔스퀘어"/>
                  <a:ea typeface="나눔스퀘어"/>
                </a:rPr>
                <a:t>(09/21~10/05)</a:t>
              </a:r>
              <a:endParaRPr xmlns:mc="http://schemas.openxmlformats.org/markup-compatibility/2006" xmlns:hp="http://schemas.haansoft.com/office/presentation/8.0" kumimoji="0" lang="en-US" altLang="ko-KR" sz="2000" b="1" i="0" u="none" strike="noStrike" kern="200" cap="none" spc="0" normalizeH="0" baseline="0" mc:Ignorable="hp" hp:hslEmbossed="0">
                <a:ln w="11430"/>
                <a:gradFill>
                  <a:gsLst>
                    <a:gs pos="44000">
                      <a:srgbClr val="007bea"/>
                    </a:gs>
                    <a:gs pos="78000">
                      <a:srgbClr val="004785">
                        <a:lumMod val="75000"/>
                      </a:srgbClr>
                    </a:gs>
                    <a:gs pos="0">
                      <a:srgbClr val="0f243d"/>
                    </a:gs>
                    <a:gs pos="100000">
                      <a:srgbClr val="004785">
                        <a:lumMod val="50000"/>
                      </a:srgbClr>
                    </a:gs>
                  </a:gsLst>
                  <a:lin ang="5400000" scaled="0"/>
                </a:gradFill>
                <a:effectLst>
                  <a:outerShdw blurRad="88900" dist="127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나눔스퀘어"/>
                <a:ea typeface="나눔스퀘어"/>
              </a:endParaRPr>
            </a:p>
          </p:txBody>
        </p:sp>
        <p:sp>
          <p:nvSpPr>
            <p:cNvPr id="6" name="TextBox 9"/>
            <p:cNvSpPr txBox="1"/>
            <p:nvPr/>
          </p:nvSpPr>
          <p:spPr>
            <a:xfrm>
              <a:off x="3709802" y="4990939"/>
              <a:ext cx="1592580" cy="39680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p>
              <a:pPr marL="0" marR="0" lvl="0" indent="0" algn="ctr" defTabSz="4572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000" b="1" i="0" u="none" strike="noStrike" kern="0" cap="none" spc="0" normalizeH="0" baseline="0" mc:Ignorable="hp" hp:hslEmbossed="0">
                  <a:gradFill>
                    <a:gsLst>
                      <a:gs pos="10000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srgbClr val="0070c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나눔스퀘어"/>
                  <a:ea typeface="나눔스퀘어"/>
                </a:rPr>
                <a:t>3</a:t>
              </a:r>
              <a:r>
                <a:rPr xmlns:mc="http://schemas.openxmlformats.org/markup-compatibility/2006" xmlns:hp="http://schemas.haansoft.com/office/presentation/8.0" kumimoji="0" lang="ko-KR" altLang="en-US" sz="2000" b="1" i="0" u="none" strike="noStrike" kern="0" cap="none" spc="0" normalizeH="0" baseline="0" mc:Ignorable="hp" hp:hslEmbossed="0">
                  <a:gradFill>
                    <a:gsLst>
                      <a:gs pos="10000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srgbClr val="0070c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나눔스퀘어"/>
                  <a:ea typeface="나눔스퀘어"/>
                </a:rPr>
                <a:t>번 소회의실</a:t>
              </a:r>
              <a:endParaRPr xmlns:mc="http://schemas.openxmlformats.org/markup-compatibility/2006" xmlns:hp="http://schemas.haansoft.com/office/presentation/8.0" kumimoji="0" lang="ko-KR" altLang="en-US" sz="2000" b="1" i="0" u="none" strike="noStrike" kern="0" cap="none" spc="0" normalizeH="0" baseline="0" mc:Ignorable="hp" hp:hslEmbossed="0"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나눔스퀘어"/>
                <a:ea typeface="나눔스퀘어"/>
              </a:endParaRPr>
            </a:p>
          </p:txBody>
        </p:sp>
        <p:sp>
          <p:nvSpPr>
            <p:cNvPr id="7" name="TextBox 9"/>
            <p:cNvSpPr txBox="1"/>
            <p:nvPr/>
          </p:nvSpPr>
          <p:spPr>
            <a:xfrm>
              <a:off x="5137785" y="3322469"/>
              <a:ext cx="259080" cy="39680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p>
              <a:pPr marL="0" marR="0" lvl="0" indent="0" algn="ctr" defTabSz="4572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xmlns:mc="http://schemas.openxmlformats.org/markup-compatibility/2006" xmlns:hp="http://schemas.haansoft.com/office/presentation/8.0" kumimoji="0" lang="en-US" altLang="ko-KR" sz="2000" b="1" i="0" u="none" strike="noStrike" kern="0" cap="none" spc="0" normalizeH="0" baseline="0" mc:Ignorable="hp" hp:hslEmbossed="0"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나눔스퀘어"/>
                <a:ea typeface="나눔스퀘어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4" name="Group 1"/>
          <p:cNvGrpSpPr/>
          <p:nvPr/>
        </p:nvGrpSpPr>
        <p:grpSpPr>
          <a:xfrm rot="0">
            <a:off x="317434" y="785687"/>
            <a:ext cx="8513791" cy="5521860"/>
            <a:chOff x="317434" y="785687"/>
            <a:chExt cx="8513791" cy="5521860"/>
          </a:xfrm>
        </p:grpSpPr>
        <p:pic>
          <p:nvPicPr>
            <p:cNvPr id="15362" name=""/>
            <p:cNvPicPr/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317434" y="785687"/>
              <a:ext cx="8513791" cy="55218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  <p:sp>
          <p:nvSpPr>
            <p:cNvPr id="15363" name=""/>
            <p:cNvSpPr txBox="1"/>
            <p:nvPr/>
          </p:nvSpPr>
          <p:spPr>
            <a:xfrm>
              <a:off x="404732" y="869804"/>
              <a:ext cx="8332886" cy="534888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ctr">
              <a:noAutofit/>
            </a:bodyPr>
            <a:p>
              <a:pPr marL="0" lvl="0" indent="0" algn="ctr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800" b="0" i="0" baseline="0" mc:Ignorable="hp" hp:hslEmbossed="0">
                  <a:solidFill>
                    <a:srgbClr val="ffffff">
                      <a:alpha val="100000"/>
                    </a:srgbClr>
                  </a:solidFill>
                  <a:latin typeface="나눔스퀘어"/>
                  <a:ea typeface="나눔스퀘어"/>
                  <a:cs typeface="+mn-cs"/>
                </a:rPr>
                <a:t>`</a:t>
              </a:r>
              <a:endParaRPr xmlns:mc="http://schemas.openxmlformats.org/markup-compatibility/2006" xmlns:hp="http://schemas.haansoft.com/office/presentation/8.0" kumimoji="0" lang="ko-KR" altLang="en-US" sz="1800" b="0" i="0" mc:Ignorable="hp" hp:hslEmbossed="0">
                <a:solidFill>
                  <a:srgbClr val="ffffff">
                    <a:alpha val="100000"/>
                  </a:srgbClr>
                </a:solidFill>
                <a:latin typeface="나눔스퀘어"/>
                <a:ea typeface="나눔스퀘어"/>
                <a:cs typeface="+mn-cs"/>
              </a:endParaRPr>
            </a:p>
          </p:txBody>
        </p:sp>
      </p:grpSp>
      <p:sp>
        <p:nvSpPr>
          <p:cNvPr id="15365" name="TextBox 4"/>
          <p:cNvSpPr txBox="1"/>
          <p:nvPr/>
        </p:nvSpPr>
        <p:spPr>
          <a:xfrm>
            <a:off x="442721" y="1406166"/>
            <a:ext cx="7946451" cy="37116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marR="0" lvl="1" indent="-457200" algn="l" defTabSz="457200" rtl="0" eaLnBrk="1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AutoNum type="arabicPeriod"/>
              <a:defRPr/>
            </a:pPr>
            <a:r>
              <a:rPr kumimoji="0" lang="ko-KR" altLang="en-US" sz="2000" b="1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나눔스퀘어"/>
                <a:ea typeface="나눔스퀘어"/>
                <a:cs typeface="+mn-cs"/>
              </a:rPr>
              <a:t>구성원 소개 및 역할</a:t>
            </a:r>
            <a:endParaRPr kumimoji="0" lang="ko-KR" altLang="en-US" sz="2000" b="1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나눔스퀘어"/>
              <a:ea typeface="나눔스퀘어"/>
              <a:cs typeface="+mn-cs"/>
            </a:endParaRPr>
          </a:p>
          <a:p>
            <a:pPr marL="914400" marR="0" lvl="1" indent="-457200" algn="l" defTabSz="457200" rtl="0" eaLnBrk="1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AutoNum type="arabicPeriod"/>
              <a:defRPr/>
            </a:pPr>
            <a:r>
              <a:rPr kumimoji="0" lang="ko-KR" altLang="en-US" sz="2000" b="1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나눔스퀘어"/>
                <a:ea typeface="나눔스퀘어"/>
                <a:cs typeface="+mn-cs"/>
              </a:rPr>
              <a:t>아이템 선정</a:t>
            </a:r>
            <a:endParaRPr kumimoji="0" lang="ko-KR" altLang="en-US" sz="2000" b="1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나눔스퀘어"/>
              <a:ea typeface="나눔스퀘어"/>
              <a:cs typeface="+mn-cs"/>
            </a:endParaRPr>
          </a:p>
          <a:p>
            <a:pPr marL="914400" marR="0" lvl="1" indent="-457200" algn="l" defTabSz="457200" rtl="0" eaLnBrk="1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AutoNum type="arabicPeriod"/>
              <a:defRPr/>
            </a:pPr>
            <a:r>
              <a:rPr kumimoji="0" lang="ko-KR" altLang="en-US" sz="2000" b="1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나눔스퀘어"/>
                <a:ea typeface="나눔스퀘어"/>
                <a:cs typeface="+mn-cs"/>
              </a:rPr>
              <a:t>타겟 사용자 및 시장</a:t>
            </a:r>
            <a:endParaRPr kumimoji="0" lang="ko-KR" altLang="en-US" sz="2000" b="1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나눔스퀘어"/>
              <a:ea typeface="나눔스퀘어"/>
              <a:cs typeface="+mn-cs"/>
            </a:endParaRPr>
          </a:p>
          <a:p>
            <a:pPr marL="914400" marR="0" lvl="1" indent="-457200" algn="l" defTabSz="457200" rtl="0" eaLnBrk="1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AutoNum type="arabicPeriod"/>
              <a:defRPr/>
            </a:pPr>
            <a:r>
              <a:rPr kumimoji="0" lang="ko-KR" altLang="en-US" sz="2000" b="1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나눔스퀘어"/>
                <a:ea typeface="나눔스퀘어"/>
                <a:cs typeface="+mn-cs"/>
              </a:rPr>
              <a:t>기능 및 특징</a:t>
            </a:r>
            <a:endParaRPr kumimoji="0" lang="ko-KR" altLang="en-US" sz="2000" b="1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나눔스퀘어"/>
              <a:ea typeface="나눔스퀘어"/>
              <a:cs typeface="+mn-cs"/>
            </a:endParaRPr>
          </a:p>
          <a:p>
            <a:pPr marL="914400" marR="0" lvl="1" indent="-457200" algn="l" defTabSz="457200" rtl="0" eaLnBrk="1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AutoNum type="arabicPeriod"/>
              <a:defRPr/>
            </a:pPr>
            <a:r>
              <a:rPr kumimoji="0" lang="ko-KR" altLang="en-US" sz="2000" b="1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나눔스퀘어"/>
                <a:ea typeface="나눔스퀘어"/>
                <a:cs typeface="+mn-cs"/>
              </a:rPr>
              <a:t>기술 스택</a:t>
            </a:r>
            <a:endParaRPr kumimoji="0" lang="ko-KR" altLang="en-US" sz="2000" b="1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나눔스퀘어"/>
              <a:ea typeface="나눔스퀘어"/>
              <a:cs typeface="+mn-cs"/>
            </a:endParaRPr>
          </a:p>
          <a:p>
            <a:pPr marL="914400" marR="0" lvl="1" indent="-457200" algn="l" defTabSz="457200" rtl="0" eaLnBrk="1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AutoNum type="arabicPeriod"/>
              <a:defRPr/>
            </a:pPr>
            <a:r>
              <a:rPr kumimoji="0" lang="ko-KR" altLang="en-US" sz="2000" b="1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나눔스퀘어"/>
                <a:ea typeface="나눔스퀘어"/>
                <a:cs typeface="+mn-cs"/>
              </a:rPr>
              <a:t>데모 시연</a:t>
            </a:r>
            <a:endParaRPr kumimoji="0" lang="ko-KR" altLang="en-US" sz="2000" b="1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나눔스퀘어"/>
              <a:ea typeface="나눔스퀘어"/>
              <a:cs typeface="+mn-cs"/>
            </a:endParaRPr>
          </a:p>
          <a:p>
            <a:pPr marL="914400" marR="0" lvl="1" indent="-457200" algn="l" defTabSz="457200" rtl="0" eaLnBrk="1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AutoNum type="arabicPeriod"/>
              <a:defRPr/>
            </a:pPr>
            <a:r>
              <a:rPr kumimoji="0" lang="ko-KR" altLang="en-US" sz="2000" b="1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나눔스퀘어"/>
                <a:ea typeface="나눔스퀘어"/>
                <a:cs typeface="+mn-cs"/>
              </a:rPr>
              <a:t>향후 계획</a:t>
            </a:r>
            <a:endParaRPr kumimoji="0" lang="en-US" altLang="ko-KR" sz="2000" b="1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나눔스퀘어"/>
              <a:ea typeface="나눔스퀘어"/>
              <a:cs typeface="+mn-cs"/>
            </a:endParaRPr>
          </a:p>
        </p:txBody>
      </p:sp>
      <p:sp>
        <p:nvSpPr>
          <p:cNvPr id="15366" name="TextBox 5"/>
          <p:cNvSpPr txBox="1"/>
          <p:nvPr/>
        </p:nvSpPr>
        <p:spPr>
          <a:xfrm>
            <a:off x="539552" y="316645"/>
            <a:ext cx="36004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2400" b="1" i="0" u="none" strike="noStrike" kern="1200" cap="none" spc="-100" normalizeH="0" baseline="0">
                <a:solidFill>
                  <a:schemeClr val="tx2"/>
                </a:solidFill>
                <a:effectLst>
                  <a:glow rad="101600">
                    <a:schemeClr val="bg1">
                      <a:alpha val="60000"/>
                    </a:schemeClr>
                  </a:glow>
                  <a:innerShdw blurRad="50800" dist="381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나눔스퀘어"/>
                <a:ea typeface="나눔스퀘어"/>
                <a:cs typeface="+mn-cs"/>
              </a:rPr>
              <a:t>목차</a:t>
            </a:r>
            <a:endParaRPr kumimoji="0" lang="en-US" altLang="ko-KR" sz="2000" b="1" i="0" u="none" strike="noStrike" kern="1200" cap="none" spc="-100" normalizeH="0" baseline="0">
              <a:solidFill>
                <a:schemeClr val="tx2"/>
              </a:solidFill>
              <a:effectLst>
                <a:glow rad="101600">
                  <a:schemeClr val="bg1">
                    <a:alpha val="60000"/>
                  </a:schemeClr>
                </a:glow>
                <a:innerShdw blurRad="50800" dist="38100" dir="13500000">
                  <a:prstClr val="black">
                    <a:alpha val="50000"/>
                  </a:prstClr>
                </a:innerShdw>
              </a:effectLst>
              <a:uLnTx/>
              <a:uFillTx/>
              <a:latin typeface="나눔스퀘어"/>
              <a:ea typeface="나눔스퀘어"/>
              <a:cs typeface="+mn-cs"/>
            </a:endParaRPr>
          </a:p>
        </p:txBody>
      </p:sp>
      <p:sp>
        <p:nvSpPr>
          <p:cNvPr id="15367" name="TextBox 18"/>
          <p:cNvSpPr txBox="1"/>
          <p:nvPr/>
        </p:nvSpPr>
        <p:spPr>
          <a:xfrm>
            <a:off x="8972550" y="6633472"/>
            <a:ext cx="104775" cy="184666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marL="0" marR="0" lvl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C5EB261A-8177-49B0-A863-1927CE088592}" type="slidenum">
              <a:rPr kumimoji="0" lang="en-US" altLang="en-US" sz="1200" b="1" i="0" u="none" strike="noStrike" kern="1200" cap="none" spc="-150" normalizeH="0" baseline="0">
                <a:solidFill>
                  <a:schemeClr val="bg1"/>
                </a:solidFill>
                <a:effectLst/>
                <a:uLnTx/>
                <a:uFillTx/>
                <a:latin typeface="나눔스퀘어"/>
                <a:ea typeface="나눔스퀘어"/>
                <a:cs typeface="Arial"/>
              </a:rPr>
              <a:pPr marL="0" marR="0" lvl="0" indent="0" algn="ctr" defTabSz="4572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2</a:t>
            </a:fld>
            <a:endParaRPr kumimoji="0" lang="en-US" altLang="en-US" sz="1200" b="1" i="0" u="none" strike="noStrike" kern="1200" cap="none" spc="-150" normalizeH="0" baseline="0">
              <a:solidFill>
                <a:schemeClr val="bg1"/>
              </a:solidFill>
              <a:effectLst/>
              <a:uLnTx/>
              <a:uFillTx/>
              <a:latin typeface="나눔스퀘어"/>
              <a:ea typeface="나눔스퀘어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317434" y="785687"/>
            <a:ext cx="8513791" cy="552186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16387" name=""/>
          <p:cNvSpPr txBox="1"/>
          <p:nvPr/>
        </p:nvSpPr>
        <p:spPr>
          <a:xfrm>
            <a:off x="404732" y="869804"/>
            <a:ext cx="8332886" cy="53488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ctr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baseline="0" mc:Ignorable="hp" hp:hslEmbossed="0">
                <a:solidFill>
                  <a:srgbClr val="000000"/>
                </a:solidFill>
                <a:effectLst/>
                <a:latin typeface="나눔스퀘어"/>
                <a:ea typeface="나눔스퀘어"/>
              </a:rPr>
              <a:t>`</a:t>
            </a:r>
            <a:endParaRPr xmlns:mc="http://schemas.openxmlformats.org/markup-compatibility/2006" xmlns:hp="http://schemas.haansoft.com/office/presentation/8.0" kumimoji="0" lang="ko-KR" altLang="en-US" sz="1800" b="0" i="0" mc:Ignorable="hp" hp:hslEmbossed="0">
              <a:solidFill>
                <a:srgbClr val="000000"/>
              </a:solidFill>
              <a:effectLst/>
              <a:latin typeface="나눔스퀘어"/>
              <a:ea typeface="나눔스퀘어"/>
            </a:endParaRPr>
          </a:p>
        </p:txBody>
      </p:sp>
      <p:sp>
        <p:nvSpPr>
          <p:cNvPr id="16389" name="TextBox 2"/>
          <p:cNvSpPr txBox="1"/>
          <p:nvPr/>
        </p:nvSpPr>
        <p:spPr>
          <a:xfrm>
            <a:off x="8972550" y="6633472"/>
            <a:ext cx="104775" cy="184666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marL="0" marR="0" lvl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1A2550FF-0053-431A-B2AE-3EE87460A2A7}" type="slidenum">
              <a:rPr kumimoji="0" lang="en-US" altLang="en-US" sz="1200" b="1" i="0" u="none" strike="noStrike" kern="1200" cap="none" spc="-150" normalizeH="0" baseline="0">
                <a:solidFill>
                  <a:srgbClr val="000000"/>
                </a:solidFill>
                <a:effectLst/>
                <a:uLnTx/>
                <a:uFillTx/>
                <a:latin typeface="나눔스퀘어"/>
                <a:ea typeface="나눔스퀘어"/>
                <a:cs typeface="Arial"/>
              </a:rPr>
              <a:pPr marL="0" marR="0" lvl="0" indent="0" algn="ctr" defTabSz="4572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3</a:t>
            </a:fld>
            <a:endParaRPr kumimoji="0" lang="en-US" altLang="en-US" sz="1200" b="1" i="0" u="none" strike="noStrike" kern="1200" cap="none" spc="-150" normalizeH="0" baseline="0">
              <a:solidFill>
                <a:srgbClr val="000000"/>
              </a:solidFill>
              <a:effectLst/>
              <a:uLnTx/>
              <a:uFillTx/>
              <a:latin typeface="나눔스퀘어"/>
              <a:ea typeface="나눔스퀘어"/>
              <a:cs typeface="Arial"/>
            </a:endParaRPr>
          </a:p>
        </p:txBody>
      </p:sp>
      <p:grpSp>
        <p:nvGrpSpPr>
          <p:cNvPr id="16455" name=""/>
          <p:cNvGrpSpPr/>
          <p:nvPr/>
        </p:nvGrpSpPr>
        <p:grpSpPr>
          <a:xfrm rot="0">
            <a:off x="823913" y="2482611"/>
            <a:ext cx="7496175" cy="1080577"/>
            <a:chOff x="823913" y="2605195"/>
            <a:chExt cx="7496175" cy="1080577"/>
          </a:xfrm>
        </p:grpSpPr>
        <p:sp>
          <p:nvSpPr>
            <p:cNvPr id="16411" name="Text Box 41"/>
            <p:cNvSpPr txBox="1">
              <a:spLocks noChangeArrowheads="1"/>
            </p:cNvSpPr>
            <p:nvPr/>
          </p:nvSpPr>
          <p:spPr>
            <a:xfrm>
              <a:off x="865505" y="2605195"/>
              <a:ext cx="2399979" cy="311468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>
              <a:innerShdw blurRad="50800">
                <a:prstClr val="black">
                  <a:alpha val="6000"/>
                </a:prstClr>
              </a:innerShdw>
            </a:effectLst>
          </p:spPr>
          <p:txBody>
            <a:bodyPr lIns="0" tIns="0" rIns="0" bIns="0"/>
            <a:lstStyle>
              <a:defPPr>
                <a:defRPr lang="ko-KR"/>
              </a:defPPr>
              <a:lvl1pPr defTabSz="914400">
                <a:defRPr sz="1800"/>
              </a:lvl1pPr>
              <a:lvl2pPr marL="457200" defTabSz="914400">
                <a:defRPr sz="1800"/>
              </a:lvl2pPr>
              <a:lvl3pPr marL="914400" defTabSz="914400">
                <a:defRPr sz="1800"/>
              </a:lvl3pPr>
              <a:lvl4pPr marL="1371600" defTabSz="914400">
                <a:defRPr sz="1800"/>
              </a:lvl4pPr>
              <a:lvl5pPr marL="1828800" defTabSz="914400">
                <a:defRPr sz="1800"/>
              </a:lvl5pPr>
              <a:lvl6pPr marL="2286000" defTabSz="914400">
                <a:defRPr sz="1800"/>
              </a:lvl6pPr>
              <a:lvl7pPr marL="2743200" defTabSz="914400">
                <a:defRPr sz="1800"/>
              </a:lvl7pPr>
              <a:lvl8pPr marL="3200400" defTabSz="914400">
                <a:defRPr sz="1800"/>
              </a:lvl8pPr>
              <a:lvl9pPr marL="3657600" defTabSz="914400">
                <a:defRPr sz="1800"/>
              </a:lvl9pPr>
            </a:lstStyle>
            <a:p>
              <a:pPr marL="0" marR="0" lvl="0" indent="0" algn="l" defTabSz="914400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defRPr/>
              </a:pPr>
              <a:r>
                <a:rPr kumimoji="0" lang="ko-KR" altLang="en-US" sz="2000" b="0" i="0" u="none" strike="noStrike" kern="1200" cap="none" spc="0" normalizeH="0" baseline="0">
                  <a:ln w="9525">
                    <a:solidFill>
                      <a:srgbClr val="1897d6">
                        <a:alpha val="0"/>
                      </a:srgb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나눔스퀘어 Bold"/>
                  <a:ea typeface="나눔스퀘어 Bold"/>
                </a:rPr>
                <a:t>임현성</a:t>
              </a:r>
              <a:endParaRPr kumimoji="0" lang="en-US" altLang="ko-KR" sz="2000" b="0" i="0" u="none" strike="noStrike" kern="1200" cap="none" spc="0" normalizeH="0" baseline="0">
                <a:ln w="9525">
                  <a:solidFill>
                    <a:srgbClr val="1897d6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스퀘어 Bold"/>
                <a:ea typeface="나눔스퀘어 Bold"/>
              </a:endParaRPr>
            </a:p>
          </p:txBody>
        </p:sp>
        <p:sp>
          <p:nvSpPr>
            <p:cNvPr id="16412" name="직사각형 114"/>
            <p:cNvSpPr/>
            <p:nvPr/>
          </p:nvSpPr>
          <p:spPr>
            <a:xfrm>
              <a:off x="823913" y="2954791"/>
              <a:ext cx="4194175" cy="7309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1016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457200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나눔스퀘어"/>
                <a:ea typeface="나눔스퀘어"/>
              </a:endParaRPr>
            </a:p>
          </p:txBody>
        </p:sp>
        <p:sp>
          <p:nvSpPr>
            <p:cNvPr id="16413" name="직사각형 100"/>
            <p:cNvSpPr/>
            <p:nvPr/>
          </p:nvSpPr>
          <p:spPr>
            <a:xfrm>
              <a:off x="967688" y="2965928"/>
              <a:ext cx="4050556" cy="6426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marR="0" lvl="0" indent="-171450" algn="l" defTabSz="990419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3876"/>
                </a:buClr>
                <a:buFont typeface="Arial"/>
                <a:buChar char="•"/>
                <a:defRPr/>
              </a:pPr>
              <a:r>
                <a:rPr kumimoji="0" lang="ko-KR" altLang="en-US" sz="1200" b="0" i="0" u="none" strike="noStrike" kern="1200" cap="none" spc="0" normalizeH="0" baseline="0">
                  <a:solidFill>
                    <a:srgbClr val="000000"/>
                  </a:solidFill>
                  <a:effectLst/>
                  <a:uLnTx/>
                  <a:uFillTx/>
                  <a:latin typeface="나눔스퀘어"/>
                  <a:ea typeface="나눔스퀘어"/>
                </a:rPr>
                <a:t>카카오 로그인 인증 </a:t>
              </a:r>
              <a:r>
                <a:rPr kumimoji="0" lang="en-US" altLang="ko-KR" sz="1200" b="0" i="0" u="none" strike="noStrike" kern="1200" cap="none" spc="0" normalizeH="0" baseline="0">
                  <a:solidFill>
                    <a:srgbClr val="000000"/>
                  </a:solidFill>
                  <a:effectLst/>
                  <a:uLnTx/>
                  <a:uFillTx/>
                  <a:latin typeface="나눔스퀘어"/>
                  <a:ea typeface="나눔스퀘어"/>
                </a:rPr>
                <a:t>(</a:t>
              </a:r>
              <a:r>
                <a:rPr kumimoji="0" lang="ko-KR" altLang="en-US" sz="1200" b="0" i="0" u="none" strike="noStrike" kern="1200" cap="none" spc="0" normalizeH="0" baseline="0">
                  <a:solidFill>
                    <a:srgbClr val="000000"/>
                  </a:solidFill>
                  <a:effectLst/>
                  <a:uLnTx/>
                  <a:uFillTx/>
                  <a:latin typeface="나눔스퀘어"/>
                  <a:ea typeface="나눔스퀘어"/>
                </a:rPr>
                <a:t>카카오</a:t>
              </a:r>
              <a:r>
                <a:rPr kumimoji="0" lang="en-US" altLang="ko-KR" sz="1200" b="0" i="0" u="none" strike="noStrike" kern="1200" cap="none" spc="0" normalizeH="0" baseline="0">
                  <a:solidFill>
                    <a:srgbClr val="000000"/>
                  </a:solidFill>
                  <a:effectLst/>
                  <a:uLnTx/>
                  <a:uFillTx/>
                  <a:latin typeface="나눔스퀘어"/>
                  <a:ea typeface="나눔스퀘어"/>
                </a:rPr>
                <a:t>Dev)</a:t>
              </a:r>
              <a:endParaRPr kumimoji="0" lang="en-US" altLang="ko-KR" sz="1200" b="0" i="0" u="none" strike="noStrike" kern="1200" cap="none" spc="0" normalizeH="0" baseline="0">
                <a:solidFill>
                  <a:srgbClr val="000000"/>
                </a:solidFill>
                <a:effectLst/>
                <a:uLnTx/>
                <a:uFillTx/>
                <a:latin typeface="나눔스퀘어"/>
                <a:ea typeface="나눔스퀘어"/>
              </a:endParaRPr>
            </a:p>
            <a:p>
              <a:pPr marL="171450" marR="0" lvl="0" indent="-171450" algn="l" defTabSz="990419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3876"/>
                </a:buClr>
                <a:buFont typeface="Arial"/>
                <a:buChar char="•"/>
                <a:defRPr/>
              </a:pPr>
              <a:r>
                <a:rPr kumimoji="0" lang="ko-KR" altLang="en-US" sz="1200" b="0" i="0" u="none" strike="noStrike" kern="1200" cap="none" spc="0" normalizeH="0" baseline="0">
                  <a:solidFill>
                    <a:srgbClr val="000000"/>
                  </a:solidFill>
                  <a:effectLst/>
                  <a:uLnTx/>
                  <a:uFillTx/>
                  <a:latin typeface="나눔스퀘어"/>
                  <a:ea typeface="나눔스퀘어"/>
                </a:rPr>
                <a:t>웹 서버 </a:t>
              </a:r>
              <a:r>
                <a:rPr kumimoji="0" lang="en-US" altLang="ko-KR" sz="1200" b="0" i="0" u="none" strike="noStrike" kern="1200" cap="none" spc="0" normalizeH="0" baseline="0">
                  <a:solidFill>
                    <a:srgbClr val="000000"/>
                  </a:solidFill>
                  <a:effectLst/>
                  <a:uLnTx/>
                  <a:uFillTx/>
                  <a:latin typeface="나눔스퀘어"/>
                  <a:ea typeface="나눔스퀘어"/>
                </a:rPr>
                <a:t>(git page),</a:t>
              </a:r>
              <a:r>
                <a:rPr kumimoji="0" lang="ko-KR" altLang="en-US" sz="1200" b="0" i="0" u="none" strike="noStrike" kern="1200" cap="none" spc="0" normalizeH="0" baseline="0">
                  <a:solidFill>
                    <a:srgbClr val="000000"/>
                  </a:solidFill>
                  <a:effectLst/>
                  <a:uLnTx/>
                  <a:uFillTx/>
                  <a:latin typeface="나눔스퀘어"/>
                  <a:ea typeface="나눔스퀘어"/>
                </a:rPr>
                <a:t> 호스팅</a:t>
              </a:r>
              <a:r>
                <a:rPr kumimoji="0" lang="en-US" altLang="ko-KR" sz="1200" b="0" i="0" u="none" strike="noStrike" kern="1200" cap="none" spc="0" normalizeH="0" baseline="0">
                  <a:solidFill>
                    <a:srgbClr val="000000"/>
                  </a:solidFill>
                  <a:effectLst/>
                  <a:uLnTx/>
                  <a:uFillTx/>
                  <a:latin typeface="나눔스퀘어"/>
                  <a:ea typeface="나눔스퀘어"/>
                </a:rPr>
                <a:t>(</a:t>
              </a:r>
              <a:r>
                <a:rPr kumimoji="0" lang="ko-KR" altLang="en-US" sz="1200" b="0" i="0" u="none" strike="noStrike" kern="1200" cap="none" spc="0" normalizeH="0" baseline="0">
                  <a:solidFill>
                    <a:srgbClr val="000000"/>
                  </a:solidFill>
                  <a:effectLst/>
                  <a:uLnTx/>
                  <a:uFillTx/>
                  <a:latin typeface="나눔스퀘어"/>
                  <a:ea typeface="나눔스퀘어"/>
                </a:rPr>
                <a:t>가비아</a:t>
              </a:r>
              <a:r>
                <a:rPr kumimoji="0" lang="en-US" altLang="ko-KR" sz="1200" b="0" i="0" u="none" strike="noStrike" kern="1200" cap="none" spc="0" normalizeH="0" baseline="0">
                  <a:solidFill>
                    <a:srgbClr val="000000"/>
                  </a:solidFill>
                  <a:effectLst/>
                  <a:uLnTx/>
                  <a:uFillTx/>
                  <a:latin typeface="나눔스퀘어"/>
                  <a:ea typeface="나눔스퀘어"/>
                </a:rPr>
                <a:t>)</a:t>
              </a:r>
              <a:endParaRPr kumimoji="0" lang="en-US" altLang="ko-KR" sz="1200" b="0" i="0" u="none" strike="noStrike" kern="1200" cap="none" spc="0" normalizeH="0" baseline="0">
                <a:solidFill>
                  <a:srgbClr val="000000"/>
                </a:solidFill>
                <a:effectLst/>
                <a:uLnTx/>
                <a:uFillTx/>
                <a:latin typeface="나눔스퀘어"/>
                <a:ea typeface="나눔스퀘어"/>
              </a:endParaRPr>
            </a:p>
            <a:p>
              <a:pPr marL="171450" marR="0" lvl="0" indent="-171450" algn="l" defTabSz="990419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3876"/>
                </a:buClr>
                <a:buFont typeface="Arial"/>
                <a:buChar char="•"/>
                <a:defRPr/>
              </a:pPr>
              <a:r>
                <a:rPr kumimoji="0" lang="ko-KR" altLang="en-US" sz="1200" b="0" i="0" u="none" strike="noStrike" kern="1200" cap="none" spc="0" normalizeH="0" baseline="0">
                  <a:solidFill>
                    <a:srgbClr val="000000"/>
                  </a:solidFill>
                  <a:effectLst/>
                  <a:uLnTx/>
                  <a:uFillTx/>
                  <a:latin typeface="나눔스퀘어"/>
                  <a:ea typeface="나눔스퀘어"/>
                </a:rPr>
                <a:t>웹 화면 </a:t>
              </a:r>
              <a:r>
                <a:rPr kumimoji="0" lang="en-US" altLang="ko-KR" sz="1200" b="0" i="0" u="none" strike="noStrike" kern="1200" cap="none" spc="0" normalizeH="0" baseline="0">
                  <a:solidFill>
                    <a:srgbClr val="000000"/>
                  </a:solidFill>
                  <a:effectLst/>
                  <a:uLnTx/>
                  <a:uFillTx/>
                  <a:latin typeface="나눔스퀘어"/>
                  <a:ea typeface="나눔스퀘어"/>
                </a:rPr>
                <a:t>(</a:t>
              </a:r>
              <a:r>
                <a:rPr kumimoji="0" lang="ko-KR" altLang="en-US" sz="1200" b="0" i="0" u="none" strike="noStrike" kern="1200" cap="none" spc="0" normalizeH="0" baseline="0">
                  <a:solidFill>
                    <a:srgbClr val="000000"/>
                  </a:solidFill>
                  <a:effectLst/>
                  <a:uLnTx/>
                  <a:uFillTx/>
                  <a:latin typeface="나눔스퀘어"/>
                  <a:ea typeface="나눔스퀘어"/>
                </a:rPr>
                <a:t>로그인</a:t>
              </a:r>
              <a:r>
                <a:rPr kumimoji="0" lang="en-US" altLang="ko-KR" sz="1200" b="0" i="0" u="none" strike="noStrike" kern="1200" cap="none" spc="0" normalizeH="0" baseline="0">
                  <a:solidFill>
                    <a:srgbClr val="000000"/>
                  </a:solidFill>
                  <a:effectLst/>
                  <a:uLnTx/>
                  <a:uFillTx/>
                  <a:latin typeface="나눔스퀘어"/>
                  <a:ea typeface="나눔스퀘어"/>
                </a:rPr>
                <a:t>)</a:t>
              </a:r>
              <a:r>
                <a:rPr kumimoji="0" lang="ko-KR" altLang="en-US" sz="1200" b="0" i="0" u="none" strike="noStrike" kern="1200" cap="none" spc="0" normalizeH="0" baseline="0">
                  <a:solidFill>
                    <a:srgbClr val="000000"/>
                  </a:solidFill>
                  <a:effectLst/>
                  <a:uLnTx/>
                  <a:uFillTx/>
                  <a:latin typeface="나눔스퀘어"/>
                  <a:ea typeface="나눔스퀘어"/>
                </a:rPr>
                <a:t> 개발</a:t>
              </a:r>
              <a:endParaRPr kumimoji="0" lang="ko-KR" altLang="en-US" sz="1200" b="0" i="0" u="none" strike="noStrike" kern="1200" cap="none" spc="0" normalizeH="0" baseline="0">
                <a:solidFill>
                  <a:srgbClr val="000000"/>
                </a:solidFill>
                <a:effectLst/>
                <a:uLnTx/>
                <a:uFillTx/>
                <a:latin typeface="나눔스퀘어"/>
                <a:ea typeface="나눔스퀘어"/>
              </a:endParaRPr>
            </a:p>
          </p:txBody>
        </p:sp>
        <p:sp>
          <p:nvSpPr>
            <p:cNvPr id="16414" name="직사각형 124"/>
            <p:cNvSpPr/>
            <p:nvPr/>
          </p:nvSpPr>
          <p:spPr>
            <a:xfrm>
              <a:off x="5402263" y="2965903"/>
              <a:ext cx="2917825" cy="7088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1016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457200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r>
                <a:rPr kumimoji="0" lang="ko-KR" altLang="en-US" sz="1800" b="0" i="0" u="none" strike="noStrike" kern="1200" cap="none" spc="0" normalizeH="0" baseline="0">
                  <a:solidFill>
                    <a:schemeClr val="tx1"/>
                  </a:solidFill>
                  <a:effectLst/>
                  <a:uLnTx/>
                  <a:uFillTx/>
                  <a:latin typeface="나눔스퀘어"/>
                  <a:ea typeface="나눔스퀘어"/>
                </a:rPr>
                <a:t>인프라</a:t>
              </a:r>
              <a:endParaRPr kumimoji="0" lang="ko-KR" altLang="en-US" sz="1800" b="0" i="0" u="none" strike="noStrike" kern="1200" cap="none" spc="0" normalizeH="0" baseline="0">
                <a:solidFill>
                  <a:schemeClr val="tx1"/>
                </a:solidFill>
                <a:latin typeface="나눔스퀘어"/>
                <a:ea typeface="나눔스퀘어"/>
              </a:endParaRPr>
            </a:p>
          </p:txBody>
        </p:sp>
      </p:grpSp>
      <p:grpSp>
        <p:nvGrpSpPr>
          <p:cNvPr id="16456" name=""/>
          <p:cNvGrpSpPr/>
          <p:nvPr/>
        </p:nvGrpSpPr>
        <p:grpSpPr>
          <a:xfrm rot="0">
            <a:off x="823913" y="3688180"/>
            <a:ext cx="7496175" cy="1080577"/>
            <a:chOff x="823913" y="3774932"/>
            <a:chExt cx="7496175" cy="1080577"/>
          </a:xfrm>
        </p:grpSpPr>
        <p:sp>
          <p:nvSpPr>
            <p:cNvPr id="16419" name="Text Box 41"/>
            <p:cNvSpPr txBox="1">
              <a:spLocks noChangeArrowheads="1"/>
            </p:cNvSpPr>
            <p:nvPr/>
          </p:nvSpPr>
          <p:spPr>
            <a:xfrm>
              <a:off x="865505" y="3774932"/>
              <a:ext cx="2399979" cy="311468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>
              <a:innerShdw blurRad="50800">
                <a:prstClr val="black">
                  <a:alpha val="6000"/>
                </a:prstClr>
              </a:innerShdw>
            </a:effectLst>
          </p:spPr>
          <p:txBody>
            <a:bodyPr lIns="0" tIns="0" rIns="0" bIns="0"/>
            <a:lstStyle>
              <a:defPPr>
                <a:defRPr lang="ko-KR"/>
              </a:defPPr>
              <a:lvl1pPr defTabSz="914400">
                <a:defRPr sz="1800"/>
              </a:lvl1pPr>
              <a:lvl2pPr marL="457200" defTabSz="914400">
                <a:defRPr sz="1800"/>
              </a:lvl2pPr>
              <a:lvl3pPr marL="914400" defTabSz="914400">
                <a:defRPr sz="1800"/>
              </a:lvl3pPr>
              <a:lvl4pPr marL="1371600" defTabSz="914400">
                <a:defRPr sz="1800"/>
              </a:lvl4pPr>
              <a:lvl5pPr marL="1828800" defTabSz="914400">
                <a:defRPr sz="1800"/>
              </a:lvl5pPr>
              <a:lvl6pPr marL="2286000" defTabSz="914400">
                <a:defRPr sz="1800"/>
              </a:lvl6pPr>
              <a:lvl7pPr marL="2743200" defTabSz="914400">
                <a:defRPr sz="1800"/>
              </a:lvl7pPr>
              <a:lvl8pPr marL="3200400" defTabSz="914400">
                <a:defRPr sz="1800"/>
              </a:lvl8pPr>
              <a:lvl9pPr marL="3657600" defTabSz="914400">
                <a:defRPr sz="1800"/>
              </a:lvl9pPr>
            </a:lstStyle>
            <a:p>
              <a:pPr marL="0" marR="0" lvl="0" indent="0" algn="l" defTabSz="914400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defRPr/>
              </a:pPr>
              <a:r>
                <a:rPr kumimoji="0" lang="ko-KR" altLang="en-US" sz="2000" b="0" i="0" u="none" strike="noStrike" kern="1200" cap="none" spc="0" normalizeH="0" baseline="0">
                  <a:ln w="9525">
                    <a:solidFill>
                      <a:srgbClr val="1897d6">
                        <a:alpha val="0"/>
                      </a:srgb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나눔스퀘어 Bold"/>
                  <a:ea typeface="나눔스퀘어 Bold"/>
                </a:rPr>
                <a:t>한수연</a:t>
              </a:r>
              <a:r>
                <a:rPr kumimoji="0" lang="ko-KR" altLang="en-US" sz="1600" b="0" i="0" u="none" strike="noStrike" kern="1200" cap="none" spc="0" normalizeH="0" baseline="0">
                  <a:ln w="9525">
                    <a:solidFill>
                      <a:srgbClr val="1897d6">
                        <a:alpha val="0"/>
                      </a:srgb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나눔스퀘어 Bold"/>
                  <a:ea typeface="나눔스퀘어 Bold"/>
                </a:rPr>
                <a:t> </a:t>
              </a:r>
              <a:endParaRPr kumimoji="0" lang="ko-KR" altLang="en-US" sz="1600" b="0" i="0" u="none" strike="noStrike" kern="1200" cap="none" spc="0" normalizeH="0" baseline="0">
                <a:ln w="9525">
                  <a:solidFill>
                    <a:srgbClr val="1897d6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스퀘어 Bold"/>
                <a:ea typeface="나눔스퀘어 Bold"/>
              </a:endParaRPr>
            </a:p>
          </p:txBody>
        </p:sp>
        <p:sp>
          <p:nvSpPr>
            <p:cNvPr id="16420" name="직사각형 114"/>
            <p:cNvSpPr/>
            <p:nvPr/>
          </p:nvSpPr>
          <p:spPr>
            <a:xfrm>
              <a:off x="823913" y="4124528"/>
              <a:ext cx="4194175" cy="7309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1016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457200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나눔스퀘어"/>
                <a:ea typeface="나눔스퀘어"/>
              </a:endParaRPr>
            </a:p>
          </p:txBody>
        </p:sp>
        <p:sp>
          <p:nvSpPr>
            <p:cNvPr id="16421" name="직사각형 100"/>
            <p:cNvSpPr/>
            <p:nvPr/>
          </p:nvSpPr>
          <p:spPr>
            <a:xfrm>
              <a:off x="967688" y="4135666"/>
              <a:ext cx="4050556" cy="6349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marR="0" lvl="0" indent="-171450" algn="l" defTabSz="990419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3876"/>
                </a:buClr>
                <a:buFont typeface="Arial"/>
                <a:buChar char="•"/>
                <a:defRPr/>
              </a:pPr>
              <a:r>
                <a:rPr kumimoji="0" lang="en-US" altLang="ko-KR" sz="1200" b="0" i="0" u="none" strike="noStrike" kern="1200" cap="none" spc="0" normalizeH="0" baseline="0">
                  <a:ln w="9525">
                    <a:solidFill>
                      <a:srgbClr val="1897d6">
                        <a:alpha val="0"/>
                      </a:srgbClr>
                    </a:solidFill>
                  </a:ln>
                  <a:solidFill>
                    <a:schemeClr val="dk1"/>
                  </a:solidFill>
                  <a:effectLst/>
                  <a:uLnTx/>
                  <a:uFillTx/>
                  <a:latin typeface="나눔스퀘어"/>
                  <a:ea typeface="나눔스퀘어"/>
                </a:rPr>
                <a:t>IPFS</a:t>
              </a:r>
              <a:r>
                <a:rPr kumimoji="0" lang="ko-KR" altLang="en-US" sz="1200" b="0" i="0" u="none" strike="noStrike" kern="1200" cap="none" spc="0" normalizeH="0" baseline="0">
                  <a:ln w="9525">
                    <a:solidFill>
                      <a:srgbClr val="1897d6">
                        <a:alpha val="0"/>
                      </a:srgbClr>
                    </a:solidFill>
                  </a:ln>
                  <a:solidFill>
                    <a:schemeClr val="dk1"/>
                  </a:solidFill>
                  <a:effectLst/>
                  <a:uLnTx/>
                  <a:uFillTx/>
                  <a:latin typeface="나눔스퀘어"/>
                  <a:ea typeface="나눔스퀘어"/>
                </a:rPr>
                <a:t> 관리 </a:t>
              </a:r>
              <a:r>
                <a:rPr kumimoji="0" lang="en-US" altLang="ko-KR" sz="1200" b="0" i="0" u="none" strike="noStrike" kern="1200" cap="none" spc="0" normalizeH="0" baseline="0">
                  <a:ln w="9525">
                    <a:solidFill>
                      <a:srgbClr val="1897d6">
                        <a:alpha val="0"/>
                      </a:srgbClr>
                    </a:solidFill>
                  </a:ln>
                  <a:solidFill>
                    <a:schemeClr val="dk1"/>
                  </a:solidFill>
                  <a:effectLst/>
                  <a:uLnTx/>
                  <a:uFillTx/>
                  <a:latin typeface="나눔스퀘어"/>
                  <a:ea typeface="나눔스퀘어"/>
                </a:rPr>
                <a:t>(</a:t>
              </a:r>
              <a:r>
                <a:rPr kumimoji="0" lang="ko-KR" altLang="en-US" sz="1200" b="0" i="0" u="none" strike="noStrike" kern="1200" cap="none" spc="0" normalizeH="0" baseline="0">
                  <a:ln w="9525">
                    <a:solidFill>
                      <a:srgbClr val="1897d6">
                        <a:alpha val="0"/>
                      </a:srgbClr>
                    </a:solidFill>
                  </a:ln>
                  <a:solidFill>
                    <a:schemeClr val="dk1"/>
                  </a:solidFill>
                  <a:effectLst/>
                  <a:uLnTx/>
                  <a:uFillTx/>
                  <a:latin typeface="나눔스퀘어"/>
                  <a:ea typeface="나눔스퀘어"/>
                </a:rPr>
                <a:t>피나타</a:t>
              </a:r>
              <a:r>
                <a:rPr kumimoji="0" lang="en-US" altLang="ko-KR" sz="1200" b="0" i="0" u="none" strike="noStrike" kern="1200" cap="none" spc="0" normalizeH="0" baseline="0">
                  <a:ln w="9525">
                    <a:solidFill>
                      <a:srgbClr val="1897d6">
                        <a:alpha val="0"/>
                      </a:srgbClr>
                    </a:solidFill>
                  </a:ln>
                  <a:solidFill>
                    <a:schemeClr val="dk1"/>
                  </a:solidFill>
                  <a:effectLst/>
                  <a:uLnTx/>
                  <a:uFillTx/>
                  <a:latin typeface="나눔스퀘어"/>
                  <a:ea typeface="나눔스퀘어"/>
                </a:rPr>
                <a:t>)</a:t>
              </a:r>
              <a:endParaRPr kumimoji="0" lang="en-US" altLang="ko-KR" sz="1200" b="0" i="0" u="none" strike="noStrike" kern="1200" cap="none" spc="0" normalizeH="0" baseline="0">
                <a:ln w="9525">
                  <a:solidFill>
                    <a:srgbClr val="1897d6">
                      <a:alpha val="0"/>
                    </a:srgbClr>
                  </a:solidFill>
                </a:ln>
                <a:solidFill>
                  <a:schemeClr val="dk1"/>
                </a:solidFill>
                <a:effectLst/>
                <a:uLnTx/>
                <a:uFillTx/>
                <a:latin typeface="나눔스퀘어"/>
                <a:ea typeface="나눔스퀘어"/>
              </a:endParaRPr>
            </a:p>
            <a:p>
              <a:pPr marL="171450" marR="0" lvl="0" indent="-171450" algn="l" defTabSz="990419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3876"/>
                </a:buClr>
                <a:buFont typeface="Arial"/>
                <a:buChar char="•"/>
                <a:defRPr/>
              </a:pPr>
              <a:r>
                <a:rPr kumimoji="0" lang="ko-KR" altLang="en-US" sz="1200" b="0" i="0" u="none" strike="noStrike" kern="1200" cap="none" spc="0" normalizeH="0" baseline="0">
                  <a:ln w="9525">
                    <a:solidFill>
                      <a:srgbClr val="1897d6">
                        <a:alpha val="0"/>
                      </a:srgbClr>
                    </a:solidFill>
                  </a:ln>
                  <a:solidFill>
                    <a:schemeClr val="dk1"/>
                  </a:solidFill>
                  <a:effectLst/>
                  <a:uLnTx/>
                  <a:uFillTx/>
                  <a:latin typeface="나눔스퀘어"/>
                  <a:ea typeface="나눔스퀘어"/>
                </a:rPr>
                <a:t>스마트 컨트렉트</a:t>
              </a:r>
              <a:endParaRPr kumimoji="0" lang="ko-KR" altLang="en-US" sz="1200" b="0" i="0" u="none" strike="noStrike" kern="1200" cap="none" spc="0" normalizeH="0" baseline="0">
                <a:ln w="9525">
                  <a:solidFill>
                    <a:srgbClr val="1897d6">
                      <a:alpha val="0"/>
                    </a:srgbClr>
                  </a:solidFill>
                </a:ln>
                <a:solidFill>
                  <a:schemeClr val="dk1"/>
                </a:solidFill>
                <a:effectLst/>
                <a:uLnTx/>
                <a:uFillTx/>
                <a:latin typeface="나눔스퀘어"/>
                <a:ea typeface="나눔스퀘어"/>
              </a:endParaRPr>
            </a:p>
            <a:p>
              <a:pPr marL="171450" marR="0" lvl="0" indent="-171450" algn="l" defTabSz="990419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3876"/>
                </a:buClr>
                <a:buFont typeface="Arial"/>
                <a:buChar char="•"/>
                <a:defRPr/>
              </a:pPr>
              <a:r>
                <a:rPr kumimoji="0" lang="ko-KR" altLang="en-US" sz="1200" b="0" i="0" u="none" strike="noStrike" kern="1200" cap="none" spc="0" normalizeH="0" baseline="0">
                  <a:ln w="9525">
                    <a:solidFill>
                      <a:srgbClr val="1897d6">
                        <a:alpha val="0"/>
                      </a:srgbClr>
                    </a:solidFill>
                  </a:ln>
                  <a:solidFill>
                    <a:schemeClr val="dk1"/>
                  </a:solidFill>
                  <a:effectLst/>
                  <a:uLnTx/>
                  <a:uFillTx/>
                  <a:latin typeface="나눔스퀘어"/>
                  <a:ea typeface="나눔스퀘어"/>
                </a:rPr>
                <a:t>웹 화면 </a:t>
              </a:r>
              <a:r>
                <a:rPr kumimoji="0" lang="en-US" altLang="ko-KR" sz="1200" b="0" i="0" u="none" strike="noStrike" kern="1200" cap="none" spc="0" normalizeH="0" baseline="0">
                  <a:ln w="9525">
                    <a:solidFill>
                      <a:srgbClr val="1897d6">
                        <a:alpha val="0"/>
                      </a:srgbClr>
                    </a:solidFill>
                  </a:ln>
                  <a:solidFill>
                    <a:schemeClr val="dk1"/>
                  </a:solidFill>
                  <a:effectLst/>
                  <a:uLnTx/>
                  <a:uFillTx/>
                  <a:latin typeface="나눔스퀘어"/>
                  <a:ea typeface="나눔스퀘어"/>
                </a:rPr>
                <a:t>(</a:t>
              </a:r>
              <a:r>
                <a:rPr kumimoji="0" lang="ko-KR" altLang="en-US" sz="1200" b="0" i="0" u="none" strike="noStrike" kern="1200" cap="none" spc="0" normalizeH="0" baseline="0">
                  <a:ln w="9525">
                    <a:solidFill>
                      <a:srgbClr val="1897d6">
                        <a:alpha val="0"/>
                      </a:srgbClr>
                    </a:solidFill>
                  </a:ln>
                  <a:solidFill>
                    <a:schemeClr val="dk1"/>
                  </a:solidFill>
                  <a:effectLst/>
                  <a:uLnTx/>
                  <a:uFillTx/>
                  <a:latin typeface="나눔스퀘어"/>
                  <a:ea typeface="나눔스퀘어"/>
                </a:rPr>
                <a:t>민팃</a:t>
              </a:r>
              <a:r>
                <a:rPr kumimoji="0" lang="en-US" altLang="ko-KR" sz="1200" b="0" i="0" u="none" strike="noStrike" kern="1200" cap="none" spc="0" normalizeH="0" baseline="0">
                  <a:ln w="9525">
                    <a:solidFill>
                      <a:srgbClr val="1897d6">
                        <a:alpha val="0"/>
                      </a:srgbClr>
                    </a:solidFill>
                  </a:ln>
                  <a:solidFill>
                    <a:schemeClr val="dk1"/>
                  </a:solidFill>
                  <a:effectLst/>
                  <a:uLnTx/>
                  <a:uFillTx/>
                  <a:latin typeface="나눔스퀘어"/>
                  <a:ea typeface="나눔스퀘어"/>
                </a:rPr>
                <a:t>,</a:t>
              </a:r>
              <a:r>
                <a:rPr kumimoji="0" lang="ko-KR" altLang="en-US" sz="1200" b="0" i="0" u="none" strike="noStrike" kern="1200" cap="none" spc="0" normalizeH="0" baseline="0">
                  <a:ln w="9525">
                    <a:solidFill>
                      <a:srgbClr val="1897d6">
                        <a:alpha val="0"/>
                      </a:srgbClr>
                    </a:solidFill>
                  </a:ln>
                  <a:solidFill>
                    <a:schemeClr val="dk1"/>
                  </a:solidFill>
                  <a:effectLst/>
                  <a:uLnTx/>
                  <a:uFillTx/>
                  <a:latin typeface="나눔스퀘어"/>
                  <a:ea typeface="나눔스퀘어"/>
                </a:rPr>
                <a:t> 선물하기</a:t>
              </a:r>
              <a:r>
                <a:rPr kumimoji="0" lang="en-US" altLang="ko-KR" sz="1200" b="0" i="0" u="none" strike="noStrike" kern="1200" cap="none" spc="0" normalizeH="0" baseline="0">
                  <a:ln w="9525">
                    <a:solidFill>
                      <a:srgbClr val="1897d6">
                        <a:alpha val="0"/>
                      </a:srgbClr>
                    </a:solidFill>
                  </a:ln>
                  <a:solidFill>
                    <a:schemeClr val="dk1"/>
                  </a:solidFill>
                  <a:effectLst/>
                  <a:uLnTx/>
                  <a:uFillTx/>
                  <a:latin typeface="나눔스퀘어"/>
                  <a:ea typeface="나눔스퀘어"/>
                </a:rPr>
                <a:t>)</a:t>
              </a:r>
              <a:r>
                <a:rPr kumimoji="0" lang="ko-KR" altLang="en-US" sz="1200" b="0" i="0" u="none" strike="noStrike" kern="1200" cap="none" spc="0" normalizeH="0" baseline="0">
                  <a:ln w="9525">
                    <a:solidFill>
                      <a:srgbClr val="1897d6">
                        <a:alpha val="0"/>
                      </a:srgbClr>
                    </a:solidFill>
                  </a:ln>
                  <a:solidFill>
                    <a:schemeClr val="dk1"/>
                  </a:solidFill>
                  <a:effectLst/>
                  <a:uLnTx/>
                  <a:uFillTx/>
                  <a:latin typeface="나눔스퀘어"/>
                  <a:ea typeface="나눔스퀘어"/>
                </a:rPr>
                <a:t> 개발</a:t>
              </a:r>
              <a:endParaRPr kumimoji="0" lang="ko-KR" altLang="en-US" sz="1200" b="0" i="0" u="none" strike="noStrike" kern="1200" cap="none" spc="0" normalizeH="0" baseline="0">
                <a:ln w="9525">
                  <a:solidFill>
                    <a:srgbClr val="1897d6">
                      <a:alpha val="0"/>
                    </a:srgbClr>
                  </a:solidFill>
                </a:ln>
                <a:solidFill>
                  <a:schemeClr val="dk1"/>
                </a:solidFill>
                <a:effectLst/>
                <a:uLnTx/>
                <a:uFillTx/>
                <a:latin typeface="나눔스퀘어"/>
                <a:ea typeface="나눔스퀘어"/>
              </a:endParaRPr>
            </a:p>
          </p:txBody>
        </p:sp>
        <p:sp>
          <p:nvSpPr>
            <p:cNvPr id="16422" name="직사각형 124"/>
            <p:cNvSpPr/>
            <p:nvPr/>
          </p:nvSpPr>
          <p:spPr>
            <a:xfrm>
              <a:off x="5402263" y="4135640"/>
              <a:ext cx="2917825" cy="7088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1016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457200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r>
                <a:rPr kumimoji="0" lang="ko-KR" altLang="en-US" sz="1800" b="0" i="0" u="none" strike="noStrike" kern="1200" cap="none" spc="0" normalizeH="0" baseline="0">
                  <a:solidFill>
                    <a:schemeClr val="tx1"/>
                  </a:solidFill>
                  <a:effectLst/>
                  <a:uLnTx/>
                  <a:uFillTx/>
                  <a:latin typeface="나눔스퀘어"/>
                  <a:ea typeface="나눔스퀘어"/>
                </a:rPr>
                <a:t>스마트컨트렉트</a:t>
              </a:r>
              <a:endParaRPr kumimoji="0" lang="ko-KR" altLang="en-US" sz="1800" b="0" i="0" u="none" strike="noStrike" kern="1200" cap="none" spc="0" normalizeH="0" baseline="0">
                <a:solidFill>
                  <a:schemeClr val="tx1"/>
                </a:solidFill>
                <a:latin typeface="나눔스퀘어"/>
                <a:ea typeface="나눔스퀘어"/>
              </a:endParaRPr>
            </a:p>
          </p:txBody>
        </p:sp>
      </p:grpSp>
      <p:grpSp>
        <p:nvGrpSpPr>
          <p:cNvPr id="16454" name=""/>
          <p:cNvGrpSpPr/>
          <p:nvPr/>
        </p:nvGrpSpPr>
        <p:grpSpPr>
          <a:xfrm rot="0">
            <a:off x="823913" y="1274063"/>
            <a:ext cx="7496175" cy="1083556"/>
            <a:chOff x="823913" y="2565452"/>
            <a:chExt cx="7496175" cy="1083556"/>
          </a:xfrm>
        </p:grpSpPr>
        <p:sp>
          <p:nvSpPr>
            <p:cNvPr id="16435" name="직사각형 114"/>
            <p:cNvSpPr/>
            <p:nvPr/>
          </p:nvSpPr>
          <p:spPr>
            <a:xfrm>
              <a:off x="823913" y="2918028"/>
              <a:ext cx="4194175" cy="7309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  <a:effectLst>
              <a:outerShdw blurRad="254000" dist="101600" dir="2700000" algn="tl" rotWithShape="0">
                <a:srgbClr val="000000">
                  <a:alpha val="20000"/>
                </a:srgbClr>
              </a:outerShdw>
            </a:effectLst>
          </p:spPr>
          <p:txBody>
            <a:bodyPr anchor="ctr"/>
            <a:p>
              <a:pPr marL="0" marR="0" lvl="0" indent="0" algn="ctr" defTabSz="457200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effectLst/>
                <a:uLnTx/>
                <a:uFillTx/>
                <a:latin typeface="나눔스퀘어 Bold"/>
                <a:ea typeface="나눔스퀘어 Bold"/>
              </a:endParaRPr>
            </a:p>
          </p:txBody>
        </p:sp>
        <p:sp>
          <p:nvSpPr>
            <p:cNvPr id="16436" name="직사각형 100"/>
            <p:cNvSpPr/>
            <p:nvPr/>
          </p:nvSpPr>
          <p:spPr>
            <a:xfrm>
              <a:off x="967688" y="2929166"/>
              <a:ext cx="4050556" cy="6408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171450" marR="0" lvl="0" indent="-171450" algn="l" defTabSz="990419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3876"/>
                </a:buClr>
                <a:buFont typeface="Arial"/>
                <a:buChar char="•"/>
                <a:defRPr/>
              </a:pPr>
              <a:r>
  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<a:solidFill>
                    <a:srgbClr val="000000"/>
                  </a:solidFill>
                  <a:effectLst/>
                  <a:uLnTx/>
                  <a:uFillTx/>
                  <a:latin typeface="나눔스퀘어"/>
                  <a:ea typeface="나눔스퀘어"/>
                </a:rPr>
                <a:t>특허 준비</a:t>
              </a:r>
  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effectLst/>
                <a:uLnTx/>
                <a:uFillTx/>
                <a:latin typeface="나눔스퀘어"/>
                <a:ea typeface="나눔스퀘어"/>
              </a:endParaRPr>
            </a:p>
            <a:p>
              <a:pPr marL="171450" marR="0" lvl="0" indent="-171450" algn="l" defTabSz="990419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3876"/>
                </a:buClr>
                <a:buFont typeface="Arial"/>
                <a:buChar char="•"/>
                <a:defRPr/>
              </a:pPr>
              <a:r>
  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<a:solidFill>
                    <a:srgbClr val="000000"/>
                  </a:solidFill>
                  <a:effectLst/>
                  <a:uLnTx/>
                  <a:uFillTx/>
                  <a:latin typeface="나눔스퀘어"/>
                  <a:ea typeface="나눔스퀘어"/>
                </a:rPr>
                <a:t>로컬 테스트넷 구성 </a:t>
              </a:r>
              <a:r>
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<a:solidFill>
                    <a:srgbClr val="000000"/>
                  </a:solidFill>
                  <a:effectLst/>
                  <a:uLnTx/>
                  <a:uFillTx/>
                  <a:latin typeface="나눔스퀘어"/>
                  <a:ea typeface="나눔스퀘어"/>
                </a:rPr>
                <a:t>(</a:t>
              </a:r>
              <a:r>
  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<a:solidFill>
                    <a:srgbClr val="000000"/>
                  </a:solidFill>
                  <a:effectLst/>
                  <a:uLnTx/>
                  <a:uFillTx/>
                  <a:latin typeface="나눔스퀘어"/>
                  <a:ea typeface="나눔스퀘어"/>
                </a:rPr>
                <a:t>가나쉬</a:t>
              </a:r>
              <a:r>
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<a:solidFill>
                    <a:srgbClr val="000000"/>
                  </a:solidFill>
                  <a:effectLst/>
                  <a:uLnTx/>
                  <a:uFillTx/>
                  <a:latin typeface="나눔스퀘어"/>
                  <a:ea typeface="나눔스퀘어"/>
                </a:rPr>
                <a:t>)</a:t>
              </a:r>
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effectLst/>
                <a:uLnTx/>
                <a:uFillTx/>
                <a:latin typeface="나눔스퀘어"/>
                <a:ea typeface="나눔스퀘어"/>
              </a:endParaRPr>
            </a:p>
            <a:p>
              <a:pPr marL="171450" marR="0" lvl="0" indent="-171450" algn="l" defTabSz="990419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3876"/>
                </a:buClr>
                <a:buFont typeface="Arial"/>
                <a:buChar char="•"/>
                <a:defRPr/>
              </a:pPr>
              <a:r>
  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<a:solidFill>
                    <a:srgbClr val="000000"/>
                  </a:solidFill>
                  <a:effectLst/>
                  <a:uLnTx/>
                  <a:uFillTx/>
                  <a:latin typeface="나눔스퀘어"/>
                  <a:ea typeface="나눔스퀘어"/>
                </a:rPr>
                <a:t>웹 화면 </a:t>
              </a:r>
              <a:r>
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<a:solidFill>
                    <a:srgbClr val="000000"/>
                  </a:solidFill>
                  <a:effectLst/>
                  <a:uLnTx/>
                  <a:uFillTx/>
                  <a:latin typeface="나눔스퀘어"/>
                  <a:ea typeface="나눔스퀘어"/>
                </a:rPr>
                <a:t>(</a:t>
              </a:r>
              <a:r>
  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<a:solidFill>
                    <a:srgbClr val="000000"/>
                  </a:solidFill>
                  <a:effectLst/>
                  <a:uLnTx/>
                  <a:uFillTx/>
                  <a:latin typeface="나눔스퀘어"/>
                  <a:ea typeface="나눔스퀘어"/>
                </a:rPr>
                <a:t>대시보드</a:t>
              </a:r>
              <a:r>
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<a:solidFill>
                    <a:srgbClr val="000000"/>
                  </a:solidFill>
                  <a:effectLst/>
                  <a:uLnTx/>
                  <a:uFillTx/>
                  <a:latin typeface="나눔스퀘어"/>
                  <a:ea typeface="나눔스퀘어"/>
                </a:rPr>
                <a:t>)</a:t>
              </a:r>
              <a:r>
  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<a:solidFill>
                    <a:srgbClr val="000000"/>
                  </a:solidFill>
                  <a:effectLst/>
                  <a:uLnTx/>
                  <a:uFillTx/>
                  <a:latin typeface="나눔스퀘어"/>
                  <a:ea typeface="나눔스퀘어"/>
                </a:rPr>
                <a:t> 개발</a:t>
              </a:r>
  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effectLst/>
                <a:uLnTx/>
                <a:uFillTx/>
                <a:latin typeface="나눔스퀘어"/>
                <a:ea typeface="나눔스퀘어"/>
              </a:endParaRPr>
            </a:p>
          </p:txBody>
        </p:sp>
        <p:sp>
          <p:nvSpPr>
            <p:cNvPr id="16437" name="직사각형 124"/>
            <p:cNvSpPr/>
            <p:nvPr/>
          </p:nvSpPr>
          <p:spPr>
            <a:xfrm>
              <a:off x="5402263" y="2929140"/>
              <a:ext cx="2917825" cy="70883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  <a:effectLst>
              <a:outerShdw blurRad="254000" dist="101600" dir="2700000" algn="tl" rotWithShape="0">
                <a:srgbClr val="000000">
                  <a:alpha val="20000"/>
                </a:srgbClr>
              </a:outerShdw>
            </a:effectLst>
          </p:spPr>
          <p:txBody>
            <a:bodyPr anchor="ctr"/>
            <a:p>
              <a:pPr marL="0" marR="0" lvl="0" indent="0" algn="ctr" defTabSz="457200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effectLst/>
                  <a:uLnTx/>
                  <a:uFillTx/>
                  <a:latin typeface="나눔스퀘어"/>
                  <a:ea typeface="나눔스퀘어"/>
                </a:rPr>
                <a:t>프로젝트 관리</a:t>
              </a: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"/>
                <a:ea typeface="나눔스퀘어"/>
              </a:endParaRPr>
            </a:p>
          </p:txBody>
        </p:sp>
        <p:sp>
          <p:nvSpPr>
            <p:cNvPr id="16440" name="Text Box 41"/>
            <p:cNvSpPr txBox="1">
              <a:spLocks noChangeArrowheads="1"/>
            </p:cNvSpPr>
            <p:nvPr/>
          </p:nvSpPr>
          <p:spPr>
            <a:xfrm>
              <a:off x="865505" y="2565452"/>
              <a:ext cx="2399979" cy="311468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>
              <a:innerShdw blurRad="50800">
                <a:prstClr val="black">
                  <a:alpha val="6000"/>
                </a:prstClr>
              </a:innerShdw>
            </a:effectLst>
          </p:spPr>
          <p:txBody>
            <a:bodyPr lIns="0" tIns="0" rIns="0" bIns="0"/>
            <a:lstStyle>
              <a:defPPr>
                <a:defRPr lang="ko-KR"/>
              </a:defPPr>
              <a:lvl1pPr defTabSz="914400">
                <a:defRPr sz="1800"/>
              </a:lvl1pPr>
              <a:lvl2pPr marL="457200" defTabSz="914400">
                <a:defRPr sz="1800"/>
              </a:lvl2pPr>
              <a:lvl3pPr marL="914400" defTabSz="914400">
                <a:defRPr sz="1800"/>
              </a:lvl3pPr>
              <a:lvl4pPr marL="1371600" defTabSz="914400">
                <a:defRPr sz="1800"/>
              </a:lvl4pPr>
              <a:lvl5pPr marL="1828800" defTabSz="914400">
                <a:defRPr sz="1800"/>
              </a:lvl5pPr>
              <a:lvl6pPr marL="2286000" defTabSz="914400">
                <a:defRPr sz="1800"/>
              </a:lvl6pPr>
              <a:lvl7pPr marL="2743200" defTabSz="914400">
                <a:defRPr sz="1800"/>
              </a:lvl7pPr>
              <a:lvl8pPr marL="3200400" defTabSz="914400">
                <a:defRPr sz="1800"/>
              </a:lvl8pPr>
              <a:lvl9pPr marL="3657600" defTabSz="914400">
                <a:defRPr sz="1800"/>
              </a:lvl9pPr>
            </a:lstStyle>
            <a:p>
              <a:pPr marL="0" marR="0" lvl="0" indent="0" algn="l" defTabSz="914400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defRPr/>
              </a:pPr>
              <a:r>
                <a:rPr kumimoji="0" lang="ko-KR" altLang="en-US" sz="2000" b="0" i="0" u="none" strike="noStrike" kern="1200" cap="none" spc="0" normalizeH="0" baseline="0">
                  <a:ln w="9525">
                    <a:solidFill>
                      <a:srgbClr val="1897d6">
                        <a:alpha val="0"/>
                      </a:srgb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나눔스퀘어 Bold"/>
                  <a:ea typeface="나눔스퀘어 Bold"/>
                </a:rPr>
                <a:t>장우영</a:t>
              </a:r>
              <a:endParaRPr kumimoji="0" lang="ko-KR" altLang="en-US" sz="2000" b="0" i="0" u="none" strike="noStrike" kern="1200" cap="none" spc="0" normalizeH="0" baseline="0">
                <a:ln w="9525">
                  <a:solidFill>
                    <a:srgbClr val="1897d6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스퀘어 Bold"/>
                <a:ea typeface="나눔스퀘어 Bold"/>
              </a:endParaRPr>
            </a:p>
          </p:txBody>
        </p:sp>
      </p:grpSp>
      <p:grpSp>
        <p:nvGrpSpPr>
          <p:cNvPr id="16442" name=""/>
          <p:cNvGrpSpPr/>
          <p:nvPr/>
        </p:nvGrpSpPr>
        <p:grpSpPr>
          <a:xfrm rot="0">
            <a:off x="823913" y="4893749"/>
            <a:ext cx="7496175" cy="1180675"/>
            <a:chOff x="823913" y="1398695"/>
            <a:chExt cx="7496175" cy="1180675"/>
          </a:xfrm>
        </p:grpSpPr>
        <p:sp>
          <p:nvSpPr>
            <p:cNvPr id="16393" name="Text Box 41"/>
            <p:cNvSpPr txBox="1">
              <a:spLocks noChangeArrowheads="1"/>
            </p:cNvSpPr>
            <p:nvPr/>
          </p:nvSpPr>
          <p:spPr>
            <a:xfrm>
              <a:off x="865505" y="1398695"/>
              <a:ext cx="2399979" cy="311468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>
              <a:innerShdw blurRad="50800">
                <a:prstClr val="black">
                  <a:alpha val="6000"/>
                </a:prstClr>
              </a:innerShdw>
            </a:effectLst>
          </p:spPr>
          <p:txBody>
            <a:bodyPr lIns="0" tIns="0" rIns="0" bIns="0"/>
            <a:lstStyle>
              <a:defPPr>
                <a:defRPr lang="ko-KR"/>
              </a:defPPr>
              <a:lvl1pPr defTabSz="914400">
                <a:defRPr sz="1800"/>
              </a:lvl1pPr>
              <a:lvl2pPr marL="457200" defTabSz="914400">
                <a:defRPr sz="1800"/>
              </a:lvl2pPr>
              <a:lvl3pPr marL="914400" defTabSz="914400">
                <a:defRPr sz="1800"/>
              </a:lvl3pPr>
              <a:lvl4pPr marL="1371600" defTabSz="914400">
                <a:defRPr sz="1800"/>
              </a:lvl4pPr>
              <a:lvl5pPr marL="1828800" defTabSz="914400">
                <a:defRPr sz="1800"/>
              </a:lvl5pPr>
              <a:lvl6pPr marL="2286000" defTabSz="914400">
                <a:defRPr sz="1800"/>
              </a:lvl6pPr>
              <a:lvl7pPr marL="2743200" defTabSz="914400">
                <a:defRPr sz="1800"/>
              </a:lvl7pPr>
              <a:lvl8pPr marL="3200400" defTabSz="914400">
                <a:defRPr sz="1800"/>
              </a:lvl8pPr>
              <a:lvl9pPr marL="3657600" defTabSz="914400">
                <a:defRPr sz="1800"/>
              </a:lvl9pPr>
            </a:lstStyle>
            <a:p>
              <a:pPr marL="0" marR="0" lvl="0" indent="0" algn="l" defTabSz="914400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defRPr/>
              </a:pPr>
              <a:r>
                <a:rPr kumimoji="0" lang="ko-KR" altLang="en-US" sz="2000" b="0" i="0" u="none" strike="noStrike" kern="1200" cap="none" spc="0" normalizeH="0" baseline="0">
                  <a:ln w="9525">
                    <a:solidFill>
                      <a:srgbClr val="1897d6">
                        <a:alpha val="0"/>
                      </a:srgb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나눔스퀘어 Bold"/>
                  <a:ea typeface="나눔스퀘어 Bold"/>
                </a:rPr>
                <a:t>신세기 </a:t>
              </a:r>
              <a:endParaRPr kumimoji="0" lang="ko-KR" altLang="en-US" sz="2000" b="0" i="0" u="none" strike="noStrike" kern="1200" cap="none" spc="0" normalizeH="0" baseline="0">
                <a:ln w="9525">
                  <a:solidFill>
                    <a:srgbClr val="1897d6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나눔스퀘어 Bold"/>
                <a:ea typeface="나눔스퀘어 Bold"/>
              </a:endParaRPr>
            </a:p>
          </p:txBody>
        </p:sp>
        <p:sp>
          <p:nvSpPr>
            <p:cNvPr id="16394" name="직사각형 114"/>
            <p:cNvSpPr/>
            <p:nvPr/>
          </p:nvSpPr>
          <p:spPr>
            <a:xfrm>
              <a:off x="823913" y="1748291"/>
              <a:ext cx="4194175" cy="7309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1016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457200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나눔스퀘어"/>
                <a:ea typeface="나눔스퀘어"/>
              </a:endParaRPr>
            </a:p>
          </p:txBody>
        </p:sp>
        <p:sp>
          <p:nvSpPr>
            <p:cNvPr id="16402" name="직사각형 124"/>
            <p:cNvSpPr/>
            <p:nvPr/>
          </p:nvSpPr>
          <p:spPr>
            <a:xfrm>
              <a:off x="5402263" y="1759403"/>
              <a:ext cx="2917825" cy="7088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1016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457200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r>
                <a:rPr kumimoji="0" lang="ko-KR" altLang="en-US" sz="1800" b="0" i="0" u="none" strike="noStrike" kern="1200" cap="none" spc="0" normalizeH="0" baseline="0">
                  <a:solidFill>
                    <a:schemeClr val="tx1"/>
                  </a:solidFill>
                  <a:effectLst/>
                  <a:uLnTx/>
                  <a:uFillTx/>
                  <a:latin typeface="나눔스퀘어"/>
                  <a:ea typeface="나눔스퀘어"/>
                </a:rPr>
                <a:t>창업</a:t>
              </a:r>
              <a:r>
                <a:rPr kumimoji="0" lang="en-US" altLang="ko-KR" sz="1800" b="0" i="0" u="none" strike="noStrike" kern="1200" cap="none" spc="0" normalizeH="0" baseline="0">
                  <a:solidFill>
                    <a:schemeClr val="tx1"/>
                  </a:solidFill>
                  <a:effectLst/>
                  <a:uLnTx/>
                  <a:uFillTx/>
                  <a:latin typeface="나눔스퀘어"/>
                  <a:ea typeface="나눔스퀘어"/>
                </a:rPr>
                <a:t>/</a:t>
              </a:r>
              <a:r>
                <a:rPr kumimoji="0" lang="ko-KR" altLang="en-US" sz="1800" b="0" i="0" u="none" strike="noStrike" kern="1200" cap="none" spc="0" normalizeH="0" baseline="0">
                  <a:solidFill>
                    <a:schemeClr val="tx1"/>
                  </a:solidFill>
                  <a:effectLst/>
                  <a:uLnTx/>
                  <a:uFillTx/>
                  <a:latin typeface="나눔스퀘어"/>
                  <a:ea typeface="나눔스퀘어"/>
                </a:rPr>
                <a:t>사업화</a:t>
              </a:r>
              <a:endParaRPr kumimoji="0" lang="ko-KR" altLang="en-US" sz="1800" b="0" i="0" u="none" strike="noStrike" kern="1200" cap="none" spc="0" normalizeH="0" baseline="0">
                <a:solidFill>
                  <a:schemeClr val="tx1"/>
                </a:solidFill>
                <a:latin typeface="나눔스퀘어"/>
                <a:ea typeface="나눔스퀘어"/>
              </a:endParaRPr>
            </a:p>
          </p:txBody>
        </p:sp>
        <p:sp>
          <p:nvSpPr>
            <p:cNvPr id="16441" name="직사각형 100"/>
            <p:cNvSpPr/>
            <p:nvPr/>
          </p:nvSpPr>
          <p:spPr>
            <a:xfrm>
              <a:off x="967688" y="1756087"/>
              <a:ext cx="4050556" cy="8232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171450" marR="0" lvl="0" indent="-171450" algn="l" defTabSz="990419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3876"/>
                </a:buClr>
                <a:buFont typeface="Arial"/>
                <a:buChar char="•"/>
                <a:defRPr/>
              </a:pPr>
              <a:r>
  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<a:solidFill>
                    <a:srgbClr val="000000"/>
                  </a:solidFill>
                  <a:effectLst/>
                  <a:uLnTx/>
                  <a:uFillTx/>
                  <a:latin typeface="나눔스퀘어"/>
                  <a:ea typeface="나눔스퀘어"/>
                </a:rPr>
                <a:t>시장분석</a:t>
              </a:r>
  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effectLst/>
                <a:uLnTx/>
                <a:uFillTx/>
                <a:latin typeface="나눔스퀘어"/>
                <a:ea typeface="나눔스퀘어"/>
              </a:endParaRPr>
            </a:p>
            <a:p>
              <a:pPr marL="171450" marR="0" lvl="0" indent="-171450" algn="l" defTabSz="990419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3876"/>
                </a:buClr>
                <a:buFont typeface="Arial"/>
                <a:buChar char="•"/>
                <a:defRPr/>
              </a:pPr>
              <a:r>
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<a:solidFill>
                    <a:srgbClr val="000000"/>
                  </a:solidFill>
                  <a:effectLst/>
                  <a:uLnTx/>
                  <a:uFillTx/>
                  <a:latin typeface="나눔스퀘어"/>
                  <a:ea typeface="나눔스퀘어"/>
                </a:rPr>
                <a:t>BM </a:t>
              </a:r>
              <a:r>
  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<a:solidFill>
                    <a:srgbClr val="000000"/>
                  </a:solidFill>
                  <a:effectLst/>
                  <a:uLnTx/>
                  <a:uFillTx/>
                  <a:latin typeface="나눔스퀘어"/>
                  <a:ea typeface="나눔스퀘어"/>
                </a:rPr>
                <a:t>모델</a:t>
              </a:r>
  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effectLst/>
                <a:uLnTx/>
                <a:uFillTx/>
                <a:latin typeface="나눔스퀘어"/>
                <a:ea typeface="나눔스퀘어"/>
              </a:endParaRPr>
            </a:p>
            <a:p>
              <a:pPr marL="171450" marR="0" lvl="0" indent="-171450" algn="l" defTabSz="990419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3876"/>
                </a:buClr>
                <a:buFont typeface="Arial"/>
                <a:buChar char="•"/>
                <a:defRPr/>
              </a:pPr>
              <a:r>
  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<a:solidFill>
                    <a:srgbClr val="000000"/>
                  </a:solidFill>
                  <a:effectLst/>
                  <a:uLnTx/>
                  <a:uFillTx/>
                  <a:latin typeface="나눔스퀘어"/>
                  <a:ea typeface="나눔스퀘어"/>
                </a:rPr>
                <a:t>투자 제안</a:t>
              </a:r>
  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effectLst/>
                <a:uLnTx/>
                <a:uFillTx/>
                <a:latin typeface="나눔스퀘어"/>
                <a:ea typeface="나눔스퀘어"/>
              </a:endParaRPr>
            </a:p>
            <a:p>
              <a:pPr marL="171450" marR="0" lvl="0" indent="-171450" algn="l" defTabSz="990419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3876"/>
                </a:buClr>
                <a:buFont typeface="Arial"/>
                <a:buChar char="•"/>
                <a:defRPr/>
              </a:pPr>
  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effectLst/>
                <a:uLnTx/>
                <a:uFillTx/>
                <a:latin typeface="나눔스퀘어"/>
                <a:ea typeface="나눔스퀘어"/>
              </a:endParaRPr>
            </a:p>
          </p:txBody>
        </p:sp>
      </p:grpSp>
      <p:sp>
        <p:nvSpPr>
          <p:cNvPr id="16460" name="TextBox 3"/>
          <p:cNvSpPr txBox="1"/>
          <p:nvPr/>
        </p:nvSpPr>
        <p:spPr>
          <a:xfrm>
            <a:off x="539551" y="332656"/>
            <a:ext cx="5751805" cy="446489"/>
          </a:xfrm>
          <a:prstGeom prst="rect">
            <a:avLst/>
          </a:prstGeom>
          <a:noFill/>
        </p:spPr>
        <p:txBody>
          <a:bodyPr>
            <a:spAutoFit/>
          </a:bodyPr>
          <a:p>
            <a:pPr marL="0" marR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-100" normalizeH="0" baseline="0" mc:Ignorable="hp" hp:hslEmbossed="0">
                <a:solidFill>
                  <a:srgbClr val="44546a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uLnTx/>
                <a:uFillTx/>
                <a:latin typeface="나눔스퀘어"/>
                <a:ea typeface="나눔스퀘어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2400" b="1" i="0" u="none" strike="noStrike" kern="1200" cap="none" spc="-100" normalizeH="0" baseline="0" mc:Ignorable="hp" hp:hslEmbossed="0">
                <a:solidFill>
                  <a:srgbClr val="44546a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uLnTx/>
                <a:uFillTx/>
                <a:latin typeface="나눔스퀘어"/>
                <a:ea typeface="나눔스퀘어"/>
              </a:rPr>
              <a:t> 구성원 소개 및 역할</a:t>
            </a:r>
            <a:endParaRPr xmlns:mc="http://schemas.openxmlformats.org/markup-compatibility/2006" xmlns:hp="http://schemas.haansoft.com/office/presentation/8.0" kumimoji="0" lang="ko-KR" altLang="en-US" sz="2400" b="1" i="0" u="none" strike="noStrike" kern="1200" cap="none" spc="-100" normalizeH="0" baseline="0" mc:Ignorable="hp" hp:hslEmbossed="0">
              <a:solidFill>
                <a:srgbClr val="44546a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uLnTx/>
              <a:uFillTx/>
              <a:latin typeface="나눔스퀘어"/>
              <a:ea typeface="나눔스퀘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6" name="Group 1"/>
          <p:cNvGrpSpPr/>
          <p:nvPr/>
        </p:nvGrpSpPr>
        <p:grpSpPr>
          <a:xfrm rot="0">
            <a:off x="347575" y="791994"/>
            <a:ext cx="8509046" cy="5528279"/>
            <a:chOff x="347575" y="791994"/>
            <a:chExt cx="8509046" cy="5528279"/>
          </a:xfrm>
        </p:grpSpPr>
        <p:pic>
          <p:nvPicPr>
            <p:cNvPr id="18434" name=""/>
            <p:cNvPicPr/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347575" y="791994"/>
              <a:ext cx="8509046" cy="552827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  <p:sp>
          <p:nvSpPr>
            <p:cNvPr id="18435" name=""/>
            <p:cNvSpPr txBox="1"/>
            <p:nvPr/>
          </p:nvSpPr>
          <p:spPr>
            <a:xfrm>
              <a:off x="430129" y="877730"/>
              <a:ext cx="8332830" cy="535050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ctr">
              <a:noAutofit/>
            </a:bodyPr>
            <a:p>
              <a:pPr marL="0" lvl="0" indent="0" algn="ctr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800" b="0" i="0" baseline="0" mc:Ignorable="hp" hp:hslEmbossed="0">
                  <a:solidFill>
                    <a:srgbClr val="ffffff">
                      <a:alpha val="100000"/>
                    </a:srgbClr>
                  </a:solidFill>
                  <a:latin typeface="나눔스퀘어"/>
                  <a:ea typeface="나눔스퀘어"/>
                </a:rPr>
                <a:t>`</a:t>
              </a:r>
              <a:endParaRPr xmlns:mc="http://schemas.openxmlformats.org/markup-compatibility/2006" xmlns:hp="http://schemas.haansoft.com/office/presentation/8.0" kumimoji="0" lang="ko-KR" altLang="en-US" sz="1800" b="0" i="0" mc:Ignorable="hp" hp:hslEmbossed="0">
                <a:solidFill>
                  <a:srgbClr val="ffffff">
                    <a:alpha val="100000"/>
                  </a:srgbClr>
                </a:solidFill>
                <a:latin typeface="나눔스퀘어"/>
                <a:ea typeface="나눔스퀘어"/>
              </a:endParaRPr>
            </a:p>
          </p:txBody>
        </p:sp>
      </p:grpSp>
      <p:sp>
        <p:nvSpPr>
          <p:cNvPr id="18437" name="TextBox 2"/>
          <p:cNvSpPr txBox="1"/>
          <p:nvPr/>
        </p:nvSpPr>
        <p:spPr>
          <a:xfrm>
            <a:off x="8972550" y="6633472"/>
            <a:ext cx="104775" cy="184666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marL="0" marR="0" lvl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F75B3FF6-D5FF-4892-AA96-30FFFD1C7D27}" type="slidenum">
              <a:rPr kumimoji="0" lang="en-US" altLang="en-US" sz="1200" b="1" i="0" u="none" strike="noStrike" kern="1200" cap="none" spc="-150" normalizeH="0" baseline="0">
                <a:solidFill>
                  <a:schemeClr val="bg1"/>
                </a:solidFill>
                <a:effectLst/>
                <a:uLnTx/>
                <a:uFillTx/>
                <a:latin typeface="나눔스퀘어"/>
                <a:ea typeface="나눔스퀘어"/>
                <a:cs typeface="Arial"/>
              </a:rPr>
              <a:pPr marL="0" marR="0" lvl="0" indent="0" algn="ctr" defTabSz="4572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4</a:t>
            </a:fld>
            <a:endParaRPr kumimoji="0" lang="en-US" altLang="en-US" sz="1200" b="1" i="0" u="none" strike="noStrike" kern="1200" cap="none" spc="-150" normalizeH="0" baseline="0">
              <a:solidFill>
                <a:schemeClr val="bg1"/>
              </a:solidFill>
              <a:effectLst/>
              <a:uLnTx/>
              <a:uFillTx/>
              <a:latin typeface="나눔스퀘어"/>
              <a:ea typeface="나눔스퀘어"/>
              <a:cs typeface="Arial"/>
            </a:endParaRPr>
          </a:p>
        </p:txBody>
      </p:sp>
      <p:sp>
        <p:nvSpPr>
          <p:cNvPr id="18438" name="TextBox 3"/>
          <p:cNvSpPr txBox="1"/>
          <p:nvPr/>
        </p:nvSpPr>
        <p:spPr>
          <a:xfrm>
            <a:off x="539551" y="332656"/>
            <a:ext cx="5751805" cy="44648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400" b="1" i="0" u="none" strike="noStrike" kern="1200" cap="none" spc="-100" normalizeH="0" baseline="0">
                <a:solidFill>
                  <a:schemeClr val="tx2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uLnTx/>
                <a:uFillTx/>
                <a:latin typeface="나눔스퀘어"/>
                <a:ea typeface="나눔스퀘어"/>
              </a:rPr>
              <a:t>2.</a:t>
            </a:r>
            <a:r>
              <a:rPr kumimoji="0" lang="ko-KR" altLang="en-US" sz="2400" b="1" i="0" u="none" strike="noStrike" kern="1200" cap="none" spc="-100" normalizeH="0" baseline="0">
                <a:solidFill>
                  <a:schemeClr val="tx2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uLnTx/>
                <a:uFillTx/>
                <a:latin typeface="나눔스퀘어"/>
                <a:ea typeface="나눔스퀘어"/>
              </a:rPr>
              <a:t> 아이템 선점 </a:t>
            </a:r>
            <a:endParaRPr kumimoji="0" lang="ko-KR" altLang="en-US" sz="2400" b="1" i="0" u="none" strike="noStrike" kern="1200" cap="none" spc="-100" normalizeH="0" baseline="0">
              <a:solidFill>
                <a:schemeClr val="tx2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uLnTx/>
              <a:uFillTx/>
              <a:latin typeface="나눔스퀘어"/>
              <a:ea typeface="나눔스퀘어"/>
            </a:endParaRPr>
          </a:p>
        </p:txBody>
      </p:sp>
      <p:sp>
        <p:nvSpPr>
          <p:cNvPr id="18595" name="가로 글상자 18594"/>
          <p:cNvSpPr txBox="1"/>
          <p:nvPr/>
        </p:nvSpPr>
        <p:spPr>
          <a:xfrm>
            <a:off x="3261360" y="1005324"/>
            <a:ext cx="3332104" cy="679562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 sz="1300">
                <a:latin typeface="나눔스퀘어"/>
                <a:ea typeface="나눔스퀘어"/>
              </a:rPr>
              <a:t>제1차 국가연구개발 중장기 투자전략 (23_27)</a:t>
            </a:r>
            <a:endParaRPr lang="en-US" altLang="ko-KR" sz="1300">
              <a:latin typeface="나눔스퀘어"/>
              <a:ea typeface="나눔스퀘어"/>
            </a:endParaRPr>
          </a:p>
          <a:p>
            <a:pPr lvl="0">
              <a:defRPr/>
            </a:pPr>
            <a:r>
              <a:rPr lang="en-US" altLang="ko-KR" sz="1300">
                <a:latin typeface="나눔스퀘어"/>
                <a:ea typeface="나눔스퀘어"/>
              </a:rPr>
              <a:t>제2차 정보보호산업_진흥계획 (23_25)</a:t>
            </a:r>
            <a:endParaRPr lang="en-US" altLang="ko-KR" sz="1300">
              <a:latin typeface="나눔스퀘어"/>
              <a:ea typeface="나눔스퀘어"/>
            </a:endParaRPr>
          </a:p>
          <a:p>
            <a:pPr lvl="0">
              <a:defRPr/>
            </a:pPr>
            <a:r>
              <a:rPr lang="en-US" altLang="ko-KR" sz="1300">
                <a:latin typeface="나눔스퀘어"/>
                <a:ea typeface="나눔스퀘어"/>
              </a:rPr>
              <a:t>제5차 과학기술기본계획 (23_27)</a:t>
            </a:r>
            <a:endParaRPr lang="en-US" altLang="ko-KR" sz="1300">
              <a:latin typeface="나눔스퀘어"/>
              <a:ea typeface="나눔스퀘어"/>
            </a:endParaRPr>
          </a:p>
        </p:txBody>
      </p:sp>
      <p:sp>
        <p:nvSpPr>
          <p:cNvPr id="18598" name="직사각형 124"/>
          <p:cNvSpPr/>
          <p:nvPr/>
        </p:nvSpPr>
        <p:spPr>
          <a:xfrm>
            <a:off x="661410" y="2104134"/>
            <a:ext cx="2337666" cy="70883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  <a:effectLst>
            <a:outerShdw blurRad="254000" dist="101600" dir="2700000" algn="tl" rotWithShape="0">
              <a:srgbClr val="000000">
                <a:alpha val="20000"/>
              </a:srgbClr>
            </a:outerShdw>
          </a:effectLst>
        </p:spPr>
        <p:txBody>
          <a:bodyPr anchor="ctr"/>
          <a:p>
            <a:pPr marL="0" marR="0" lvl="0" indent="0" algn="ctr" defTabSz="4572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effectLst/>
                <a:uLnTx/>
                <a:uFillTx/>
                <a:latin typeface="나눔스퀘어"/>
                <a:ea typeface="나눔스퀘어"/>
              </a:rPr>
              <a:t>블록체인 서비스 사례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"/>
              <a:ea typeface="나눔스퀘어"/>
            </a:endParaRPr>
          </a:p>
        </p:txBody>
      </p:sp>
      <p:sp>
        <p:nvSpPr>
          <p:cNvPr id="18599" name="직사각형 124"/>
          <p:cNvSpPr/>
          <p:nvPr/>
        </p:nvSpPr>
        <p:spPr>
          <a:xfrm>
            <a:off x="661410" y="1003040"/>
            <a:ext cx="2337666" cy="70883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  <a:effectLst>
            <a:outerShdw blurRad="254000" dist="101600" dir="2700000" algn="tl" rotWithShape="0">
              <a:srgbClr val="000000">
                <a:alpha val="20000"/>
              </a:srgbClr>
            </a:outerShdw>
          </a:effectLst>
        </p:spPr>
        <p:txBody>
          <a:bodyPr anchor="ctr"/>
          <a:p>
            <a:pPr marL="0" marR="0" lvl="0" indent="0" algn="ctr" defTabSz="4572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effectLst/>
                <a:uLnTx/>
                <a:uFillTx/>
                <a:latin typeface="나눔스퀘어"/>
                <a:ea typeface="나눔스퀘어"/>
              </a:rPr>
              <a:t>정책 동향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"/>
              <a:ea typeface="나눔스퀘어"/>
            </a:endParaRPr>
          </a:p>
        </p:txBody>
      </p:sp>
      <p:sp>
        <p:nvSpPr>
          <p:cNvPr id="18600" name="직사각형 124"/>
          <p:cNvSpPr/>
          <p:nvPr/>
        </p:nvSpPr>
        <p:spPr>
          <a:xfrm>
            <a:off x="670069" y="3411670"/>
            <a:ext cx="2337666" cy="70883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  <a:effectLst>
            <a:outerShdw blurRad="254000" dist="101600" dir="2700000" algn="tl" rotWithShape="0">
              <a:srgbClr val="000000">
                <a:alpha val="20000"/>
              </a:srgbClr>
            </a:outerShdw>
          </a:effectLst>
        </p:spPr>
        <p:txBody>
          <a:bodyPr anchor="ctr"/>
          <a:p>
            <a:pPr marL="0" marR="0" lvl="0" indent="0" algn="ctr" defTabSz="4572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effectLst/>
                <a:uLnTx/>
                <a:uFillTx/>
                <a:latin typeface="나눔스퀘어"/>
                <a:ea typeface="나눔스퀘어"/>
              </a:rPr>
              <a:t>아이디어 도출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"/>
              <a:ea typeface="나눔스퀘어"/>
            </a:endParaRPr>
          </a:p>
        </p:txBody>
      </p:sp>
      <p:graphicFrame>
        <p:nvGraphicFramePr>
          <p:cNvPr id="18601" name="표 18600"/>
          <p:cNvGraphicFramePr>
            <a:graphicFrameLocks noGrp="1"/>
          </p:cNvGraphicFramePr>
          <p:nvPr/>
        </p:nvGraphicFramePr>
        <p:xfrm>
          <a:off x="3246336" y="3428368"/>
          <a:ext cx="5141041" cy="1748519"/>
        </p:xfrm>
        <a:graphic>
          <a:graphicData uri="http://schemas.openxmlformats.org/drawingml/2006/table">
            <a:tbl>
              <a:tblPr firstRow="1" bandRow="1">
                <a:tableStyle styleId="{206F615A-370F-48FF-96DE-FFA2584FB0C5}" styleName="Light Style 2 - Body/Background 2">
                  <a:wholeTbl>
                    <a:tcTxStyle>
                      <a:fontRef idx="minor">
                        <a:scrgbClr r="0" g="0" b="0"/>
                      </a:fontRef>
                      <a:schemeClr val="tx1"/>
                    </a:tcTxStyle>
                    <a:tcStyle>
                      <a:tcBdr>
                        <a:left>
                          <a:lnRef idx="1">
                            <a:schemeClr val="dk1"/>
                          </a:lnRef>
                        </a:left>
                        <a:right>
                          <a:lnRef idx="1">
                            <a:schemeClr val="dk1"/>
                          </a:lnRef>
                        </a:right>
                        <a:top>
                          <a:lnRef idx="1">
                            <a:schemeClr val="dk1"/>
                          </a:lnRef>
                        </a:top>
                        <a:bottom>
                          <a:lnRef idx="1">
                            <a:schemeClr val="dk1"/>
                          </a:lnRef>
                        </a:bottom>
                        <a:insideH>
                          <a:ln>
                            <a:noFill/>
                          </a:ln>
                        </a:insideH>
                        <a:insideV>
                          <a:ln>
                            <a:noFill/>
                          </a:ln>
                        </a:insideV>
                      </a:tcBdr>
                      <a:fill>
                        <a:noFill/>
                      </a:fill>
                    </a:tcStyle>
                  </a:wholeTbl>
                  <a:band1H>
                    <a:tcTxStyle/>
                    <a:tcStyle>
                      <a:tcBdr>
                        <a:top>
                          <a:lnRef idx="1">
                            <a:schemeClr val="dk1"/>
                          </a:lnRef>
                        </a:top>
                        <a:bottom>
                          <a:lnRef idx="1">
                            <a:schemeClr val="dk1"/>
                          </a:lnRef>
                        </a:bottom>
                      </a:tcBdr>
                    </a:tcStyle>
                  </a:band1H>
                  <a:band1V>
                    <a:tcTxStyle/>
                    <a:tcStyle>
                      <a:tcBdr>
                        <a:left>
                          <a:lnRef idx="1">
                            <a:schemeClr val="dk1"/>
                          </a:lnRef>
                        </a:left>
                        <a:right>
                          <a:lnRef idx="1">
                            <a:schemeClr val="dk1"/>
                          </a:lnRef>
                        </a:right>
                      </a:tcBdr>
                    </a:tcStyle>
                  </a:band1V>
                  <a:band2V>
                    <a:tcTxStyle/>
                    <a:tcStyle>
                      <a:tcBdr>
                        <a:left>
                          <a:lnRef idx="1">
                            <a:schemeClr val="dk1"/>
                          </a:lnRef>
                        </a:left>
                        <a:right>
                          <a:lnRef idx="1">
                            <a:schemeClr val="dk1"/>
                          </a:lnRef>
                        </a:right>
                      </a:tcBdr>
                    </a:tcStyle>
                  </a:band2V>
                  <a:lastCol>
                    <a:tcTxStyle b="on"/>
                    <a:tcStyle>
                      <a:tcBdr/>
                    </a:tcStyle>
                  </a:lastCol>
                  <a:firstCol>
                    <a:tcTxStyle b="on"/>
                    <a:tcStyle>
                      <a:tcBdr/>
                    </a:tcStyle>
                  </a:firstCol>
                  <a:lastRow>
                    <a:tcTxStyle b="on">
                      <a:fontRef idx="minor">
                        <a:scrgbClr r="0" g="0" b="0"/>
                      </a:fontRef>
                      <a:schemeClr val="dk1"/>
                    </a:tcTxStyle>
                    <a:tcStyle>
                      <a:tcBdr>
                        <a:top>
                          <a:ln w="60800" cmpd="dbl">
                            <a:solidFill>
                              <a:schemeClr val="dk1"/>
                            </a:solidFill>
                          </a:ln>
                        </a:top>
                      </a:tcBdr>
                    </a:tcStyle>
                  </a:lastRow>
                  <a:firstRow>
                    <a:tcTxStyle b="on">
                      <a:fontRef idx="minor">
                        <a:scrgbClr r="0" g="0" b="0"/>
                      </a:fontRef>
                      <a:schemeClr val="dk1">
                        <a:shade val="40000"/>
                      </a:schemeClr>
                    </a:tcTxStyle>
                    <a:tcStyle>
                      <a:tcBdr/>
                      <a:fill>
                        <a:solidFill>
                          <a:schemeClr val="dk1">
                            <a:alpha val="40000"/>
                          </a:schemeClr>
                        </a:solidFill>
                      </a:fill>
                    </a:tcStyle>
                  </a:firstRow>
                </a:tableStyle>
              </a:tblPr>
              <a:tblGrid>
                <a:gridCol w="632258"/>
                <a:gridCol w="4508782"/>
              </a:tblGrid>
              <a:tr h="28416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200" b="0" i="0" u="none" strike="noStrike" mc:Ignorable="hp" hp:hslEmbossed="0">
                          <a:solidFill>
                            <a:srgbClr val="000000"/>
                          </a:solidFill>
                          <a:latin typeface="나눔스퀘어 Bold"/>
                          <a:ea typeface="나눔스퀘어 Bold"/>
                        </a:rPr>
                        <a:t>분류</a:t>
                      </a:r>
                      <a:endParaRPr xmlns:mc="http://schemas.openxmlformats.org/markup-compatibility/2006" xmlns:hp="http://schemas.haansoft.com/office/presentation/8.0" lang="ko-KR" altLang="en-US" sz="1200" b="0" i="0" u="none" strike="noStrike" mc:Ignorable="hp" hp:hslEmbossed="0">
                        <a:solidFill>
                          <a:srgbClr val="000000"/>
                        </a:solidFill>
                        <a:latin typeface="나눔스퀘어 Bold"/>
                        <a:ea typeface="나눔스퀘어 Bold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200" b="0" i="0" u="none" strike="noStrike" mc:Ignorable="hp" hp:hslEmbossed="0">
                          <a:solidFill>
                            <a:srgbClr val="000000"/>
                          </a:solidFill>
                          <a:latin typeface="나눔스퀘어 Bold"/>
                          <a:ea typeface="나눔스퀘어 Bold"/>
                        </a:rPr>
                        <a:t>서비스 아이디어</a:t>
                      </a:r>
                      <a:endParaRPr xmlns:mc="http://schemas.openxmlformats.org/markup-compatibility/2006" xmlns:hp="http://schemas.haansoft.com/office/presentation/8.0" lang="ko-KR" altLang="en-US" sz="1200" b="0" i="0" u="none" strike="noStrike" mc:Ignorable="hp" hp:hslEmbossed="0">
                        <a:solidFill>
                          <a:srgbClr val="000000"/>
                        </a:solidFill>
                        <a:latin typeface="나눔스퀘어 Bold"/>
                        <a:ea typeface="나눔스퀘어 Bold"/>
                      </a:endParaRPr>
                    </a:p>
                  </a:txBody>
                  <a:tcPr marL="91440" marR="91440" anchor="ctr"/>
                </a:tc>
              </a:tr>
              <a:tr h="24405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900" b="1" i="0" u="none" strike="noStrike" mc:Ignorable="hp" hp:hslEmbossed="0">
                          <a:solidFill>
                            <a:srgbClr val="000000"/>
                          </a:solidFill>
                          <a:latin typeface="나눔스퀘어"/>
                          <a:ea typeface="나눔스퀘어"/>
                        </a:rPr>
                        <a:t>유통</a:t>
                      </a:r>
                      <a:endParaRPr xmlns:mc="http://schemas.openxmlformats.org/markup-compatibility/2006" xmlns:hp="http://schemas.haansoft.com/office/presentation/8.0" sz="900" b="1" i="0" u="none" strike="noStrike" mc:Ignorable="hp" hp:hslEmbossed="0">
                        <a:solidFill>
                          <a:srgbClr val="000000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900" b="0" i="0" u="none" strike="noStrike" mc:Ignorable="hp" hp:hslEmbossed="0">
                          <a:solidFill>
                            <a:srgbClr val="000000"/>
                          </a:solidFill>
                          <a:latin typeface="나눔스퀘어"/>
                          <a:ea typeface="나눔스퀘어"/>
                        </a:rPr>
                        <a:t>쌀, 소상공인 세무, 바우처, 조각 투자, 이산화탄소</a:t>
                      </a:r>
                      <a:endParaRPr xmlns:mc="http://schemas.openxmlformats.org/markup-compatibility/2006" xmlns:hp="http://schemas.haansoft.com/office/presentation/8.0" sz="900" b="0" i="0" u="none" strike="noStrike" mc:Ignorable="hp" hp:hslEmbossed="0">
                        <a:solidFill>
                          <a:srgbClr val="000000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/>
                </a:tc>
              </a:tr>
              <a:tr h="24405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900" b="1" i="0" u="none" strike="noStrike" mc:Ignorable="hp" hp:hslEmbossed="0">
                          <a:solidFill>
                            <a:srgbClr val="000000"/>
                          </a:solidFill>
                          <a:latin typeface="나눔스퀘어"/>
                          <a:ea typeface="나눔스퀘어"/>
                        </a:rPr>
                        <a:t>의료</a:t>
                      </a:r>
                      <a:endParaRPr xmlns:mc="http://schemas.openxmlformats.org/markup-compatibility/2006" xmlns:hp="http://schemas.haansoft.com/office/presentation/8.0" sz="900" b="1" i="0" u="none" strike="noStrike" mc:Ignorable="hp" hp:hslEmbossed="0">
                        <a:solidFill>
                          <a:srgbClr val="000000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900" b="0" i="0" u="none" strike="noStrike" mc:Ignorable="hp" hp:hslEmbossed="0">
                          <a:solidFill>
                            <a:srgbClr val="000000"/>
                          </a:solidFill>
                          <a:latin typeface="나눔스퀘어"/>
                          <a:ea typeface="나눔스퀘어"/>
                        </a:rPr>
                        <a:t>의료정보 (매디블록), 보험 증권, 코로나 백신 앱</a:t>
                      </a:r>
                      <a:endParaRPr xmlns:mc="http://schemas.openxmlformats.org/markup-compatibility/2006" xmlns:hp="http://schemas.haansoft.com/office/presentation/8.0" sz="900" b="0" i="0" u="none" strike="noStrike" mc:Ignorable="hp" hp:hslEmbossed="0">
                        <a:solidFill>
                          <a:srgbClr val="000000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/>
                </a:tc>
              </a:tr>
              <a:tr h="24405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900" b="1" i="0" u="none" strike="noStrike" mc:Ignorable="hp" hp:hslEmbossed="0">
                          <a:solidFill>
                            <a:srgbClr val="000000"/>
                          </a:solidFill>
                          <a:latin typeface="나눔스퀘어"/>
                          <a:ea typeface="나눔스퀘어"/>
                        </a:rPr>
                        <a:t>공공</a:t>
                      </a:r>
                      <a:endParaRPr xmlns:mc="http://schemas.openxmlformats.org/markup-compatibility/2006" xmlns:hp="http://schemas.haansoft.com/office/presentation/8.0" sz="900" b="1" i="0" u="none" strike="noStrike" mc:Ignorable="hp" hp:hslEmbossed="0">
                        <a:solidFill>
                          <a:srgbClr val="000000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900" b="0" i="0" u="none" strike="noStrike" mc:Ignorable="hp" hp:hslEmbossed="0">
                          <a:solidFill>
                            <a:srgbClr val="000000"/>
                          </a:solidFill>
                          <a:latin typeface="나눔스퀘어"/>
                          <a:ea typeface="나눔스퀘어"/>
                        </a:rPr>
                        <a:t>지역 바우처 상품권, 기부, 신분증</a:t>
                      </a:r>
                      <a:endParaRPr xmlns:mc="http://schemas.openxmlformats.org/markup-compatibility/2006" xmlns:hp="http://schemas.haansoft.com/office/presentation/8.0" sz="900" b="0" i="0" u="none" strike="noStrike" mc:Ignorable="hp" hp:hslEmbossed="0">
                        <a:solidFill>
                          <a:srgbClr val="000000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/>
                </a:tc>
              </a:tr>
              <a:tr h="24405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900" b="1" i="0" u="none" strike="noStrike" mc:Ignorable="hp" hp:hslEmbossed="0">
                          <a:solidFill>
                            <a:srgbClr val="000000"/>
                          </a:solidFill>
                          <a:latin typeface="나눔스퀘어"/>
                          <a:ea typeface="나눔스퀘어"/>
                        </a:rPr>
                        <a:t>증명서</a:t>
                      </a:r>
                      <a:endParaRPr xmlns:mc="http://schemas.openxmlformats.org/markup-compatibility/2006" xmlns:hp="http://schemas.haansoft.com/office/presentation/8.0" sz="900" b="1" i="0" u="none" strike="noStrike" mc:Ignorable="hp" hp:hslEmbossed="0">
                        <a:solidFill>
                          <a:srgbClr val="000000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900" b="0" i="0" u="none" strike="noStrike" mc:Ignorable="hp" hp:hslEmbossed="0">
                          <a:solidFill>
                            <a:srgbClr val="000000"/>
                          </a:solidFill>
                          <a:latin typeface="나눔스퀘어"/>
                          <a:ea typeface="나눔스퀘어"/>
                        </a:rPr>
                        <a:t>수료증, 소스 코드, </a:t>
                      </a:r>
                      <a:r>
                        <a:rPr xmlns:mc="http://schemas.openxmlformats.org/markup-compatibility/2006" xmlns:hp="http://schemas.haansoft.com/office/presentation/8.0" sz="900" b="1" i="0" u="none" strike="noStrike" mc:Ignorable="hp" hp:hslEmbossed="0">
                          <a:solidFill>
                            <a:schemeClr val="dk1"/>
                          </a:solidFill>
                          <a:latin typeface="나눔스퀘어"/>
                          <a:ea typeface="나눔스퀘어"/>
                        </a:rPr>
                        <a:t>정품 인증</a:t>
                      </a:r>
                      <a:r>
                        <a:rPr xmlns:mc="http://schemas.openxmlformats.org/markup-compatibility/2006" xmlns:hp="http://schemas.haansoft.com/office/presentation/8.0" sz="900" b="0" i="0" u="none" strike="noStrike" mc:Ignorable="hp" hp:hslEmbossed="0">
                          <a:solidFill>
                            <a:srgbClr val="000000"/>
                          </a:solidFill>
                          <a:latin typeface="나눔스퀘어"/>
                          <a:ea typeface="나눔스퀘어"/>
                        </a:rPr>
                        <a:t>, 정산, 저작권, 이력서 관리, 예방 접종, 평생 교육, 공증</a:t>
                      </a:r>
                      <a:endParaRPr xmlns:mc="http://schemas.openxmlformats.org/markup-compatibility/2006" xmlns:hp="http://schemas.haansoft.com/office/presentation/8.0" sz="900" b="0" i="0" u="none" strike="noStrike" mc:Ignorable="hp" hp:hslEmbossed="0">
                        <a:solidFill>
                          <a:srgbClr val="000000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/>
                </a:tc>
              </a:tr>
              <a:tr h="24405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900" b="1" i="0" u="none" strike="noStrike" mc:Ignorable="hp" hp:hslEmbossed="0">
                          <a:solidFill>
                            <a:srgbClr val="000000"/>
                          </a:solidFill>
                          <a:latin typeface="나눔스퀘어"/>
                          <a:ea typeface="나눔스퀘어"/>
                        </a:rPr>
                        <a:t>거래</a:t>
                      </a:r>
                      <a:endParaRPr xmlns:mc="http://schemas.openxmlformats.org/markup-compatibility/2006" xmlns:hp="http://schemas.haansoft.com/office/presentation/8.0" sz="900" b="1" i="0" u="none" strike="noStrike" mc:Ignorable="hp" hp:hslEmbossed="0">
                        <a:solidFill>
                          <a:srgbClr val="000000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900" b="0" i="0" u="none" strike="noStrike" mc:Ignorable="hp" hp:hslEmbossed="0">
                          <a:solidFill>
                            <a:srgbClr val="000000"/>
                          </a:solidFill>
                          <a:latin typeface="나눔스퀘어"/>
                          <a:ea typeface="나눔스퀘어"/>
                        </a:rPr>
                        <a:t>유기견 정보 (NFT), 유통 플랫폼 (경매), 홈쇼핑, 에너지 거래</a:t>
                      </a:r>
                      <a:endParaRPr xmlns:mc="http://schemas.openxmlformats.org/markup-compatibility/2006" xmlns:hp="http://schemas.haansoft.com/office/presentation/8.0" sz="900" b="0" i="0" u="none" strike="noStrike" mc:Ignorable="hp" hp:hslEmbossed="0">
                        <a:solidFill>
                          <a:srgbClr val="000000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/>
                </a:tc>
              </a:tr>
              <a:tr h="24405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900" b="1" i="0" u="none" strike="noStrike" mc:Ignorable="hp" hp:hslEmbossed="0">
                          <a:solidFill>
                            <a:srgbClr val="000000"/>
                          </a:solidFill>
                          <a:latin typeface="나눔스퀘어"/>
                          <a:ea typeface="나눔스퀘어"/>
                        </a:rPr>
                        <a:t>콘텐츠</a:t>
                      </a:r>
                      <a:endParaRPr xmlns:mc="http://schemas.openxmlformats.org/markup-compatibility/2006" xmlns:hp="http://schemas.haansoft.com/office/presentation/8.0" sz="900" b="1" i="0" u="none" strike="noStrike" mc:Ignorable="hp" hp:hslEmbossed="0">
                        <a:solidFill>
                          <a:srgbClr val="000000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900" b="0" i="0" u="none" strike="noStrike" mc:Ignorable="hp" hp:hslEmbossed="0">
                          <a:solidFill>
                            <a:srgbClr val="000000"/>
                          </a:solidFill>
                          <a:latin typeface="나눔스퀘어"/>
                          <a:ea typeface="나눔스퀘어"/>
                        </a:rPr>
                        <a:t>부적, 심리 테스트</a:t>
                      </a:r>
                      <a:endParaRPr xmlns:mc="http://schemas.openxmlformats.org/markup-compatibility/2006" xmlns:hp="http://schemas.haansoft.com/office/presentation/8.0" sz="900" b="0" i="0" u="none" strike="noStrike" mc:Ignorable="hp" hp:hslEmbossed="0">
                        <a:solidFill>
                          <a:srgbClr val="000000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40" marR="91440" anchor="ctr"/>
                </a:tc>
              </a:tr>
            </a:tbl>
          </a:graphicData>
        </a:graphic>
      </p:graphicFrame>
      <p:sp>
        <p:nvSpPr>
          <p:cNvPr id="18602" name="직사각형 124"/>
          <p:cNvSpPr/>
          <p:nvPr/>
        </p:nvSpPr>
        <p:spPr>
          <a:xfrm>
            <a:off x="670069" y="5299339"/>
            <a:ext cx="2337666" cy="70883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  <a:effectLst>
            <a:outerShdw blurRad="254000" dist="101600" dir="2700000" algn="tl" rotWithShape="0">
              <a:srgbClr val="000000">
                <a:alpha val="20000"/>
              </a:srgbClr>
            </a:outerShdw>
          </a:effectLst>
        </p:spPr>
        <p:txBody>
          <a:bodyPr anchor="ctr"/>
          <a:p>
            <a:pPr marL="0" marR="0" lvl="0" indent="0" algn="ctr" defTabSz="4572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effectLst/>
                <a:uLnTx/>
                <a:uFillTx/>
                <a:latin typeface="나눔스퀘어"/>
                <a:ea typeface="나눔스퀘어"/>
              </a:rPr>
              <a:t>최종 아이템 선정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"/>
              <a:ea typeface="나눔스퀘어"/>
            </a:endParaRPr>
          </a:p>
        </p:txBody>
      </p:sp>
      <p:sp>
        <p:nvSpPr>
          <p:cNvPr id="18603" name="가로 글상자 18602"/>
          <p:cNvSpPr txBox="1"/>
          <p:nvPr/>
        </p:nvSpPr>
        <p:spPr>
          <a:xfrm>
            <a:off x="3233651" y="5320149"/>
            <a:ext cx="4849177" cy="51677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400">
                <a:latin typeface="나눔스퀘어"/>
                <a:ea typeface="나눔스퀘어"/>
              </a:rPr>
              <a:t>실현가능성</a:t>
            </a:r>
            <a:r>
              <a:rPr lang="en-US" altLang="ko-KR" sz="1400">
                <a:latin typeface="나눔스퀘어"/>
                <a:ea typeface="나눔스퀘어"/>
              </a:rPr>
              <a:t>,</a:t>
            </a:r>
            <a:r>
              <a:rPr lang="ko-KR" altLang="en-US" sz="1400">
                <a:latin typeface="나눔스퀘어"/>
                <a:ea typeface="나눔스퀘어"/>
              </a:rPr>
              <a:t> 구현가능성</a:t>
            </a:r>
            <a:r>
              <a:rPr lang="en-US" altLang="ko-KR" sz="1400">
                <a:latin typeface="나눔스퀘어"/>
                <a:ea typeface="나눔스퀘어"/>
              </a:rPr>
              <a:t>,</a:t>
            </a:r>
            <a:r>
              <a:rPr lang="ko-KR" altLang="en-US" sz="1400">
                <a:latin typeface="나눔스퀘어"/>
                <a:ea typeface="나눔스퀘어"/>
              </a:rPr>
              <a:t> 중복성</a:t>
            </a:r>
            <a:r>
              <a:rPr lang="en-US" altLang="ko-KR" sz="1400">
                <a:latin typeface="나눔스퀘어"/>
                <a:ea typeface="나눔스퀘어"/>
              </a:rPr>
              <a:t>,</a:t>
            </a:r>
            <a:r>
              <a:rPr lang="ko-KR" altLang="en-US" sz="1400">
                <a:latin typeface="나눔스퀘어"/>
                <a:ea typeface="나눔스퀘어"/>
              </a:rPr>
              <a:t> 사회적 가치를 기준으로 점수화</a:t>
            </a:r>
            <a:endParaRPr lang="ko-KR" altLang="en-US" sz="1400">
              <a:latin typeface="나눔스퀘어"/>
              <a:ea typeface="나눔스퀘어"/>
            </a:endParaRPr>
          </a:p>
          <a:p>
            <a:pPr lvl="0">
              <a:defRPr/>
            </a:pPr>
            <a:endParaRPr lang="ko-KR" altLang="en-US" sz="1400">
              <a:latin typeface="나눔스퀘어"/>
              <a:ea typeface="나눔스퀘어"/>
            </a:endParaRPr>
          </a:p>
        </p:txBody>
      </p:sp>
      <p:sp>
        <p:nvSpPr>
          <p:cNvPr id="18604" name="가로 글상자 18603"/>
          <p:cNvSpPr txBox="1"/>
          <p:nvPr/>
        </p:nvSpPr>
        <p:spPr>
          <a:xfrm>
            <a:off x="3333338" y="5672891"/>
            <a:ext cx="4571176" cy="36004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>
                <a:solidFill>
                  <a:srgbClr val="ff0000"/>
                </a:solidFill>
              </a:rPr>
              <a:t>사용자 구매 인증 </a:t>
            </a:r>
            <a:r>
              <a:rPr lang="en-US" altLang="ko-KR">
                <a:solidFill>
                  <a:srgbClr val="ff0000"/>
                </a:solidFill>
              </a:rPr>
              <a:t>NFT </a:t>
            </a:r>
            <a:r>
              <a:rPr lang="ko-KR" altLang="en-US">
                <a:solidFill>
                  <a:srgbClr val="ff0000"/>
                </a:solidFill>
              </a:rPr>
              <a:t>서비스</a:t>
            </a:r>
            <a:endParaRPr lang="ko-KR" altLang="en-US"/>
          </a:p>
        </p:txBody>
      </p:sp>
      <p:sp>
        <p:nvSpPr>
          <p:cNvPr id="18605" name="오른쪽 화살표 18604"/>
          <p:cNvSpPr/>
          <p:nvPr/>
        </p:nvSpPr>
        <p:spPr>
          <a:xfrm rot="5400000">
            <a:off x="-1721701" y="3171880"/>
            <a:ext cx="4475512" cy="185166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pic>
        <p:nvPicPr>
          <p:cNvPr id="18607" name="그림 18606"/>
          <p:cNvPicPr>
            <a:picLocks noChangeAspect="1"/>
          </p:cNvPicPr>
          <p:nvPr/>
        </p:nvPicPr>
        <p:blipFill rotWithShape="1">
          <a:blip r:embed="rId3"/>
          <a:srcRect l="-670" t="-2380" r="670" b="18540"/>
          <a:stretch>
            <a:fillRect/>
          </a:stretch>
        </p:blipFill>
        <p:spPr>
          <a:xfrm>
            <a:off x="3271447" y="1900737"/>
            <a:ext cx="5197186" cy="1426969"/>
          </a:xfrm>
          <a:prstGeom prst="rect">
            <a:avLst/>
          </a:prstGeom>
        </p:spPr>
      </p:pic>
      <p:pic>
        <p:nvPicPr>
          <p:cNvPr id="18609" name="그림 18608"/>
          <p:cNvPicPr>
            <a:picLocks noChangeAspect="1"/>
          </p:cNvPicPr>
          <p:nvPr/>
        </p:nvPicPr>
        <p:blipFill rotWithShape="1">
          <a:blip r:embed="rId4"/>
          <a:srcRect l="760" t="80480" r="36720" b="2180"/>
          <a:stretch>
            <a:fillRect/>
          </a:stretch>
        </p:blipFill>
        <p:spPr>
          <a:xfrm>
            <a:off x="5826128" y="1706772"/>
            <a:ext cx="2809707" cy="2721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71" name="그림 18670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317434" y="785687"/>
            <a:ext cx="8513791" cy="552186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18438" name="TextBox 3"/>
          <p:cNvSpPr txBox="1"/>
          <p:nvPr/>
        </p:nvSpPr>
        <p:spPr>
          <a:xfrm>
            <a:off x="539551" y="332656"/>
            <a:ext cx="5751805" cy="44648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400" b="1" i="0" u="none" strike="noStrike" kern="1200" cap="none" spc="-100" normalizeH="0" baseline="0">
                <a:solidFill>
                  <a:schemeClr val="tx2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uLnTx/>
                <a:uFillTx/>
                <a:latin typeface="나눔스퀘어"/>
                <a:ea typeface="나눔스퀘어"/>
              </a:rPr>
              <a:t>3.</a:t>
            </a:r>
            <a:r>
              <a:rPr kumimoji="0" lang="ko-KR" altLang="en-US" sz="2400" b="1" i="0" u="none" strike="noStrike" kern="1200" cap="none" spc="-100" normalizeH="0" baseline="0">
                <a:solidFill>
                  <a:schemeClr val="tx2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uLnTx/>
                <a:uFillTx/>
                <a:latin typeface="나눔스퀘어"/>
                <a:ea typeface="나눔스퀘어"/>
              </a:rPr>
              <a:t> 타겟 사용자 및 시장</a:t>
            </a:r>
            <a:endParaRPr kumimoji="0" lang="ko-KR" altLang="en-US" sz="2400" b="1" i="0" u="none" strike="noStrike" kern="1200" cap="none" spc="-100" normalizeH="0" baseline="0">
              <a:solidFill>
                <a:schemeClr val="tx2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uLnTx/>
              <a:uFillTx/>
              <a:latin typeface="나눔스퀘어"/>
              <a:ea typeface="나눔스퀘어"/>
            </a:endParaRPr>
          </a:p>
        </p:txBody>
      </p:sp>
      <p:sp>
        <p:nvSpPr>
          <p:cNvPr id="18616" name="가로 글상자 18615"/>
          <p:cNvSpPr txBox="1"/>
          <p:nvPr/>
        </p:nvSpPr>
        <p:spPr>
          <a:xfrm>
            <a:off x="671533" y="920769"/>
            <a:ext cx="4571176" cy="36728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chemeClr val="dk1"/>
                </a:solidFill>
                <a:latin typeface="나눔스퀘어 Bold"/>
                <a:ea typeface="나눔스퀘어 Bold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chemeClr val="dk1"/>
                </a:solidFill>
                <a:latin typeface="나눔스퀘어 Bold"/>
                <a:ea typeface="나눔스퀘어 Bold"/>
              </a:rPr>
              <a:t> 사용자 구매 인증 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chemeClr val="dk1"/>
                </a:solidFill>
                <a:latin typeface="나눔스퀘어 Bold"/>
                <a:ea typeface="나눔스퀘어 Bold"/>
              </a:rPr>
              <a:t>NFT 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chemeClr val="dk1"/>
                </a:solidFill>
                <a:latin typeface="나눔스퀘어 Bold"/>
                <a:ea typeface="나눔스퀘어 Bold"/>
              </a:rPr>
              <a:t>서비스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chemeClr val="dk1"/>
              </a:solidFill>
              <a:latin typeface="나눔스퀘어 Bold"/>
              <a:ea typeface="나눔스퀘어 Bold"/>
            </a:endParaRPr>
          </a:p>
        </p:txBody>
      </p:sp>
      <p:sp>
        <p:nvSpPr>
          <p:cNvPr id="18642" name="TextBox 8"/>
          <p:cNvSpPr txBox="1"/>
          <p:nvPr/>
        </p:nvSpPr>
        <p:spPr>
          <a:xfrm>
            <a:off x="603212" y="1630601"/>
            <a:ext cx="11283390" cy="569674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323850" lvl="1" indent="0" algn="just">
              <a:lnSpc>
                <a:spcPts val="4500"/>
              </a:lnSpc>
              <a:buNone/>
              <a:defRPr/>
            </a:pPr>
            <a:endParaRPr lang="en-US" sz="2000">
              <a:solidFill>
                <a:srgbClr val="000000"/>
              </a:solidFill>
              <a:latin typeface="나눔스퀘어"/>
              <a:ea typeface="나눔스퀘어"/>
              <a:cs typeface="Gothic A1"/>
              <a:sym typeface="Gothic A1"/>
            </a:endParaRPr>
          </a:p>
        </p:txBody>
      </p:sp>
      <p:sp>
        <p:nvSpPr>
          <p:cNvPr id="18658" name="TextBox 24"/>
          <p:cNvSpPr txBox="1"/>
          <p:nvPr/>
        </p:nvSpPr>
        <p:spPr>
          <a:xfrm>
            <a:off x="472530" y="1206953"/>
            <a:ext cx="8197289" cy="1581150"/>
          </a:xfrm>
          <a:prstGeom prst="rect">
            <a:avLst/>
          </a:prstGeom>
        </p:spPr>
        <p:txBody>
          <a:bodyPr vert="horz" wrap="square" lIns="0" tIns="0" rIns="0" bIns="0" anchor="ctr" anchorCtr="0">
            <a:spAutoFit/>
          </a:bodyPr>
          <a:lstStyle/>
          <a:p>
            <a:pPr marL="323850" lvl="1" algn="just">
              <a:lnSpc>
                <a:spcPct val="200000"/>
              </a:lnSpc>
              <a:buNone/>
              <a:defRPr/>
            </a:pPr>
            <a:r>
              <a:rPr lang="en-US" altLang="ko-KR" sz="1300">
                <a:solidFill>
                  <a:srgbClr val="000000"/>
                </a:solidFill>
                <a:latin typeface="나눔스퀘어"/>
                <a:ea typeface="나눔스퀘어"/>
                <a:cs typeface="Gothic A1"/>
                <a:sym typeface="Gothic A1"/>
              </a:rPr>
              <a:t>(</a:t>
            </a:r>
            <a:r>
              <a:rPr lang="ko-KR" altLang="en-US" sz="1300">
                <a:solidFill>
                  <a:srgbClr val="000000"/>
                </a:solidFill>
                <a:latin typeface="나눔스퀘어"/>
                <a:ea typeface="나눔스퀘어"/>
                <a:cs typeface="Gothic A1"/>
                <a:sym typeface="Gothic A1"/>
              </a:rPr>
              <a:t>구매자</a:t>
            </a:r>
            <a:r>
              <a:rPr lang="en-US" altLang="ko-KR" sz="1300">
                <a:solidFill>
                  <a:srgbClr val="000000"/>
                </a:solidFill>
                <a:latin typeface="나눔스퀘어"/>
                <a:ea typeface="나눔스퀘어"/>
                <a:cs typeface="Gothic A1"/>
                <a:sym typeface="Gothic A1"/>
              </a:rPr>
              <a:t>)</a:t>
            </a:r>
            <a:r>
              <a:rPr lang="en-US" sz="1300">
                <a:solidFill>
                  <a:srgbClr val="000000"/>
                </a:solidFill>
                <a:latin typeface="나눔스퀘어"/>
                <a:ea typeface="나눔스퀘어"/>
                <a:cs typeface="Gothic A1"/>
                <a:sym typeface="Gothic A1"/>
              </a:rPr>
              <a:t>새로운 명품을 구매하면서도 향후 중고 거래를 염두에 두는 고객</a:t>
            </a:r>
            <a:endParaRPr lang="en-US" sz="1300">
              <a:solidFill>
                <a:srgbClr val="000000"/>
              </a:solidFill>
              <a:latin typeface="나눔스퀘어"/>
              <a:ea typeface="나눔스퀘어"/>
              <a:cs typeface="Gothic A1"/>
              <a:sym typeface="Gothic A1"/>
            </a:endParaRPr>
          </a:p>
          <a:p>
            <a:pPr marL="323850" lvl="1" algn="just">
              <a:lnSpc>
                <a:spcPct val="200000"/>
              </a:lnSpc>
              <a:buNone/>
              <a:defRPr/>
            </a:pPr>
            <a:r>
              <a:rPr lang="en-US" altLang="ko-KR" sz="1300">
                <a:solidFill>
                  <a:srgbClr val="000000"/>
                </a:solidFill>
                <a:latin typeface="나눔스퀘어"/>
                <a:ea typeface="나눔스퀘어"/>
                <a:cs typeface="Gothic A1"/>
                <a:sym typeface="Gothic A1"/>
              </a:rPr>
              <a:t>(</a:t>
            </a:r>
            <a:r>
              <a:rPr lang="ko-KR" altLang="en-US" sz="1300">
                <a:solidFill>
                  <a:srgbClr val="000000"/>
                </a:solidFill>
                <a:latin typeface="나눔스퀘어"/>
                <a:ea typeface="나눔스퀘어"/>
                <a:cs typeface="Gothic A1"/>
                <a:sym typeface="Gothic A1"/>
              </a:rPr>
              <a:t>수집가</a:t>
            </a:r>
            <a:r>
              <a:rPr lang="en-US" altLang="ko-KR" sz="1300">
                <a:solidFill>
                  <a:srgbClr val="000000"/>
                </a:solidFill>
                <a:latin typeface="나눔스퀘어"/>
                <a:ea typeface="나눔스퀘어"/>
                <a:cs typeface="Gothic A1"/>
                <a:sym typeface="Gothic A1"/>
              </a:rPr>
              <a:t>)</a:t>
            </a:r>
            <a:r>
              <a:rPr lang="ko-KR" altLang="en-US" sz="1300">
                <a:solidFill>
                  <a:srgbClr val="000000"/>
                </a:solidFill>
                <a:latin typeface="나눔스퀘어"/>
                <a:ea typeface="나눔스퀘어"/>
                <a:cs typeface="Gothic A1"/>
                <a:sym typeface="Gothic A1"/>
              </a:rPr>
              <a:t> </a:t>
            </a:r>
            <a:r>
              <a:rPr lang="en-US" sz="1300">
                <a:solidFill>
                  <a:srgbClr val="000000"/>
                </a:solidFill>
                <a:latin typeface="나눔스퀘어"/>
                <a:ea typeface="나눔스퀘어"/>
                <a:cs typeface="Gothic A1"/>
                <a:sym typeface="Gothic A1"/>
              </a:rPr>
              <a:t>명품의 진위성과 보존된 가치에 관심이 높은 수집가</a:t>
            </a:r>
            <a:endParaRPr lang="en-US" sz="1300">
              <a:solidFill>
                <a:srgbClr val="000000"/>
              </a:solidFill>
              <a:latin typeface="나눔스퀘어"/>
              <a:ea typeface="나눔스퀘어"/>
              <a:cs typeface="Gothic A1"/>
              <a:sym typeface="Gothic A1"/>
            </a:endParaRPr>
          </a:p>
          <a:p>
            <a:pPr marL="323850" lvl="1" algn="just">
              <a:lnSpc>
                <a:spcPct val="200000"/>
              </a:lnSpc>
              <a:buNone/>
              <a:defRPr/>
            </a:pPr>
            <a:r>
              <a:rPr lang="en-US" altLang="ko-KR" sz="1300">
                <a:solidFill>
                  <a:srgbClr val="000000"/>
                </a:solidFill>
                <a:latin typeface="나눔스퀘어"/>
                <a:ea typeface="나눔스퀘어"/>
                <a:cs typeface="Gothic A1"/>
                <a:sym typeface="Gothic A1"/>
              </a:rPr>
              <a:t>(</a:t>
            </a:r>
            <a:r>
              <a:rPr lang="ko-KR" altLang="en-US" sz="1300">
                <a:solidFill>
                  <a:srgbClr val="000000"/>
                </a:solidFill>
                <a:latin typeface="나눔스퀘어"/>
                <a:ea typeface="나눔스퀘어"/>
                <a:cs typeface="Gothic A1"/>
                <a:sym typeface="Gothic A1"/>
              </a:rPr>
              <a:t>기술애호가</a:t>
            </a:r>
            <a:r>
              <a:rPr lang="en-US" altLang="ko-KR" sz="1300">
                <a:solidFill>
                  <a:srgbClr val="000000"/>
                </a:solidFill>
                <a:latin typeface="나눔스퀘어"/>
                <a:ea typeface="나눔스퀘어"/>
                <a:cs typeface="Gothic A1"/>
                <a:sym typeface="Gothic A1"/>
              </a:rPr>
              <a:t>)</a:t>
            </a:r>
            <a:r>
              <a:rPr lang="ko-KR" altLang="en-US" sz="1300">
                <a:solidFill>
                  <a:srgbClr val="000000"/>
                </a:solidFill>
                <a:latin typeface="나눔스퀘어"/>
                <a:ea typeface="나눔스퀘어"/>
                <a:cs typeface="Gothic A1"/>
                <a:sym typeface="Gothic A1"/>
              </a:rPr>
              <a:t> </a:t>
            </a:r>
            <a:r>
              <a:rPr lang="en-US" sz="1300">
                <a:solidFill>
                  <a:srgbClr val="000000"/>
                </a:solidFill>
                <a:latin typeface="나눔스퀘어"/>
                <a:ea typeface="나눔스퀘어"/>
                <a:cs typeface="Gothic A1"/>
                <a:sym typeface="Gothic A1"/>
              </a:rPr>
              <a:t>블록체인 기술에 대한 관심이 높으며, NFT를 통한 소유권 이전에 관심이 있는 고객</a:t>
            </a:r>
            <a:endParaRPr lang="en-US" sz="1300">
              <a:solidFill>
                <a:srgbClr val="000000"/>
              </a:solidFill>
              <a:latin typeface="나눔스퀘어"/>
              <a:ea typeface="나눔스퀘어"/>
              <a:cs typeface="Gothic A1"/>
              <a:sym typeface="Gothic A1"/>
            </a:endParaRPr>
          </a:p>
          <a:p>
            <a:pPr marL="323850" lvl="1" algn="just">
              <a:lnSpc>
                <a:spcPct val="200000"/>
              </a:lnSpc>
              <a:buNone/>
              <a:defRPr/>
            </a:pPr>
            <a:r>
              <a:rPr lang="en-US" altLang="ko-KR" sz="1300">
                <a:solidFill>
                  <a:srgbClr val="000000"/>
                </a:solidFill>
                <a:latin typeface="나눔스퀘어"/>
                <a:ea typeface="나눔스퀘어"/>
                <a:cs typeface="Gothic A1"/>
                <a:sym typeface="Gothic A1"/>
              </a:rPr>
              <a:t>(</a:t>
            </a:r>
            <a:r>
              <a:rPr lang="ko-KR" altLang="en-US" sz="1300">
                <a:solidFill>
                  <a:srgbClr val="000000"/>
                </a:solidFill>
                <a:latin typeface="나눔스퀘어"/>
                <a:ea typeface="나눔스퀘어"/>
                <a:cs typeface="Gothic A1"/>
                <a:sym typeface="Gothic A1"/>
              </a:rPr>
              <a:t>브랜드</a:t>
            </a:r>
            <a:r>
              <a:rPr lang="en-US" altLang="ko-KR" sz="1300">
                <a:solidFill>
                  <a:srgbClr val="000000"/>
                </a:solidFill>
                <a:latin typeface="나눔스퀘어"/>
                <a:ea typeface="나눔스퀘어"/>
                <a:cs typeface="Gothic A1"/>
                <a:sym typeface="Gothic A1"/>
              </a:rPr>
              <a:t>)</a:t>
            </a:r>
            <a:r>
              <a:rPr lang="ko-KR" altLang="en-US" sz="1300">
                <a:solidFill>
                  <a:srgbClr val="000000"/>
                </a:solidFill>
                <a:latin typeface="나눔스퀘어"/>
                <a:ea typeface="나눔스퀘어"/>
                <a:cs typeface="Gothic A1"/>
                <a:sym typeface="Gothic A1"/>
              </a:rPr>
              <a:t> </a:t>
            </a:r>
            <a:r>
              <a:rPr lang="en-US" sz="1300">
                <a:solidFill>
                  <a:srgbClr val="000000"/>
                </a:solidFill>
                <a:latin typeface="나눔스퀘어"/>
                <a:ea typeface="나눔스퀘어"/>
                <a:cs typeface="Gothic A1"/>
                <a:sym typeface="Gothic A1"/>
              </a:rPr>
              <a:t>브랜드에 대한 강한 충성도를 지닌 팬으로, 안전한 명품 거래를 선호하는 고객</a:t>
            </a:r>
            <a:endParaRPr lang="en-US" sz="1300">
              <a:solidFill>
                <a:srgbClr val="000000"/>
              </a:solidFill>
              <a:latin typeface="나눔스퀘어"/>
              <a:ea typeface="나눔스퀘어"/>
              <a:cs typeface="Gothic A1"/>
              <a:sym typeface="Gothic A1"/>
            </a:endParaRPr>
          </a:p>
        </p:txBody>
      </p:sp>
      <p:sp>
        <p:nvSpPr>
          <p:cNvPr id="18667" name="가로 글상자 18666"/>
          <p:cNvSpPr txBox="1"/>
          <p:nvPr/>
        </p:nvSpPr>
        <p:spPr>
          <a:xfrm>
            <a:off x="671533" y="2896437"/>
            <a:ext cx="4571176" cy="367284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chemeClr val="dk1"/>
                </a:solidFill>
                <a:latin typeface="나눔스퀘어 Bold"/>
                <a:ea typeface="나눔스퀘어 Bold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chemeClr val="dk1"/>
                </a:solidFill>
                <a:latin typeface="나눔스퀘어 Bold"/>
                <a:ea typeface="나눔스퀘어 Bold"/>
              </a:rPr>
              <a:t> 브랜드 포지셔닝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chemeClr val="dk1"/>
              </a:solidFill>
              <a:latin typeface="나눔스퀘어 Bold"/>
              <a:ea typeface="나눔스퀘어 Bold"/>
            </a:endParaRPr>
          </a:p>
        </p:txBody>
      </p:sp>
      <p:sp>
        <p:nvSpPr>
          <p:cNvPr id="18668" name="TextBox 24"/>
          <p:cNvSpPr txBox="1"/>
          <p:nvPr/>
        </p:nvSpPr>
        <p:spPr>
          <a:xfrm>
            <a:off x="472530" y="3211966"/>
            <a:ext cx="8197290" cy="1190625"/>
          </a:xfrm>
          <a:prstGeom prst="rect">
            <a:avLst/>
          </a:prstGeom>
        </p:spPr>
        <p:txBody>
          <a:bodyPr vert="horz" wrap="square" lIns="0" tIns="0" rIns="0" bIns="0" anchor="ctr" anchorCtr="0">
            <a:spAutoFit/>
          </a:bodyPr>
          <a:lstStyle/>
          <a:p>
            <a:pPr marL="323850" lvl="1" algn="just">
              <a:lnSpc>
                <a:spcPct val="200000"/>
              </a:lnSpc>
              <a:buNone/>
              <a:defRPr/>
            </a:pPr>
            <a:r>
              <a:rPr lang="en-US" altLang="ko-KR" sz="1300">
                <a:solidFill>
                  <a:srgbClr val="000000"/>
                </a:solidFill>
                <a:latin typeface="나눔스퀘어"/>
                <a:ea typeface="나눔스퀘어"/>
                <a:cs typeface="Gothic A1"/>
                <a:sym typeface="Gothic A1"/>
              </a:rPr>
              <a:t>(</a:t>
            </a:r>
            <a:r>
              <a:rPr lang="ko-KR" altLang="en-US" sz="1300">
                <a:solidFill>
                  <a:srgbClr val="000000"/>
                </a:solidFill>
                <a:latin typeface="나눔스퀘어"/>
                <a:ea typeface="나눔스퀘어"/>
                <a:cs typeface="Gothic A1"/>
                <a:sym typeface="Gothic A1"/>
              </a:rPr>
              <a:t>가치제안</a:t>
            </a:r>
            <a:r>
              <a:rPr lang="en-US" altLang="ko-KR" sz="1300">
                <a:solidFill>
                  <a:srgbClr val="000000"/>
                </a:solidFill>
                <a:latin typeface="나눔스퀘어"/>
                <a:ea typeface="나눔스퀘어"/>
                <a:cs typeface="Gothic A1"/>
                <a:sym typeface="Gothic A1"/>
              </a:rPr>
              <a:t>)</a:t>
            </a:r>
            <a:r>
              <a:rPr lang="ko-KR" altLang="en-US" sz="1300">
                <a:solidFill>
                  <a:srgbClr val="000000"/>
                </a:solidFill>
                <a:latin typeface="나눔스퀘어"/>
                <a:ea typeface="나눔스퀘어"/>
                <a:cs typeface="Gothic A1"/>
                <a:sym typeface="Gothic A1"/>
              </a:rPr>
              <a:t> 명품의 소유권을 디지털화하여 신뢰와 투명성을 제공</a:t>
            </a:r>
            <a:endParaRPr lang="ko-KR" altLang="en-US" sz="1300">
              <a:solidFill>
                <a:srgbClr val="000000"/>
              </a:solidFill>
              <a:latin typeface="나눔스퀘어"/>
              <a:ea typeface="나눔스퀘어"/>
              <a:cs typeface="Gothic A1"/>
              <a:sym typeface="Gothic A1"/>
            </a:endParaRPr>
          </a:p>
          <a:p>
            <a:pPr marL="323850" lvl="1" algn="just">
              <a:lnSpc>
                <a:spcPct val="200000"/>
              </a:lnSpc>
              <a:buNone/>
              <a:defRPr/>
            </a:pPr>
            <a:r>
              <a:rPr lang="en-US" altLang="ko-KR" sz="1300">
                <a:solidFill>
                  <a:srgbClr val="000000"/>
                </a:solidFill>
                <a:latin typeface="나눔스퀘어"/>
                <a:ea typeface="나눔스퀘어"/>
                <a:cs typeface="Gothic A1"/>
                <a:sym typeface="Gothic A1"/>
              </a:rPr>
              <a:t>(</a:t>
            </a:r>
            <a:r>
              <a:rPr lang="ko-KR" altLang="en-US" sz="1300">
                <a:solidFill>
                  <a:srgbClr val="000000"/>
                </a:solidFill>
                <a:latin typeface="나눔스퀘어"/>
                <a:ea typeface="나눔스퀘어"/>
                <a:cs typeface="Gothic A1"/>
                <a:sym typeface="Gothic A1"/>
              </a:rPr>
              <a:t>신뢰구축</a:t>
            </a:r>
            <a:r>
              <a:rPr lang="en-US" altLang="ko-KR" sz="1300">
                <a:solidFill>
                  <a:srgbClr val="000000"/>
                </a:solidFill>
                <a:latin typeface="나눔스퀘어"/>
                <a:ea typeface="나눔스퀘어"/>
                <a:cs typeface="Gothic A1"/>
                <a:sym typeface="Gothic A1"/>
              </a:rPr>
              <a:t>)</a:t>
            </a:r>
            <a:r>
              <a:rPr lang="ko-KR" altLang="en-US" sz="1300">
                <a:solidFill>
                  <a:srgbClr val="000000"/>
                </a:solidFill>
                <a:latin typeface="나눔스퀘어"/>
                <a:ea typeface="나눔스퀘어"/>
                <a:cs typeface="Gothic A1"/>
                <a:sym typeface="Gothic A1"/>
              </a:rPr>
              <a:t> </a:t>
            </a:r>
            <a:r>
              <a:rPr lang="en-US" altLang="ko-KR" sz="1300">
                <a:solidFill>
                  <a:srgbClr val="000000"/>
                </a:solidFill>
                <a:latin typeface="나눔스퀘어"/>
                <a:ea typeface="나눔스퀘어"/>
                <a:cs typeface="Gothic A1"/>
                <a:sym typeface="Gothic A1"/>
              </a:rPr>
              <a:t>블록체인과 NFT를 활용하여 진위성을 보장하고, 안전한 중고 거래 환경을 제공</a:t>
            </a:r>
            <a:endParaRPr lang="en-US" altLang="ko-KR" sz="1300">
              <a:solidFill>
                <a:srgbClr val="000000"/>
              </a:solidFill>
              <a:latin typeface="나눔스퀘어"/>
              <a:ea typeface="나눔스퀘어"/>
              <a:cs typeface="Gothic A1"/>
              <a:sym typeface="Gothic A1"/>
            </a:endParaRPr>
          </a:p>
          <a:p>
            <a:pPr marL="323850" lvl="1" algn="just">
              <a:lnSpc>
                <a:spcPct val="200000"/>
              </a:lnSpc>
              <a:buNone/>
              <a:defRPr/>
            </a:pPr>
            <a:r>
              <a:rPr lang="en-US" altLang="ko-KR" sz="1300">
                <a:solidFill>
                  <a:srgbClr val="000000"/>
                </a:solidFill>
                <a:latin typeface="나눔스퀘어"/>
                <a:ea typeface="나눔스퀘어"/>
                <a:cs typeface="Gothic A1"/>
                <a:sym typeface="Gothic A1"/>
              </a:rPr>
              <a:t>(</a:t>
            </a:r>
            <a:r>
              <a:rPr lang="ko-KR" altLang="en-US" sz="1300">
                <a:solidFill>
                  <a:srgbClr val="000000"/>
                </a:solidFill>
                <a:latin typeface="나눔스퀘어"/>
                <a:ea typeface="나눔스퀘어"/>
                <a:cs typeface="Gothic A1"/>
                <a:sym typeface="Gothic A1"/>
              </a:rPr>
              <a:t>차별성</a:t>
            </a:r>
            <a:r>
              <a:rPr lang="en-US" altLang="ko-KR" sz="1300">
                <a:solidFill>
                  <a:srgbClr val="000000"/>
                </a:solidFill>
                <a:latin typeface="나눔스퀘어"/>
                <a:ea typeface="나눔스퀘어"/>
                <a:cs typeface="Gothic A1"/>
                <a:sym typeface="Gothic A1"/>
              </a:rPr>
              <a:t>)</a:t>
            </a:r>
            <a:r>
              <a:rPr lang="ko-KR" altLang="en-US" sz="1300">
                <a:solidFill>
                  <a:srgbClr val="000000"/>
                </a:solidFill>
                <a:latin typeface="나눔스퀘어"/>
                <a:ea typeface="나눔스퀘어"/>
                <a:cs typeface="Gothic A1"/>
                <a:sym typeface="Gothic A1"/>
              </a:rPr>
              <a:t> </a:t>
            </a:r>
            <a:r>
              <a:rPr lang="en-US" altLang="ko-KR" sz="1300">
                <a:solidFill>
                  <a:srgbClr val="000000"/>
                </a:solidFill>
                <a:latin typeface="나눔스퀘어"/>
                <a:ea typeface="나눔스퀘어"/>
                <a:cs typeface="Gothic A1"/>
                <a:sym typeface="Gothic A1"/>
              </a:rPr>
              <a:t>전통적인 중고 명품 거래 플랫폼과 달리, 블록체인 기술을 접목한 시스템으로 차별화</a:t>
            </a:r>
            <a:endParaRPr lang="en-US" altLang="ko-KR" sz="1300">
              <a:solidFill>
                <a:srgbClr val="000000"/>
              </a:solidFill>
              <a:latin typeface="나눔스퀘어"/>
              <a:ea typeface="나눔스퀘어"/>
              <a:cs typeface="Gothic A1"/>
              <a:sym typeface="Gothic A1"/>
            </a:endParaRPr>
          </a:p>
        </p:txBody>
      </p:sp>
      <p:sp>
        <p:nvSpPr>
          <p:cNvPr id="18669" name="가로 글상자 18668"/>
          <p:cNvSpPr txBox="1"/>
          <p:nvPr/>
        </p:nvSpPr>
        <p:spPr>
          <a:xfrm>
            <a:off x="671533" y="4515687"/>
            <a:ext cx="4571176" cy="367284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chemeClr val="dk1"/>
                </a:solidFill>
                <a:latin typeface="나눔스퀘어 Bold"/>
                <a:ea typeface="나눔스퀘어 Bold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chemeClr val="dk1"/>
                </a:solidFill>
                <a:latin typeface="나눔스퀘어 Bold"/>
                <a:ea typeface="나눔스퀘어 Bold"/>
              </a:rPr>
              <a:t> 수익 구조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chemeClr val="dk1"/>
              </a:solidFill>
              <a:latin typeface="나눔스퀘어 Bold"/>
              <a:ea typeface="나눔스퀘어 Bold"/>
            </a:endParaRPr>
          </a:p>
        </p:txBody>
      </p:sp>
      <p:sp>
        <p:nvSpPr>
          <p:cNvPr id="18670" name="TextBox 24"/>
          <p:cNvSpPr txBox="1"/>
          <p:nvPr/>
        </p:nvSpPr>
        <p:spPr>
          <a:xfrm>
            <a:off x="472530" y="4826453"/>
            <a:ext cx="8197290" cy="1190625"/>
          </a:xfrm>
          <a:prstGeom prst="rect">
            <a:avLst/>
          </a:prstGeom>
        </p:spPr>
        <p:txBody>
          <a:bodyPr vert="horz" wrap="square" lIns="0" tIns="0" rIns="0" bIns="0" anchor="ctr" anchorCtr="0">
            <a:spAutoFit/>
          </a:bodyPr>
          <a:lstStyle/>
          <a:p>
            <a:pPr marL="323850" lvl="1" algn="just">
              <a:lnSpc>
                <a:spcPct val="200000"/>
              </a:lnSpc>
              <a:buNone/>
              <a:defRPr/>
            </a:pPr>
            <a:r>
              <a:rPr lang="en-US" altLang="ko-KR" sz="1300">
                <a:solidFill>
                  <a:srgbClr val="000000"/>
                </a:solidFill>
                <a:latin typeface="나눔스퀘어"/>
                <a:ea typeface="나눔스퀘어"/>
                <a:cs typeface="Gothic A1"/>
                <a:sym typeface="Gothic A1"/>
              </a:rPr>
              <a:t>(NFT)</a:t>
            </a:r>
            <a:r>
              <a:rPr lang="ko-KR" altLang="en-US" sz="1300">
                <a:solidFill>
                  <a:srgbClr val="000000"/>
                </a:solidFill>
                <a:latin typeface="나눔스퀘어"/>
                <a:ea typeface="나눔스퀘어"/>
                <a:cs typeface="Gothic A1"/>
                <a:sym typeface="Gothic A1"/>
              </a:rPr>
              <a:t> 명품의 소유권을 디지털화하여 신뢰와 투명성을 제공</a:t>
            </a:r>
            <a:endParaRPr lang="ko-KR" altLang="en-US" sz="1300">
              <a:solidFill>
                <a:srgbClr val="000000"/>
              </a:solidFill>
              <a:latin typeface="나눔스퀘어"/>
              <a:ea typeface="나눔스퀘어"/>
              <a:cs typeface="Gothic A1"/>
              <a:sym typeface="Gothic A1"/>
            </a:endParaRPr>
          </a:p>
          <a:p>
            <a:pPr marL="323850" lvl="1" algn="just">
              <a:lnSpc>
                <a:spcPct val="200000"/>
              </a:lnSpc>
              <a:buNone/>
              <a:defRPr/>
            </a:pPr>
            <a:r>
              <a:rPr lang="en-US" altLang="ko-KR" sz="1300">
                <a:solidFill>
                  <a:srgbClr val="000000"/>
                </a:solidFill>
                <a:latin typeface="나눔스퀘어"/>
                <a:ea typeface="나눔스퀘어"/>
                <a:cs typeface="Gothic A1"/>
                <a:sym typeface="Gothic A1"/>
              </a:rPr>
              <a:t>(</a:t>
            </a:r>
            <a:r>
              <a:rPr lang="ko-KR" altLang="en-US" sz="1300">
                <a:solidFill>
                  <a:srgbClr val="000000"/>
                </a:solidFill>
                <a:latin typeface="나눔스퀘어"/>
                <a:ea typeface="나눔스퀘어"/>
                <a:cs typeface="Gothic A1"/>
                <a:sym typeface="Gothic A1"/>
              </a:rPr>
              <a:t>경매</a:t>
            </a:r>
            <a:r>
              <a:rPr lang="en-US" altLang="ko-KR" sz="1300">
                <a:solidFill>
                  <a:srgbClr val="000000"/>
                </a:solidFill>
                <a:latin typeface="나눔스퀘어"/>
                <a:ea typeface="나눔스퀘어"/>
                <a:cs typeface="Gothic A1"/>
                <a:sym typeface="Gothic A1"/>
              </a:rPr>
              <a:t>)</a:t>
            </a:r>
            <a:r>
              <a:rPr lang="ko-KR" altLang="en-US" sz="1300">
                <a:solidFill>
                  <a:srgbClr val="000000"/>
                </a:solidFill>
                <a:latin typeface="나눔스퀘어"/>
                <a:ea typeface="나눔스퀘어"/>
                <a:cs typeface="Gothic A1"/>
                <a:sym typeface="Gothic A1"/>
              </a:rPr>
              <a:t> </a:t>
            </a:r>
            <a:r>
              <a:rPr lang="en-US" altLang="ko-KR" sz="1300">
                <a:solidFill>
                  <a:srgbClr val="000000"/>
                </a:solidFill>
                <a:latin typeface="나눔스퀘어"/>
                <a:ea typeface="나눔스퀘어"/>
                <a:cs typeface="Gothic A1"/>
                <a:sym typeface="Gothic A1"/>
              </a:rPr>
              <a:t>블록체인과 NFT를 활용하여 진위성을 보장하고, 안전한 중고 거래 환경을 제공</a:t>
            </a:r>
            <a:endParaRPr lang="en-US" altLang="ko-KR" sz="1300">
              <a:solidFill>
                <a:srgbClr val="000000"/>
              </a:solidFill>
              <a:latin typeface="나눔스퀘어"/>
              <a:ea typeface="나눔스퀘어"/>
              <a:cs typeface="Gothic A1"/>
              <a:sym typeface="Gothic A1"/>
            </a:endParaRPr>
          </a:p>
          <a:p>
            <a:pPr marL="323850" lvl="1" algn="just">
              <a:lnSpc>
                <a:spcPct val="200000"/>
              </a:lnSpc>
              <a:buNone/>
              <a:defRPr/>
            </a:pPr>
            <a:r>
              <a:rPr lang="en-US" altLang="ko-KR" sz="1300">
                <a:solidFill>
                  <a:srgbClr val="000000"/>
                </a:solidFill>
                <a:latin typeface="나눔스퀘어"/>
                <a:ea typeface="나눔스퀘어"/>
                <a:cs typeface="Gothic A1"/>
                <a:sym typeface="Gothic A1"/>
              </a:rPr>
              <a:t>(</a:t>
            </a:r>
            <a:r>
              <a:rPr lang="ko-KR" altLang="en-US" sz="1300">
                <a:solidFill>
                  <a:srgbClr val="000000"/>
                </a:solidFill>
                <a:latin typeface="나눔스퀘어"/>
                <a:ea typeface="나눔스퀘어"/>
                <a:cs typeface="Gothic A1"/>
                <a:sym typeface="Gothic A1"/>
              </a:rPr>
              <a:t>수수료</a:t>
            </a:r>
            <a:r>
              <a:rPr lang="en-US" altLang="ko-KR" sz="1300">
                <a:solidFill>
                  <a:srgbClr val="000000"/>
                </a:solidFill>
                <a:latin typeface="나눔스퀘어"/>
                <a:ea typeface="나눔스퀘어"/>
                <a:cs typeface="Gothic A1"/>
                <a:sym typeface="Gothic A1"/>
              </a:rPr>
              <a:t>)</a:t>
            </a:r>
            <a:r>
              <a:rPr lang="ko-KR" altLang="en-US" sz="1300">
                <a:solidFill>
                  <a:srgbClr val="000000"/>
                </a:solidFill>
                <a:latin typeface="나눔스퀘어"/>
                <a:ea typeface="나눔스퀘어"/>
                <a:cs typeface="Gothic A1"/>
                <a:sym typeface="Gothic A1"/>
              </a:rPr>
              <a:t> </a:t>
            </a:r>
            <a:r>
              <a:rPr lang="en-US" altLang="ko-KR" sz="1300">
                <a:solidFill>
                  <a:srgbClr val="000000"/>
                </a:solidFill>
                <a:latin typeface="나눔스퀘어"/>
                <a:ea typeface="나눔스퀘어"/>
                <a:cs typeface="Gothic A1"/>
                <a:sym typeface="Gothic A1"/>
              </a:rPr>
              <a:t>전통적인 중고 명품 거래 플랫폼과 달리, 블록체인 기술을 접목한 시스템으로 차별화</a:t>
            </a:r>
            <a:endParaRPr lang="en-US" altLang="ko-KR" sz="1300">
              <a:solidFill>
                <a:srgbClr val="000000"/>
              </a:solidFill>
              <a:latin typeface="나눔스퀘어"/>
              <a:ea typeface="나눔스퀘어"/>
              <a:cs typeface="Gothic A1"/>
              <a:sym typeface="Gothic A1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71" name="그림 18670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317434" y="785687"/>
            <a:ext cx="8513791" cy="552186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18438" name="TextBox 3"/>
          <p:cNvSpPr txBox="1"/>
          <p:nvPr/>
        </p:nvSpPr>
        <p:spPr>
          <a:xfrm>
            <a:off x="539551" y="332656"/>
            <a:ext cx="5751805" cy="44648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400" b="1" i="0" u="none" strike="noStrike" kern="1200" cap="none" spc="-100" normalizeH="0" baseline="0">
                <a:solidFill>
                  <a:schemeClr val="tx2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uLnTx/>
                <a:uFillTx/>
                <a:latin typeface="나눔스퀘어"/>
                <a:ea typeface="나눔스퀘어"/>
              </a:rPr>
              <a:t>4.</a:t>
            </a:r>
            <a:r>
              <a:rPr kumimoji="0" lang="ko-KR" altLang="en-US" sz="2400" b="1" i="0" u="none" strike="noStrike" kern="1200" cap="none" spc="-100" normalizeH="0" baseline="0">
                <a:solidFill>
                  <a:schemeClr val="tx2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uLnTx/>
                <a:uFillTx/>
                <a:latin typeface="나눔스퀘어"/>
                <a:ea typeface="나눔스퀘어"/>
              </a:rPr>
              <a:t> 기능 및 특징</a:t>
            </a:r>
            <a:endParaRPr kumimoji="0" lang="ko-KR" altLang="en-US" sz="2400" b="1" i="0" u="none" strike="noStrike" kern="1200" cap="none" spc="-100" normalizeH="0" baseline="0">
              <a:solidFill>
                <a:schemeClr val="tx2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uLnTx/>
              <a:uFillTx/>
              <a:latin typeface="나눔스퀘어"/>
              <a:ea typeface="나눔스퀘어"/>
            </a:endParaRPr>
          </a:p>
        </p:txBody>
      </p:sp>
      <p:sp>
        <p:nvSpPr>
          <p:cNvPr id="18642" name="TextBox 8"/>
          <p:cNvSpPr txBox="1"/>
          <p:nvPr/>
        </p:nvSpPr>
        <p:spPr>
          <a:xfrm>
            <a:off x="603212" y="1630601"/>
            <a:ext cx="11283390" cy="569674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323850" lvl="1" indent="0" algn="just">
              <a:lnSpc>
                <a:spcPts val="4500"/>
              </a:lnSpc>
              <a:buNone/>
              <a:defRPr/>
            </a:pPr>
            <a:endParaRPr lang="en-US" sz="2000">
              <a:solidFill>
                <a:srgbClr val="000000"/>
              </a:solidFill>
              <a:latin typeface="나눔스퀘어"/>
              <a:ea typeface="나눔스퀘어"/>
              <a:cs typeface="Gothic A1"/>
              <a:sym typeface="Gothic A1"/>
            </a:endParaRPr>
          </a:p>
        </p:txBody>
      </p:sp>
      <p:grpSp>
        <p:nvGrpSpPr>
          <p:cNvPr id="18678" name=""/>
          <p:cNvGrpSpPr/>
          <p:nvPr/>
        </p:nvGrpSpPr>
        <p:grpSpPr>
          <a:xfrm rot="0">
            <a:off x="630712" y="4251656"/>
            <a:ext cx="4571176" cy="1167581"/>
            <a:chOff x="630712" y="4251656"/>
            <a:chExt cx="4571176" cy="1167581"/>
          </a:xfrm>
        </p:grpSpPr>
        <p:sp>
          <p:nvSpPr>
            <p:cNvPr id="18669" name="가로 글상자 18668"/>
            <p:cNvSpPr txBox="1"/>
            <p:nvPr/>
          </p:nvSpPr>
          <p:spPr>
            <a:xfrm>
              <a:off x="630712" y="4251656"/>
              <a:ext cx="4571176" cy="367284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  <a:solidFill>
                    <a:schemeClr val="dk1"/>
                  </a:solidFill>
                  <a:latin typeface="나눔스퀘어 Bold"/>
                  <a:ea typeface="나눔스퀘어 Bold"/>
                  <a:cs typeface="맑은 고딕"/>
                </a:rPr>
                <a:t>(4)</a:t>
              </a:r>
              <a:r>
  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  <a:solidFill>
                    <a:schemeClr val="dk1"/>
                  </a:solidFill>
                  <a:latin typeface="나눔스퀘어 Bold"/>
                  <a:ea typeface="나눔스퀘어 Bold"/>
                </a:rPr>
                <a:t> </a:t>
              </a:r>
              <a:r>
  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  <a:solidFill>
                    <a:schemeClr val="dk1"/>
                  </a:solidFill>
                  <a:latin typeface="나눔스퀘어 Bold"/>
                  <a:ea typeface="나눔스퀘어 Bold"/>
                </a:rPr>
                <a:t>NFT </a:t>
              </a:r>
              <a:r>
  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  <a:solidFill>
                    <a:schemeClr val="dk1"/>
                  </a:solidFill>
                  <a:latin typeface="나눔스퀘어 Bold"/>
                  <a:ea typeface="나눔스퀘어 Bold"/>
                </a:rPr>
                <a:t>전송</a:t>
              </a:r>
  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chemeClr val="dk1"/>
                </a:solidFill>
                <a:latin typeface="나눔스퀘어 Bold"/>
                <a:ea typeface="나눔스퀘어 Bold"/>
              </a:endParaRPr>
            </a:p>
          </p:txBody>
        </p:sp>
        <p:sp>
          <p:nvSpPr>
            <p:cNvPr id="18673" name="가로 글상자 18672"/>
            <p:cNvSpPr txBox="1"/>
            <p:nvPr/>
          </p:nvSpPr>
          <p:spPr>
            <a:xfrm>
              <a:off x="802408" y="4646356"/>
              <a:ext cx="3210462" cy="77288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buFont typeface="+mj-lt"/>
                <a:buAutoNum type="arabicPeriod"/>
                <a:defRPr/>
              </a:pPr>
              <a:r>
                <a:rPr lang="ko-KR" altLang="en-US" sz="1500" b="1">
                  <a:latin typeface="나눔스퀘어 Bold"/>
                  <a:ea typeface="나눔스퀘어 Bold"/>
                </a:rPr>
                <a:t>전송 요청</a:t>
              </a:r>
              <a:endParaRPr lang="en-US" altLang="ko-KR" sz="1500">
                <a:latin typeface="나눔스퀘어 Bold"/>
                <a:ea typeface="나눔스퀘어 Bold"/>
              </a:endParaRPr>
            </a:p>
            <a:p>
              <a:pPr lvl="0">
                <a:buFont typeface="+mj-lt"/>
                <a:buAutoNum type="arabicPeriod"/>
                <a:defRPr/>
              </a:pPr>
              <a:r>
                <a:rPr lang="ko-KR" altLang="en-US" sz="1500" b="1">
                  <a:latin typeface="나눔스퀘어 Bold"/>
                  <a:ea typeface="나눔스퀘어 Bold"/>
                </a:rPr>
                <a:t>스마트 계약 처리</a:t>
              </a:r>
              <a:endParaRPr lang="ko-KR" altLang="en-US" sz="1500">
                <a:latin typeface="나눔스퀘어 Bold"/>
                <a:ea typeface="나눔스퀘어 Bold"/>
              </a:endParaRPr>
            </a:p>
            <a:p>
              <a:pPr lvl="0">
                <a:buFont typeface="+mj-lt"/>
                <a:buAutoNum type="arabicPeriod"/>
                <a:defRPr/>
              </a:pPr>
              <a:r>
                <a:rPr lang="ko-KR" altLang="en-US" sz="1500" b="1">
                  <a:latin typeface="나눔스퀘어 Bold"/>
                  <a:ea typeface="나눔스퀘어 Bold"/>
                </a:rPr>
                <a:t>전송 기록 업데이트</a:t>
              </a:r>
              <a:endParaRPr lang="ko-KR" altLang="en-US" sz="1500">
                <a:latin typeface="나눔스퀘어 Bold"/>
                <a:ea typeface="나눔스퀘어 Bold"/>
              </a:endParaRPr>
            </a:p>
          </p:txBody>
        </p:sp>
      </p:grpSp>
      <p:grpSp>
        <p:nvGrpSpPr>
          <p:cNvPr id="18679" name=""/>
          <p:cNvGrpSpPr/>
          <p:nvPr/>
        </p:nvGrpSpPr>
        <p:grpSpPr>
          <a:xfrm rot="0">
            <a:off x="630712" y="3167545"/>
            <a:ext cx="4571176" cy="934898"/>
            <a:chOff x="630712" y="3244726"/>
            <a:chExt cx="4571176" cy="934898"/>
          </a:xfrm>
        </p:grpSpPr>
        <p:sp>
          <p:nvSpPr>
            <p:cNvPr id="18667" name="가로 글상자 18666"/>
            <p:cNvSpPr txBox="1"/>
            <p:nvPr/>
          </p:nvSpPr>
          <p:spPr>
            <a:xfrm>
              <a:off x="630712" y="3244726"/>
              <a:ext cx="4571176" cy="367284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  <a:solidFill>
                    <a:schemeClr val="dk1"/>
                  </a:solidFill>
                  <a:latin typeface="나눔스퀘어 Bold"/>
                  <a:ea typeface="나눔스퀘어 Bold"/>
                  <a:cs typeface="맑은 고딕"/>
                </a:rPr>
                <a:t>(3)</a:t>
              </a:r>
              <a:r>
  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  <a:solidFill>
                    <a:schemeClr val="dk1"/>
                  </a:solidFill>
                  <a:latin typeface="나눔스퀘어 Bold"/>
                  <a:ea typeface="나눔스퀘어 Bold"/>
                  <a:cs typeface="맑은 고딕"/>
                </a:rPr>
                <a:t> </a:t>
              </a:r>
              <a:r>
  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  <a:solidFill>
                    <a:schemeClr val="dk1"/>
                  </a:solidFill>
                  <a:latin typeface="나눔스퀘어 Bold"/>
                  <a:ea typeface="나눔스퀘어 Bold"/>
                </a:rPr>
                <a:t>NFT</a:t>
              </a:r>
              <a:r>
  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  <a:solidFill>
                    <a:schemeClr val="dk1"/>
                  </a:solidFill>
                  <a:latin typeface="나눔스퀘어 Bold"/>
                  <a:ea typeface="나눔스퀘어 Bold"/>
                </a:rPr>
                <a:t> 등록</a:t>
              </a:r>
  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chemeClr val="dk1"/>
                </a:solidFill>
                <a:latin typeface="나눔스퀘어 Bold"/>
                <a:ea typeface="나눔스퀘어 Bold"/>
              </a:endParaRPr>
            </a:p>
          </p:txBody>
        </p:sp>
        <p:sp>
          <p:nvSpPr>
            <p:cNvPr id="18674" name="가로 글상자 18673"/>
            <p:cNvSpPr txBox="1"/>
            <p:nvPr/>
          </p:nvSpPr>
          <p:spPr>
            <a:xfrm>
              <a:off x="802408" y="3639425"/>
              <a:ext cx="3210462" cy="540199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buFont typeface="+mj-lt"/>
                <a:buAutoNum type="arabicPeriod"/>
                <a:defRPr/>
              </a:pPr>
              <a:r>
                <a:rPr lang="ko-KR" altLang="en-US" sz="1500" b="1">
                  <a:latin typeface="나눔스퀘어 Bold"/>
                  <a:ea typeface="나눔스퀘어 Bold"/>
                </a:rPr>
                <a:t>메타 데이터 입력</a:t>
              </a:r>
              <a:endParaRPr lang="en-US" altLang="ko-KR" sz="1500">
                <a:latin typeface="나눔스퀘어 Bold"/>
                <a:ea typeface="나눔스퀘어 Bold"/>
              </a:endParaRPr>
            </a:p>
            <a:p>
              <a:pPr lvl="0">
                <a:buFont typeface="+mj-lt"/>
                <a:buAutoNum type="arabicPeriod"/>
                <a:defRPr/>
              </a:pPr>
              <a:r>
                <a:rPr lang="en-US" altLang="ko-KR" sz="1500">
                  <a:latin typeface="나눔스퀘어 Bold"/>
                  <a:ea typeface="나눔스퀘어 Bold"/>
                </a:rPr>
                <a:t>NFT </a:t>
              </a:r>
              <a:r>
                <a:rPr lang="ko-KR" altLang="en-US" sz="1500">
                  <a:latin typeface="나눔스퀘어 Bold"/>
                  <a:ea typeface="나눔스퀘어 Bold"/>
                </a:rPr>
                <a:t>생성</a:t>
              </a:r>
              <a:endParaRPr lang="ko-KR" altLang="en-US" sz="1500">
                <a:latin typeface="나눔스퀘어 Bold"/>
                <a:ea typeface="나눔스퀘어 Bold"/>
              </a:endParaRPr>
            </a:p>
          </p:txBody>
        </p:sp>
      </p:grpSp>
      <p:grpSp>
        <p:nvGrpSpPr>
          <p:cNvPr id="18681" name=""/>
          <p:cNvGrpSpPr/>
          <p:nvPr/>
        </p:nvGrpSpPr>
        <p:grpSpPr>
          <a:xfrm rot="0">
            <a:off x="630712" y="920769"/>
            <a:ext cx="4571176" cy="1353800"/>
            <a:chOff x="630712" y="920769"/>
            <a:chExt cx="4571176" cy="1353800"/>
          </a:xfrm>
        </p:grpSpPr>
        <p:sp>
          <p:nvSpPr>
            <p:cNvPr id="18616" name="가로 글상자 18615"/>
            <p:cNvSpPr txBox="1"/>
            <p:nvPr/>
          </p:nvSpPr>
          <p:spPr>
            <a:xfrm>
              <a:off x="630712" y="920769"/>
              <a:ext cx="4571176" cy="36728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  <a:solidFill>
                    <a:schemeClr val="dk1"/>
                  </a:solidFill>
                  <a:latin typeface="나눔스퀘어 Bold"/>
                  <a:ea typeface="나눔스퀘어 Bold"/>
                </a:rPr>
                <a:t>(1)</a:t>
              </a:r>
              <a:r>
  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  <a:solidFill>
                    <a:schemeClr val="dk1"/>
                  </a:solidFill>
                  <a:latin typeface="나눔스퀘어 Bold"/>
                  <a:ea typeface="나눔스퀘어 Bold"/>
                </a:rPr>
                <a:t> 로그인</a:t>
              </a:r>
  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chemeClr val="dk1"/>
                </a:solidFill>
                <a:latin typeface="나눔스퀘어 Bold"/>
                <a:ea typeface="나눔스퀘어 Bold"/>
              </a:endParaRPr>
            </a:p>
          </p:txBody>
        </p:sp>
        <p:sp>
          <p:nvSpPr>
            <p:cNvPr id="18675" name="가로 글상자 18674"/>
            <p:cNvSpPr txBox="1"/>
            <p:nvPr/>
          </p:nvSpPr>
          <p:spPr>
            <a:xfrm>
              <a:off x="802408" y="1274449"/>
              <a:ext cx="3210462" cy="100012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buFont typeface="+mj-lt"/>
                <a:buAutoNum type="arabicPeriod"/>
                <a:defRPr/>
              </a:pPr>
              <a:r>
                <a:rPr lang="ko-KR" altLang="en-US" sz="1500" b="1">
                  <a:latin typeface="나눔스퀘어 Bold"/>
                  <a:ea typeface="나눔스퀘어 Bold"/>
                </a:rPr>
                <a:t>사용자 정보입력</a:t>
              </a:r>
              <a:endParaRPr lang="ko-KR" altLang="en-US" sz="1500" b="1">
                <a:latin typeface="나눔스퀘어 Bold"/>
                <a:ea typeface="나눔스퀘어 Bold"/>
              </a:endParaRPr>
            </a:p>
            <a:p>
              <a:pPr lvl="0">
                <a:buFont typeface="+mj-lt"/>
                <a:buAutoNum type="arabicPeriod"/>
                <a:defRPr/>
              </a:pPr>
              <a:r>
                <a:rPr lang="ko-KR" altLang="en-US" sz="1500">
                  <a:latin typeface="나눔스퀘어 Bold"/>
                  <a:ea typeface="나눔스퀘어 Bold"/>
                </a:rPr>
                <a:t>계정 유무 확인</a:t>
              </a:r>
              <a:endParaRPr lang="ko-KR" altLang="en-US" sz="1500">
                <a:latin typeface="나눔스퀘어 Bold"/>
                <a:ea typeface="나눔스퀘어 Bold"/>
              </a:endParaRPr>
            </a:p>
            <a:p>
              <a:pPr lvl="0">
                <a:buFont typeface="+mj-lt"/>
                <a:buAutoNum type="arabicPeriod"/>
                <a:defRPr/>
              </a:pPr>
              <a:r>
                <a:rPr lang="ko-KR" altLang="en-US" sz="1500">
                  <a:latin typeface="나눔스퀘어 Bold"/>
                  <a:ea typeface="나눔스퀘어 Bold"/>
                </a:rPr>
                <a:t>지갑 정보 생성</a:t>
              </a:r>
              <a:endParaRPr lang="ko-KR" altLang="en-US" sz="1500">
                <a:latin typeface="나눔스퀘어 Bold"/>
                <a:ea typeface="나눔스퀘어 Bold"/>
              </a:endParaRPr>
            </a:p>
            <a:p>
              <a:pPr marL="0" lvl="0" indent="0">
                <a:buFont typeface="+mj-lt"/>
                <a:buNone/>
                <a:defRPr/>
              </a:pPr>
              <a:r>
                <a:rPr lang="ko-KR" altLang="en-US" sz="1500">
                  <a:latin typeface="나눔스퀘어 Bold"/>
                  <a:ea typeface="나눔스퀘어 Bold"/>
                </a:rPr>
                <a:t>   </a:t>
              </a:r>
              <a:r>
                <a:rPr lang="en-US" altLang="ko-KR" sz="1500">
                  <a:latin typeface="나눔스퀘어 Bold"/>
                  <a:ea typeface="나눔스퀘어 Bold"/>
                </a:rPr>
                <a:t>(</a:t>
              </a:r>
              <a:r>
                <a:rPr lang="ko-KR" altLang="en-US" sz="1500">
                  <a:latin typeface="나눔스퀘어 Bold"/>
                  <a:ea typeface="나눔스퀘어 Bold"/>
                </a:rPr>
                <a:t>비수탁형</a:t>
              </a:r>
              <a:r>
                <a:rPr lang="en-US" altLang="ko-KR" sz="1500">
                  <a:latin typeface="나눔스퀘어 Bold"/>
                  <a:ea typeface="나눔스퀘어 Bold"/>
                </a:rPr>
                <a:t>)</a:t>
              </a:r>
              <a:endParaRPr lang="en-US" altLang="ko-KR" sz="1500">
                <a:latin typeface="나눔스퀘어 Bold"/>
                <a:ea typeface="나눔스퀘어 Bold"/>
              </a:endParaRPr>
            </a:p>
          </p:txBody>
        </p:sp>
      </p:grpSp>
      <p:grpSp>
        <p:nvGrpSpPr>
          <p:cNvPr id="18680" name=""/>
          <p:cNvGrpSpPr/>
          <p:nvPr/>
        </p:nvGrpSpPr>
        <p:grpSpPr>
          <a:xfrm rot="0">
            <a:off x="630712" y="2391125"/>
            <a:ext cx="4571176" cy="627209"/>
            <a:chOff x="630712" y="2465150"/>
            <a:chExt cx="4571176" cy="627209"/>
          </a:xfrm>
        </p:grpSpPr>
        <p:sp>
          <p:nvSpPr>
            <p:cNvPr id="18672" name="가로 글상자 18671"/>
            <p:cNvSpPr txBox="1"/>
            <p:nvPr/>
          </p:nvSpPr>
          <p:spPr>
            <a:xfrm>
              <a:off x="630712" y="2465150"/>
              <a:ext cx="4571176" cy="367284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  <a:solidFill>
                    <a:schemeClr val="dk1"/>
                  </a:solidFill>
                  <a:latin typeface="나눔스퀘어 Bold"/>
                  <a:ea typeface="나눔스퀘어 Bold"/>
                  <a:cs typeface="맑은 고딕"/>
                </a:rPr>
                <a:t>(2)</a:t>
              </a:r>
              <a:r>
  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  <a:solidFill>
                    <a:schemeClr val="dk1"/>
                  </a:solidFill>
                  <a:latin typeface="나눔스퀘어 Bold"/>
                  <a:ea typeface="나눔스퀘어 Bold"/>
                  <a:cs typeface="맑은 고딕"/>
                </a:rPr>
                <a:t> </a:t>
              </a:r>
              <a:r>
  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  <a:solidFill>
                    <a:schemeClr val="dk1"/>
                  </a:solidFill>
                  <a:latin typeface="나눔스퀘어 Bold"/>
                  <a:ea typeface="나눔스퀘어 Bold"/>
                </a:rPr>
                <a:t>NFT</a:t>
              </a:r>
              <a:r>
  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  <a:solidFill>
                    <a:schemeClr val="dk1"/>
                  </a:solidFill>
                  <a:latin typeface="나눔스퀘어 Bold"/>
                  <a:ea typeface="나눔스퀘어 Bold"/>
                </a:rPr>
                <a:t> 조회</a:t>
              </a:r>
  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chemeClr val="dk1"/>
                </a:solidFill>
                <a:latin typeface="나눔스퀘어 Bold"/>
                <a:ea typeface="나눔스퀘어 Bold"/>
              </a:endParaRPr>
            </a:p>
          </p:txBody>
        </p:sp>
        <p:sp>
          <p:nvSpPr>
            <p:cNvPr id="18676" name="가로 글상자 18675"/>
            <p:cNvSpPr txBox="1"/>
            <p:nvPr/>
          </p:nvSpPr>
          <p:spPr>
            <a:xfrm>
              <a:off x="802408" y="2779311"/>
              <a:ext cx="3210462" cy="31304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buFont typeface="+mj-lt"/>
                <a:buAutoNum type="arabicPeriod"/>
                <a:defRPr/>
              </a:pPr>
              <a:r>
                <a:rPr lang="en-US" altLang="ko-KR" sz="1500">
                  <a:latin typeface="나눔스퀘어 Bold"/>
                  <a:ea typeface="나눔스퀘어 Bold"/>
                </a:rPr>
                <a:t>NFT </a:t>
              </a:r>
              <a:r>
                <a:rPr lang="ko-KR" altLang="en-US" sz="1500">
                  <a:latin typeface="나눔스퀘어 Bold"/>
                  <a:ea typeface="나눔스퀘어 Bold"/>
                </a:rPr>
                <a:t>조회</a:t>
              </a:r>
              <a:endParaRPr lang="ko-KR" altLang="en-US" sz="1500">
                <a:latin typeface="나눔스퀘어 Bold"/>
                <a:ea typeface="나눔스퀘어 Bold"/>
              </a:endParaRPr>
            </a:p>
          </p:txBody>
        </p:sp>
      </p:grpSp>
      <p:pic>
        <p:nvPicPr>
          <p:cNvPr id="18682" name="그림 1868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-739092" y="762466"/>
            <a:ext cx="10620537" cy="4133191"/>
          </a:xfrm>
          <a:prstGeom prst="rect">
            <a:avLst/>
          </a:prstGeom>
        </p:spPr>
      </p:pic>
      <p:pic>
        <p:nvPicPr>
          <p:cNvPr id="18683" name="그림 1868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667000" y="3237868"/>
            <a:ext cx="6063308" cy="2700205"/>
          </a:xfrm>
          <a:prstGeom prst="rect">
            <a:avLst/>
          </a:prstGeom>
        </p:spPr>
      </p:pic>
      <p:sp>
        <p:nvSpPr>
          <p:cNvPr id="18684" name="가로 글상자 18683"/>
          <p:cNvSpPr txBox="1"/>
          <p:nvPr/>
        </p:nvSpPr>
        <p:spPr>
          <a:xfrm>
            <a:off x="2293010" y="3278351"/>
            <a:ext cx="1106301" cy="300033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400">
                <a:solidFill>
                  <a:srgbClr val="ff0000"/>
                </a:solidFill>
                <a:latin typeface="나눔스퀘어"/>
                <a:ea typeface="나눔스퀘어"/>
              </a:rPr>
              <a:t>고유성 보장</a:t>
            </a:r>
            <a:endParaRPr lang="ko-KR" altLang="en-US">
              <a:solidFill>
                <a:srgbClr val="ff0000"/>
              </a:solidFill>
              <a:latin typeface="나눔스퀘어"/>
              <a:ea typeface="나눔스퀘어"/>
            </a:endParaRPr>
          </a:p>
        </p:txBody>
      </p:sp>
      <p:sp>
        <p:nvSpPr>
          <p:cNvPr id="18685" name="가로 글상자 18684"/>
          <p:cNvSpPr txBox="1"/>
          <p:nvPr/>
        </p:nvSpPr>
        <p:spPr>
          <a:xfrm>
            <a:off x="2293010" y="4366923"/>
            <a:ext cx="1106301" cy="29842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400">
                <a:solidFill>
                  <a:srgbClr val="ff0000"/>
                </a:solidFill>
                <a:latin typeface="나눔스퀘어"/>
                <a:ea typeface="나눔스퀘어"/>
              </a:rPr>
              <a:t>투명성 확보</a:t>
            </a:r>
            <a:endParaRPr lang="ko-KR" altLang="en-US" sz="1400">
              <a:solidFill>
                <a:srgbClr val="ff0000"/>
              </a:solidFill>
              <a:latin typeface="나눔스퀘어"/>
              <a:ea typeface="나눔스퀘어"/>
            </a:endParaRPr>
          </a:p>
        </p:txBody>
      </p:sp>
      <p:sp>
        <p:nvSpPr>
          <p:cNvPr id="18686" name="가로 글상자 18685"/>
          <p:cNvSpPr txBox="1"/>
          <p:nvPr/>
        </p:nvSpPr>
        <p:spPr>
          <a:xfrm>
            <a:off x="2293010" y="1814965"/>
            <a:ext cx="1106301" cy="29768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400">
                <a:solidFill>
                  <a:srgbClr val="ff0000"/>
                </a:solidFill>
                <a:latin typeface="나눔스퀘어"/>
                <a:ea typeface="나눔스퀘어"/>
              </a:rPr>
              <a:t>접근성 향상</a:t>
            </a:r>
            <a:endParaRPr lang="ko-KR" altLang="en-US" sz="1400">
              <a:solidFill>
                <a:srgbClr val="ff0000"/>
              </a:solidFill>
              <a:latin typeface="나눔스퀘어"/>
              <a:ea typeface="나눔스퀘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6" name="Group 1"/>
          <p:cNvGrpSpPr/>
          <p:nvPr/>
        </p:nvGrpSpPr>
        <p:grpSpPr>
          <a:xfrm rot="0">
            <a:off x="347575" y="791994"/>
            <a:ext cx="8509046" cy="5528279"/>
            <a:chOff x="347575" y="791994"/>
            <a:chExt cx="8509046" cy="5528279"/>
          </a:xfrm>
        </p:grpSpPr>
        <p:pic>
          <p:nvPicPr>
            <p:cNvPr id="18434" name=""/>
            <p:cNvPicPr/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347575" y="791994"/>
              <a:ext cx="8509046" cy="552827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  <p:sp>
          <p:nvSpPr>
            <p:cNvPr id="18435" name=""/>
            <p:cNvSpPr txBox="1"/>
            <p:nvPr/>
          </p:nvSpPr>
          <p:spPr>
            <a:xfrm>
              <a:off x="430129" y="877730"/>
              <a:ext cx="8332830" cy="535050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ctr">
              <a:noAutofit/>
            </a:bodyPr>
            <a:p>
              <a:pPr marL="0" lvl="0" indent="0" algn="ctr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800" b="0" i="0" baseline="0" mc:Ignorable="hp" hp:hslEmbossed="0">
                  <a:solidFill>
                    <a:srgbClr val="ffffff">
                      <a:alpha val="100000"/>
                    </a:srgbClr>
                  </a:solidFill>
                  <a:latin typeface="나눔스퀘어"/>
                  <a:ea typeface="나눔스퀘어"/>
                </a:rPr>
                <a:t>`</a:t>
              </a:r>
              <a:endParaRPr xmlns:mc="http://schemas.openxmlformats.org/markup-compatibility/2006" xmlns:hp="http://schemas.haansoft.com/office/presentation/8.0" kumimoji="0" lang="ko-KR" altLang="en-US" sz="1800" b="0" i="0" mc:Ignorable="hp" hp:hslEmbossed="0">
                <a:solidFill>
                  <a:srgbClr val="ffffff">
                    <a:alpha val="100000"/>
                  </a:srgbClr>
                </a:solidFill>
                <a:latin typeface="나눔스퀘어"/>
                <a:ea typeface="나눔스퀘어"/>
              </a:endParaRPr>
            </a:p>
          </p:txBody>
        </p:sp>
      </p:grpSp>
      <p:sp>
        <p:nvSpPr>
          <p:cNvPr id="18437" name="TextBox 2"/>
          <p:cNvSpPr txBox="1"/>
          <p:nvPr/>
        </p:nvSpPr>
        <p:spPr>
          <a:xfrm>
            <a:off x="8991600" y="6633472"/>
            <a:ext cx="104775" cy="184666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marL="0" marR="0" lvl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F75B3FF6-D5FF-4892-AA96-30FFFD1C7D27}" type="slidenum">
              <a:rPr kumimoji="0" lang="en-US" altLang="en-US" sz="1200" b="1" i="0" u="none" strike="noStrike" kern="1200" cap="none" spc="-150" normalizeH="0" baseline="0">
                <a:solidFill>
                  <a:schemeClr val="bg1"/>
                </a:solidFill>
                <a:effectLst/>
                <a:uLnTx/>
                <a:uFillTx/>
                <a:latin typeface="나눔스퀘어"/>
                <a:ea typeface="나눔스퀘어"/>
                <a:cs typeface="Arial"/>
              </a:rPr>
              <a:pPr marL="0" marR="0" lvl="0" indent="0" algn="ctr" defTabSz="4572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7</a:t>
            </a:fld>
            <a:endParaRPr kumimoji="0" lang="en-US" altLang="en-US" sz="1200" b="1" i="0" u="none" strike="noStrike" kern="1200" cap="none" spc="-150" normalizeH="0" baseline="0">
              <a:solidFill>
                <a:schemeClr val="bg1"/>
              </a:solidFill>
              <a:effectLst/>
              <a:uLnTx/>
              <a:uFillTx/>
              <a:latin typeface="나눔스퀘어"/>
              <a:ea typeface="나눔스퀘어"/>
              <a:cs typeface="Arial"/>
            </a:endParaRPr>
          </a:p>
        </p:txBody>
      </p:sp>
      <p:sp>
        <p:nvSpPr>
          <p:cNvPr id="18438" name="TextBox 3"/>
          <p:cNvSpPr txBox="1"/>
          <p:nvPr/>
        </p:nvSpPr>
        <p:spPr>
          <a:xfrm>
            <a:off x="539551" y="332656"/>
            <a:ext cx="5751805" cy="44648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400" b="1" i="0" u="none" strike="noStrike" kern="1200" cap="none" spc="-100" normalizeH="0" baseline="0">
                <a:solidFill>
                  <a:schemeClr val="tx2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uLnTx/>
                <a:uFillTx/>
                <a:latin typeface="나눔스퀘어"/>
                <a:ea typeface="나눔스퀘어"/>
              </a:rPr>
              <a:t>5.</a:t>
            </a:r>
            <a:r>
              <a:rPr kumimoji="0" lang="ko-KR" altLang="en-US" sz="2400" b="1" i="0" u="none" strike="noStrike" kern="1200" cap="none" spc="-100" normalizeH="0" baseline="0">
                <a:solidFill>
                  <a:schemeClr val="tx2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uLnTx/>
                <a:uFillTx/>
                <a:latin typeface="나눔스퀘어"/>
                <a:ea typeface="나눔스퀘어"/>
              </a:rPr>
              <a:t> 기술 스택</a:t>
            </a:r>
            <a:endParaRPr kumimoji="0" lang="ko-KR" altLang="en-US" sz="2400" b="1" i="0" u="none" strike="noStrike" kern="1200" cap="none" spc="-100" normalizeH="0" baseline="0">
              <a:solidFill>
                <a:schemeClr val="tx2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uLnTx/>
              <a:uFillTx/>
              <a:latin typeface="나눔스퀘어"/>
              <a:ea typeface="나눔스퀘어"/>
            </a:endParaRPr>
          </a:p>
        </p:txBody>
      </p:sp>
      <p:sp>
        <p:nvSpPr>
          <p:cNvPr id="18600" name="가로 글상자 18599"/>
          <p:cNvSpPr txBox="1"/>
          <p:nvPr/>
        </p:nvSpPr>
        <p:spPr>
          <a:xfrm>
            <a:off x="546735" y="981945"/>
            <a:ext cx="7596191" cy="419775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p>
            <a:pPr lvl="0">
              <a:lnSpc>
                <a:spcPct val="150000"/>
              </a:lnSpc>
              <a:buNone/>
              <a:defRPr/>
            </a:pPr>
            <a:r>
              <a:rPr lang="en-US" altLang="ko-KR" sz="1800">
                <a:solidFill>
                  <a:srgbClr val="000000"/>
                </a:solidFill>
                <a:latin typeface="나눔스퀘어"/>
                <a:ea typeface="나눔스퀘어"/>
              </a:rPr>
              <a:t>-</a:t>
            </a:r>
            <a:r>
              <a:rPr lang="ko-KR" altLang="en-US" sz="1800">
                <a:solidFill>
                  <a:srgbClr val="000000"/>
                </a:solidFill>
                <a:latin typeface="나눔스퀘어"/>
                <a:ea typeface="나눔스퀘어"/>
              </a:rPr>
              <a:t> 블록체인 네트워크</a:t>
            </a:r>
            <a:r>
              <a:rPr lang="en-US" altLang="ko-KR" sz="1800">
                <a:solidFill>
                  <a:srgbClr val="000000"/>
                </a:solidFill>
                <a:latin typeface="나눔스퀘어"/>
                <a:ea typeface="나눔스퀘어"/>
              </a:rPr>
              <a:t>:</a:t>
            </a:r>
            <a:r>
              <a:rPr lang="ko-KR" altLang="en-US" sz="1800">
                <a:solidFill>
                  <a:srgbClr val="000000"/>
                </a:solidFill>
                <a:latin typeface="나눔스퀘어"/>
                <a:ea typeface="나눔스퀘어"/>
              </a:rPr>
              <a:t> 테스트넷</a:t>
            </a:r>
            <a:r>
              <a:rPr lang="en-US" altLang="ko-KR" sz="1800">
                <a:solidFill>
                  <a:srgbClr val="000000"/>
                </a:solidFill>
                <a:latin typeface="나눔스퀘어"/>
                <a:ea typeface="나눔스퀘어"/>
              </a:rPr>
              <a:t>(</a:t>
            </a:r>
            <a:r>
              <a:rPr lang="ko-KR" altLang="en-US" sz="1800">
                <a:solidFill>
                  <a:srgbClr val="000000"/>
                </a:solidFill>
                <a:latin typeface="나눔스퀘어"/>
                <a:ea typeface="나눔스퀘어"/>
              </a:rPr>
              <a:t>로컬</a:t>
            </a:r>
            <a:r>
              <a:rPr lang="en-US" altLang="ko-KR" sz="1800">
                <a:solidFill>
                  <a:srgbClr val="000000"/>
                </a:solidFill>
                <a:latin typeface="나눔스퀘어"/>
                <a:ea typeface="나눔스퀘어"/>
              </a:rPr>
              <a:t>)</a:t>
            </a:r>
            <a:r>
              <a:rPr lang="ko-KR" altLang="en-US" sz="1800">
                <a:solidFill>
                  <a:srgbClr val="000000"/>
                </a:solidFill>
                <a:latin typeface="나눔스퀘어"/>
                <a:ea typeface="나눔스퀘어"/>
              </a:rPr>
              <a:t> </a:t>
            </a:r>
            <a:r>
              <a:rPr lang="en-US" altLang="ko-KR" sz="1800">
                <a:solidFill>
                  <a:srgbClr val="000000"/>
                </a:solidFill>
                <a:latin typeface="나눔스퀘어"/>
                <a:ea typeface="나눔스퀘어"/>
              </a:rPr>
              <a:t>...</a:t>
            </a:r>
            <a:r>
              <a:rPr lang="ko-KR" altLang="en-US" sz="1800">
                <a:solidFill>
                  <a:srgbClr val="000000"/>
                </a:solidFill>
                <a:latin typeface="나눔스퀘어"/>
                <a:ea typeface="나눔스퀘어"/>
              </a:rPr>
              <a:t> </a:t>
            </a:r>
            <a:r>
              <a:rPr lang="en-US" altLang="ko-KR" sz="1800">
                <a:solidFill>
                  <a:srgbClr val="000000"/>
                </a:solidFill>
                <a:latin typeface="나눔스퀘어"/>
                <a:ea typeface="나눔스퀘어"/>
              </a:rPr>
              <a:t>ganache</a:t>
            </a:r>
            <a:endParaRPr lang="en-US" altLang="ko-KR" sz="1800">
              <a:solidFill>
                <a:srgbClr val="000000"/>
              </a:solidFill>
              <a:latin typeface="나눔스퀘어"/>
              <a:ea typeface="나눔스퀘어"/>
            </a:endParaRPr>
          </a:p>
          <a:p>
            <a:pPr lvl="0">
              <a:lnSpc>
                <a:spcPct val="150000"/>
              </a:lnSpc>
              <a:buNone/>
              <a:defRPr/>
            </a:pPr>
            <a:r>
              <a:rPr lang="ko-KR" altLang="en-US" sz="1800">
                <a:solidFill>
                  <a:srgbClr val="000000"/>
                </a:solidFill>
                <a:latin typeface="나눔스퀘어"/>
                <a:ea typeface="나눔스퀘어"/>
              </a:rPr>
              <a:t>                                   테스트넷</a:t>
            </a:r>
            <a:r>
              <a:rPr lang="en-US" altLang="ko-KR" sz="1800">
                <a:solidFill>
                  <a:srgbClr val="000000"/>
                </a:solidFill>
                <a:latin typeface="나눔스퀘어"/>
                <a:ea typeface="나눔스퀘어"/>
              </a:rPr>
              <a:t>(Eth) ... ho</a:t>
            </a:r>
            <a:r>
              <a:rPr lang="en-US" altLang="ko-KR">
                <a:solidFill>
                  <a:srgbClr val="000000"/>
                </a:solidFill>
                <a:latin typeface="나눔스퀘어"/>
                <a:ea typeface="나눔스퀘어"/>
              </a:rPr>
              <a:t>lesky</a:t>
            </a:r>
            <a:endParaRPr lang="en-US" altLang="ko-KR">
              <a:solidFill>
                <a:srgbClr val="000000"/>
              </a:solidFill>
              <a:latin typeface="나눔스퀘어"/>
              <a:ea typeface="나눔스퀘어"/>
            </a:endParaRPr>
          </a:p>
          <a:p>
            <a:pPr lvl="0">
              <a:lnSpc>
                <a:spcPct val="150000"/>
              </a:lnSpc>
              <a:buNone/>
              <a:defRPr/>
            </a:pPr>
            <a:r>
              <a:rPr lang="en-US" altLang="ko-KR">
                <a:solidFill>
                  <a:srgbClr val="000000"/>
                </a:solidFill>
                <a:latin typeface="나눔스퀘어"/>
                <a:ea typeface="나눔스퀘어"/>
              </a:rPr>
              <a:t>-</a:t>
            </a:r>
            <a:r>
              <a:rPr lang="ko-KR" altLang="en-US">
                <a:solidFill>
                  <a:srgbClr val="000000"/>
                </a:solidFill>
                <a:latin typeface="나눔스퀘어"/>
                <a:ea typeface="나눔스퀘어"/>
              </a:rPr>
              <a:t> 코드관리</a:t>
            </a:r>
            <a:r>
              <a:rPr lang="en-US" altLang="ko-KR">
                <a:solidFill>
                  <a:srgbClr val="000000"/>
                </a:solidFill>
                <a:latin typeface="나눔스퀘어"/>
                <a:ea typeface="나눔스퀘어"/>
              </a:rPr>
              <a:t>:</a:t>
            </a:r>
            <a:r>
              <a:rPr lang="ko-KR" altLang="en-US">
                <a:solidFill>
                  <a:srgbClr val="000000"/>
                </a:solidFill>
                <a:latin typeface="나눔스퀘어"/>
                <a:ea typeface="나눔스퀘어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나눔스퀘어"/>
                <a:ea typeface="나눔스퀘어"/>
              </a:rPr>
              <a:t>github</a:t>
            </a:r>
            <a:endParaRPr lang="en-US" altLang="ko-KR">
              <a:solidFill>
                <a:srgbClr val="000000"/>
              </a:solidFill>
              <a:latin typeface="나눔스퀘어"/>
              <a:ea typeface="나눔스퀘어"/>
            </a:endParaRPr>
          </a:p>
          <a:p>
            <a:pPr lvl="0">
              <a:lnSpc>
                <a:spcPct val="150000"/>
              </a:lnSpc>
              <a:buNone/>
              <a:defRPr/>
            </a:pPr>
            <a:r>
              <a:rPr lang="en-US" altLang="ko-KR">
                <a:solidFill>
                  <a:srgbClr val="000000"/>
                </a:solidFill>
                <a:latin typeface="나눔스퀘어"/>
                <a:ea typeface="나눔스퀘어"/>
              </a:rPr>
              <a:t>- </a:t>
            </a:r>
            <a:r>
              <a:rPr lang="ko-KR" altLang="en-US">
                <a:solidFill>
                  <a:srgbClr val="000000"/>
                </a:solidFill>
                <a:latin typeface="나눔스퀘어"/>
                <a:ea typeface="나눔스퀘어"/>
              </a:rPr>
              <a:t>웹 서버</a:t>
            </a:r>
            <a:r>
              <a:rPr lang="en-US" altLang="ko-KR">
                <a:solidFill>
                  <a:srgbClr val="000000"/>
                </a:solidFill>
                <a:latin typeface="나눔스퀘어"/>
                <a:ea typeface="나눔스퀘어"/>
              </a:rPr>
              <a:t>: git page</a:t>
            </a:r>
            <a:endParaRPr lang="en-US" altLang="ko-KR">
              <a:solidFill>
                <a:srgbClr val="000000"/>
              </a:solidFill>
              <a:latin typeface="나눔스퀘어"/>
              <a:ea typeface="나눔스퀘어"/>
            </a:endParaRPr>
          </a:p>
          <a:p>
            <a:pPr lvl="0">
              <a:lnSpc>
                <a:spcPct val="150000"/>
              </a:lnSpc>
              <a:buNone/>
              <a:defRPr/>
            </a:pPr>
            <a:r>
              <a:rPr lang="en-US" altLang="ko-KR">
                <a:solidFill>
                  <a:srgbClr val="000000"/>
                </a:solidFill>
                <a:latin typeface="나눔스퀘어"/>
                <a:ea typeface="나눔스퀘어"/>
              </a:rPr>
              <a:t>- </a:t>
            </a:r>
            <a:r>
              <a:rPr lang="ko-KR" altLang="en-US">
                <a:solidFill>
                  <a:srgbClr val="000000"/>
                </a:solidFill>
                <a:latin typeface="나눔스퀘어"/>
                <a:ea typeface="나눔스퀘어"/>
              </a:rPr>
              <a:t>웹 호스팅</a:t>
            </a:r>
            <a:r>
              <a:rPr lang="en-US" altLang="ko-KR">
                <a:solidFill>
                  <a:srgbClr val="000000"/>
                </a:solidFill>
                <a:latin typeface="나눔스퀘어"/>
                <a:ea typeface="나눔스퀘어"/>
              </a:rPr>
              <a:t>: gabia</a:t>
            </a:r>
            <a:endParaRPr lang="en-US" altLang="ko-KR">
              <a:solidFill>
                <a:srgbClr val="000000"/>
              </a:solidFill>
              <a:latin typeface="나눔스퀘어"/>
              <a:ea typeface="나눔스퀘어"/>
            </a:endParaRPr>
          </a:p>
          <a:p>
            <a:pPr lvl="0">
              <a:lnSpc>
                <a:spcPct val="150000"/>
              </a:lnSpc>
              <a:buNone/>
              <a:defRPr/>
            </a:pPr>
            <a:r>
              <a:rPr lang="en-US" altLang="ko-KR">
                <a:solidFill>
                  <a:srgbClr val="000000"/>
                </a:solidFill>
                <a:latin typeface="나눔스퀘어"/>
                <a:ea typeface="나눔스퀘어"/>
              </a:rPr>
              <a:t>- </a:t>
            </a:r>
            <a:r>
              <a:rPr lang="en-US" altLang="ko-KR" sz="1800">
                <a:solidFill>
                  <a:srgbClr val="000000"/>
                </a:solidFill>
                <a:latin typeface="나눔스퀘어"/>
                <a:ea typeface="나눔스퀘어"/>
              </a:rPr>
              <a:t>IPFS: Pinata</a:t>
            </a:r>
            <a:endParaRPr lang="en-US" altLang="ko-KR" sz="1800">
              <a:solidFill>
                <a:srgbClr val="000000"/>
              </a:solidFill>
              <a:latin typeface="나눔스퀘어"/>
              <a:ea typeface="나눔스퀘어"/>
            </a:endParaRPr>
          </a:p>
          <a:p>
            <a:pPr lvl="0">
              <a:lnSpc>
                <a:spcPct val="150000"/>
              </a:lnSpc>
              <a:buNone/>
              <a:defRPr/>
            </a:pPr>
            <a:r>
              <a:rPr lang="en-US" altLang="ko-KR" sz="1800">
                <a:solidFill>
                  <a:srgbClr val="000000"/>
                </a:solidFill>
                <a:latin typeface="나눔스퀘어"/>
                <a:ea typeface="나눔스퀘어"/>
              </a:rPr>
              <a:t>-</a:t>
            </a:r>
            <a:r>
              <a:rPr lang="ko-KR" altLang="en-US" sz="1800">
                <a:solidFill>
                  <a:srgbClr val="000000"/>
                </a:solidFill>
                <a:latin typeface="나눔스퀘어"/>
                <a:ea typeface="나눔스퀘어"/>
              </a:rPr>
              <a:t> 프론트앤드</a:t>
            </a:r>
            <a:r>
              <a:rPr lang="en-US" altLang="ko-KR" sz="1800">
                <a:solidFill>
                  <a:srgbClr val="000000"/>
                </a:solidFill>
                <a:latin typeface="나눔스퀘어"/>
                <a:ea typeface="나눔스퀘어"/>
              </a:rPr>
              <a:t>:</a:t>
            </a:r>
            <a:r>
              <a:rPr lang="ko-KR" altLang="en-US" sz="1800">
                <a:solidFill>
                  <a:srgbClr val="000000"/>
                </a:solidFill>
                <a:latin typeface="나눔스퀘어"/>
                <a:ea typeface="나눔스퀘어"/>
              </a:rPr>
              <a:t> </a:t>
            </a:r>
            <a:r>
              <a:rPr lang="en-US" altLang="ko-KR" sz="1800">
                <a:solidFill>
                  <a:srgbClr val="000000"/>
                </a:solidFill>
                <a:latin typeface="나눔스퀘어"/>
                <a:ea typeface="나눔스퀘어"/>
              </a:rPr>
              <a:t>html/css/javascript</a:t>
            </a:r>
            <a:endParaRPr lang="en-US" altLang="ko-KR" sz="1800">
              <a:solidFill>
                <a:srgbClr val="000000"/>
              </a:solidFill>
              <a:latin typeface="나눔스퀘어"/>
              <a:ea typeface="나눔스퀘어"/>
            </a:endParaRPr>
          </a:p>
          <a:p>
            <a:pPr lvl="0">
              <a:lnSpc>
                <a:spcPct val="150000"/>
              </a:lnSpc>
              <a:buNone/>
              <a:defRPr/>
            </a:pPr>
            <a:r>
              <a:rPr lang="en-US" altLang="ko-KR" sz="1800">
                <a:solidFill>
                  <a:srgbClr val="000000"/>
                </a:solidFill>
                <a:latin typeface="나눔스퀘어"/>
                <a:ea typeface="나눔스퀘어"/>
              </a:rPr>
              <a:t>-</a:t>
            </a:r>
            <a:r>
              <a:rPr lang="ko-KR" altLang="en-US" sz="1800">
                <a:solidFill>
                  <a:srgbClr val="000000"/>
                </a:solidFill>
                <a:latin typeface="나눔스퀘어"/>
                <a:ea typeface="나눔스퀘어"/>
              </a:rPr>
              <a:t> 스마트컨트렉트</a:t>
            </a:r>
            <a:r>
              <a:rPr lang="en-US" altLang="ko-KR" sz="1800">
                <a:solidFill>
                  <a:srgbClr val="000000"/>
                </a:solidFill>
                <a:latin typeface="나눔스퀘어"/>
                <a:ea typeface="나눔스퀘어"/>
              </a:rPr>
              <a:t>:</a:t>
            </a:r>
            <a:r>
              <a:rPr lang="ko-KR" altLang="en-US" sz="1800">
                <a:solidFill>
                  <a:srgbClr val="000000"/>
                </a:solidFill>
                <a:latin typeface="나눔스퀘어"/>
                <a:ea typeface="나눔스퀘어"/>
              </a:rPr>
              <a:t> </a:t>
            </a:r>
            <a:r>
              <a:rPr lang="en-US" altLang="ko-KR" sz="1800">
                <a:solidFill>
                  <a:srgbClr val="000000"/>
                </a:solidFill>
                <a:latin typeface="나눔스퀘어"/>
                <a:ea typeface="나눔스퀘어"/>
              </a:rPr>
              <a:t>solidity</a:t>
            </a:r>
            <a:endParaRPr lang="en-US" altLang="ko-KR" sz="1800">
              <a:solidFill>
                <a:srgbClr val="000000"/>
              </a:solidFill>
              <a:latin typeface="나눔스퀘어"/>
              <a:ea typeface="나눔스퀘어"/>
            </a:endParaRPr>
          </a:p>
          <a:p>
            <a:pPr lvl="0">
              <a:lnSpc>
                <a:spcPct val="150000"/>
              </a:lnSpc>
              <a:buNone/>
              <a:defRPr/>
            </a:pPr>
            <a:r>
              <a:rPr lang="en-US" altLang="ko-KR" sz="1800">
                <a:solidFill>
                  <a:srgbClr val="000000"/>
                </a:solidFill>
                <a:latin typeface="나눔스퀘어"/>
                <a:ea typeface="나눔스퀘어"/>
              </a:rPr>
              <a:t>- </a:t>
            </a:r>
            <a:r>
              <a:rPr lang="ko-KR" altLang="en-US" sz="1800">
                <a:solidFill>
                  <a:srgbClr val="000000"/>
                </a:solidFill>
                <a:latin typeface="나눔스퀘어"/>
                <a:ea typeface="나눔스퀘어"/>
              </a:rPr>
              <a:t>백앤드</a:t>
            </a:r>
            <a:r>
              <a:rPr lang="en-US" altLang="ko-KR" sz="1800">
                <a:solidFill>
                  <a:srgbClr val="000000"/>
                </a:solidFill>
                <a:latin typeface="나눔스퀘어"/>
                <a:ea typeface="나눔스퀘어"/>
              </a:rPr>
              <a:t>: x</a:t>
            </a:r>
            <a:endParaRPr lang="en-US" altLang="ko-KR" sz="1800">
              <a:solidFill>
                <a:srgbClr val="000000"/>
              </a:solidFill>
              <a:latin typeface="나눔스퀘어"/>
              <a:ea typeface="나눔스퀘어"/>
            </a:endParaRPr>
          </a:p>
          <a:p>
            <a:pPr lvl="0">
              <a:lnSpc>
                <a:spcPct val="150000"/>
              </a:lnSpc>
              <a:buNone/>
              <a:defRPr/>
            </a:pPr>
            <a:r>
              <a:rPr lang="en-US" altLang="ko-KR" sz="1800">
                <a:solidFill>
                  <a:srgbClr val="000000"/>
                </a:solidFill>
                <a:latin typeface="나눔스퀘어"/>
                <a:ea typeface="나눔스퀘어"/>
              </a:rPr>
              <a:t>-</a:t>
            </a:r>
            <a:r>
              <a:rPr lang="ko-KR" altLang="en-US" sz="1800">
                <a:solidFill>
                  <a:srgbClr val="000000"/>
                </a:solidFill>
                <a:latin typeface="나눔스퀘어"/>
                <a:ea typeface="나눔스퀘어"/>
              </a:rPr>
              <a:t> </a:t>
            </a:r>
            <a:r>
              <a:rPr lang="en-US" altLang="ko-KR" sz="1800">
                <a:solidFill>
                  <a:srgbClr val="000000"/>
                </a:solidFill>
                <a:latin typeface="나눔스퀘어"/>
                <a:ea typeface="나눔스퀘어"/>
              </a:rPr>
              <a:t>DB: x</a:t>
            </a:r>
            <a:endParaRPr lang="en-US" altLang="ko-KR" sz="1800">
              <a:solidFill>
                <a:srgbClr val="000000"/>
              </a:solidFill>
              <a:latin typeface="나눔스퀘어"/>
              <a:ea typeface="나눔스퀘어"/>
            </a:endParaRPr>
          </a:p>
        </p:txBody>
      </p:sp>
      <p:pic>
        <p:nvPicPr>
          <p:cNvPr id="18601" name="그림 1860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19264" y="-194643"/>
            <a:ext cx="2127276" cy="62774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6" name="Group 1"/>
          <p:cNvGrpSpPr/>
          <p:nvPr/>
        </p:nvGrpSpPr>
        <p:grpSpPr>
          <a:xfrm rot="0">
            <a:off x="347575" y="791994"/>
            <a:ext cx="8509046" cy="5528279"/>
            <a:chOff x="347575" y="791994"/>
            <a:chExt cx="8509046" cy="5528279"/>
          </a:xfrm>
        </p:grpSpPr>
        <p:pic>
          <p:nvPicPr>
            <p:cNvPr id="18434" name=""/>
            <p:cNvPicPr/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347575" y="791994"/>
              <a:ext cx="8509046" cy="552827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  <p:sp>
          <p:nvSpPr>
            <p:cNvPr id="18435" name=""/>
            <p:cNvSpPr txBox="1"/>
            <p:nvPr/>
          </p:nvSpPr>
          <p:spPr>
            <a:xfrm>
              <a:off x="430129" y="877730"/>
              <a:ext cx="8332830" cy="535050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ctr">
              <a:noAutofit/>
            </a:bodyPr>
            <a:p>
              <a:pPr marL="0" lvl="0" indent="0" algn="ctr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800" b="0" i="0" baseline="0" mc:Ignorable="hp" hp:hslEmbossed="0">
                  <a:solidFill>
                    <a:srgbClr val="ffffff">
                      <a:alpha val="100000"/>
                    </a:srgbClr>
                  </a:solidFill>
                  <a:latin typeface="나눔스퀘어"/>
                  <a:ea typeface="나눔스퀘어"/>
                </a:rPr>
                <a:t>`</a:t>
              </a:r>
              <a:endParaRPr xmlns:mc="http://schemas.openxmlformats.org/markup-compatibility/2006" xmlns:hp="http://schemas.haansoft.com/office/presentation/8.0" kumimoji="0" lang="ko-KR" altLang="en-US" sz="1800" b="0" i="0" mc:Ignorable="hp" hp:hslEmbossed="0">
                <a:solidFill>
                  <a:srgbClr val="ffffff">
                    <a:alpha val="100000"/>
                  </a:srgbClr>
                </a:solidFill>
                <a:latin typeface="나눔스퀘어"/>
                <a:ea typeface="나눔스퀘어"/>
              </a:endParaRPr>
            </a:p>
          </p:txBody>
        </p:sp>
      </p:grpSp>
      <p:sp>
        <p:nvSpPr>
          <p:cNvPr id="18437" name="TextBox 2"/>
          <p:cNvSpPr txBox="1"/>
          <p:nvPr/>
        </p:nvSpPr>
        <p:spPr>
          <a:xfrm>
            <a:off x="8991600" y="6633472"/>
            <a:ext cx="104775" cy="184666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marL="0" marR="0" lvl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F75B3FF6-D5FF-4892-AA96-30FFFD1C7D27}" type="slidenum">
              <a:rPr kumimoji="0" lang="en-US" altLang="en-US" sz="1200" b="1" i="0" u="none" strike="noStrike" kern="1200" cap="none" spc="-150" normalizeH="0" baseline="0">
                <a:solidFill>
                  <a:schemeClr val="bg1"/>
                </a:solidFill>
                <a:effectLst/>
                <a:uLnTx/>
                <a:uFillTx/>
                <a:latin typeface="나눔스퀘어"/>
                <a:ea typeface="나눔스퀘어"/>
                <a:cs typeface="Arial"/>
              </a:rPr>
              <a:pPr marL="0" marR="0" lvl="0" indent="0" algn="ctr" defTabSz="4572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8</a:t>
            </a:fld>
            <a:endParaRPr kumimoji="0" lang="en-US" altLang="en-US" sz="1200" b="1" i="0" u="none" strike="noStrike" kern="1200" cap="none" spc="-150" normalizeH="0" baseline="0">
              <a:solidFill>
                <a:schemeClr val="bg1"/>
              </a:solidFill>
              <a:effectLst/>
              <a:uLnTx/>
              <a:uFillTx/>
              <a:latin typeface="나눔스퀘어"/>
              <a:ea typeface="나눔스퀘어"/>
              <a:cs typeface="Arial"/>
            </a:endParaRPr>
          </a:p>
        </p:txBody>
      </p:sp>
      <p:sp>
        <p:nvSpPr>
          <p:cNvPr id="18438" name="TextBox 3"/>
          <p:cNvSpPr txBox="1"/>
          <p:nvPr/>
        </p:nvSpPr>
        <p:spPr>
          <a:xfrm>
            <a:off x="539551" y="332656"/>
            <a:ext cx="5751805" cy="44648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400" b="1" i="0" u="none" strike="noStrike" kern="1200" cap="none" spc="-100" normalizeH="0" baseline="0">
                <a:solidFill>
                  <a:schemeClr val="tx2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uLnTx/>
                <a:uFillTx/>
                <a:latin typeface="나눔스퀘어"/>
                <a:ea typeface="나눔스퀘어"/>
              </a:rPr>
              <a:t>6.</a:t>
            </a:r>
            <a:r>
              <a:rPr kumimoji="0" lang="ko-KR" altLang="en-US" sz="2400" b="1" i="0" u="none" strike="noStrike" kern="1200" cap="none" spc="-100" normalizeH="0" baseline="0">
                <a:solidFill>
                  <a:schemeClr val="tx2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uLnTx/>
                <a:uFillTx/>
                <a:latin typeface="나눔스퀘어"/>
                <a:ea typeface="나눔스퀘어"/>
              </a:rPr>
              <a:t> 데모 시연</a:t>
            </a:r>
            <a:endParaRPr kumimoji="0" lang="ko-KR" altLang="en-US" sz="2400" b="1" i="0" u="none" strike="noStrike" kern="1200" cap="none" spc="-100" normalizeH="0" baseline="0">
              <a:solidFill>
                <a:schemeClr val="tx2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uLnTx/>
              <a:uFillTx/>
              <a:latin typeface="나눔스퀘어"/>
              <a:ea typeface="나눔스퀘어"/>
            </a:endParaRPr>
          </a:p>
        </p:txBody>
      </p:sp>
      <p:sp>
        <p:nvSpPr>
          <p:cNvPr id="18600" name="가로 글상자 18599"/>
          <p:cNvSpPr txBox="1"/>
          <p:nvPr/>
        </p:nvSpPr>
        <p:spPr>
          <a:xfrm>
            <a:off x="546735" y="981945"/>
            <a:ext cx="7596191" cy="85447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p>
            <a:pPr lvl="0">
              <a:lnSpc>
                <a:spcPct val="140000"/>
              </a:lnSpc>
              <a:buNone/>
              <a:defRPr/>
            </a:pPr>
            <a:r>
              <a:rPr lang="en-US" altLang="ko-KR" sz="1800">
                <a:solidFill>
                  <a:srgbClr val="000000"/>
                </a:solidFill>
                <a:latin typeface="나눔스퀘어"/>
                <a:ea typeface="나눔스퀘어"/>
              </a:rPr>
              <a:t>-</a:t>
            </a:r>
            <a:r>
              <a:rPr lang="ko-KR" altLang="en-US" sz="1800">
                <a:solidFill>
                  <a:srgbClr val="000000"/>
                </a:solidFill>
                <a:latin typeface="나눔스퀘어"/>
                <a:ea typeface="나눔스퀘어"/>
              </a:rPr>
              <a:t> 데모 사이트</a:t>
            </a:r>
            <a:r>
              <a:rPr lang="en-US" altLang="ko-KR" sz="1800">
                <a:solidFill>
                  <a:srgbClr val="000000"/>
                </a:solidFill>
                <a:latin typeface="나눔스퀘어"/>
                <a:ea typeface="나눔스퀘어"/>
              </a:rPr>
              <a:t>:</a:t>
            </a:r>
            <a:r>
              <a:rPr lang="ko-KR" altLang="en-US" sz="1800">
                <a:solidFill>
                  <a:srgbClr val="000000"/>
                </a:solidFill>
                <a:latin typeface="나눔스퀘어"/>
                <a:ea typeface="나눔스퀘어"/>
              </a:rPr>
              <a:t> </a:t>
            </a:r>
            <a:r>
              <a:rPr lang="en-US" altLang="ko-KR" sz="1800">
                <a:solidFill>
                  <a:srgbClr val="000000"/>
                </a:solidFill>
                <a:latin typeface="나눔스퀘어"/>
                <a:ea typeface="나눔스퀘어"/>
                <a:hlinkClick r:id="rId3"/>
              </a:rPr>
              <a:t>http://blockchain-project.site</a:t>
            </a:r>
            <a:endParaRPr lang="en-US" altLang="ko-KR" sz="1800">
              <a:solidFill>
                <a:srgbClr val="000000"/>
              </a:solidFill>
              <a:latin typeface="나눔스퀘어"/>
              <a:ea typeface="나눔스퀘어"/>
            </a:endParaRPr>
          </a:p>
          <a:p>
            <a:pPr lvl="0">
              <a:lnSpc>
                <a:spcPct val="140000"/>
              </a:lnSpc>
              <a:buNone/>
              <a:defRPr/>
            </a:pPr>
            <a:r>
              <a:rPr lang="en-US" altLang="ko-KR" sz="1800">
                <a:solidFill>
                  <a:srgbClr val="000000"/>
                </a:solidFill>
                <a:latin typeface="나눔스퀘어"/>
                <a:ea typeface="나눔스퀘어"/>
              </a:rPr>
              <a:t>-</a:t>
            </a:r>
            <a:r>
              <a:rPr lang="ko-KR" altLang="en-US" sz="1800">
                <a:solidFill>
                  <a:srgbClr val="000000"/>
                </a:solidFill>
                <a:latin typeface="나눔스퀘어"/>
                <a:ea typeface="나눔스퀘어"/>
              </a:rPr>
              <a:t> </a:t>
            </a:r>
            <a:r>
              <a:rPr lang="en-US" altLang="ko-KR" sz="1800">
                <a:solidFill>
                  <a:srgbClr val="000000"/>
                </a:solidFill>
                <a:latin typeface="나눔스퀘어"/>
                <a:ea typeface="나눔스퀘어"/>
              </a:rPr>
              <a:t>https</a:t>
            </a:r>
            <a:r>
              <a:rPr lang="ko-KR" altLang="en-US" sz="1800">
                <a:solidFill>
                  <a:srgbClr val="000000"/>
                </a:solidFill>
                <a:latin typeface="나눔스퀘어"/>
                <a:ea typeface="나눔스퀘어"/>
              </a:rPr>
              <a:t> 접근 불가</a:t>
            </a:r>
            <a:r>
              <a:rPr lang="en-US" altLang="ko-KR" sz="1800">
                <a:solidFill>
                  <a:srgbClr val="000000"/>
                </a:solidFill>
                <a:latin typeface="나눔스퀘어"/>
                <a:ea typeface="나눔스퀘어"/>
              </a:rPr>
              <a:t>,</a:t>
            </a:r>
            <a:r>
              <a:rPr lang="ko-KR" altLang="en-US" sz="1800">
                <a:solidFill>
                  <a:srgbClr val="000000"/>
                </a:solidFill>
                <a:latin typeface="나눔스퀘어"/>
                <a:ea typeface="나눔스퀘어"/>
              </a:rPr>
              <a:t> 모바일 최적화</a:t>
            </a:r>
            <a:endParaRPr lang="en-US" altLang="ko-KR" sz="1800">
              <a:solidFill>
                <a:srgbClr val="000000"/>
              </a:solidFill>
              <a:latin typeface="나눔스퀘어"/>
              <a:ea typeface="나눔스퀘어"/>
            </a:endParaRPr>
          </a:p>
        </p:txBody>
      </p:sp>
      <p:pic>
        <p:nvPicPr>
          <p:cNvPr id="18618" name="그림 1861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01807" y="2214799"/>
            <a:ext cx="1578267" cy="2427137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18619" name="그림 1861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141925" y="2214799"/>
            <a:ext cx="1578267" cy="2427137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18620" name="그림 18619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782042" y="2214799"/>
            <a:ext cx="1578267" cy="2427137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18621" name="그림 18620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5422160" y="2214799"/>
            <a:ext cx="1578267" cy="2427137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18622" name="그림 18621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7062278" y="2214799"/>
            <a:ext cx="1578267" cy="2427137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18623" name="가로 글상자 18622"/>
          <p:cNvSpPr txBox="1"/>
          <p:nvPr/>
        </p:nvSpPr>
        <p:spPr>
          <a:xfrm>
            <a:off x="794385" y="4734323"/>
            <a:ext cx="728917" cy="317815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 sz="1500">
                <a:latin typeface="나눔스퀘어"/>
                <a:ea typeface="나눔스퀘어"/>
              </a:rPr>
              <a:t>Home</a:t>
            </a:r>
            <a:endParaRPr lang="en-US" altLang="ko-KR" sz="1500">
              <a:latin typeface="나눔스퀘어"/>
              <a:ea typeface="나눔스퀘어"/>
            </a:endParaRPr>
          </a:p>
        </p:txBody>
      </p:sp>
      <p:sp>
        <p:nvSpPr>
          <p:cNvPr id="18624" name="가로 글상자 18623"/>
          <p:cNvSpPr txBox="1"/>
          <p:nvPr/>
        </p:nvSpPr>
        <p:spPr>
          <a:xfrm>
            <a:off x="2613660" y="4734323"/>
            <a:ext cx="569969" cy="317815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500">
                <a:latin typeface="나눔스퀘어"/>
                <a:ea typeface="나눔스퀘어"/>
              </a:rPr>
              <a:t>접속</a:t>
            </a:r>
            <a:endParaRPr lang="ko-KR" altLang="en-US" sz="1500">
              <a:latin typeface="나눔스퀘어"/>
              <a:ea typeface="나눔스퀘어"/>
            </a:endParaRPr>
          </a:p>
        </p:txBody>
      </p:sp>
      <p:sp>
        <p:nvSpPr>
          <p:cNvPr id="18625" name="가로 글상자 18624"/>
          <p:cNvSpPr txBox="1"/>
          <p:nvPr/>
        </p:nvSpPr>
        <p:spPr>
          <a:xfrm>
            <a:off x="4271010" y="4734323"/>
            <a:ext cx="572946" cy="317815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500">
                <a:latin typeface="나눔스퀘어"/>
                <a:ea typeface="나눔스퀘어"/>
              </a:rPr>
              <a:t>조회</a:t>
            </a:r>
            <a:endParaRPr lang="ko-KR" altLang="en-US" sz="1500">
              <a:latin typeface="나눔스퀘어"/>
              <a:ea typeface="나눔스퀘어"/>
            </a:endParaRPr>
          </a:p>
        </p:txBody>
      </p:sp>
      <p:sp>
        <p:nvSpPr>
          <p:cNvPr id="18626" name="가로 글상자 18625"/>
          <p:cNvSpPr txBox="1"/>
          <p:nvPr/>
        </p:nvSpPr>
        <p:spPr>
          <a:xfrm>
            <a:off x="5937885" y="4734323"/>
            <a:ext cx="566398" cy="317815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500">
                <a:latin typeface="나눔스퀘어"/>
                <a:ea typeface="나눔스퀘어"/>
              </a:rPr>
              <a:t>등록</a:t>
            </a:r>
            <a:endParaRPr lang="ko-KR" altLang="en-US" sz="1500">
              <a:latin typeface="나눔스퀘어"/>
              <a:ea typeface="나눔스퀘어"/>
            </a:endParaRPr>
          </a:p>
        </p:txBody>
      </p:sp>
      <p:sp>
        <p:nvSpPr>
          <p:cNvPr id="18627" name="가로 글상자 18626"/>
          <p:cNvSpPr txBox="1"/>
          <p:nvPr/>
        </p:nvSpPr>
        <p:spPr>
          <a:xfrm>
            <a:off x="7595235" y="4734323"/>
            <a:ext cx="569374" cy="317815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500">
                <a:latin typeface="나눔스퀘어"/>
                <a:ea typeface="나눔스퀘어"/>
              </a:rPr>
              <a:t>선물</a:t>
            </a:r>
            <a:endParaRPr lang="ko-KR" altLang="en-US" sz="1500">
              <a:latin typeface="나눔스퀘어"/>
              <a:ea typeface="나눔스퀘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6" name="Group 1"/>
          <p:cNvGrpSpPr/>
          <p:nvPr/>
        </p:nvGrpSpPr>
        <p:grpSpPr>
          <a:xfrm rot="0">
            <a:off x="347575" y="791994"/>
            <a:ext cx="8509046" cy="5528279"/>
            <a:chOff x="347575" y="791994"/>
            <a:chExt cx="8509046" cy="5528279"/>
          </a:xfrm>
        </p:grpSpPr>
        <p:pic>
          <p:nvPicPr>
            <p:cNvPr id="18434" name=""/>
            <p:cNvPicPr/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347575" y="791994"/>
              <a:ext cx="8509046" cy="552827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  <p:sp>
          <p:nvSpPr>
            <p:cNvPr id="18435" name=""/>
            <p:cNvSpPr txBox="1"/>
            <p:nvPr/>
          </p:nvSpPr>
          <p:spPr>
            <a:xfrm>
              <a:off x="430129" y="877730"/>
              <a:ext cx="8332830" cy="535050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ctr">
              <a:noAutofit/>
            </a:bodyPr>
            <a:p>
              <a:pPr marL="0" lvl="0" indent="0" algn="ctr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800" b="0" i="0" baseline="0" mc:Ignorable="hp" hp:hslEmbossed="0">
                  <a:solidFill>
                    <a:srgbClr val="ffffff">
                      <a:alpha val="100000"/>
                    </a:srgbClr>
                  </a:solidFill>
                  <a:latin typeface="나눔스퀘어"/>
                  <a:ea typeface="나눔스퀘어"/>
                </a:rPr>
                <a:t>`</a:t>
              </a:r>
              <a:endParaRPr xmlns:mc="http://schemas.openxmlformats.org/markup-compatibility/2006" xmlns:hp="http://schemas.haansoft.com/office/presentation/8.0" kumimoji="0" lang="ko-KR" altLang="en-US" sz="1800" b="0" i="0" mc:Ignorable="hp" hp:hslEmbossed="0">
                <a:solidFill>
                  <a:srgbClr val="ffffff">
                    <a:alpha val="100000"/>
                  </a:srgbClr>
                </a:solidFill>
                <a:latin typeface="나눔스퀘어"/>
                <a:ea typeface="나눔스퀘어"/>
              </a:endParaRPr>
            </a:p>
          </p:txBody>
        </p:sp>
      </p:grpSp>
      <p:sp>
        <p:nvSpPr>
          <p:cNvPr id="18437" name="TextBox 2"/>
          <p:cNvSpPr txBox="1"/>
          <p:nvPr/>
        </p:nvSpPr>
        <p:spPr>
          <a:xfrm>
            <a:off x="8991601" y="6633472"/>
            <a:ext cx="114298" cy="184666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marL="0" marR="0" lvl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F75B3FF6-D5FF-4892-AA96-30FFFD1C7D27}" type="slidenum">
              <a:rPr kumimoji="0" lang="en-US" altLang="en-US" sz="1200" b="1" i="0" u="none" strike="noStrike" kern="1200" cap="none" spc="-150" normalizeH="0" baseline="0">
                <a:solidFill>
                  <a:schemeClr val="bg1"/>
                </a:solidFill>
                <a:effectLst/>
                <a:uLnTx/>
                <a:uFillTx/>
                <a:latin typeface="나눔스퀘어"/>
                <a:ea typeface="나눔스퀘어"/>
                <a:cs typeface="Arial"/>
              </a:rPr>
              <a:pPr marL="0" marR="0" lvl="0" indent="0" algn="ctr" defTabSz="4572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9</a:t>
            </a:fld>
            <a:endParaRPr kumimoji="0" lang="en-US" altLang="en-US" sz="1200" b="1" i="0" u="none" strike="noStrike" kern="1200" cap="none" spc="-150" normalizeH="0" baseline="0">
              <a:solidFill>
                <a:schemeClr val="bg1"/>
              </a:solidFill>
              <a:effectLst/>
              <a:uLnTx/>
              <a:uFillTx/>
              <a:latin typeface="나눔스퀘어"/>
              <a:ea typeface="나눔스퀘어"/>
              <a:cs typeface="Arial"/>
            </a:endParaRPr>
          </a:p>
        </p:txBody>
      </p:sp>
      <p:sp>
        <p:nvSpPr>
          <p:cNvPr id="18438" name="TextBox 3"/>
          <p:cNvSpPr txBox="1"/>
          <p:nvPr/>
        </p:nvSpPr>
        <p:spPr>
          <a:xfrm>
            <a:off x="539551" y="332656"/>
            <a:ext cx="5751805" cy="44648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400" b="1" i="0" u="none" strike="noStrike" kern="1200" cap="none" spc="-100" normalizeH="0" baseline="0">
                <a:solidFill>
                  <a:schemeClr val="tx2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uLnTx/>
                <a:uFillTx/>
                <a:latin typeface="나눔스퀘어"/>
                <a:ea typeface="나눔스퀘어"/>
              </a:rPr>
              <a:t>7.</a:t>
            </a:r>
            <a:r>
              <a:rPr kumimoji="0" lang="ko-KR" altLang="en-US" sz="2400" b="1" i="0" u="none" strike="noStrike" kern="1200" cap="none" spc="-100" normalizeH="0" baseline="0">
                <a:solidFill>
                  <a:schemeClr val="tx2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uLnTx/>
                <a:uFillTx/>
                <a:latin typeface="나눔스퀘어"/>
                <a:ea typeface="나눔스퀘어"/>
              </a:rPr>
              <a:t>  향후 계획</a:t>
            </a:r>
            <a:endParaRPr kumimoji="0" lang="ko-KR" altLang="en-US" sz="2400" b="1" i="0" u="none" strike="noStrike" kern="1200" cap="none" spc="-100" normalizeH="0" baseline="0">
              <a:solidFill>
                <a:schemeClr val="tx2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uLnTx/>
              <a:uFillTx/>
              <a:latin typeface="나눔스퀘어"/>
              <a:ea typeface="나눔스퀘어"/>
            </a:endParaRPr>
          </a:p>
        </p:txBody>
      </p:sp>
      <p:sp>
        <p:nvSpPr>
          <p:cNvPr id="18600" name="가로 글상자 18599"/>
          <p:cNvSpPr txBox="1"/>
          <p:nvPr/>
        </p:nvSpPr>
        <p:spPr>
          <a:xfrm>
            <a:off x="546735" y="981945"/>
            <a:ext cx="7596191" cy="117832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"/>
                <a:ea typeface="나눔스퀘어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"/>
                <a:ea typeface="나눔스퀘어"/>
              </a:rPr>
              <a:t> 특허출원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"/>
                <a:ea typeface="나눔스퀘어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"/>
                <a:ea typeface="나눔스퀘어"/>
              </a:rPr>
              <a:t> 변리사 미팅 후 현재 단계에서는 불가능하여 아이디어를 받은 상태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"/>
              <a:ea typeface="나눔스퀘어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"/>
                <a:ea typeface="나눔스퀘어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"/>
                <a:ea typeface="나눔스퀘어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"/>
                <a:ea typeface="나눔스퀘어"/>
              </a:rPr>
              <a:t>2025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"/>
                <a:ea typeface="나눔스퀘어"/>
              </a:rPr>
              <a:t>년 블록체인 지원사원 제안서 작성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"/>
              <a:ea typeface="나눔스퀘어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"/>
                <a:ea typeface="나눔스퀘어"/>
              </a:rPr>
              <a:t>-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"/>
                <a:ea typeface="나눔스퀘어"/>
              </a:rPr>
              <a:t>블록체인 분야 취업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"/>
              <a:ea typeface="나눔스퀘어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"/>
              <a:ea typeface="나눔스퀘어"/>
            </a:endParaRPr>
          </a:p>
        </p:txBody>
      </p:sp>
      <p:pic>
        <p:nvPicPr>
          <p:cNvPr id="18618" name="그림 18617"/>
          <p:cNvPicPr>
            <a:picLocks noChangeAspect="1"/>
          </p:cNvPicPr>
          <p:nvPr/>
        </p:nvPicPr>
        <p:blipFill rotWithShape="1">
          <a:blip r:embed="rId3"/>
          <a:srcRect r="57950"/>
          <a:stretch>
            <a:fillRect/>
          </a:stretch>
        </p:blipFill>
        <p:spPr>
          <a:xfrm>
            <a:off x="678656" y="2214176"/>
            <a:ext cx="2289793" cy="2999497"/>
          </a:xfrm>
          <a:prstGeom prst="rect">
            <a:avLst/>
          </a:prstGeom>
        </p:spPr>
      </p:pic>
      <p:pic>
        <p:nvPicPr>
          <p:cNvPr id="18619" name="그림 18618"/>
          <p:cNvPicPr>
            <a:picLocks noChangeAspect="1"/>
          </p:cNvPicPr>
          <p:nvPr/>
        </p:nvPicPr>
        <p:blipFill rotWithShape="1">
          <a:blip r:embed="rId4"/>
          <a:srcRect l="56520"/>
          <a:stretch>
            <a:fillRect/>
          </a:stretch>
        </p:blipFill>
        <p:spPr>
          <a:xfrm>
            <a:off x="1714500" y="2869020"/>
            <a:ext cx="2367721" cy="2999497"/>
          </a:xfrm>
          <a:prstGeom prst="rect">
            <a:avLst/>
          </a:prstGeom>
        </p:spPr>
      </p:pic>
      <p:sp>
        <p:nvSpPr>
          <p:cNvPr id="18620" name="가로 글상자 18619"/>
          <p:cNvSpPr txBox="1"/>
          <p:nvPr/>
        </p:nvSpPr>
        <p:spPr>
          <a:xfrm>
            <a:off x="1734978" y="5309555"/>
            <a:ext cx="1107537" cy="365440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>
                <a:latin typeface="나눔스퀘어"/>
                <a:ea typeface="나눔스퀘어"/>
              </a:rPr>
              <a:t>특허 초안</a:t>
            </a:r>
            <a:endParaRPr lang="ko-KR" altLang="en-US">
              <a:latin typeface="나눔스퀘어"/>
              <a:ea typeface="나눔스퀘어"/>
            </a:endParaRPr>
          </a:p>
        </p:txBody>
      </p:sp>
      <p:sp>
        <p:nvSpPr>
          <p:cNvPr id="18621" name="가로 글상자 18620"/>
          <p:cNvSpPr txBox="1"/>
          <p:nvPr/>
        </p:nvSpPr>
        <p:spPr>
          <a:xfrm>
            <a:off x="5130641" y="5428617"/>
            <a:ext cx="2521999" cy="365440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>
                <a:latin typeface="나눔스퀘어"/>
                <a:ea typeface="나눔스퀘어"/>
              </a:rPr>
              <a:t>블록체인 지원 사업 </a:t>
            </a:r>
            <a:r>
              <a:rPr lang="en-US" altLang="ko-KR">
                <a:latin typeface="나눔스퀘어"/>
                <a:ea typeface="나눔스퀘어"/>
              </a:rPr>
              <a:t>(’24)</a:t>
            </a:r>
            <a:endParaRPr lang="en-US" altLang="ko-KR">
              <a:latin typeface="나눔스퀘어"/>
              <a:ea typeface="나눔스퀘어"/>
            </a:endParaRPr>
          </a:p>
        </p:txBody>
      </p:sp>
      <p:pic>
        <p:nvPicPr>
          <p:cNvPr id="18622" name="그림 1862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773582" y="4309430"/>
            <a:ext cx="3542216" cy="10929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2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401</ep:Words>
  <ep:PresentationFormat>화면 슬라이드 쇼(4:3)</ep:PresentationFormat>
  <ep:Paragraphs>69</ep:Paragraphs>
  <ep:Slides>9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ep:HeadingPairs>
  <ep:TitlesOfParts>
    <vt:vector size="11" baseType="lpstr">
      <vt:lpstr>1_Office 테마</vt:lpstr>
      <vt:lpstr>2_Office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2020-03-31T08:48:25.294</dcterms:created>
  <dc:creator>admin</dc:creator>
  <cp:lastModifiedBy>jangw</cp:lastModifiedBy>
  <dcterms:modified xsi:type="dcterms:W3CDTF">2024-10-05T09:14:23.581</dcterms:modified>
  <cp:revision>64</cp:revision>
  <dc:title>PowerPoint 프레젠테이션</dc:title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