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2" r:id="rId3"/>
    <p:sldId id="257" r:id="rId4"/>
    <p:sldId id="271" r:id="rId5"/>
    <p:sldId id="263" r:id="rId6"/>
    <p:sldId id="258" r:id="rId7"/>
    <p:sldId id="264" r:id="rId8"/>
    <p:sldId id="259" r:id="rId9"/>
    <p:sldId id="272" r:id="rId10"/>
    <p:sldId id="266" r:id="rId11"/>
    <p:sldId id="284" r:id="rId12"/>
    <p:sldId id="285" r:id="rId13"/>
  </p:sldIdLst>
  <p:sldSz cx="9144000" cy="6858000" type="screen4x3"/>
  <p:notesSz cx="6858000" cy="994568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FF33"/>
    <a:srgbClr val="FF3300"/>
    <a:srgbClr val="FFCC66"/>
    <a:srgbClr val="FFFFCC"/>
    <a:srgbClr val="FFCCCC"/>
    <a:srgbClr val="FF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3558" autoAdjust="0"/>
  </p:normalViewPr>
  <p:slideViewPr>
    <p:cSldViewPr>
      <p:cViewPr>
        <p:scale>
          <a:sx n="100" d="100"/>
          <a:sy n="100" d="100"/>
        </p:scale>
        <p:origin x="200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A9DC2D6-0191-42EA-8D15-1F12F11214F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F7833-384C-44E2-B3B2-A0096D3609C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42E9A-3720-43E7-80C4-68B4E9B8465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04D3C99-EC09-4C53-A17C-9036A96FF3C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366864F-C8EC-4185-BCDA-BA29363BEDE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5D2B94D-0C2A-4101-86C3-36E1C0300C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4114800"/>
            <a:ext cx="40386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9563CFF-1D4C-49C4-AA0F-B26E08C2233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8D127-BBCE-42E8-8EC7-7F4D963EB7D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F7632-F3D9-4B98-B7D0-FF9C975FC3F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06B51-6E74-4FF9-9DFF-24DF4C343FA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1BCF9-10A5-4013-8C92-9FA5965E583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EDE94-E22E-465B-9F26-D5C1D477C6C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8C031-F1E1-42D1-AFB6-10DE43CEADA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0F09F-FEC1-4B54-94A8-4099467DB15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10D52-A99B-42F5-8CDB-52FE8267C92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ru-RU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ru-RU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fld id="{C34E5E8C-D2C0-4398-BB07-D7723096FA8F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981075"/>
            <a:ext cx="6769100" cy="24479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ru-RU" sz="3600" dirty="0">
                <a:solidFill>
                  <a:srgbClr val="FFCCCC"/>
                </a:solidFill>
              </a:rPr>
              <a:t>Методы решения транспортных задач линейного программирования</a:t>
            </a:r>
          </a:p>
        </p:txBody>
      </p:sp>
      <p:pic>
        <p:nvPicPr>
          <p:cNvPr id="2052" name="Picture 4" descr="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5" y="4005263"/>
            <a:ext cx="20478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31888"/>
          </a:xfrm>
          <a:noFill/>
          <a:ln/>
        </p:spPr>
        <p:txBody>
          <a:bodyPr/>
          <a:lstStyle/>
          <a:p>
            <a:r>
              <a:rPr lang="ru-RU" sz="3200" b="1">
                <a:solidFill>
                  <a:srgbClr val="FFCCCC"/>
                </a:solidFill>
              </a:rPr>
              <a:t>Метод минимального элемента в строке.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50825" y="5084763"/>
            <a:ext cx="4392613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ru-RU" sz="2000" dirty="0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План: </a:t>
            </a:r>
            <a:r>
              <a:rPr lang="en-US" sz="2000" dirty="0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Z=1*45+</a:t>
            </a:r>
            <a:r>
              <a:rPr lang="ru-RU" sz="2000" dirty="0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000" dirty="0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*15+..+</a:t>
            </a:r>
            <a:r>
              <a:rPr lang="ru-RU" sz="2000" dirty="0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4*30</a:t>
            </a:r>
            <a:r>
              <a:rPr lang="en-US" sz="2000" dirty="0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=32</a:t>
            </a:r>
            <a:r>
              <a:rPr lang="ru-RU" sz="2000" dirty="0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ru-RU" sz="2000" dirty="0">
              <a:solidFill>
                <a:srgbClr val="FFCC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ru-RU" sz="2000" dirty="0">
              <a:solidFill>
                <a:srgbClr val="FFCC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ru-RU" dirty="0">
              <a:solidFill>
                <a:srgbClr val="FFCC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ru-RU" sz="2000" dirty="0">
              <a:solidFill>
                <a:srgbClr val="FFCC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ru-RU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50825" y="1125538"/>
            <a:ext cx="8893175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ru-RU" sz="2000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Метод заключается в том, что поочередно в строках матрицы отмечаются  минимальные показатели и в соответствующие  клетки заносятся поставки в зависимости от спроса и предложения. Если при записи поставок спрос по строке удовлетворен не полностью, ищется следующий по величине элемент в данной строке, отмечается новый элемент и так до полного удовлетворения спроса. Только после этого переходят на следующую строку.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ru-RU" sz="2000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Если в строке два или несколько одинаковых по величине минимальных показателя, то может быть отмечен любой из них.</a:t>
            </a:r>
            <a:endParaRPr lang="ru-RU" sz="2000" dirty="0">
              <a:solidFill>
                <a:srgbClr val="FFFFCC"/>
              </a:solidFill>
              <a:latin typeface="Times New Roman" pitchFamily="18" charset="0"/>
            </a:endParaRPr>
          </a:p>
        </p:txBody>
      </p:sp>
      <p:graphicFrame>
        <p:nvGraphicFramePr>
          <p:cNvPr id="430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83929"/>
              </p:ext>
            </p:extLst>
          </p:nvPr>
        </p:nvGraphicFramePr>
        <p:xfrm>
          <a:off x="4859338" y="4005263"/>
          <a:ext cx="4032250" cy="2590801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18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60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       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35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40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468313" y="260350"/>
            <a:ext cx="82184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4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Ход решения.</a:t>
            </a:r>
          </a:p>
        </p:txBody>
      </p:sp>
      <p:graphicFrame>
        <p:nvGraphicFramePr>
          <p:cNvPr id="73733" name="Group 5"/>
          <p:cNvGraphicFramePr>
            <a:graphicFrameLocks noGrp="1"/>
          </p:cNvGraphicFramePr>
          <p:nvPr/>
        </p:nvGraphicFramePr>
        <p:xfrm>
          <a:off x="2555875" y="1989138"/>
          <a:ext cx="5761038" cy="3986214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18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60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35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40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3770" name="Group 42"/>
          <p:cNvGraphicFramePr>
            <a:graphicFrameLocks noGrp="1"/>
          </p:cNvGraphicFramePr>
          <p:nvPr/>
        </p:nvGraphicFramePr>
        <p:xfrm>
          <a:off x="2555875" y="1268413"/>
          <a:ext cx="5761038" cy="720725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786" name="Group 58"/>
          <p:cNvGraphicFramePr>
            <a:graphicFrameLocks noGrp="1"/>
          </p:cNvGraphicFramePr>
          <p:nvPr/>
        </p:nvGraphicFramePr>
        <p:xfrm>
          <a:off x="1403350" y="1268413"/>
          <a:ext cx="1158875" cy="4719638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0  15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0  13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1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0  30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800" name="Line 72"/>
          <p:cNvSpPr>
            <a:spLocks noChangeShapeType="1"/>
          </p:cNvSpPr>
          <p:nvPr/>
        </p:nvSpPr>
        <p:spPr bwMode="auto">
          <a:xfrm>
            <a:off x="4572000" y="206057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01" name="Line 73"/>
          <p:cNvSpPr>
            <a:spLocks noChangeShapeType="1"/>
          </p:cNvSpPr>
          <p:nvPr/>
        </p:nvSpPr>
        <p:spPr bwMode="auto">
          <a:xfrm>
            <a:off x="5508625" y="206057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02" name="Line 74"/>
          <p:cNvSpPr>
            <a:spLocks noChangeShapeType="1"/>
          </p:cNvSpPr>
          <p:nvPr/>
        </p:nvSpPr>
        <p:spPr bwMode="auto">
          <a:xfrm>
            <a:off x="6443663" y="206057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03" name="Line 75"/>
          <p:cNvSpPr>
            <a:spLocks noChangeShapeType="1"/>
          </p:cNvSpPr>
          <p:nvPr/>
        </p:nvSpPr>
        <p:spPr bwMode="auto">
          <a:xfrm>
            <a:off x="3635375" y="206057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04" name="Line 76"/>
          <p:cNvSpPr>
            <a:spLocks noChangeShapeType="1"/>
          </p:cNvSpPr>
          <p:nvPr/>
        </p:nvSpPr>
        <p:spPr bwMode="auto">
          <a:xfrm>
            <a:off x="7380288" y="206057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05" name="Line 77"/>
          <p:cNvSpPr>
            <a:spLocks noChangeShapeType="1"/>
          </p:cNvSpPr>
          <p:nvPr/>
        </p:nvSpPr>
        <p:spPr bwMode="auto">
          <a:xfrm>
            <a:off x="2627313" y="3141663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06" name="Line 78"/>
          <p:cNvSpPr>
            <a:spLocks noChangeShapeType="1"/>
          </p:cNvSpPr>
          <p:nvPr/>
        </p:nvSpPr>
        <p:spPr bwMode="auto">
          <a:xfrm>
            <a:off x="2627313" y="4221163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07" name="Line 79"/>
          <p:cNvSpPr>
            <a:spLocks noChangeShapeType="1"/>
          </p:cNvSpPr>
          <p:nvPr/>
        </p:nvSpPr>
        <p:spPr bwMode="auto">
          <a:xfrm>
            <a:off x="2627313" y="501332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08" name="Line 80"/>
          <p:cNvSpPr>
            <a:spLocks noChangeShapeType="1"/>
          </p:cNvSpPr>
          <p:nvPr/>
        </p:nvSpPr>
        <p:spPr bwMode="auto">
          <a:xfrm>
            <a:off x="2195513" y="501332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09" name="Line 81"/>
          <p:cNvSpPr>
            <a:spLocks noChangeShapeType="1"/>
          </p:cNvSpPr>
          <p:nvPr/>
        </p:nvSpPr>
        <p:spPr bwMode="auto">
          <a:xfrm>
            <a:off x="2195513" y="4076700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10" name="Line 82"/>
          <p:cNvSpPr>
            <a:spLocks noChangeShapeType="1"/>
          </p:cNvSpPr>
          <p:nvPr/>
        </p:nvSpPr>
        <p:spPr bwMode="auto">
          <a:xfrm>
            <a:off x="2268538" y="3213100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11" name="Line 83"/>
          <p:cNvSpPr>
            <a:spLocks noChangeShapeType="1"/>
          </p:cNvSpPr>
          <p:nvPr/>
        </p:nvSpPr>
        <p:spPr bwMode="auto">
          <a:xfrm>
            <a:off x="5435600" y="1341438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812" name="Line 84"/>
          <p:cNvSpPr>
            <a:spLocks noChangeShapeType="1"/>
          </p:cNvSpPr>
          <p:nvPr/>
        </p:nvSpPr>
        <p:spPr bwMode="auto">
          <a:xfrm>
            <a:off x="6443663" y="1341438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3C6AF87-1BB7-830D-A45C-E05C4DA4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endParaRPr lang="ru-RU" sz="2000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DB25B7A-DAA9-85E4-B7FA-D187089CE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631843"/>
              </p:ext>
            </p:extLst>
          </p:nvPr>
        </p:nvGraphicFramePr>
        <p:xfrm>
          <a:off x="0" y="6448301"/>
          <a:ext cx="577450" cy="40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2" imgW="852120" imgH="604800" progId="Package">
                  <p:embed/>
                </p:oleObj>
              </mc:Choice>
              <mc:Fallback>
                <p:oleObj name="Объект упаковщика для оболочки" showAsIcon="1" r:id="rId2" imgW="85212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6448301"/>
                        <a:ext cx="577450" cy="409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4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785225" cy="5475287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endParaRPr lang="en-US">
              <a:solidFill>
                <a:schemeClr val="tx2"/>
              </a:solidFill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ru-RU" sz="3600">
                <a:solidFill>
                  <a:srgbClr val="FFCCCC"/>
                </a:solidFill>
              </a:rPr>
              <a:t>Транспортная задача является одной из наиболее распространенных задач линейного программирования и находит широкое практическое применение.</a:t>
            </a:r>
          </a:p>
          <a:p>
            <a:pPr>
              <a:buFont typeface="Wingdings" pitchFamily="2" charset="2"/>
              <a:buNone/>
            </a:pPr>
            <a:endParaRPr lang="ru-RU" sz="3600">
              <a:solidFill>
                <a:srgbClr val="FF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0"/>
            <a:ext cx="8229600" cy="863600"/>
          </a:xfrm>
        </p:spPr>
        <p:txBody>
          <a:bodyPr/>
          <a:lstStyle/>
          <a:p>
            <a:r>
              <a:rPr lang="ru-RU" sz="3600" u="sng">
                <a:solidFill>
                  <a:srgbClr val="FFCCCC"/>
                </a:solidFill>
              </a:rPr>
              <a:t>Постановка задачи.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08050"/>
            <a:ext cx="8713788" cy="5472113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sz="2600" dirty="0"/>
              <a:t>Некоторый однородный продукт, сосредоточенный у </a:t>
            </a:r>
            <a:r>
              <a:rPr lang="en-US" sz="2600" dirty="0"/>
              <a:t>m </a:t>
            </a:r>
            <a:r>
              <a:rPr lang="ru-RU" sz="2600" dirty="0"/>
              <a:t>поставщиков </a:t>
            </a:r>
            <a:r>
              <a:rPr lang="en-US" sz="2600" dirty="0"/>
              <a:t>A</a:t>
            </a:r>
            <a:r>
              <a:rPr lang="en-US" sz="2600" baseline="-25000" dirty="0"/>
              <a:t>i</a:t>
            </a:r>
            <a:r>
              <a:rPr lang="en-US" sz="2600" dirty="0"/>
              <a:t> </a:t>
            </a:r>
            <a:r>
              <a:rPr lang="ru-RU" sz="2600" dirty="0"/>
              <a:t>в количестве </a:t>
            </a:r>
            <a:r>
              <a:rPr lang="en-US" sz="2600" dirty="0"/>
              <a:t>a</a:t>
            </a:r>
            <a:r>
              <a:rPr lang="en-US" sz="2600" baseline="-25000" dirty="0"/>
              <a:t>i</a:t>
            </a:r>
            <a:r>
              <a:rPr lang="ru-RU" sz="2600" dirty="0"/>
              <a:t>(</a:t>
            </a:r>
            <a:r>
              <a:rPr lang="en-US" sz="2600" dirty="0" err="1"/>
              <a:t>i</a:t>
            </a:r>
            <a:r>
              <a:rPr lang="en-US" sz="2600" dirty="0"/>
              <a:t>=1..m</a:t>
            </a:r>
            <a:r>
              <a:rPr lang="ru-RU" sz="2600" dirty="0"/>
              <a:t>)</a:t>
            </a:r>
            <a:r>
              <a:rPr lang="en-US" sz="2600" dirty="0"/>
              <a:t> </a:t>
            </a:r>
            <a:r>
              <a:rPr lang="ru-RU" sz="2600" dirty="0"/>
              <a:t>единиц соответственно, необходимо доставить </a:t>
            </a:r>
            <a:r>
              <a:rPr lang="en-US" sz="2600" dirty="0"/>
              <a:t>n</a:t>
            </a:r>
            <a:r>
              <a:rPr lang="ru-RU" sz="2600" dirty="0"/>
              <a:t> потребителям </a:t>
            </a:r>
            <a:r>
              <a:rPr lang="en-US" sz="2600" dirty="0" err="1"/>
              <a:t>B</a:t>
            </a:r>
            <a:r>
              <a:rPr lang="en-US" sz="2600" baseline="-25000" dirty="0" err="1"/>
              <a:t>j</a:t>
            </a:r>
            <a:r>
              <a:rPr lang="en-US" sz="2600" baseline="-25000" dirty="0"/>
              <a:t> </a:t>
            </a:r>
            <a:r>
              <a:rPr lang="ru-RU" sz="2600" dirty="0"/>
              <a:t>в количестве </a:t>
            </a:r>
            <a:r>
              <a:rPr lang="en-US" sz="2600" dirty="0" err="1"/>
              <a:t>b</a:t>
            </a:r>
            <a:r>
              <a:rPr lang="en-US" sz="2600" baseline="-25000" dirty="0" err="1"/>
              <a:t>j</a:t>
            </a:r>
            <a:r>
              <a:rPr lang="en-US" sz="2600" dirty="0"/>
              <a:t> (j=1..n) </a:t>
            </a:r>
            <a:r>
              <a:rPr lang="ru-RU" sz="2600" dirty="0"/>
              <a:t>единиц. Известна стоимость с</a:t>
            </a:r>
            <a:r>
              <a:rPr lang="en-US" sz="2600" baseline="-25000" dirty="0" err="1"/>
              <a:t>ij</a:t>
            </a:r>
            <a:r>
              <a:rPr lang="en-US" sz="2600" baseline="-25000" dirty="0"/>
              <a:t> </a:t>
            </a:r>
            <a:r>
              <a:rPr lang="ru-RU" sz="2600" dirty="0"/>
              <a:t>перевозки единицы груза от </a:t>
            </a:r>
            <a:r>
              <a:rPr lang="en-US" sz="2600" dirty="0" err="1"/>
              <a:t>i</a:t>
            </a:r>
            <a:r>
              <a:rPr lang="en-US" sz="2600" dirty="0"/>
              <a:t>-</a:t>
            </a:r>
            <a:r>
              <a:rPr lang="ru-RU" sz="2600" dirty="0"/>
              <a:t>го поставщика к </a:t>
            </a:r>
            <a:r>
              <a:rPr lang="en-US" sz="2600" dirty="0"/>
              <a:t>j</a:t>
            </a:r>
            <a:r>
              <a:rPr lang="ru-RU" sz="2600" dirty="0"/>
              <a:t>-му потребителю.</a:t>
            </a:r>
            <a:endParaRPr lang="en-US" sz="2600" dirty="0"/>
          </a:p>
          <a:p>
            <a:pPr>
              <a:buFont typeface="Wingdings" pitchFamily="2" charset="2"/>
              <a:buNone/>
            </a:pPr>
            <a:endParaRPr lang="ru-RU" sz="2600" u="sng" dirty="0">
              <a:latin typeface="Arial Cyr"/>
              <a:cs typeface="Tahom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ru-RU" sz="3000" u="sng" dirty="0">
                <a:latin typeface="Arial Cyr"/>
                <a:cs typeface="Tahoma" pitchFamily="34" charset="0"/>
              </a:rPr>
              <a:t>Определить оптимальный (имеющий минимальную стоимость) план поставок продукции, позволяющий вывести все грузы и полностью удовлетворить потребности потребителей.</a:t>
            </a:r>
          </a:p>
          <a:p>
            <a:pPr algn="just">
              <a:buFont typeface="Wingdings" pitchFamily="2" charset="2"/>
              <a:buNone/>
            </a:pPr>
            <a:endParaRPr lang="en-US" sz="3100" baseline="-25000" dirty="0">
              <a:latin typeface="Arial Cyr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31875"/>
          </a:xfrm>
        </p:spPr>
        <p:txBody>
          <a:bodyPr/>
          <a:lstStyle/>
          <a:p>
            <a:r>
              <a:rPr lang="ru-RU" sz="4000">
                <a:solidFill>
                  <a:srgbClr val="FFCCCC"/>
                </a:solidFill>
              </a:rPr>
              <a:t>Предварительный анализ задачи.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968875"/>
          </a:xfrm>
        </p:spPr>
        <p:txBody>
          <a:bodyPr/>
          <a:lstStyle/>
          <a:p>
            <a:pPr marL="381000" indent="-381000" algn="just">
              <a:lnSpc>
                <a:spcPct val="80000"/>
              </a:lnSpc>
              <a:buFont typeface="Wingdings" pitchFamily="2" charset="2"/>
              <a:buNone/>
            </a:pPr>
            <a:r>
              <a:rPr lang="ru-RU" sz="2400" dirty="0"/>
              <a:t>Пусть х</a:t>
            </a:r>
            <a:r>
              <a:rPr lang="en-US" sz="2400" baseline="-25000" dirty="0" err="1"/>
              <a:t>ij</a:t>
            </a:r>
            <a:r>
              <a:rPr lang="en-US" sz="2400" baseline="-25000" dirty="0"/>
              <a:t> </a:t>
            </a:r>
            <a:r>
              <a:rPr lang="en-US" sz="2400" dirty="0"/>
              <a:t>–</a:t>
            </a:r>
            <a:r>
              <a:rPr lang="ru-RU" sz="2400" dirty="0"/>
              <a:t>количество единиц груза, запланированных к перевозке от </a:t>
            </a:r>
            <a:r>
              <a:rPr lang="en-US" sz="2400" dirty="0" err="1"/>
              <a:t>i</a:t>
            </a:r>
            <a:r>
              <a:rPr lang="ru-RU" sz="2400" dirty="0"/>
              <a:t>-го поставщика к </a:t>
            </a:r>
            <a:r>
              <a:rPr lang="en-US" sz="2400" dirty="0"/>
              <a:t>j</a:t>
            </a:r>
            <a:r>
              <a:rPr lang="ru-RU" sz="2400" dirty="0"/>
              <a:t>-му потребителю. Тогда  </a:t>
            </a:r>
            <a:r>
              <a:rPr lang="en-US" sz="2400" dirty="0">
                <a:cs typeface="Tahoma" pitchFamily="34" charset="0"/>
              </a:rPr>
              <a:t>Z=</a:t>
            </a:r>
            <a:r>
              <a:rPr lang="el-GR" sz="2400" dirty="0">
                <a:cs typeface="Tahoma" pitchFamily="34" charset="0"/>
              </a:rPr>
              <a:t>Σ</a:t>
            </a:r>
            <a:r>
              <a:rPr lang="en-US" sz="2400" baseline="-25000" dirty="0" err="1">
                <a:cs typeface="Tahoma" pitchFamily="34" charset="0"/>
              </a:rPr>
              <a:t>i</a:t>
            </a:r>
            <a:r>
              <a:rPr lang="en-US" sz="2400" baseline="-25000" dirty="0">
                <a:cs typeface="Tahoma" pitchFamily="34" charset="0"/>
              </a:rPr>
              <a:t> </a:t>
            </a:r>
            <a:r>
              <a:rPr lang="el-GR" sz="2400" dirty="0">
                <a:cs typeface="Tahoma" pitchFamily="34" charset="0"/>
              </a:rPr>
              <a:t>Σ</a:t>
            </a:r>
            <a:r>
              <a:rPr lang="en-US" sz="2400" baseline="-25000" dirty="0">
                <a:cs typeface="Tahoma" pitchFamily="34" charset="0"/>
              </a:rPr>
              <a:t>j </a:t>
            </a:r>
            <a:r>
              <a:rPr lang="en-US" sz="2400" dirty="0" err="1">
                <a:cs typeface="Tahoma" pitchFamily="34" charset="0"/>
              </a:rPr>
              <a:t>C</a:t>
            </a:r>
            <a:r>
              <a:rPr lang="en-US" sz="2400" baseline="-25000" dirty="0" err="1">
                <a:cs typeface="Tahoma" pitchFamily="34" charset="0"/>
              </a:rPr>
              <a:t>ij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X</a:t>
            </a:r>
            <a:r>
              <a:rPr lang="en-US" sz="2400" baseline="-25000" dirty="0" err="1">
                <a:cs typeface="Tahoma" pitchFamily="34" charset="0"/>
              </a:rPr>
              <a:t>ij</a:t>
            </a:r>
            <a:r>
              <a:rPr lang="en-US" sz="2400" baseline="-25000" dirty="0">
                <a:cs typeface="Tahoma" pitchFamily="34" charset="0"/>
              </a:rPr>
              <a:t> </a:t>
            </a:r>
            <a:r>
              <a:rPr lang="ru-RU" sz="2400" dirty="0">
                <a:cs typeface="Tahoma" pitchFamily="34" charset="0"/>
              </a:rPr>
              <a:t>–стоимость всего плана.</a:t>
            </a:r>
            <a:endParaRPr lang="ru-RU" sz="2400" dirty="0"/>
          </a:p>
          <a:p>
            <a:pPr marL="381000" indent="-381000" algn="just">
              <a:lnSpc>
                <a:spcPct val="80000"/>
              </a:lnSpc>
              <a:buFont typeface="Wingdings" pitchFamily="2" charset="2"/>
              <a:buNone/>
            </a:pPr>
            <a:endParaRPr lang="ru-RU" sz="2400" dirty="0"/>
          </a:p>
          <a:p>
            <a:pPr marL="381000" indent="-381000" algn="just">
              <a:lnSpc>
                <a:spcPct val="80000"/>
              </a:lnSpc>
              <a:buFont typeface="Wingdings" pitchFamily="2" charset="2"/>
              <a:buNone/>
            </a:pPr>
            <a:r>
              <a:rPr lang="ru-RU" sz="2400" dirty="0">
                <a:solidFill>
                  <a:srgbClr val="FFFFCC"/>
                </a:solidFill>
              </a:rPr>
              <a:t>Ограничения:</a:t>
            </a:r>
          </a:p>
          <a:p>
            <a:pPr marL="381000" indent="-381000" algn="just">
              <a:buFont typeface="Wingdings" pitchFamily="2" charset="2"/>
              <a:buAutoNum type="arabicPeriod"/>
            </a:pPr>
            <a:r>
              <a:rPr lang="en-US" sz="2400" dirty="0" err="1">
                <a:cs typeface="Tahoma" pitchFamily="34" charset="0"/>
              </a:rPr>
              <a:t>X</a:t>
            </a:r>
            <a:r>
              <a:rPr lang="en-US" sz="2400" baseline="-25000" dirty="0" err="1">
                <a:cs typeface="Tahoma" pitchFamily="34" charset="0"/>
              </a:rPr>
              <a:t>ij</a:t>
            </a:r>
            <a:r>
              <a:rPr lang="en-US" sz="2400" dirty="0">
                <a:cs typeface="Tahoma" pitchFamily="34" charset="0"/>
              </a:rPr>
              <a:t>&gt;=0                    </a:t>
            </a:r>
            <a:r>
              <a:rPr lang="ru-RU" sz="2400" dirty="0">
                <a:cs typeface="Tahoma" pitchFamily="34" charset="0"/>
              </a:rPr>
              <a:t> </a:t>
            </a:r>
            <a:r>
              <a:rPr lang="en-US" sz="2400" dirty="0">
                <a:cs typeface="Tahoma" pitchFamily="34" charset="0"/>
              </a:rPr>
              <a:t>-</a:t>
            </a:r>
            <a:r>
              <a:rPr lang="ru-RU" sz="2000" dirty="0">
                <a:cs typeface="Tahoma" pitchFamily="34" charset="0"/>
              </a:rPr>
              <a:t>размер поставок</a:t>
            </a:r>
            <a:r>
              <a:rPr lang="ru-RU" sz="2400" dirty="0">
                <a:cs typeface="Tahoma" pitchFamily="34" charset="0"/>
              </a:rPr>
              <a:t>.</a:t>
            </a:r>
          </a:p>
          <a:p>
            <a:pPr marL="381000" indent="-381000">
              <a:buFont typeface="Wingdings" pitchFamily="2" charset="2"/>
              <a:buAutoNum type="arabicPeriod"/>
            </a:pPr>
            <a:r>
              <a:rPr lang="el-GR" sz="2400" dirty="0">
                <a:cs typeface="Tahoma" pitchFamily="34" charset="0"/>
              </a:rPr>
              <a:t>Σ</a:t>
            </a:r>
            <a:r>
              <a:rPr lang="en-US" sz="2400" dirty="0" err="1">
                <a:cs typeface="Tahoma" pitchFamily="34" charset="0"/>
              </a:rPr>
              <a:t>X</a:t>
            </a:r>
            <a:r>
              <a:rPr lang="en-US" sz="2400" baseline="-25000" dirty="0" err="1">
                <a:cs typeface="Tahoma" pitchFamily="34" charset="0"/>
              </a:rPr>
              <a:t>ij</a:t>
            </a:r>
            <a:r>
              <a:rPr lang="en-US" sz="2400" dirty="0">
                <a:cs typeface="Tahoma" pitchFamily="34" charset="0"/>
              </a:rPr>
              <a:t>=</a:t>
            </a:r>
            <a:r>
              <a:rPr lang="en-US" sz="2400" dirty="0" err="1">
                <a:cs typeface="Tahoma" pitchFamily="34" charset="0"/>
              </a:rPr>
              <a:t>a</a:t>
            </a:r>
            <a:r>
              <a:rPr lang="en-US" sz="2400" baseline="-25000" dirty="0" err="1">
                <a:cs typeface="Tahoma" pitchFamily="34" charset="0"/>
              </a:rPr>
              <a:t>ij</a:t>
            </a:r>
            <a:r>
              <a:rPr lang="ru-RU" sz="2400" dirty="0">
                <a:cs typeface="Tahoma" pitchFamily="34" charset="0"/>
              </a:rPr>
              <a:t>, где </a:t>
            </a:r>
            <a:r>
              <a:rPr lang="en-US" sz="2400" dirty="0">
                <a:cs typeface="Tahoma" pitchFamily="34" charset="0"/>
              </a:rPr>
              <a:t>j=1..n</a:t>
            </a:r>
            <a:r>
              <a:rPr lang="ru-RU" sz="2400" dirty="0">
                <a:cs typeface="Tahoma" pitchFamily="34" charset="0"/>
              </a:rPr>
              <a:t>     -</a:t>
            </a:r>
            <a:r>
              <a:rPr lang="ru-RU" sz="2000" dirty="0">
                <a:cs typeface="Tahoma" pitchFamily="34" charset="0"/>
              </a:rPr>
              <a:t>объем поставок равен количеству                                   продаж, т.е. все грузы должны быть перевезены.</a:t>
            </a:r>
          </a:p>
          <a:p>
            <a:pPr marL="381000" indent="-381000">
              <a:buFont typeface="Wingdings" pitchFamily="2" charset="2"/>
              <a:buAutoNum type="arabicPeriod"/>
            </a:pPr>
            <a:r>
              <a:rPr lang="el-GR" sz="2400" dirty="0">
                <a:cs typeface="Tahoma" pitchFamily="34" charset="0"/>
              </a:rPr>
              <a:t>Σ</a:t>
            </a:r>
            <a:r>
              <a:rPr lang="en-US" sz="2400" dirty="0" err="1">
                <a:cs typeface="Tahoma" pitchFamily="34" charset="0"/>
              </a:rPr>
              <a:t>X</a:t>
            </a:r>
            <a:r>
              <a:rPr lang="en-US" sz="2400" baseline="-25000" dirty="0" err="1">
                <a:cs typeface="Tahoma" pitchFamily="34" charset="0"/>
              </a:rPr>
              <a:t>ij</a:t>
            </a:r>
            <a:r>
              <a:rPr lang="en-US" sz="2400" dirty="0">
                <a:cs typeface="Tahoma" pitchFamily="34" charset="0"/>
              </a:rPr>
              <a:t>=</a:t>
            </a:r>
            <a:r>
              <a:rPr lang="en-US" sz="2400" dirty="0" err="1">
                <a:cs typeface="Tahoma" pitchFamily="34" charset="0"/>
              </a:rPr>
              <a:t>b</a:t>
            </a:r>
            <a:r>
              <a:rPr lang="en-US" sz="2400" baseline="-25000" dirty="0" err="1">
                <a:cs typeface="Tahoma" pitchFamily="34" charset="0"/>
              </a:rPr>
              <a:t>ij</a:t>
            </a:r>
            <a:r>
              <a:rPr lang="ru-RU" sz="2400" dirty="0">
                <a:cs typeface="Tahoma" pitchFamily="34" charset="0"/>
              </a:rPr>
              <a:t>, где </a:t>
            </a:r>
            <a:r>
              <a:rPr lang="en-US" sz="2400" dirty="0" err="1">
                <a:cs typeface="Tahoma" pitchFamily="34" charset="0"/>
              </a:rPr>
              <a:t>i</a:t>
            </a:r>
            <a:r>
              <a:rPr lang="en-US" sz="2400" dirty="0">
                <a:cs typeface="Tahoma" pitchFamily="34" charset="0"/>
              </a:rPr>
              <a:t>=1..m</a:t>
            </a:r>
            <a:r>
              <a:rPr lang="ru-RU" sz="2400" dirty="0">
                <a:cs typeface="Tahoma" pitchFamily="34" charset="0"/>
              </a:rPr>
              <a:t>    -</a:t>
            </a:r>
            <a:r>
              <a:rPr lang="ru-RU" sz="2000" dirty="0">
                <a:cs typeface="Tahoma" pitchFamily="34" charset="0"/>
              </a:rPr>
              <a:t>объем поставок равен спросу, т.е. все потребности должны быть удовлетворены.</a:t>
            </a:r>
          </a:p>
          <a:p>
            <a:pPr marL="381000" indent="-381000">
              <a:buFont typeface="Wingdings" pitchFamily="2" charset="2"/>
              <a:buAutoNum type="arabicPeriod"/>
            </a:pPr>
            <a:r>
              <a:rPr lang="en-US" sz="2400" dirty="0">
                <a:cs typeface="Tahoma" pitchFamily="34" charset="0"/>
              </a:rPr>
              <a:t>Z=</a:t>
            </a:r>
            <a:r>
              <a:rPr lang="el-GR" sz="2400" dirty="0">
                <a:cs typeface="Tahoma" pitchFamily="34" charset="0"/>
              </a:rPr>
              <a:t>Σ</a:t>
            </a:r>
            <a:r>
              <a:rPr lang="en-US" sz="2400" baseline="-25000" dirty="0" err="1">
                <a:cs typeface="Tahoma" pitchFamily="34" charset="0"/>
              </a:rPr>
              <a:t>i</a:t>
            </a:r>
            <a:r>
              <a:rPr lang="en-US" sz="2400" baseline="-25000" dirty="0">
                <a:cs typeface="Tahoma" pitchFamily="34" charset="0"/>
              </a:rPr>
              <a:t> </a:t>
            </a:r>
            <a:r>
              <a:rPr lang="el-GR" sz="2400" dirty="0">
                <a:cs typeface="Tahoma" pitchFamily="34" charset="0"/>
              </a:rPr>
              <a:t>Σ</a:t>
            </a:r>
            <a:r>
              <a:rPr lang="en-US" sz="2400" baseline="-25000" dirty="0">
                <a:cs typeface="Tahoma" pitchFamily="34" charset="0"/>
              </a:rPr>
              <a:t>j </a:t>
            </a:r>
            <a:r>
              <a:rPr lang="en-US" sz="2400" dirty="0" err="1">
                <a:cs typeface="Tahoma" pitchFamily="34" charset="0"/>
              </a:rPr>
              <a:t>C</a:t>
            </a:r>
            <a:r>
              <a:rPr lang="en-US" sz="2400" baseline="-25000" dirty="0" err="1">
                <a:cs typeface="Tahoma" pitchFamily="34" charset="0"/>
              </a:rPr>
              <a:t>ij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X</a:t>
            </a:r>
            <a:r>
              <a:rPr lang="en-US" sz="2400" baseline="-25000" dirty="0" err="1">
                <a:cs typeface="Tahoma" pitchFamily="34" charset="0"/>
              </a:rPr>
              <a:t>ij</a:t>
            </a:r>
            <a:r>
              <a:rPr lang="en-US" sz="2400" baseline="-25000" dirty="0">
                <a:cs typeface="Tahoma" pitchFamily="34" charset="0"/>
              </a:rPr>
              <a:t> </a:t>
            </a:r>
            <a:r>
              <a:rPr lang="en-US" sz="2400" dirty="0">
                <a:latin typeface="Arial Cyr"/>
                <a:cs typeface="Tahoma" pitchFamily="34" charset="0"/>
              </a:rPr>
              <a:t>→ min     </a:t>
            </a:r>
            <a:r>
              <a:rPr lang="en-US" sz="2000" dirty="0">
                <a:latin typeface="Arial Cyr"/>
                <a:cs typeface="Tahoma" pitchFamily="34" charset="0"/>
              </a:rPr>
              <a:t>-</a:t>
            </a:r>
            <a:r>
              <a:rPr lang="ru-RU" sz="2000" dirty="0">
                <a:latin typeface="Arial Cyr"/>
                <a:cs typeface="Tahoma" pitchFamily="34" charset="0"/>
              </a:rPr>
              <a:t>план должен быть минимальным.</a:t>
            </a:r>
          </a:p>
          <a:p>
            <a:pPr marL="381000" indent="-381000">
              <a:buFont typeface="Wingdings" pitchFamily="2" charset="2"/>
              <a:buNone/>
            </a:pPr>
            <a:endParaRPr lang="ru-RU" sz="2400" dirty="0">
              <a:latin typeface="Arial Cyr"/>
              <a:cs typeface="Tahoma" pitchFamily="34" charset="0"/>
            </a:endParaRPr>
          </a:p>
          <a:p>
            <a:pPr marL="381000" indent="-381000">
              <a:buFont typeface="Wingdings" pitchFamily="2" charset="2"/>
              <a:buNone/>
            </a:pPr>
            <a:r>
              <a:rPr lang="ru-RU" sz="2400" dirty="0">
                <a:latin typeface="Arial Cyr"/>
                <a:cs typeface="Tahoma" pitchFamily="34" charset="0"/>
              </a:rPr>
              <a:t>В данной модели предполагается, что </a:t>
            </a:r>
            <a:r>
              <a:rPr lang="el-GR" sz="2400" dirty="0">
                <a:cs typeface="Tahoma" pitchFamily="34" charset="0"/>
              </a:rPr>
              <a:t>Σ</a:t>
            </a:r>
            <a:r>
              <a:rPr lang="ru-RU" sz="2400" dirty="0">
                <a:latin typeface="Arial Cyr"/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a</a:t>
            </a:r>
            <a:r>
              <a:rPr lang="en-US" sz="2400" baseline="-25000" dirty="0" err="1">
                <a:cs typeface="Tahoma" pitchFamily="34" charset="0"/>
              </a:rPr>
              <a:t>ij</a:t>
            </a:r>
            <a:r>
              <a:rPr lang="ru-RU" sz="2400" dirty="0">
                <a:cs typeface="Tahoma" pitchFamily="34" charset="0"/>
              </a:rPr>
              <a:t>= </a:t>
            </a:r>
            <a:r>
              <a:rPr lang="el-GR" sz="2400" dirty="0">
                <a:cs typeface="Tahoma" pitchFamily="34" charset="0"/>
              </a:rPr>
              <a:t>Σ</a:t>
            </a:r>
            <a:r>
              <a:rPr lang="ru-RU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b</a:t>
            </a:r>
            <a:r>
              <a:rPr lang="en-US" sz="2400" baseline="-25000" dirty="0" err="1">
                <a:cs typeface="Tahoma" pitchFamily="34" charset="0"/>
              </a:rPr>
              <a:t>ij</a:t>
            </a:r>
            <a:r>
              <a:rPr lang="ru-RU" sz="2400" baseline="-25000" dirty="0">
                <a:cs typeface="Tahoma" pitchFamily="34" charset="0"/>
              </a:rPr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435975" cy="4683125"/>
          </a:xfrm>
        </p:spPr>
        <p:txBody>
          <a:bodyPr/>
          <a:lstStyle/>
          <a:p>
            <a:pPr algn="just">
              <a:lnSpc>
                <a:spcPct val="120000"/>
              </a:lnSpc>
              <a:buClrTx/>
              <a:buSzTx/>
              <a:buFontTx/>
              <a:buNone/>
            </a:pPr>
            <a:r>
              <a:rPr lang="ru-RU" sz="3600" dirty="0">
                <a:solidFill>
                  <a:srgbClr val="FFFFCC"/>
                </a:solidFill>
                <a:effectLst/>
              </a:rPr>
              <a:t>Решение транспортной задачи осуществляется в три этапа:</a:t>
            </a:r>
          </a:p>
          <a:p>
            <a:pPr algn="just">
              <a:buClr>
                <a:srgbClr val="FFCC66"/>
              </a:buClr>
              <a:buSzPct val="85000"/>
              <a:buFont typeface="Wingdings" pitchFamily="2" charset="2"/>
              <a:buChar char="Ø"/>
            </a:pPr>
            <a:r>
              <a:rPr lang="ru-RU" dirty="0">
                <a:solidFill>
                  <a:srgbClr val="FF0000"/>
                </a:solidFill>
                <a:effectLst/>
              </a:rPr>
              <a:t>Составление </a:t>
            </a:r>
            <a:r>
              <a:rPr lang="ru-RU" u="sng" dirty="0">
                <a:solidFill>
                  <a:srgbClr val="FF0000"/>
                </a:solidFill>
                <a:effectLst/>
              </a:rPr>
              <a:t>матрицы</a:t>
            </a:r>
            <a:r>
              <a:rPr lang="ru-RU" dirty="0">
                <a:solidFill>
                  <a:srgbClr val="FF0000"/>
                </a:solidFill>
                <a:effectLst/>
              </a:rPr>
              <a:t> поставок</a:t>
            </a:r>
          </a:p>
          <a:p>
            <a:pPr algn="just">
              <a:buClr>
                <a:srgbClr val="FFCC66"/>
              </a:buClr>
              <a:buSzPct val="85000"/>
              <a:buFont typeface="Wingdings" pitchFamily="2" charset="2"/>
              <a:buChar char="Ø"/>
            </a:pPr>
            <a:r>
              <a:rPr lang="ru-RU" dirty="0">
                <a:solidFill>
                  <a:srgbClr val="FF0000"/>
                </a:solidFill>
                <a:effectLst/>
              </a:rPr>
              <a:t>Составление первоначального </a:t>
            </a:r>
            <a:r>
              <a:rPr lang="ru-RU" u="sng" dirty="0">
                <a:solidFill>
                  <a:srgbClr val="FF0000"/>
                </a:solidFill>
                <a:effectLst/>
              </a:rPr>
              <a:t>опорного плана</a:t>
            </a:r>
            <a:endParaRPr lang="ru-RU" dirty="0">
              <a:solidFill>
                <a:srgbClr val="FF0000"/>
              </a:solidFill>
              <a:effectLst/>
            </a:endParaRPr>
          </a:p>
          <a:p>
            <a:pPr algn="just">
              <a:buClr>
                <a:srgbClr val="FFCC66"/>
              </a:buClr>
              <a:buSzPct val="85000"/>
              <a:buFont typeface="Wingdings" pitchFamily="2" charset="2"/>
              <a:buChar char="Ø"/>
            </a:pPr>
            <a:r>
              <a:rPr lang="ru-RU" u="sng" dirty="0">
                <a:solidFill>
                  <a:srgbClr val="FFFFCC"/>
                </a:solidFill>
                <a:effectLst/>
              </a:rPr>
              <a:t>Оптимизация плана</a:t>
            </a:r>
            <a:endParaRPr lang="ru-RU" dirty="0">
              <a:solidFill>
                <a:srgbClr val="FFFFCC"/>
              </a:solidFill>
              <a:effectLst/>
            </a:endParaRPr>
          </a:p>
          <a:p>
            <a:pPr>
              <a:buSzTx/>
              <a:buFont typeface="Wingdings" pitchFamily="2" charset="2"/>
              <a:buChar char="§"/>
            </a:pPr>
            <a:endParaRPr lang="ru-RU" dirty="0">
              <a:solidFill>
                <a:srgbClr val="FFFFCC"/>
              </a:solidFill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0075"/>
          </a:xfrm>
          <a:noFill/>
          <a:ln/>
        </p:spPr>
        <p:txBody>
          <a:bodyPr/>
          <a:lstStyle/>
          <a:p>
            <a:r>
              <a:rPr lang="ru-RU"/>
              <a:t>Решение задачи</a:t>
            </a:r>
            <a:r>
              <a:rPr lang="en-US"/>
              <a:t>.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333375"/>
            <a:ext cx="8353425" cy="633571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ru-RU" sz="4000">
                <a:solidFill>
                  <a:srgbClr val="FFFFCC"/>
                </a:solidFill>
              </a:rPr>
              <a:t>      Матрица поставок.</a:t>
            </a:r>
          </a:p>
          <a:p>
            <a:pPr algn="ctr">
              <a:buFont typeface="Wingdings" pitchFamily="2" charset="2"/>
              <a:buNone/>
            </a:pPr>
            <a:endParaRPr lang="ru-RU" sz="4000">
              <a:solidFill>
                <a:srgbClr val="FFFF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 sz="2800"/>
              <a:t>                        </a:t>
            </a:r>
            <a:r>
              <a:rPr lang="en-US" sz="2800"/>
              <a:t>     </a:t>
            </a:r>
            <a:r>
              <a:rPr lang="ru-RU" sz="2800"/>
              <a:t>Спрос потребителей</a:t>
            </a:r>
            <a:r>
              <a:rPr lang="en-US" sz="2800"/>
              <a:t>(B</a:t>
            </a:r>
            <a:r>
              <a:rPr lang="en-US" sz="2800" baseline="-25000"/>
              <a:t>i</a:t>
            </a:r>
            <a:r>
              <a:rPr lang="en-US" sz="2800"/>
              <a:t>)</a:t>
            </a:r>
          </a:p>
          <a:p>
            <a:pPr>
              <a:buFont typeface="Wingdings" pitchFamily="2" charset="2"/>
              <a:buNone/>
            </a:pPr>
            <a:endParaRPr lang="ru-RU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r>
              <a:rPr lang="ru-RU" sz="2800"/>
              <a:t>Количество</a:t>
            </a:r>
          </a:p>
          <a:p>
            <a:pPr>
              <a:buFont typeface="Wingdings" pitchFamily="2" charset="2"/>
              <a:buNone/>
            </a:pPr>
            <a:r>
              <a:rPr lang="ru-RU" sz="2800"/>
              <a:t>продаж у</a:t>
            </a:r>
          </a:p>
          <a:p>
            <a:pPr>
              <a:buFont typeface="Wingdings" pitchFamily="2" charset="2"/>
              <a:buNone/>
            </a:pPr>
            <a:r>
              <a:rPr lang="ru-RU" sz="2800"/>
              <a:t>Поставщиков</a:t>
            </a: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(A</a:t>
            </a:r>
            <a:r>
              <a:rPr lang="en-US" sz="2800" baseline="-25000"/>
              <a:t>i</a:t>
            </a:r>
            <a:r>
              <a:rPr lang="en-US" sz="2800"/>
              <a:t>)         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             </a:t>
            </a:r>
            <a:r>
              <a:rPr lang="ru-RU" sz="2800"/>
              <a:t>Стоимость поставок(с</a:t>
            </a:r>
            <a:r>
              <a:rPr lang="en-US" sz="2800" baseline="-25000"/>
              <a:t>ij</a:t>
            </a:r>
            <a:r>
              <a:rPr lang="ru-RU" sz="2800"/>
              <a:t>)</a:t>
            </a:r>
          </a:p>
        </p:txBody>
      </p:sp>
      <p:graphicFrame>
        <p:nvGraphicFramePr>
          <p:cNvPr id="20535" name="Group 55"/>
          <p:cNvGraphicFramePr>
            <a:graphicFrameLocks noGrp="1"/>
          </p:cNvGraphicFramePr>
          <p:nvPr>
            <p:ph sz="half" idx="2"/>
          </p:nvPr>
        </p:nvGraphicFramePr>
        <p:xfrm>
          <a:off x="2916238" y="2492375"/>
          <a:ext cx="4537075" cy="2808288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18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60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35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40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37" name="Rectangle 57"/>
          <p:cNvSpPr>
            <a:spLocks noChangeArrowheads="1"/>
          </p:cNvSpPr>
          <p:nvPr/>
        </p:nvSpPr>
        <p:spPr bwMode="auto">
          <a:xfrm>
            <a:off x="3635375" y="3500438"/>
            <a:ext cx="3817938" cy="1800225"/>
          </a:xfrm>
          <a:prstGeom prst="rect">
            <a:avLst/>
          </a:prstGeom>
          <a:noFill/>
          <a:ln w="38100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62950" cy="1371600"/>
          </a:xfrm>
        </p:spPr>
        <p:txBody>
          <a:bodyPr/>
          <a:lstStyle/>
          <a:p>
            <a:r>
              <a:rPr lang="ru-RU" sz="3600">
                <a:solidFill>
                  <a:srgbClr val="FFFFCC"/>
                </a:solidFill>
              </a:rPr>
              <a:t>Построение первоначального опорного плана.</a:t>
            </a:r>
            <a:br>
              <a:rPr lang="ru-RU" sz="3600">
                <a:solidFill>
                  <a:srgbClr val="FFFFCC"/>
                </a:solidFill>
              </a:rPr>
            </a:br>
            <a:endParaRPr lang="ru-RU" sz="3600">
              <a:solidFill>
                <a:srgbClr val="FFFFCC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28775"/>
            <a:ext cx="8713788" cy="46799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sz="2000" dirty="0">
                <a:effectLst/>
              </a:rPr>
              <a:t>В любой транспортной задаче можно найти бесчисленное множество вариантов плана перевозок. </a:t>
            </a:r>
          </a:p>
          <a:p>
            <a:pPr algn="just">
              <a:buFont typeface="Wingdings" pitchFamily="2" charset="2"/>
              <a:buNone/>
            </a:pPr>
            <a:r>
              <a:rPr lang="ru-RU" sz="2000" u="sng" dirty="0">
                <a:effectLst/>
              </a:rPr>
              <a:t>Допустимый</a:t>
            </a:r>
            <a:r>
              <a:rPr lang="ru-RU" sz="2000" dirty="0">
                <a:effectLst/>
              </a:rPr>
              <a:t> - это такой план  (такое распределение поставок), в котором все мощности используются, а спрос всех потребителей удовлетворен.</a:t>
            </a:r>
          </a:p>
          <a:p>
            <a:pPr>
              <a:buFont typeface="Wingdings" pitchFamily="2" charset="2"/>
              <a:buNone/>
            </a:pPr>
            <a:endParaRPr lang="ru-RU" sz="2000" dirty="0"/>
          </a:p>
          <a:p>
            <a:pPr>
              <a:buFont typeface="Wingdings" pitchFamily="2" charset="2"/>
              <a:buNone/>
            </a:pPr>
            <a:r>
              <a:rPr lang="ru-RU" sz="2100" dirty="0">
                <a:solidFill>
                  <a:srgbClr val="FFCCCC"/>
                </a:solidFill>
                <a:effectLst/>
              </a:rPr>
              <a:t>Наиболее распространенные </a:t>
            </a:r>
            <a:r>
              <a:rPr lang="ru-RU" sz="2100" u="sng" dirty="0">
                <a:solidFill>
                  <a:srgbClr val="FFCCCC"/>
                </a:solidFill>
                <a:effectLst/>
              </a:rPr>
              <a:t>методы построения</a:t>
            </a:r>
            <a:r>
              <a:rPr lang="ru-RU" sz="2100" dirty="0">
                <a:solidFill>
                  <a:srgbClr val="FFCCCC"/>
                </a:solidFill>
                <a:effectLst/>
              </a:rPr>
              <a:t>  данной матрицы: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FFFFCC"/>
                </a:solidFill>
                <a:effectLst/>
              </a:rPr>
              <a:t>Северо-западного угла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effectLst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83968" y="4005263"/>
            <a:ext cx="4686995" cy="1944687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FFFFCC"/>
                </a:solidFill>
                <a:effectLst/>
              </a:rPr>
              <a:t>Минимального элемента в строке</a:t>
            </a:r>
          </a:p>
          <a:p>
            <a:pPr>
              <a:buFont typeface="Wingdings" pitchFamily="2" charset="2"/>
              <a:buChar char="ü"/>
            </a:pPr>
            <a:endParaRPr lang="ru-RU" sz="2000" dirty="0">
              <a:effectLst/>
            </a:endParaRPr>
          </a:p>
          <a:p>
            <a:pPr algn="r">
              <a:buFont typeface="Wingdings" pitchFamily="2" charset="2"/>
              <a:buNone/>
            </a:pPr>
            <a:endParaRPr lang="ru-RU" sz="20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88913"/>
            <a:ext cx="8640763" cy="65532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ru-RU" sz="2800" dirty="0"/>
              <a:t> </a:t>
            </a:r>
            <a:r>
              <a:rPr lang="ru-RU" sz="3500" b="1" dirty="0">
                <a:solidFill>
                  <a:srgbClr val="FFCCCC"/>
                </a:solidFill>
              </a:rPr>
              <a:t>Метод северо-западного угла.</a:t>
            </a:r>
          </a:p>
          <a:p>
            <a:pPr algn="ctr">
              <a:buFont typeface="Wingdings" pitchFamily="2" charset="2"/>
              <a:buNone/>
            </a:pPr>
            <a:endParaRPr lang="ru-RU" sz="22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ru-RU" sz="2200" dirty="0">
                <a:solidFill>
                  <a:srgbClr val="FFFFCC"/>
                </a:solidFill>
                <a:effectLst/>
                <a:latin typeface="Verdana" pitchFamily="34" charset="0"/>
                <a:cs typeface="Times New Roman" pitchFamily="18" charset="0"/>
              </a:rPr>
              <a:t>Данный метод легко алгоритмизировать, однако в подавляющем большинстве случаев он приводит к плану поставок, весьма далекому от оптимального. </a:t>
            </a:r>
          </a:p>
          <a:p>
            <a:pPr algn="just">
              <a:buFont typeface="Wingdings" pitchFamily="2" charset="2"/>
              <a:buNone/>
            </a:pPr>
            <a:r>
              <a:rPr lang="ru-RU" sz="2200" dirty="0">
                <a:solidFill>
                  <a:srgbClr val="FFFFCC"/>
                </a:solidFill>
                <a:effectLst/>
                <a:latin typeface="Verdana" pitchFamily="34" charset="0"/>
                <a:cs typeface="Times New Roman" pitchFamily="18" charset="0"/>
              </a:rPr>
              <a:t>При этом способе «поставки» располагаются, начиная от левого верхнего и кончая нижним правым углом матрицы. На географических картах левый верхний угол соответствует северо-западу, эта аналогия и дала название способу.</a:t>
            </a:r>
          </a:p>
          <a:p>
            <a:pPr algn="just">
              <a:buFont typeface="Wingdings" pitchFamily="2" charset="2"/>
              <a:buNone/>
            </a:pPr>
            <a:endParaRPr lang="ru-RU" sz="2200" dirty="0">
              <a:solidFill>
                <a:srgbClr val="FFFFCC"/>
              </a:solidFill>
              <a:effectLst/>
              <a:latin typeface="Verdana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800" dirty="0">
              <a:solidFill>
                <a:srgbClr val="FFCCCC"/>
              </a:solidFill>
            </a:endParaRPr>
          </a:p>
          <a:p>
            <a:pPr>
              <a:buFont typeface="Wingdings" pitchFamily="2" charset="2"/>
              <a:buNone/>
            </a:pPr>
            <a:endParaRPr lang="ru-RU" sz="2800" dirty="0">
              <a:solidFill>
                <a:srgbClr val="FFCC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 sz="2000" dirty="0">
                <a:solidFill>
                  <a:srgbClr val="FFCCCC"/>
                </a:solidFill>
              </a:rPr>
              <a:t>План: </a:t>
            </a:r>
            <a:r>
              <a:rPr lang="en-US" sz="2000" dirty="0">
                <a:solidFill>
                  <a:srgbClr val="FFCCCC"/>
                </a:solidFill>
              </a:rPr>
              <a:t>Z=</a:t>
            </a:r>
            <a:r>
              <a:rPr lang="ru-RU" sz="2000" dirty="0">
                <a:solidFill>
                  <a:srgbClr val="FFCCCC"/>
                </a:solidFill>
              </a:rPr>
              <a:t>4*22</a:t>
            </a:r>
            <a:r>
              <a:rPr lang="en-US" sz="2000" dirty="0">
                <a:solidFill>
                  <a:srgbClr val="FFCCCC"/>
                </a:solidFill>
              </a:rPr>
              <a:t>+</a:t>
            </a:r>
            <a:r>
              <a:rPr lang="ru-RU" sz="2000" dirty="0">
                <a:solidFill>
                  <a:srgbClr val="FFCCCC"/>
                </a:solidFill>
              </a:rPr>
              <a:t>1*38</a:t>
            </a:r>
            <a:r>
              <a:rPr lang="en-US" sz="2000" dirty="0">
                <a:solidFill>
                  <a:srgbClr val="FFCCCC"/>
                </a:solidFill>
              </a:rPr>
              <a:t>+..+</a:t>
            </a:r>
            <a:r>
              <a:rPr lang="ru-RU" sz="2000" dirty="0">
                <a:solidFill>
                  <a:srgbClr val="FFCCCC"/>
                </a:solidFill>
              </a:rPr>
              <a:t>4*30</a:t>
            </a:r>
            <a:r>
              <a:rPr lang="en-US" sz="2000" dirty="0">
                <a:solidFill>
                  <a:srgbClr val="FFCCCC"/>
                </a:solidFill>
              </a:rPr>
              <a:t>=363</a:t>
            </a:r>
            <a:endParaRPr lang="ru-RU" sz="2000" dirty="0">
              <a:solidFill>
                <a:srgbClr val="FFCCCC"/>
              </a:solidFill>
            </a:endParaRPr>
          </a:p>
          <a:p>
            <a:pPr>
              <a:buFont typeface="Wingdings" pitchFamily="2" charset="2"/>
              <a:buNone/>
            </a:pPr>
            <a:endParaRPr lang="ru-RU" sz="2000" dirty="0">
              <a:solidFill>
                <a:srgbClr val="FFCCCC"/>
              </a:solidFill>
            </a:endParaRPr>
          </a:p>
          <a:p>
            <a:pPr>
              <a:buFont typeface="Wingdings" pitchFamily="2" charset="2"/>
              <a:buNone/>
            </a:pPr>
            <a:endParaRPr lang="ru-RU" sz="2000" dirty="0">
              <a:solidFill>
                <a:srgbClr val="FFCCCC"/>
              </a:solidFill>
            </a:endParaRPr>
          </a:p>
          <a:p>
            <a:pPr>
              <a:buFont typeface="Wingdings" pitchFamily="2" charset="2"/>
              <a:buNone/>
            </a:pPr>
            <a:endParaRPr lang="ru-RU" sz="1600" dirty="0">
              <a:solidFill>
                <a:srgbClr val="FFCCCC"/>
              </a:solidFill>
            </a:endParaRPr>
          </a:p>
          <a:p>
            <a:pPr>
              <a:buFont typeface="Wingdings" pitchFamily="2" charset="2"/>
              <a:buNone/>
            </a:pPr>
            <a:endParaRPr lang="ru-RU" sz="1600" dirty="0">
              <a:solidFill>
                <a:srgbClr val="FFCCCC"/>
              </a:solidFill>
            </a:endParaRPr>
          </a:p>
        </p:txBody>
      </p:sp>
      <p:graphicFrame>
        <p:nvGraphicFramePr>
          <p:cNvPr id="22630" name="Group 10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00210265"/>
              </p:ext>
            </p:extLst>
          </p:nvPr>
        </p:nvGraphicFramePr>
        <p:xfrm>
          <a:off x="4787900" y="3789363"/>
          <a:ext cx="4103688" cy="2663826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18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60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35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40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3" name="Rectangle 77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18487" cy="476250"/>
          </a:xfrm>
        </p:spPr>
        <p:txBody>
          <a:bodyPr/>
          <a:lstStyle/>
          <a:p>
            <a:r>
              <a:rPr lang="ru-RU" sz="4000">
                <a:solidFill>
                  <a:srgbClr val="FFFFCC"/>
                </a:solidFill>
              </a:rPr>
              <a:t>Ход решения.</a:t>
            </a:r>
          </a:p>
        </p:txBody>
      </p:sp>
      <p:graphicFrame>
        <p:nvGraphicFramePr>
          <p:cNvPr id="50275" name="Group 99"/>
          <p:cNvGraphicFramePr>
            <a:graphicFrameLocks noGrp="1"/>
          </p:cNvGraphicFramePr>
          <p:nvPr>
            <p:ph sz="half" idx="1"/>
          </p:nvPr>
        </p:nvGraphicFramePr>
        <p:xfrm>
          <a:off x="2555875" y="1989138"/>
          <a:ext cx="5761038" cy="4103689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18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60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35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40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237" name="Group 61"/>
          <p:cNvGraphicFramePr>
            <a:graphicFrameLocks noGrp="1"/>
          </p:cNvGraphicFramePr>
          <p:nvPr>
            <p:ph sz="quarter" idx="2"/>
          </p:nvPr>
        </p:nvGraphicFramePr>
        <p:xfrm>
          <a:off x="2555875" y="1268413"/>
          <a:ext cx="5761038" cy="720725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274" name="Group 98"/>
          <p:cNvGraphicFramePr>
            <a:graphicFrameLocks noGrp="1"/>
          </p:cNvGraphicFramePr>
          <p:nvPr>
            <p:ph sz="quarter" idx="3"/>
          </p:nvPr>
        </p:nvGraphicFramePr>
        <p:xfrm>
          <a:off x="1404938" y="1268413"/>
          <a:ext cx="1158875" cy="4824414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0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0 38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0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0   8  28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0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0 30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76" name="Line 100"/>
          <p:cNvSpPr>
            <a:spLocks noChangeShapeType="1"/>
          </p:cNvSpPr>
          <p:nvPr/>
        </p:nvSpPr>
        <p:spPr bwMode="auto">
          <a:xfrm>
            <a:off x="4572000" y="206057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277" name="Line 101"/>
          <p:cNvSpPr>
            <a:spLocks noChangeShapeType="1"/>
          </p:cNvSpPr>
          <p:nvPr/>
        </p:nvSpPr>
        <p:spPr bwMode="auto">
          <a:xfrm>
            <a:off x="6516688" y="206057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278" name="Line 102"/>
          <p:cNvSpPr>
            <a:spLocks noChangeShapeType="1"/>
          </p:cNvSpPr>
          <p:nvPr/>
        </p:nvSpPr>
        <p:spPr bwMode="auto">
          <a:xfrm>
            <a:off x="7451725" y="206057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279" name="Line 103"/>
          <p:cNvSpPr>
            <a:spLocks noChangeShapeType="1"/>
          </p:cNvSpPr>
          <p:nvPr/>
        </p:nvSpPr>
        <p:spPr bwMode="auto">
          <a:xfrm>
            <a:off x="5508625" y="206057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280" name="Line 104"/>
          <p:cNvSpPr>
            <a:spLocks noChangeShapeType="1"/>
          </p:cNvSpPr>
          <p:nvPr/>
        </p:nvSpPr>
        <p:spPr bwMode="auto">
          <a:xfrm>
            <a:off x="3563938" y="2060575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281" name="Line 105"/>
          <p:cNvSpPr>
            <a:spLocks noChangeShapeType="1"/>
          </p:cNvSpPr>
          <p:nvPr/>
        </p:nvSpPr>
        <p:spPr bwMode="auto">
          <a:xfrm>
            <a:off x="6443663" y="1341438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282" name="Line 106"/>
          <p:cNvSpPr>
            <a:spLocks noChangeShapeType="1"/>
          </p:cNvSpPr>
          <p:nvPr/>
        </p:nvSpPr>
        <p:spPr bwMode="auto">
          <a:xfrm>
            <a:off x="4500563" y="1341438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283" name="Line 107"/>
          <p:cNvSpPr>
            <a:spLocks noChangeShapeType="1"/>
          </p:cNvSpPr>
          <p:nvPr/>
        </p:nvSpPr>
        <p:spPr bwMode="auto">
          <a:xfrm>
            <a:off x="2195513" y="3213100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284" name="Line 108"/>
          <p:cNvSpPr>
            <a:spLocks noChangeShapeType="1"/>
          </p:cNvSpPr>
          <p:nvPr/>
        </p:nvSpPr>
        <p:spPr bwMode="auto">
          <a:xfrm>
            <a:off x="2195513" y="4221163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285" name="Line 109"/>
          <p:cNvSpPr>
            <a:spLocks noChangeShapeType="1"/>
          </p:cNvSpPr>
          <p:nvPr/>
        </p:nvSpPr>
        <p:spPr bwMode="auto">
          <a:xfrm>
            <a:off x="1908175" y="4221163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286" name="Line 110"/>
          <p:cNvSpPr>
            <a:spLocks noChangeShapeType="1"/>
          </p:cNvSpPr>
          <p:nvPr/>
        </p:nvSpPr>
        <p:spPr bwMode="auto">
          <a:xfrm>
            <a:off x="2195513" y="5157788"/>
            <a:ext cx="3587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кстура">
  <a:themeElements>
    <a:clrScheme name="Текстура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Текстура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кстура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кстура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кстура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639</TotalTime>
  <Words>691</Words>
  <Application>Microsoft Office PowerPoint</Application>
  <PresentationFormat>Экран (4:3)</PresentationFormat>
  <Paragraphs>228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Arial Cyr</vt:lpstr>
      <vt:lpstr>Tahoma</vt:lpstr>
      <vt:lpstr>Times New Roman</vt:lpstr>
      <vt:lpstr>Verdana</vt:lpstr>
      <vt:lpstr>Wingdings</vt:lpstr>
      <vt:lpstr>Текстура</vt:lpstr>
      <vt:lpstr>Пакет</vt:lpstr>
      <vt:lpstr>Презентация PowerPoint</vt:lpstr>
      <vt:lpstr>Презентация PowerPoint</vt:lpstr>
      <vt:lpstr>Постановка задачи.</vt:lpstr>
      <vt:lpstr>Предварительный анализ задачи.</vt:lpstr>
      <vt:lpstr>Решение задачи.</vt:lpstr>
      <vt:lpstr>Презентация PowerPoint</vt:lpstr>
      <vt:lpstr>Построение первоначального опорного плана. </vt:lpstr>
      <vt:lpstr>Презентация PowerPoint</vt:lpstr>
      <vt:lpstr>Ход решения.</vt:lpstr>
      <vt:lpstr>Метод минимального элемента в строке.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Метрология и СПО</dc:title>
  <dc:creator>Елена</dc:creator>
  <cp:lastModifiedBy>Роман Пастушенко</cp:lastModifiedBy>
  <cp:revision>27</cp:revision>
  <dcterms:created xsi:type="dcterms:W3CDTF">2004-02-28T16:43:29Z</dcterms:created>
  <dcterms:modified xsi:type="dcterms:W3CDTF">2023-04-13T19:58:56Z</dcterms:modified>
</cp:coreProperties>
</file>