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301" r:id="rId6"/>
    <p:sldId id="267" r:id="rId7"/>
    <p:sldId id="303" r:id="rId8"/>
    <p:sldId id="268" r:id="rId9"/>
    <p:sldId id="302" r:id="rId10"/>
  </p:sldIdLst>
  <p:sldSz cx="9144000" cy="5143500" type="screen16x9"/>
  <p:notesSz cx="6858000" cy="9144000"/>
  <p:embeddedFontLst>
    <p:embeddedFont>
      <p:font typeface="Big Shoulders Text" pitchFamily="2" charset="0"/>
      <p:regular r:id="rId12"/>
      <p:bold r:id="rId13"/>
    </p:embeddedFont>
    <p:embeddedFont>
      <p:font typeface="Big Shoulders Text Light" pitchFamily="2" charset="0"/>
      <p:regular r:id="rId14"/>
      <p:bold r:id="rId15"/>
    </p:embeddedFont>
    <p:embeddedFont>
      <p:font typeface="Blinker" panose="02000000000000000000" pitchFamily="2" charset="0"/>
      <p:regular r:id="rId16"/>
      <p:bold r:id="rId17"/>
    </p:embeddedFont>
    <p:embeddedFont>
      <p:font typeface="Blinker SemiBold" panose="020000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B80E1E-2423-4D42-95AC-CBF402B7B2E8}">
  <a:tblStyle styleId="{CBB80E1E-2423-4D42-95AC-CBF402B7B2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>
      <p:cViewPr>
        <p:scale>
          <a:sx n="152" d="100"/>
          <a:sy n="152" d="100"/>
        </p:scale>
        <p:origin x="720" y="-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2ced7fed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2ced7fed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24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b467023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b467023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b467023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b467023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23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a25d6e3485_0_1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a25d6e3485_0_1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19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2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3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2"/>
          <p:cNvSpPr txBox="1">
            <a:spLocks noGrp="1"/>
          </p:cNvSpPr>
          <p:nvPr>
            <p:ph type="body" idx="1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8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 err="1">
                <a:effectLst/>
                <a:latin typeface="NimbusRomNo9L"/>
              </a:rPr>
              <a:t>BinaryConnect</a:t>
            </a:r>
            <a:r>
              <a:rPr lang="en" sz="2800" b="0" dirty="0">
                <a:effectLst/>
                <a:latin typeface="NimbusRomNo9L"/>
              </a:rPr>
              <a:t>: Training Deep Neural Networks with binary weights during propagations </a:t>
            </a:r>
            <a:endParaRPr lang="en" sz="1100" dirty="0"/>
          </a:p>
        </p:txBody>
      </p:sp>
      <p:sp>
        <p:nvSpPr>
          <p:cNvPr id="747" name="Google Shape;747;p29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Выполнил: Покровский </a:t>
            </a:r>
            <a:r>
              <a:rPr lang="ru-RU" dirty="0" err="1"/>
              <a:t>Святолав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Двоичное соединение</a:t>
            </a:r>
            <a:endParaRPr dirty="0"/>
          </a:p>
        </p:txBody>
      </p:sp>
      <p:sp>
        <p:nvSpPr>
          <p:cNvPr id="753" name="Google Shape;753;p30"/>
          <p:cNvSpPr txBox="1">
            <a:spLocks noGrp="1"/>
          </p:cNvSpPr>
          <p:nvPr>
            <p:ph type="body" idx="1"/>
          </p:nvPr>
        </p:nvSpPr>
        <p:spPr>
          <a:xfrm>
            <a:off x="692400" y="979628"/>
            <a:ext cx="7759200" cy="10554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Авторы статьи</a:t>
            </a:r>
            <a:r>
              <a:rPr lang="en" dirty="0"/>
              <a:t>: </a:t>
            </a:r>
            <a:endParaRPr dirty="0"/>
          </a:p>
          <a:p>
            <a:r>
              <a:rPr lang="en" dirty="0"/>
              <a:t>Matthieu </a:t>
            </a:r>
            <a:r>
              <a:rPr lang="en" dirty="0" err="1"/>
              <a:t>Courbariaux</a:t>
            </a:r>
            <a:r>
              <a:rPr lang="ru-RU" dirty="0"/>
              <a:t>; </a:t>
            </a:r>
            <a:endParaRPr lang="en-US" dirty="0"/>
          </a:p>
          <a:p>
            <a:r>
              <a:rPr lang="en" dirty="0" err="1"/>
              <a:t>Yoshua</a:t>
            </a:r>
            <a:r>
              <a:rPr lang="en" dirty="0"/>
              <a:t> </a:t>
            </a:r>
            <a:r>
              <a:rPr lang="en" dirty="0" err="1"/>
              <a:t>Bengio</a:t>
            </a:r>
            <a:r>
              <a:rPr lang="en-US" dirty="0"/>
              <a:t>l;</a:t>
            </a:r>
            <a:r>
              <a:rPr lang="en" dirty="0"/>
              <a:t> </a:t>
            </a:r>
          </a:p>
          <a:p>
            <a:r>
              <a:rPr lang="en" dirty="0"/>
              <a:t>Jean-Pierre David </a:t>
            </a:r>
          </a:p>
          <a:p>
            <a:pPr marL="127000" indent="0">
              <a:buNone/>
            </a:pPr>
            <a:endParaRPr lang="en" dirty="0"/>
          </a:p>
        </p:txBody>
      </p:sp>
      <p:grpSp>
        <p:nvGrpSpPr>
          <p:cNvPr id="754" name="Google Shape;754;p30"/>
          <p:cNvGrpSpPr/>
          <p:nvPr/>
        </p:nvGrpSpPr>
        <p:grpSpPr>
          <a:xfrm>
            <a:off x="6681075" y="4293556"/>
            <a:ext cx="2579616" cy="2579596"/>
            <a:chOff x="6681075" y="4293556"/>
            <a:chExt cx="2579616" cy="2579596"/>
          </a:xfrm>
        </p:grpSpPr>
        <p:sp>
          <p:nvSpPr>
            <p:cNvPr id="755" name="Google Shape;755;p30"/>
            <p:cNvSpPr/>
            <p:nvPr/>
          </p:nvSpPr>
          <p:spPr>
            <a:xfrm>
              <a:off x="6681075" y="4293556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6836135" y="4448615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6972030" y="4584511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107926" y="4720406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243822" y="4856302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173242" y="4785702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041391" y="4653851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903564" y="4516065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6758361" y="4371939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53;p30">
            <a:extLst>
              <a:ext uri="{FF2B5EF4-FFF2-40B4-BE49-F238E27FC236}">
                <a16:creationId xmlns:a16="http://schemas.microsoft.com/office/drawing/2014/main" id="{E6A9F4E4-8E03-2641-ABB8-3594CBD79152}"/>
              </a:ext>
            </a:extLst>
          </p:cNvPr>
          <p:cNvSpPr txBox="1">
            <a:spLocks/>
          </p:cNvSpPr>
          <p:nvPr/>
        </p:nvSpPr>
        <p:spPr>
          <a:xfrm>
            <a:off x="692400" y="2193433"/>
            <a:ext cx="7759200" cy="105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rabi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rabi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>
              <a:buFont typeface="Big Shoulders Text Light"/>
              <a:buNone/>
            </a:pPr>
            <a:r>
              <a:rPr lang="ru-RU" dirty="0"/>
              <a:t>Главная идея статьи: </a:t>
            </a:r>
          </a:p>
          <a:p>
            <a:pPr marL="127000" indent="0">
              <a:buFont typeface="Big Shoulders Text Light"/>
              <a:buNone/>
            </a:pPr>
            <a:r>
              <a:rPr lang="ru-RU" dirty="0"/>
              <a:t>Использовать бинарные веса в нейронной сети для сокращения объемов вычисления.</a:t>
            </a:r>
          </a:p>
          <a:p>
            <a:pPr marL="127000" indent="0">
              <a:buFont typeface="Big Shoulders Text Light"/>
              <a:buNone/>
            </a:pPr>
            <a:r>
              <a:rPr lang="ru-RU" dirty="0"/>
              <a:t>Тестирования Бинарного соединения на наборе данных </a:t>
            </a:r>
            <a:r>
              <a:rPr lang="en-US" dirty="0"/>
              <a:t>MNIST.</a:t>
            </a:r>
            <a:r>
              <a:rPr lang="ru-RU" dirty="0"/>
              <a:t> 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BinaryConnect</a:t>
            </a:r>
            <a:endParaRPr lang="en" dirty="0"/>
          </a:p>
        </p:txBody>
      </p:sp>
      <p:sp>
        <p:nvSpPr>
          <p:cNvPr id="776" name="Google Shape;776;p31"/>
          <p:cNvSpPr txBox="1">
            <a:spLocks noGrp="1"/>
          </p:cNvSpPr>
          <p:nvPr>
            <p:ph type="subTitle" idx="1"/>
          </p:nvPr>
        </p:nvSpPr>
        <p:spPr>
          <a:xfrm>
            <a:off x="1115886" y="1122427"/>
            <a:ext cx="6377340" cy="835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BinaryConnect</a:t>
            </a:r>
            <a:r>
              <a:rPr lang="en" dirty="0"/>
              <a:t> </a:t>
            </a:r>
            <a:r>
              <a:rPr lang="ru-RU" dirty="0"/>
              <a:t>ограничивает веса либо +1, либо -1 во время распространения. В результате многие операции умножения-накопления заменяются простыми сложениями (и вычитаниями).</a:t>
            </a:r>
            <a:endParaRPr dirty="0"/>
          </a:p>
        </p:txBody>
      </p:sp>
      <p:sp>
        <p:nvSpPr>
          <p:cNvPr id="777" name="Google Shape;777;p31"/>
          <p:cNvSpPr txBox="1">
            <a:spLocks noGrp="1"/>
          </p:cNvSpPr>
          <p:nvPr>
            <p:ph type="title"/>
          </p:nvPr>
        </p:nvSpPr>
        <p:spPr>
          <a:xfrm>
            <a:off x="1204898" y="1974988"/>
            <a:ext cx="381141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1 </a:t>
            </a:r>
          </a:p>
        </p:txBody>
      </p:sp>
      <p:sp>
        <p:nvSpPr>
          <p:cNvPr id="778" name="Google Shape;778;p31"/>
          <p:cNvSpPr txBox="1">
            <a:spLocks noGrp="1"/>
          </p:cNvSpPr>
          <p:nvPr>
            <p:ph type="title" idx="3"/>
          </p:nvPr>
        </p:nvSpPr>
        <p:spPr>
          <a:xfrm>
            <a:off x="1204898" y="3326359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2</a:t>
            </a:r>
            <a:endParaRPr sz="4000" dirty="0"/>
          </a:p>
        </p:txBody>
      </p:sp>
      <p:sp>
        <p:nvSpPr>
          <p:cNvPr id="20" name="Google Shape;776;p31">
            <a:extLst>
              <a:ext uri="{FF2B5EF4-FFF2-40B4-BE49-F238E27FC236}">
                <a16:creationId xmlns:a16="http://schemas.microsoft.com/office/drawing/2014/main" id="{4493846B-4845-42F3-219E-0F0E7DAFECFD}"/>
              </a:ext>
            </a:extLst>
          </p:cNvPr>
          <p:cNvSpPr txBox="1">
            <a:spLocks/>
          </p:cNvSpPr>
          <p:nvPr/>
        </p:nvSpPr>
        <p:spPr>
          <a:xfrm>
            <a:off x="1477428" y="2056049"/>
            <a:ext cx="4095385" cy="30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ru-RU" dirty="0"/>
              <a:t>Детерминированная</a:t>
            </a:r>
          </a:p>
        </p:txBody>
      </p:sp>
      <p:sp>
        <p:nvSpPr>
          <p:cNvPr id="21" name="Google Shape;776;p31">
            <a:extLst>
              <a:ext uri="{FF2B5EF4-FFF2-40B4-BE49-F238E27FC236}">
                <a16:creationId xmlns:a16="http://schemas.microsoft.com/office/drawing/2014/main" id="{7A8C11FA-8009-FC21-81E4-89DC7816B02C}"/>
              </a:ext>
            </a:extLst>
          </p:cNvPr>
          <p:cNvSpPr txBox="1">
            <a:spLocks/>
          </p:cNvSpPr>
          <p:nvPr/>
        </p:nvSpPr>
        <p:spPr>
          <a:xfrm>
            <a:off x="1477428" y="3407420"/>
            <a:ext cx="4095385" cy="30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ru-RU" dirty="0"/>
              <a:t>Стохастическая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BDA5737-DD3D-0218-5BAF-C311DC16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25" y="2464492"/>
            <a:ext cx="3429000" cy="8509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CFDF4D7-8834-7CF0-E890-B1BF9A2FF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956" y="3712397"/>
            <a:ext cx="4194088" cy="80060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0AB1321-437D-5A8B-C0F5-593DF2BDF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438073"/>
            <a:ext cx="4810504" cy="705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68 -0.00988 L -0.76302 -0.006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7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Опыт авторов</a:t>
            </a:r>
            <a:endParaRPr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468562-9B78-7076-D2E1-7233F937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043" y="1382555"/>
            <a:ext cx="5173914" cy="2378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 проекта</a:t>
            </a:r>
            <a:endParaRPr dirty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2711D95F-5943-E467-7376-905683E4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073" y="3047828"/>
            <a:ext cx="7759200" cy="625010"/>
          </a:xfrm>
        </p:spPr>
        <p:txBody>
          <a:bodyPr/>
          <a:lstStyle/>
          <a:p>
            <a:pPr algn="l"/>
            <a:r>
              <a:rPr lang="ru-RU" dirty="0"/>
              <a:t>Сравнить время обработки изображении и точность по эпохам (15 на каждую модель)</a:t>
            </a:r>
          </a:p>
        </p:txBody>
      </p:sp>
      <p:sp>
        <p:nvSpPr>
          <p:cNvPr id="14" name="Google Shape;777;p31">
            <a:extLst>
              <a:ext uri="{FF2B5EF4-FFF2-40B4-BE49-F238E27FC236}">
                <a16:creationId xmlns:a16="http://schemas.microsoft.com/office/drawing/2014/main" id="{C81FBAB5-4C62-07AA-1FF2-845AFE64E21F}"/>
              </a:ext>
            </a:extLst>
          </p:cNvPr>
          <p:cNvSpPr txBox="1">
            <a:spLocks/>
          </p:cNvSpPr>
          <p:nvPr/>
        </p:nvSpPr>
        <p:spPr>
          <a:xfrm>
            <a:off x="614931" y="1775412"/>
            <a:ext cx="381141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algn="l"/>
            <a:r>
              <a:rPr lang="en" sz="4000"/>
              <a:t>1 </a:t>
            </a:r>
            <a:endParaRPr lang="en" sz="4000" dirty="0"/>
          </a:p>
        </p:txBody>
      </p:sp>
      <p:sp>
        <p:nvSpPr>
          <p:cNvPr id="15" name="Google Shape;778;p31">
            <a:extLst>
              <a:ext uri="{FF2B5EF4-FFF2-40B4-BE49-F238E27FC236}">
                <a16:creationId xmlns:a16="http://schemas.microsoft.com/office/drawing/2014/main" id="{4EEB9F4D-AFE4-32C4-9F16-23CF12E6223A}"/>
              </a:ext>
            </a:extLst>
          </p:cNvPr>
          <p:cNvSpPr txBox="1">
            <a:spLocks/>
          </p:cNvSpPr>
          <p:nvPr/>
        </p:nvSpPr>
        <p:spPr>
          <a:xfrm>
            <a:off x="614931" y="3126783"/>
            <a:ext cx="848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algn="l"/>
            <a:r>
              <a:rPr lang="en" sz="4000"/>
              <a:t>2</a:t>
            </a:r>
            <a:endParaRPr lang="en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75EAFF-F67C-1A7E-9ACC-4654A363EBB0}"/>
              </a:ext>
            </a:extLst>
          </p:cNvPr>
          <p:cNvSpPr txBox="1"/>
          <p:nvPr/>
        </p:nvSpPr>
        <p:spPr>
          <a:xfrm>
            <a:off x="996072" y="1716271"/>
            <a:ext cx="775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lt1"/>
                </a:solidFill>
                <a:sym typeface="Big Shoulders Text Light"/>
              </a:rPr>
              <a:t>Реализовать</a:t>
            </a:r>
            <a:r>
              <a:rPr lang="en-US" sz="1600" dirty="0">
                <a:solidFill>
                  <a:schemeClr val="lt1"/>
                </a:solidFill>
                <a:latin typeface="Big Shoulders Text Light"/>
                <a:sym typeface="Big Shoulders Text Light"/>
              </a:rPr>
              <a:t> </a:t>
            </a:r>
            <a:r>
              <a:rPr lang="ru-RU" sz="1600" dirty="0">
                <a:solidFill>
                  <a:schemeClr val="lt1"/>
                </a:solidFill>
                <a:sym typeface="Big Shoulders Text Light"/>
              </a:rPr>
              <a:t>Бинарное соединение</a:t>
            </a:r>
            <a:r>
              <a:rPr lang="en-US" sz="1600" dirty="0">
                <a:solidFill>
                  <a:schemeClr val="lt1"/>
                </a:solidFill>
                <a:latin typeface="Big Shoulders Text Light"/>
                <a:sym typeface="Big Shoulders Text Light"/>
              </a:rPr>
              <a:t> </a:t>
            </a:r>
            <a:r>
              <a:rPr lang="ru-RU" sz="1600" dirty="0">
                <a:solidFill>
                  <a:schemeClr val="lt1"/>
                </a:solidFill>
                <a:sym typeface="Big Shoulders Text Light"/>
              </a:rPr>
              <a:t>для классификации объектов в наборе данных </a:t>
            </a:r>
            <a:r>
              <a:rPr lang="en-US" sz="1600" b="1" dirty="0">
                <a:solidFill>
                  <a:schemeClr val="lt1"/>
                </a:solidFill>
                <a:latin typeface="Big Shoulders Text Light"/>
                <a:sym typeface="Big Shoulders Text Light"/>
              </a:rPr>
              <a:t>fashion MNIST</a:t>
            </a:r>
            <a:endParaRPr lang="ru-RU" sz="1600" b="1" dirty="0">
              <a:solidFill>
                <a:schemeClr val="lt1"/>
              </a:solidFill>
              <a:sym typeface="Big Shoulder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348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10800000">
            <a:off x="5074237" y="1391842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0800000">
            <a:off x="4998037" y="1315642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4921837" y="1239442"/>
            <a:ext cx="3314100" cy="2678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0"/>
          <p:cNvSpPr txBox="1">
            <a:spLocks noGrp="1"/>
          </p:cNvSpPr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Alternative </a:t>
            </a:r>
            <a:r>
              <a:rPr lang="en" dirty="0" err="1"/>
              <a:t>nn</a:t>
            </a:r>
            <a:endParaRPr dirty="0"/>
          </a:p>
        </p:txBody>
      </p:sp>
      <p:sp>
        <p:nvSpPr>
          <p:cNvPr id="982" name="Google Shape;982;p40"/>
          <p:cNvSpPr/>
          <p:nvPr/>
        </p:nvSpPr>
        <p:spPr>
          <a:xfrm>
            <a:off x="740350" y="1073258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0"/>
          <p:cNvSpPr/>
          <p:nvPr/>
        </p:nvSpPr>
        <p:spPr>
          <a:xfrm>
            <a:off x="816550" y="1149458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0"/>
          <p:cNvSpPr/>
          <p:nvPr/>
        </p:nvSpPr>
        <p:spPr>
          <a:xfrm>
            <a:off x="892750" y="1225658"/>
            <a:ext cx="3314100" cy="26784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0"/>
          <p:cNvSpPr txBox="1">
            <a:spLocks noGrp="1"/>
          </p:cNvSpPr>
          <p:nvPr>
            <p:ph type="body" idx="1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4:23 Среднее время эпохи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78.73 Лучшая точность (15)</a:t>
            </a:r>
            <a:endParaRPr dirty="0"/>
          </a:p>
        </p:txBody>
      </p:sp>
      <p:sp>
        <p:nvSpPr>
          <p:cNvPr id="986" name="Google Shape;986;p40"/>
          <p:cNvSpPr txBox="1">
            <a:spLocks noGrp="1"/>
          </p:cNvSpPr>
          <p:nvPr>
            <p:ph type="body" idx="3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4:22 среднее время эпохи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91.62 Лучшая точность (12)</a:t>
            </a:r>
            <a:endParaRPr dirty="0"/>
          </a:p>
        </p:txBody>
      </p:sp>
      <p:sp>
        <p:nvSpPr>
          <p:cNvPr id="987" name="Google Shape;987;p40"/>
          <p:cNvSpPr txBox="1">
            <a:spLocks noGrp="1"/>
          </p:cNvSpPr>
          <p:nvPr>
            <p:ph type="title" idx="2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Binarizied</a:t>
            </a:r>
            <a:r>
              <a:rPr lang="en" dirty="0"/>
              <a:t> </a:t>
            </a:r>
            <a:r>
              <a:rPr lang="en" dirty="0" err="1"/>
              <a:t>nn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10800000">
            <a:off x="5074237" y="1391842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0800000">
            <a:off x="4998037" y="1315642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4773615" y="1225658"/>
            <a:ext cx="3462322" cy="2692184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0"/>
          <p:cNvSpPr txBox="1">
            <a:spLocks noGrp="1"/>
          </p:cNvSpPr>
          <p:nvPr>
            <p:ph type="title"/>
          </p:nvPr>
        </p:nvSpPr>
        <p:spPr>
          <a:xfrm>
            <a:off x="5137420" y="952658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Alternative </a:t>
            </a:r>
            <a:r>
              <a:rPr lang="en" dirty="0" err="1"/>
              <a:t>nn</a:t>
            </a:r>
            <a:endParaRPr dirty="0"/>
          </a:p>
        </p:txBody>
      </p:sp>
      <p:sp>
        <p:nvSpPr>
          <p:cNvPr id="982" name="Google Shape;982;p40"/>
          <p:cNvSpPr/>
          <p:nvPr/>
        </p:nvSpPr>
        <p:spPr>
          <a:xfrm>
            <a:off x="740350" y="1073258"/>
            <a:ext cx="3314100" cy="26022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0"/>
          <p:cNvSpPr/>
          <p:nvPr/>
        </p:nvSpPr>
        <p:spPr>
          <a:xfrm>
            <a:off x="816550" y="1149458"/>
            <a:ext cx="3314100" cy="26022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0"/>
          <p:cNvSpPr/>
          <p:nvPr/>
        </p:nvSpPr>
        <p:spPr>
          <a:xfrm>
            <a:off x="892750" y="1225658"/>
            <a:ext cx="3442466" cy="2602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0"/>
          <p:cNvSpPr txBox="1">
            <a:spLocks noGrp="1"/>
          </p:cNvSpPr>
          <p:nvPr>
            <p:ph type="title" idx="2"/>
          </p:nvPr>
        </p:nvSpPr>
        <p:spPr>
          <a:xfrm>
            <a:off x="1105872" y="800258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Binarizied</a:t>
            </a:r>
            <a:r>
              <a:rPr lang="en" dirty="0"/>
              <a:t> </a:t>
            </a:r>
            <a:r>
              <a:rPr lang="en" dirty="0" err="1"/>
              <a:t>nn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B9553C-19EE-1515-4C7D-644DD2C6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63" y="1239441"/>
            <a:ext cx="3427153" cy="25884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ACDC1B-1869-973A-FC19-2A6386E2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615" y="1240735"/>
            <a:ext cx="3462322" cy="26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>
            <a:spLocks noGrp="1"/>
          </p:cNvSpPr>
          <p:nvPr>
            <p:ph type="title"/>
          </p:nvPr>
        </p:nvSpPr>
        <p:spPr>
          <a:xfrm>
            <a:off x="-125674" y="78106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Точность в разрезе категории одежды</a:t>
            </a:r>
            <a:endParaRPr dirty="0"/>
          </a:p>
        </p:txBody>
      </p:sp>
      <p:graphicFrame>
        <p:nvGraphicFramePr>
          <p:cNvPr id="993" name="Google Shape;993;p41"/>
          <p:cNvGraphicFramePr/>
          <p:nvPr>
            <p:extLst>
              <p:ext uri="{D42A27DB-BD31-4B8C-83A1-F6EECF244321}">
                <p14:modId xmlns:p14="http://schemas.microsoft.com/office/powerpoint/2010/main" val="3103490350"/>
              </p:ext>
            </p:extLst>
          </p:nvPr>
        </p:nvGraphicFramePr>
        <p:xfrm>
          <a:off x="753255" y="1383120"/>
          <a:ext cx="7157562" cy="2377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489">
                  <a:extLst>
                    <a:ext uri="{9D8B030D-6E8A-4147-A177-3AD203B41FA5}">
                      <a16:colId xmlns:a16="http://schemas.microsoft.com/office/drawing/2014/main" val="1812201651"/>
                    </a:ext>
                  </a:extLst>
                </a:gridCol>
                <a:gridCol w="801851">
                  <a:extLst>
                    <a:ext uri="{9D8B030D-6E8A-4147-A177-3AD203B41FA5}">
                      <a16:colId xmlns:a16="http://schemas.microsoft.com/office/drawing/2014/main" val="333050122"/>
                    </a:ext>
                  </a:extLst>
                </a:gridCol>
                <a:gridCol w="1010170">
                  <a:extLst>
                    <a:ext uri="{9D8B030D-6E8A-4147-A177-3AD203B41FA5}">
                      <a16:colId xmlns:a16="http://schemas.microsoft.com/office/drawing/2014/main" val="80775018"/>
                    </a:ext>
                  </a:extLst>
                </a:gridCol>
              </a:tblGrid>
              <a:tr h="33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1"/>
                          </a:solidFill>
                          <a:sym typeface="Blinker SemiBold"/>
                        </a:rPr>
                        <a:t>BNN</a:t>
                      </a:r>
                      <a:endParaRPr sz="14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sym typeface="Blinker SemiBold"/>
                        </a:rPr>
                        <a:t>NN</a:t>
                      </a:r>
                      <a:endParaRPr sz="1400" dirty="0">
                        <a:solidFill>
                          <a:schemeClr val="lt1"/>
                        </a:solidFill>
                        <a:latin typeface="Blinker SemiBold"/>
                        <a:ea typeface="Blinker SemiBold"/>
                        <a:cs typeface="Blinker SemiBold"/>
                        <a:sym typeface="Blinker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Blinker SemiBold"/>
                        <a:ea typeface="Blinker SemiBold"/>
                        <a:cs typeface="Blinker SemiBold"/>
                        <a:sym typeface="Blinker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1"/>
                          </a:solidFill>
                          <a:latin typeface="Blinker SemiBold"/>
                          <a:ea typeface="Blinker SemiBold"/>
                          <a:cs typeface="Blinker SemiBold"/>
                          <a:sym typeface="Blinker SemiBold"/>
                        </a:rPr>
                        <a:t>BNN</a:t>
                      </a:r>
                      <a:endParaRPr sz="1400" dirty="0">
                        <a:solidFill>
                          <a:schemeClr val="lt1"/>
                        </a:solidFill>
                        <a:latin typeface="Blinker SemiBold"/>
                        <a:ea typeface="Blinker SemiBold"/>
                        <a:cs typeface="Blinker SemiBold"/>
                        <a:sym typeface="Blinker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1"/>
                          </a:solidFill>
                          <a:latin typeface="Blinker SemiBold"/>
                          <a:ea typeface="Blinker SemiBold"/>
                          <a:cs typeface="Blinker SemiBold"/>
                          <a:sym typeface="Blinker SemiBold"/>
                        </a:rPr>
                        <a:t>NN</a:t>
                      </a:r>
                      <a:endParaRPr sz="1400" dirty="0">
                        <a:solidFill>
                          <a:schemeClr val="lt1"/>
                        </a:solidFill>
                        <a:latin typeface="Blinker SemiBold"/>
                        <a:ea typeface="Blinker SemiBold"/>
                        <a:cs typeface="Blinker SemiBold"/>
                        <a:sym typeface="Blinker SemiBol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lt1"/>
                          </a:solidFill>
                          <a:latin typeface="Big Shoulders Text"/>
                          <a:ea typeface="Big Shoulders Text"/>
                          <a:cs typeface="Big Shoulders Text"/>
                          <a:sym typeface="Big Shoulders Text"/>
                        </a:rPr>
                        <a:t>Футболка/топ</a:t>
                      </a:r>
                      <a:endParaRPr sz="1100" dirty="0">
                        <a:solidFill>
                          <a:schemeClr val="lt1"/>
                        </a:solidFill>
                        <a:latin typeface="Big Shoulders Text"/>
                        <a:ea typeface="Big Shoulders Text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77,1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88,8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Сандал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87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97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lt1"/>
                          </a:solidFill>
                          <a:sym typeface="Big Shoulders Text"/>
                        </a:rPr>
                        <a:t>Брюки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91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97,6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Рубашка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45,4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74,3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lt1"/>
                          </a:solidFill>
                          <a:sym typeface="Big Shoulders Text"/>
                        </a:rPr>
                        <a:t>Пуловер</a:t>
                      </a:r>
                      <a:endParaRPr sz="1100" dirty="0">
                        <a:solidFill>
                          <a:schemeClr val="lt1"/>
                        </a:solidFill>
                        <a:latin typeface="Big Shoulders Text"/>
                        <a:ea typeface="Big Shoulders Text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68,7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86,6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Кроссовки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88,7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98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lt1"/>
                          </a:solidFill>
                          <a:sym typeface="Big Shoulders Text"/>
                        </a:rPr>
                        <a:t>Платье</a:t>
                      </a:r>
                      <a:endParaRPr sz="1100" dirty="0">
                        <a:solidFill>
                          <a:schemeClr val="lt1"/>
                        </a:solidFill>
                        <a:latin typeface="Big Shoulders Text"/>
                        <a:ea typeface="Big Shoulders Text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85,7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93,4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Сумка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93,4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98,2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lt1"/>
                          </a:solidFill>
                          <a:sym typeface="Big Shoulders Text"/>
                        </a:rPr>
                        <a:t>Пальто</a:t>
                      </a:r>
                      <a:endParaRPr sz="1100" dirty="0">
                        <a:solidFill>
                          <a:schemeClr val="lt1"/>
                        </a:solidFill>
                        <a:latin typeface="Big Shoulders Text"/>
                        <a:ea typeface="Big Shoulders Text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58,8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83,9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Ботильон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91,6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lt1"/>
                          </a:solidFill>
                        </a:rPr>
                        <a:t>96,6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692400" y="2425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830" name="Google Shape;830;p34"/>
          <p:cNvSpPr/>
          <p:nvPr/>
        </p:nvSpPr>
        <p:spPr>
          <a:xfrm>
            <a:off x="4146622" y="1278791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34"/>
          <p:cNvGrpSpPr/>
          <p:nvPr/>
        </p:nvGrpSpPr>
        <p:grpSpPr>
          <a:xfrm>
            <a:off x="4277369" y="1399500"/>
            <a:ext cx="589261" cy="588683"/>
            <a:chOff x="1757781" y="1942924"/>
            <a:chExt cx="589261" cy="588683"/>
          </a:xfrm>
        </p:grpSpPr>
        <p:sp>
          <p:nvSpPr>
            <p:cNvPr id="832" name="Google Shape;832;p34"/>
            <p:cNvSpPr/>
            <p:nvPr/>
          </p:nvSpPr>
          <p:spPr>
            <a:xfrm>
              <a:off x="1757781" y="1942924"/>
              <a:ext cx="589261" cy="588683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1992935" y="2340730"/>
              <a:ext cx="98298" cy="98245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936668" y="2033602"/>
              <a:ext cx="233372" cy="289061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4367423"/>
      </p:ext>
    </p:extLst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Экран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NimbusRomNo9L</vt:lpstr>
      <vt:lpstr>Big Shoulders Text</vt:lpstr>
      <vt:lpstr>Big Shoulders Text Light</vt:lpstr>
      <vt:lpstr>Blinker SemiBold</vt:lpstr>
      <vt:lpstr>Blinker</vt:lpstr>
      <vt:lpstr>Arial</vt:lpstr>
      <vt:lpstr>Innovo AI Meeting by Slidesgo</vt:lpstr>
      <vt:lpstr>BinaryConnect: Training Deep Neural Networks with binary weights during propagations </vt:lpstr>
      <vt:lpstr>Двоичное соединение</vt:lpstr>
      <vt:lpstr>BinaryConnect</vt:lpstr>
      <vt:lpstr>Опыт авторов</vt:lpstr>
      <vt:lpstr>Задача проекта</vt:lpstr>
      <vt:lpstr>Alternative nn</vt:lpstr>
      <vt:lpstr>Alternative nn</vt:lpstr>
      <vt:lpstr>Точность в разрезе категории одежды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BinaryConnect: Training Deep Neural Networks with binary weights during propagations </dc:title>
  <cp:lastModifiedBy>Святослав Святослав</cp:lastModifiedBy>
  <cp:revision>1</cp:revision>
  <dcterms:modified xsi:type="dcterms:W3CDTF">2022-12-24T00:08:10Z</dcterms:modified>
</cp:coreProperties>
</file>