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9" r:id="rId4"/>
    <p:sldId id="260" r:id="rId5"/>
    <p:sldId id="262" r:id="rId6"/>
    <p:sldId id="269" r:id="rId7"/>
    <p:sldId id="261" r:id="rId8"/>
    <p:sldId id="263" r:id="rId9"/>
    <p:sldId id="270" r:id="rId10"/>
    <p:sldId id="264" r:id="rId11"/>
    <p:sldId id="271" r:id="rId12"/>
    <p:sldId id="272" r:id="rId13"/>
    <p:sldId id="265" r:id="rId14"/>
    <p:sldId id="266" r:id="rId15"/>
    <p:sldId id="267" r:id="rId16"/>
    <p:sldId id="268" r:id="rId17"/>
    <p:sldId id="273" r:id="rId18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6">
          <p15:clr>
            <a:srgbClr val="A4A3A4"/>
          </p15:clr>
        </p15:guide>
        <p15:guide id="2" pos="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4979"/>
    <a:srgbClr val="003257"/>
    <a:srgbClr val="003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 snapToObjects="1">
      <p:cViewPr varScale="1">
        <p:scale>
          <a:sx n="131" d="100"/>
          <a:sy n="131" d="100"/>
        </p:scale>
        <p:origin x="1344" y="184"/>
      </p:cViewPr>
      <p:guideLst>
        <p:guide orient="horz" pos="1806"/>
        <p:guide pos="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F3CCC-77DD-F84F-A249-CA3C5045A043}" type="datetime1">
              <a:rPr lang="it-IT" smtClean="0"/>
              <a:pPr/>
              <a:t>16/02/20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FBF69-E6D8-384B-B1CC-31CC9EB4A4AC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148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92227-D6DC-FD45-9507-DB2BAD58473C}" type="datetime1">
              <a:rPr lang="it-IT" smtClean="0"/>
              <a:pPr/>
              <a:t>16/02/20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86711-015B-0142-88C4-65D50E44FA77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20962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6239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46024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3269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54759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5452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78384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4613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998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1657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0569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7788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3151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5527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5084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16/02/20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724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16/02/20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56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16/02/20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177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16/02/20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80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16/02/20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837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16/02/20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338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16/02/20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963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16/02/20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600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16/02/20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632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16/02/20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89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16/02/20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964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BF249-6BAC-CD40-AAE9-334F110649E5}" type="datetimeFigureOut">
              <a:rPr lang="it-IT" smtClean="0"/>
              <a:pPr/>
              <a:t>16/02/20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791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emf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@vad710" TargetMode="External"/><Relationship Id="rId5" Type="http://schemas.openxmlformats.org/officeDocument/2006/relationships/hyperlink" Target="https://www.pexels.com/photo/toucan-bird-parrot-17811/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dium.com/@lerner98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930" y="6347762"/>
            <a:ext cx="2545261" cy="52239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69"/>
            <a:ext cx="9144000" cy="6845300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4914900" y="2932536"/>
            <a:ext cx="362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6318843" y="4590468"/>
            <a:ext cx="2225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600" b="1">
                <a:latin typeface=""/>
              </a:rPr>
              <a:t>Paolo Innocenti</a:t>
            </a:r>
          </a:p>
          <a:p>
            <a:pPr algn="r"/>
            <a:r>
              <a:rPr lang="it-IT" sz="1600" b="1">
                <a:latin typeface=""/>
              </a:rPr>
              <a:t>Johan Andrey Bosso</a:t>
            </a:r>
            <a:endParaRPr lang="it-IT" sz="1600" b="1" dirty="0">
              <a:latin typeface="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6790858" y="6474363"/>
            <a:ext cx="16369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4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"/>
              </a:rPr>
              <a:t>MICC, 20/03/2020</a:t>
            </a:r>
            <a:endParaRPr lang="it-IT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4321387" y="2339173"/>
            <a:ext cx="44229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3200" b="1">
                <a:solidFill>
                  <a:schemeClr val="accent1">
                    <a:lumMod val="75000"/>
                  </a:schemeClr>
                </a:solidFill>
                <a:latin typeface=""/>
              </a:rPr>
              <a:t>Scale Space</a:t>
            </a:r>
          </a:p>
          <a:p>
            <a:pPr algn="r"/>
            <a:r>
              <a:rPr lang="it-IT" sz="3200" b="1">
                <a:solidFill>
                  <a:schemeClr val="accent1">
                    <a:lumMod val="75000"/>
                  </a:schemeClr>
                </a:solidFill>
                <a:latin typeface=""/>
              </a:rPr>
              <a:t> Blob detection</a:t>
            </a:r>
            <a:endParaRPr lang="it-IT" sz="3200" b="1" dirty="0">
              <a:solidFill>
                <a:schemeClr val="accent1">
                  <a:lumMod val="75000"/>
                </a:schemeClr>
              </a:solidFill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3311714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MultiProcessing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10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4B96BB-5019-9342-8A94-D46AFF6851CA}"/>
              </a:ext>
            </a:extLst>
          </p:cNvPr>
          <p:cNvSpPr txBox="1"/>
          <p:nvPr/>
        </p:nvSpPr>
        <p:spPr>
          <a:xfrm>
            <a:off x="490203" y="2179587"/>
            <a:ext cx="804556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Python library.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Bypasses the Global Interpreter Lock enabling the usage of multi-core architectures.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Used to remove one of the three For loops and parallelize the computation of the two remaining.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Important to remove the right axis from the sequential loop.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We chose the pyramid height axis, in order to avoid excessive context switching overhead.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asellaDiTesto 9">
            <a:extLst>
              <a:ext uri="{FF2B5EF4-FFF2-40B4-BE49-F238E27FC236}">
                <a16:creationId xmlns:a16="http://schemas.microsoft.com/office/drawing/2014/main" id="{8C98659A-6BEA-4B43-8604-7C61A7915265}"/>
              </a:ext>
            </a:extLst>
          </p:cNvPr>
          <p:cNvSpPr txBox="1"/>
          <p:nvPr/>
        </p:nvSpPr>
        <p:spPr>
          <a:xfrm>
            <a:off x="7795810" y="51433"/>
            <a:ext cx="898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Scale Space</a:t>
            </a:r>
          </a:p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Blob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detection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7" name="CasellaDiTesto 13">
            <a:extLst>
              <a:ext uri="{FF2B5EF4-FFF2-40B4-BE49-F238E27FC236}">
                <a16:creationId xmlns:a16="http://schemas.microsoft.com/office/drawing/2014/main" id="{FEEF661B-5CFA-CA42-8712-1BF8BB15E77D}"/>
              </a:ext>
            </a:extLst>
          </p:cNvPr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MICC, 20/02/2020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51117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MultiProcessing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11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4B96BB-5019-9342-8A94-D46AFF6851CA}"/>
              </a:ext>
            </a:extLst>
          </p:cNvPr>
          <p:cNvSpPr txBox="1"/>
          <p:nvPr/>
        </p:nvSpPr>
        <p:spPr>
          <a:xfrm>
            <a:off x="490203" y="2502753"/>
            <a:ext cx="804556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Create a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MultiProcessing.Pool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instance with as many process as the amount of images within the pyramid;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Assign one image of the pyramid to each process, focusing the finding of extrema for that particular scale;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Compute the remaining double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loop in parallel.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asellaDiTesto 9">
            <a:extLst>
              <a:ext uri="{FF2B5EF4-FFF2-40B4-BE49-F238E27FC236}">
                <a16:creationId xmlns:a16="http://schemas.microsoft.com/office/drawing/2014/main" id="{C65F67C3-12EC-FA49-AE06-73C58B3C8F1D}"/>
              </a:ext>
            </a:extLst>
          </p:cNvPr>
          <p:cNvSpPr txBox="1"/>
          <p:nvPr/>
        </p:nvSpPr>
        <p:spPr>
          <a:xfrm>
            <a:off x="7795810" y="51433"/>
            <a:ext cx="898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Scale Space</a:t>
            </a:r>
          </a:p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Blob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detection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7" name="CasellaDiTesto 13">
            <a:extLst>
              <a:ext uri="{FF2B5EF4-FFF2-40B4-BE49-F238E27FC236}">
                <a16:creationId xmlns:a16="http://schemas.microsoft.com/office/drawing/2014/main" id="{26CAD8D1-3B41-1E4B-9BD8-881236B6DC90}"/>
              </a:ext>
            </a:extLst>
          </p:cNvPr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MICC, 20/02/2020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68442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Hardware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2CBFE4-82E9-3F4B-BB9B-7BC2149C0EE2}"/>
              </a:ext>
            </a:extLst>
          </p:cNvPr>
          <p:cNvSpPr txBox="1"/>
          <p:nvPr/>
        </p:nvSpPr>
        <p:spPr>
          <a:xfrm>
            <a:off x="815009" y="1918252"/>
            <a:ext cx="743999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Mainly:</a:t>
            </a: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CPU Intel Core i5-6600K @ 3.6GHz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16GB RAM DDR4 2133MHz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Ubuntu 19.10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EVGA GTX950 SC+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768 Cuda Cores, 2GB DRAM, 1164MHz Core Clock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However, to compare the performance of the GPU in the PyCuda implementation, also</a:t>
            </a: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NVIDIA GTX980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2048 Cuda Cores, 4GB DRAM, 1405MHz Core Clock</a:t>
            </a:r>
          </a:p>
        </p:txBody>
      </p:sp>
      <p:sp>
        <p:nvSpPr>
          <p:cNvPr id="9" name="CasellaDiTesto 9">
            <a:extLst>
              <a:ext uri="{FF2B5EF4-FFF2-40B4-BE49-F238E27FC236}">
                <a16:creationId xmlns:a16="http://schemas.microsoft.com/office/drawing/2014/main" id="{A8BEDB29-0320-F347-9625-4BB99FF12308}"/>
              </a:ext>
            </a:extLst>
          </p:cNvPr>
          <p:cNvSpPr txBox="1"/>
          <p:nvPr/>
        </p:nvSpPr>
        <p:spPr>
          <a:xfrm>
            <a:off x="7795810" y="51433"/>
            <a:ext cx="898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Scale Space</a:t>
            </a:r>
          </a:p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Blob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detection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CasellaDiTesto 13">
            <a:extLst>
              <a:ext uri="{FF2B5EF4-FFF2-40B4-BE49-F238E27FC236}">
                <a16:creationId xmlns:a16="http://schemas.microsoft.com/office/drawing/2014/main" id="{25AD8E62-7E15-314A-B158-A92F497B601D}"/>
              </a:ext>
            </a:extLst>
          </p:cNvPr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MICC, 20/02/2020</a:t>
            </a:r>
          </a:p>
          <a:p>
            <a:endParaRPr lang="it-IT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CC2636D-815C-834F-8189-F8CA03C9F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27334" y="2812470"/>
            <a:ext cx="736093" cy="7360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C4392B-A76F-5F4D-9E31-98195A7E36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4281" y="1186623"/>
            <a:ext cx="1323743" cy="8780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1543511-3A04-E84D-A1D8-C134A59BDD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29099" y="5300706"/>
            <a:ext cx="1174106" cy="91543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076D8E6-8AD8-9240-A9D6-E33B95DEE2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65077" y="1186623"/>
            <a:ext cx="1005597" cy="100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823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Tests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DE623D-944C-7646-BE81-92D22C46FE50}"/>
              </a:ext>
            </a:extLst>
          </p:cNvPr>
          <p:cNvSpPr txBox="1"/>
          <p:nvPr/>
        </p:nvSpPr>
        <p:spPr>
          <a:xfrm>
            <a:off x="815009" y="1918252"/>
            <a:ext cx="74399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For each implementation: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3 resolutions: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640x480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FullHD (1920x1080)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4K (3840x2160)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6 images for each resolution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Execution time for each resolution as average of the 6 measured times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SpeedUp  as                    , with t</a:t>
            </a:r>
            <a:r>
              <a:rPr lang="en-US" sz="1400" baseline="-2500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time for the sequential version and t</a:t>
            </a:r>
            <a:r>
              <a:rPr lang="en-US" sz="1400" baseline="-2500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 time for the parallel 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Profiling of Cuda code execution time to compare GPUs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D931C12-CC3B-DA41-BE9B-C410727EDA7F}"/>
                  </a:ext>
                </a:extLst>
              </p:cNvPr>
              <p:cNvSpPr txBox="1"/>
              <p:nvPr/>
            </p:nvSpPr>
            <p:spPr>
              <a:xfrm>
                <a:off x="2400634" y="4187414"/>
                <a:ext cx="661335" cy="5308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it-IT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D931C12-CC3B-DA41-BE9B-C410727ED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634" y="4187414"/>
                <a:ext cx="661335" cy="530851"/>
              </a:xfrm>
              <a:prstGeom prst="rect">
                <a:avLst/>
              </a:prstGeom>
              <a:blipFill>
                <a:blip r:embed="rId4"/>
                <a:stretch>
                  <a:fillRect l="-5660" r="-1887" b="-1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sellaDiTesto 9">
            <a:extLst>
              <a:ext uri="{FF2B5EF4-FFF2-40B4-BE49-F238E27FC236}">
                <a16:creationId xmlns:a16="http://schemas.microsoft.com/office/drawing/2014/main" id="{213AE56C-95FF-D647-8937-307DC01C9957}"/>
              </a:ext>
            </a:extLst>
          </p:cNvPr>
          <p:cNvSpPr txBox="1"/>
          <p:nvPr/>
        </p:nvSpPr>
        <p:spPr>
          <a:xfrm>
            <a:off x="7795810" y="51433"/>
            <a:ext cx="898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Scale Space</a:t>
            </a:r>
          </a:p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Blob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detection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CasellaDiTesto 13">
            <a:extLst>
              <a:ext uri="{FF2B5EF4-FFF2-40B4-BE49-F238E27FC236}">
                <a16:creationId xmlns:a16="http://schemas.microsoft.com/office/drawing/2014/main" id="{016FD9D4-77C9-0641-8391-11B6BD532808}"/>
              </a:ext>
            </a:extLst>
          </p:cNvPr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MICC, 20/02/2020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87291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Results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4BD0C0-2FE3-B94E-A201-6E095757B9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3189" y="3524969"/>
            <a:ext cx="3877619" cy="267851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B7888D8-78A5-2F44-B209-876C6A156D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5651" y="2371116"/>
            <a:ext cx="3832697" cy="96074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31E1D98-CC5E-C648-9335-25BAA8D63314}"/>
              </a:ext>
            </a:extLst>
          </p:cNvPr>
          <p:cNvSpPr txBox="1"/>
          <p:nvPr/>
        </p:nvSpPr>
        <p:spPr>
          <a:xfrm>
            <a:off x="648253" y="1653593"/>
            <a:ext cx="2591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Average execution time</a:t>
            </a:r>
          </a:p>
        </p:txBody>
      </p:sp>
      <p:sp>
        <p:nvSpPr>
          <p:cNvPr id="15" name="CasellaDiTesto 9">
            <a:extLst>
              <a:ext uri="{FF2B5EF4-FFF2-40B4-BE49-F238E27FC236}">
                <a16:creationId xmlns:a16="http://schemas.microsoft.com/office/drawing/2014/main" id="{F848CF95-A33A-4749-B29B-9321A64BC271}"/>
              </a:ext>
            </a:extLst>
          </p:cNvPr>
          <p:cNvSpPr txBox="1"/>
          <p:nvPr/>
        </p:nvSpPr>
        <p:spPr>
          <a:xfrm>
            <a:off x="7795810" y="51433"/>
            <a:ext cx="898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Scale Space</a:t>
            </a:r>
          </a:p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Blob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detection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6" name="CasellaDiTesto 13">
            <a:extLst>
              <a:ext uri="{FF2B5EF4-FFF2-40B4-BE49-F238E27FC236}">
                <a16:creationId xmlns:a16="http://schemas.microsoft.com/office/drawing/2014/main" id="{D9CEB700-655F-DB4C-820A-A8E3DA6F1A77}"/>
              </a:ext>
            </a:extLst>
          </p:cNvPr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MICC, 20/02/2020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05754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Results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1F168D-37D3-D84A-9E6F-2679600402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3082" y="3551547"/>
            <a:ext cx="4057836" cy="28048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D83E26-543E-9642-BA5D-AF0045E7AA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5907" y="2284371"/>
            <a:ext cx="2888698" cy="8476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FC0E882-392B-F746-B92E-7666D7AB36BA}"/>
              </a:ext>
            </a:extLst>
          </p:cNvPr>
          <p:cNvSpPr txBox="1"/>
          <p:nvPr/>
        </p:nvSpPr>
        <p:spPr>
          <a:xfrm>
            <a:off x="648253" y="1653593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Cuda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computation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time</a:t>
            </a:r>
          </a:p>
        </p:txBody>
      </p:sp>
      <p:sp>
        <p:nvSpPr>
          <p:cNvPr id="15" name="CasellaDiTesto 9">
            <a:extLst>
              <a:ext uri="{FF2B5EF4-FFF2-40B4-BE49-F238E27FC236}">
                <a16:creationId xmlns:a16="http://schemas.microsoft.com/office/drawing/2014/main" id="{604EF2B6-F6F6-CC45-A556-A327A2C9C471}"/>
              </a:ext>
            </a:extLst>
          </p:cNvPr>
          <p:cNvSpPr txBox="1"/>
          <p:nvPr/>
        </p:nvSpPr>
        <p:spPr>
          <a:xfrm>
            <a:off x="7795810" y="51433"/>
            <a:ext cx="898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Scale Space</a:t>
            </a:r>
          </a:p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Blob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detection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6" name="CasellaDiTesto 13">
            <a:extLst>
              <a:ext uri="{FF2B5EF4-FFF2-40B4-BE49-F238E27FC236}">
                <a16:creationId xmlns:a16="http://schemas.microsoft.com/office/drawing/2014/main" id="{BDA2DEBC-1C8F-D84E-BEBF-4CD1DDE5C40E}"/>
              </a:ext>
            </a:extLst>
          </p:cNvPr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MICC, 20/02/2020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91500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Results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E17954-542B-DF4C-8EAB-552781BA4B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9223" y="3788270"/>
            <a:ext cx="5722066" cy="19836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52710E-485B-4C46-85A9-6817C05230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3875" y="2390838"/>
            <a:ext cx="2776250" cy="9919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26C37C2-0991-894D-B241-B02DE8F4BB20}"/>
              </a:ext>
            </a:extLst>
          </p:cNvPr>
          <p:cNvSpPr txBox="1"/>
          <p:nvPr/>
        </p:nvSpPr>
        <p:spPr>
          <a:xfrm>
            <a:off x="648253" y="165359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SpeedUp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0276EF-1503-3F45-BD60-6B8269AA9637}"/>
              </a:ext>
            </a:extLst>
          </p:cNvPr>
          <p:cNvSpPr txBox="1"/>
          <p:nvPr/>
        </p:nvSpPr>
        <p:spPr>
          <a:xfrm>
            <a:off x="1729223" y="5771919"/>
            <a:ext cx="5722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of the images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before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after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applying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the blob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detection</a:t>
            </a:r>
            <a:endParaRPr lang="it-IT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asellaDiTesto 9">
            <a:extLst>
              <a:ext uri="{FF2B5EF4-FFF2-40B4-BE49-F238E27FC236}">
                <a16:creationId xmlns:a16="http://schemas.microsoft.com/office/drawing/2014/main" id="{217F919C-C5FD-A940-BC3D-8F0FFFDAD3A0}"/>
              </a:ext>
            </a:extLst>
          </p:cNvPr>
          <p:cNvSpPr txBox="1"/>
          <p:nvPr/>
        </p:nvSpPr>
        <p:spPr>
          <a:xfrm>
            <a:off x="7795810" y="51433"/>
            <a:ext cx="898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Scale Space</a:t>
            </a:r>
          </a:p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Blob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detection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6" name="CasellaDiTesto 13">
            <a:extLst>
              <a:ext uri="{FF2B5EF4-FFF2-40B4-BE49-F238E27FC236}">
                <a16:creationId xmlns:a16="http://schemas.microsoft.com/office/drawing/2014/main" id="{A800AFFA-2BA4-6F43-B51F-A1FAE3807BB1}"/>
              </a:ext>
            </a:extLst>
          </p:cNvPr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MICC, 20/02/2020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51665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930" y="6347762"/>
            <a:ext cx="2545261" cy="52239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69"/>
            <a:ext cx="9144000" cy="6845300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4914900" y="2932536"/>
            <a:ext cx="362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it-IT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3459848" y="3133631"/>
            <a:ext cx="2224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3200" b="1" dirty="0" err="1">
                <a:solidFill>
                  <a:schemeClr val="accent1">
                    <a:lumMod val="75000"/>
                  </a:schemeClr>
                </a:solidFill>
                <a:latin typeface=""/>
              </a:rPr>
              <a:t>Thank</a:t>
            </a: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 </a:t>
            </a:r>
            <a:r>
              <a:rPr lang="it-IT" sz="3200" b="1" dirty="0" err="1">
                <a:solidFill>
                  <a:schemeClr val="accent1">
                    <a:lumMod val="75000"/>
                  </a:schemeClr>
                </a:solidFill>
                <a:latin typeface=""/>
              </a:rPr>
              <a:t>you</a:t>
            </a:r>
            <a:endParaRPr lang="it-IT" sz="3200" b="1" dirty="0">
              <a:solidFill>
                <a:schemeClr val="accent1">
                  <a:lumMod val="75000"/>
                </a:schemeClr>
              </a:solidFill>
              <a:latin typeface="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EF2A0C-F883-F54C-937A-B9DECECEB92B}"/>
              </a:ext>
            </a:extLst>
          </p:cNvPr>
          <p:cNvSpPr/>
          <p:nvPr/>
        </p:nvSpPr>
        <p:spPr>
          <a:xfrm>
            <a:off x="6038930" y="6357701"/>
            <a:ext cx="2545261" cy="50090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4216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Introduction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B3FBB7-636B-49DD-BE88-EE50C313CB85}"/>
              </a:ext>
            </a:extLst>
          </p:cNvPr>
          <p:cNvSpPr txBox="1"/>
          <p:nvPr/>
        </p:nvSpPr>
        <p:spPr>
          <a:xfrm>
            <a:off x="658301" y="2395031"/>
            <a:ext cx="804556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 this presentation: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describe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blob detection through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difference of gaussians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presenting a sequential implementation.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we present and discuss two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parallelization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of the program.</a:t>
            </a:r>
          </a:p>
          <a:p>
            <a:pPr lvl="1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we explain the performed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and analyze the obtained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in order to compare the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between the sequential and the two parallel versions.</a:t>
            </a:r>
          </a:p>
        </p:txBody>
      </p:sp>
      <p:sp>
        <p:nvSpPr>
          <p:cNvPr id="9" name="CasellaDiTesto 9">
            <a:extLst>
              <a:ext uri="{FF2B5EF4-FFF2-40B4-BE49-F238E27FC236}">
                <a16:creationId xmlns:a16="http://schemas.microsoft.com/office/drawing/2014/main" id="{4D814221-24EA-294C-9268-35ED0CB1B4F8}"/>
              </a:ext>
            </a:extLst>
          </p:cNvPr>
          <p:cNvSpPr txBox="1"/>
          <p:nvPr/>
        </p:nvSpPr>
        <p:spPr>
          <a:xfrm>
            <a:off x="7795810" y="51433"/>
            <a:ext cx="898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Scale Space</a:t>
            </a:r>
          </a:p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Blob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detection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CasellaDiTesto 13">
            <a:extLst>
              <a:ext uri="{FF2B5EF4-FFF2-40B4-BE49-F238E27FC236}">
                <a16:creationId xmlns:a16="http://schemas.microsoft.com/office/drawing/2014/main" id="{596C02A9-7249-FF4A-A4C4-9DCD0842EC64}"/>
              </a:ext>
            </a:extLst>
          </p:cNvPr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MICC, 20/02/2020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1643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Blob Detection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BB2509-0E9F-4D22-BEF2-E466A53CA14B}"/>
              </a:ext>
            </a:extLst>
          </p:cNvPr>
          <p:cNvSpPr txBox="1"/>
          <p:nvPr/>
        </p:nvSpPr>
        <p:spPr>
          <a:xfrm>
            <a:off x="648253" y="2065867"/>
            <a:ext cx="804556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Technique to detect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points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and/or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regions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of a digital image that differ in properties, such as brightness or color, compared to surroundings.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Properties constant or almost constant in the image.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Many possible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approaches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Laplacian of Gaussians;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Difference of Gaussians 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Determinant of the Hessian.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5B9E82-B41C-4BD2-8512-153B1A91C1B4}"/>
              </a:ext>
            </a:extLst>
          </p:cNvPr>
          <p:cNvSpPr/>
          <p:nvPr/>
        </p:nvSpPr>
        <p:spPr>
          <a:xfrm>
            <a:off x="2286000" y="282883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9F2EC1-BCE8-45B0-A39D-1129EF998C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7187" y="2873458"/>
            <a:ext cx="2889250" cy="28737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2F59E3-50A7-4864-B0D2-BE9E7CB3C37B}"/>
              </a:ext>
            </a:extLst>
          </p:cNvPr>
          <p:cNvSpPr txBox="1"/>
          <p:nvPr/>
        </p:nvSpPr>
        <p:spPr>
          <a:xfrm>
            <a:off x="6061834" y="5794885"/>
            <a:ext cx="1939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Esempio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di blob detection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sellaDiTesto 9">
            <a:extLst>
              <a:ext uri="{FF2B5EF4-FFF2-40B4-BE49-F238E27FC236}">
                <a16:creationId xmlns:a16="http://schemas.microsoft.com/office/drawing/2014/main" id="{6F50206E-C3D2-ED45-90D9-2FA655925D9A}"/>
              </a:ext>
            </a:extLst>
          </p:cNvPr>
          <p:cNvSpPr txBox="1"/>
          <p:nvPr/>
        </p:nvSpPr>
        <p:spPr>
          <a:xfrm>
            <a:off x="7795810" y="51433"/>
            <a:ext cx="898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Scale Space</a:t>
            </a:r>
          </a:p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Blob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detection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CasellaDiTesto 13">
            <a:extLst>
              <a:ext uri="{FF2B5EF4-FFF2-40B4-BE49-F238E27FC236}">
                <a16:creationId xmlns:a16="http://schemas.microsoft.com/office/drawing/2014/main" id="{9DF04A3C-E4E6-3546-899A-EB5F908B7E3F}"/>
              </a:ext>
            </a:extLst>
          </p:cNvPr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MICC, 20/02/2020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6570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53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Difference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of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Gaussians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1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1/2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C7A60A-0AB1-4F21-96B8-D9CEA94AEFF0}"/>
              </a:ext>
            </a:extLst>
          </p:cNvPr>
          <p:cNvSpPr txBox="1"/>
          <p:nvPr/>
        </p:nvSpPr>
        <p:spPr>
          <a:xfrm>
            <a:off x="648253" y="2075594"/>
            <a:ext cx="804556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Feature enhancement algorithm based on the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subtraction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from one blurred version of an image of another, less blurred, version of the same image.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Preserves only the information contained within the range frequencies maintained by the blurred images.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Uses a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scale space representation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that enables the detection of blobs at different scales.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9D1C90-C03E-EC4E-B8F0-2169352273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4256" y="3899948"/>
            <a:ext cx="4572000" cy="19561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FC98FB-C9C3-E349-BA26-EABC6570E91A}"/>
              </a:ext>
            </a:extLst>
          </p:cNvPr>
          <p:cNvSpPr txBox="1"/>
          <p:nvPr/>
        </p:nvSpPr>
        <p:spPr>
          <a:xfrm>
            <a:off x="1494586" y="5710019"/>
            <a:ext cx="6352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Difference</a:t>
            </a:r>
            <a:r>
              <a:rPr lang="it-IT" sz="1200" dirty="0"/>
              <a:t> of </a:t>
            </a:r>
            <a:r>
              <a:rPr lang="it-IT" sz="1200" dirty="0" err="1"/>
              <a:t>Gaussians</a:t>
            </a:r>
            <a:r>
              <a:rPr lang="it-IT" sz="1200" dirty="0"/>
              <a:t> </a:t>
            </a:r>
            <a:r>
              <a:rPr lang="it-IT" sz="1200" dirty="0" err="1"/>
              <a:t>example</a:t>
            </a:r>
            <a:r>
              <a:rPr lang="it-IT" sz="1200" dirty="0"/>
              <a:t> </a:t>
            </a:r>
            <a:r>
              <a:rPr lang="it-IT" sz="1200" dirty="0" err="1"/>
              <a:t>obtained</a:t>
            </a:r>
            <a:r>
              <a:rPr lang="it-IT" sz="1200" dirty="0"/>
              <a:t> with </a:t>
            </a:r>
            <a:r>
              <a:rPr lang="it-IT" sz="1200" dirty="0" err="1"/>
              <a:t>blur</a:t>
            </a:r>
            <a:r>
              <a:rPr lang="it-IT" sz="1200" dirty="0"/>
              <a:t> </a:t>
            </a:r>
            <a:r>
              <a:rPr lang="it-IT" sz="1200" dirty="0" err="1"/>
              <a:t>deriving</a:t>
            </a:r>
            <a:r>
              <a:rPr lang="it-IT" sz="1200" dirty="0"/>
              <a:t> from </a:t>
            </a:r>
            <a:r>
              <a:rPr lang="it-IT" sz="1200" dirty="0" err="1"/>
              <a:t>two</a:t>
            </a:r>
            <a:r>
              <a:rPr lang="it-IT" sz="1200" dirty="0"/>
              <a:t> </a:t>
            </a:r>
            <a:r>
              <a:rPr lang="it-IT" sz="1200" dirty="0" err="1"/>
              <a:t>different</a:t>
            </a:r>
            <a:r>
              <a:rPr lang="it-IT" sz="1200" dirty="0"/>
              <a:t> standard </a:t>
            </a:r>
            <a:r>
              <a:rPr lang="it-IT" sz="1200" dirty="0" err="1"/>
              <a:t>deviations</a:t>
            </a:r>
            <a:endParaRPr lang="it-IT" sz="1200" dirty="0"/>
          </a:p>
          <a:p>
            <a:r>
              <a:rPr lang="it-IT" sz="1200" dirty="0"/>
              <a:t>(</a:t>
            </a:r>
            <a:r>
              <a:rPr lang="it-IT" sz="1200" dirty="0" err="1"/>
              <a:t>Original</a:t>
            </a:r>
            <a:r>
              <a:rPr lang="it-IT" sz="1200" dirty="0"/>
              <a:t> image Copyright: </a:t>
            </a:r>
            <a:r>
              <a:rPr lang="it-IT" sz="1200" dirty="0">
                <a:hlinkClick r:id="rId5"/>
              </a:rPr>
              <a:t>Carlos Spitzer</a:t>
            </a:r>
            <a:r>
              <a:rPr lang="it-IT" sz="1200" dirty="0"/>
              <a:t>, </a:t>
            </a:r>
            <a:r>
              <a:rPr lang="it-IT" sz="1200" dirty="0" err="1"/>
              <a:t>Composed</a:t>
            </a:r>
            <a:r>
              <a:rPr lang="it-IT" sz="1200" dirty="0"/>
              <a:t> Image Copyright: </a:t>
            </a:r>
            <a:r>
              <a:rPr lang="it-IT" sz="1200" dirty="0">
                <a:hlinkClick r:id="rId6"/>
              </a:rPr>
              <a:t>Vinny </a:t>
            </a:r>
            <a:r>
              <a:rPr lang="it-IT" sz="1200" dirty="0" err="1">
                <a:hlinkClick r:id="rId6"/>
              </a:rPr>
              <a:t>DaSilva</a:t>
            </a:r>
            <a:r>
              <a:rPr lang="it-IT" sz="1200" dirty="0"/>
              <a:t>)</a:t>
            </a:r>
          </a:p>
          <a:p>
            <a:endParaRPr lang="it-IT" sz="1200" dirty="0"/>
          </a:p>
        </p:txBody>
      </p:sp>
      <p:sp>
        <p:nvSpPr>
          <p:cNvPr id="18" name="CasellaDiTesto 9">
            <a:extLst>
              <a:ext uri="{FF2B5EF4-FFF2-40B4-BE49-F238E27FC236}">
                <a16:creationId xmlns:a16="http://schemas.microsoft.com/office/drawing/2014/main" id="{0FC56442-F71C-3D48-AB72-2CD1874D0964}"/>
              </a:ext>
            </a:extLst>
          </p:cNvPr>
          <p:cNvSpPr txBox="1"/>
          <p:nvPr/>
        </p:nvSpPr>
        <p:spPr>
          <a:xfrm>
            <a:off x="7795810" y="51433"/>
            <a:ext cx="898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Scale Space</a:t>
            </a:r>
          </a:p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Blob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detection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9" name="CasellaDiTesto 13">
            <a:extLst>
              <a:ext uri="{FF2B5EF4-FFF2-40B4-BE49-F238E27FC236}">
                <a16:creationId xmlns:a16="http://schemas.microsoft.com/office/drawing/2014/main" id="{C6B5E196-F8A8-1C40-AD77-0B5C63FA78CC}"/>
              </a:ext>
            </a:extLst>
          </p:cNvPr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MICC, 20/02/2020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0376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Difference of Gaussians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2/2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795810" y="51433"/>
            <a:ext cx="898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Scale Space</a:t>
            </a:r>
          </a:p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Blob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detection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MICC, 20/02/2020</a:t>
            </a:r>
          </a:p>
          <a:p>
            <a:endParaRPr lang="it-IT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4F52FD-CFF4-3F44-ABBF-55781B8ACE90}"/>
              </a:ext>
            </a:extLst>
          </p:cNvPr>
          <p:cNvSpPr txBox="1"/>
          <p:nvPr/>
        </p:nvSpPr>
        <p:spPr>
          <a:xfrm>
            <a:off x="795131" y="2007705"/>
            <a:ext cx="75338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Algorithm can be divided into 3 sections: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Creation of difference of gaussians pyramid;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Finding of extrema within the obtained pyramid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By comparing each pixel with its neighbors within the 3x3x3 cube centered on the pixel;</a:t>
            </a:r>
          </a:p>
          <a:p>
            <a:pPr lvl="1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Filtering of the candidates.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6B9A04-A5DF-CE43-AE27-55A9CC9579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4456" y="4061998"/>
            <a:ext cx="2415209" cy="21674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302C8D-977C-344F-915A-84A65FC3E410}"/>
              </a:ext>
            </a:extLst>
          </p:cNvPr>
          <p:cNvSpPr txBox="1"/>
          <p:nvPr/>
        </p:nvSpPr>
        <p:spPr>
          <a:xfrm>
            <a:off x="2718768" y="6252461"/>
            <a:ext cx="3706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Comparison of the center pixel with its 26 neighbors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(Copyright: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Sam Lerner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07349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Implementations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795810" y="51433"/>
            <a:ext cx="898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Scale Space</a:t>
            </a:r>
          </a:p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Blob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detection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MICC, 20/02/2020</a:t>
            </a:r>
          </a:p>
          <a:p>
            <a:endParaRPr lang="it-IT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4F52FD-CFF4-3F44-ABBF-55781B8ACE90}"/>
              </a:ext>
            </a:extLst>
          </p:cNvPr>
          <p:cNvSpPr txBox="1"/>
          <p:nvPr/>
        </p:nvSpPr>
        <p:spPr>
          <a:xfrm>
            <a:off x="795131" y="2007705"/>
            <a:ext cx="753386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We implemented the algorithm using Python.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We developed:</a:t>
            </a:r>
          </a:p>
          <a:p>
            <a:pPr lvl="1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 sequential version;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 parallel version based on the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MultiProcessing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library;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 parallel version based on the PyCuda library.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OpenCV and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Scikit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-Image libraries used to build the first section.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Third section achieved by applying the same technique used for SIFT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keypoints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Parallelization focused on the second section.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26FD04-EB4C-3446-9EDC-782347C072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5321" y="1712085"/>
            <a:ext cx="900442" cy="90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11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Sequential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Version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7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92AE11-B858-464D-AC1C-DD0A8226F032}"/>
              </a:ext>
            </a:extLst>
          </p:cNvPr>
          <p:cNvSpPr txBox="1"/>
          <p:nvPr/>
        </p:nvSpPr>
        <p:spPr>
          <a:xfrm>
            <a:off x="1321904" y="220648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D91DB0-4265-8D4D-87AE-534B83F958B8}"/>
              </a:ext>
            </a:extLst>
          </p:cNvPr>
          <p:cNvSpPr txBox="1"/>
          <p:nvPr/>
        </p:nvSpPr>
        <p:spPr>
          <a:xfrm>
            <a:off x="628483" y="2877566"/>
            <a:ext cx="804556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loops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To consider the 3 pyramid axes(image width, image height, image scale)</a:t>
            </a:r>
          </a:p>
          <a:p>
            <a:pPr lvl="1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Computes one pixel at a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Particularly inefficient for high resolution images</a:t>
            </a:r>
          </a:p>
        </p:txBody>
      </p:sp>
      <p:sp>
        <p:nvSpPr>
          <p:cNvPr id="13" name="CasellaDiTesto 9">
            <a:extLst>
              <a:ext uri="{FF2B5EF4-FFF2-40B4-BE49-F238E27FC236}">
                <a16:creationId xmlns:a16="http://schemas.microsoft.com/office/drawing/2014/main" id="{1BACB9E7-EDD9-FB46-84CB-C090C2E4B52C}"/>
              </a:ext>
            </a:extLst>
          </p:cNvPr>
          <p:cNvSpPr txBox="1"/>
          <p:nvPr/>
        </p:nvSpPr>
        <p:spPr>
          <a:xfrm>
            <a:off x="7795810" y="51433"/>
            <a:ext cx="898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Scale Space</a:t>
            </a:r>
          </a:p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Blob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detection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CasellaDiTesto 13">
            <a:extLst>
              <a:ext uri="{FF2B5EF4-FFF2-40B4-BE49-F238E27FC236}">
                <a16:creationId xmlns:a16="http://schemas.microsoft.com/office/drawing/2014/main" id="{6B2D899F-3D6F-FB45-9300-AB82C5CF6091}"/>
              </a:ext>
            </a:extLst>
          </p:cNvPr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MICC, 20/02/2020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1519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PyCuda </a:t>
            </a:r>
            <a:r>
              <a:rPr lang="it-IT" sz="1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1/2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8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BFBDCB-5668-ED43-A444-FCA11FA28B4A}"/>
              </a:ext>
            </a:extLst>
          </p:cNvPr>
          <p:cNvSpPr txBox="1"/>
          <p:nvPr/>
        </p:nvSpPr>
        <p:spPr>
          <a:xfrm>
            <a:off x="490203" y="2179587"/>
            <a:ext cx="804556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Parallelization obtained using PyCuda library, based on NVIDIA Cuda, to exploit the GPU computational power.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3x3x3-sized Cuda Blocks leading to a Cuda Grid having size (W-2, H-2, K-2) for K images with WxH size.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Compute the maximum and minimum within each block using the __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shfl_down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 function, without using shared memory.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Verify that maximum or minimum is in the center of the block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With threadIdx.x=1, threadIdx.y=1 and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threadIdx.z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sellaDiTesto 9">
            <a:extLst>
              <a:ext uri="{FF2B5EF4-FFF2-40B4-BE49-F238E27FC236}">
                <a16:creationId xmlns:a16="http://schemas.microsoft.com/office/drawing/2014/main" id="{6BAA5DEA-4735-1046-809D-79EB727F3BD2}"/>
              </a:ext>
            </a:extLst>
          </p:cNvPr>
          <p:cNvSpPr txBox="1"/>
          <p:nvPr/>
        </p:nvSpPr>
        <p:spPr>
          <a:xfrm>
            <a:off x="7795810" y="51433"/>
            <a:ext cx="898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Scale Space</a:t>
            </a:r>
          </a:p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Blob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detection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CasellaDiTesto 13">
            <a:extLst>
              <a:ext uri="{FF2B5EF4-FFF2-40B4-BE49-F238E27FC236}">
                <a16:creationId xmlns:a16="http://schemas.microsoft.com/office/drawing/2014/main" id="{0427E6AF-C6B9-4043-B7DE-73BAD5138518}"/>
              </a:ext>
            </a:extLst>
          </p:cNvPr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MICC, 20/02/2020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43196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PyCuda </a:t>
            </a:r>
            <a:r>
              <a:rPr lang="it-IT" sz="1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2/2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9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0BFBDCB-5668-ED43-A444-FCA11FA28B4A}"/>
                  </a:ext>
                </a:extLst>
              </p:cNvPr>
              <p:cNvSpPr txBox="1"/>
              <p:nvPr/>
            </p:nvSpPr>
            <p:spPr>
              <a:xfrm>
                <a:off x="490203" y="2012379"/>
                <a:ext cx="8045560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Flatten the pyramid from a 3-dimensional array to a 1-dimensional one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Load the flattened pyramid on the GPU memory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Assign one value for each thread using the formula</a:t>
                </a:r>
              </a:p>
              <a:p>
                <a:pPr lvl="1"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𝑖𝑛𝑑𝑒𝑥</m:t>
                      </m:r>
                      <m:r>
                        <a:rPr lang="en-US" sz="14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1400" i="1" dirty="0" err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</m:t>
                      </m:r>
                      <m:r>
                        <a:rPr lang="en-US" sz="14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𝑚𝑎𝑔𝑒</m:t>
                      </m:r>
                      <m:r>
                        <a:rPr lang="en-US" sz="1400" i="1" dirty="0" err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𝑆</m:t>
                      </m:r>
                      <m:r>
                        <a:rPr lang="en-US" sz="14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𝑖𝑧𝑒</m:t>
                      </m:r>
                      <m:r>
                        <a:rPr lang="en-US" sz="14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∗</m:t>
                      </m:r>
                      <m:d>
                        <m:dPr>
                          <m:ctrlPr>
                            <a:rPr lang="en-US" sz="1400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400" i="1" dirty="0" err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𝑏𝑍</m:t>
                          </m:r>
                          <m:r>
                            <a:rPr lang="en-US" sz="1400" i="1" dirty="0" err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sz="1400" i="1" dirty="0" err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𝑡𝑍</m:t>
                          </m:r>
                        </m:e>
                      </m:d>
                      <m:r>
                        <a:rPr lang="en-US" sz="14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 </m:t>
                      </m:r>
                      <m:r>
                        <a:rPr lang="en-US" sz="1400" i="1" dirty="0" err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</m:t>
                      </m:r>
                      <m:r>
                        <a:rPr lang="en-US" sz="14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𝑚𝑎𝑔𝑒</m:t>
                      </m:r>
                      <m:r>
                        <a:rPr lang="en-US" sz="1400" i="1" dirty="0" err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𝑊</m:t>
                      </m:r>
                      <m:r>
                        <a:rPr lang="en-US" sz="14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𝑖𝑑𝑡h</m:t>
                      </m:r>
                      <m:r>
                        <a:rPr lang="en-US" sz="14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∗ (</m:t>
                      </m:r>
                      <m:r>
                        <a:rPr lang="en-US" sz="1400" i="1" dirty="0" err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𝑏𝑌</m:t>
                      </m:r>
                      <m:r>
                        <a:rPr lang="en-US" sz="1400" i="1" dirty="0" err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1400" i="1" dirty="0" err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𝑡𝑌</m:t>
                      </m:r>
                      <m:r>
                        <a:rPr lang="en-US" sz="14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 + </m:t>
                      </m:r>
                      <m:r>
                        <a:rPr lang="en-US" sz="1400" i="1" dirty="0" err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𝑏𝑋</m:t>
                      </m:r>
                      <m:r>
                        <a:rPr lang="en-US" sz="14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+ </m:t>
                      </m:r>
                      <m:r>
                        <a:rPr lang="en-US" sz="1400" i="1" dirty="0" err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𝑡𝑋</m:t>
                      </m:r>
                    </m:oMath>
                  </m:oMathPara>
                </a14:m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Compute the reduction problem to find the extrema using the </a:t>
                </a:r>
                <a:r>
                  <a:rPr lang="en-US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__</a:t>
                </a:r>
                <a:r>
                  <a:rPr lang="en-US" sz="14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shfl_down</a:t>
                </a:r>
                <a:r>
                  <a:rPr lang="en-US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() 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function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sz="14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sz="14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Verify if either the maximum or the minimum is in the center of the block  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Save the pixel coordinates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0BFBDCB-5668-ED43-A444-FCA11FA28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203" y="2012379"/>
                <a:ext cx="8045560" cy="4401205"/>
              </a:xfrm>
              <a:prstGeom prst="rect">
                <a:avLst/>
              </a:prstGeom>
              <a:blipFill>
                <a:blip r:embed="rId4"/>
                <a:stretch>
                  <a:fillRect l="-15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sellaDiTesto 9">
            <a:extLst>
              <a:ext uri="{FF2B5EF4-FFF2-40B4-BE49-F238E27FC236}">
                <a16:creationId xmlns:a16="http://schemas.microsoft.com/office/drawing/2014/main" id="{2C30D536-5A61-F644-BE1D-C83769EE0E92}"/>
              </a:ext>
            </a:extLst>
          </p:cNvPr>
          <p:cNvSpPr txBox="1"/>
          <p:nvPr/>
        </p:nvSpPr>
        <p:spPr>
          <a:xfrm>
            <a:off x="7795810" y="51433"/>
            <a:ext cx="898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Scale Space</a:t>
            </a:r>
          </a:p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Blob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detection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CasellaDiTesto 13">
            <a:extLst>
              <a:ext uri="{FF2B5EF4-FFF2-40B4-BE49-F238E27FC236}">
                <a16:creationId xmlns:a16="http://schemas.microsoft.com/office/drawing/2014/main" id="{A9AED67B-11F6-A240-9CDE-06995E633500}"/>
              </a:ext>
            </a:extLst>
          </p:cNvPr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MICC, 20/02/2020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710746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</TotalTime>
  <Words>942</Words>
  <Application>Microsoft Macintosh PowerPoint</Application>
  <PresentationFormat>On-screen Show (4:3)</PresentationFormat>
  <Paragraphs>246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Cambria Math</vt:lpstr>
      <vt:lpstr>Tema di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susanna</dc:creator>
  <cp:lastModifiedBy>Paolo Innocenti</cp:lastModifiedBy>
  <cp:revision>54</cp:revision>
  <dcterms:created xsi:type="dcterms:W3CDTF">2012-12-06T09:21:12Z</dcterms:created>
  <dcterms:modified xsi:type="dcterms:W3CDTF">2020-02-16T17:40:41Z</dcterms:modified>
</cp:coreProperties>
</file>