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888" r:id="rId1"/>
  </p:sldMasterIdLst>
  <p:notesMasterIdLst>
    <p:notesMasterId r:id="rId15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70" r:id="rId13"/>
    <p:sldId id="27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78" userDrawn="1">
          <p15:clr>
            <a:srgbClr val="A4A3A4"/>
          </p15:clr>
        </p15:guide>
        <p15:guide id="4" orient="horz" pos="867" userDrawn="1">
          <p15:clr>
            <a:srgbClr val="A4A3A4"/>
          </p15:clr>
        </p15:guide>
        <p15:guide id="5" pos="7038" userDrawn="1">
          <p15:clr>
            <a:srgbClr val="A4A3A4"/>
          </p15:clr>
        </p15:guide>
        <p15:guide id="6" orient="horz" pos="141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Средний стиль 1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69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48" y="96"/>
      </p:cViewPr>
      <p:guideLst>
        <p:guide orient="horz" pos="2160"/>
        <p:guide pos="3840"/>
        <p:guide pos="778"/>
        <p:guide orient="horz" pos="867"/>
        <p:guide pos="7038"/>
        <p:guide orient="horz" pos="1412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E06AD4-4236-4C6A-A51A-74F6DACEC17E}" type="datetimeFigureOut">
              <a:rPr lang="ru-RU" smtClean="0"/>
              <a:t>23.06.2019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BBF484-C072-4385-8CC9-A6875B9E9F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9166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98EE2-4168-4EEE-A1AD-CBBCBAF10793}" type="datetime1">
              <a:rPr lang="en-US" smtClean="0"/>
              <a:t>6/23/2019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6231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01A49-28E3-44BC-A874-99C932589552}" type="datetime1">
              <a:rPr lang="en-US" smtClean="0"/>
              <a:t>6/23/2019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05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C9CE-BAAC-4BDD-8E5F-3FEB1A56CBE5}" type="datetime1">
              <a:rPr lang="en-US" smtClean="0"/>
              <a:t>6/23/2019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52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72343-C3AA-424F-8273-67EB6FBB2498}" type="datetime1">
              <a:rPr lang="en-US" smtClean="0"/>
              <a:t>6/23/2019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690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38DCD-3AA0-471A-BF0C-C46F09559875}" type="datetime1">
              <a:rPr lang="en-US" smtClean="0"/>
              <a:t>6/23/2019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1170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8F922-0936-443F-AFF1-E5266F36DB1C}" type="datetime1">
              <a:rPr lang="en-US" smtClean="0"/>
              <a:t>6/23/2019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768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4B6F8-8A63-481E-B663-5B59A63538AC}" type="datetime1">
              <a:rPr lang="en-US" smtClean="0"/>
              <a:t>6/23/2019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860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02EA4-E976-451B-89ED-A39FABD7025C}" type="datetime1">
              <a:rPr lang="en-US" smtClean="0"/>
              <a:t>6/23/2019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09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6ED36-9472-4C97-826B-440E16947A68}" type="datetime1">
              <a:rPr lang="en-US" smtClean="0"/>
              <a:t>6/23/2019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175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F0993-C052-44E9-AE34-C0D9E98D85AD}" type="datetime1">
              <a:rPr lang="en-US" smtClean="0"/>
              <a:t>6/23/2019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369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3E9C5437-80B1-48EB-B34E-B30250E48934}" type="datetime1">
              <a:rPr lang="en-US" smtClean="0"/>
              <a:t>6/23/2019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434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E16E5A7A-F443-4F94-A6EF-F515F58FBA48}" type="datetime1">
              <a:rPr lang="en-US" smtClean="0"/>
              <a:t>6/23/2019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344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png"/><Relationship Id="rId4" Type="http://schemas.openxmlformats.org/officeDocument/2006/relationships/image" Target="../media/image16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35304" y="2612002"/>
            <a:ext cx="9440034" cy="1828801"/>
          </a:xfrm>
        </p:spPr>
        <p:txBody>
          <a:bodyPr>
            <a:noAutofit/>
          </a:bodyPr>
          <a:lstStyle/>
          <a:p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Разработка системы автоматизированного персонализированного контроля знаний на виртуальных лабораторных стендах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60576" y="4880489"/>
            <a:ext cx="9070848" cy="728138"/>
          </a:xfrm>
        </p:spPr>
        <p:txBody>
          <a:bodyPr>
            <a:noAutofit/>
          </a:bodyPr>
          <a:lstStyle/>
          <a:p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Докладчик: </a:t>
            </a:r>
            <a:r>
              <a:rPr lang="ru-RU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Тихоненкова</a:t>
            </a:r>
            <a:r>
              <a:rPr lang="ru-RU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А.А.</a:t>
            </a:r>
          </a:p>
          <a:p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Научный руководитель, к.т.н., доцент кафедры КБ-4: </a:t>
            </a:r>
            <a:r>
              <a:rPr lang="ru-RU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Иванова И.А.</a:t>
            </a:r>
          </a:p>
          <a:p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Консультант: </a:t>
            </a:r>
            <a:r>
              <a:rPr lang="ru-RU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Гришин А.А.</a:t>
            </a:r>
            <a:endParaRPr lang="ru-RU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32" name="Picture 8" descr="ÐÐ°ÑÑÐ¸Ð½ÐºÐ¸ Ð¿Ð¾ Ð·Ð°Ð¿ÑÐ¾ÑÑ Ð¼Ð¸ÑÑÐ° Ð³ÐµÑÐ± pd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7452" y="253355"/>
            <a:ext cx="937096" cy="937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Прямоугольник 10"/>
          <p:cNvSpPr/>
          <p:nvPr/>
        </p:nvSpPr>
        <p:spPr>
          <a:xfrm>
            <a:off x="2737965" y="1239507"/>
            <a:ext cx="6716070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1600" dirty="0"/>
              <a:t>МИНОБРНАУКИ </a:t>
            </a:r>
            <a:r>
              <a:rPr lang="ru-RU" sz="1600" dirty="0" smtClean="0"/>
              <a:t>РОССИИ</a:t>
            </a:r>
          </a:p>
          <a:p>
            <a:pPr algn="ctr"/>
            <a:r>
              <a:rPr lang="ru-RU" sz="1600" dirty="0"/>
              <a:t>Федеральное государственное бюджетное образовательное учреждение</a:t>
            </a:r>
          </a:p>
          <a:p>
            <a:pPr algn="ctr"/>
            <a:r>
              <a:rPr lang="ru-RU" sz="1600" dirty="0"/>
              <a:t>высшего образования</a:t>
            </a:r>
          </a:p>
          <a:p>
            <a:pPr algn="ctr"/>
            <a:r>
              <a:rPr lang="ru-RU" sz="1600" b="1" dirty="0"/>
              <a:t>«МИРЭА </a:t>
            </a:r>
            <a:r>
              <a:rPr lang="ru-RU" sz="1600" b="1" dirty="0" smtClean="0"/>
              <a:t>- </a:t>
            </a:r>
            <a:r>
              <a:rPr lang="ru-RU" sz="1600" b="1" dirty="0"/>
              <a:t>Российский технологический университет»</a:t>
            </a:r>
          </a:p>
          <a:p>
            <a:pPr algn="ctr"/>
            <a:r>
              <a:rPr lang="ru-RU" sz="1600" b="1" dirty="0"/>
              <a:t> РТУ МИРЭА </a:t>
            </a:r>
          </a:p>
        </p:txBody>
      </p:sp>
    </p:spTree>
    <p:extLst>
      <p:ext uri="{BB962C8B-B14F-4D97-AF65-F5344CB8AC3E}">
        <p14:creationId xmlns:p14="http://schemas.microsoft.com/office/powerpoint/2010/main" val="3613689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1"/>
          <p:cNvSpPr>
            <a:spLocks noGrp="1"/>
          </p:cNvSpPr>
          <p:nvPr>
            <p:ph type="title"/>
          </p:nvPr>
        </p:nvSpPr>
        <p:spPr>
          <a:xfrm>
            <a:off x="1235075" y="-3983"/>
            <a:ext cx="9937750" cy="1371600"/>
          </a:xfrm>
        </p:spPr>
        <p:txBody>
          <a:bodyPr/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Демонстрация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внедренных изменений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235075" y="1399625"/>
            <a:ext cx="4860925" cy="405875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	Вывод оповещений</a:t>
            </a:r>
            <a:endParaRPr lang="ru-RU" sz="1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095999" y="1399625"/>
            <a:ext cx="5076825" cy="374904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Управление возможностью регистрации</a:t>
            </a:r>
            <a:endParaRPr lang="ru-RU" sz="1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Рисунок 7" descr="https://pp.userapi.com/c850332/v850332090/162fd5/BSXVhZlXND0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5075" y="2241550"/>
            <a:ext cx="4850879" cy="16675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Рисунок 11" descr="https://pp.userapi.com/c850332/v850332090/162fcd/_XzMf6rwzGY.jpg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4" t="5143" r="3465" b="10285"/>
          <a:stretch/>
        </p:blipFill>
        <p:spPr bwMode="auto">
          <a:xfrm>
            <a:off x="2163184" y="4057649"/>
            <a:ext cx="2994660" cy="563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Рисунок 13" descr="https://pp.userapi.com/c850332/v850332090/163010/UaENPgobYP8.jpg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134"/>
          <a:stretch/>
        </p:blipFill>
        <p:spPr bwMode="auto">
          <a:xfrm>
            <a:off x="7087920" y="2241550"/>
            <a:ext cx="3275280" cy="16675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Рисунок 14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5074" y="4057649"/>
            <a:ext cx="4788000" cy="3429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6574470" y="5297254"/>
            <a:ext cx="41198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/>
              <a:t>Ранее </a:t>
            </a:r>
            <a:r>
              <a:rPr lang="ru-RU" dirty="0" smtClean="0"/>
              <a:t>данная возможность отсутствовала</a:t>
            </a:r>
            <a:r>
              <a:rPr lang="ru-RU" dirty="0"/>
              <a:t>.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1600573" y="5297254"/>
            <a:ext cx="41198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/>
              <a:t>Ранее </a:t>
            </a:r>
            <a:r>
              <a:rPr lang="ru-RU" dirty="0" smtClean="0"/>
              <a:t>данная функция отсутствовала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04519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1235075" y="4763"/>
            <a:ext cx="9937750" cy="1371600"/>
          </a:xfrm>
        </p:spPr>
        <p:txBody>
          <a:bodyPr/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Демонстрация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внедренных изменений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235074" y="1376363"/>
            <a:ext cx="9937751" cy="4233862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	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      Возможность использования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online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offline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версий системы</a:t>
            </a: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Offline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-версия: сервис </a:t>
            </a:r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Яндекс-диск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.                                  </a:t>
            </a:r>
          </a:p>
          <a:p>
            <a:pPr marL="0" indent="0">
              <a:buNone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Содержимое:</a:t>
            </a:r>
          </a:p>
          <a:p>
            <a:pPr marL="0" indent="0">
              <a:buNone/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/>
          <p:nvPr/>
        </p:nvPicPr>
        <p:blipFill>
          <a:blip r:embed="rId2"/>
          <a:stretch>
            <a:fillRect/>
          </a:stretch>
        </p:blipFill>
        <p:spPr>
          <a:xfrm>
            <a:off x="1975485" y="3429000"/>
            <a:ext cx="3105150" cy="21812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96000" y="2218015"/>
            <a:ext cx="5076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Online-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версия: адрес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ctf.school</a:t>
            </a: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4036059" y="5937349"/>
            <a:ext cx="41198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/>
              <a:t>Ранее </a:t>
            </a:r>
            <a:r>
              <a:rPr lang="ru-RU" dirty="0" smtClean="0"/>
              <a:t>данная возможность отсутствовала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91135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24391" y="4763"/>
            <a:ext cx="9948433" cy="1371600"/>
          </a:xfrm>
        </p:spPr>
        <p:txBody>
          <a:bodyPr/>
          <a:lstStyle/>
          <a:p>
            <a:pPr algn="ctr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Выводы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35075" y="2133600"/>
            <a:ext cx="9937750" cy="4450080"/>
          </a:xfrm>
        </p:spPr>
        <p:txBody>
          <a:bodyPr>
            <a:normAutofit/>
          </a:bodyPr>
          <a:lstStyle/>
          <a:p>
            <a:pPr marL="0" indent="0" algn="ctr">
              <a:spcBef>
                <a:spcPts val="600"/>
              </a:spcBef>
              <a:buNone/>
            </a:pPr>
            <a:r>
              <a:rPr lang="ru-RU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Проведен обзор методики </a:t>
            </a:r>
            <a:r>
              <a:rPr lang="ru-RU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проведения соревнований и функционала </a:t>
            </a:r>
            <a:r>
              <a:rPr lang="ru-RU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жюрейных</a:t>
            </a:r>
            <a:r>
              <a:rPr lang="ru-RU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систем</a:t>
            </a:r>
          </a:p>
          <a:p>
            <a:pPr marL="0" indent="0" algn="ctr">
              <a:spcBef>
                <a:spcPts val="600"/>
              </a:spcBef>
              <a:buNone/>
            </a:pPr>
            <a:endParaRPr lang="ru-RU" dirty="0" smtClean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spcBef>
                <a:spcPts val="600"/>
              </a:spcBef>
              <a:buNone/>
            </a:pPr>
            <a:r>
              <a:rPr lang="ru-RU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Выявлены достоинства </a:t>
            </a:r>
            <a:r>
              <a:rPr lang="ru-RU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и недостатки в нескольких выбранных </a:t>
            </a:r>
            <a:r>
              <a:rPr lang="ru-RU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системах</a:t>
            </a:r>
          </a:p>
          <a:p>
            <a:pPr marL="0" indent="0" algn="ctr">
              <a:spcBef>
                <a:spcPts val="600"/>
              </a:spcBef>
              <a:buNone/>
            </a:pPr>
            <a:endParaRPr lang="ru-RU" dirty="0" smtClean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spcBef>
                <a:spcPts val="600"/>
              </a:spcBef>
              <a:buNone/>
            </a:pPr>
            <a:r>
              <a:rPr lang="ru-RU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Выделена система </a:t>
            </a:r>
            <a:r>
              <a:rPr lang="ru-RU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для доработки и </a:t>
            </a:r>
            <a:r>
              <a:rPr lang="ru-RU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сформулирован </a:t>
            </a:r>
            <a:r>
              <a:rPr lang="ru-RU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список исправлений и </a:t>
            </a:r>
            <a:r>
              <a:rPr lang="ru-RU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доработок</a:t>
            </a:r>
          </a:p>
          <a:p>
            <a:pPr marL="0" indent="0" algn="ctr">
              <a:spcBef>
                <a:spcPts val="600"/>
              </a:spcBef>
              <a:buNone/>
            </a:pPr>
            <a:endParaRPr lang="ru-RU" dirty="0" smtClean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spcBef>
                <a:spcPts val="600"/>
              </a:spcBef>
              <a:buNone/>
            </a:pPr>
            <a:r>
              <a:rPr lang="ru-RU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Разработан, внедрен и продемонстрирован </a:t>
            </a:r>
            <a:r>
              <a:rPr lang="ru-RU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новый функционал выбранной для </a:t>
            </a:r>
            <a:r>
              <a:rPr lang="ru-RU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доработки</a:t>
            </a:r>
          </a:p>
          <a:p>
            <a:pPr marL="0" indent="0" algn="ctr">
              <a:spcBef>
                <a:spcPts val="600"/>
              </a:spcBef>
              <a:buNone/>
            </a:pPr>
            <a:r>
              <a:rPr lang="ru-RU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системы</a:t>
            </a:r>
            <a:endParaRPr lang="ru-RU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Стрелка вниз 3"/>
          <p:cNvSpPr/>
          <p:nvPr/>
        </p:nvSpPr>
        <p:spPr>
          <a:xfrm>
            <a:off x="5897968" y="2501304"/>
            <a:ext cx="390525" cy="400050"/>
          </a:xfrm>
          <a:prstGeom prst="down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Стрелка вниз 4"/>
          <p:cNvSpPr/>
          <p:nvPr/>
        </p:nvSpPr>
        <p:spPr>
          <a:xfrm>
            <a:off x="5900737" y="3211388"/>
            <a:ext cx="390525" cy="400050"/>
          </a:xfrm>
          <a:prstGeom prst="down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трелка вниз 6"/>
          <p:cNvSpPr/>
          <p:nvPr/>
        </p:nvSpPr>
        <p:spPr>
          <a:xfrm>
            <a:off x="5897967" y="3958590"/>
            <a:ext cx="390525" cy="400050"/>
          </a:xfrm>
          <a:prstGeom prst="down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389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661573" y="2621050"/>
            <a:ext cx="7246053" cy="1187450"/>
          </a:xfrm>
        </p:spPr>
        <p:txBody>
          <a:bodyPr/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Спасибо за внимание!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5287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35074" y="-1"/>
            <a:ext cx="9937751" cy="1388173"/>
          </a:xfrm>
        </p:spPr>
        <p:txBody>
          <a:bodyPr/>
          <a:lstStyle/>
          <a:p>
            <a:pPr algn="ctr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Цели и задачи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235074" y="1388175"/>
            <a:ext cx="4046568" cy="4058750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ru-RU" sz="1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Цель: 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ru-RU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Доработать одну </a:t>
            </a:r>
            <a:r>
              <a:rPr lang="ru-RU" sz="1900" dirty="0">
                <a:latin typeface="Arial" panose="020B0604020202020204" pitchFamily="34" charset="0"/>
                <a:cs typeface="Arial" panose="020B0604020202020204" pitchFamily="34" charset="0"/>
              </a:rPr>
              <a:t>из существующих систем путем увеличения количества инструментов системы и улучшением текущего функционала.</a:t>
            </a:r>
            <a:endParaRPr lang="ru-RU" sz="1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022677" y="1388172"/>
            <a:ext cx="6409113" cy="4885335"/>
          </a:xfrm>
        </p:spPr>
        <p:txBody>
          <a:bodyPr>
            <a:no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ru-RU" sz="1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Задачи</a:t>
            </a:r>
            <a:r>
              <a:rPr lang="ru-RU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lang="ru-RU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Провести </a:t>
            </a:r>
            <a:r>
              <a:rPr lang="ru-RU" sz="1900" dirty="0">
                <a:latin typeface="Arial" panose="020B0604020202020204" pitchFamily="34" charset="0"/>
                <a:cs typeface="Arial" panose="020B0604020202020204" pitchFamily="34" charset="0"/>
              </a:rPr>
              <a:t>обзор методики </a:t>
            </a:r>
            <a:r>
              <a:rPr lang="ru-RU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проведения соревнований и функционала </a:t>
            </a:r>
            <a:r>
              <a:rPr lang="ru-RU" sz="19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жюрейных</a:t>
            </a:r>
            <a:r>
              <a:rPr lang="ru-RU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 систем</a:t>
            </a:r>
            <a:endParaRPr lang="ru-RU" sz="1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lang="ru-RU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Выявить </a:t>
            </a:r>
            <a:r>
              <a:rPr lang="ru-RU" sz="1900" dirty="0">
                <a:latin typeface="Arial" panose="020B0604020202020204" pitchFamily="34" charset="0"/>
                <a:cs typeface="Arial" panose="020B0604020202020204" pitchFamily="34" charset="0"/>
              </a:rPr>
              <a:t>достоинства и недостатки в нескольких выбранных системах.</a:t>
            </a:r>
          </a:p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lang="ru-RU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Выделить </a:t>
            </a:r>
            <a:r>
              <a:rPr lang="ru-RU" sz="1900" dirty="0">
                <a:latin typeface="Arial" panose="020B0604020202020204" pitchFamily="34" charset="0"/>
                <a:cs typeface="Arial" panose="020B0604020202020204" pitchFamily="34" charset="0"/>
              </a:rPr>
              <a:t>систему для </a:t>
            </a:r>
            <a:r>
              <a:rPr lang="ru-RU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доработки и сформулировать </a:t>
            </a:r>
            <a:r>
              <a:rPr lang="ru-RU" sz="1900" dirty="0">
                <a:latin typeface="Arial" panose="020B0604020202020204" pitchFamily="34" charset="0"/>
                <a:cs typeface="Arial" panose="020B0604020202020204" pitchFamily="34" charset="0"/>
              </a:rPr>
              <a:t>список исправлений и доработок</a:t>
            </a:r>
            <a:r>
              <a:rPr lang="ru-RU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lang="ru-RU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Разработать, внедрить и продемонстрировать новый </a:t>
            </a:r>
            <a:r>
              <a:rPr lang="ru-RU" sz="1900" dirty="0">
                <a:latin typeface="Arial" panose="020B0604020202020204" pitchFamily="34" charset="0"/>
                <a:cs typeface="Arial" panose="020B0604020202020204" pitchFamily="34" charset="0"/>
              </a:rPr>
              <a:t>функционал выбранной для доработки системы</a:t>
            </a:r>
            <a:r>
              <a:rPr lang="ru-RU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1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396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35075" y="-1"/>
            <a:ext cx="9937750" cy="1376363"/>
          </a:xfrm>
        </p:spPr>
        <p:txBody>
          <a:bodyPr>
            <a:norm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Сравнение функционала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жюрейных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систем</a:t>
            </a:r>
            <a:endParaRPr lang="ru-RU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9280167"/>
              </p:ext>
            </p:extLst>
          </p:nvPr>
        </p:nvGraphicFramePr>
        <p:xfrm>
          <a:off x="2130685" y="1459490"/>
          <a:ext cx="7731514" cy="5299023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11660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2688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2688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90735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92688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26887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804063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ru-RU" sz="12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1618" marR="41618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CTFd</a:t>
                      </a:r>
                      <a:r>
                        <a:rPr lang="ru-RU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</a:t>
                      </a:r>
                      <a:endParaRPr lang="ru-RU" sz="12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1618" marR="41618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Project</a:t>
                      </a:r>
                      <a:r>
                        <a:rPr lang="ru-RU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1200" b="1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Asya</a:t>
                      </a:r>
                      <a:endParaRPr lang="ru-RU" sz="12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1618" marR="41618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Жюрейная</a:t>
                      </a:r>
                      <a:r>
                        <a:rPr lang="ru-RU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платформа от команды </a:t>
                      </a:r>
                      <a:r>
                        <a:rPr lang="en-US" sz="1200" b="1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Hackerdom</a:t>
                      </a:r>
                      <a:endParaRPr lang="ru-RU" sz="12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1618" marR="41618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FBCTF </a:t>
                      </a:r>
                      <a:endParaRPr lang="ru-RU" sz="12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1618" marR="41618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SchoolCTF</a:t>
                      </a:r>
                      <a:endParaRPr lang="ru-RU" sz="12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1618" marR="41618" marT="0" marB="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Система</a:t>
                      </a: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свободно распространяемая</a:t>
                      </a:r>
                      <a:endParaRPr lang="ru-RU" sz="12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1618" marR="41618" marT="0" marB="0" anchor="ctr"/>
                </a:tc>
                <a:tc>
                  <a:txBody>
                    <a:bodyPr/>
                    <a:lstStyle/>
                    <a:p>
                      <a:pPr marL="0" lvl="0" indent="182563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Да</a:t>
                      </a:r>
                      <a:endParaRPr lang="ru-RU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163850" marT="0" marB="0" anchor="ctr"/>
                </a:tc>
                <a:tc>
                  <a:txBody>
                    <a:bodyPr/>
                    <a:lstStyle/>
                    <a:p>
                      <a:pPr marL="0" lvl="0" indent="182563" algn="ctr" defTabSz="4572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Да</a:t>
                      </a:r>
                      <a:endParaRPr lang="ru-RU" sz="12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163850" marT="0" marB="0" anchor="ctr"/>
                </a:tc>
                <a:tc>
                  <a:txBody>
                    <a:bodyPr/>
                    <a:lstStyle/>
                    <a:p>
                      <a:pPr marL="0" lvl="0" indent="182563" algn="ctr" defTabSz="4572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Да</a:t>
                      </a:r>
                      <a:endParaRPr lang="ru-RU" sz="12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163850" marT="0" marB="0" anchor="ctr"/>
                </a:tc>
                <a:tc>
                  <a:txBody>
                    <a:bodyPr/>
                    <a:lstStyle/>
                    <a:p>
                      <a:pPr marL="0" lvl="0" indent="182563" algn="ctr" defTabSz="4572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Да</a:t>
                      </a:r>
                      <a:endParaRPr lang="ru-RU" sz="12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163850" marT="0" marB="0" anchor="ctr"/>
                </a:tc>
                <a:tc>
                  <a:txBody>
                    <a:bodyPr/>
                    <a:lstStyle/>
                    <a:p>
                      <a:pPr marL="0" lvl="0" indent="182563" algn="ctr" defTabSz="4572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Да</a:t>
                      </a:r>
                      <a:endParaRPr lang="ru-RU" sz="12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163850" marT="0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Простота интерфейса</a:t>
                      </a:r>
                      <a:endParaRPr lang="ru-RU" sz="12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1618" marR="41618" marT="0" marB="0" anchor="ctr"/>
                </a:tc>
                <a:tc>
                  <a:txBody>
                    <a:bodyPr/>
                    <a:lstStyle/>
                    <a:p>
                      <a:pPr marL="0" lvl="0" indent="182563" algn="ctr" defTabSz="4572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Да</a:t>
                      </a:r>
                      <a:endParaRPr lang="ru-RU" sz="12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163850" marT="0" marB="0" anchor="ctr"/>
                </a:tc>
                <a:tc>
                  <a:txBody>
                    <a:bodyPr/>
                    <a:lstStyle/>
                    <a:p>
                      <a:pPr marL="0" lvl="0" indent="182563" algn="ctr" defTabSz="4572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Да</a:t>
                      </a:r>
                      <a:endParaRPr lang="ru-RU" sz="12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163850" marT="0" marB="0" anchor="ctr"/>
                </a:tc>
                <a:tc>
                  <a:txBody>
                    <a:bodyPr/>
                    <a:lstStyle/>
                    <a:p>
                      <a:pPr marL="0" lvl="0" indent="182563" algn="ctr" defTabSz="4572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Да</a:t>
                      </a:r>
                      <a:endParaRPr lang="ru-RU" sz="12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163850" marT="0" marB="0" anchor="ctr"/>
                </a:tc>
                <a:tc>
                  <a:txBody>
                    <a:bodyPr/>
                    <a:lstStyle/>
                    <a:p>
                      <a:pPr marL="0" lvl="0" indent="182563" algn="ctr" defTabSz="4572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Нет</a:t>
                      </a:r>
                      <a:endParaRPr lang="ru-RU" sz="12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163850" marT="0" marB="0" anchor="ctr"/>
                </a:tc>
                <a:tc>
                  <a:txBody>
                    <a:bodyPr/>
                    <a:lstStyle/>
                    <a:p>
                      <a:pPr marL="0" lvl="0" indent="182563" algn="ctr" defTabSz="4572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Да</a:t>
                      </a:r>
                      <a:endParaRPr lang="ru-RU" sz="12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163850" marT="0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Наличие инструкции по установке</a:t>
                      </a:r>
                      <a:endParaRPr lang="ru-RU" sz="12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1618" marR="41618" marT="0" marB="0" anchor="ctr"/>
                </a:tc>
                <a:tc>
                  <a:txBody>
                    <a:bodyPr/>
                    <a:lstStyle/>
                    <a:p>
                      <a:pPr marL="0" lvl="0" indent="182563" algn="ctr" defTabSz="4572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Да</a:t>
                      </a:r>
                      <a:endParaRPr lang="ru-RU" sz="12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163850" marT="0" marB="0" anchor="ctr"/>
                </a:tc>
                <a:tc>
                  <a:txBody>
                    <a:bodyPr/>
                    <a:lstStyle/>
                    <a:p>
                      <a:pPr marL="0" lvl="0" indent="182563" algn="ctr" defTabSz="4572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Нет</a:t>
                      </a:r>
                      <a:endParaRPr lang="ru-RU" sz="12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163850" marT="0" marB="0" anchor="ctr"/>
                </a:tc>
                <a:tc>
                  <a:txBody>
                    <a:bodyPr/>
                    <a:lstStyle/>
                    <a:p>
                      <a:pPr marL="0" lvl="0" indent="182563" algn="ctr" defTabSz="4572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Нет</a:t>
                      </a:r>
                      <a:endParaRPr lang="ru-RU" sz="12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163850" marT="0" marB="0" anchor="ctr"/>
                </a:tc>
                <a:tc>
                  <a:txBody>
                    <a:bodyPr/>
                    <a:lstStyle/>
                    <a:p>
                      <a:pPr marL="0" lvl="0" indent="182563" algn="ctr" defTabSz="4572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Да</a:t>
                      </a:r>
                      <a:endParaRPr lang="ru-RU" sz="12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163850" marT="0" marB="0" anchor="ctr"/>
                </a:tc>
                <a:tc>
                  <a:txBody>
                    <a:bodyPr/>
                    <a:lstStyle/>
                    <a:p>
                      <a:pPr marL="0" lvl="0" indent="182563" algn="ctr" defTabSz="4572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Нет</a:t>
                      </a:r>
                      <a:endParaRPr lang="ru-RU" sz="12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163850" marT="0" marB="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Различные виды </a:t>
                      </a:r>
                      <a:r>
                        <a:rPr lang="ru-RU" sz="1200" b="1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статистики </a:t>
                      </a:r>
                      <a:r>
                        <a:rPr lang="ru-RU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(таблицы, графики и т.д.)</a:t>
                      </a:r>
                      <a:endParaRPr lang="ru-RU" sz="12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1618" marR="41618" marT="0" marB="0" anchor="ctr"/>
                </a:tc>
                <a:tc>
                  <a:txBody>
                    <a:bodyPr/>
                    <a:lstStyle/>
                    <a:p>
                      <a:pPr marL="0" lvl="0" indent="182563" algn="ctr" defTabSz="4572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Да</a:t>
                      </a:r>
                      <a:endParaRPr lang="ru-RU" sz="12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163850" marT="0" marB="0" anchor="ctr"/>
                </a:tc>
                <a:tc>
                  <a:txBody>
                    <a:bodyPr/>
                    <a:lstStyle/>
                    <a:p>
                      <a:pPr marL="0" lvl="0" indent="182563" algn="ctr" defTabSz="4572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Нет</a:t>
                      </a:r>
                      <a:endParaRPr lang="ru-RU" sz="12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163850" marT="0" marB="0" anchor="ctr"/>
                </a:tc>
                <a:tc>
                  <a:txBody>
                    <a:bodyPr/>
                    <a:lstStyle/>
                    <a:p>
                      <a:pPr marL="0" lvl="0" indent="182563" algn="ctr" defTabSz="4572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Да</a:t>
                      </a:r>
                      <a:endParaRPr lang="ru-RU" sz="12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163850" marT="0" marB="0" anchor="ctr"/>
                </a:tc>
                <a:tc>
                  <a:txBody>
                    <a:bodyPr/>
                    <a:lstStyle/>
                    <a:p>
                      <a:pPr marL="0" lvl="0" indent="182563" algn="ctr" defTabSz="4572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Да</a:t>
                      </a:r>
                      <a:endParaRPr lang="ru-RU" sz="12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163850" marT="0" marB="0" anchor="ctr"/>
                </a:tc>
                <a:tc>
                  <a:txBody>
                    <a:bodyPr/>
                    <a:lstStyle/>
                    <a:p>
                      <a:pPr marL="0" lvl="0" indent="182563" algn="ctr" defTabSz="4572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Нет</a:t>
                      </a:r>
                      <a:endParaRPr lang="ru-RU" sz="12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163850" marT="0" marB="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Форма самостоятельной регистрации</a:t>
                      </a:r>
                      <a:endParaRPr lang="ru-RU" sz="12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1618" marR="41618" marT="0" marB="0" anchor="ctr"/>
                </a:tc>
                <a:tc>
                  <a:txBody>
                    <a:bodyPr/>
                    <a:lstStyle/>
                    <a:p>
                      <a:pPr marL="0" lvl="0" indent="182563" algn="ctr" defTabSz="4572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Да</a:t>
                      </a:r>
                      <a:endParaRPr lang="ru-RU" sz="12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163850" marT="0" marB="0" anchor="ctr"/>
                </a:tc>
                <a:tc>
                  <a:txBody>
                    <a:bodyPr/>
                    <a:lstStyle/>
                    <a:p>
                      <a:pPr marL="0" lvl="0" indent="182563" algn="ctr" defTabSz="4572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Да</a:t>
                      </a:r>
                      <a:endParaRPr lang="ru-RU" sz="12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163850" marT="0" marB="0" anchor="ctr"/>
                </a:tc>
                <a:tc>
                  <a:txBody>
                    <a:bodyPr/>
                    <a:lstStyle/>
                    <a:p>
                      <a:pPr marL="0" lvl="0" indent="182563" algn="ctr" defTabSz="4572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Да</a:t>
                      </a:r>
                      <a:endParaRPr lang="ru-RU" sz="12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163850" marT="0" marB="0" anchor="ctr"/>
                </a:tc>
                <a:tc>
                  <a:txBody>
                    <a:bodyPr/>
                    <a:lstStyle/>
                    <a:p>
                      <a:pPr marL="0" lvl="0" indent="182563" algn="ctr" defTabSz="4572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Да</a:t>
                      </a:r>
                      <a:endParaRPr lang="ru-RU" sz="12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163850" marT="0" marB="0" anchor="ctr"/>
                </a:tc>
                <a:tc>
                  <a:txBody>
                    <a:bodyPr/>
                    <a:lstStyle/>
                    <a:p>
                      <a:pPr marL="0" lvl="0" indent="182563" algn="ctr" defTabSz="4572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Нет</a:t>
                      </a:r>
                      <a:endParaRPr lang="ru-RU" sz="12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163850" marT="0" marB="0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Отображение доп. информации в заданиях</a:t>
                      </a:r>
                      <a:endParaRPr lang="ru-RU" sz="12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1618" marR="41618" marT="0" marB="0" anchor="ctr"/>
                </a:tc>
                <a:tc>
                  <a:txBody>
                    <a:bodyPr/>
                    <a:lstStyle/>
                    <a:p>
                      <a:pPr marL="0" lvl="0" indent="182563" algn="ctr" defTabSz="4572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Да</a:t>
                      </a:r>
                      <a:endParaRPr lang="ru-RU" sz="12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163850" marT="0" marB="0" anchor="ctr"/>
                </a:tc>
                <a:tc>
                  <a:txBody>
                    <a:bodyPr/>
                    <a:lstStyle/>
                    <a:p>
                      <a:pPr marL="0" lvl="0" indent="182563" algn="ctr" defTabSz="4572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Да</a:t>
                      </a:r>
                      <a:endParaRPr lang="ru-RU" sz="12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163850" marT="0" marB="0" anchor="ctr"/>
                </a:tc>
                <a:tc>
                  <a:txBody>
                    <a:bodyPr/>
                    <a:lstStyle/>
                    <a:p>
                      <a:pPr marL="0" lvl="0" indent="182563" algn="ctr" defTabSz="4572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Да</a:t>
                      </a:r>
                      <a:endParaRPr lang="ru-RU" sz="12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163850" marT="0" marB="0" anchor="ctr"/>
                </a:tc>
                <a:tc>
                  <a:txBody>
                    <a:bodyPr/>
                    <a:lstStyle/>
                    <a:p>
                      <a:pPr marL="0" lvl="0" indent="182563" algn="ctr" defTabSz="4572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Да</a:t>
                      </a:r>
                      <a:endParaRPr lang="ru-RU" sz="12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163850" marT="0" marB="0" anchor="ctr"/>
                </a:tc>
                <a:tc>
                  <a:txBody>
                    <a:bodyPr/>
                    <a:lstStyle/>
                    <a:p>
                      <a:pPr marL="0" lvl="0" indent="182563" algn="ctr" defTabSz="4572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Нет</a:t>
                      </a:r>
                      <a:endParaRPr lang="ru-RU" sz="12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163850" marT="0" marB="0"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Наличие всплывающих уведомлений </a:t>
                      </a:r>
                      <a:endParaRPr lang="ru-RU" sz="12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1618" marR="41618" marT="0" marB="0" anchor="ctr"/>
                </a:tc>
                <a:tc>
                  <a:txBody>
                    <a:bodyPr/>
                    <a:lstStyle/>
                    <a:p>
                      <a:pPr marL="0" lvl="0" indent="182563" algn="ctr" defTabSz="4572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Да</a:t>
                      </a:r>
                      <a:endParaRPr lang="ru-RU" sz="12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163850" marT="0" marB="0" anchor="ctr"/>
                </a:tc>
                <a:tc>
                  <a:txBody>
                    <a:bodyPr/>
                    <a:lstStyle/>
                    <a:p>
                      <a:pPr marL="0" lvl="0" indent="182563" algn="ctr" defTabSz="4572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Да</a:t>
                      </a:r>
                      <a:endParaRPr lang="ru-RU" sz="12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163850" marT="0" marB="0" anchor="ctr"/>
                </a:tc>
                <a:tc>
                  <a:txBody>
                    <a:bodyPr/>
                    <a:lstStyle/>
                    <a:p>
                      <a:pPr marL="0" lvl="0" indent="182563" algn="ctr" defTabSz="4572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Да</a:t>
                      </a:r>
                      <a:endParaRPr lang="ru-RU" sz="12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163850" marT="0" marB="0" anchor="ctr"/>
                </a:tc>
                <a:tc>
                  <a:txBody>
                    <a:bodyPr/>
                    <a:lstStyle/>
                    <a:p>
                      <a:pPr marL="0" lvl="0" indent="182563" algn="ctr" defTabSz="4572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Да</a:t>
                      </a:r>
                      <a:endParaRPr lang="ru-RU" sz="12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163850" marT="0" marB="0" anchor="ctr"/>
                </a:tc>
                <a:tc>
                  <a:txBody>
                    <a:bodyPr/>
                    <a:lstStyle/>
                    <a:p>
                      <a:pPr marL="0" lvl="0" indent="182563" algn="ctr" defTabSz="4572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Нет</a:t>
                      </a:r>
                      <a:endParaRPr lang="ru-RU" sz="12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163850" marT="0" marB="0"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571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44211" y="4763"/>
            <a:ext cx="9928614" cy="1371600"/>
          </a:xfrm>
        </p:spPr>
        <p:txBody>
          <a:bodyPr>
            <a:normAutofit/>
          </a:bodyPr>
          <a:lstStyle/>
          <a:p>
            <a:pPr algn="ctr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Список планируемых доработок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61084" y="1376363"/>
            <a:ext cx="10353762" cy="4839650"/>
          </a:xfrm>
        </p:spPr>
        <p:txBody>
          <a:bodyPr>
            <a:normAutofit lnSpcReduction="10000"/>
          </a:bodyPr>
          <a:lstStyle/>
          <a:p>
            <a:pPr marL="0" lvl="0" indent="0">
              <a:lnSpc>
                <a:spcPct val="120000"/>
              </a:lnSpc>
              <a:buNone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1. Отображение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дополнительной информации задачах:</a:t>
            </a:r>
          </a:p>
          <a:p>
            <a:pPr marL="0" indent="0" defTabSz="266700">
              <a:lnSpc>
                <a:spcPct val="120000"/>
              </a:lnSpc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1.1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рейтинг сложности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задачи;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defTabSz="266700">
              <a:lnSpc>
                <a:spcPct val="120000"/>
              </a:lnSpc>
              <a:buNone/>
              <a:tabLst>
                <a:tab pos="266700" algn="l"/>
              </a:tabLst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1.2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список названий команд, решивших задачу;</a:t>
            </a:r>
          </a:p>
          <a:p>
            <a:pPr marL="0" lvl="0" indent="0">
              <a:lnSpc>
                <a:spcPct val="120000"/>
              </a:lnSpc>
              <a:buNone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2. вывод статистики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 виде графиков;</a:t>
            </a:r>
          </a:p>
          <a:p>
            <a:pPr marL="0" lvl="0" indent="0">
              <a:lnSpc>
                <a:spcPct val="120000"/>
              </a:lnSpc>
              <a:buNone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3. составление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краткой инструкции по разворачиванию системы;</a:t>
            </a:r>
          </a:p>
          <a:p>
            <a:pPr marL="0" lvl="0" indent="0">
              <a:lnSpc>
                <a:spcPct val="120000"/>
              </a:lnSpc>
              <a:buNone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4. отображение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всплывающих уведомлений с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текстом;</a:t>
            </a:r>
          </a:p>
          <a:p>
            <a:pPr marL="0" lvl="0" indent="0">
              <a:lnSpc>
                <a:spcPct val="120000"/>
              </a:lnSpc>
              <a:buNone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5. возможность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самостоятельной регистрации команд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участниками;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lnSpc>
                <a:spcPct val="120000"/>
              </a:lnSpc>
              <a:buNone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6. включение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 отключение возможности регистрации через панель администратора;</a:t>
            </a:r>
          </a:p>
          <a:p>
            <a:pPr marL="0" lvl="0" indent="0">
              <a:lnSpc>
                <a:spcPct val="120000"/>
              </a:lnSpc>
              <a:buNone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7. возможность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использования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online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и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offline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версий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системы;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lnSpc>
                <a:spcPct val="120000"/>
              </a:lnSpc>
              <a:buNone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8. возможность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редактирования информации на главной странице через панель администратора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513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35075" y="0"/>
            <a:ext cx="9937750" cy="1371600"/>
          </a:xfrm>
        </p:spPr>
        <p:txBody>
          <a:bodyPr>
            <a:normAutofit/>
          </a:bodyPr>
          <a:lstStyle/>
          <a:p>
            <a:pPr algn="ctr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Выбор программных средств для разработки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35075" y="2013334"/>
            <a:ext cx="6440480" cy="4160767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ru-RU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Для разработки были выбраны следующие программные средства:</a:t>
            </a:r>
          </a:p>
          <a:p>
            <a:pPr marL="0" indent="0">
              <a:lnSpc>
                <a:spcPct val="120000"/>
              </a:lnSpc>
              <a:buNone/>
            </a:pPr>
            <a:endParaRPr lang="ru-RU" sz="19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20000"/>
              </a:lnSpc>
            </a:pPr>
            <a:r>
              <a:rPr lang="ru-RU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Язык программирования: </a:t>
            </a:r>
            <a:r>
              <a:rPr lang="en-US" sz="1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  <a:endParaRPr lang="ru-RU" sz="19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20000"/>
              </a:lnSpc>
            </a:pPr>
            <a:r>
              <a:rPr lang="ru-RU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СУБД: </a:t>
            </a:r>
            <a:r>
              <a:rPr lang="en-US" sz="1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SQLite3</a:t>
            </a:r>
            <a:endParaRPr lang="ru-RU" sz="19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20000"/>
              </a:lnSpc>
            </a:pPr>
            <a:r>
              <a:rPr lang="ru-RU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Фреймворк: </a:t>
            </a:r>
            <a:r>
              <a:rPr lang="en-US" sz="19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Djang</a:t>
            </a:r>
            <a:r>
              <a:rPr lang="ru-RU" sz="1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о</a:t>
            </a:r>
          </a:p>
          <a:p>
            <a:pPr lvl="1">
              <a:lnSpc>
                <a:spcPct val="120000"/>
              </a:lnSpc>
            </a:pPr>
            <a:r>
              <a:rPr lang="ru-RU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Среда разработки: </a:t>
            </a:r>
            <a:r>
              <a:rPr lang="en-US" sz="1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IDE </a:t>
            </a:r>
            <a:r>
              <a:rPr lang="en-US" sz="19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PyCharm</a:t>
            </a:r>
            <a:r>
              <a:rPr lang="en-US" sz="1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by </a:t>
            </a:r>
            <a:r>
              <a:rPr lang="en-US" sz="19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JetBrains</a:t>
            </a:r>
            <a:endParaRPr lang="ru-RU" sz="19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30" name="Picture 6" descr="ÐÐ°ÑÑÐ¸Ð½ÐºÐ¸ Ð¿Ð¾ Ð·Ð°Ð¿ÑÐ¾ÑÑ pycharm,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5555" y="5015213"/>
            <a:ext cx="938029" cy="938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ÐÐ¾ÑÐ¾Ð¶ÐµÐµ Ð¸Ð·Ð¾Ð±ÑÐ°Ð¶ÐµÐ½Ð¸Ðµ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6443" y="1749782"/>
            <a:ext cx="983535" cy="983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ÐÐ°ÑÑÐ¸Ð½ÐºÐ¸ Ð¿Ð¾ Ð·Ð°Ð¿ÑÐ¾ÑÑ Django logo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4234" y="4108807"/>
            <a:ext cx="2133315" cy="1168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ÐÐ¾ÑÐ¾Ð¶ÐµÐµ Ð¸Ð·Ð¾Ð±ÑÐ°Ð¶ÐµÐ½Ð¸Ðµ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5555" y="2991731"/>
            <a:ext cx="1790115" cy="1117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012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35075" y="-1"/>
            <a:ext cx="9937750" cy="13763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ER-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диаграмма базы данных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системы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4294967295"/>
          </p:nvPr>
        </p:nvSpPr>
        <p:spPr>
          <a:xfrm>
            <a:off x="9796031" y="4775302"/>
            <a:ext cx="2291542" cy="1155700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*В диаграмму не включены сущности, используемые в целях управления системой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0758" y="1616960"/>
            <a:ext cx="6270484" cy="5048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043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35075" y="4763"/>
            <a:ext cx="9937750" cy="1371600"/>
          </a:xfrm>
        </p:spPr>
        <p:txBody>
          <a:bodyPr/>
          <a:lstStyle/>
          <a:p>
            <a:pPr algn="ctr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Демонстрация внедренных изменений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235075" y="1376363"/>
            <a:ext cx="4860925" cy="405875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Уровень сложности задачи</a:t>
            </a:r>
            <a:endParaRPr lang="ru-RU" sz="1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095365" y="1376363"/>
            <a:ext cx="5064666" cy="4058751"/>
          </a:xfrm>
        </p:spPr>
        <p:txBody>
          <a:bodyPr/>
          <a:lstStyle/>
          <a:p>
            <a:pPr marL="0" indent="0" algn="ctr">
              <a:buNone/>
            </a:pPr>
            <a:r>
              <a:rPr lang="ru-RU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Отображение списка команд, которые уже решили задачу</a:t>
            </a:r>
            <a:endParaRPr lang="ru-RU" sz="1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Рисунок 5" descr="https://pp.userapi.com/c849332/v849332915/193572/-hyaAp6fFGo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1031" y="2260864"/>
            <a:ext cx="4919000" cy="208669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735282" y="4973449"/>
            <a:ext cx="38598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/>
              <a:t>Ранее в разделе заданий отсутствовало описание уровня сложности задачи и название задачи.</a:t>
            </a:r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5075" y="2241550"/>
            <a:ext cx="4854246" cy="2596457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>
          <a:xfrm>
            <a:off x="6770593" y="4973449"/>
            <a:ext cx="38598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/>
              <a:t>Ранее отображение данного списка отсутствовало.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40992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235075" y="1384677"/>
            <a:ext cx="4860925" cy="4058750"/>
          </a:xfrm>
        </p:spPr>
        <p:txBody>
          <a:bodyPr/>
          <a:lstStyle/>
          <a:p>
            <a:pPr marL="0" indent="0" algn="ctr">
              <a:buNone/>
            </a:pPr>
            <a:r>
              <a:rPr lang="ru-RU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Краткая инструкция по разворачиванию системы</a:t>
            </a:r>
            <a:endParaRPr lang="ru-RU" sz="1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093575" y="1399624"/>
            <a:ext cx="5079250" cy="405875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Возможность редактирования информации на главной странице через панель администратора</a:t>
            </a:r>
            <a:endParaRPr lang="ru-RU" sz="1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/>
          <p:cNvPicPr/>
          <p:nvPr/>
        </p:nvPicPr>
        <p:blipFill>
          <a:blip r:embed="rId2"/>
          <a:stretch>
            <a:fillRect/>
          </a:stretch>
        </p:blipFill>
        <p:spPr>
          <a:xfrm>
            <a:off x="1235075" y="2252267"/>
            <a:ext cx="4858500" cy="2715962"/>
          </a:xfrm>
          <a:prstGeom prst="rect">
            <a:avLst/>
          </a:prstGeom>
        </p:spPr>
      </p:pic>
      <p:pic>
        <p:nvPicPr>
          <p:cNvPr id="8" name="Рисунок 7" descr="https://pp.userapi.com/c849332/v849332915/1934f8/xToIg2GlIUc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4275" y="2559834"/>
            <a:ext cx="4908550" cy="2158273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Заголовок 1"/>
          <p:cNvSpPr>
            <a:spLocks noGrp="1"/>
          </p:cNvSpPr>
          <p:nvPr>
            <p:ph type="title"/>
          </p:nvPr>
        </p:nvSpPr>
        <p:spPr>
          <a:xfrm>
            <a:off x="1235075" y="4763"/>
            <a:ext cx="9937750" cy="1371600"/>
          </a:xfrm>
        </p:spPr>
        <p:txBody>
          <a:bodyPr/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Демонстрация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внедренных изменений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1734387" y="5200471"/>
            <a:ext cx="38598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/>
              <a:t>Ранее данная инструкция отсутствовала.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7022177" y="5200471"/>
            <a:ext cx="38598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/>
              <a:t>Ранее данная возможность отсутствовала.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404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"/>
          <p:cNvSpPr>
            <a:spLocks noGrp="1"/>
          </p:cNvSpPr>
          <p:nvPr>
            <p:ph type="title"/>
          </p:nvPr>
        </p:nvSpPr>
        <p:spPr>
          <a:xfrm>
            <a:off x="1235075" y="4763"/>
            <a:ext cx="9937750" cy="1371600"/>
          </a:xfrm>
        </p:spPr>
        <p:txBody>
          <a:bodyPr/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Демонстрация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внедренных изменений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235076" y="1399625"/>
            <a:ext cx="4831762" cy="4058750"/>
          </a:xfrm>
        </p:spPr>
        <p:txBody>
          <a:bodyPr/>
          <a:lstStyle/>
          <a:p>
            <a:pPr marL="0" indent="0" algn="ctr">
              <a:buNone/>
            </a:pPr>
            <a:r>
              <a:rPr lang="ru-RU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Вывод статистики в виде гистограммы</a:t>
            </a:r>
            <a:endParaRPr lang="ru-RU" sz="1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094095" y="1399625"/>
            <a:ext cx="5064665" cy="405875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Возможность самостоятельной регистрации</a:t>
            </a:r>
            <a:endParaRPr lang="ru-RU" sz="1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 descr="https://pp.userapi.com/c850332/v850332090/16303d/lNTKz8zSios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188" y="2261266"/>
            <a:ext cx="4849812" cy="23996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Рисунок 9" descr="https://pp.userapi.com/c850332/v850332090/16313e/9xtDzNGk2p0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8278" y="2740950"/>
            <a:ext cx="4119880" cy="16135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Рисунок 10" descr="https://pp.userapi.com/c850332/v850332090/163137/gLIGKyj692g.jp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9776" y="2261266"/>
            <a:ext cx="4788000" cy="31865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1721019" y="5017591"/>
            <a:ext cx="38598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/>
              <a:t>Ранее любая статистика, кроме табличной, отсутствовала.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6538277" y="5014295"/>
            <a:ext cx="41198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/>
              <a:t>Ранее </a:t>
            </a:r>
            <a:r>
              <a:rPr lang="ru-RU" dirty="0" smtClean="0"/>
              <a:t>данная возможность отсутствовала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50726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TM10001115[[fn=Посылка]]</Template>
  <TotalTime>313</TotalTime>
  <Words>422</Words>
  <Application>Microsoft Office PowerPoint</Application>
  <PresentationFormat>Широкоэкранный</PresentationFormat>
  <Paragraphs>135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Calibri</vt:lpstr>
      <vt:lpstr>Corbel</vt:lpstr>
      <vt:lpstr>Gill Sans MT</vt:lpstr>
      <vt:lpstr>Parcel</vt:lpstr>
      <vt:lpstr>Разработка системы автоматизированного персонализированного контроля знаний на виртуальных лабораторных стендах</vt:lpstr>
      <vt:lpstr>Цели и задачи</vt:lpstr>
      <vt:lpstr>Сравнение функционала жюрейных систем</vt:lpstr>
      <vt:lpstr>Список планируемых доработок</vt:lpstr>
      <vt:lpstr>Выбор программных средств для разработки</vt:lpstr>
      <vt:lpstr>ER-диаграмма базы данных системы</vt:lpstr>
      <vt:lpstr>Демонстрация внедренных изменений</vt:lpstr>
      <vt:lpstr>Демонстрация внедренных изменений</vt:lpstr>
      <vt:lpstr>Демонстрация внедренных изменений</vt:lpstr>
      <vt:lpstr>Демонстрация внедренных изменений</vt:lpstr>
      <vt:lpstr>Демонстрация внедренных изменений</vt:lpstr>
      <vt:lpstr>Выводы</vt:lpstr>
      <vt:lpstr>Спасибо за внимание!</vt:lpstr>
    </vt:vector>
  </TitlesOfParts>
  <Company>diakov.net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системы автоматизированного персонализированного контроля знаний на виртуальных лабораторных стендах</dc:title>
  <dc:creator>RePack by Diakov</dc:creator>
  <cp:lastModifiedBy>Анастасия Тихоненкова</cp:lastModifiedBy>
  <cp:revision>46</cp:revision>
  <dcterms:created xsi:type="dcterms:W3CDTF">2019-06-11T04:00:31Z</dcterms:created>
  <dcterms:modified xsi:type="dcterms:W3CDTF">2019-06-23T17:52:40Z</dcterms:modified>
</cp:coreProperties>
</file>