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9" autoAdjust="0"/>
    <p:restoredTop sz="94660"/>
  </p:normalViewPr>
  <p:slideViewPr>
    <p:cSldViewPr snapToGrid="0">
      <p:cViewPr>
        <p:scale>
          <a:sx n="75" d="100"/>
          <a:sy n="75" d="100"/>
        </p:scale>
        <p:origin x="1632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1708" y="4622795"/>
            <a:ext cx="9070848" cy="7281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Докладчик: </a:t>
            </a:r>
            <a:r>
              <a:rPr lang="ru-RU" b="1" dirty="0" err="1" smtClean="0"/>
              <a:t>Тихоненкова</a:t>
            </a:r>
            <a:r>
              <a:rPr lang="ru-RU" b="1" dirty="0" smtClean="0"/>
              <a:t> А.А.</a:t>
            </a:r>
          </a:p>
          <a:p>
            <a:endParaRPr lang="ru-RU" dirty="0"/>
          </a:p>
          <a:p>
            <a:r>
              <a:rPr lang="ru-RU" dirty="0" smtClean="0"/>
              <a:t>Научный руководитель, к.т.н., доцент кафедры КБ-4: </a:t>
            </a:r>
            <a:r>
              <a:rPr lang="ru-RU" b="1" dirty="0" smtClean="0"/>
              <a:t>Иванова И.А.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98792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Вывод аналитики в виде графика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Возможность самостоятельной регистрации</a:t>
            </a:r>
            <a:endParaRPr lang="ru-RU" dirty="0"/>
          </a:p>
        </p:txBody>
      </p:sp>
      <p:pic>
        <p:nvPicPr>
          <p:cNvPr id="9" name="Рисунок 8" descr="https://pp.userapi.com/c850332/v850332090/16303d/lNTKz8zSi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" y="2903246"/>
            <a:ext cx="5488305" cy="276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0332/v850332090/16313e/9xtDzNGk2p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55" y="3731550"/>
            <a:ext cx="4119880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pp.userapi.com/c850332/v850332090/163137/gLIGKyj692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95" y="3104806"/>
            <a:ext cx="51816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72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518478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Вывод оповещений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76987" y="2103120"/>
            <a:ext cx="4754880" cy="37490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Управление возможностью регистрации</a:t>
            </a:r>
            <a:endParaRPr lang="ru-RU" dirty="0"/>
          </a:p>
        </p:txBody>
      </p:sp>
      <p:pic>
        <p:nvPicPr>
          <p:cNvPr id="8" name="Рисунок 7" descr="https://pp.userapi.com/c850332/v850332090/162fd5/BSXVhZlXN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2792703"/>
            <a:ext cx="4752975" cy="163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pp.userapi.com/c850332/v850332090/162fcd/_XzMf6rwzG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55" y="4852642"/>
            <a:ext cx="323786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850332/v850332090/163010/UaENPgobYP8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4"/>
          <a:stretch/>
        </p:blipFill>
        <p:spPr bwMode="auto">
          <a:xfrm>
            <a:off x="6686551" y="3026410"/>
            <a:ext cx="3781424" cy="162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4881880"/>
            <a:ext cx="58674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51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1" y="457928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1" y="2014194"/>
            <a:ext cx="10163174" cy="37490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</a:t>
            </a:r>
            <a:r>
              <a:rPr lang="ru-RU" dirty="0"/>
              <a:t>	 </a:t>
            </a:r>
            <a:r>
              <a:rPr lang="ru-RU" dirty="0" smtClean="0"/>
              <a:t>       Возможность использования </a:t>
            </a:r>
            <a:r>
              <a:rPr lang="en-US" dirty="0" smtClean="0"/>
              <a:t>online </a:t>
            </a:r>
            <a:r>
              <a:rPr lang="ru-RU" dirty="0" smtClean="0"/>
              <a:t>и </a:t>
            </a:r>
            <a:r>
              <a:rPr lang="en-US" dirty="0" smtClean="0"/>
              <a:t>offline</a:t>
            </a:r>
            <a:r>
              <a:rPr lang="ru-RU" dirty="0" smtClean="0"/>
              <a:t> версий системы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Offline</a:t>
            </a:r>
            <a:r>
              <a:rPr lang="ru-RU" dirty="0" smtClean="0"/>
              <a:t>-версия: сервис </a:t>
            </a:r>
            <a:r>
              <a:rPr lang="ru-RU" b="1" dirty="0" smtClean="0"/>
              <a:t>Яндекс-диск</a:t>
            </a:r>
            <a:r>
              <a:rPr lang="ru-RU" dirty="0" smtClean="0"/>
              <a:t>.                                  </a:t>
            </a:r>
          </a:p>
          <a:p>
            <a:pPr marL="0" indent="0">
              <a:buNone/>
            </a:pPr>
            <a:r>
              <a:rPr lang="ru-RU" dirty="0" smtClean="0"/>
              <a:t>Содержимое: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925" y="3888714"/>
            <a:ext cx="31051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2774" y="2766788"/>
            <a:ext cx="461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Online-</a:t>
            </a:r>
            <a:r>
              <a:rPr lang="ru-RU" dirty="0" smtClean="0"/>
              <a:t>версия: адрес </a:t>
            </a:r>
            <a:r>
              <a:rPr lang="en-US" b="1" dirty="0" err="1" smtClean="0"/>
              <a:t>ctf.school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9113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Обновленная структура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722" y="1976094"/>
            <a:ext cx="7492556" cy="4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Смета затрат на разработку и внедрение системы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755346"/>
              </p:ext>
            </p:extLst>
          </p:nvPr>
        </p:nvGraphicFramePr>
        <p:xfrm>
          <a:off x="1562099" y="2164556"/>
          <a:ext cx="9067802" cy="3893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442">
                  <a:extLst>
                    <a:ext uri="{9D8B030D-6E8A-4147-A177-3AD203B41FA5}">
                      <a16:colId xmlns:a16="http://schemas.microsoft.com/office/drawing/2014/main" val="3794025007"/>
                    </a:ext>
                  </a:extLst>
                </a:gridCol>
                <a:gridCol w="4093302">
                  <a:extLst>
                    <a:ext uri="{9D8B030D-6E8A-4147-A177-3AD203B41FA5}">
                      <a16:colId xmlns:a16="http://schemas.microsoft.com/office/drawing/2014/main" val="1166824866"/>
                    </a:ext>
                  </a:extLst>
                </a:gridCol>
                <a:gridCol w="1876096">
                  <a:extLst>
                    <a:ext uri="{9D8B030D-6E8A-4147-A177-3AD203B41FA5}">
                      <a16:colId xmlns:a16="http://schemas.microsoft.com/office/drawing/2014/main" val="372619694"/>
                    </a:ext>
                  </a:extLst>
                </a:gridCol>
                <a:gridCol w="1327481">
                  <a:extLst>
                    <a:ext uri="{9D8B030D-6E8A-4147-A177-3AD203B41FA5}">
                      <a16:colId xmlns:a16="http://schemas.microsoft.com/office/drawing/2014/main" val="1770883337"/>
                    </a:ext>
                  </a:extLst>
                </a:gridCol>
                <a:gridCol w="1327481">
                  <a:extLst>
                    <a:ext uri="{9D8B030D-6E8A-4147-A177-3AD203B41FA5}">
                      <a16:colId xmlns:a16="http://schemas.microsoft.com/office/drawing/2014/main" val="3231319376"/>
                    </a:ext>
                  </a:extLst>
                </a:gridCol>
              </a:tblGrid>
              <a:tr h="8651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№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Наименование статей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Обозначение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Сумма, руб.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В % к итогу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47770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Основная заработная плата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effectLst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</a:rPr>
                        <a:t>осн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168000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42,05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8805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2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Дополнительная заработная плата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effectLst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</a:rPr>
                        <a:t>доп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16800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4,20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90978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3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Отчисления на социальные нужды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effectLst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</a:rPr>
                        <a:t>соц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48048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12,02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980022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4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Материалы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effectLst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</a:rPr>
                        <a:t>мат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2800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1,14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728000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5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Стоимость машинного времени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r>
                        <a:rPr lang="ru-RU" sz="1400" baseline="-25000">
                          <a:effectLst/>
                        </a:rPr>
                        <a:t>маш.вр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28224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15,36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44731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6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Накладные расходы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r>
                        <a:rPr lang="ru-RU" sz="1400" baseline="-25000">
                          <a:effectLst/>
                        </a:rPr>
                        <a:t>н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100800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25,23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67509"/>
                  </a:ext>
                </a:extLst>
              </a:tr>
              <a:tr h="432594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</a:rPr>
                        <a:t>Итого: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  <a:r>
                        <a:rPr lang="ru-RU" sz="1400" baseline="-25000">
                          <a:effectLst/>
                        </a:rPr>
                        <a:t>пр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364672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55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61594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474470"/>
            <a:ext cx="10058400" cy="445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Проведен обзор методики </a:t>
            </a:r>
            <a:r>
              <a:rPr lang="ru-RU" dirty="0"/>
              <a:t>проведения соревнований и функционала </a:t>
            </a:r>
            <a:r>
              <a:rPr lang="ru-RU" dirty="0" err="1"/>
              <a:t>жюрейных</a:t>
            </a:r>
            <a:r>
              <a:rPr lang="ru-RU" dirty="0"/>
              <a:t> </a:t>
            </a:r>
            <a:r>
              <a:rPr lang="ru-RU" dirty="0" smtClean="0"/>
              <a:t>систем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Выявлены достоинства </a:t>
            </a:r>
            <a:r>
              <a:rPr lang="ru-RU" dirty="0"/>
              <a:t>и недостатки в нескольких выбранных </a:t>
            </a:r>
            <a:r>
              <a:rPr lang="ru-RU" dirty="0" smtClean="0"/>
              <a:t>системах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Выделена система </a:t>
            </a:r>
            <a:r>
              <a:rPr lang="ru-RU" dirty="0"/>
              <a:t>для доработки и </a:t>
            </a:r>
            <a:r>
              <a:rPr lang="ru-RU" dirty="0" smtClean="0"/>
              <a:t>сформулирован </a:t>
            </a:r>
            <a:r>
              <a:rPr lang="ru-RU" dirty="0"/>
              <a:t>список исправлений и </a:t>
            </a:r>
            <a:r>
              <a:rPr lang="ru-RU" dirty="0" smtClean="0"/>
              <a:t>доработок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Описаны алгоритмы </a:t>
            </a:r>
            <a:r>
              <a:rPr lang="ru-RU" dirty="0"/>
              <a:t>работы новых и обновленных функций </a:t>
            </a:r>
            <a:r>
              <a:rPr lang="ru-RU" dirty="0" smtClean="0"/>
              <a:t>системы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Внедрен и продемонстрирован </a:t>
            </a:r>
            <a:r>
              <a:rPr lang="ru-RU" dirty="0"/>
              <a:t>новый функционал выбранной для </a:t>
            </a:r>
            <a:r>
              <a:rPr lang="ru-RU" dirty="0" smtClean="0"/>
              <a:t>доработки</a:t>
            </a:r>
          </a:p>
          <a:p>
            <a:pPr marL="0" indent="0" algn="ctr">
              <a:buNone/>
            </a:pPr>
            <a:r>
              <a:rPr lang="ru-RU" dirty="0" smtClean="0"/>
              <a:t> системы</a:t>
            </a:r>
            <a:endParaRPr lang="ru-RU" dirty="0"/>
          </a:p>
          <a:p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5867400" y="2171700"/>
            <a:ext cx="390525" cy="40005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867400" y="2909544"/>
            <a:ext cx="390525" cy="40005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900737" y="4016997"/>
            <a:ext cx="390525" cy="40005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910261" y="4770748"/>
            <a:ext cx="390525" cy="40005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8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7925" y="2585694"/>
            <a:ext cx="7562850" cy="1371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28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325" y="471144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0" y="2693670"/>
            <a:ext cx="10058400" cy="2526030"/>
          </a:xfrm>
        </p:spPr>
        <p:txBody>
          <a:bodyPr/>
          <a:lstStyle/>
          <a:p>
            <a:r>
              <a:rPr lang="ru-RU" dirty="0" smtClean="0"/>
              <a:t>Улучшенное усвоение студентами полученных знаний путем использования экспериментального обучения</a:t>
            </a:r>
          </a:p>
          <a:p>
            <a:r>
              <a:rPr lang="ru-RU" dirty="0" smtClean="0"/>
              <a:t>Повышение интереса к обучению</a:t>
            </a:r>
          </a:p>
          <a:p>
            <a:r>
              <a:rPr lang="ru-RU" dirty="0" smtClean="0"/>
              <a:t>Возможность использования несколькими группами людей одновременно</a:t>
            </a:r>
          </a:p>
          <a:p>
            <a:r>
              <a:rPr lang="ru-RU" dirty="0" smtClean="0"/>
              <a:t>Набирающее популярность направление</a:t>
            </a:r>
          </a:p>
          <a:p>
            <a:r>
              <a:rPr lang="ru-RU" dirty="0" smtClean="0"/>
              <a:t>Легкость в управлении и настройке</a:t>
            </a:r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6445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2094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Цель: </a:t>
            </a:r>
          </a:p>
          <a:p>
            <a:pPr marL="0" indent="0">
              <a:buNone/>
            </a:pPr>
            <a:r>
              <a:rPr lang="ru-RU" dirty="0" smtClean="0"/>
              <a:t>Доработать одну </a:t>
            </a:r>
            <a:r>
              <a:rPr lang="ru-RU" dirty="0"/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Провести </a:t>
            </a:r>
            <a:r>
              <a:rPr lang="ru-RU" dirty="0"/>
              <a:t>обзор методики </a:t>
            </a:r>
            <a:r>
              <a:rPr lang="ru-RU" dirty="0" smtClean="0"/>
              <a:t>проведения соревнований и функционала </a:t>
            </a:r>
            <a:r>
              <a:rPr lang="ru-RU" dirty="0" err="1" smtClean="0"/>
              <a:t>жюрейных</a:t>
            </a:r>
            <a:r>
              <a:rPr lang="ru-RU" dirty="0" smtClean="0"/>
              <a:t> систем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Выявить </a:t>
            </a:r>
            <a:r>
              <a:rPr lang="ru-RU" dirty="0"/>
              <a:t>достоинства и недостатки в нескольких выбранных системах.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Выделить </a:t>
            </a:r>
            <a:r>
              <a:rPr lang="ru-RU" dirty="0"/>
              <a:t>систему для </a:t>
            </a:r>
            <a:r>
              <a:rPr lang="ru-RU" dirty="0" smtClean="0"/>
              <a:t>доработки и сформулировать </a:t>
            </a:r>
            <a:r>
              <a:rPr lang="ru-RU" dirty="0"/>
              <a:t>список исправлений и доработок.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Описать </a:t>
            </a:r>
            <a:r>
              <a:rPr lang="ru-RU" dirty="0"/>
              <a:t>алгоритмы работы новых и обновленных функций системы.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Внедрить и продемонстрировать новый </a:t>
            </a:r>
            <a:r>
              <a:rPr lang="ru-RU" dirty="0"/>
              <a:t>функционал выбранной для доработки системы.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6400" y="609599"/>
            <a:ext cx="2430780" cy="142463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Сравнение функционала </a:t>
            </a:r>
            <a:r>
              <a:rPr lang="ru-RU" sz="2400" dirty="0" err="1" smtClean="0"/>
              <a:t>жюрейных</a:t>
            </a:r>
            <a:r>
              <a:rPr lang="ru-RU" sz="2400" dirty="0" smtClean="0"/>
              <a:t> систем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63382"/>
              </p:ext>
            </p:extLst>
          </p:nvPr>
        </p:nvGraphicFramePr>
        <p:xfrm>
          <a:off x="656167" y="742104"/>
          <a:ext cx="7738534" cy="537252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21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19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CTFd</a:t>
                      </a:r>
                      <a:r>
                        <a:rPr lang="ru-RU" sz="1100" dirty="0">
                          <a:effectLst/>
                        </a:rPr>
                        <a:t> 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Project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Asya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Жюрейная</a:t>
                      </a:r>
                      <a:r>
                        <a:rPr lang="ru-RU" sz="1100" dirty="0">
                          <a:effectLst/>
                        </a:rPr>
                        <a:t> платформа от команды </a:t>
                      </a:r>
                      <a:r>
                        <a:rPr lang="en-US" sz="1100" dirty="0" err="1">
                          <a:effectLst/>
                        </a:rPr>
                        <a:t>Hackerdom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FBCTF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SchoolCTF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Система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свободно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распространяемая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Простота интерфейса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Наличие инструкции по установке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Различные виды аналитики (таблицы, графики и т.д.)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Форма самостоятельной регистрации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Отображение доп. информации в заданиях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Наличие всплывающих уведомлений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1399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Список планируемых доработок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 smtClean="0"/>
              <a:t>1. отображение </a:t>
            </a:r>
            <a:r>
              <a:rPr lang="ru-RU" dirty="0"/>
              <a:t>дополнительной информации задачах:</a:t>
            </a:r>
          </a:p>
          <a:p>
            <a:pPr marL="0" indent="0">
              <a:buNone/>
            </a:pPr>
            <a:r>
              <a:rPr lang="ru-RU" dirty="0" smtClean="0"/>
              <a:t>	1.1 </a:t>
            </a:r>
            <a:r>
              <a:rPr lang="ru-RU" dirty="0"/>
              <a:t>рейтинг сложности задачи;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1.2 </a:t>
            </a:r>
            <a:r>
              <a:rPr lang="ru-RU" dirty="0"/>
              <a:t>список названий команд, решивших задачу;</a:t>
            </a:r>
          </a:p>
          <a:p>
            <a:pPr marL="0" lvl="0" indent="0">
              <a:buNone/>
            </a:pPr>
            <a:r>
              <a:rPr lang="ru-RU" dirty="0" smtClean="0"/>
              <a:t>2. вывод </a:t>
            </a:r>
            <a:r>
              <a:rPr lang="ru-RU" dirty="0"/>
              <a:t>аналитики в виде графиков;</a:t>
            </a:r>
          </a:p>
          <a:p>
            <a:pPr marL="0" lvl="0" indent="0">
              <a:buNone/>
            </a:pPr>
            <a:r>
              <a:rPr lang="ru-RU" dirty="0" smtClean="0"/>
              <a:t>3. составление </a:t>
            </a:r>
            <a:r>
              <a:rPr lang="ru-RU" dirty="0"/>
              <a:t>краткой инструкции по разворачиванию системы;</a:t>
            </a:r>
          </a:p>
          <a:p>
            <a:pPr marL="0" lvl="0" indent="0">
              <a:buNone/>
            </a:pPr>
            <a:r>
              <a:rPr lang="ru-RU" dirty="0" smtClean="0"/>
              <a:t>4. отображение </a:t>
            </a:r>
            <a:r>
              <a:rPr lang="ru-RU" dirty="0"/>
              <a:t>всплывающих уведомлений с </a:t>
            </a:r>
            <a:r>
              <a:rPr lang="ru-RU" dirty="0" smtClean="0"/>
              <a:t>текстом;</a:t>
            </a:r>
          </a:p>
          <a:p>
            <a:pPr marL="0" lvl="0" indent="0">
              <a:buNone/>
            </a:pPr>
            <a:r>
              <a:rPr lang="ru-RU" dirty="0" smtClean="0"/>
              <a:t>5. возможность </a:t>
            </a:r>
            <a:r>
              <a:rPr lang="ru-RU" dirty="0"/>
              <a:t>самостоятельной регистрации команд </a:t>
            </a:r>
            <a:r>
              <a:rPr lang="ru-RU" dirty="0" smtClean="0"/>
              <a:t>участниками;</a:t>
            </a:r>
            <a:endParaRPr lang="ru-RU" dirty="0"/>
          </a:p>
          <a:p>
            <a:pPr marL="0" lvl="0" indent="0">
              <a:buNone/>
            </a:pPr>
            <a:r>
              <a:rPr lang="ru-RU" dirty="0" smtClean="0"/>
              <a:t>6. включение </a:t>
            </a:r>
            <a:r>
              <a:rPr lang="ru-RU" dirty="0"/>
              <a:t>и отключение возможности регистрации через панель администратора;</a:t>
            </a:r>
          </a:p>
          <a:p>
            <a:pPr marL="0" lvl="0" indent="0">
              <a:buNone/>
            </a:pPr>
            <a:r>
              <a:rPr lang="ru-RU" dirty="0" smtClean="0"/>
              <a:t>7. возможность </a:t>
            </a:r>
            <a:r>
              <a:rPr lang="ru-RU" dirty="0"/>
              <a:t>использования </a:t>
            </a:r>
            <a:r>
              <a:rPr lang="en-US" dirty="0"/>
              <a:t>online</a:t>
            </a:r>
            <a:r>
              <a:rPr lang="ru-RU" dirty="0"/>
              <a:t> и </a:t>
            </a:r>
            <a:r>
              <a:rPr lang="en-US" dirty="0"/>
              <a:t>offline</a:t>
            </a:r>
            <a:r>
              <a:rPr lang="ru-RU" dirty="0"/>
              <a:t> версий </a:t>
            </a:r>
            <a:r>
              <a:rPr lang="ru-RU" dirty="0" smtClean="0"/>
              <a:t>системы;</a:t>
            </a:r>
            <a:endParaRPr lang="ru-RU" dirty="0"/>
          </a:p>
          <a:p>
            <a:pPr marL="0" lvl="0" indent="0">
              <a:buNone/>
            </a:pPr>
            <a:r>
              <a:rPr lang="ru-RU" dirty="0" smtClean="0"/>
              <a:t>8. возможность </a:t>
            </a:r>
            <a:r>
              <a:rPr lang="ru-RU" dirty="0"/>
              <a:t>редактирования информации на главной странице через панель администратора.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51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5693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Выбор программных средств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339138"/>
            <a:ext cx="5892350" cy="372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разработки были выбраны следующие программные средства:</a:t>
            </a:r>
          </a:p>
          <a:p>
            <a:pPr marL="0" indent="0">
              <a:buNone/>
            </a:pPr>
            <a:endParaRPr lang="ru-RU" dirty="0"/>
          </a:p>
          <a:p>
            <a:pPr lvl="1"/>
            <a:r>
              <a:rPr lang="ru-RU" sz="1800" dirty="0" smtClean="0"/>
              <a:t>Язык программирования: </a:t>
            </a:r>
            <a:r>
              <a:rPr lang="en-US" sz="1800" b="1" dirty="0" smtClean="0"/>
              <a:t>Python</a:t>
            </a:r>
            <a:endParaRPr lang="ru-RU" sz="1800" b="1" dirty="0" smtClean="0"/>
          </a:p>
          <a:p>
            <a:pPr lvl="1"/>
            <a:endParaRPr lang="en-US" sz="1800" b="1" dirty="0" smtClean="0"/>
          </a:p>
          <a:p>
            <a:pPr lvl="1"/>
            <a:r>
              <a:rPr lang="ru-RU" sz="1800" dirty="0" smtClean="0"/>
              <a:t>СУБД: </a:t>
            </a:r>
            <a:r>
              <a:rPr lang="en-US" sz="1800" b="1" dirty="0" smtClean="0"/>
              <a:t>SQLite3</a:t>
            </a:r>
            <a:endParaRPr lang="ru-RU" sz="1800" b="1" dirty="0" smtClean="0"/>
          </a:p>
          <a:p>
            <a:pPr lvl="1"/>
            <a:endParaRPr lang="en-US" sz="1800" b="1" dirty="0" smtClean="0"/>
          </a:p>
          <a:p>
            <a:pPr lvl="1"/>
            <a:r>
              <a:rPr lang="ru-RU" sz="1800" dirty="0" smtClean="0"/>
              <a:t>Фреймворк: </a:t>
            </a:r>
            <a:r>
              <a:rPr lang="en-US" sz="1800" b="1" dirty="0" err="1" smtClean="0"/>
              <a:t>Djang</a:t>
            </a:r>
            <a:r>
              <a:rPr lang="ru-RU" sz="1800" b="1" dirty="0" smtClean="0"/>
              <a:t>о</a:t>
            </a:r>
          </a:p>
          <a:p>
            <a:pPr lvl="1"/>
            <a:endParaRPr lang="ru-RU" sz="1800" b="1" dirty="0" smtClean="0"/>
          </a:p>
          <a:p>
            <a:pPr lvl="1"/>
            <a:r>
              <a:rPr lang="ru-RU" sz="1800" dirty="0" smtClean="0"/>
              <a:t>Среда разработки: </a:t>
            </a:r>
            <a:r>
              <a:rPr lang="en-US" sz="1800" b="1" dirty="0" smtClean="0"/>
              <a:t>IDE </a:t>
            </a:r>
            <a:r>
              <a:rPr lang="en-US" sz="1800" b="1" dirty="0" err="1" smtClean="0"/>
              <a:t>PyCharm</a:t>
            </a:r>
            <a:r>
              <a:rPr lang="en-US" sz="1800" b="1" dirty="0" smtClean="0"/>
              <a:t> by </a:t>
            </a:r>
            <a:r>
              <a:rPr lang="en-US" sz="1800" b="1" dirty="0" err="1" smtClean="0"/>
              <a:t>JetBrains</a:t>
            </a:r>
            <a:endParaRPr lang="ru-RU" sz="1800" b="1" dirty="0" smtClean="0"/>
          </a:p>
        </p:txBody>
      </p:sp>
      <p:pic>
        <p:nvPicPr>
          <p:cNvPr id="1030" name="Picture 6" descr="ÐÐ°ÑÑÐ¸Ð½ÐºÐ¸ Ð¿Ð¾ Ð·Ð°Ð¿ÑÐ¾ÑÑ pycharm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2" y="5270366"/>
            <a:ext cx="938029" cy="9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90" y="2148593"/>
            <a:ext cx="983535" cy="9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2" t="8361"/>
          <a:stretch/>
        </p:blipFill>
        <p:spPr bwMode="auto">
          <a:xfrm>
            <a:off x="7095268" y="3266527"/>
            <a:ext cx="1558059" cy="93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Djang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59" y="4155819"/>
            <a:ext cx="2133315" cy="11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1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 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296400" y="2733675"/>
            <a:ext cx="2430780" cy="3505200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*В диаграмму не включены сущности, используемые в целях управления системой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5824" y="835992"/>
            <a:ext cx="7372351" cy="52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42436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Уровень сложности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Отображение списка команд, которые уже решили задачу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38" r="3661"/>
          <a:stretch/>
        </p:blipFill>
        <p:spPr bwMode="auto">
          <a:xfrm>
            <a:off x="939165" y="3017996"/>
            <a:ext cx="5010150" cy="2545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https://pp.userapi.com/c849332/v849332915/193572/-hyaAp6fF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65" y="3330892"/>
            <a:ext cx="4524375" cy="1919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99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03860"/>
            <a:ext cx="10058400" cy="1371600"/>
          </a:xfrm>
        </p:spPr>
        <p:txBody>
          <a:bodyPr/>
          <a:lstStyle/>
          <a:p>
            <a:pPr algn="ctr"/>
            <a:r>
              <a:rPr lang="ru-RU" dirty="0" smtClean="0"/>
              <a:t>Обзор внедренных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Краткая инструкция по разворачиванию системы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Возможность редактирования информации на главной странице через панель администратора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976879"/>
            <a:ext cx="5143500" cy="2875281"/>
          </a:xfrm>
          <a:prstGeom prst="rect">
            <a:avLst/>
          </a:prstGeom>
        </p:spPr>
      </p:pic>
      <p:pic>
        <p:nvPicPr>
          <p:cNvPr id="8" name="Рисунок 7" descr="https://pp.userapi.com/c849332/v849332915/1934f8/xToIg2GlIU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204287"/>
            <a:ext cx="5276850" cy="2320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0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146</TotalTime>
  <Words>434</Words>
  <Application>Microsoft Office PowerPoint</Application>
  <PresentationFormat>Широкоэкранный</PresentationFormat>
  <Paragraphs>172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Garamond</vt:lpstr>
      <vt:lpstr>Times New Roman</vt:lpstr>
      <vt:lpstr>Savon</vt:lpstr>
      <vt:lpstr>Разработка системы автоматизированного персонализированного контроля знаний на виртуальных лабораторных стендах</vt:lpstr>
      <vt:lpstr>Актуальность</vt:lpstr>
      <vt:lpstr>Цели и задачи</vt:lpstr>
      <vt:lpstr>Сравнение функционала жюрейных систем</vt:lpstr>
      <vt:lpstr>Список планируемых доработок</vt:lpstr>
      <vt:lpstr>Выбор программных средств для разработки</vt:lpstr>
      <vt:lpstr>ER-диаграмма базы данных системы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Обновленная структура приложения</vt:lpstr>
      <vt:lpstr>Смета затрат на разработку и внедрение системы</vt:lpstr>
      <vt:lpstr>Выводы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Тихоненкова Анастасия</cp:lastModifiedBy>
  <cp:revision>16</cp:revision>
  <dcterms:created xsi:type="dcterms:W3CDTF">2019-06-11T04:00:31Z</dcterms:created>
  <dcterms:modified xsi:type="dcterms:W3CDTF">2019-06-11T09:42:19Z</dcterms:modified>
</cp:coreProperties>
</file>