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jpeg" ContentType="image/jpeg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6.jpeg" ContentType="image/jpeg"/>
  <Override PartName="/ppt/media/image4.png" ContentType="image/png"/>
  <Override PartName="/ppt/media/image7.png" ContentType="image/png"/>
  <Override PartName="/ppt/media/image5.jpeg" ContentType="image/jpeg"/>
  <Override PartName="/ppt/media/image10.jpeg" ContentType="image/jpe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771640" y="116640"/>
            <a:ext cx="6048000" cy="1497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800" spc="-1" strike="noStrike">
                <a:latin typeface="Arial"/>
              </a:rPr>
              <a:t>Pavadinimas</a:t>
            </a:r>
            <a:endParaRPr b="0" lang="lt-L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Pirmas struktūros lygis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Antras struktūros lygis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Trečias struktūros lygis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Ketvirtas struktūros lygis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Penktas struktūros lygis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Šeštas struktūros lygis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Septintas struktūros lygis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latin typeface="Arial"/>
              </a:rPr>
              <a:t>Pavadinimas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Pirmas struktūros lygis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Antras struktūros lygis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Trečias struktūros lygis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Ketvirtas struktūros lygis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Penktas struktūros lygis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Šeštas struktūros lygis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Septintas struktūros lygis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61920" y="2801880"/>
            <a:ext cx="7342920" cy="18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3600" spc="-1" strike="noStrike">
                <a:solidFill>
                  <a:srgbClr val="003a6c"/>
                </a:solidFill>
                <a:latin typeface="Arial"/>
              </a:rPr>
              <a:t>Grėsmių vizualizavimo taikymas informacijos saugos valdymo procese</a:t>
            </a:r>
            <a:endParaRPr b="0" lang="lt-LT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524400" y="5839920"/>
            <a:ext cx="2016000" cy="523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DejaVu Sans"/>
              </a:rPr>
              <a:t>2016-06-02</a:t>
            </a:r>
            <a:endParaRPr b="0" lang="lt-LT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Vilnius</a:t>
            </a:r>
            <a:endParaRPr b="0" lang="lt-LT" sz="1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6565320"/>
            <a:ext cx="9143280" cy="291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281"/>
              </a:spcBef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Informacijos ir informacinių technologijų saugos studijų programa, valstybinis kodas 621E14007</a:t>
            </a:r>
            <a:endParaRPr b="0" lang="lt-LT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81"/>
              </a:spcBef>
            </a:pPr>
            <a:endParaRPr b="0" lang="lt-LT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607120" y="0"/>
            <a:ext cx="6048000" cy="17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003a6c"/>
                </a:solidFill>
                <a:latin typeface="Arial"/>
              </a:rPr>
              <a:t>Grėsmių vizualizavimo metodo grėsmių vizualizavimo eksplikacijos schema</a:t>
            </a:r>
            <a:endParaRPr b="0" lang="lt-LT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1513440" y="1641600"/>
            <a:ext cx="5400000" cy="4904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88889E-6 -7.40741E-7 L -0.00104 -0.07778">
                                      <p:cBhvr>
                                        <p:cTn id="31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nodeType="withEffect" fill="hold" presetClass="emph" presetID="6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771640" y="115920"/>
            <a:ext cx="6371640" cy="1497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600" spc="-1" strike="noStrike">
                <a:solidFill>
                  <a:srgbClr val="003a6c"/>
                </a:solidFill>
                <a:latin typeface="Arial"/>
                <a:ea typeface="DejaVu Sans"/>
              </a:rPr>
              <a:t>Grėsmių vizualizavimo metodo įgyvendinimas (1/8)</a:t>
            </a:r>
            <a:endParaRPr b="0" lang="lt-LT" sz="3600" spc="-1" strike="noStrike">
              <a:latin typeface="Arial"/>
            </a:endParaRPr>
          </a:p>
        </p:txBody>
      </p:sp>
      <p:pic>
        <p:nvPicPr>
          <p:cNvPr id="125" name="Picture 4" descr=""/>
          <p:cNvPicPr/>
          <p:nvPr/>
        </p:nvPicPr>
        <p:blipFill>
          <a:blip r:embed="rId1"/>
          <a:stretch/>
        </p:blipFill>
        <p:spPr>
          <a:xfrm>
            <a:off x="1232280" y="3390480"/>
            <a:ext cx="2597760" cy="2597760"/>
          </a:xfrm>
          <a:prstGeom prst="rect">
            <a:avLst/>
          </a:prstGeom>
          <a:ln>
            <a:noFill/>
          </a:ln>
        </p:spPr>
      </p:pic>
      <p:pic>
        <p:nvPicPr>
          <p:cNvPr id="126" name="Picture 5" descr=""/>
          <p:cNvPicPr/>
          <p:nvPr/>
        </p:nvPicPr>
        <p:blipFill>
          <a:blip r:embed="rId2"/>
          <a:stretch/>
        </p:blipFill>
        <p:spPr>
          <a:xfrm>
            <a:off x="4589640" y="3467880"/>
            <a:ext cx="3281400" cy="251568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278280" y="1700640"/>
            <a:ext cx="8586720" cy="17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Rizikos valdymo sistema, kurioje galima apibrėžti įstaigos ar kito struktūrinio padalinio vertybes, jas susieti, apibrėžti vertybėms kylančias grėsmes, pažeidžiamumus ir trimatėje erdvėje atvaizduoti visus probleminius taškus.</a:t>
            </a:r>
            <a:endParaRPr b="0" lang="lt-LT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lt-LT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lt-LT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771640" y="116640"/>
            <a:ext cx="63716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600" spc="-1" strike="noStrike">
                <a:solidFill>
                  <a:srgbClr val="003a6c"/>
                </a:solidFill>
                <a:latin typeface="Arial"/>
              </a:rPr>
              <a:t>Grėsmių vizualizavimo metodo įgyvendinimas (2/8)</a:t>
            </a:r>
            <a:endParaRPr b="0" lang="lt-LT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-56880" y="5653440"/>
            <a:ext cx="923760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lt-LT" sz="2400" spc="-1" strike="noStrike">
                <a:solidFill>
                  <a:srgbClr val="808080"/>
                </a:solidFill>
                <a:latin typeface="Arial"/>
                <a:ea typeface="DejaVu Sans"/>
              </a:rPr>
              <a:t>Atlikti įstaigos vertybėms kylančių grėsmių ir rizikos vertinimą</a:t>
            </a:r>
            <a:endParaRPr b="0" lang="lt-LT" sz="2400" spc="-1" strike="noStrike"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-21960" y="1695600"/>
            <a:ext cx="9165240" cy="3885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771640" y="116640"/>
            <a:ext cx="63716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600" spc="-1" strike="noStrike">
                <a:solidFill>
                  <a:srgbClr val="003a6c"/>
                </a:solidFill>
                <a:latin typeface="Arial"/>
              </a:rPr>
              <a:t>Grėsmių vizualizavimo metodo įgyvendinimas (3/8)</a:t>
            </a:r>
            <a:endParaRPr b="0" lang="lt-LT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79240" y="5596200"/>
            <a:ext cx="350748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lt-LT" sz="2400" spc="-1" strike="noStrike">
                <a:solidFill>
                  <a:srgbClr val="808080"/>
                </a:solidFill>
                <a:latin typeface="Arial"/>
                <a:ea typeface="DejaVu Sans"/>
              </a:rPr>
              <a:t>Atlikti rizikos tvarkymą</a:t>
            </a:r>
            <a:endParaRPr b="0" lang="lt-LT" sz="2400" spc="-1" strike="noStrike">
              <a:latin typeface="Arial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565200" y="1514520"/>
            <a:ext cx="7860600" cy="413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771640" y="116640"/>
            <a:ext cx="63716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600" spc="-1" strike="noStrike">
                <a:solidFill>
                  <a:srgbClr val="003a6c"/>
                </a:solidFill>
                <a:latin typeface="Arial"/>
              </a:rPr>
              <a:t>Grėsmių vizualizavimo metodo įgyvendinimas (4/8)</a:t>
            </a:r>
            <a:endParaRPr b="0" lang="lt-LT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149760" y="1543680"/>
            <a:ext cx="8784000" cy="4284000"/>
          </a:xfrm>
          <a:prstGeom prst="rect">
            <a:avLst/>
          </a:prstGeom>
          <a:ln w="9360"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184680" y="5824800"/>
            <a:ext cx="603108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lt-LT" sz="2400" spc="-1" strike="noStrike">
                <a:solidFill>
                  <a:srgbClr val="808080"/>
                </a:solidFill>
                <a:latin typeface="Arial"/>
                <a:ea typeface="DejaVu Sans"/>
              </a:rPr>
              <a:t>Nustatyti vertybių buvimo vietą įstaigoje</a:t>
            </a:r>
            <a:endParaRPr b="0" lang="lt-LT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771640" y="116640"/>
            <a:ext cx="63716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600" spc="-1" strike="noStrike">
                <a:solidFill>
                  <a:srgbClr val="003a6c"/>
                </a:solidFill>
                <a:latin typeface="Arial"/>
              </a:rPr>
              <a:t>Grėsmių vizualizavimo metodo įgyvendinimas (5/8)</a:t>
            </a:r>
            <a:endParaRPr b="0" lang="lt-LT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131400" y="1784160"/>
            <a:ext cx="4346280" cy="3725280"/>
          </a:xfrm>
          <a:prstGeom prst="rect">
            <a:avLst/>
          </a:prstGeom>
          <a:ln>
            <a:noFill/>
          </a:ln>
        </p:spPr>
      </p:pic>
      <p:pic>
        <p:nvPicPr>
          <p:cNvPr id="143" name="Picture 2" descr=""/>
          <p:cNvPicPr/>
          <p:nvPr/>
        </p:nvPicPr>
        <p:blipFill>
          <a:blip r:embed="rId2"/>
          <a:stretch/>
        </p:blipFill>
        <p:spPr>
          <a:xfrm>
            <a:off x="4629960" y="1782360"/>
            <a:ext cx="4347360" cy="372600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4644360" y="5519880"/>
            <a:ext cx="297864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lt-LT" sz="2400" spc="-1" strike="noStrike">
                <a:solidFill>
                  <a:srgbClr val="808080"/>
                </a:solidFill>
                <a:latin typeface="Arial"/>
                <a:ea typeface="DejaVu Sans"/>
              </a:rPr>
              <a:t>Po kontrpriemonių </a:t>
            </a:r>
            <a:endParaRPr b="0" lang="lt-L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lt-LT" sz="2400" spc="-1" strike="noStrike">
                <a:solidFill>
                  <a:srgbClr val="808080"/>
                </a:solidFill>
                <a:latin typeface="Arial"/>
                <a:ea typeface="DejaVu Sans"/>
              </a:rPr>
              <a:t>įgyvendinimo</a:t>
            </a:r>
            <a:endParaRPr b="0" lang="lt-LT" sz="24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60920" y="5519880"/>
            <a:ext cx="333540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lt-LT" sz="2400" spc="-1" strike="noStrike">
                <a:solidFill>
                  <a:srgbClr val="808080"/>
                </a:solidFill>
                <a:latin typeface="Arial"/>
                <a:ea typeface="DejaVu Sans"/>
              </a:rPr>
              <a:t>Prieš kontrpriemonių </a:t>
            </a:r>
            <a:endParaRPr b="0" lang="lt-L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lt-LT" sz="2400" spc="-1" strike="noStrike">
                <a:solidFill>
                  <a:srgbClr val="808080"/>
                </a:solidFill>
                <a:latin typeface="Arial"/>
                <a:ea typeface="DejaVu Sans"/>
              </a:rPr>
              <a:t>įgyvendinimą</a:t>
            </a:r>
            <a:endParaRPr b="0" lang="lt-LT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771640" y="116640"/>
            <a:ext cx="637164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600" spc="-1" strike="noStrike">
                <a:solidFill>
                  <a:srgbClr val="003a6c"/>
                </a:solidFill>
                <a:latin typeface="Arial"/>
              </a:rPr>
              <a:t>Grėsmių vizualizavimo metodo įgyvendinimas (6/8)</a:t>
            </a:r>
            <a:endParaRPr b="0" lang="lt-LT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87280" y="5882040"/>
            <a:ext cx="8149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lt-LT" sz="2400" spc="-1" strike="noStrike">
                <a:solidFill>
                  <a:srgbClr val="808080"/>
                </a:solidFill>
                <a:latin typeface="Arial"/>
                <a:ea typeface="DejaVu Sans"/>
              </a:rPr>
              <a:t>Stebėti kylančių grėsmių ir rizikos pokyčius laiko ašyje</a:t>
            </a:r>
            <a:endParaRPr b="0" lang="lt-LT" sz="2400" spc="-1" strike="noStrike">
              <a:latin typeface="Arial"/>
            </a:endParaRPr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285840" y="1519200"/>
            <a:ext cx="8039880" cy="43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771640" y="116640"/>
            <a:ext cx="604800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600" spc="-1" strike="noStrike">
                <a:solidFill>
                  <a:srgbClr val="003a6c"/>
                </a:solidFill>
                <a:latin typeface="Arial"/>
              </a:rPr>
              <a:t>Grėsmių vizualizavimo metodo įgyvendinimas (7/8)</a:t>
            </a:r>
            <a:endParaRPr b="0" lang="lt-LT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581040" y="1452600"/>
            <a:ext cx="8058960" cy="486648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511200" y="5882040"/>
            <a:ext cx="804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lt-LT" sz="2400" spc="-1" strike="noStrike">
                <a:solidFill>
                  <a:srgbClr val="808080"/>
                </a:solidFill>
                <a:latin typeface="Arial"/>
                <a:ea typeface="DejaVu Sans"/>
              </a:rPr>
              <a:t>Detalūs kylančių grėsmių ir rizikos pokyčių duomenys</a:t>
            </a:r>
            <a:endParaRPr b="0" lang="lt-LT" sz="24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 flipH="1">
            <a:off x="8571960" y="2666880"/>
            <a:ext cx="208800" cy="24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771640" y="116640"/>
            <a:ext cx="604800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600" spc="-1" strike="noStrike">
                <a:solidFill>
                  <a:srgbClr val="003a6c"/>
                </a:solidFill>
                <a:latin typeface="Arial"/>
              </a:rPr>
              <a:t>Grėsmių vizualizavimo metodo įgyvendinimas (8/8)</a:t>
            </a:r>
            <a:endParaRPr b="0" lang="lt-LT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79320" y="5796360"/>
            <a:ext cx="768924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lt-LT" sz="2400" spc="-1" strike="noStrike">
                <a:solidFill>
                  <a:srgbClr val="808080"/>
                </a:solidFill>
                <a:latin typeface="Arial"/>
                <a:ea typeface="DejaVu Sans"/>
              </a:rPr>
              <a:t>Rizikos valdymo ataskaitų formavimas PDF formatu</a:t>
            </a:r>
            <a:endParaRPr b="0" lang="lt-LT" sz="2400" spc="-1" strike="noStrike">
              <a:latin typeface="Arial"/>
            </a:endParaRPr>
          </a:p>
        </p:txBody>
      </p:sp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285840" y="1571760"/>
            <a:ext cx="8636400" cy="40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603880" y="116640"/>
            <a:ext cx="653940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4000" spc="-1" strike="noStrike">
                <a:solidFill>
                  <a:srgbClr val="003a6c"/>
                </a:solidFill>
                <a:latin typeface="Arial"/>
              </a:rPr>
              <a:t>Naujumas ir aktualumas</a:t>
            </a:r>
            <a:endParaRPr b="0" lang="lt-LT" sz="4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609560"/>
            <a:ext cx="8362440" cy="47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Vizualizacija dar nėra plačiai naudojama saugos sprendimuose siekiant apibrėžti turimų vertybių geolokaciją ir joms kylančių grėsmių ir rizikos laipsnį;</a:t>
            </a:r>
            <a:endParaRPr b="0" lang="lt-LT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Automatizuojamas įstaigos vertybių administravimas ir joms kylančių grėsmių ir rizikos valdymo procesas;</a:t>
            </a:r>
            <a:endParaRPr b="0" lang="lt-LT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Galimybė su informacijos saugumu susijusią informaciją pateikti grafine forma;</a:t>
            </a:r>
            <a:endParaRPr b="0" lang="lt-LT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Galimybė trimatę grafiką naudoti internete ar intraneto tinkle, o prieigai naudoti tik interneto naršyklę be jokių papildomų įskiepių ar papildinių;</a:t>
            </a:r>
            <a:endParaRPr b="0" lang="lt-LT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Greitai nustatyti organizacijos kritinius  taškus.</a:t>
            </a:r>
            <a:endParaRPr b="0" lang="lt-LT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lt-L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lt-LT" sz="24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296000" y="4248000"/>
            <a:ext cx="2663640" cy="20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(Three Pigs </a:t>
            </a:r>
            <a:endParaRPr b="0" lang="lt-L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Securely and Happily </a:t>
            </a:r>
            <a:endParaRPr b="0" lang="lt-L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lives in the House)</a:t>
            </a:r>
            <a:endParaRPr b="0" lang="lt-LT" sz="1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356000" y="1786680"/>
            <a:ext cx="3743640" cy="20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(Wolf blows </a:t>
            </a:r>
            <a:endParaRPr b="0" lang="lt-L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Weak House </a:t>
            </a:r>
            <a:endParaRPr b="0" lang="lt-L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 the Piggy) </a:t>
            </a:r>
            <a:endParaRPr b="0" lang="lt-LT" sz="1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720000" y="1476000"/>
            <a:ext cx="2663640" cy="20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(Wolf)</a:t>
            </a:r>
            <a:endParaRPr b="0" lang="lt-LT" sz="18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445320" y="3090240"/>
            <a:ext cx="206928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lt-LT" sz="2400" spc="-1" strike="noStrike">
                <a:solidFill>
                  <a:srgbClr val="f9f3dd"/>
                </a:solidFill>
                <a:latin typeface="Arial"/>
                <a:ea typeface="DejaVu Sans"/>
              </a:rPr>
              <a:t>GRĖSMĖ</a:t>
            </a:r>
            <a:endParaRPr b="0" lang="lt-LT" sz="24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4366080" y="3381120"/>
            <a:ext cx="300348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lt-LT" sz="2400" spc="46" strike="noStrike">
                <a:solidFill>
                  <a:srgbClr val="fbfbfb"/>
                </a:solidFill>
                <a:latin typeface="Arial"/>
                <a:ea typeface="DejaVu Sans"/>
              </a:rPr>
              <a:t>PAŽEIDŽIAMUMAS</a:t>
            </a:r>
            <a:endParaRPr b="0" lang="lt-LT" sz="2400" spc="-1" strike="noStrike"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4824000" y="4392000"/>
            <a:ext cx="2663640" cy="20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(Being eaten by Wolf)</a:t>
            </a:r>
            <a:endParaRPr b="0" lang="lt-LT" sz="1800" spc="-1" strike="noStrike"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4843800" y="5994720"/>
            <a:ext cx="119844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lt-LT" sz="2400" spc="-1" strike="noStrike">
                <a:solidFill>
                  <a:srgbClr val="fbfcff"/>
                </a:solidFill>
                <a:latin typeface="Arial"/>
                <a:ea typeface="DejaVu Sans"/>
              </a:rPr>
              <a:t>RIZIKA</a:t>
            </a:r>
            <a:endParaRPr b="0" lang="lt-LT" sz="2400" spc="-1" strike="noStrike">
              <a:latin typeface="Arial"/>
            </a:endParaRPr>
          </a:p>
        </p:txBody>
      </p:sp>
      <p:sp>
        <p:nvSpPr>
          <p:cNvPr id="87" name="CustomShape 9"/>
          <p:cNvSpPr/>
          <p:nvPr/>
        </p:nvSpPr>
        <p:spPr>
          <a:xfrm>
            <a:off x="1306080" y="5837400"/>
            <a:ext cx="19591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lt-LT" sz="2400" spc="-1" strike="noStrike">
                <a:solidFill>
                  <a:srgbClr val="fefefd"/>
                </a:solidFill>
                <a:latin typeface="Arial"/>
                <a:ea typeface="DejaVu Sans"/>
              </a:rPr>
              <a:t>SAUGUMAS</a:t>
            </a:r>
            <a:endParaRPr b="0" lang="lt-LT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771640" y="116640"/>
            <a:ext cx="604800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4000" spc="-1" strike="noStrike">
                <a:solidFill>
                  <a:srgbClr val="003a6c"/>
                </a:solidFill>
                <a:latin typeface="Arial"/>
              </a:rPr>
              <a:t>Išvados</a:t>
            </a:r>
            <a:endParaRPr b="0" lang="lt-LT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700640"/>
            <a:ext cx="8362440" cy="46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000" spc="-1" strike="noStrike">
                <a:solidFill>
                  <a:srgbClr val="000000"/>
                </a:solidFill>
                <a:latin typeface="Arial"/>
              </a:rPr>
              <a:t>Grėsmių vizualizacijos sprendimai dažniausiai naudoja spalvų skalę siekiant išskirti grėsmės kritiškumo dydį ir atkreipti dėmesį į pačias pavojingiausias grėsmes, kurias privaloma mažinti siekiant apsaugoti savo vertybes;</a:t>
            </a:r>
            <a:endParaRPr b="0" lang="lt-LT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000" spc="-1" strike="noStrike">
                <a:solidFill>
                  <a:srgbClr val="000000"/>
                </a:solidFill>
                <a:latin typeface="Arial"/>
              </a:rPr>
              <a:t>Grėsmių vizualizacija sprendžia informacijos saugos suvaldymo problemą ir apsaugoti turimas vertybes nuo kylančių išorinių ir vidinių grėsmių, ir atitinkamai padėti išsirinkti tinkamas kontrpriemones;</a:t>
            </a:r>
            <a:endParaRPr b="0" lang="lt-LT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000" spc="-1" strike="noStrike">
                <a:solidFill>
                  <a:srgbClr val="000000"/>
                </a:solidFill>
                <a:latin typeface="Arial"/>
              </a:rPr>
              <a:t>Grėsmių vizualizacijos prototipas pagerina informacijos saugos grėsmių vertinimą ir leidžia kritiškiau vertinti ir atskirti vertybes;</a:t>
            </a:r>
            <a:endParaRPr b="0" lang="lt-LT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000" spc="-1" strike="noStrike">
                <a:solidFill>
                  <a:srgbClr val="000000"/>
                </a:solidFill>
                <a:latin typeface="Arial"/>
              </a:rPr>
              <a:t>Grėsmių vizualizacijos taikymui ir įstaigos vertybių rodiklių valdymui geriausiai tinka panaudoti vaidmenimis grindžiamą prieigos kontrolę  siekiant atskirti naudotojų vaidmenis ir NIST rizikos valdymo metodologiją siekiant užtikrinti informacijos saugos valdymą.</a:t>
            </a:r>
            <a:endParaRPr b="0" lang="lt-LT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771640" y="115920"/>
            <a:ext cx="6047640" cy="1497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4000" spc="-1" strike="noStrike">
                <a:solidFill>
                  <a:srgbClr val="003a6c"/>
                </a:solidFill>
                <a:latin typeface="Arial"/>
                <a:ea typeface="DejaVu Sans"/>
              </a:rPr>
              <a:t>Tezių aprobavimas</a:t>
            </a:r>
            <a:endParaRPr b="0" lang="lt-LT" sz="4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57200" y="1700640"/>
            <a:ext cx="8362440" cy="24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Svarbiausieji darbo rezultatai pagal tezių tematiką pateikti 2015 m. balandžio 16 dienos pranešime, skaitytame Vilniaus Gedimino technikos universitete vykusioje 18-osios Lietuvos jaunųjų mokslininkų konferencijoje „Mokslas – Lietuvos ateitis“.</a:t>
            </a:r>
            <a:endParaRPr b="0" lang="lt-LT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lt-LT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lt-L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lt-LT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888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799"/>
              </a:spcBef>
            </a:pPr>
            <a:r>
              <a:rPr b="0" lang="lt-LT" sz="3200" spc="-1" strike="noStrike">
                <a:solidFill>
                  <a:srgbClr val="000000"/>
                </a:solidFill>
                <a:latin typeface="Calibri"/>
              </a:rPr>
              <a:t>Ačiū už dėmesį.</a:t>
            </a:r>
            <a:endParaRPr b="0" lang="lt-LT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b="0" lang="lt-LT" sz="32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2771640" y="115920"/>
            <a:ext cx="6047640" cy="1497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4000" spc="-1" strike="noStrike">
                <a:solidFill>
                  <a:srgbClr val="003a6c"/>
                </a:solidFill>
                <a:latin typeface="Arial"/>
                <a:ea typeface="DejaVu Sans"/>
              </a:rPr>
              <a:t>Klausimai</a:t>
            </a:r>
            <a:endParaRPr b="0" lang="lt-LT" sz="40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3168000" y="3024000"/>
            <a:ext cx="2663640" cy="20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(Wolf making his dinner </a:t>
            </a:r>
            <a:endParaRPr b="0" lang="lt-L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 of Shoes)</a:t>
            </a:r>
            <a:endParaRPr b="0" lang="lt-LT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771640" y="116640"/>
            <a:ext cx="604800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4000" spc="-1" strike="noStrike">
                <a:solidFill>
                  <a:srgbClr val="003a6c"/>
                </a:solidFill>
                <a:latin typeface="Arial"/>
              </a:rPr>
              <a:t>Tikslas ir uždaviniai</a:t>
            </a:r>
            <a:endParaRPr b="0" lang="lt-LT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700640"/>
            <a:ext cx="8362440" cy="46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80000"/>
              </a:lnSpc>
              <a:spcBef>
                <a:spcPts val="799"/>
              </a:spcBef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Tikslas – pagerinti informacijos saugos valdymo grėsmių atvaizdavimo metodus ir grėsmių vertinimą.</a:t>
            </a:r>
            <a:endParaRPr b="0" lang="lt-LT" sz="2400" spc="-1" strike="noStrike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799"/>
              </a:spcBef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Uždaviniai:</a:t>
            </a:r>
            <a:endParaRPr b="0" lang="lt-LT" sz="2400" spc="-1" strike="noStrike">
              <a:latin typeface="Arial"/>
            </a:endParaRPr>
          </a:p>
          <a:p>
            <a:pPr marL="216000" indent="533520" algn="just">
              <a:lnSpc>
                <a:spcPct val="8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išanalizuoti vizualizacija paremtų saugos sistemų projektus ir šiuolaikines vizualizacijos technologijas;</a:t>
            </a:r>
            <a:endParaRPr b="0" lang="lt-LT" sz="2400" spc="-1" strike="noStrike">
              <a:latin typeface="Arial"/>
            </a:endParaRPr>
          </a:p>
          <a:p>
            <a:pPr marL="216000" indent="533520" algn="just">
              <a:lnSpc>
                <a:spcPct val="8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atlikti grėsmių vizualizavimo panaudojimo probleminės srities analizę;</a:t>
            </a:r>
            <a:endParaRPr b="0" lang="lt-LT" sz="2400" spc="-1" strike="noStrike">
              <a:latin typeface="Arial"/>
            </a:endParaRPr>
          </a:p>
          <a:p>
            <a:pPr marL="216000" indent="533520" algn="just">
              <a:lnSpc>
                <a:spcPct val="8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pasiūlyti metodą grėsmių vizualizavimo taikymui informacijos saugos valdymo įgyvendinimui;</a:t>
            </a:r>
            <a:endParaRPr b="0" lang="lt-LT" sz="2400" spc="-1" strike="noStrike">
              <a:latin typeface="Arial"/>
            </a:endParaRPr>
          </a:p>
          <a:p>
            <a:pPr marL="216000" indent="533520" algn="just">
              <a:lnSpc>
                <a:spcPct val="8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įgyvendinti pasiūlytą metodą: sukurti prototipą ir jį išbandyti.</a:t>
            </a:r>
            <a:endParaRPr b="0" lang="lt-LT" sz="2400" spc="-1" strike="noStrike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799"/>
              </a:spcBef>
            </a:pPr>
            <a:endParaRPr b="0" lang="lt-LT" sz="2400" spc="-1" strike="noStrike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799"/>
              </a:spcBef>
            </a:pPr>
            <a:endParaRPr b="0" lang="lt-LT" sz="2400" spc="-1" strike="noStrike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479"/>
              </a:spcBef>
            </a:pPr>
            <a:endParaRPr b="0" lang="lt-L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lt-LT" sz="2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771640" y="116640"/>
            <a:ext cx="604800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4000" spc="-1" strike="noStrike">
                <a:solidFill>
                  <a:srgbClr val="003a6c"/>
                </a:solidFill>
                <a:latin typeface="Arial"/>
              </a:rPr>
              <a:t>Problema</a:t>
            </a:r>
            <a:endParaRPr b="0" lang="lt-LT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700640"/>
            <a:ext cx="8362440" cy="46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Informacijos saugos rizikos valdymas yra didelės apimties ir daug laiko trunkantis procesas, kuris dažniausiai yra tik išsamiai aprašytas ir dažniausiai be grafinių elementų;</a:t>
            </a:r>
            <a:endParaRPr b="0" lang="lt-LT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Didėjant organizacijos dydžiui iš saugos dokumentacijos sunku greitai nustatyti kritinius taškus, kuriuose gali kilti grėsmės;</a:t>
            </a:r>
            <a:endParaRPr b="0" lang="lt-LT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Dažnai kintant organizacijos infrastruktūrai yra sudėtinga operatyviai ir tiksliai vykdyti rizikos vertinimą;</a:t>
            </a:r>
            <a:endParaRPr b="0" lang="lt-LT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Organizacijos neišnaudoja turimų informacinių išteklių integracijai su saugos valdymu.</a:t>
            </a:r>
            <a:endParaRPr b="0" lang="lt-LT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Žmogus – kritinis informacijos saugumo elementas.</a:t>
            </a:r>
            <a:endParaRPr b="0" lang="lt-LT" sz="24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771640" y="116640"/>
            <a:ext cx="604800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600" spc="-1" strike="noStrike">
                <a:solidFill>
                  <a:srgbClr val="003a6c"/>
                </a:solidFill>
                <a:latin typeface="Arial"/>
              </a:rPr>
              <a:t>Egzistuojantys vizualizavimo sprendimai (1/3)</a:t>
            </a:r>
            <a:endParaRPr b="0" lang="lt-LT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139320" y="2802960"/>
            <a:ext cx="4446000" cy="2801880"/>
          </a:xfrm>
          <a:prstGeom prst="rect">
            <a:avLst/>
          </a:prstGeom>
          <a:ln w="9360">
            <a:noFill/>
          </a:ln>
        </p:spPr>
      </p:pic>
      <p:pic>
        <p:nvPicPr>
          <p:cNvPr id="97" name="Picture 3" descr=""/>
          <p:cNvPicPr/>
          <p:nvPr/>
        </p:nvPicPr>
        <p:blipFill>
          <a:blip r:embed="rId2"/>
          <a:stretch/>
        </p:blipFill>
        <p:spPr>
          <a:xfrm>
            <a:off x="4770720" y="2464920"/>
            <a:ext cx="4191120" cy="3386520"/>
          </a:xfrm>
          <a:prstGeom prst="rect">
            <a:avLst/>
          </a:prstGeom>
          <a:ln w="9360"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457200" y="1700640"/>
            <a:ext cx="83624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Saugumo standartų žymėjimas.</a:t>
            </a:r>
            <a:endParaRPr b="0" lang="lt-LT" sz="2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523160" y="5701680"/>
            <a:ext cx="1843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Grafų struktūra</a:t>
            </a:r>
            <a:endParaRPr b="0" lang="lt-LT" sz="18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6077160" y="5873400"/>
            <a:ext cx="2162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„</a:t>
            </a:r>
            <a:r>
              <a:rPr b="1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Chord“ diagrama</a:t>
            </a:r>
            <a:endParaRPr b="0" lang="lt-L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771640" y="116640"/>
            <a:ext cx="604800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600" spc="-1" strike="noStrike">
                <a:solidFill>
                  <a:srgbClr val="003a6c"/>
                </a:solidFill>
                <a:latin typeface="Arial"/>
              </a:rPr>
              <a:t>Egzistuojantys vizualizavimo sprendimai (2/3)</a:t>
            </a:r>
            <a:endParaRPr b="0" lang="lt-LT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0" y="1700640"/>
            <a:ext cx="836244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Tinklo srauto analizės ir vizualizavimo įrankiai.</a:t>
            </a:r>
            <a:endParaRPr b="0" lang="lt-LT" sz="2400" spc="-1" strike="noStrike"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159120" y="2922120"/>
            <a:ext cx="3959280" cy="2404440"/>
          </a:xfrm>
          <a:prstGeom prst="rect">
            <a:avLst/>
          </a:prstGeom>
          <a:ln w="9360">
            <a:noFill/>
          </a:ln>
        </p:spPr>
      </p:pic>
      <p:pic>
        <p:nvPicPr>
          <p:cNvPr id="105" name="Picture 3" descr=""/>
          <p:cNvPicPr/>
          <p:nvPr/>
        </p:nvPicPr>
        <p:blipFill>
          <a:blip r:embed="rId2"/>
          <a:stretch/>
        </p:blipFill>
        <p:spPr>
          <a:xfrm>
            <a:off x="4304160" y="2624040"/>
            <a:ext cx="4580640" cy="3120120"/>
          </a:xfrm>
          <a:prstGeom prst="rect">
            <a:avLst/>
          </a:prstGeom>
          <a:ln w="9360">
            <a:noFill/>
          </a:ln>
        </p:spPr>
      </p:pic>
      <p:sp>
        <p:nvSpPr>
          <p:cNvPr id="106" name="CustomShape 4"/>
          <p:cNvSpPr/>
          <p:nvPr/>
        </p:nvSpPr>
        <p:spPr>
          <a:xfrm>
            <a:off x="5010120" y="5772240"/>
            <a:ext cx="3256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„</a:t>
            </a:r>
            <a:r>
              <a:rPr b="1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CiscoWorks“ SIMS</a:t>
            </a:r>
            <a:endParaRPr b="0" lang="lt-LT" sz="1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1554480" y="5568480"/>
            <a:ext cx="1366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LYNXeon</a:t>
            </a:r>
            <a:r>
              <a:rPr b="1" lang="lt-LT" sz="18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TM</a:t>
            </a:r>
            <a:endParaRPr b="0" lang="lt-L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771640" y="116640"/>
            <a:ext cx="604800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600" spc="-1" strike="noStrike">
                <a:solidFill>
                  <a:srgbClr val="003a6c"/>
                </a:solidFill>
                <a:latin typeface="Arial"/>
              </a:rPr>
              <a:t>Egzistuojantys vizualizavimo sprendimai (3/3)</a:t>
            </a:r>
            <a:endParaRPr b="0" lang="lt-LT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57200" y="1700640"/>
            <a:ext cx="3458160" cy="18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2400" spc="-1" strike="noStrike">
                <a:solidFill>
                  <a:srgbClr val="000000"/>
                </a:solidFill>
                <a:latin typeface="Arial"/>
              </a:rPr>
              <a:t>SCADA sistemų architektūrų kibernetinio saugumo modeliavimas.</a:t>
            </a:r>
            <a:endParaRPr b="0" lang="lt-LT" sz="2400" spc="-1" strike="noStrike">
              <a:latin typeface="Arial"/>
            </a:endParaRPr>
          </a:p>
        </p:txBody>
      </p:sp>
      <p:pic>
        <p:nvPicPr>
          <p:cNvPr id="111" name="Paveikslėlis 7" descr=""/>
          <p:cNvPicPr/>
          <p:nvPr/>
        </p:nvPicPr>
        <p:blipFill>
          <a:blip r:embed="rId1"/>
          <a:stretch/>
        </p:blipFill>
        <p:spPr>
          <a:xfrm>
            <a:off x="4095000" y="1458720"/>
            <a:ext cx="4743720" cy="4541400"/>
          </a:xfrm>
          <a:prstGeom prst="rect">
            <a:avLst/>
          </a:prstGeom>
          <a:ln w="9360">
            <a:noFill/>
          </a:ln>
        </p:spPr>
      </p:pic>
      <p:sp>
        <p:nvSpPr>
          <p:cNvPr id="112" name="CustomShape 4"/>
          <p:cNvSpPr/>
          <p:nvPr/>
        </p:nvSpPr>
        <p:spPr>
          <a:xfrm>
            <a:off x="4781520" y="6058080"/>
            <a:ext cx="3256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CySeMoL modelio dalis</a:t>
            </a:r>
            <a:endParaRPr b="0" lang="lt-L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771640" y="116640"/>
            <a:ext cx="604800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600" spc="-1" strike="noStrike">
                <a:solidFill>
                  <a:srgbClr val="003a6c"/>
                </a:solidFill>
                <a:latin typeface="Arial"/>
              </a:rPr>
              <a:t>Vertybių priežiūra ir rizikos valdymas</a:t>
            </a:r>
            <a:endParaRPr b="0" lang="lt-LT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133160" y="1737360"/>
            <a:ext cx="460800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</a:rPr>
              <a:t>Pagal NIST 800-30 parengtas rizikos valdymo gaires yra skiriami 9  rizikos vertinimo etapai:</a:t>
            </a: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</a:rPr>
              <a:t>1. Charakteristikų nustatymas;</a:t>
            </a: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</a:rPr>
              <a:t>2. Grėsmių identifikavimas;</a:t>
            </a: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</a:rPr>
              <a:t>3. Pažeidžiamumų identifikavimas;</a:t>
            </a: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</a:rPr>
              <a:t>4. Apsaugos priemonių analizė;</a:t>
            </a: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</a:rPr>
              <a:t>5. Tikimybių nustatymas;</a:t>
            </a: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</a:rPr>
              <a:t>6. Poveikių analizė;</a:t>
            </a: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</a:rPr>
              <a:t>7. Rizikos nustatymas;</a:t>
            </a: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</a:rPr>
              <a:t>8. Rekomenduojamos apsaugos priemonės;</a:t>
            </a: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</a:rPr>
              <a:t>9. Apibendrinanti dokumentacija.</a:t>
            </a:r>
            <a:endParaRPr b="0" lang="lt-LT" sz="1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  <p:pic>
        <p:nvPicPr>
          <p:cNvPr id="116" name="Picture 4" descr=""/>
          <p:cNvPicPr/>
          <p:nvPr/>
        </p:nvPicPr>
        <p:blipFill>
          <a:blip r:embed="rId1"/>
          <a:stretch/>
        </p:blipFill>
        <p:spPr>
          <a:xfrm>
            <a:off x="91440" y="1824480"/>
            <a:ext cx="4118400" cy="4118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607120" y="0"/>
            <a:ext cx="6048000" cy="17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lt-LT" sz="3200" spc="-1" strike="noStrike">
                <a:solidFill>
                  <a:srgbClr val="003a6c"/>
                </a:solidFill>
                <a:latin typeface="Arial"/>
              </a:rPr>
              <a:t>Grėsmių vizualizavimo metodo schema</a:t>
            </a:r>
            <a:endParaRPr b="0" lang="lt-LT" sz="3200" spc="-1" strike="noStrike"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655920" y="1327680"/>
            <a:ext cx="8069760" cy="5288040"/>
          </a:xfrm>
          <a:prstGeom prst="rect">
            <a:avLst/>
          </a:prstGeom>
          <a:ln w="9360"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7867800" y="6356520"/>
            <a:ext cx="95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666666"/>
                </a:solidFill>
                <a:latin typeface="Arial"/>
              </a:rPr>
              <a:t>/22</a:t>
            </a:r>
            <a:endParaRPr b="0" lang="lt-LT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8.33333E-7 3.33333E-6 L -0.00208 -0.07084">
                                      <p:cBhvr>
                                        <p:cTn id="2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mph" presetID="6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VGTU_baltas</Template>
  <TotalTime>1023</TotalTime>
  <Words>866</Words>
  <Paragraphs>126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description/>
  <cp:lastModifiedBy/>
  <cp:lastPrinted>2016-06-02T06:45:17Z</cp:lastPrinted>
  <dcterms:created xsi:type="dcterms:W3CDTF">2015-03-17T17:26:02Z</dcterms:created>
  <dcterms:modified xsi:type="dcterms:W3CDTF">2021-04-07T20:39:29Z</dcterms:modified>
</cp:coreProperties>
</file>