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7"/>
  </p:notesMasterIdLst>
  <p:handoutMasterIdLst>
    <p:handoutMasterId r:id="rId28"/>
  </p:handoutMasterIdLst>
  <p:sldIdLst>
    <p:sldId id="257" r:id="rId2"/>
    <p:sldId id="258" r:id="rId3"/>
    <p:sldId id="273" r:id="rId4"/>
    <p:sldId id="275" r:id="rId5"/>
    <p:sldId id="260" r:id="rId6"/>
    <p:sldId id="276" r:id="rId7"/>
    <p:sldId id="279" r:id="rId8"/>
    <p:sldId id="278" r:id="rId9"/>
    <p:sldId id="280" r:id="rId10"/>
    <p:sldId id="282" r:id="rId11"/>
    <p:sldId id="281" r:id="rId12"/>
    <p:sldId id="283" r:id="rId13"/>
    <p:sldId id="284" r:id="rId14"/>
    <p:sldId id="288" r:id="rId15"/>
    <p:sldId id="286" r:id="rId16"/>
    <p:sldId id="287" r:id="rId17"/>
    <p:sldId id="289" r:id="rId18"/>
    <p:sldId id="290" r:id="rId19"/>
    <p:sldId id="291" r:id="rId20"/>
    <p:sldId id="292" r:id="rId21"/>
    <p:sldId id="293" r:id="rId22"/>
    <p:sldId id="294" r:id="rId23"/>
    <p:sldId id="295" r:id="rId24"/>
    <p:sldId id="296" r:id="rId25"/>
    <p:sldId id="277" r:id="rId26"/>
  </p:sldIdLst>
  <p:sldSz cx="9144000" cy="6858000" type="screen4x3"/>
  <p:notesSz cx="6858000" cy="9144000"/>
  <p:defaultTextStyle>
    <a:lvl1pPr marL="0" algn="l" rtl="0" latinLnBrk="0">
      <a:defRPr lang="pl-PL" sz="1800" kern="1200">
        <a:solidFill>
          <a:schemeClr val="tx1"/>
        </a:solidFill>
        <a:latin typeface="+mn-lt"/>
        <a:ea typeface="+mn-ea"/>
        <a:cs typeface="+mn-cs"/>
      </a:defRPr>
    </a:lvl1pPr>
    <a:lvl2pPr marL="457200" algn="l" rtl="0" latinLnBrk="0">
      <a:defRPr lang="pl-PL" sz="1800" kern="1200">
        <a:solidFill>
          <a:schemeClr val="tx1"/>
        </a:solidFill>
        <a:latin typeface="+mn-lt"/>
        <a:ea typeface="+mn-ea"/>
        <a:cs typeface="+mn-cs"/>
      </a:defRPr>
    </a:lvl2pPr>
    <a:lvl3pPr marL="914400" algn="l" rtl="0" latinLnBrk="0">
      <a:defRPr lang="pl-PL" sz="1800" kern="1200">
        <a:solidFill>
          <a:schemeClr val="tx1"/>
        </a:solidFill>
        <a:latin typeface="+mn-lt"/>
        <a:ea typeface="+mn-ea"/>
        <a:cs typeface="+mn-cs"/>
      </a:defRPr>
    </a:lvl3pPr>
    <a:lvl4pPr marL="1371600" algn="l" rtl="0" latinLnBrk="0">
      <a:defRPr lang="pl-PL" sz="1800" kern="1200">
        <a:solidFill>
          <a:schemeClr val="tx1"/>
        </a:solidFill>
        <a:latin typeface="+mn-lt"/>
        <a:ea typeface="+mn-ea"/>
        <a:cs typeface="+mn-cs"/>
      </a:defRPr>
    </a:lvl4pPr>
    <a:lvl5pPr marL="1828800" algn="l" rtl="0" latinLnBrk="0">
      <a:defRPr lang="pl-PL" sz="1800" kern="1200">
        <a:solidFill>
          <a:schemeClr val="tx1"/>
        </a:solidFill>
        <a:latin typeface="+mn-lt"/>
        <a:ea typeface="+mn-ea"/>
        <a:cs typeface="+mn-cs"/>
      </a:defRPr>
    </a:lvl5pPr>
    <a:lvl6pPr marL="2286000" algn="l" rtl="0" latinLnBrk="0">
      <a:defRPr lang="pl-PL" sz="1800" kern="1200">
        <a:solidFill>
          <a:schemeClr val="tx1"/>
        </a:solidFill>
        <a:latin typeface="+mn-lt"/>
        <a:ea typeface="+mn-ea"/>
        <a:cs typeface="+mn-cs"/>
      </a:defRPr>
    </a:lvl6pPr>
    <a:lvl7pPr marL="2743200" algn="l" rtl="0" latinLnBrk="0">
      <a:defRPr lang="pl-PL" sz="1800" kern="1200">
        <a:solidFill>
          <a:schemeClr val="tx1"/>
        </a:solidFill>
        <a:latin typeface="+mn-lt"/>
        <a:ea typeface="+mn-ea"/>
        <a:cs typeface="+mn-cs"/>
      </a:defRPr>
    </a:lvl7pPr>
    <a:lvl8pPr marL="3200400" algn="l" rtl="0" latinLnBrk="0">
      <a:defRPr lang="pl-PL" sz="1800" kern="1200">
        <a:solidFill>
          <a:schemeClr val="tx1"/>
        </a:solidFill>
        <a:latin typeface="+mn-lt"/>
        <a:ea typeface="+mn-ea"/>
        <a:cs typeface="+mn-cs"/>
      </a:defRPr>
    </a:lvl8pPr>
    <a:lvl9pPr marL="3657600" algn="l" rtl="0" latinLnBrk="0">
      <a:defRPr lang="pl-PL"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344" autoAdjust="0"/>
    <p:restoredTop sz="60860" autoAdjust="0"/>
  </p:normalViewPr>
  <p:slideViewPr>
    <p:cSldViewPr snapToGrid="0">
      <p:cViewPr varScale="1">
        <p:scale>
          <a:sx n="69" d="100"/>
          <a:sy n="69" d="100"/>
        </p:scale>
        <p:origin x="5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0">
              <a:defRPr lang="pl-PL" sz="1200"/>
            </a:lvl1pPr>
            <a:extLst/>
          </a:lstStyle>
          <a:p>
            <a:endParaRPr lang="pl-PL"/>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latinLnBrk="0">
              <a:defRPr lang="pl-PL" sz="1200"/>
            </a:lvl1pPr>
            <a:extLst/>
          </a:lstStyle>
          <a:p>
            <a:fld id="{54D4857D-62A5-486B-9129-468003D7E020}" type="datetimeFigureOut">
              <a:rPr lang="pl-PL" smtClean="0"/>
              <a:pPr/>
              <a:t>2015-09-03</a:t>
            </a:fld>
            <a:endParaRPr lang="pl-PL"/>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latinLnBrk="0">
              <a:defRPr lang="pl-PL" sz="1200"/>
            </a:lvl1pPr>
            <a:extLst/>
          </a:lstStyle>
          <a:p>
            <a:endParaRPr lang="pl-PL"/>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latinLnBrk="0">
              <a:defRPr lang="pl-PL" sz="1200"/>
            </a:lvl1pPr>
            <a:extLst/>
          </a:lstStyle>
          <a:p>
            <a:fld id="{2EBE4566-6F3A-4CC1-BD6C-9C510D05F126}" type="slidenum">
              <a:rPr lang="pl-PL" smtClean="0"/>
              <a:pPr/>
              <a:t>‹#›</a:t>
            </a:fld>
            <a:endParaRPr lang="pl-PL"/>
          </a:p>
        </p:txBody>
      </p:sp>
    </p:spTree>
    <p:extLst>
      <p:ext uri="{BB962C8B-B14F-4D97-AF65-F5344CB8AC3E}">
        <p14:creationId xmlns:p14="http://schemas.microsoft.com/office/powerpoint/2010/main" val="2913787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0">
              <a:defRPr lang="pl-PL" sz="1200"/>
            </a:lvl1pPr>
            <a:extLst/>
          </a:lstStyle>
          <a:p>
            <a:endParaRPr lang="pl-PL"/>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latinLnBrk="0">
              <a:defRPr lang="pl-PL" sz="1200"/>
            </a:lvl1pPr>
            <a:extLst/>
          </a:lstStyle>
          <a:p>
            <a:fld id="{2D2EF2CE-B28C-4ED4-8FD0-48BB3F48846A}" type="datetimeFigureOut">
              <a:pPr/>
              <a:t>2015-09-03</a:t>
            </a:fld>
            <a:endParaRPr lang="pl-PL"/>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pl-PL"/>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latinLnBrk="0">
              <a:defRPr lang="pl-PL" sz="1200"/>
            </a:lvl1pPr>
            <a:extLst/>
          </a:lstStyle>
          <a:p>
            <a:endParaRPr lang="pl-PL"/>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pl-PL" sz="1200"/>
            </a:lvl1pPr>
            <a:extLst/>
          </a:lstStyle>
          <a:p>
            <a:fld id="{61807874-5299-41B2-A37A-6AA3547857F4}" type="slidenum">
              <a:pPr/>
              <a:t>‹#›</a:t>
            </a:fld>
            <a:endParaRPr lang="pl-PL"/>
          </a:p>
        </p:txBody>
      </p:sp>
    </p:spTree>
    <p:extLst>
      <p:ext uri="{BB962C8B-B14F-4D97-AF65-F5344CB8AC3E}">
        <p14:creationId xmlns:p14="http://schemas.microsoft.com/office/powerpoint/2010/main" val="498868303"/>
      </p:ext>
    </p:extLst>
  </p:cSld>
  <p:clrMap bg1="lt1" tx1="dk1" bg2="lt2" tx2="dk2" accent1="accent1" accent2="accent2" accent3="accent3" accent4="accent4" accent5="accent5" accent6="accent6" hlink="hlink" folHlink="folHlink"/>
  <p:notesStyle>
    <a:lvl1pPr marL="0" algn="l" rtl="0" latinLnBrk="0">
      <a:defRPr lang="pl-PL" sz="1200" kern="1200">
        <a:solidFill>
          <a:schemeClr val="tx1"/>
        </a:solidFill>
        <a:latin typeface="+mn-lt"/>
        <a:ea typeface="+mn-ea"/>
        <a:cs typeface="+mn-cs"/>
      </a:defRPr>
    </a:lvl1pPr>
    <a:lvl2pPr marL="457200" algn="l" rtl="0" latinLnBrk="0">
      <a:defRPr lang="pl-PL" sz="1200" kern="1200">
        <a:solidFill>
          <a:schemeClr val="tx1"/>
        </a:solidFill>
        <a:latin typeface="+mn-lt"/>
        <a:ea typeface="+mn-ea"/>
        <a:cs typeface="+mn-cs"/>
      </a:defRPr>
    </a:lvl2pPr>
    <a:lvl3pPr marL="914400" algn="l" rtl="0" latinLnBrk="0">
      <a:defRPr lang="pl-PL" sz="1200" kern="1200">
        <a:solidFill>
          <a:schemeClr val="tx1"/>
        </a:solidFill>
        <a:latin typeface="+mn-lt"/>
        <a:ea typeface="+mn-ea"/>
        <a:cs typeface="+mn-cs"/>
      </a:defRPr>
    </a:lvl3pPr>
    <a:lvl4pPr marL="1371600" algn="l" rtl="0" latinLnBrk="0">
      <a:defRPr lang="pl-PL" sz="1200" kern="1200">
        <a:solidFill>
          <a:schemeClr val="tx1"/>
        </a:solidFill>
        <a:latin typeface="+mn-lt"/>
        <a:ea typeface="+mn-ea"/>
        <a:cs typeface="+mn-cs"/>
      </a:defRPr>
    </a:lvl4pPr>
    <a:lvl5pPr marL="1828800" algn="l" rtl="0" latinLnBrk="0">
      <a:defRPr lang="pl-PL" sz="1200" kern="1200">
        <a:solidFill>
          <a:schemeClr val="tx1"/>
        </a:solidFill>
        <a:latin typeface="+mn-lt"/>
        <a:ea typeface="+mn-ea"/>
        <a:cs typeface="+mn-cs"/>
      </a:defRPr>
    </a:lvl5pPr>
    <a:lvl6pPr marL="2286000" algn="l" rtl="0" latinLnBrk="0">
      <a:defRPr lang="pl-PL" sz="1200" kern="1200">
        <a:solidFill>
          <a:schemeClr val="tx1"/>
        </a:solidFill>
        <a:latin typeface="+mn-lt"/>
        <a:ea typeface="+mn-ea"/>
        <a:cs typeface="+mn-cs"/>
      </a:defRPr>
    </a:lvl6pPr>
    <a:lvl7pPr marL="2743200" algn="l" rtl="0" latinLnBrk="0">
      <a:defRPr lang="pl-PL" sz="1200" kern="1200">
        <a:solidFill>
          <a:schemeClr val="tx1"/>
        </a:solidFill>
        <a:latin typeface="+mn-lt"/>
        <a:ea typeface="+mn-ea"/>
        <a:cs typeface="+mn-cs"/>
      </a:defRPr>
    </a:lvl7pPr>
    <a:lvl8pPr marL="3200400" algn="l" rtl="0" latinLnBrk="0">
      <a:defRPr lang="pl-PL" sz="1200" kern="1200">
        <a:solidFill>
          <a:schemeClr val="tx1"/>
        </a:solidFill>
        <a:latin typeface="+mn-lt"/>
        <a:ea typeface="+mn-ea"/>
        <a:cs typeface="+mn-cs"/>
      </a:defRPr>
    </a:lvl8pPr>
    <a:lvl9pPr marL="3657600" algn="l" rtl="0" latinLnBrk="0">
      <a:defRPr lang="pl-PL"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it-scm.com/book/pl/v1/Pierwsze-kroki-Podstawy-Git#Standardowo-Git-wy%C5%82%C4%85cznie-dodaje-nowe-dan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pl-PL"/>
          </a:p>
        </p:txBody>
      </p:sp>
      <p:sp>
        <p:nvSpPr>
          <p:cNvPr id="4" name="Rectangle 4"/>
          <p:cNvSpPr>
            <a:spLocks noGrp="1"/>
          </p:cNvSpPr>
          <p:nvPr>
            <p:ph type="sldNum" sz="quarter" idx="10"/>
          </p:nvPr>
        </p:nvSpPr>
        <p:spPr/>
        <p:txBody>
          <a:bodyPr/>
          <a:lstStyle>
            <a:extLst/>
          </a:lstStyle>
          <a:p>
            <a:fld id="{61807874-5299-41B2-A37A-6AA3547857F4}" type="slidenum">
              <a:rPr lang="pl-PL" smtClean="0"/>
              <a:pPr/>
              <a:t>1</a:t>
            </a:fld>
            <a:endParaRPr lang="pl-PL"/>
          </a:p>
        </p:txBody>
      </p:sp>
    </p:spTree>
    <p:extLst>
      <p:ext uri="{BB962C8B-B14F-4D97-AF65-F5344CB8AC3E}">
        <p14:creationId xmlns:p14="http://schemas.microsoft.com/office/powerpoint/2010/main" val="979319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pl-PL" baseline="0" dirty="0" smtClean="0"/>
          </a:p>
          <a:p>
            <a:r>
              <a:rPr lang="pl-PL" dirty="0" smtClean="0"/>
              <a:t>Mamy teraz sytuacje taka,</a:t>
            </a:r>
            <a:r>
              <a:rPr lang="pl-PL" baseline="0" dirty="0" smtClean="0"/>
              <a:t> chcemy cos </a:t>
            </a:r>
            <a:r>
              <a:rPr lang="pl-PL" baseline="0" dirty="0" err="1" smtClean="0"/>
              <a:t>poprawic</a:t>
            </a:r>
            <a:r>
              <a:rPr lang="pl-PL" baseline="0" dirty="0" smtClean="0"/>
              <a:t> </a:t>
            </a:r>
          </a:p>
          <a:p>
            <a:r>
              <a:rPr lang="pl-PL" baseline="0" dirty="0" smtClean="0"/>
              <a:t>Wiec musimy </a:t>
            </a:r>
            <a:r>
              <a:rPr lang="pl-PL" baseline="0" dirty="0" err="1" smtClean="0"/>
              <a:t>cofnac</a:t>
            </a:r>
            <a:r>
              <a:rPr lang="pl-PL" baseline="0" dirty="0" smtClean="0"/>
              <a:t> się do B</a:t>
            </a:r>
            <a:r>
              <a:rPr lang="pl-PL" baseline="0" dirty="0"/>
              <a:t> </a:t>
            </a:r>
            <a:r>
              <a:rPr lang="pl-PL" baseline="0" dirty="0" smtClean="0"/>
              <a:t>(bo C już mamy jako </a:t>
            </a:r>
            <a:r>
              <a:rPr lang="pl-PL" baseline="0" dirty="0" err="1" smtClean="0"/>
              <a:t>Heads</a:t>
            </a:r>
            <a:r>
              <a:rPr lang="pl-PL" baseline="0" dirty="0" smtClean="0"/>
              <a:t>)</a:t>
            </a:r>
          </a:p>
          <a:p>
            <a:r>
              <a:rPr lang="pl-PL" baseline="0" dirty="0" smtClean="0"/>
              <a:t>Git log</a:t>
            </a:r>
          </a:p>
          <a:p>
            <a:r>
              <a:rPr lang="pl-PL" baseline="0" dirty="0" smtClean="0"/>
              <a:t>Git </a:t>
            </a:r>
            <a:r>
              <a:rPr lang="pl-PL" baseline="0" dirty="0" err="1" smtClean="0"/>
              <a:t>branch</a:t>
            </a:r>
            <a:r>
              <a:rPr lang="pl-PL" baseline="0" dirty="0" smtClean="0"/>
              <a:t> </a:t>
            </a:r>
            <a:r>
              <a:rPr lang="pl-PL" baseline="0" dirty="0" err="1" smtClean="0"/>
              <a:t>fix</a:t>
            </a:r>
            <a:r>
              <a:rPr lang="pl-PL" baseline="0" dirty="0" smtClean="0"/>
              <a:t> HEAD^ co oznacza ze mamy to w C </a:t>
            </a:r>
          </a:p>
          <a:p>
            <a:r>
              <a:rPr lang="pl-PL" baseline="0" dirty="0" smtClean="0"/>
              <a:t>Git </a:t>
            </a:r>
            <a:r>
              <a:rPr lang="pl-PL" baseline="0" dirty="0" err="1" smtClean="0"/>
              <a:t>checkout</a:t>
            </a:r>
            <a:endParaRPr lang="pl-PL" baseline="0" dirty="0" smtClean="0"/>
          </a:p>
          <a:p>
            <a:endParaRPr lang="pl-PL" baseline="0" dirty="0" smtClean="0"/>
          </a:p>
        </p:txBody>
      </p:sp>
      <p:sp>
        <p:nvSpPr>
          <p:cNvPr id="4" name="Rectangle 4"/>
          <p:cNvSpPr>
            <a:spLocks noGrp="1"/>
          </p:cNvSpPr>
          <p:nvPr>
            <p:ph type="sldNum" sz="quarter" idx="10"/>
          </p:nvPr>
        </p:nvSpPr>
        <p:spPr/>
        <p:txBody>
          <a:bodyPr/>
          <a:lstStyle>
            <a:extLst/>
          </a:lstStyle>
          <a:p>
            <a:fld id="{61807874-5299-41B2-A37A-6AA3547857F4}" type="slidenum">
              <a:rPr lang="pl-PL" smtClean="0"/>
              <a:pPr/>
              <a:t>10</a:t>
            </a:fld>
            <a:endParaRPr lang="pl-PL"/>
          </a:p>
        </p:txBody>
      </p:sp>
    </p:spTree>
    <p:extLst>
      <p:ext uri="{BB962C8B-B14F-4D97-AF65-F5344CB8AC3E}">
        <p14:creationId xmlns:p14="http://schemas.microsoft.com/office/powerpoint/2010/main" val="2119271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pl-PL" baseline="0" dirty="0" smtClean="0"/>
          </a:p>
          <a:p>
            <a:r>
              <a:rPr lang="pl-PL" dirty="0" smtClean="0"/>
              <a:t>Mamy teraz sytuacje taka,</a:t>
            </a:r>
            <a:r>
              <a:rPr lang="pl-PL" baseline="0" dirty="0" smtClean="0"/>
              <a:t> chcemy cos </a:t>
            </a:r>
            <a:r>
              <a:rPr lang="pl-PL" baseline="0" dirty="0" err="1" smtClean="0"/>
              <a:t>poprawic</a:t>
            </a:r>
            <a:r>
              <a:rPr lang="pl-PL" baseline="0" dirty="0" smtClean="0"/>
              <a:t> </a:t>
            </a:r>
          </a:p>
          <a:p>
            <a:r>
              <a:rPr lang="pl-PL" baseline="0" dirty="0" smtClean="0"/>
              <a:t>Wiec musimy </a:t>
            </a:r>
            <a:r>
              <a:rPr lang="pl-PL" baseline="0" dirty="0" err="1" smtClean="0"/>
              <a:t>cofnac</a:t>
            </a:r>
            <a:r>
              <a:rPr lang="pl-PL" baseline="0" dirty="0" smtClean="0"/>
              <a:t> się do B</a:t>
            </a:r>
            <a:r>
              <a:rPr lang="pl-PL" baseline="0" dirty="0"/>
              <a:t> </a:t>
            </a:r>
            <a:r>
              <a:rPr lang="pl-PL" baseline="0" dirty="0" smtClean="0"/>
              <a:t>(bo C już mamy jako </a:t>
            </a:r>
            <a:r>
              <a:rPr lang="pl-PL" baseline="0" dirty="0" err="1" smtClean="0"/>
              <a:t>Heads</a:t>
            </a:r>
            <a:r>
              <a:rPr lang="pl-PL" baseline="0" dirty="0" smtClean="0"/>
              <a:t>)</a:t>
            </a:r>
          </a:p>
          <a:p>
            <a:r>
              <a:rPr lang="pl-PL" baseline="0" dirty="0" smtClean="0"/>
              <a:t>Git log</a:t>
            </a:r>
          </a:p>
          <a:p>
            <a:r>
              <a:rPr lang="pl-PL" baseline="0" dirty="0" smtClean="0"/>
              <a:t>Git </a:t>
            </a:r>
            <a:r>
              <a:rPr lang="pl-PL" baseline="0" dirty="0" err="1" smtClean="0"/>
              <a:t>branch</a:t>
            </a:r>
            <a:r>
              <a:rPr lang="pl-PL" baseline="0" dirty="0" smtClean="0"/>
              <a:t> </a:t>
            </a:r>
            <a:r>
              <a:rPr lang="pl-PL" baseline="0" dirty="0" err="1" smtClean="0"/>
              <a:t>fix</a:t>
            </a:r>
            <a:r>
              <a:rPr lang="pl-PL" baseline="0" dirty="0" smtClean="0"/>
              <a:t> HEAD^ co oznacza ze mamy to w C </a:t>
            </a:r>
          </a:p>
          <a:p>
            <a:r>
              <a:rPr lang="pl-PL" baseline="0" dirty="0" smtClean="0"/>
              <a:t>Git </a:t>
            </a:r>
            <a:r>
              <a:rPr lang="pl-PL" baseline="0" dirty="0" err="1" smtClean="0"/>
              <a:t>checkout</a:t>
            </a:r>
            <a:endParaRPr lang="pl-PL" baseline="0" dirty="0" smtClean="0"/>
          </a:p>
          <a:p>
            <a:endParaRPr lang="pl-PL" baseline="0" dirty="0" smtClean="0"/>
          </a:p>
        </p:txBody>
      </p:sp>
      <p:sp>
        <p:nvSpPr>
          <p:cNvPr id="4" name="Rectangle 4"/>
          <p:cNvSpPr>
            <a:spLocks noGrp="1"/>
          </p:cNvSpPr>
          <p:nvPr>
            <p:ph type="sldNum" sz="quarter" idx="10"/>
          </p:nvPr>
        </p:nvSpPr>
        <p:spPr/>
        <p:txBody>
          <a:bodyPr/>
          <a:lstStyle>
            <a:extLst/>
          </a:lstStyle>
          <a:p>
            <a:fld id="{61807874-5299-41B2-A37A-6AA3547857F4}" type="slidenum">
              <a:rPr lang="pl-PL" smtClean="0"/>
              <a:pPr/>
              <a:t>11</a:t>
            </a:fld>
            <a:endParaRPr lang="pl-PL"/>
          </a:p>
        </p:txBody>
      </p:sp>
    </p:spTree>
    <p:extLst>
      <p:ext uri="{BB962C8B-B14F-4D97-AF65-F5344CB8AC3E}">
        <p14:creationId xmlns:p14="http://schemas.microsoft.com/office/powerpoint/2010/main" val="2099186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en-US" dirty="0" smtClean="0"/>
              <a:t>new files that haven’t been added (with </a:t>
            </a:r>
            <a:r>
              <a:rPr lang="en-US" dirty="0" err="1" smtClean="0"/>
              <a:t>git</a:t>
            </a:r>
            <a:r>
              <a:rPr lang="en-US" dirty="0" smtClean="0"/>
              <a:t> add), modified files that haven’t been added, and files that have been added.</a:t>
            </a:r>
          </a:p>
          <a:p>
            <a:r>
              <a:rPr lang="en-US" dirty="0" err="1" smtClean="0"/>
              <a:t>git</a:t>
            </a:r>
            <a:r>
              <a:rPr lang="en-US" dirty="0" smtClean="0"/>
              <a:t> diff shows the diff between </a:t>
            </a:r>
            <a:r>
              <a:rPr lang="en-US" i="1" dirty="0" smtClean="0"/>
              <a:t>HEAD</a:t>
            </a:r>
            <a:r>
              <a:rPr lang="en-US" dirty="0" smtClean="0"/>
              <a:t> and the current project state. With the --cached option it compares added files against </a:t>
            </a:r>
            <a:r>
              <a:rPr lang="en-US" i="1" dirty="0" smtClean="0"/>
              <a:t>HEAD</a:t>
            </a:r>
            <a:r>
              <a:rPr lang="en-US" dirty="0" smtClean="0"/>
              <a:t>; otherwise it compares files not yet added.*</a:t>
            </a:r>
          </a:p>
          <a:p>
            <a:r>
              <a:rPr lang="en-US" dirty="0" err="1" smtClean="0"/>
              <a:t>git</a:t>
            </a:r>
            <a:r>
              <a:rPr lang="en-US" dirty="0" smtClean="0"/>
              <a:t> mv and </a:t>
            </a:r>
            <a:r>
              <a:rPr lang="en-US" dirty="0" err="1" smtClean="0"/>
              <a:t>git</a:t>
            </a:r>
            <a:r>
              <a:rPr lang="en-US" dirty="0" smtClean="0"/>
              <a:t> </a:t>
            </a:r>
            <a:r>
              <a:rPr lang="en-US" dirty="0" err="1" smtClean="0"/>
              <a:t>rm</a:t>
            </a:r>
            <a:r>
              <a:rPr lang="en-US" dirty="0" smtClean="0"/>
              <a:t> mark files to be moved (rename) and removed, respectively, much like </a:t>
            </a:r>
            <a:r>
              <a:rPr lang="en-US" dirty="0" err="1" smtClean="0"/>
              <a:t>git</a:t>
            </a:r>
            <a:r>
              <a:rPr lang="en-US" dirty="0" smtClean="0"/>
              <a:t> add.</a:t>
            </a:r>
          </a:p>
          <a:p>
            <a:r>
              <a:rPr lang="en-US" dirty="0" smtClean="0">
                <a:effectLst/>
              </a:rPr>
              <a:t>*More precisely, </a:t>
            </a:r>
            <a:r>
              <a:rPr lang="en-US" dirty="0" err="1" smtClean="0">
                <a:effectLst/>
              </a:rPr>
              <a:t>git</a:t>
            </a:r>
            <a:r>
              <a:rPr lang="en-US" dirty="0" smtClean="0">
                <a:effectLst/>
              </a:rPr>
              <a:t> diff compares the staging area, that is, </a:t>
            </a:r>
            <a:r>
              <a:rPr lang="en-US" i="1" dirty="0" smtClean="0">
                <a:effectLst/>
              </a:rPr>
              <a:t>HEAD</a:t>
            </a:r>
            <a:r>
              <a:rPr lang="en-US" dirty="0" smtClean="0">
                <a:effectLst/>
              </a:rPr>
              <a:t> as modified by all added files, against the current state of all added files. Thus, if you add some but not all changed files and then run </a:t>
            </a:r>
            <a:r>
              <a:rPr lang="en-US" dirty="0" err="1" smtClean="0">
                <a:effectLst/>
              </a:rPr>
              <a:t>git</a:t>
            </a:r>
            <a:r>
              <a:rPr lang="en-US" dirty="0" smtClean="0">
                <a:effectLst/>
              </a:rPr>
              <a:t> diff, you will see only files that are changed but not added.</a:t>
            </a:r>
          </a:p>
          <a:p>
            <a:r>
              <a:rPr lang="en-US" dirty="0" smtClean="0"/>
              <a:t>My personal workflow usually looks like:</a:t>
            </a:r>
          </a:p>
          <a:p>
            <a:r>
              <a:rPr lang="en-US" dirty="0" smtClean="0"/>
              <a:t>Do some programming.</a:t>
            </a:r>
          </a:p>
          <a:p>
            <a:r>
              <a:rPr lang="en-US" dirty="0" err="1" smtClean="0"/>
              <a:t>git</a:t>
            </a:r>
            <a:r>
              <a:rPr lang="en-US" dirty="0" smtClean="0"/>
              <a:t> status to see what files I changed.</a:t>
            </a:r>
          </a:p>
          <a:p>
            <a:r>
              <a:rPr lang="en-US" dirty="0" err="1" smtClean="0"/>
              <a:t>git</a:t>
            </a:r>
            <a:r>
              <a:rPr lang="en-US" dirty="0" smtClean="0"/>
              <a:t> diff [file] to see exactly what I modified. </a:t>
            </a:r>
          </a:p>
          <a:p>
            <a:r>
              <a:rPr lang="en-US" dirty="0" err="1" smtClean="0"/>
              <a:t>git</a:t>
            </a:r>
            <a:r>
              <a:rPr lang="en-US" dirty="0" smtClean="0"/>
              <a:t> commit -a -m [message] to commit. </a:t>
            </a:r>
          </a:p>
          <a:p>
            <a:endParaRPr lang="pl-PL" baseline="0" dirty="0" smtClean="0"/>
          </a:p>
          <a:p>
            <a:endParaRPr lang="pl-PL" baseline="0" dirty="0" smtClean="0"/>
          </a:p>
          <a:p>
            <a:r>
              <a:rPr lang="pl-PL" baseline="0" dirty="0" smtClean="0"/>
              <a:t>Dodawanie na raty:</a:t>
            </a:r>
          </a:p>
          <a:p>
            <a:r>
              <a:rPr lang="pl-PL" baseline="0" dirty="0" err="1" smtClean="0"/>
              <a:t>Blablabla</a:t>
            </a:r>
            <a:endParaRPr lang="pl-PL" baseline="0" dirty="0" smtClean="0"/>
          </a:p>
          <a:p>
            <a:r>
              <a:rPr lang="pl-PL" baseline="0" dirty="0" smtClean="0"/>
              <a:t>Git </a:t>
            </a:r>
            <a:r>
              <a:rPr lang="pl-PL" baseline="0" dirty="0" err="1" smtClean="0"/>
              <a:t>add</a:t>
            </a:r>
            <a:r>
              <a:rPr lang="pl-PL" baseline="0" dirty="0" smtClean="0"/>
              <a:t> </a:t>
            </a:r>
          </a:p>
          <a:p>
            <a:r>
              <a:rPr lang="pl-PL" baseline="0" dirty="0" smtClean="0"/>
              <a:t>Dodanie </a:t>
            </a:r>
          </a:p>
          <a:p>
            <a:endParaRPr lang="pl-PL" baseline="0" dirty="0" smtClean="0"/>
          </a:p>
          <a:p>
            <a:r>
              <a:rPr lang="pl-PL" baseline="0" dirty="0" err="1" smtClean="0"/>
              <a:t>Bbbbbbb</a:t>
            </a:r>
            <a:endParaRPr lang="pl-PL" baseline="0" dirty="0" smtClean="0"/>
          </a:p>
          <a:p>
            <a:r>
              <a:rPr lang="pl-PL" baseline="0" dirty="0" smtClean="0"/>
              <a:t>Git </a:t>
            </a:r>
            <a:r>
              <a:rPr lang="pl-PL" baseline="0" dirty="0" err="1" smtClean="0"/>
              <a:t>commit</a:t>
            </a:r>
            <a:endParaRPr lang="pl-PL" baseline="0" dirty="0" smtClean="0"/>
          </a:p>
          <a:p>
            <a:endParaRPr lang="pl-PL" baseline="0" dirty="0" smtClean="0"/>
          </a:p>
          <a:p>
            <a:r>
              <a:rPr lang="pl-PL" baseline="0" dirty="0" err="1" smtClean="0"/>
              <a:t>Pomiedzy</a:t>
            </a:r>
            <a:r>
              <a:rPr lang="pl-PL" baseline="0" dirty="0" smtClean="0"/>
              <a:t> git status</a:t>
            </a:r>
          </a:p>
          <a:p>
            <a:endParaRPr lang="pl-PL" baseline="0" dirty="0" smtClean="0"/>
          </a:p>
          <a:p>
            <a:endParaRPr lang="pl-PL" baseline="0" dirty="0" smtClean="0"/>
          </a:p>
          <a:p>
            <a:r>
              <a:rPr lang="pl-PL" baseline="0" dirty="0" smtClean="0"/>
              <a:t>http://gitimmersion.com/lab_26.html</a:t>
            </a:r>
          </a:p>
        </p:txBody>
      </p:sp>
      <p:sp>
        <p:nvSpPr>
          <p:cNvPr id="4" name="Rectangle 4"/>
          <p:cNvSpPr>
            <a:spLocks noGrp="1"/>
          </p:cNvSpPr>
          <p:nvPr>
            <p:ph type="sldNum" sz="quarter" idx="10"/>
          </p:nvPr>
        </p:nvSpPr>
        <p:spPr/>
        <p:txBody>
          <a:bodyPr/>
          <a:lstStyle>
            <a:extLst/>
          </a:lstStyle>
          <a:p>
            <a:fld id="{61807874-5299-41B2-A37A-6AA3547857F4}" type="slidenum">
              <a:rPr lang="pl-PL" smtClean="0"/>
              <a:pPr/>
              <a:t>12</a:t>
            </a:fld>
            <a:endParaRPr lang="pl-PL"/>
          </a:p>
        </p:txBody>
      </p:sp>
    </p:spTree>
    <p:extLst>
      <p:ext uri="{BB962C8B-B14F-4D97-AF65-F5344CB8AC3E}">
        <p14:creationId xmlns:p14="http://schemas.microsoft.com/office/powerpoint/2010/main" val="3333768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pl-PL" dirty="0" smtClean="0"/>
              <a:t>Git </a:t>
            </a:r>
            <a:r>
              <a:rPr lang="pl-PL" dirty="0" err="1" smtClean="0"/>
              <a:t>checkout</a:t>
            </a:r>
            <a:r>
              <a:rPr lang="pl-PL" dirty="0" smtClean="0"/>
              <a:t> &lt;</a:t>
            </a:r>
            <a:r>
              <a:rPr lang="pl-PL" dirty="0" err="1" smtClean="0"/>
              <a:t>hash</a:t>
            </a:r>
            <a:r>
              <a:rPr lang="pl-PL" dirty="0" smtClean="0"/>
              <a:t>&gt;</a:t>
            </a:r>
          </a:p>
          <a:p>
            <a:r>
              <a:rPr lang="pl-PL" dirty="0" smtClean="0"/>
              <a:t>$</a:t>
            </a:r>
            <a:r>
              <a:rPr lang="pl-PL" dirty="0" err="1" smtClean="0"/>
              <a:t>cat</a:t>
            </a:r>
            <a:r>
              <a:rPr lang="pl-PL" baseline="0" dirty="0" smtClean="0"/>
              <a:t> me</a:t>
            </a:r>
          </a:p>
          <a:p>
            <a:r>
              <a:rPr lang="pl-PL" dirty="0" smtClean="0"/>
              <a:t>git </a:t>
            </a:r>
            <a:r>
              <a:rPr lang="pl-PL" dirty="0" err="1" smtClean="0"/>
              <a:t>checkout</a:t>
            </a:r>
            <a:r>
              <a:rPr lang="pl-PL" dirty="0" smtClean="0"/>
              <a:t> master</a:t>
            </a:r>
          </a:p>
          <a:p>
            <a:r>
              <a:rPr lang="pl-PL" dirty="0" smtClean="0"/>
              <a:t>Przywracania</a:t>
            </a:r>
            <a:r>
              <a:rPr lang="pl-PL" baseline="0" dirty="0" smtClean="0"/>
              <a:t> </a:t>
            </a:r>
            <a:r>
              <a:rPr lang="pl-PL" baseline="0" dirty="0" err="1" smtClean="0"/>
              <a:t>poprzednej</a:t>
            </a:r>
            <a:r>
              <a:rPr lang="pl-PL" baseline="0" dirty="0" smtClean="0"/>
              <a:t> wersji jeśli nie było git </a:t>
            </a:r>
            <a:r>
              <a:rPr lang="pl-PL" baseline="0" dirty="0" err="1" smtClean="0"/>
              <a:t>add</a:t>
            </a:r>
            <a:endParaRPr lang="pl-PL" dirty="0" smtClean="0"/>
          </a:p>
          <a:p>
            <a:r>
              <a:rPr lang="en-US" dirty="0" smtClean="0"/>
              <a:t>‘master’ is the name of the default branch. By checking out a branch by name, you go to the latest version of that branch.</a:t>
            </a:r>
            <a:endParaRPr lang="pl-PL" dirty="0" smtClean="0"/>
          </a:p>
          <a:p>
            <a:endParaRPr lang="pl-PL" baseline="0" dirty="0" smtClean="0"/>
          </a:p>
          <a:p>
            <a:endParaRPr lang="pl-PL" baseline="0" dirty="0" smtClean="0"/>
          </a:p>
          <a:p>
            <a:endParaRPr lang="pl-PL" baseline="0" dirty="0" smtClean="0"/>
          </a:p>
          <a:p>
            <a:endParaRPr lang="pl-PL" baseline="0" dirty="0" smtClean="0"/>
          </a:p>
          <a:p>
            <a:endParaRPr lang="pl-PL" baseline="0" dirty="0" smtClean="0"/>
          </a:p>
          <a:p>
            <a:r>
              <a:rPr lang="pl-PL" baseline="0" dirty="0" smtClean="0"/>
              <a:t>http://gitimmersion.com/lab_14.html</a:t>
            </a:r>
          </a:p>
          <a:p>
            <a:endParaRPr lang="pl-PL" baseline="0" dirty="0" smtClean="0"/>
          </a:p>
          <a:p>
            <a:r>
              <a:rPr lang="pl-PL" baseline="0" dirty="0" smtClean="0"/>
              <a:t>http://gitimmersion.com/lab_24.html</a:t>
            </a:r>
          </a:p>
          <a:p>
            <a:r>
              <a:rPr lang="pl-PL" baseline="0" dirty="0" smtClean="0"/>
              <a:t>http://gitimmersion.com/lab_25.html</a:t>
            </a:r>
          </a:p>
        </p:txBody>
      </p:sp>
      <p:sp>
        <p:nvSpPr>
          <p:cNvPr id="4" name="Rectangle 4"/>
          <p:cNvSpPr>
            <a:spLocks noGrp="1"/>
          </p:cNvSpPr>
          <p:nvPr>
            <p:ph type="sldNum" sz="quarter" idx="10"/>
          </p:nvPr>
        </p:nvSpPr>
        <p:spPr/>
        <p:txBody>
          <a:bodyPr/>
          <a:lstStyle>
            <a:extLst/>
          </a:lstStyle>
          <a:p>
            <a:fld id="{61807874-5299-41B2-A37A-6AA3547857F4}" type="slidenum">
              <a:rPr lang="pl-PL" smtClean="0"/>
              <a:pPr/>
              <a:t>13</a:t>
            </a:fld>
            <a:endParaRPr lang="pl-PL"/>
          </a:p>
        </p:txBody>
      </p:sp>
    </p:spTree>
    <p:extLst>
      <p:ext uri="{BB962C8B-B14F-4D97-AF65-F5344CB8AC3E}">
        <p14:creationId xmlns:p14="http://schemas.microsoft.com/office/powerpoint/2010/main" val="2773211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pl-PL" baseline="0" dirty="0" smtClean="0"/>
              <a:t>2 wersje git reset !!!!!!!!!!!!!!!!!</a:t>
            </a:r>
          </a:p>
          <a:p>
            <a:endParaRPr lang="pl-PL" baseline="0" dirty="0" smtClean="0"/>
          </a:p>
          <a:p>
            <a:endParaRPr lang="pl-PL" baseline="0" dirty="0" smtClean="0"/>
          </a:p>
          <a:p>
            <a:r>
              <a:rPr lang="pl-PL" baseline="0" dirty="0" smtClean="0"/>
              <a:t>http://gitimmersion.com/lab_15.html</a:t>
            </a:r>
          </a:p>
          <a:p>
            <a:endParaRPr lang="pl-PL" baseline="0" dirty="0" smtClean="0"/>
          </a:p>
          <a:p>
            <a:r>
              <a:rPr lang="pl-PL" baseline="0" dirty="0" smtClean="0"/>
              <a:t>http://gitimmersion.com/lab_16.html</a:t>
            </a:r>
          </a:p>
          <a:p>
            <a:r>
              <a:rPr lang="pl-PL" baseline="0" dirty="0" smtClean="0"/>
              <a:t>http://gitimmersion.com/lab_17.html</a:t>
            </a:r>
          </a:p>
          <a:p>
            <a:endParaRPr lang="pl-PL" baseline="0" dirty="0" smtClean="0"/>
          </a:p>
        </p:txBody>
      </p:sp>
      <p:sp>
        <p:nvSpPr>
          <p:cNvPr id="4" name="Rectangle 4"/>
          <p:cNvSpPr>
            <a:spLocks noGrp="1"/>
          </p:cNvSpPr>
          <p:nvPr>
            <p:ph type="sldNum" sz="quarter" idx="10"/>
          </p:nvPr>
        </p:nvSpPr>
        <p:spPr/>
        <p:txBody>
          <a:bodyPr/>
          <a:lstStyle>
            <a:extLst/>
          </a:lstStyle>
          <a:p>
            <a:fld id="{61807874-5299-41B2-A37A-6AA3547857F4}" type="slidenum">
              <a:rPr lang="pl-PL" smtClean="0"/>
              <a:pPr/>
              <a:t>14</a:t>
            </a:fld>
            <a:endParaRPr lang="pl-PL"/>
          </a:p>
        </p:txBody>
      </p:sp>
    </p:spTree>
    <p:extLst>
      <p:ext uri="{BB962C8B-B14F-4D97-AF65-F5344CB8AC3E}">
        <p14:creationId xmlns:p14="http://schemas.microsoft.com/office/powerpoint/2010/main" val="371604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pl-PL" baseline="0" dirty="0" smtClean="0"/>
              <a:t>2 wersje git reset !!!!!!!!!!!!!!!!!</a:t>
            </a:r>
          </a:p>
          <a:p>
            <a:endParaRPr lang="pl-PL" baseline="0" dirty="0" smtClean="0"/>
          </a:p>
          <a:p>
            <a:endParaRPr lang="pl-PL" baseline="0" dirty="0" smtClean="0"/>
          </a:p>
          <a:p>
            <a:r>
              <a:rPr lang="pl-PL" baseline="0" dirty="0" smtClean="0"/>
              <a:t>http://gitimmersion.com/lab_15.html</a:t>
            </a:r>
          </a:p>
          <a:p>
            <a:endParaRPr lang="pl-PL" baseline="0" dirty="0" smtClean="0"/>
          </a:p>
          <a:p>
            <a:r>
              <a:rPr lang="pl-PL" baseline="0" dirty="0" smtClean="0"/>
              <a:t>http://gitimmersion.com/lab_28.html</a:t>
            </a:r>
          </a:p>
        </p:txBody>
      </p:sp>
      <p:sp>
        <p:nvSpPr>
          <p:cNvPr id="4" name="Rectangle 4"/>
          <p:cNvSpPr>
            <a:spLocks noGrp="1"/>
          </p:cNvSpPr>
          <p:nvPr>
            <p:ph type="sldNum" sz="quarter" idx="10"/>
          </p:nvPr>
        </p:nvSpPr>
        <p:spPr/>
        <p:txBody>
          <a:bodyPr/>
          <a:lstStyle>
            <a:extLst/>
          </a:lstStyle>
          <a:p>
            <a:fld id="{61807874-5299-41B2-A37A-6AA3547857F4}" type="slidenum">
              <a:rPr lang="pl-PL" smtClean="0"/>
              <a:pPr/>
              <a:t>15</a:t>
            </a:fld>
            <a:endParaRPr lang="pl-PL"/>
          </a:p>
        </p:txBody>
      </p:sp>
    </p:spTree>
    <p:extLst>
      <p:ext uri="{BB962C8B-B14F-4D97-AF65-F5344CB8AC3E}">
        <p14:creationId xmlns:p14="http://schemas.microsoft.com/office/powerpoint/2010/main" val="393564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pl-PL" baseline="0" dirty="0" smtClean="0"/>
              <a:t>2 wersje git reset !!!!!!!!!!!!!!!!!</a:t>
            </a:r>
          </a:p>
          <a:p>
            <a:endParaRPr lang="pl-PL" baseline="0" dirty="0" smtClean="0"/>
          </a:p>
          <a:p>
            <a:endParaRPr lang="pl-PL" baseline="0" dirty="0" smtClean="0"/>
          </a:p>
          <a:p>
            <a:r>
              <a:rPr lang="pl-PL" baseline="0" dirty="0" smtClean="0"/>
              <a:t>http://gitimmersion.com/lab_15.html</a:t>
            </a:r>
          </a:p>
          <a:p>
            <a:endParaRPr lang="pl-PL" baseline="0" dirty="0" smtClean="0"/>
          </a:p>
          <a:p>
            <a:endParaRPr lang="pl-PL" baseline="0" dirty="0" smtClean="0"/>
          </a:p>
          <a:p>
            <a:r>
              <a:rPr lang="pl-PL" baseline="0" dirty="0" smtClean="0"/>
              <a:t>http://gitimmersion.com/lab_17.html</a:t>
            </a:r>
          </a:p>
          <a:p>
            <a:endParaRPr lang="pl-PL" baseline="0" dirty="0" smtClean="0"/>
          </a:p>
          <a:p>
            <a:r>
              <a:rPr lang="pl-PL" dirty="0" smtClean="0"/>
              <a:t>Najprostszym sposobem, aby zintegrować gałęzie - jak już napisaliśmy - jest polecenie </a:t>
            </a:r>
            <a:r>
              <a:rPr lang="pl-PL" dirty="0" err="1" smtClean="0"/>
              <a:t>merge</a:t>
            </a:r>
            <a:r>
              <a:rPr lang="pl-PL" dirty="0" smtClean="0"/>
              <a:t>. Przeprowadza ono trójstronne scalanie pomiędzy dwoma ostatnimi migawkami gałęzi (C3 i C4) oraz ich ostatnim wspólnym przodkiem (C2), tworząc nową migawkę (oraz rewizję), tak jak widać to na rysunku 3-28.</a:t>
            </a:r>
          </a:p>
          <a:p>
            <a:endParaRPr lang="pl-PL" baseline="0" dirty="0" smtClean="0"/>
          </a:p>
          <a:p>
            <a:r>
              <a:rPr lang="pl-PL" dirty="0" smtClean="0"/>
              <a:t>Polecenie to działa przesuwając się do ostatniego wspólnego przodka obu gałęzi (tej w której się znajdujesz oraz tej </a:t>
            </a:r>
            <a:r>
              <a:rPr lang="pl-PL" i="1" dirty="0" smtClean="0"/>
              <a:t>do</a:t>
            </a:r>
            <a:r>
              <a:rPr lang="pl-PL" dirty="0" smtClean="0"/>
              <a:t> której robisz zmianę bazy), pobierając różnice opisujące kolejne zmiany (ang. </a:t>
            </a:r>
            <a:r>
              <a:rPr lang="pl-PL" dirty="0" err="1" smtClean="0"/>
              <a:t>diffs</a:t>
            </a:r>
            <a:r>
              <a:rPr lang="pl-PL" dirty="0" smtClean="0"/>
              <a:t>) wprowadzane przez kolejne rewizje w gałęzi w której się znajdujesz, zapisując je w tymczasowych plikach, następnie resetuje bieżącą gałąź do tej samej rewizji </a:t>
            </a:r>
            <a:r>
              <a:rPr lang="pl-PL" i="1" dirty="0" smtClean="0"/>
              <a:t>do</a:t>
            </a:r>
            <a:r>
              <a:rPr lang="pl-PL" dirty="0" smtClean="0"/>
              <a:t> której wykonujesz operację zmiany bazy, po czym aplikuje po kolei zapisane zmiany. Ilustruje to rysunek 3-29.</a:t>
            </a:r>
            <a:endParaRPr lang="pl-PL" baseline="0" dirty="0" smtClean="0"/>
          </a:p>
        </p:txBody>
      </p:sp>
      <p:sp>
        <p:nvSpPr>
          <p:cNvPr id="4" name="Rectangle 4"/>
          <p:cNvSpPr>
            <a:spLocks noGrp="1"/>
          </p:cNvSpPr>
          <p:nvPr>
            <p:ph type="sldNum" sz="quarter" idx="10"/>
          </p:nvPr>
        </p:nvSpPr>
        <p:spPr/>
        <p:txBody>
          <a:bodyPr/>
          <a:lstStyle>
            <a:extLst/>
          </a:lstStyle>
          <a:p>
            <a:fld id="{61807874-5299-41B2-A37A-6AA3547857F4}" type="slidenum">
              <a:rPr lang="pl-PL" smtClean="0"/>
              <a:pPr/>
              <a:t>16</a:t>
            </a:fld>
            <a:endParaRPr lang="pl-PL"/>
          </a:p>
        </p:txBody>
      </p:sp>
    </p:spTree>
    <p:extLst>
      <p:ext uri="{BB962C8B-B14F-4D97-AF65-F5344CB8AC3E}">
        <p14:creationId xmlns:p14="http://schemas.microsoft.com/office/powerpoint/2010/main" val="3986940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pl-PL" baseline="0" dirty="0" smtClean="0"/>
              <a:t>2 wersje git reset !!!!!!!!!!!!!!!!!</a:t>
            </a:r>
          </a:p>
          <a:p>
            <a:endParaRPr lang="pl-PL" baseline="0" dirty="0" smtClean="0"/>
          </a:p>
          <a:p>
            <a:endParaRPr lang="pl-PL" baseline="0" dirty="0" smtClean="0"/>
          </a:p>
          <a:p>
            <a:r>
              <a:rPr lang="pl-PL" baseline="0" dirty="0" smtClean="0"/>
              <a:t>http://gitimmersion.com/lab_15.html</a:t>
            </a:r>
          </a:p>
          <a:p>
            <a:endParaRPr lang="pl-PL" baseline="0" dirty="0" smtClean="0"/>
          </a:p>
          <a:p>
            <a:endParaRPr lang="pl-PL" baseline="0" dirty="0" smtClean="0"/>
          </a:p>
          <a:p>
            <a:r>
              <a:rPr lang="pl-PL" baseline="0" dirty="0" smtClean="0"/>
              <a:t>http://gitimmersion.com/lab_17.html</a:t>
            </a:r>
          </a:p>
          <a:p>
            <a:endParaRPr lang="pl-PL" baseline="0" dirty="0" smtClean="0"/>
          </a:p>
        </p:txBody>
      </p:sp>
      <p:sp>
        <p:nvSpPr>
          <p:cNvPr id="4" name="Rectangle 4"/>
          <p:cNvSpPr>
            <a:spLocks noGrp="1"/>
          </p:cNvSpPr>
          <p:nvPr>
            <p:ph type="sldNum" sz="quarter" idx="10"/>
          </p:nvPr>
        </p:nvSpPr>
        <p:spPr/>
        <p:txBody>
          <a:bodyPr/>
          <a:lstStyle>
            <a:extLst/>
          </a:lstStyle>
          <a:p>
            <a:fld id="{61807874-5299-41B2-A37A-6AA3547857F4}" type="slidenum">
              <a:rPr lang="pl-PL" smtClean="0"/>
              <a:pPr/>
              <a:t>17</a:t>
            </a:fld>
            <a:endParaRPr lang="pl-PL"/>
          </a:p>
        </p:txBody>
      </p:sp>
    </p:spTree>
    <p:extLst>
      <p:ext uri="{BB962C8B-B14F-4D97-AF65-F5344CB8AC3E}">
        <p14:creationId xmlns:p14="http://schemas.microsoft.com/office/powerpoint/2010/main" val="3394011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en-US" dirty="0" err="1" smtClean="0"/>
              <a:t>hist</a:t>
            </a:r>
            <a:r>
              <a:rPr lang="en-US" dirty="0" smtClean="0"/>
              <a:t> = log --pretty=format:'%h %ad | %</a:t>
            </a:r>
            <a:r>
              <a:rPr lang="en-US" dirty="0" err="1" smtClean="0"/>
              <a:t>s%d</a:t>
            </a:r>
            <a:r>
              <a:rPr lang="en-US" dirty="0" smtClean="0"/>
              <a:t> [%an]' --graph --date=short</a:t>
            </a:r>
            <a:endParaRPr lang="pl-PL" dirty="0" smtClean="0"/>
          </a:p>
          <a:p>
            <a:endParaRPr lang="pl-PL" baseline="0" dirty="0" smtClean="0"/>
          </a:p>
          <a:p>
            <a:r>
              <a:rPr lang="pl-PL" baseline="0" dirty="0" smtClean="0"/>
              <a:t>http://gitimmersion.com/lab_11.html</a:t>
            </a:r>
          </a:p>
        </p:txBody>
      </p:sp>
      <p:sp>
        <p:nvSpPr>
          <p:cNvPr id="4" name="Rectangle 4"/>
          <p:cNvSpPr>
            <a:spLocks noGrp="1"/>
          </p:cNvSpPr>
          <p:nvPr>
            <p:ph type="sldNum" sz="quarter" idx="10"/>
          </p:nvPr>
        </p:nvSpPr>
        <p:spPr/>
        <p:txBody>
          <a:bodyPr/>
          <a:lstStyle>
            <a:extLst/>
          </a:lstStyle>
          <a:p>
            <a:fld id="{61807874-5299-41B2-A37A-6AA3547857F4}" type="slidenum">
              <a:rPr lang="pl-PL" smtClean="0"/>
              <a:pPr/>
              <a:t>18</a:t>
            </a:fld>
            <a:endParaRPr lang="pl-PL"/>
          </a:p>
        </p:txBody>
      </p:sp>
    </p:spTree>
    <p:extLst>
      <p:ext uri="{BB962C8B-B14F-4D97-AF65-F5344CB8AC3E}">
        <p14:creationId xmlns:p14="http://schemas.microsoft.com/office/powerpoint/2010/main" val="203716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en-US" dirty="0" err="1" smtClean="0"/>
              <a:t>hist</a:t>
            </a:r>
            <a:r>
              <a:rPr lang="en-US" dirty="0" smtClean="0"/>
              <a:t> = log --pretty=format:'%h %ad | %</a:t>
            </a:r>
            <a:r>
              <a:rPr lang="en-US" dirty="0" err="1" smtClean="0"/>
              <a:t>s%d</a:t>
            </a:r>
            <a:r>
              <a:rPr lang="en-US" dirty="0" smtClean="0"/>
              <a:t> [%an]' --graph --date=short</a:t>
            </a:r>
            <a:endParaRPr lang="pl-PL" dirty="0" smtClean="0"/>
          </a:p>
          <a:p>
            <a:endParaRPr lang="pl-PL" baseline="0" dirty="0" smtClean="0"/>
          </a:p>
          <a:p>
            <a:r>
              <a:rPr lang="pl-PL" baseline="0" dirty="0" smtClean="0"/>
              <a:t>http://gitimmersion.com/lab_11.html</a:t>
            </a:r>
          </a:p>
        </p:txBody>
      </p:sp>
      <p:sp>
        <p:nvSpPr>
          <p:cNvPr id="4" name="Rectangle 4"/>
          <p:cNvSpPr>
            <a:spLocks noGrp="1"/>
          </p:cNvSpPr>
          <p:nvPr>
            <p:ph type="sldNum" sz="quarter" idx="10"/>
          </p:nvPr>
        </p:nvSpPr>
        <p:spPr/>
        <p:txBody>
          <a:bodyPr/>
          <a:lstStyle>
            <a:extLst/>
          </a:lstStyle>
          <a:p>
            <a:fld id="{61807874-5299-41B2-A37A-6AA3547857F4}" type="slidenum">
              <a:rPr lang="pl-PL" smtClean="0"/>
              <a:pPr/>
              <a:t>19</a:t>
            </a:fld>
            <a:endParaRPr lang="pl-PL"/>
          </a:p>
        </p:txBody>
      </p:sp>
    </p:spTree>
    <p:extLst>
      <p:ext uri="{BB962C8B-B14F-4D97-AF65-F5344CB8AC3E}">
        <p14:creationId xmlns:p14="http://schemas.microsoft.com/office/powerpoint/2010/main" val="64569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pl-PL" dirty="0" smtClean="0"/>
              <a:t>Plusy i minusy</a:t>
            </a:r>
            <a:r>
              <a:rPr lang="pl-PL" baseline="0" dirty="0" smtClean="0"/>
              <a:t> :</a:t>
            </a:r>
          </a:p>
          <a:p>
            <a:endParaRPr lang="pl-PL" baseline="0" dirty="0" smtClean="0"/>
          </a:p>
          <a:p>
            <a:r>
              <a:rPr lang="pl-PL" baseline="0" dirty="0" smtClean="0"/>
              <a:t>Praca zawsze online </a:t>
            </a:r>
          </a:p>
          <a:p>
            <a:r>
              <a:rPr lang="pl-PL" baseline="0" dirty="0" smtClean="0"/>
              <a:t>Łatwość zarządzania</a:t>
            </a:r>
          </a:p>
          <a:p>
            <a:r>
              <a:rPr lang="pl-PL" baseline="0" dirty="0" smtClean="0"/>
              <a:t>Dobre </a:t>
            </a:r>
            <a:r>
              <a:rPr lang="pl-PL" baseline="0" dirty="0" err="1" smtClean="0"/>
              <a:t>gui</a:t>
            </a:r>
            <a:endParaRPr lang="pl-PL" baseline="0" dirty="0" smtClean="0"/>
          </a:p>
          <a:p>
            <a:r>
              <a:rPr lang="pl-PL" baseline="0" dirty="0" smtClean="0"/>
              <a:t>Łatwo nauczyć się podstaw</a:t>
            </a:r>
          </a:p>
          <a:p>
            <a:endParaRPr lang="pl-PL" baseline="0" dirty="0" smtClean="0"/>
          </a:p>
          <a:p>
            <a:endParaRPr lang="pl-P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smtClean="0"/>
              <a:t>Praca zawsze online </a:t>
            </a:r>
          </a:p>
          <a:p>
            <a:r>
              <a:rPr lang="pl-PL" baseline="0" dirty="0" smtClean="0"/>
              <a:t>Brak kontroli lokalnych zmian</a:t>
            </a:r>
          </a:p>
          <a:p>
            <a:endParaRPr lang="pl-PL" dirty="0"/>
          </a:p>
        </p:txBody>
      </p:sp>
      <p:sp>
        <p:nvSpPr>
          <p:cNvPr id="4" name="Rectangle 4"/>
          <p:cNvSpPr>
            <a:spLocks noGrp="1"/>
          </p:cNvSpPr>
          <p:nvPr>
            <p:ph type="sldNum" sz="quarter" idx="10"/>
          </p:nvPr>
        </p:nvSpPr>
        <p:spPr/>
        <p:txBody>
          <a:bodyPr/>
          <a:lstStyle>
            <a:extLst/>
          </a:lstStyle>
          <a:p>
            <a:fld id="{61807874-5299-41B2-A37A-6AA3547857F4}" type="slidenum">
              <a:rPr lang="pl-PL" smtClean="0"/>
              <a:pPr/>
              <a:t>2</a:t>
            </a:fld>
            <a:endParaRPr lang="pl-PL"/>
          </a:p>
        </p:txBody>
      </p:sp>
    </p:spTree>
    <p:extLst>
      <p:ext uri="{BB962C8B-B14F-4D97-AF65-F5344CB8AC3E}">
        <p14:creationId xmlns:p14="http://schemas.microsoft.com/office/powerpoint/2010/main" val="1653219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en-US" dirty="0" err="1" smtClean="0"/>
              <a:t>hist</a:t>
            </a:r>
            <a:r>
              <a:rPr lang="en-US" dirty="0" smtClean="0"/>
              <a:t> = log --pretty=format:'%h %ad | %</a:t>
            </a:r>
            <a:r>
              <a:rPr lang="en-US" dirty="0" err="1" smtClean="0"/>
              <a:t>s%d</a:t>
            </a:r>
            <a:r>
              <a:rPr lang="en-US" dirty="0" smtClean="0"/>
              <a:t> [%an]' --graph --date=short</a:t>
            </a:r>
            <a:endParaRPr lang="pl-PL" dirty="0" smtClean="0"/>
          </a:p>
          <a:p>
            <a:endParaRPr lang="pl-PL" baseline="0" dirty="0" smtClean="0"/>
          </a:p>
          <a:p>
            <a:r>
              <a:rPr lang="pl-PL" baseline="0" dirty="0" smtClean="0"/>
              <a:t>http://gitimmersion.com/lab_11.html</a:t>
            </a:r>
          </a:p>
        </p:txBody>
      </p:sp>
      <p:sp>
        <p:nvSpPr>
          <p:cNvPr id="4" name="Rectangle 4"/>
          <p:cNvSpPr>
            <a:spLocks noGrp="1"/>
          </p:cNvSpPr>
          <p:nvPr>
            <p:ph type="sldNum" sz="quarter" idx="10"/>
          </p:nvPr>
        </p:nvSpPr>
        <p:spPr/>
        <p:txBody>
          <a:bodyPr/>
          <a:lstStyle>
            <a:extLst/>
          </a:lstStyle>
          <a:p>
            <a:fld id="{61807874-5299-41B2-A37A-6AA3547857F4}" type="slidenum">
              <a:rPr lang="pl-PL" smtClean="0"/>
              <a:pPr/>
              <a:t>20</a:t>
            </a:fld>
            <a:endParaRPr lang="pl-PL"/>
          </a:p>
        </p:txBody>
      </p:sp>
    </p:spTree>
    <p:extLst>
      <p:ext uri="{BB962C8B-B14F-4D97-AF65-F5344CB8AC3E}">
        <p14:creationId xmlns:p14="http://schemas.microsoft.com/office/powerpoint/2010/main" val="2193708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en-US" dirty="0" err="1" smtClean="0"/>
              <a:t>hist</a:t>
            </a:r>
            <a:r>
              <a:rPr lang="en-US" dirty="0" smtClean="0"/>
              <a:t> = log --pretty=format:'%h %ad | %</a:t>
            </a:r>
            <a:r>
              <a:rPr lang="en-US" dirty="0" err="1" smtClean="0"/>
              <a:t>s%d</a:t>
            </a:r>
            <a:r>
              <a:rPr lang="en-US" dirty="0" smtClean="0"/>
              <a:t> [%an]' --graph --date=short</a:t>
            </a:r>
            <a:endParaRPr lang="pl-PL" dirty="0" smtClean="0"/>
          </a:p>
          <a:p>
            <a:endParaRPr lang="pl-PL" baseline="0" dirty="0" smtClean="0"/>
          </a:p>
          <a:p>
            <a:r>
              <a:rPr lang="pl-PL" baseline="0" dirty="0" smtClean="0"/>
              <a:t>http://gitimmersion.com/lab_11.html</a:t>
            </a:r>
          </a:p>
        </p:txBody>
      </p:sp>
      <p:sp>
        <p:nvSpPr>
          <p:cNvPr id="4" name="Rectangle 4"/>
          <p:cNvSpPr>
            <a:spLocks noGrp="1"/>
          </p:cNvSpPr>
          <p:nvPr>
            <p:ph type="sldNum" sz="quarter" idx="10"/>
          </p:nvPr>
        </p:nvSpPr>
        <p:spPr/>
        <p:txBody>
          <a:bodyPr/>
          <a:lstStyle>
            <a:extLst/>
          </a:lstStyle>
          <a:p>
            <a:fld id="{61807874-5299-41B2-A37A-6AA3547857F4}" type="slidenum">
              <a:rPr lang="pl-PL" smtClean="0"/>
              <a:pPr/>
              <a:t>21</a:t>
            </a:fld>
            <a:endParaRPr lang="pl-PL"/>
          </a:p>
        </p:txBody>
      </p:sp>
    </p:spTree>
    <p:extLst>
      <p:ext uri="{BB962C8B-B14F-4D97-AF65-F5344CB8AC3E}">
        <p14:creationId xmlns:p14="http://schemas.microsoft.com/office/powerpoint/2010/main" val="2098952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en-US" dirty="0" err="1" smtClean="0"/>
              <a:t>hist</a:t>
            </a:r>
            <a:r>
              <a:rPr lang="en-US" dirty="0" smtClean="0"/>
              <a:t> = log --pretty=format:'%h %ad | %</a:t>
            </a:r>
            <a:r>
              <a:rPr lang="en-US" dirty="0" err="1" smtClean="0"/>
              <a:t>s%d</a:t>
            </a:r>
            <a:r>
              <a:rPr lang="en-US" dirty="0" smtClean="0"/>
              <a:t> [%an]' --graph --date=short</a:t>
            </a:r>
            <a:endParaRPr lang="pl-PL" dirty="0" smtClean="0"/>
          </a:p>
          <a:p>
            <a:endParaRPr lang="pl-PL" baseline="0" dirty="0" smtClean="0"/>
          </a:p>
          <a:p>
            <a:r>
              <a:rPr lang="pl-PL" baseline="0" dirty="0" smtClean="0"/>
              <a:t>http://gitimmersion.com/lab_11.html</a:t>
            </a:r>
          </a:p>
        </p:txBody>
      </p:sp>
      <p:sp>
        <p:nvSpPr>
          <p:cNvPr id="4" name="Rectangle 4"/>
          <p:cNvSpPr>
            <a:spLocks noGrp="1"/>
          </p:cNvSpPr>
          <p:nvPr>
            <p:ph type="sldNum" sz="quarter" idx="10"/>
          </p:nvPr>
        </p:nvSpPr>
        <p:spPr/>
        <p:txBody>
          <a:bodyPr/>
          <a:lstStyle>
            <a:extLst/>
          </a:lstStyle>
          <a:p>
            <a:fld id="{61807874-5299-41B2-A37A-6AA3547857F4}" type="slidenum">
              <a:rPr lang="pl-PL" smtClean="0"/>
              <a:pPr/>
              <a:t>22</a:t>
            </a:fld>
            <a:endParaRPr lang="pl-PL"/>
          </a:p>
        </p:txBody>
      </p:sp>
    </p:spTree>
    <p:extLst>
      <p:ext uri="{BB962C8B-B14F-4D97-AF65-F5344CB8AC3E}">
        <p14:creationId xmlns:p14="http://schemas.microsoft.com/office/powerpoint/2010/main" val="201522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en-US" dirty="0" err="1" smtClean="0"/>
              <a:t>hist</a:t>
            </a:r>
            <a:r>
              <a:rPr lang="en-US" dirty="0" smtClean="0"/>
              <a:t> = log --pretty=format:'%h %ad | %</a:t>
            </a:r>
            <a:r>
              <a:rPr lang="en-US" dirty="0" err="1" smtClean="0"/>
              <a:t>s%d</a:t>
            </a:r>
            <a:r>
              <a:rPr lang="en-US" dirty="0" smtClean="0"/>
              <a:t> [%an]' --graph --date=short</a:t>
            </a:r>
            <a:endParaRPr lang="pl-PL" dirty="0" smtClean="0"/>
          </a:p>
          <a:p>
            <a:endParaRPr lang="pl-PL" baseline="0" dirty="0" smtClean="0"/>
          </a:p>
          <a:p>
            <a:r>
              <a:rPr lang="pl-PL" baseline="0" dirty="0" smtClean="0"/>
              <a:t>http://gitimmersion.com/lab_11.html</a:t>
            </a:r>
          </a:p>
        </p:txBody>
      </p:sp>
      <p:sp>
        <p:nvSpPr>
          <p:cNvPr id="4" name="Rectangle 4"/>
          <p:cNvSpPr>
            <a:spLocks noGrp="1"/>
          </p:cNvSpPr>
          <p:nvPr>
            <p:ph type="sldNum" sz="quarter" idx="10"/>
          </p:nvPr>
        </p:nvSpPr>
        <p:spPr/>
        <p:txBody>
          <a:bodyPr/>
          <a:lstStyle>
            <a:extLst/>
          </a:lstStyle>
          <a:p>
            <a:fld id="{61807874-5299-41B2-A37A-6AA3547857F4}" type="slidenum">
              <a:rPr lang="pl-PL" smtClean="0"/>
              <a:pPr/>
              <a:t>23</a:t>
            </a:fld>
            <a:endParaRPr lang="pl-PL"/>
          </a:p>
        </p:txBody>
      </p:sp>
    </p:spTree>
    <p:extLst>
      <p:ext uri="{BB962C8B-B14F-4D97-AF65-F5344CB8AC3E}">
        <p14:creationId xmlns:p14="http://schemas.microsoft.com/office/powerpoint/2010/main" val="3185331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en-US" dirty="0" err="1" smtClean="0"/>
              <a:t>hist</a:t>
            </a:r>
            <a:r>
              <a:rPr lang="en-US" dirty="0" smtClean="0"/>
              <a:t> = log --pretty=format:'%h %ad | %</a:t>
            </a:r>
            <a:r>
              <a:rPr lang="en-US" dirty="0" err="1" smtClean="0"/>
              <a:t>s%d</a:t>
            </a:r>
            <a:r>
              <a:rPr lang="en-US" dirty="0" smtClean="0"/>
              <a:t> [%an]' --graph --date=short</a:t>
            </a:r>
            <a:endParaRPr lang="pl-PL" dirty="0" smtClean="0"/>
          </a:p>
          <a:p>
            <a:endParaRPr lang="pl-PL" baseline="0" dirty="0" smtClean="0"/>
          </a:p>
          <a:p>
            <a:r>
              <a:rPr lang="pl-PL" baseline="0" dirty="0" smtClean="0"/>
              <a:t>http://gitimmersion.com/lab_11.html</a:t>
            </a:r>
          </a:p>
        </p:txBody>
      </p:sp>
      <p:sp>
        <p:nvSpPr>
          <p:cNvPr id="4" name="Rectangle 4"/>
          <p:cNvSpPr>
            <a:spLocks noGrp="1"/>
          </p:cNvSpPr>
          <p:nvPr>
            <p:ph type="sldNum" sz="quarter" idx="10"/>
          </p:nvPr>
        </p:nvSpPr>
        <p:spPr/>
        <p:txBody>
          <a:bodyPr/>
          <a:lstStyle>
            <a:extLst/>
          </a:lstStyle>
          <a:p>
            <a:fld id="{61807874-5299-41B2-A37A-6AA3547857F4}" type="slidenum">
              <a:rPr lang="pl-PL" smtClean="0"/>
              <a:pPr/>
              <a:t>24</a:t>
            </a:fld>
            <a:endParaRPr lang="pl-PL"/>
          </a:p>
        </p:txBody>
      </p:sp>
    </p:spTree>
    <p:extLst>
      <p:ext uri="{BB962C8B-B14F-4D97-AF65-F5344CB8AC3E}">
        <p14:creationId xmlns:p14="http://schemas.microsoft.com/office/powerpoint/2010/main" val="1474687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pl-PL" baseline="0" dirty="0" smtClean="0"/>
          </a:p>
          <a:p>
            <a:endParaRPr lang="pl-PL" dirty="0"/>
          </a:p>
        </p:txBody>
      </p:sp>
      <p:sp>
        <p:nvSpPr>
          <p:cNvPr id="4" name="Rectangle 4"/>
          <p:cNvSpPr>
            <a:spLocks noGrp="1"/>
          </p:cNvSpPr>
          <p:nvPr>
            <p:ph type="sldNum" sz="quarter" idx="10"/>
          </p:nvPr>
        </p:nvSpPr>
        <p:spPr/>
        <p:txBody>
          <a:bodyPr/>
          <a:lstStyle>
            <a:extLst/>
          </a:lstStyle>
          <a:p>
            <a:fld id="{61807874-5299-41B2-A37A-6AA3547857F4}" type="slidenum">
              <a:rPr lang="pl-PL" smtClean="0"/>
              <a:pPr/>
              <a:t>25</a:t>
            </a:fld>
            <a:endParaRPr lang="pl-PL"/>
          </a:p>
        </p:txBody>
      </p:sp>
    </p:spTree>
    <p:extLst>
      <p:ext uri="{BB962C8B-B14F-4D97-AF65-F5344CB8AC3E}">
        <p14:creationId xmlns:p14="http://schemas.microsoft.com/office/powerpoint/2010/main" val="514633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pl-PL" baseline="0" dirty="0" smtClean="0"/>
              <a:t>GIT</a:t>
            </a:r>
          </a:p>
          <a:p>
            <a:endParaRPr lang="pl-PL" baseline="0" dirty="0" smtClean="0"/>
          </a:p>
          <a:p>
            <a:r>
              <a:rPr lang="pl-PL" baseline="0" dirty="0" smtClean="0"/>
              <a:t>Plus można pracować na lokalnej kopii</a:t>
            </a:r>
          </a:p>
          <a:p>
            <a:r>
              <a:rPr lang="pl-PL" baseline="0" dirty="0" smtClean="0"/>
              <a:t>Można pracować online</a:t>
            </a:r>
          </a:p>
          <a:p>
            <a:endParaRPr lang="pl-PL" baseline="0" dirty="0" smtClean="0"/>
          </a:p>
          <a:p>
            <a:r>
              <a:rPr lang="pl-PL" baseline="0" dirty="0" smtClean="0"/>
              <a:t>Minusy </a:t>
            </a:r>
          </a:p>
          <a:p>
            <a:r>
              <a:rPr lang="pl-PL" baseline="0" dirty="0" smtClean="0"/>
              <a:t>Dużo komend</a:t>
            </a:r>
          </a:p>
          <a:p>
            <a:r>
              <a:rPr lang="pl-PL" baseline="0" dirty="0" smtClean="0"/>
              <a:t>Mało intuicyjne</a:t>
            </a:r>
          </a:p>
          <a:p>
            <a:r>
              <a:rPr lang="pl-PL" dirty="0" smtClean="0"/>
              <a:t>Kiepskie </a:t>
            </a:r>
            <a:r>
              <a:rPr lang="pl-PL" dirty="0" err="1" smtClean="0"/>
              <a:t>gui</a:t>
            </a:r>
            <a:r>
              <a:rPr lang="pl-PL" dirty="0" smtClean="0"/>
              <a:t> – ale może</a:t>
            </a:r>
            <a:r>
              <a:rPr lang="pl-PL" baseline="0" dirty="0" smtClean="0"/>
              <a:t> będzie lepiej</a:t>
            </a:r>
            <a:endParaRPr lang="pl-PL" dirty="0"/>
          </a:p>
        </p:txBody>
      </p:sp>
      <p:sp>
        <p:nvSpPr>
          <p:cNvPr id="4" name="Rectangle 4"/>
          <p:cNvSpPr>
            <a:spLocks noGrp="1"/>
          </p:cNvSpPr>
          <p:nvPr>
            <p:ph type="sldNum" sz="quarter" idx="10"/>
          </p:nvPr>
        </p:nvSpPr>
        <p:spPr/>
        <p:txBody>
          <a:bodyPr/>
          <a:lstStyle>
            <a:extLst/>
          </a:lstStyle>
          <a:p>
            <a:fld id="{61807874-5299-41B2-A37A-6AA3547857F4}" type="slidenum">
              <a:rPr lang="pl-PL" smtClean="0"/>
              <a:pPr/>
              <a:t>3</a:t>
            </a:fld>
            <a:endParaRPr lang="pl-PL"/>
          </a:p>
        </p:txBody>
      </p:sp>
    </p:spTree>
    <p:extLst>
      <p:ext uri="{BB962C8B-B14F-4D97-AF65-F5344CB8AC3E}">
        <p14:creationId xmlns:p14="http://schemas.microsoft.com/office/powerpoint/2010/main" val="133557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pl-PL" dirty="0" smtClean="0"/>
              <a:t>Podstawową różnicą pomiędzy Git a każdym innym systemem VCS (włączając w to </a:t>
            </a:r>
            <a:r>
              <a:rPr lang="pl-PL" dirty="0" err="1" smtClean="0"/>
              <a:t>Subversion</a:t>
            </a:r>
            <a:r>
              <a:rPr lang="pl-PL" dirty="0" smtClean="0"/>
              <a:t>) jest podejście Git do przechowywanych danych. Większość pozostałych systemów przechowuje informacje jako listę zmian na plikach. Systemy te (CVS, </a:t>
            </a:r>
            <a:r>
              <a:rPr lang="pl-PL" dirty="0" err="1" smtClean="0"/>
              <a:t>Subversion</a:t>
            </a:r>
            <a:r>
              <a:rPr lang="pl-PL" dirty="0" smtClean="0"/>
              <a:t>, </a:t>
            </a:r>
            <a:r>
              <a:rPr lang="pl-PL" dirty="0" err="1" smtClean="0"/>
              <a:t>Perforce</a:t>
            </a:r>
            <a:r>
              <a:rPr lang="pl-PL" dirty="0" smtClean="0"/>
              <a:t>, </a:t>
            </a:r>
            <a:r>
              <a:rPr lang="pl-PL" dirty="0" err="1" smtClean="0"/>
              <a:t>Bazaar</a:t>
            </a:r>
            <a:r>
              <a:rPr lang="pl-PL" dirty="0" smtClean="0"/>
              <a:t> i inne) traktują przechowywane informacje jako zbiór plików i zmian dokonanych na każdym z nich w okresie czasu. </a:t>
            </a:r>
          </a:p>
          <a:p>
            <a:endParaRPr lang="pl-PL" dirty="0" smtClean="0"/>
          </a:p>
          <a:p>
            <a:endParaRPr lang="pl-PL" dirty="0" smtClean="0"/>
          </a:p>
          <a:p>
            <a:r>
              <a:rPr lang="pl-PL" dirty="0" smtClean="0"/>
              <a:t>Git podchodzi do przechowywania danych w odmienny sposób. Traktuje on dane podobnie jak zestaw migawek (ang. </a:t>
            </a:r>
            <a:r>
              <a:rPr lang="pl-PL" dirty="0" err="1" smtClean="0"/>
              <a:t>snapshots</a:t>
            </a:r>
            <a:r>
              <a:rPr lang="pl-PL" dirty="0" smtClean="0"/>
              <a:t>) małego systemu plików. Za każdym razem jak tworzysz </a:t>
            </a:r>
            <a:r>
              <a:rPr lang="pl-PL" dirty="0" err="1" smtClean="0"/>
              <a:t>commit</a:t>
            </a:r>
            <a:r>
              <a:rPr lang="pl-PL" dirty="0" smtClean="0"/>
              <a:t> lub zapisujesz stan projektu, Git tworzy obraz przedstawiający to jak wyglądają wszystkie pliki w danym momencie i przechowuje referencję do tej migawki. W celu uzyskania dobrej wydajności, jeśli dany plik nie został zmieniony, Git nie zapisuje ponownie tego pliku, a tylko referencję do jego poprzedniej, identycznej wersji, która jest już zapisana. </a:t>
            </a:r>
          </a:p>
          <a:p>
            <a:endParaRPr lang="pl-PL" dirty="0" smtClean="0"/>
          </a:p>
          <a:p>
            <a:endParaRPr lang="pl-PL" dirty="0" smtClean="0"/>
          </a:p>
          <a:p>
            <a:r>
              <a:rPr lang="pl-PL" dirty="0" smtClean="0"/>
              <a:t>Przykładowo, w celu przeglądu historii projektu, Git nie musi łączyć się z serwerem, aby pobrać historyczne dane - zwyczajnie odczytuje je wprost z lokalnej bazy danych. Oznacza to, że dostęp do historii jest niemal natychmiastowy. Jeśli chcesz przejrzeć zmiany wprowadzone pomiędzy bieżącą wersją pliku, a jego stanem sprzed miesiąca, Git może odnaleźć wersję pliku sprzed miesiąca i dokonać lokalnego porównania. Nie musi w tym celu prosić serwera o wygenerowanie różnicy, czy też o udostępnienie wcześniejszej wersji pliku.</a:t>
            </a:r>
          </a:p>
          <a:p>
            <a:endParaRPr lang="pl-PL" dirty="0" smtClean="0"/>
          </a:p>
          <a:p>
            <a:r>
              <a:rPr lang="pl-PL" b="1" dirty="0" smtClean="0">
                <a:hlinkClick r:id="rId3"/>
              </a:rPr>
              <a:t>Standardowo Git wyłącznie dodaje nowe dane</a:t>
            </a:r>
            <a:endParaRPr lang="pl-PL" b="1" dirty="0" smtClean="0"/>
          </a:p>
          <a:p>
            <a:r>
              <a:rPr lang="pl-PL" dirty="0" smtClean="0"/>
              <a:t>Wykonując pracę z Git, niemal zawsze jedynie dodajemy dane do bazy danych Git. Bardzo trudno jest zmusić system do zrobienia czegoś, z czego nie można się następnie wycofać, albo sprawić, by niejawnie skasował jakieś dane. Podobnie jak w innych systemach VCS, można stracić lub nadpisać zmiany, które nie zostały jeszcze zatwierdzone; ale po zatwierdzeniu migawki do Git, bardzo trudno jest stracić te zmiany, zwłaszcza jeśli regularnie pchasz własną bazę danych Git do innego repozytorium.</a:t>
            </a:r>
          </a:p>
          <a:p>
            <a:endParaRPr lang="pl-PL" dirty="0"/>
          </a:p>
        </p:txBody>
      </p:sp>
      <p:sp>
        <p:nvSpPr>
          <p:cNvPr id="4" name="Rectangle 4"/>
          <p:cNvSpPr>
            <a:spLocks noGrp="1"/>
          </p:cNvSpPr>
          <p:nvPr>
            <p:ph type="sldNum" sz="quarter" idx="10"/>
          </p:nvPr>
        </p:nvSpPr>
        <p:spPr/>
        <p:txBody>
          <a:bodyPr/>
          <a:lstStyle>
            <a:extLst/>
          </a:lstStyle>
          <a:p>
            <a:fld id="{61807874-5299-41B2-A37A-6AA3547857F4}" type="slidenum">
              <a:rPr lang="pl-PL" smtClean="0"/>
              <a:pPr/>
              <a:t>4</a:t>
            </a:fld>
            <a:endParaRPr lang="pl-PL"/>
          </a:p>
        </p:txBody>
      </p:sp>
    </p:spTree>
    <p:extLst>
      <p:ext uri="{BB962C8B-B14F-4D97-AF65-F5344CB8AC3E}">
        <p14:creationId xmlns:p14="http://schemas.microsoft.com/office/powerpoint/2010/main" val="315012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pl-PL" dirty="0" err="1" smtClean="0"/>
              <a:t>Repo</a:t>
            </a:r>
            <a:r>
              <a:rPr lang="pl-PL" dirty="0" smtClean="0"/>
              <a:t> jest w tym samym miejscu co projekt</a:t>
            </a:r>
          </a:p>
          <a:p>
            <a:r>
              <a:rPr lang="pl-PL" dirty="0" smtClean="0"/>
              <a:t>Zawsze jest </a:t>
            </a:r>
            <a:r>
              <a:rPr lang="pl-PL" dirty="0" err="1" smtClean="0"/>
              <a:t>head</a:t>
            </a:r>
            <a:r>
              <a:rPr lang="pl-PL" dirty="0" smtClean="0"/>
              <a:t> </a:t>
            </a:r>
            <a:r>
              <a:rPr lang="pl-PL" dirty="0" err="1" smtClean="0"/>
              <a:t>called</a:t>
            </a:r>
            <a:r>
              <a:rPr lang="pl-PL" dirty="0" smtClean="0"/>
              <a:t> master</a:t>
            </a:r>
          </a:p>
          <a:p>
            <a:r>
              <a:rPr lang="pl-PL" dirty="0" smtClean="0"/>
              <a:t>Pierwszy</a:t>
            </a:r>
            <a:r>
              <a:rPr lang="pl-PL" baseline="0" dirty="0" smtClean="0"/>
              <a:t> </a:t>
            </a:r>
            <a:r>
              <a:rPr lang="pl-PL" baseline="0" dirty="0" err="1" smtClean="0"/>
              <a:t>commit</a:t>
            </a:r>
            <a:r>
              <a:rPr lang="pl-PL" baseline="0" dirty="0" smtClean="0"/>
              <a:t> nie ma </a:t>
            </a:r>
            <a:r>
              <a:rPr lang="pl-PL" baseline="0" dirty="0" err="1" smtClean="0"/>
              <a:t>parenta</a:t>
            </a:r>
            <a:endParaRPr lang="pl-PL" baseline="0" dirty="0" smtClean="0"/>
          </a:p>
          <a:p>
            <a:r>
              <a:rPr lang="pl-PL" baseline="0" dirty="0" err="1" smtClean="0"/>
              <a:t>Refernce</a:t>
            </a:r>
            <a:r>
              <a:rPr lang="pl-PL" baseline="0" dirty="0" smtClean="0"/>
              <a:t> do </a:t>
            </a:r>
            <a:r>
              <a:rPr lang="pl-PL" baseline="0" dirty="0" err="1" smtClean="0"/>
              <a:t>commit</a:t>
            </a:r>
            <a:r>
              <a:rPr lang="pl-PL" baseline="0" dirty="0" smtClean="0"/>
              <a:t> </a:t>
            </a:r>
          </a:p>
          <a:p>
            <a:r>
              <a:rPr lang="pl-PL" baseline="0" dirty="0" smtClean="0"/>
              <a:t>-SHA1</a:t>
            </a:r>
          </a:p>
          <a:p>
            <a:r>
              <a:rPr lang="pl-PL" baseline="0" dirty="0" smtClean="0"/>
              <a:t>-kilka pierwszych znaków SHA1</a:t>
            </a:r>
          </a:p>
          <a:p>
            <a:r>
              <a:rPr lang="pl-PL" baseline="0" dirty="0" smtClean="0"/>
              <a:t>-przed HEAD</a:t>
            </a:r>
          </a:p>
          <a:p>
            <a:endParaRPr lang="pl-PL" baseline="0" dirty="0" smtClean="0"/>
          </a:p>
          <a:p>
            <a:endParaRPr lang="pl-PL" dirty="0"/>
          </a:p>
        </p:txBody>
      </p:sp>
      <p:sp>
        <p:nvSpPr>
          <p:cNvPr id="4" name="Rectangle 4"/>
          <p:cNvSpPr>
            <a:spLocks noGrp="1"/>
          </p:cNvSpPr>
          <p:nvPr>
            <p:ph type="sldNum" sz="quarter" idx="10"/>
          </p:nvPr>
        </p:nvSpPr>
        <p:spPr/>
        <p:txBody>
          <a:bodyPr/>
          <a:lstStyle>
            <a:extLst/>
          </a:lstStyle>
          <a:p>
            <a:fld id="{61807874-5299-41B2-A37A-6AA3547857F4}" type="slidenum">
              <a:rPr lang="pl-PL" smtClean="0"/>
              <a:pPr/>
              <a:t>5</a:t>
            </a:fld>
            <a:endParaRPr lang="pl-PL"/>
          </a:p>
        </p:txBody>
      </p:sp>
    </p:spTree>
    <p:extLst>
      <p:ext uri="{BB962C8B-B14F-4D97-AF65-F5344CB8AC3E}">
        <p14:creationId xmlns:p14="http://schemas.microsoft.com/office/powerpoint/2010/main" val="4046536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pl-PL" baseline="0" dirty="0" smtClean="0"/>
          </a:p>
          <a:p>
            <a:r>
              <a:rPr lang="pl-PL" dirty="0" smtClean="0"/>
              <a:t>Zatwierdzony oznacza, że dane zostały bezpiecznie zachowane w Twojej lokalnej bazie danych. Zmodyfikowany oznacza, że plik został zmieniony, ale zmiany nie zostały wprowadzone do bazy danych. Śledzony - oznacza, że zmodyfikowany plik został przeznaczony do zatwierdzenia w bieżącej postaci w następnej operacji </a:t>
            </a:r>
            <a:r>
              <a:rPr lang="pl-PL" dirty="0" err="1" smtClean="0"/>
              <a:t>commit</a:t>
            </a:r>
            <a:r>
              <a:rPr lang="pl-PL" dirty="0" smtClean="0"/>
              <a:t>.</a:t>
            </a:r>
          </a:p>
          <a:p>
            <a:endParaRPr lang="pl-PL" dirty="0" smtClean="0"/>
          </a:p>
          <a:p>
            <a:endParaRPr lang="pl-PL" dirty="0" smtClean="0"/>
          </a:p>
          <a:p>
            <a:endParaRPr lang="pl-PL" dirty="0" smtClean="0"/>
          </a:p>
          <a:p>
            <a:r>
              <a:rPr lang="pl-PL" dirty="0" smtClean="0"/>
              <a:t>Katalog Git jest miejscem, w którym Git przechowuje własne metadane oraz obiektową bazę danych Twojego projektu. To najważniejsza część Git i to właśnie ten katalog jest kopiowany podczas klonowania repozytorium z innego komputera.</a:t>
            </a:r>
          </a:p>
          <a:p>
            <a:r>
              <a:rPr lang="pl-PL" dirty="0" smtClean="0"/>
              <a:t>Katalog roboczy stanowi obraz jednej wersji projektu. Zawartość tego katalogu pobierana jest ze skompresowanej bazy danych zawartej w katalogu Git i umieszczana na dysku w miejscu, w którym można ją odczytać lub zmodyfikować.</a:t>
            </a:r>
          </a:p>
          <a:p>
            <a:r>
              <a:rPr lang="pl-PL" dirty="0" smtClean="0"/>
              <a:t>Przechowalnia to prosty plik, zwykle przechowywany w katalogu Git, który zawiera informacje o tym, czego dotyczyć będzie następna operacja </a:t>
            </a:r>
            <a:r>
              <a:rPr lang="pl-PL" dirty="0" err="1" smtClean="0"/>
              <a:t>commit</a:t>
            </a:r>
            <a:r>
              <a:rPr lang="pl-PL" dirty="0" smtClean="0"/>
              <a:t>. Czasami można spotkać się z określeniem indeks, ale ostatnio przyjęło się odwoływać do niego właśnie jako przechowalnia.</a:t>
            </a:r>
          </a:p>
          <a:p>
            <a:r>
              <a:rPr lang="pl-PL" dirty="0" smtClean="0"/>
              <a:t>Podstawowy sposób pracy z Git wygląda mniej więcej tak:</a:t>
            </a:r>
          </a:p>
          <a:p>
            <a:r>
              <a:rPr lang="pl-PL" dirty="0" smtClean="0"/>
              <a:t>Dokonujesz modyfikacji plików w katalogu roboczym.</a:t>
            </a:r>
          </a:p>
          <a:p>
            <a:r>
              <a:rPr lang="pl-PL" dirty="0" smtClean="0"/>
              <a:t>Oznaczasz zmodyfikowane pliki jako śledzone, dodając ich bieżący stan (migawkę) do przechowalni.</a:t>
            </a:r>
          </a:p>
          <a:p>
            <a:r>
              <a:rPr lang="pl-PL" dirty="0" smtClean="0"/>
              <a:t>Dokonujesz zatwierdzenia (</a:t>
            </a:r>
            <a:r>
              <a:rPr lang="pl-PL" dirty="0" err="1" smtClean="0"/>
              <a:t>commit</a:t>
            </a:r>
            <a:r>
              <a:rPr lang="pl-PL" dirty="0" smtClean="0"/>
              <a:t>), podczas którego zawartość plików z przechowalni zapisywana jest jako migawka projektu w katalogu Git.</a:t>
            </a:r>
          </a:p>
          <a:p>
            <a:r>
              <a:rPr lang="pl-PL" dirty="0" smtClean="0"/>
              <a:t>Jeśli jakaś wersja pliku znajduje się w katalogu git, uznaje się ją jako zatwierdzoną. Jeśli plik jest zmodyfikowany, ale został dodany do przechowalni, plik jest śledzony. Jeśli zaś plik jest zmodyfikowany od czasu ostatniego pobrania, ale nie został dodany do przechowalni, plik jest w stanie zmodyfikowanym. W rozdziale 2 dowiesz się więcej o wszystkich tych stanach oraz o tym jak wykorzystać je do ułatwienia sobie pracy lub jak zupełnie pominąć przechowalnię.</a:t>
            </a:r>
          </a:p>
          <a:p>
            <a:endParaRPr lang="pl-PL" dirty="0"/>
          </a:p>
        </p:txBody>
      </p:sp>
      <p:sp>
        <p:nvSpPr>
          <p:cNvPr id="4" name="Rectangle 4"/>
          <p:cNvSpPr>
            <a:spLocks noGrp="1"/>
          </p:cNvSpPr>
          <p:nvPr>
            <p:ph type="sldNum" sz="quarter" idx="10"/>
          </p:nvPr>
        </p:nvSpPr>
        <p:spPr/>
        <p:txBody>
          <a:bodyPr/>
          <a:lstStyle>
            <a:extLst/>
          </a:lstStyle>
          <a:p>
            <a:fld id="{61807874-5299-41B2-A37A-6AA3547857F4}" type="slidenum">
              <a:rPr lang="pl-PL" smtClean="0"/>
              <a:pPr/>
              <a:t>6</a:t>
            </a:fld>
            <a:endParaRPr lang="pl-PL"/>
          </a:p>
        </p:txBody>
      </p:sp>
    </p:spTree>
    <p:extLst>
      <p:ext uri="{BB962C8B-B14F-4D97-AF65-F5344CB8AC3E}">
        <p14:creationId xmlns:p14="http://schemas.microsoft.com/office/powerpoint/2010/main" val="3002079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pl-PL" baseline="0" dirty="0" smtClean="0"/>
          </a:p>
          <a:p>
            <a:r>
              <a:rPr lang="pl-PL" dirty="0" smtClean="0"/>
              <a:t>Zatwierdzony oznacza, że dane zostały bezpiecznie zachowane w Twojej lokalnej bazie danych. Zmodyfikowany oznacza, że plik został zmieniony, ale zmiany nie zostały wprowadzone do bazy danych. Śledzony - oznacza, że zmodyfikowany plik został przeznaczony do zatwierdzenia w bieżącej postaci w następnej operacji </a:t>
            </a:r>
            <a:r>
              <a:rPr lang="pl-PL" dirty="0" err="1" smtClean="0"/>
              <a:t>commit</a:t>
            </a:r>
            <a:r>
              <a:rPr lang="pl-PL" dirty="0" smtClean="0"/>
              <a:t>.</a:t>
            </a:r>
          </a:p>
          <a:p>
            <a:endParaRPr lang="pl-PL" dirty="0" smtClean="0"/>
          </a:p>
          <a:p>
            <a:endParaRPr lang="pl-PL" dirty="0" smtClean="0"/>
          </a:p>
          <a:p>
            <a:endParaRPr lang="pl-PL" dirty="0" smtClean="0"/>
          </a:p>
          <a:p>
            <a:r>
              <a:rPr lang="pl-PL" dirty="0" smtClean="0"/>
              <a:t>Katalog Git jest miejscem, w którym Git przechowuje własne metadane oraz obiektową bazę danych Twojego projektu. To najważniejsza część Git i to właśnie ten katalog jest kopiowany podczas klonowania repozytorium z innego komputera.</a:t>
            </a:r>
          </a:p>
          <a:p>
            <a:r>
              <a:rPr lang="pl-PL" dirty="0" smtClean="0"/>
              <a:t>Katalog roboczy stanowi obraz jednej wersji projektu. Zawartość tego katalogu pobierana jest ze skompresowanej bazy danych zawartej w katalogu Git i umieszczana na dysku w miejscu, w którym można ją odczytać lub zmodyfikować.</a:t>
            </a:r>
          </a:p>
          <a:p>
            <a:r>
              <a:rPr lang="pl-PL" dirty="0" smtClean="0"/>
              <a:t>Przechowalnia to prosty plik, zwykle przechowywany w katalogu Git, który zawiera informacje o tym, czego dotyczyć będzie następna operacja </a:t>
            </a:r>
            <a:r>
              <a:rPr lang="pl-PL" dirty="0" err="1" smtClean="0"/>
              <a:t>commit</a:t>
            </a:r>
            <a:r>
              <a:rPr lang="pl-PL" dirty="0" smtClean="0"/>
              <a:t>. Czasami można spotkać się z określeniem indeks, ale ostatnio przyjęło się odwoływać do niego właśnie jako przechowalnia.</a:t>
            </a:r>
          </a:p>
          <a:p>
            <a:r>
              <a:rPr lang="pl-PL" dirty="0" smtClean="0"/>
              <a:t>Podstawowy sposób pracy z Git wygląda mniej więcej tak:</a:t>
            </a:r>
          </a:p>
          <a:p>
            <a:r>
              <a:rPr lang="pl-PL" dirty="0" smtClean="0"/>
              <a:t>Dokonujesz modyfikacji plików w katalogu roboczym.</a:t>
            </a:r>
          </a:p>
          <a:p>
            <a:r>
              <a:rPr lang="pl-PL" dirty="0" smtClean="0"/>
              <a:t>Oznaczasz zmodyfikowane pliki jako śledzone, dodając ich bieżący stan (migawkę) do przechowalni.</a:t>
            </a:r>
          </a:p>
          <a:p>
            <a:r>
              <a:rPr lang="pl-PL" dirty="0" smtClean="0"/>
              <a:t>Dokonujesz zatwierdzenia (</a:t>
            </a:r>
            <a:r>
              <a:rPr lang="pl-PL" dirty="0" err="1" smtClean="0"/>
              <a:t>commit</a:t>
            </a:r>
            <a:r>
              <a:rPr lang="pl-PL" dirty="0" smtClean="0"/>
              <a:t>), podczas którego zawartość plików z przechowalni zapisywana jest jako migawka projektu w katalogu Git.</a:t>
            </a:r>
          </a:p>
          <a:p>
            <a:r>
              <a:rPr lang="pl-PL" dirty="0" smtClean="0"/>
              <a:t>Jeśli jakaś wersja pliku znajduje się w katalogu git, uznaje się ją jako zatwierdzoną. Jeśli plik jest zmodyfikowany, ale został dodany do przechowalni, plik jest śledzony. Jeśli zaś plik jest zmodyfikowany od czasu ostatniego pobrania, ale nie został dodany do przechowalni, plik jest w stanie zmodyfikowanym. W rozdziale 2 dowiesz się więcej o wszystkich tych stanach oraz o tym jak wykorzystać je do ułatwienia sobie pracy lub jak zupełnie pominąć przechowalnię.</a:t>
            </a:r>
          </a:p>
          <a:p>
            <a:endParaRPr lang="pl-PL" dirty="0"/>
          </a:p>
        </p:txBody>
      </p:sp>
      <p:sp>
        <p:nvSpPr>
          <p:cNvPr id="4" name="Rectangle 4"/>
          <p:cNvSpPr>
            <a:spLocks noGrp="1"/>
          </p:cNvSpPr>
          <p:nvPr>
            <p:ph type="sldNum" sz="quarter" idx="10"/>
          </p:nvPr>
        </p:nvSpPr>
        <p:spPr/>
        <p:txBody>
          <a:bodyPr/>
          <a:lstStyle>
            <a:extLst/>
          </a:lstStyle>
          <a:p>
            <a:fld id="{61807874-5299-41B2-A37A-6AA3547857F4}" type="slidenum">
              <a:rPr lang="pl-PL" smtClean="0"/>
              <a:pPr/>
              <a:t>7</a:t>
            </a:fld>
            <a:endParaRPr lang="pl-PL"/>
          </a:p>
        </p:txBody>
      </p:sp>
    </p:spTree>
    <p:extLst>
      <p:ext uri="{BB962C8B-B14F-4D97-AF65-F5344CB8AC3E}">
        <p14:creationId xmlns:p14="http://schemas.microsoft.com/office/powerpoint/2010/main" val="411232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r>
              <a:rPr lang="pl-PL" dirty="0" smtClean="0"/>
              <a:t>Kiedy zatwierdzasz zmiany w Gicie, ten zapisuje obiekt zmian (</a:t>
            </a:r>
            <a:r>
              <a:rPr lang="pl-PL" dirty="0" err="1" smtClean="0"/>
              <a:t>commit</a:t>
            </a:r>
            <a:r>
              <a:rPr lang="pl-PL" dirty="0" smtClean="0"/>
              <a:t>), który z kolei zawiera wskaźnik na migawkę zawartości, która w danej chwili znajduje się w poczekalni, metadane autora i opisu oraz zero lub więcej wskaźników na zmiany, które były bezpośrednimi rodzicami zmiany właśnie zatwierdzanej: brak rodziców w przypadku pierwszej, jeden w przypadku</a:t>
            </a:r>
          </a:p>
          <a:p>
            <a:endParaRPr lang="pl-PL" baseline="0" dirty="0" smtClean="0"/>
          </a:p>
          <a:p>
            <a:r>
              <a:rPr lang="pl-PL" dirty="0" smtClean="0"/>
              <a:t>Jeśli dokonasz zmian i je również zatwierdzisz, kolejne zatwierdzenie zachowa wskaźnik do zestawu zmian, który został utworzony bezpośrednio przed właśnie dodawanym. Po dwóch kolejnych zatwierdzeniach, Twoja historia może wyglądać podobnie do przedstawionej na Rysunku</a:t>
            </a:r>
          </a:p>
          <a:p>
            <a:endParaRPr lang="pl-PL" baseline="0" dirty="0" smtClean="0"/>
          </a:p>
          <a:p>
            <a:r>
              <a:rPr lang="pl-PL" dirty="0" smtClean="0"/>
              <a:t>Gałąź w Gicie jest po prostu lekkim, przesuwalnym wskaźnikiem na któryś z owych zestawów zmian. Domyślna nazwa gałęzi Gita to master. Kiedy zatwierdzasz pierwsze zmiany, otrzymujesz gałąź master, która wskazuje na ostatni zatwierdzony przez Ciebie zestaw. Z każdym zatwierdzeniem automatycznie przesuwa się ona do przodu.</a:t>
            </a:r>
            <a:endParaRPr lang="pl-PL" baseline="0" dirty="0" smtClean="0"/>
          </a:p>
          <a:p>
            <a:endParaRPr lang="pl-PL" baseline="0" dirty="0" smtClean="0"/>
          </a:p>
          <a:p>
            <a:r>
              <a:rPr lang="pl-PL" baseline="0" dirty="0" smtClean="0"/>
              <a:t>http://git-scm.com/book/pl/v1/Ga%C5%82%C4%99zie-Gita-Czym-jest-ga%C5%82%C4%85%C5%BA</a:t>
            </a:r>
          </a:p>
          <a:p>
            <a:endParaRPr lang="pl-PL" baseline="0" dirty="0" smtClean="0"/>
          </a:p>
          <a:p>
            <a:r>
              <a:rPr lang="pl-PL" dirty="0" smtClean="0"/>
              <a:t>Mamy teraz sytuacje taka,</a:t>
            </a:r>
            <a:r>
              <a:rPr lang="pl-PL" baseline="0" dirty="0" smtClean="0"/>
              <a:t> chcemy cos </a:t>
            </a:r>
            <a:r>
              <a:rPr lang="pl-PL" baseline="0" dirty="0" err="1" smtClean="0"/>
              <a:t>poprawic</a:t>
            </a:r>
            <a:r>
              <a:rPr lang="pl-PL" baseline="0" dirty="0" smtClean="0"/>
              <a:t> </a:t>
            </a:r>
          </a:p>
          <a:p>
            <a:r>
              <a:rPr lang="pl-PL" baseline="0" dirty="0" smtClean="0"/>
              <a:t>Wiec musimy </a:t>
            </a:r>
            <a:r>
              <a:rPr lang="pl-PL" baseline="0" dirty="0" err="1" smtClean="0"/>
              <a:t>cofnac</a:t>
            </a:r>
            <a:r>
              <a:rPr lang="pl-PL" baseline="0" dirty="0" smtClean="0"/>
              <a:t> się do B</a:t>
            </a:r>
            <a:r>
              <a:rPr lang="pl-PL" baseline="0" dirty="0"/>
              <a:t> </a:t>
            </a:r>
            <a:r>
              <a:rPr lang="pl-PL" baseline="0" dirty="0" smtClean="0"/>
              <a:t>(bo C już mamy jako </a:t>
            </a:r>
            <a:r>
              <a:rPr lang="pl-PL" baseline="0" dirty="0" err="1" smtClean="0"/>
              <a:t>Heads</a:t>
            </a:r>
            <a:r>
              <a:rPr lang="pl-PL" baseline="0" dirty="0" smtClean="0"/>
              <a:t>)</a:t>
            </a:r>
          </a:p>
          <a:p>
            <a:r>
              <a:rPr lang="pl-PL" baseline="0" dirty="0" smtClean="0"/>
              <a:t>Git log</a:t>
            </a:r>
          </a:p>
          <a:p>
            <a:r>
              <a:rPr lang="pl-PL" baseline="0" dirty="0" smtClean="0"/>
              <a:t>Git </a:t>
            </a:r>
            <a:r>
              <a:rPr lang="pl-PL" baseline="0" dirty="0" err="1" smtClean="0"/>
              <a:t>branch</a:t>
            </a:r>
            <a:r>
              <a:rPr lang="pl-PL" baseline="0" dirty="0" smtClean="0"/>
              <a:t> </a:t>
            </a:r>
            <a:r>
              <a:rPr lang="pl-PL" baseline="0" dirty="0" err="1" smtClean="0"/>
              <a:t>fix</a:t>
            </a:r>
            <a:r>
              <a:rPr lang="pl-PL" baseline="0" dirty="0" smtClean="0"/>
              <a:t> HEAD^ co oznacza ze mamy to w C </a:t>
            </a:r>
          </a:p>
          <a:p>
            <a:r>
              <a:rPr lang="pl-PL" baseline="0" dirty="0" smtClean="0"/>
              <a:t>Git </a:t>
            </a:r>
            <a:r>
              <a:rPr lang="pl-PL" baseline="0" dirty="0" err="1" smtClean="0"/>
              <a:t>checkout</a:t>
            </a:r>
            <a:endParaRPr lang="pl-PL" baseline="0" dirty="0" smtClean="0"/>
          </a:p>
          <a:p>
            <a:endParaRPr lang="pl-PL" baseline="0" dirty="0" smtClean="0"/>
          </a:p>
          <a:p>
            <a:endParaRPr lang="pl-PL" baseline="0" dirty="0" smtClean="0"/>
          </a:p>
          <a:p>
            <a:endParaRPr lang="pl-PL" baseline="0" dirty="0" smtClean="0"/>
          </a:p>
        </p:txBody>
      </p:sp>
      <p:sp>
        <p:nvSpPr>
          <p:cNvPr id="4" name="Rectangle 4"/>
          <p:cNvSpPr>
            <a:spLocks noGrp="1"/>
          </p:cNvSpPr>
          <p:nvPr>
            <p:ph type="sldNum" sz="quarter" idx="10"/>
          </p:nvPr>
        </p:nvSpPr>
        <p:spPr/>
        <p:txBody>
          <a:bodyPr/>
          <a:lstStyle>
            <a:extLst/>
          </a:lstStyle>
          <a:p>
            <a:fld id="{61807874-5299-41B2-A37A-6AA3547857F4}" type="slidenum">
              <a:rPr lang="pl-PL" smtClean="0"/>
              <a:pPr/>
              <a:t>8</a:t>
            </a:fld>
            <a:endParaRPr lang="pl-PL"/>
          </a:p>
        </p:txBody>
      </p:sp>
    </p:spTree>
    <p:extLst>
      <p:ext uri="{BB962C8B-B14F-4D97-AF65-F5344CB8AC3E}">
        <p14:creationId xmlns:p14="http://schemas.microsoft.com/office/powerpoint/2010/main" val="2054050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pl-PL" baseline="0" dirty="0" smtClean="0"/>
          </a:p>
          <a:p>
            <a:r>
              <a:rPr lang="pl-PL" dirty="0" smtClean="0"/>
              <a:t>Mamy teraz sytuacje taka,</a:t>
            </a:r>
            <a:r>
              <a:rPr lang="pl-PL" baseline="0" dirty="0" smtClean="0"/>
              <a:t> chcemy cos </a:t>
            </a:r>
            <a:r>
              <a:rPr lang="pl-PL" baseline="0" dirty="0" err="1" smtClean="0"/>
              <a:t>poprawic</a:t>
            </a:r>
            <a:r>
              <a:rPr lang="pl-PL" baseline="0" dirty="0" smtClean="0"/>
              <a:t> </a:t>
            </a:r>
          </a:p>
          <a:p>
            <a:r>
              <a:rPr lang="pl-PL" baseline="0" dirty="0" smtClean="0"/>
              <a:t>Wiec musimy </a:t>
            </a:r>
            <a:r>
              <a:rPr lang="pl-PL" baseline="0" dirty="0" err="1" smtClean="0"/>
              <a:t>cofnac</a:t>
            </a:r>
            <a:r>
              <a:rPr lang="pl-PL" baseline="0" dirty="0" smtClean="0"/>
              <a:t> się do B</a:t>
            </a:r>
            <a:r>
              <a:rPr lang="pl-PL" baseline="0" dirty="0"/>
              <a:t> </a:t>
            </a:r>
            <a:r>
              <a:rPr lang="pl-PL" baseline="0" dirty="0" smtClean="0"/>
              <a:t>(bo C już mamy jako </a:t>
            </a:r>
            <a:r>
              <a:rPr lang="pl-PL" baseline="0" dirty="0" err="1" smtClean="0"/>
              <a:t>Heads</a:t>
            </a:r>
            <a:r>
              <a:rPr lang="pl-PL" baseline="0" dirty="0" smtClean="0"/>
              <a:t>)</a:t>
            </a:r>
          </a:p>
          <a:p>
            <a:r>
              <a:rPr lang="pl-PL" baseline="0" dirty="0" smtClean="0"/>
              <a:t>Git log</a:t>
            </a:r>
          </a:p>
          <a:p>
            <a:r>
              <a:rPr lang="pl-PL" baseline="0" dirty="0" smtClean="0"/>
              <a:t>Git </a:t>
            </a:r>
            <a:r>
              <a:rPr lang="pl-PL" baseline="0" dirty="0" err="1" smtClean="0"/>
              <a:t>branch</a:t>
            </a:r>
            <a:r>
              <a:rPr lang="pl-PL" baseline="0" dirty="0" smtClean="0"/>
              <a:t> </a:t>
            </a:r>
            <a:r>
              <a:rPr lang="pl-PL" baseline="0" dirty="0" err="1" smtClean="0"/>
              <a:t>fix</a:t>
            </a:r>
            <a:r>
              <a:rPr lang="pl-PL" baseline="0" dirty="0" smtClean="0"/>
              <a:t> HEAD^ co oznacza ze mamy to w C </a:t>
            </a:r>
          </a:p>
          <a:p>
            <a:r>
              <a:rPr lang="pl-PL" baseline="0" dirty="0" smtClean="0"/>
              <a:t>Git </a:t>
            </a:r>
            <a:r>
              <a:rPr lang="pl-PL" baseline="0" dirty="0" err="1" smtClean="0"/>
              <a:t>checkout</a:t>
            </a:r>
            <a:endParaRPr lang="pl-PL" baseline="0" dirty="0" smtClean="0"/>
          </a:p>
          <a:p>
            <a:endParaRPr lang="pl-PL" baseline="0" dirty="0" smtClean="0"/>
          </a:p>
        </p:txBody>
      </p:sp>
      <p:sp>
        <p:nvSpPr>
          <p:cNvPr id="4" name="Rectangle 4"/>
          <p:cNvSpPr>
            <a:spLocks noGrp="1"/>
          </p:cNvSpPr>
          <p:nvPr>
            <p:ph type="sldNum" sz="quarter" idx="10"/>
          </p:nvPr>
        </p:nvSpPr>
        <p:spPr/>
        <p:txBody>
          <a:bodyPr/>
          <a:lstStyle>
            <a:extLst/>
          </a:lstStyle>
          <a:p>
            <a:fld id="{61807874-5299-41B2-A37A-6AA3547857F4}" type="slidenum">
              <a:rPr lang="pl-PL" smtClean="0"/>
              <a:pPr/>
              <a:t>9</a:t>
            </a:fld>
            <a:endParaRPr lang="pl-PL"/>
          </a:p>
        </p:txBody>
      </p:sp>
    </p:spTree>
    <p:extLst>
      <p:ext uri="{BB962C8B-B14F-4D97-AF65-F5344CB8AC3E}">
        <p14:creationId xmlns:p14="http://schemas.microsoft.com/office/powerpoint/2010/main" val="68554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ajd tytułowy">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eaLnBrk="1" latinLnBrk="0" hangingPunct="1">
              <a:buNone/>
              <a:defRPr kumimoji="0" lang="pl-PL" sz="1400"/>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pl-PL" smtClean="0"/>
              <a:t>Kliknij, aby edytować styl wzorca podtytułu</a:t>
            </a:r>
            <a:endParaRPr/>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pl-PL"/>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pl-PL"/>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pl-PL"/>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pl-PL"/>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pl-PL"/>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pl-PL"/>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pl-PL"/>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pl-PL"/>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pl-PL"/>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pl-PL"/>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pl-PL"/>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pl-PL"/>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pl-PL"/>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pl-PL"/>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pl-PL"/>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pl-PL"/>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pl-PL"/>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pl-PL"/>
          </a:p>
        </p:txBody>
      </p:sp>
      <p:sp>
        <p:nvSpPr>
          <p:cNvPr id="19" name="Rectangle 34"/>
          <p:cNvSpPr>
            <a:spLocks noGrp="1"/>
          </p:cNvSpPr>
          <p:nvPr>
            <p:ph type="dt" sz="half" idx="10"/>
          </p:nvPr>
        </p:nvSpPr>
        <p:spPr/>
        <p:txBody>
          <a:bodyPr rtlCol="0"/>
          <a:lstStyle>
            <a:extLst/>
          </a:lstStyle>
          <a:p>
            <a:pPr algn="r"/>
            <a:fld id="{8F67D422-08A8-451B-9A67-21962FC4B660}" type="datetimeFigureOut">
              <a:rPr kumimoji="0" lang="pl-PL" sz="1100"/>
              <a:pPr algn="r"/>
              <a:t>2015-09-03</a:t>
            </a:fld>
            <a:endParaRPr kumimoji="0" lang="pl-PL"/>
          </a:p>
        </p:txBody>
      </p:sp>
      <p:sp>
        <p:nvSpPr>
          <p:cNvPr id="25" name="Rectangle 35"/>
          <p:cNvSpPr>
            <a:spLocks noGrp="1"/>
          </p:cNvSpPr>
          <p:nvPr>
            <p:ph type="sldNum" sz="quarter" idx="11"/>
          </p:nvPr>
        </p:nvSpPr>
        <p:spPr/>
        <p:txBody>
          <a:bodyPr rtlCol="0"/>
          <a:lstStyle>
            <a:extLst/>
          </a:lstStyle>
          <a:p>
            <a:fld id="{169B2101-2E9F-420A-91A3-890890D84497}" type="slidenum">
              <a:rPr kumimoji="0" lang="pl-PL" sz="1200"/>
              <a:pPr/>
              <a:t>‹#›</a:t>
            </a:fld>
            <a:endParaRPr kumimoji="0" lang="pl-PL"/>
          </a:p>
        </p:txBody>
      </p:sp>
      <p:sp>
        <p:nvSpPr>
          <p:cNvPr id="31" name="Rectangle 36"/>
          <p:cNvSpPr>
            <a:spLocks noGrp="1"/>
          </p:cNvSpPr>
          <p:nvPr>
            <p:ph type="ftr" sz="quarter" idx="12"/>
          </p:nvPr>
        </p:nvSpPr>
        <p:spPr/>
        <p:txBody>
          <a:bodyPr rtlCol="0"/>
          <a:lstStyle>
            <a:extLst/>
          </a:lstStyle>
          <a:p>
            <a:endParaRPr kumimoji="0" lang="pl-PL"/>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eaLnBrk="1" latinLnBrk="0" hangingPunct="1">
              <a:lnSpc>
                <a:spcPct val="100000"/>
              </a:lnSpc>
              <a:defRPr kumimoji="0" lang="pl-PL" sz="72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kumimoji="0" lang="pl-PL"/>
              <a:t>Pokaż tytuł</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ytuł i zawartość">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a:p>
        </p:txBody>
      </p:sp>
      <p:sp>
        <p:nvSpPr>
          <p:cNvPr id="12" name="Rectangle 10"/>
          <p:cNvSpPr>
            <a:spLocks noGrp="1"/>
          </p:cNvSpPr>
          <p:nvPr>
            <p:ph type="dt" sz="half" idx="10"/>
          </p:nvPr>
        </p:nvSpPr>
        <p:spPr/>
        <p:txBody>
          <a:bodyPr rtlCol="0"/>
          <a:lstStyle>
            <a:extLst/>
          </a:lstStyle>
          <a:p>
            <a:pPr algn="r"/>
            <a:fld id="{8F67D422-08A8-451B-9A67-21962FC4B660}" type="datetimeFigureOut">
              <a:rPr kumimoji="0" lang="pl-PL" sz="1100"/>
              <a:pPr algn="r"/>
              <a:t>2015-09-03</a:t>
            </a:fld>
            <a:endParaRPr kumimoji="0" lang="pl-PL"/>
          </a:p>
        </p:txBody>
      </p:sp>
      <p:sp>
        <p:nvSpPr>
          <p:cNvPr id="27" name="Rectangle 11"/>
          <p:cNvSpPr>
            <a:spLocks noGrp="1"/>
          </p:cNvSpPr>
          <p:nvPr>
            <p:ph type="sldNum" sz="quarter" idx="11"/>
          </p:nvPr>
        </p:nvSpPr>
        <p:spPr/>
        <p:txBody>
          <a:bodyPr rtlCol="0"/>
          <a:lstStyle>
            <a:extLst/>
          </a:lstStyle>
          <a:p>
            <a:fld id="{169B2101-2E9F-420A-91A3-890890D84497}" type="slidenum">
              <a:rPr kumimoji="0" lang="pl-PL" sz="1200"/>
              <a:pPr/>
              <a:t>‹#›</a:t>
            </a:fld>
            <a:endParaRPr kumimoji="0" lang="pl-PL"/>
          </a:p>
        </p:txBody>
      </p:sp>
      <p:sp>
        <p:nvSpPr>
          <p:cNvPr id="4" name="Rectangle 12"/>
          <p:cNvSpPr>
            <a:spLocks noGrp="1"/>
          </p:cNvSpPr>
          <p:nvPr>
            <p:ph type="ftr" sz="quarter" idx="12"/>
          </p:nvPr>
        </p:nvSpPr>
        <p:spPr/>
        <p:txBody>
          <a:bodyPr rtlCol="0"/>
          <a:lstStyle>
            <a:extLst/>
          </a:lstStyle>
          <a:p>
            <a:endParaRPr kumimoji="0" lang="pl-PL"/>
          </a:p>
        </p:txBody>
      </p:sp>
      <p:sp>
        <p:nvSpPr>
          <p:cNvPr id="28" name="Rectangle 14"/>
          <p:cNvSpPr>
            <a:spLocks noGrp="1"/>
          </p:cNvSpPr>
          <p:nvPr>
            <p:ph type="title"/>
          </p:nvPr>
        </p:nvSpPr>
        <p:spPr/>
        <p:txBody>
          <a:bodyPr rtlCol="0" anchor="b"/>
          <a:lstStyle>
            <a:extLst/>
          </a:lstStyle>
          <a:p>
            <a:pPr eaLnBrk="1" latinLnBrk="0" hangingPunct="1"/>
            <a:r>
              <a:rPr lang="pl-PL" smtClean="0"/>
              <a:t>Kliknij, aby edytować styl</a:t>
            </a:r>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agłówek sekcji">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kumimoji="0" lang="pl-PL" sz="1100"/>
              <a:pPr algn="r"/>
              <a:t>2015-09-03</a:t>
            </a:fld>
            <a:endParaRPr kumimoji="0" lang="pl-PL"/>
          </a:p>
        </p:txBody>
      </p:sp>
      <p:sp>
        <p:nvSpPr>
          <p:cNvPr id="26" name="Rectangle 4"/>
          <p:cNvSpPr>
            <a:spLocks noGrp="1"/>
          </p:cNvSpPr>
          <p:nvPr>
            <p:ph type="ftr" sz="quarter" idx="11"/>
          </p:nvPr>
        </p:nvSpPr>
        <p:spPr/>
        <p:txBody>
          <a:bodyPr rtlCol="0"/>
          <a:lstStyle>
            <a:extLst/>
          </a:lstStyle>
          <a:p>
            <a:endParaRPr kumimoji="0" lang="pl-PL"/>
          </a:p>
        </p:txBody>
      </p:sp>
      <p:sp>
        <p:nvSpPr>
          <p:cNvPr id="12" name="Rectangle 5"/>
          <p:cNvSpPr>
            <a:spLocks noGrp="1"/>
          </p:cNvSpPr>
          <p:nvPr>
            <p:ph type="sldNum" sz="quarter" idx="12"/>
          </p:nvPr>
        </p:nvSpPr>
        <p:spPr/>
        <p:txBody>
          <a:bodyPr rtlCol="0"/>
          <a:lstStyle>
            <a:extLst/>
          </a:lstStyle>
          <a:p>
            <a:fld id="{169B2101-2E9F-420A-91A3-890890D84497}" type="slidenum">
              <a:rPr kumimoji="0" lang="pl-PL" sz="1200"/>
              <a:pPr/>
              <a:t>‹#›</a:t>
            </a:fld>
            <a:endParaRPr kumimoji="0" lang="pl-PL"/>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eaLnBrk="1" latinLnBrk="0" hangingPunct="1">
              <a:defRPr kumimoji="0" lang="pl-PL"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kumimoji="0" lang="pl-PL"/>
              <a:t>Kliknij, aby dodać tytuł sekcji</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roste pytanie i odpowiedź">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eaLnBrk="1" latinLnBrk="0" hangingPunct="1">
              <a:defRPr kumimoji="0" lang="pl-PL"/>
            </a:lvl1pPr>
            <a:extLst/>
          </a:lstStyle>
          <a:p>
            <a:fld id="{1BEBB2CB-903D-46EF-8227-E770ED8FF514}" type="datetimeFigureOut">
              <a:pPr/>
              <a:t>2015-09-03</a:t>
            </a:fld>
            <a:endParaRPr kumimoji="0" lang="pl-PL"/>
          </a:p>
        </p:txBody>
      </p:sp>
      <p:sp>
        <p:nvSpPr>
          <p:cNvPr id="22" name="Rectangle 4"/>
          <p:cNvSpPr>
            <a:spLocks noGrp="1"/>
          </p:cNvSpPr>
          <p:nvPr>
            <p:ph type="ftr" sz="quarter" idx="11"/>
          </p:nvPr>
        </p:nvSpPr>
        <p:spPr/>
        <p:txBody>
          <a:bodyPr vert="horz"/>
          <a:lstStyle>
            <a:extLst/>
          </a:lstStyle>
          <a:p>
            <a:endParaRPr kumimoji="0" lang="pl-PL"/>
          </a:p>
        </p:txBody>
      </p:sp>
      <p:sp>
        <p:nvSpPr>
          <p:cNvPr id="31" name="Rectangle 5"/>
          <p:cNvSpPr>
            <a:spLocks noGrp="1"/>
          </p:cNvSpPr>
          <p:nvPr>
            <p:ph type="sldNum" sz="quarter" idx="12"/>
          </p:nvPr>
        </p:nvSpPr>
        <p:spPr/>
        <p:txBody>
          <a:bodyPr vert="horz"/>
          <a:lstStyle>
            <a:extLst/>
          </a:lstStyle>
          <a:p>
            <a:fld id="{C75B88FA-3392-4D65-A457-DB2A9953195B}" type="slidenum">
              <a:pPr/>
              <a:t>‹#›</a:t>
            </a:fld>
            <a:endParaRPr kumimoji="0" lang="pl-PL"/>
          </a:p>
        </p:txBody>
      </p:sp>
      <p:sp>
        <p:nvSpPr>
          <p:cNvPr id="4"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lang="pl-PL" i="1">
                <a:solidFill>
                  <a:schemeClr val="tx1">
                    <a:shade val="75000"/>
                  </a:schemeClr>
                </a:solidFill>
              </a:defRPr>
            </a:lvl1pPr>
            <a:extLst/>
          </a:lstStyle>
          <a:p>
            <a:r>
              <a:rPr kumimoji="0" lang="pl-PL"/>
              <a:t>Kliknij, aby dodać pytanie</a:t>
            </a:r>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lang="pl-PL"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pl-PL"/>
              <a:t>Kliknij, aby dodać odpowiedź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zczegółowe pytanie i odpowiedź">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eaLnBrk="1" latinLnBrk="0" hangingPunct="1">
              <a:defRPr kumimoji="0" lang="pl-PL"/>
            </a:lvl1pPr>
            <a:extLst/>
          </a:lstStyle>
          <a:p>
            <a:fld id="{1BEBB2CB-903D-46EF-8227-E770ED8FF514}" type="datetimeFigureOut">
              <a:pPr/>
              <a:t>2015-09-03</a:t>
            </a:fld>
            <a:endParaRPr kumimoji="0" lang="pl-PL"/>
          </a:p>
        </p:txBody>
      </p:sp>
      <p:sp>
        <p:nvSpPr>
          <p:cNvPr id="28" name="Rectangle 4"/>
          <p:cNvSpPr>
            <a:spLocks noGrp="1"/>
          </p:cNvSpPr>
          <p:nvPr>
            <p:ph type="ftr" sz="quarter" idx="11"/>
          </p:nvPr>
        </p:nvSpPr>
        <p:spPr/>
        <p:txBody>
          <a:bodyPr vert="horz"/>
          <a:lstStyle>
            <a:extLst/>
          </a:lstStyle>
          <a:p>
            <a:endParaRPr kumimoji="0" lang="pl-PL"/>
          </a:p>
        </p:txBody>
      </p:sp>
      <p:sp>
        <p:nvSpPr>
          <p:cNvPr id="10" name="Rectangle 5"/>
          <p:cNvSpPr>
            <a:spLocks noGrp="1"/>
          </p:cNvSpPr>
          <p:nvPr>
            <p:ph type="sldNum" sz="quarter" idx="12"/>
          </p:nvPr>
        </p:nvSpPr>
        <p:spPr/>
        <p:txBody>
          <a:bodyPr vert="horz"/>
          <a:lstStyle>
            <a:extLst/>
          </a:lstStyle>
          <a:p>
            <a:fld id="{C75B88FA-3392-4D65-A457-DB2A9953195B}" type="slidenum">
              <a:pPr/>
              <a:t>‹#›</a:t>
            </a:fld>
            <a:endParaRPr kumimoji="0" lang="pl-PL"/>
          </a:p>
        </p:txBody>
      </p:sp>
      <p:sp>
        <p:nvSpPr>
          <p:cNvPr id="31"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lang="pl-PL" i="1">
                <a:solidFill>
                  <a:schemeClr val="tx1">
                    <a:shade val="75000"/>
                  </a:schemeClr>
                </a:solidFill>
              </a:defRPr>
            </a:lvl1pPr>
            <a:extLst/>
          </a:lstStyle>
          <a:p>
            <a:r>
              <a:rPr kumimoji="0" lang="pl-PL"/>
              <a:t>Kliknij, aby dodać pytanie</a:t>
            </a:r>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lang="pl-PL"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pl-PL"/>
              <a:t>Kliknij, aby dodać odpowiedź</a:t>
            </a:r>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eaLnBrk="1" latinLnBrk="0" hangingPunct="1">
              <a:buFontTx/>
              <a:buNone/>
              <a:defRPr kumimoji="0" lang="pl-PL" i="1" baseline="0"/>
            </a:lvl1pPr>
            <a:extLst/>
          </a:lstStyle>
          <a:p>
            <a:pPr lvl="0"/>
            <a:r>
              <a:rPr kumimoji="0" lang="pl-PL"/>
              <a:t>Kliknij, aby dodać szczegóły do odpowiedzi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ytanie typu prawda lub fałsz (odpowiedź: prawda)">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eaLnBrk="1" latinLnBrk="0" hangingPunct="1">
              <a:defRPr kumimoji="0" lang="pl-PL"/>
            </a:lvl1pPr>
            <a:extLst/>
          </a:lstStyle>
          <a:p>
            <a:fld id="{1BEBB2CB-903D-46EF-8227-E770ED8FF514}" type="datetimeFigureOut">
              <a:pPr/>
              <a:t>2015-09-03</a:t>
            </a:fld>
            <a:endParaRPr kumimoji="0" lang="pl-PL"/>
          </a:p>
        </p:txBody>
      </p:sp>
      <p:sp>
        <p:nvSpPr>
          <p:cNvPr id="11" name="Rectangle 4"/>
          <p:cNvSpPr>
            <a:spLocks noGrp="1"/>
          </p:cNvSpPr>
          <p:nvPr>
            <p:ph type="ftr" sz="quarter" idx="11"/>
          </p:nvPr>
        </p:nvSpPr>
        <p:spPr/>
        <p:txBody>
          <a:bodyPr vert="horz"/>
          <a:lstStyle>
            <a:extLst/>
          </a:lstStyle>
          <a:p>
            <a:endParaRPr kumimoji="0" lang="pl-PL"/>
          </a:p>
        </p:txBody>
      </p:sp>
      <p:sp>
        <p:nvSpPr>
          <p:cNvPr id="10" name="Rectangle 5"/>
          <p:cNvSpPr>
            <a:spLocks noGrp="1"/>
          </p:cNvSpPr>
          <p:nvPr>
            <p:ph type="sldNum" sz="quarter" idx="12"/>
          </p:nvPr>
        </p:nvSpPr>
        <p:spPr/>
        <p:txBody>
          <a:bodyPr vert="horz"/>
          <a:lstStyle>
            <a:extLst/>
          </a:lstStyle>
          <a:p>
            <a:fld id="{C75B88FA-3392-4D65-A457-DB2A9953195B}" type="slidenum">
              <a:pPr/>
              <a:t>‹#›</a:t>
            </a:fld>
            <a:endParaRPr kumimoji="0" lang="pl-PL"/>
          </a:p>
        </p:txBody>
      </p:sp>
      <p:sp>
        <p:nvSpPr>
          <p:cNvPr id="27"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lang="pl-PL" i="1">
                <a:solidFill>
                  <a:schemeClr val="tx1">
                    <a:shade val="75000"/>
                  </a:schemeClr>
                </a:solidFill>
              </a:defRPr>
            </a:lvl1pPr>
            <a:extLst/>
          </a:lstStyle>
          <a:p>
            <a:r>
              <a:rPr kumimoji="0" lang="pl-PL"/>
              <a:t>Kliknij, aby dodać pytanie</a:t>
            </a:r>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latinLnBrk="0">
              <a:spcBef>
                <a:spcPct val="20000"/>
              </a:spcBef>
              <a:buNone/>
            </a:pPr>
            <a:r>
              <a:rPr kumimoji="0" lang="pl-PL" sz="7200">
                <a:solidFill>
                  <a:schemeClr val="tx1">
                    <a:alpha val="40000"/>
                  </a:schemeClr>
                </a:solidFill>
              </a:rPr>
              <a:t>PRAWDA</a:t>
            </a:r>
            <a:r>
              <a:rPr kumimoji="0" lang="pl-PL" sz="7200" baseline="0">
                <a:solidFill>
                  <a:schemeClr val="tx1">
                    <a:alpha val="40000"/>
                  </a:schemeClr>
                </a:solidFill>
              </a:rPr>
              <a:t> </a:t>
            </a:r>
            <a:r>
              <a:rPr kumimoji="0" lang="pl-PL" sz="7200">
                <a:solidFill>
                  <a:schemeClr val="tx1">
                    <a:alpha val="40000"/>
                  </a:schemeClr>
                </a:solidFill>
              </a:rPr>
              <a:t>czy FAŁSZ?</a:t>
            </a: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kumimoji="0" lang="pl-PL" sz="720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PRAWDA </a:t>
            </a:r>
            <a:r>
              <a:rPr kumimoji="0" lang="pl-PL" sz="7200">
                <a:solidFill>
                  <a:prstClr val="white">
                    <a:alpha val="40000"/>
                  </a:prstClr>
                </a:solidFill>
                <a:ea typeface="+mn-ea"/>
                <a:cs typeface="+mn-cs"/>
              </a:rPr>
              <a:t>czy FAŁSZ?</a:t>
            </a:r>
            <a:endParaRPr kumimoji="0" lang="pl-P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ytanie typu prawda lub fałsz (odpowiedź: fałsz)">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eaLnBrk="1" latinLnBrk="0" hangingPunct="1">
              <a:defRPr kumimoji="0" lang="pl-PL"/>
            </a:lvl1pPr>
            <a:extLst/>
          </a:lstStyle>
          <a:p>
            <a:fld id="{1BEBB2CB-903D-46EF-8227-E770ED8FF514}" type="datetimeFigureOut">
              <a:pPr/>
              <a:t>2015-09-03</a:t>
            </a:fld>
            <a:endParaRPr kumimoji="0" lang="pl-PL"/>
          </a:p>
        </p:txBody>
      </p:sp>
      <p:sp>
        <p:nvSpPr>
          <p:cNvPr id="2" name="Rectangle 4"/>
          <p:cNvSpPr>
            <a:spLocks noGrp="1"/>
          </p:cNvSpPr>
          <p:nvPr>
            <p:ph type="ftr" sz="quarter" idx="11"/>
          </p:nvPr>
        </p:nvSpPr>
        <p:spPr/>
        <p:txBody>
          <a:bodyPr vert="horz"/>
          <a:lstStyle>
            <a:extLst/>
          </a:lstStyle>
          <a:p>
            <a:endParaRPr kumimoji="0" lang="pl-PL"/>
          </a:p>
        </p:txBody>
      </p:sp>
      <p:sp>
        <p:nvSpPr>
          <p:cNvPr id="28" name="Rectangle 5"/>
          <p:cNvSpPr>
            <a:spLocks noGrp="1"/>
          </p:cNvSpPr>
          <p:nvPr>
            <p:ph type="sldNum" sz="quarter" idx="12"/>
          </p:nvPr>
        </p:nvSpPr>
        <p:spPr/>
        <p:txBody>
          <a:bodyPr vert="horz"/>
          <a:lstStyle>
            <a:extLst/>
          </a:lstStyle>
          <a:p>
            <a:fld id="{C75B88FA-3392-4D65-A457-DB2A9953195B}" type="slidenum">
              <a:pPr/>
              <a:t>‹#›</a:t>
            </a:fld>
            <a:endParaRPr kumimoji="0" lang="pl-PL"/>
          </a:p>
        </p:txBody>
      </p:sp>
      <p:sp>
        <p:nvSpPr>
          <p:cNvPr id="6"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lang="pl-PL" i="1">
                <a:solidFill>
                  <a:schemeClr val="tx1">
                    <a:shade val="75000"/>
                  </a:schemeClr>
                </a:solidFill>
              </a:defRPr>
            </a:lvl1pPr>
            <a:extLst/>
          </a:lstStyle>
          <a:p>
            <a:r>
              <a:rPr kumimoji="0" lang="pl-PL"/>
              <a:t>Kliknij, aby dodać pytanie</a:t>
            </a:r>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latinLnBrk="0">
              <a:spcBef>
                <a:spcPct val="20000"/>
              </a:spcBef>
              <a:buNone/>
            </a:pPr>
            <a:r>
              <a:rPr kumimoji="0" lang="pl-PL" sz="7200">
                <a:solidFill>
                  <a:schemeClr val="tx1">
                    <a:alpha val="40000"/>
                  </a:schemeClr>
                </a:solidFill>
              </a:rPr>
              <a:t>PRAWDA</a:t>
            </a:r>
            <a:r>
              <a:rPr kumimoji="0" lang="pl-PL" sz="7200" baseline="0">
                <a:solidFill>
                  <a:schemeClr val="tx1">
                    <a:alpha val="40000"/>
                  </a:schemeClr>
                </a:solidFill>
              </a:rPr>
              <a:t> </a:t>
            </a:r>
            <a:r>
              <a:rPr kumimoji="0" lang="pl-PL" sz="7200">
                <a:solidFill>
                  <a:schemeClr val="tx1">
                    <a:alpha val="40000"/>
                  </a:schemeClr>
                </a:solidFill>
              </a:rPr>
              <a:t>czy FAŁSZ?</a:t>
            </a: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kumimoji="0" lang="pl-PL" sz="7200">
                <a:solidFill>
                  <a:prstClr val="white">
                    <a:alpha val="40000"/>
                  </a:prstClr>
                </a:solidFill>
                <a:ea typeface="+mn-ea"/>
                <a:cs typeface="+mn-cs"/>
              </a:rPr>
              <a:t>PRAWDA czy </a:t>
            </a:r>
            <a:r>
              <a:rPr kumimoji="0" lang="pl-PL" sz="720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FAŁSZ</a:t>
            </a:r>
            <a:r>
              <a:rPr kumimoji="0" lang="pl-PL" sz="7200">
                <a:solidFill>
                  <a:prstClr val="white">
                    <a:alpha val="40000"/>
                  </a:prstClr>
                </a:solidFill>
                <a:ea typeface="+mn-ea"/>
                <a:cs typeface="+mn-cs"/>
              </a:rPr>
              <a:t>?</a:t>
            </a:r>
            <a:endParaRPr kumimoji="0" lang="pl-P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opasowywanie elementów">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kumimoji="0" lang="pl-PL"/>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pl-PL"/>
            </a:lvl1pPr>
            <a:lvl2pPr eaLnBrk="1" latinLnBrk="0" hangingPunct="1">
              <a:buFontTx/>
              <a:buChar char="•"/>
              <a:defRPr kumimoji="0" lang="pl-PL"/>
            </a:lvl2pPr>
            <a:lvl3pPr eaLnBrk="1" latinLnBrk="0" hangingPunct="1">
              <a:buFontTx/>
              <a:buChar char="•"/>
              <a:defRPr kumimoji="0" lang="pl-PL"/>
            </a:lvl3pPr>
            <a:lvl4pPr eaLnBrk="1" latinLnBrk="0" hangingPunct="1">
              <a:buFontTx/>
              <a:buChar char="•"/>
              <a:defRPr kumimoji="0" lang="pl-PL"/>
            </a:lvl4pPr>
            <a:lvl5pPr eaLnBrk="1" latinLnBrk="0" hangingPunct="1">
              <a:buFontTx/>
              <a:buChar char="•"/>
              <a:defRPr kumimoji="0" lang="pl-PL"/>
            </a:lvl5pPr>
            <a:extLst/>
          </a:lstStyle>
          <a:p>
            <a:pPr lvl="0"/>
            <a:r>
              <a:rPr kumimoji="0" lang="pl-PL"/>
              <a:t>Kliknij, aby dodać element 1</a:t>
            </a:r>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pl-PL"/>
            </a:lvl1pPr>
            <a:lvl2pPr eaLnBrk="1" latinLnBrk="0" hangingPunct="1">
              <a:buFontTx/>
              <a:buChar char="•"/>
              <a:defRPr kumimoji="0" lang="pl-PL"/>
            </a:lvl2pPr>
            <a:lvl3pPr eaLnBrk="1" latinLnBrk="0" hangingPunct="1">
              <a:buFontTx/>
              <a:buChar char="•"/>
              <a:defRPr kumimoji="0" lang="pl-PL"/>
            </a:lvl3pPr>
            <a:lvl4pPr eaLnBrk="1" latinLnBrk="0" hangingPunct="1">
              <a:buFontTx/>
              <a:buChar char="•"/>
              <a:defRPr kumimoji="0" lang="pl-PL"/>
            </a:lvl4pPr>
            <a:lvl5pPr eaLnBrk="1" latinLnBrk="0" hangingPunct="1">
              <a:buFontTx/>
              <a:buChar char="•"/>
              <a:defRPr kumimoji="0" lang="pl-PL"/>
            </a:lvl5pPr>
            <a:extLst/>
          </a:lstStyle>
          <a:p>
            <a:pPr lvl="0"/>
            <a:r>
              <a:rPr kumimoji="0" lang="pl-PL"/>
              <a:t>Kliknij, aby dodać element 2</a:t>
            </a:r>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pl-PL"/>
            </a:lvl1pPr>
            <a:lvl2pPr eaLnBrk="1" latinLnBrk="0" hangingPunct="1">
              <a:buFontTx/>
              <a:buChar char="•"/>
              <a:defRPr kumimoji="0" lang="pl-PL"/>
            </a:lvl2pPr>
            <a:lvl3pPr eaLnBrk="1" latinLnBrk="0" hangingPunct="1">
              <a:buFontTx/>
              <a:buChar char="•"/>
              <a:defRPr kumimoji="0" lang="pl-PL"/>
            </a:lvl3pPr>
            <a:lvl4pPr eaLnBrk="1" latinLnBrk="0" hangingPunct="1">
              <a:buFontTx/>
              <a:buChar char="•"/>
              <a:defRPr kumimoji="0" lang="pl-PL"/>
            </a:lvl4pPr>
            <a:lvl5pPr eaLnBrk="1" latinLnBrk="0" hangingPunct="1">
              <a:buFontTx/>
              <a:buChar char="•"/>
              <a:defRPr kumimoji="0" lang="pl-PL"/>
            </a:lvl5pPr>
            <a:extLst/>
          </a:lstStyle>
          <a:p>
            <a:pPr lvl="0"/>
            <a:r>
              <a:rPr kumimoji="0" lang="pl-PL"/>
              <a:t>Kliknij, aby dodać element 3</a:t>
            </a:r>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pl-PL"/>
            </a:lvl1pPr>
            <a:lvl2pPr eaLnBrk="1" latinLnBrk="0" hangingPunct="1">
              <a:buFontTx/>
              <a:buChar char="•"/>
              <a:defRPr kumimoji="0" lang="pl-PL"/>
            </a:lvl2pPr>
            <a:lvl3pPr eaLnBrk="1" latinLnBrk="0" hangingPunct="1">
              <a:buFontTx/>
              <a:buChar char="•"/>
              <a:defRPr kumimoji="0" lang="pl-PL"/>
            </a:lvl3pPr>
            <a:lvl4pPr eaLnBrk="1" latinLnBrk="0" hangingPunct="1">
              <a:buFontTx/>
              <a:buChar char="•"/>
              <a:defRPr kumimoji="0" lang="pl-PL"/>
            </a:lvl4pPr>
            <a:lvl5pPr eaLnBrk="1" latinLnBrk="0" hangingPunct="1">
              <a:buFontTx/>
              <a:buChar char="•"/>
              <a:defRPr kumimoji="0" lang="pl-PL"/>
            </a:lvl5pPr>
            <a:extLst/>
          </a:lstStyle>
          <a:p>
            <a:pPr lvl="0"/>
            <a:r>
              <a:rPr kumimoji="0" lang="pl-PL"/>
              <a:t>Kliknij, aby dodać element 4</a:t>
            </a:r>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pl-PL"/>
            </a:lvl1pPr>
            <a:lvl2pPr eaLnBrk="1" latinLnBrk="0" hangingPunct="1">
              <a:buFontTx/>
              <a:buChar char="•"/>
              <a:defRPr kumimoji="0" lang="pl-PL"/>
            </a:lvl2pPr>
            <a:lvl3pPr eaLnBrk="1" latinLnBrk="0" hangingPunct="1">
              <a:buFontTx/>
              <a:buChar char="•"/>
              <a:defRPr kumimoji="0" lang="pl-PL"/>
            </a:lvl3pPr>
            <a:lvl4pPr eaLnBrk="1" latinLnBrk="0" hangingPunct="1">
              <a:buFontTx/>
              <a:buChar char="•"/>
              <a:defRPr kumimoji="0" lang="pl-PL"/>
            </a:lvl4pPr>
            <a:lvl5pPr eaLnBrk="1" latinLnBrk="0" hangingPunct="1">
              <a:buFontTx/>
              <a:buChar char="•"/>
              <a:defRPr kumimoji="0" lang="pl-PL"/>
            </a:lvl5pPr>
            <a:extLst/>
          </a:lstStyle>
          <a:p>
            <a:pPr lvl="0"/>
            <a:r>
              <a:rPr kumimoji="0" lang="pl-PL"/>
              <a:t>Kliknij, aby dodać element 5</a:t>
            </a:r>
          </a:p>
        </p:txBody>
      </p:sp>
      <p:sp>
        <p:nvSpPr>
          <p:cNvPr id="20" name="Rectangle 3"/>
          <p:cNvSpPr>
            <a:spLocks noGrp="1"/>
          </p:cNvSpPr>
          <p:nvPr>
            <p:ph type="dt" sz="half" idx="10"/>
          </p:nvPr>
        </p:nvSpPr>
        <p:spPr/>
        <p:txBody>
          <a:bodyPr vert="horz"/>
          <a:lstStyle>
            <a:lvl1pPr algn="r" eaLnBrk="1" latinLnBrk="0" hangingPunct="1">
              <a:defRPr kumimoji="0" lang="pl-PL"/>
            </a:lvl1pPr>
            <a:extLst/>
          </a:lstStyle>
          <a:p>
            <a:fld id="{1BEBB2CB-903D-46EF-8227-E770ED8FF514}" type="datetimeFigureOut">
              <a:pPr/>
              <a:t>2015-09-03</a:t>
            </a:fld>
            <a:endParaRPr kumimoji="0" lang="pl-PL"/>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pl-PL"/>
            </a:lvl1pPr>
            <a:lvl2pPr eaLnBrk="1" latinLnBrk="0" hangingPunct="1">
              <a:buFontTx/>
              <a:buChar char="•"/>
              <a:defRPr kumimoji="0" lang="pl-PL"/>
            </a:lvl2pPr>
            <a:lvl3pPr eaLnBrk="1" latinLnBrk="0" hangingPunct="1">
              <a:buFontTx/>
              <a:buChar char="•"/>
              <a:defRPr kumimoji="0" lang="pl-PL"/>
            </a:lvl3pPr>
            <a:lvl4pPr eaLnBrk="1" latinLnBrk="0" hangingPunct="1">
              <a:buFontTx/>
              <a:buChar char="•"/>
              <a:defRPr kumimoji="0" lang="pl-PL"/>
            </a:lvl4pPr>
            <a:lvl5pPr eaLnBrk="1" latinLnBrk="0" hangingPunct="1">
              <a:buFontTx/>
              <a:buChar char="•"/>
              <a:defRPr kumimoji="0" lang="pl-PL"/>
            </a:lvl5pPr>
            <a:extLst/>
          </a:lstStyle>
          <a:p>
            <a:pPr lvl="0"/>
            <a:r>
              <a:rPr kumimoji="0" lang="pl-PL"/>
              <a:t>Kliknij, aby dodać element pasujący do elementu 5</a:t>
            </a:r>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pl-PL"/>
            </a:lvl1pPr>
            <a:lvl2pPr eaLnBrk="1" latinLnBrk="0" hangingPunct="1">
              <a:buFontTx/>
              <a:buChar char="•"/>
              <a:defRPr kumimoji="0" lang="pl-PL"/>
            </a:lvl2pPr>
            <a:lvl3pPr eaLnBrk="1" latinLnBrk="0" hangingPunct="1">
              <a:buFontTx/>
              <a:buChar char="•"/>
              <a:defRPr kumimoji="0" lang="pl-PL"/>
            </a:lvl3pPr>
            <a:lvl4pPr eaLnBrk="1" latinLnBrk="0" hangingPunct="1">
              <a:buFontTx/>
              <a:buChar char="•"/>
              <a:defRPr kumimoji="0" lang="pl-PL"/>
            </a:lvl4pPr>
            <a:lvl5pPr eaLnBrk="1" latinLnBrk="0" hangingPunct="1">
              <a:buFontTx/>
              <a:buChar char="•"/>
              <a:defRPr kumimoji="0" lang="pl-PL"/>
            </a:lvl5pPr>
            <a:extLst/>
          </a:lstStyle>
          <a:p>
            <a:pPr lvl="0"/>
            <a:r>
              <a:rPr kumimoji="0" lang="pl-PL"/>
              <a:t>Kliknij, aby dodać element pasujący do elementu 3</a:t>
            </a:r>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pl-PL"/>
            </a:lvl1pPr>
            <a:lvl2pPr eaLnBrk="1" latinLnBrk="0" hangingPunct="1">
              <a:buFontTx/>
              <a:buChar char="•"/>
              <a:defRPr kumimoji="0" lang="pl-PL"/>
            </a:lvl2pPr>
            <a:lvl3pPr eaLnBrk="1" latinLnBrk="0" hangingPunct="1">
              <a:buFontTx/>
              <a:buChar char="•"/>
              <a:defRPr kumimoji="0" lang="pl-PL"/>
            </a:lvl3pPr>
            <a:lvl4pPr eaLnBrk="1" latinLnBrk="0" hangingPunct="1">
              <a:buFontTx/>
              <a:buChar char="•"/>
              <a:defRPr kumimoji="0" lang="pl-PL"/>
            </a:lvl4pPr>
            <a:lvl5pPr eaLnBrk="1" latinLnBrk="0" hangingPunct="1">
              <a:buFontTx/>
              <a:buChar char="•"/>
              <a:defRPr kumimoji="0" lang="pl-PL"/>
            </a:lvl5pPr>
            <a:extLst/>
          </a:lstStyle>
          <a:p>
            <a:pPr lvl="0"/>
            <a:r>
              <a:rPr kumimoji="0" lang="pl-PL"/>
              <a:t>Kliknij, aby dodać element pasujący do elementu 1</a:t>
            </a:r>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pl-PL"/>
            </a:lvl1pPr>
            <a:lvl2pPr eaLnBrk="1" latinLnBrk="0" hangingPunct="1">
              <a:buFontTx/>
              <a:buChar char="•"/>
              <a:defRPr kumimoji="0" lang="pl-PL"/>
            </a:lvl2pPr>
            <a:lvl3pPr eaLnBrk="1" latinLnBrk="0" hangingPunct="1">
              <a:buFontTx/>
              <a:buChar char="•"/>
              <a:defRPr kumimoji="0" lang="pl-PL"/>
            </a:lvl3pPr>
            <a:lvl4pPr eaLnBrk="1" latinLnBrk="0" hangingPunct="1">
              <a:buFontTx/>
              <a:buChar char="•"/>
              <a:defRPr kumimoji="0" lang="pl-PL"/>
            </a:lvl4pPr>
            <a:lvl5pPr eaLnBrk="1" latinLnBrk="0" hangingPunct="1">
              <a:buFontTx/>
              <a:buChar char="•"/>
              <a:defRPr kumimoji="0" lang="pl-PL"/>
            </a:lvl5pPr>
            <a:extLst/>
          </a:lstStyle>
          <a:p>
            <a:pPr lvl="0"/>
            <a:r>
              <a:rPr kumimoji="0" lang="pl-PL"/>
              <a:t>Kliknij, aby dodać element pasujący do elementu 2</a:t>
            </a:r>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pl-PL"/>
            </a:lvl1pPr>
            <a:lvl2pPr eaLnBrk="1" latinLnBrk="0" hangingPunct="1">
              <a:buFontTx/>
              <a:buChar char="•"/>
              <a:defRPr kumimoji="0" lang="pl-PL"/>
            </a:lvl2pPr>
            <a:lvl3pPr eaLnBrk="1" latinLnBrk="0" hangingPunct="1">
              <a:buFontTx/>
              <a:buChar char="•"/>
              <a:defRPr kumimoji="0" lang="pl-PL"/>
            </a:lvl3pPr>
            <a:lvl4pPr eaLnBrk="1" latinLnBrk="0" hangingPunct="1">
              <a:buFontTx/>
              <a:buChar char="•"/>
              <a:defRPr kumimoji="0" lang="pl-PL"/>
            </a:lvl4pPr>
            <a:lvl5pPr eaLnBrk="1" latinLnBrk="0" hangingPunct="1">
              <a:buFontTx/>
              <a:buChar char="•"/>
              <a:defRPr kumimoji="0" lang="pl-PL"/>
            </a:lvl5pPr>
            <a:extLst/>
          </a:lstStyle>
          <a:p>
            <a:pPr lvl="0"/>
            <a:r>
              <a:rPr kumimoji="0" lang="pl-PL"/>
              <a:t>Kliknij, aby dodać element pasujący do elementu 4</a:t>
            </a:r>
          </a:p>
        </p:txBody>
      </p:sp>
      <p:sp>
        <p:nvSpPr>
          <p:cNvPr id="11" name="Rectangle 2"/>
          <p:cNvSpPr>
            <a:spLocks noGrp="1"/>
          </p:cNvSpPr>
          <p:nvPr>
            <p:ph type="title" hasCustomPrompt="1"/>
          </p:nvPr>
        </p:nvSpPr>
        <p:spPr/>
        <p:txBody>
          <a:bodyPr vert="horz"/>
          <a:lstStyle>
            <a:lvl1pPr algn="l" eaLnBrk="1" latinLnBrk="0" hangingPunct="1">
              <a:defRPr kumimoji="0" lang="pl-PL" i="1" baseline="0"/>
            </a:lvl1pPr>
            <a:extLst/>
          </a:lstStyle>
          <a:p>
            <a:r>
              <a:rPr kumimoji="0" lang="pl-PL"/>
              <a:t>Kliknij, aby wpisać pytanie</a:t>
            </a:r>
          </a:p>
        </p:txBody>
      </p:sp>
      <p:sp>
        <p:nvSpPr>
          <p:cNvPr id="7" name="Rectangle 5"/>
          <p:cNvSpPr>
            <a:spLocks noGrp="1"/>
          </p:cNvSpPr>
          <p:nvPr>
            <p:ph type="sldNum" sz="quarter" idx="12"/>
          </p:nvPr>
        </p:nvSpPr>
        <p:spPr/>
        <p:txBody>
          <a:bodyPr vert="horz"/>
          <a:lstStyle>
            <a:extLst/>
          </a:lstStyle>
          <a:p>
            <a:fld id="{C75B88FA-3392-4D65-A457-DB2A9953195B}" type="slidenum">
              <a:pPr/>
              <a:t>‹#›</a:t>
            </a:fld>
            <a:endParaRPr kumimoji="0" lang="pl-PL"/>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pPr eaLnBrk="1" latinLnBrk="0" hangingPunct="1"/>
            <a:r>
              <a:rPr kumimoji="0" lang="pl-PL" smtClean="0"/>
              <a:t>Kliknij, aby edytować styl</a:t>
            </a:r>
            <a:endParaRPr kumimoji="0" lang="en-US" smtClean="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eaLnBrk="1" latinLnBrk="0" hangingPunct="1">
              <a:defRPr kumimoji="0" lang="pl-PL" sz="1100"/>
            </a:lvl1pPr>
            <a:extLst/>
          </a:lstStyle>
          <a:p>
            <a:pPr algn="r"/>
            <a:fld id="{8F67D422-08A8-451B-9A67-21962FC4B660}" type="datetimeFigureOut">
              <a:rPr kumimoji="0" lang="pl-PL" sz="1100"/>
              <a:pPr algn="r"/>
              <a:t>2015-09-03</a:t>
            </a:fld>
            <a:endParaRPr kumimoji="0" lang="pl-PL" sz="105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eaLnBrk="1" latinLnBrk="0" hangingPunct="1">
              <a:defRPr kumimoji="0" lang="pl-PL" sz="1200"/>
            </a:lvl1pPr>
            <a:extLst/>
          </a:lstStyle>
          <a:p>
            <a:endParaRPr kumimoji="0" lang="pl-PL" sz="120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eaLnBrk="1" latinLnBrk="0" hangingPunct="1">
              <a:defRPr kumimoji="0" lang="pl-PL" sz="1200"/>
            </a:lvl1pPr>
            <a:extLst/>
          </a:lstStyle>
          <a:p>
            <a:fld id="{169B2101-2E9F-420A-91A3-890890D84497}" type="slidenum">
              <a:rPr kumimoji="0" lang="pl-PL" sz="1200"/>
              <a:pPr/>
              <a:t>‹#›</a:t>
            </a:fld>
            <a:endParaRPr kumimoji="0" lang="pl-PL" sz="120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pl-PL"/>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pl-PL"/>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pl-PL"/>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pl-PL"/>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pl-PL"/>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pl-PL"/>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pl-PL"/>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pl-PL"/>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pl-PL"/>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pl-PL"/>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pl-PL"/>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pl-PL"/>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pl-PL"/>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pl-PL"/>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pl-PL"/>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kumimoji="0" lang="pl-PL" sz="3600">
          <a:solidFill>
            <a:schemeClr val="tx1"/>
          </a:solidFill>
          <a:latin typeface="+mj-lt"/>
          <a:ea typeface="+mj-ea"/>
          <a:cs typeface="+mj-cs"/>
        </a:defRPr>
      </a:lvl1pPr>
      <a:lvl2pPr eaLnBrk="1" latinLnBrk="0" hangingPunct="1">
        <a:defRPr kumimoji="0" lang="pl-PL">
          <a:solidFill>
            <a:schemeClr val="tx2"/>
          </a:solidFill>
        </a:defRPr>
      </a:lvl2pPr>
      <a:lvl3pPr eaLnBrk="1" latinLnBrk="0" hangingPunct="1">
        <a:defRPr kumimoji="0" lang="pl-PL">
          <a:solidFill>
            <a:schemeClr val="tx2"/>
          </a:solidFill>
        </a:defRPr>
      </a:lvl3pPr>
      <a:lvl4pPr eaLnBrk="1" latinLnBrk="0" hangingPunct="1">
        <a:defRPr kumimoji="0" lang="pl-PL">
          <a:solidFill>
            <a:schemeClr val="tx2"/>
          </a:solidFill>
        </a:defRPr>
      </a:lvl4pPr>
      <a:lvl5pPr eaLnBrk="1" latinLnBrk="0" hangingPunct="1">
        <a:defRPr kumimoji="0" lang="pl-PL">
          <a:solidFill>
            <a:schemeClr val="tx2"/>
          </a:solidFill>
        </a:defRPr>
      </a:lvl5pPr>
      <a:lvl6pPr eaLnBrk="1" latinLnBrk="0" hangingPunct="1">
        <a:defRPr kumimoji="0" lang="pl-PL">
          <a:solidFill>
            <a:schemeClr val="tx2"/>
          </a:solidFill>
        </a:defRPr>
      </a:lvl6pPr>
      <a:lvl7pPr eaLnBrk="1" latinLnBrk="0" hangingPunct="1">
        <a:defRPr kumimoji="0" lang="pl-PL">
          <a:solidFill>
            <a:schemeClr val="tx2"/>
          </a:solidFill>
        </a:defRPr>
      </a:lvl7pPr>
      <a:lvl8pPr eaLnBrk="1" latinLnBrk="0" hangingPunct="1">
        <a:defRPr kumimoji="0" lang="pl-PL">
          <a:solidFill>
            <a:schemeClr val="tx2"/>
          </a:solidFill>
        </a:defRPr>
      </a:lvl8pPr>
      <a:lvl9pPr eaLnBrk="1" latinLnBrk="0" hangingPunct="1">
        <a:defRPr kumimoji="0" lang="pl-PL">
          <a:solidFill>
            <a:schemeClr val="tx2"/>
          </a:solidFill>
        </a:defRPr>
      </a:lvl9pPr>
      <a:extLst/>
    </p:titleStyle>
    <p:bodyStyle>
      <a:lvl1pPr marL="342900" indent="-342900" algn="l" rtl="0" eaLnBrk="1" latinLnBrk="0" hangingPunct="1">
        <a:spcBef>
          <a:spcPct val="20000"/>
        </a:spcBef>
        <a:buChar char="•"/>
        <a:defRPr kumimoji="0" lang="pl-PL" sz="2000">
          <a:solidFill>
            <a:schemeClr val="tx1"/>
          </a:solidFill>
          <a:latin typeface="+mn-lt"/>
          <a:ea typeface="+mn-ea"/>
          <a:cs typeface="+mn-cs"/>
        </a:defRPr>
      </a:lvl1pPr>
      <a:lvl2pPr marL="742950" indent="-285750" algn="l" rtl="0" eaLnBrk="1" latinLnBrk="0" hangingPunct="1">
        <a:spcBef>
          <a:spcPct val="20000"/>
        </a:spcBef>
        <a:buChar char="–"/>
        <a:defRPr kumimoji="0" lang="pl-PL" sz="2000">
          <a:solidFill>
            <a:schemeClr val="tx1"/>
          </a:solidFill>
          <a:latin typeface="+mn-lt"/>
          <a:ea typeface="+mn-ea"/>
          <a:cs typeface="+mn-cs"/>
        </a:defRPr>
      </a:lvl2pPr>
      <a:lvl3pPr marL="1143000" indent="-228600" algn="l" rtl="0" eaLnBrk="1" latinLnBrk="0" hangingPunct="1">
        <a:spcBef>
          <a:spcPct val="20000"/>
        </a:spcBef>
        <a:buChar char="•"/>
        <a:defRPr kumimoji="0" lang="pl-PL" sz="2000">
          <a:solidFill>
            <a:schemeClr val="tx1"/>
          </a:solidFill>
          <a:latin typeface="+mn-lt"/>
          <a:ea typeface="+mn-ea"/>
          <a:cs typeface="+mn-cs"/>
        </a:defRPr>
      </a:lvl3pPr>
      <a:lvl4pPr marL="1600200" indent="-228600" algn="l" rtl="0" eaLnBrk="1" latinLnBrk="0" hangingPunct="1">
        <a:spcBef>
          <a:spcPct val="20000"/>
        </a:spcBef>
        <a:buChar char="–"/>
        <a:defRPr kumimoji="0" lang="pl-PL" sz="2000">
          <a:solidFill>
            <a:schemeClr val="tx1"/>
          </a:solidFill>
          <a:latin typeface="+mn-lt"/>
          <a:ea typeface="+mn-ea"/>
          <a:cs typeface="+mn-cs"/>
        </a:defRPr>
      </a:lvl4pPr>
      <a:lvl5pPr marL="2057400" indent="-228600" algn="l" rtl="0" eaLnBrk="1" latinLnBrk="0" hangingPunct="1">
        <a:spcBef>
          <a:spcPct val="20000"/>
        </a:spcBef>
        <a:buChar char="»"/>
        <a:defRPr kumimoji="0" lang="pl-PL" sz="2000">
          <a:solidFill>
            <a:schemeClr val="tx1"/>
          </a:solidFill>
          <a:latin typeface="+mn-lt"/>
          <a:ea typeface="+mn-ea"/>
          <a:cs typeface="+mn-cs"/>
        </a:defRPr>
      </a:lvl5pPr>
      <a:lvl6pPr marL="2514600" indent="-228600" algn="l" rtl="0" eaLnBrk="1" latinLnBrk="0" hangingPunct="1">
        <a:spcBef>
          <a:spcPct val="20000"/>
        </a:spcBef>
        <a:buChar char="•"/>
        <a:defRPr kumimoji="0" lang="pl-PL" sz="2000">
          <a:solidFill>
            <a:schemeClr val="tx1"/>
          </a:solidFill>
          <a:latin typeface="+mn-lt"/>
          <a:ea typeface="+mn-ea"/>
          <a:cs typeface="+mn-cs"/>
        </a:defRPr>
      </a:lvl6pPr>
      <a:lvl7pPr marL="2971800" indent="-228600" algn="l" rtl="0" eaLnBrk="1" latinLnBrk="0" hangingPunct="1">
        <a:spcBef>
          <a:spcPct val="20000"/>
        </a:spcBef>
        <a:buChar char="•"/>
        <a:defRPr kumimoji="0" lang="pl-PL" sz="2000">
          <a:solidFill>
            <a:schemeClr val="tx1"/>
          </a:solidFill>
          <a:latin typeface="+mn-lt"/>
          <a:ea typeface="+mn-ea"/>
          <a:cs typeface="+mn-cs"/>
        </a:defRPr>
      </a:lvl7pPr>
      <a:lvl8pPr marL="3429000" indent="-228600" algn="l" rtl="0" eaLnBrk="1" latinLnBrk="0" hangingPunct="1">
        <a:spcBef>
          <a:spcPct val="20000"/>
        </a:spcBef>
        <a:buChar char="•"/>
        <a:defRPr kumimoji="0" lang="pl-PL" sz="2000">
          <a:solidFill>
            <a:schemeClr val="tx1"/>
          </a:solidFill>
          <a:latin typeface="+mn-lt"/>
          <a:ea typeface="+mn-ea"/>
          <a:cs typeface="+mn-cs"/>
        </a:defRPr>
      </a:lvl8pPr>
      <a:lvl9pPr marL="3886200" indent="-228600" algn="l" rtl="0" eaLnBrk="1" latinLnBrk="0" hangingPunct="1">
        <a:spcBef>
          <a:spcPct val="20000"/>
        </a:spcBef>
        <a:buChar char="•"/>
        <a:defRPr kumimoji="0" lang="pl-PL" sz="2000">
          <a:solidFill>
            <a:schemeClr val="tx1"/>
          </a:solidFill>
          <a:latin typeface="+mn-lt"/>
          <a:ea typeface="+mn-ea"/>
          <a:cs typeface="+mn-cs"/>
        </a:defRPr>
      </a:lvl9pPr>
      <a:extLst/>
    </p:bodyStyle>
    <p:otherStyle>
      <a:lvl1pPr marL="0" algn="l" rtl="0" eaLnBrk="1" latinLnBrk="0" hangingPunct="1">
        <a:defRPr kumimoji="0" lang="pl-PL">
          <a:solidFill>
            <a:schemeClr val="tx1"/>
          </a:solidFill>
          <a:latin typeface="+mn-lt"/>
          <a:ea typeface="+mn-ea"/>
          <a:cs typeface="+mn-cs"/>
        </a:defRPr>
      </a:lvl1pPr>
      <a:lvl2pPr marL="457200" algn="l" rtl="0" eaLnBrk="1" latinLnBrk="0" hangingPunct="1">
        <a:defRPr kumimoji="0" lang="pl-PL">
          <a:solidFill>
            <a:schemeClr val="tx1"/>
          </a:solidFill>
          <a:latin typeface="+mn-lt"/>
          <a:ea typeface="+mn-ea"/>
          <a:cs typeface="+mn-cs"/>
        </a:defRPr>
      </a:lvl2pPr>
      <a:lvl3pPr marL="914400" algn="l" rtl="0" eaLnBrk="1" latinLnBrk="0" hangingPunct="1">
        <a:defRPr kumimoji="0" lang="pl-PL">
          <a:solidFill>
            <a:schemeClr val="tx1"/>
          </a:solidFill>
          <a:latin typeface="+mn-lt"/>
          <a:ea typeface="+mn-ea"/>
          <a:cs typeface="+mn-cs"/>
        </a:defRPr>
      </a:lvl3pPr>
      <a:lvl4pPr marL="1371600" algn="l" rtl="0" eaLnBrk="1" latinLnBrk="0" hangingPunct="1">
        <a:defRPr kumimoji="0" lang="pl-PL">
          <a:solidFill>
            <a:schemeClr val="tx1"/>
          </a:solidFill>
          <a:latin typeface="+mn-lt"/>
          <a:ea typeface="+mn-ea"/>
          <a:cs typeface="+mn-cs"/>
        </a:defRPr>
      </a:lvl4pPr>
      <a:lvl5pPr marL="1828800" algn="l" rtl="0" eaLnBrk="1" latinLnBrk="0" hangingPunct="1">
        <a:defRPr kumimoji="0" lang="pl-PL">
          <a:solidFill>
            <a:schemeClr val="tx1"/>
          </a:solidFill>
          <a:latin typeface="+mn-lt"/>
          <a:ea typeface="+mn-ea"/>
          <a:cs typeface="+mn-cs"/>
        </a:defRPr>
      </a:lvl5pPr>
      <a:lvl6pPr marL="2286000" algn="l" rtl="0" eaLnBrk="1" latinLnBrk="0" hangingPunct="1">
        <a:defRPr kumimoji="0" lang="pl-PL">
          <a:solidFill>
            <a:schemeClr val="tx1"/>
          </a:solidFill>
          <a:latin typeface="+mn-lt"/>
          <a:ea typeface="+mn-ea"/>
          <a:cs typeface="+mn-cs"/>
        </a:defRPr>
      </a:lvl6pPr>
      <a:lvl7pPr marL="2743200" algn="l" rtl="0" eaLnBrk="1" latinLnBrk="0" hangingPunct="1">
        <a:defRPr kumimoji="0" lang="pl-PL">
          <a:solidFill>
            <a:schemeClr val="tx1"/>
          </a:solidFill>
          <a:latin typeface="+mn-lt"/>
          <a:ea typeface="+mn-ea"/>
          <a:cs typeface="+mn-cs"/>
        </a:defRPr>
      </a:lvl7pPr>
      <a:lvl8pPr marL="3200400" algn="l" rtl="0" eaLnBrk="1" latinLnBrk="0" hangingPunct="1">
        <a:defRPr kumimoji="0" lang="pl-PL">
          <a:solidFill>
            <a:schemeClr val="tx1"/>
          </a:solidFill>
          <a:latin typeface="+mn-lt"/>
          <a:ea typeface="+mn-ea"/>
          <a:cs typeface="+mn-cs"/>
        </a:defRPr>
      </a:lvl8pPr>
      <a:lvl9pPr marL="3657600" algn="l" rtl="0" eaLnBrk="1" latinLnBrk="0" hangingPunct="1">
        <a:defRPr kumimoji="0" lang="pl-PL">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git-scm.com/book/"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hyperlink" Target="http://www.sbf5.com/~cduan/technical/git/git-2.shtml" TargetMode="External"/><Relationship Id="rId4" Type="http://schemas.openxmlformats.org/officeDocument/2006/relationships/hyperlink" Target="http://gitimmersion.com/lab_01.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pl-PL"/>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pl-PL"/>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pl-PL"/>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pl-PL"/>
          </a:p>
        </p:txBody>
      </p:sp>
      <p:sp>
        <p:nvSpPr>
          <p:cNvPr id="10" name="Rectangle 24"/>
          <p:cNvSpPr>
            <a:spLocks noGrp="1"/>
          </p:cNvSpPr>
          <p:nvPr>
            <p:ph type="ctrTitle"/>
          </p:nvPr>
        </p:nvSpPr>
        <p:spPr/>
        <p:txBody>
          <a:bodyPr/>
          <a:lstStyle>
            <a:extLst/>
          </a:lstStyle>
          <a:p>
            <a:r>
              <a:rPr lang="pl-PL" dirty="0" smtClean="0"/>
              <a:t>GIT</a:t>
            </a:r>
            <a:endParaRPr lang="pl-PL" dirty="0"/>
          </a:p>
        </p:txBody>
      </p:sp>
      <p:sp>
        <p:nvSpPr>
          <p:cNvPr id="18" name="Rectangle 25"/>
          <p:cNvSpPr>
            <a:spLocks noGrp="1"/>
          </p:cNvSpPr>
          <p:nvPr>
            <p:ph type="subTitle" idx="1"/>
          </p:nvPr>
        </p:nvSpPr>
        <p:spPr>
          <a:xfrm>
            <a:off x="474198" y="5438240"/>
            <a:ext cx="8098302" cy="1201220"/>
          </a:xfrm>
        </p:spPr>
        <p:txBody>
          <a:bodyPr>
            <a:normAutofit/>
          </a:bodyPr>
          <a:lstStyle>
            <a:extLst/>
          </a:lstStyle>
          <a:p>
            <a:r>
              <a:rPr lang="pl-PL" dirty="0" smtClean="0"/>
              <a:t>VCS, CVCS, DVCS</a:t>
            </a:r>
          </a:p>
          <a:p>
            <a:r>
              <a:rPr lang="pl-PL" dirty="0" smtClean="0"/>
              <a:t>Pierwsze kroki </a:t>
            </a:r>
          </a:p>
          <a:p>
            <a:r>
              <a:rPr lang="pl-PL" dirty="0" smtClean="0"/>
              <a:t>Problemy</a:t>
            </a:r>
          </a:p>
          <a:p>
            <a:r>
              <a:rPr lang="pl-PL" dirty="0" smtClean="0"/>
              <a:t>Podsumowanie</a:t>
            </a:r>
            <a:endParaRPr lang="pl-P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komendy</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log</a:t>
            </a:r>
            <a:endParaRPr lang="pl-PL" kern="0" dirty="0"/>
          </a:p>
        </p:txBody>
      </p:sp>
      <p:sp>
        <p:nvSpPr>
          <p:cNvPr id="7" name="Rectangle 12"/>
          <p:cNvSpPr txBox="1">
            <a:spLocks/>
          </p:cNvSpPr>
          <p:nvPr/>
        </p:nvSpPr>
        <p:spPr>
          <a:xfrm>
            <a:off x="342374" y="3193969"/>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err="1" smtClean="0"/>
              <a:t>Output</a:t>
            </a:r>
            <a:endParaRPr lang="pl-PL" kern="0" dirty="0"/>
          </a:p>
        </p:txBody>
      </p:sp>
      <p:sp>
        <p:nvSpPr>
          <p:cNvPr id="8" name="Rectangle 12"/>
          <p:cNvSpPr txBox="1">
            <a:spLocks/>
          </p:cNvSpPr>
          <p:nvPr/>
        </p:nvSpPr>
        <p:spPr>
          <a:xfrm>
            <a:off x="3417262" y="2012884"/>
            <a:ext cx="5043169" cy="840052"/>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Historia wszystkich zmian zatwierdzonych (</a:t>
            </a:r>
            <a:r>
              <a:rPr lang="pl-PL" kern="0" dirty="0" err="1" smtClean="0"/>
              <a:t>commits</a:t>
            </a:r>
            <a:r>
              <a:rPr lang="pl-PL" kern="0" dirty="0" smtClean="0"/>
              <a:t>) dla danego </a:t>
            </a:r>
            <a:r>
              <a:rPr lang="pl-PL" kern="0" dirty="0" err="1" smtClean="0"/>
              <a:t>heads</a:t>
            </a:r>
            <a:endParaRPr lang="pl-PL" kern="0" dirty="0"/>
          </a:p>
        </p:txBody>
      </p:sp>
      <p:sp>
        <p:nvSpPr>
          <p:cNvPr id="15" name="Rectangle 7"/>
          <p:cNvSpPr txBox="1">
            <a:spLocks/>
          </p:cNvSpPr>
          <p:nvPr/>
        </p:nvSpPr>
        <p:spPr>
          <a:xfrm>
            <a:off x="3396717" y="3067583"/>
            <a:ext cx="5558067" cy="3528391"/>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fontScale="85000" lnSpcReduction="20000"/>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a:t>$ git log </a:t>
            </a:r>
            <a:endParaRPr lang="pl-PL" dirty="0" smtClean="0"/>
          </a:p>
          <a:p>
            <a:r>
              <a:rPr lang="pl-PL" dirty="0" smtClean="0"/>
              <a:t>Commita1189df6a2e597e7d31c2ecf07a9068cf820ce29 </a:t>
            </a:r>
          </a:p>
          <a:p>
            <a:r>
              <a:rPr lang="pl-PL" dirty="0" smtClean="0"/>
              <a:t>Author</a:t>
            </a:r>
            <a:r>
              <a:rPr lang="pl-PL" dirty="0"/>
              <a:t>: </a:t>
            </a:r>
            <a:r>
              <a:rPr lang="pl-PL" dirty="0" smtClean="0"/>
              <a:t>Ja </a:t>
            </a:r>
          </a:p>
          <a:p>
            <a:r>
              <a:rPr lang="pl-PL" dirty="0" err="1" smtClean="0"/>
              <a:t>Date</a:t>
            </a:r>
            <a:r>
              <a:rPr lang="pl-PL" dirty="0"/>
              <a:t>: </a:t>
            </a:r>
            <a:r>
              <a:rPr lang="pl-PL" dirty="0" err="1"/>
              <a:t>Sat</a:t>
            </a:r>
            <a:r>
              <a:rPr lang="pl-PL" dirty="0"/>
              <a:t> </a:t>
            </a:r>
            <a:r>
              <a:rPr lang="pl-PL" dirty="0" err="1"/>
              <a:t>Oct</a:t>
            </a:r>
            <a:r>
              <a:rPr lang="pl-PL" dirty="0"/>
              <a:t> 25 16:25:15 2014 -0400 </a:t>
            </a:r>
            <a:endParaRPr lang="pl-PL" dirty="0" smtClean="0"/>
          </a:p>
          <a:p>
            <a:r>
              <a:rPr lang="pl-PL" dirty="0" smtClean="0"/>
              <a:t>Zaczynamy</a:t>
            </a:r>
          </a:p>
          <a:p>
            <a:r>
              <a:rPr lang="pl-PL" dirty="0" smtClean="0"/>
              <a:t> commit6083cb81b8d92c360ec07cd6566ad895d15c5db6 </a:t>
            </a:r>
          </a:p>
          <a:p>
            <a:r>
              <a:rPr lang="pl-PL" dirty="0" smtClean="0"/>
              <a:t>Author</a:t>
            </a:r>
            <a:r>
              <a:rPr lang="pl-PL" dirty="0"/>
              <a:t>: </a:t>
            </a:r>
            <a:r>
              <a:rPr lang="pl-PL" dirty="0" smtClean="0"/>
              <a:t>Ja </a:t>
            </a:r>
          </a:p>
          <a:p>
            <a:r>
              <a:rPr lang="pl-PL" dirty="0" err="1" smtClean="0"/>
              <a:t>Date</a:t>
            </a:r>
            <a:r>
              <a:rPr lang="pl-PL" dirty="0"/>
              <a:t>: </a:t>
            </a:r>
            <a:r>
              <a:rPr lang="pl-PL" dirty="0" err="1"/>
              <a:t>Sat</a:t>
            </a:r>
            <a:r>
              <a:rPr lang="pl-PL" dirty="0"/>
              <a:t> </a:t>
            </a:r>
            <a:r>
              <a:rPr lang="pl-PL" dirty="0" err="1"/>
              <a:t>Oct</a:t>
            </a:r>
            <a:r>
              <a:rPr lang="pl-PL" dirty="0"/>
              <a:t> 25 16:25:15 2014 -0400 </a:t>
            </a:r>
            <a:endParaRPr lang="pl-PL" dirty="0" smtClean="0"/>
          </a:p>
          <a:p>
            <a:r>
              <a:rPr lang="pl-PL" dirty="0" smtClean="0"/>
              <a:t>Takie tam </a:t>
            </a:r>
            <a:endParaRPr lang="pl-PL" kern="0" dirty="0"/>
          </a:p>
        </p:txBody>
      </p:sp>
    </p:spTree>
    <p:extLst>
      <p:ext uri="{BB962C8B-B14F-4D97-AF65-F5344CB8AC3E}">
        <p14:creationId xmlns:p14="http://schemas.microsoft.com/office/powerpoint/2010/main" val="10089706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komendy</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add</a:t>
            </a:r>
            <a:endParaRPr lang="pl-PL" kern="0" dirty="0"/>
          </a:p>
        </p:txBody>
      </p:sp>
      <p:sp>
        <p:nvSpPr>
          <p:cNvPr id="7" name="Rectangle 12"/>
          <p:cNvSpPr txBox="1">
            <a:spLocks/>
          </p:cNvSpPr>
          <p:nvPr/>
        </p:nvSpPr>
        <p:spPr>
          <a:xfrm>
            <a:off x="342374" y="3193969"/>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err="1" smtClean="0"/>
              <a:t>Output</a:t>
            </a:r>
            <a:endParaRPr lang="pl-PL" kern="0" dirty="0"/>
          </a:p>
        </p:txBody>
      </p:sp>
      <p:sp>
        <p:nvSpPr>
          <p:cNvPr id="8" name="Rectangle 12"/>
          <p:cNvSpPr txBox="1">
            <a:spLocks/>
          </p:cNvSpPr>
          <p:nvPr/>
        </p:nvSpPr>
        <p:spPr>
          <a:xfrm>
            <a:off x="3417262" y="2012884"/>
            <a:ext cx="5043169" cy="840052"/>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Zmiana stanu ze zmodyfikowanego na śledzony (</a:t>
            </a:r>
            <a:r>
              <a:rPr lang="pl-PL" kern="0" dirty="0" err="1" smtClean="0"/>
              <a:t>staged</a:t>
            </a:r>
            <a:r>
              <a:rPr lang="pl-PL" kern="0" dirty="0" smtClean="0"/>
              <a:t>).  </a:t>
            </a:r>
            <a:endParaRPr lang="pl-PL" kern="0" dirty="0"/>
          </a:p>
        </p:txBody>
      </p:sp>
      <p:sp>
        <p:nvSpPr>
          <p:cNvPr id="15" name="Rectangle 7"/>
          <p:cNvSpPr txBox="1">
            <a:spLocks/>
          </p:cNvSpPr>
          <p:nvPr/>
        </p:nvSpPr>
        <p:spPr>
          <a:xfrm>
            <a:off x="3417263" y="3064047"/>
            <a:ext cx="5558067" cy="3528391"/>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en-US" dirty="0"/>
              <a:t>$ </a:t>
            </a:r>
            <a:r>
              <a:rPr lang="en-US" dirty="0" err="1"/>
              <a:t>git</a:t>
            </a:r>
            <a:r>
              <a:rPr lang="en-US" dirty="0"/>
              <a:t> add </a:t>
            </a:r>
            <a:r>
              <a:rPr lang="pl-PL" dirty="0" smtClean="0"/>
              <a:t>plik.txt</a:t>
            </a:r>
            <a:r>
              <a:rPr lang="en-US" dirty="0" smtClean="0"/>
              <a:t> </a:t>
            </a:r>
            <a:endParaRPr lang="pl-PL" dirty="0" smtClean="0"/>
          </a:p>
          <a:p>
            <a:r>
              <a:rPr lang="en-US" dirty="0" smtClean="0"/>
              <a:t>$ </a:t>
            </a:r>
            <a:r>
              <a:rPr lang="en-US" dirty="0" err="1"/>
              <a:t>git</a:t>
            </a:r>
            <a:r>
              <a:rPr lang="en-US" dirty="0"/>
              <a:t> status On branch master Changes to be committed: </a:t>
            </a:r>
            <a:endParaRPr lang="pl-PL" dirty="0" smtClean="0"/>
          </a:p>
          <a:p>
            <a:r>
              <a:rPr lang="en-US" dirty="0" smtClean="0"/>
              <a:t>(</a:t>
            </a:r>
            <a:r>
              <a:rPr lang="en-US" dirty="0"/>
              <a:t>use "</a:t>
            </a:r>
            <a:r>
              <a:rPr lang="en-US" dirty="0" err="1"/>
              <a:t>git</a:t>
            </a:r>
            <a:r>
              <a:rPr lang="en-US" dirty="0"/>
              <a:t> reset HEAD &lt;file&gt;..." to </a:t>
            </a:r>
            <a:r>
              <a:rPr lang="en-US" dirty="0" err="1"/>
              <a:t>unstage</a:t>
            </a:r>
            <a:r>
              <a:rPr lang="en-US" dirty="0" smtClean="0"/>
              <a:t>)</a:t>
            </a:r>
            <a:endParaRPr lang="pl-PL" dirty="0" smtClean="0"/>
          </a:p>
          <a:p>
            <a:r>
              <a:rPr lang="en-US" dirty="0" smtClean="0"/>
              <a:t> </a:t>
            </a:r>
            <a:r>
              <a:rPr lang="en-US" dirty="0"/>
              <a:t>modified: </a:t>
            </a:r>
            <a:r>
              <a:rPr lang="pl-PL" dirty="0" smtClean="0"/>
              <a:t>plik.txt</a:t>
            </a:r>
            <a:endParaRPr lang="pl-PL" kern="0" dirty="0"/>
          </a:p>
        </p:txBody>
      </p:sp>
      <p:sp>
        <p:nvSpPr>
          <p:cNvPr id="16" name="Rectangle 12"/>
          <p:cNvSpPr txBox="1">
            <a:spLocks/>
          </p:cNvSpPr>
          <p:nvPr/>
        </p:nvSpPr>
        <p:spPr>
          <a:xfrm>
            <a:off x="342374" y="4149080"/>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add</a:t>
            </a:r>
            <a:r>
              <a:rPr lang="pl-PL" kern="0" dirty="0" smtClean="0"/>
              <a:t> –a</a:t>
            </a:r>
            <a:endParaRPr lang="pl-PL" kern="0" dirty="0"/>
          </a:p>
        </p:txBody>
      </p:sp>
      <p:sp>
        <p:nvSpPr>
          <p:cNvPr id="9" name="Rectangle 12"/>
          <p:cNvSpPr txBox="1">
            <a:spLocks/>
          </p:cNvSpPr>
          <p:nvPr/>
        </p:nvSpPr>
        <p:spPr>
          <a:xfrm>
            <a:off x="342374" y="5085184"/>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add</a:t>
            </a:r>
            <a:r>
              <a:rPr lang="pl-PL" kern="0" dirty="0" smtClean="0"/>
              <a:t> .</a:t>
            </a:r>
            <a:endParaRPr lang="pl-PL" kern="0" dirty="0"/>
          </a:p>
        </p:txBody>
      </p:sp>
    </p:spTree>
    <p:extLst>
      <p:ext uri="{BB962C8B-B14F-4D97-AF65-F5344CB8AC3E}">
        <p14:creationId xmlns:p14="http://schemas.microsoft.com/office/powerpoint/2010/main" val="2194618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komendy</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commit</a:t>
            </a:r>
            <a:endParaRPr lang="pl-PL" kern="0" dirty="0"/>
          </a:p>
        </p:txBody>
      </p:sp>
      <p:sp>
        <p:nvSpPr>
          <p:cNvPr id="7" name="Rectangle 12"/>
          <p:cNvSpPr txBox="1">
            <a:spLocks/>
          </p:cNvSpPr>
          <p:nvPr/>
        </p:nvSpPr>
        <p:spPr>
          <a:xfrm>
            <a:off x="365776" y="2718995"/>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commit</a:t>
            </a:r>
            <a:r>
              <a:rPr lang="pl-PL" kern="0" dirty="0" smtClean="0"/>
              <a:t> -m</a:t>
            </a:r>
            <a:endParaRPr lang="pl-PL" kern="0" dirty="0"/>
          </a:p>
        </p:txBody>
      </p:sp>
      <p:sp>
        <p:nvSpPr>
          <p:cNvPr id="8" name="Rectangle 12"/>
          <p:cNvSpPr txBox="1">
            <a:spLocks/>
          </p:cNvSpPr>
          <p:nvPr/>
        </p:nvSpPr>
        <p:spPr>
          <a:xfrm>
            <a:off x="3417263" y="2012884"/>
            <a:ext cx="5043169" cy="840052"/>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Zmiana stanu ze śledzonego (</a:t>
            </a:r>
            <a:r>
              <a:rPr lang="pl-PL" kern="0" dirty="0" err="1" smtClean="0"/>
              <a:t>staged</a:t>
            </a:r>
            <a:r>
              <a:rPr lang="pl-PL" kern="0" dirty="0" smtClean="0"/>
              <a:t>) na zatwierdzony (</a:t>
            </a:r>
            <a:r>
              <a:rPr lang="pl-PL" kern="0" dirty="0" err="1" smtClean="0"/>
              <a:t>commited</a:t>
            </a:r>
            <a:r>
              <a:rPr lang="pl-PL" kern="0" dirty="0" smtClean="0"/>
              <a:t>).  </a:t>
            </a:r>
            <a:endParaRPr lang="pl-PL" kern="0" dirty="0"/>
          </a:p>
        </p:txBody>
      </p:sp>
      <p:sp>
        <p:nvSpPr>
          <p:cNvPr id="15" name="Rectangle 7"/>
          <p:cNvSpPr txBox="1">
            <a:spLocks/>
          </p:cNvSpPr>
          <p:nvPr/>
        </p:nvSpPr>
        <p:spPr>
          <a:xfrm>
            <a:off x="3417263" y="3651169"/>
            <a:ext cx="5558067" cy="2910365"/>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a:t>git </a:t>
            </a:r>
            <a:r>
              <a:rPr lang="pl-PL" dirty="0" err="1"/>
              <a:t>commit</a:t>
            </a:r>
            <a:r>
              <a:rPr lang="pl-PL" dirty="0"/>
              <a:t> </a:t>
            </a:r>
            <a:endParaRPr lang="pl-PL" dirty="0" smtClean="0"/>
          </a:p>
          <a:p>
            <a:r>
              <a:rPr lang="pl-PL" dirty="0" err="1" smtClean="0"/>
              <a:t>Waiting</a:t>
            </a:r>
            <a:r>
              <a:rPr lang="pl-PL" dirty="0" smtClean="0"/>
              <a:t> for……..</a:t>
            </a:r>
            <a:endParaRPr lang="pl-PL" kern="0" dirty="0"/>
          </a:p>
        </p:txBody>
      </p:sp>
      <p:sp>
        <p:nvSpPr>
          <p:cNvPr id="14" name="Rectangle 12"/>
          <p:cNvSpPr txBox="1">
            <a:spLocks/>
          </p:cNvSpPr>
          <p:nvPr/>
        </p:nvSpPr>
        <p:spPr>
          <a:xfrm>
            <a:off x="338480" y="3651169"/>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err="1" smtClean="0"/>
              <a:t>Output</a:t>
            </a:r>
            <a:endParaRPr lang="pl-PL" kern="0" dirty="0"/>
          </a:p>
        </p:txBody>
      </p:sp>
    </p:spTree>
    <p:extLst>
      <p:ext uri="{BB962C8B-B14F-4D97-AF65-F5344CB8AC3E}">
        <p14:creationId xmlns:p14="http://schemas.microsoft.com/office/powerpoint/2010/main" val="1479839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komendy</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diff</a:t>
            </a:r>
            <a:endParaRPr lang="pl-PL" kern="0" dirty="0"/>
          </a:p>
        </p:txBody>
      </p:sp>
      <p:sp>
        <p:nvSpPr>
          <p:cNvPr id="7" name="Rectangle 12"/>
          <p:cNvSpPr txBox="1">
            <a:spLocks/>
          </p:cNvSpPr>
          <p:nvPr/>
        </p:nvSpPr>
        <p:spPr>
          <a:xfrm>
            <a:off x="342249" y="2700416"/>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smtClean="0"/>
              <a:t>$git </a:t>
            </a:r>
            <a:r>
              <a:rPr lang="pl-PL" dirty="0" err="1" smtClean="0"/>
              <a:t>diff</a:t>
            </a:r>
            <a:r>
              <a:rPr lang="pl-PL" dirty="0" smtClean="0"/>
              <a:t> --</a:t>
            </a:r>
            <a:r>
              <a:rPr lang="pl-PL" dirty="0" err="1" smtClean="0"/>
              <a:t>cached</a:t>
            </a:r>
            <a:endParaRPr lang="pl-PL" kern="0" dirty="0"/>
          </a:p>
        </p:txBody>
      </p:sp>
      <p:sp>
        <p:nvSpPr>
          <p:cNvPr id="8" name="Rectangle 12"/>
          <p:cNvSpPr txBox="1">
            <a:spLocks/>
          </p:cNvSpPr>
          <p:nvPr/>
        </p:nvSpPr>
        <p:spPr>
          <a:xfrm>
            <a:off x="3417263" y="2012884"/>
            <a:ext cx="5043169" cy="840052"/>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Porównywanie zmian między HEAD a obecnym stanem </a:t>
            </a:r>
            <a:r>
              <a:rPr lang="pl-PL" kern="0" dirty="0" err="1" smtClean="0"/>
              <a:t>repo</a:t>
            </a:r>
            <a:endParaRPr lang="pl-PL" kern="0" dirty="0"/>
          </a:p>
        </p:txBody>
      </p:sp>
      <p:sp>
        <p:nvSpPr>
          <p:cNvPr id="9" name="Rectangle 12"/>
          <p:cNvSpPr txBox="1">
            <a:spLocks/>
          </p:cNvSpPr>
          <p:nvPr/>
        </p:nvSpPr>
        <p:spPr>
          <a:xfrm>
            <a:off x="342249" y="3358064"/>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smtClean="0"/>
              <a:t>$git </a:t>
            </a:r>
            <a:r>
              <a:rPr lang="pl-PL" dirty="0" err="1" smtClean="0"/>
              <a:t>diff</a:t>
            </a:r>
            <a:r>
              <a:rPr lang="pl-PL" dirty="0" smtClean="0"/>
              <a:t> [file]</a:t>
            </a:r>
            <a:endParaRPr lang="pl-PL" kern="0" dirty="0"/>
          </a:p>
        </p:txBody>
      </p:sp>
      <p:sp>
        <p:nvSpPr>
          <p:cNvPr id="11" name="Rectangle 7"/>
          <p:cNvSpPr txBox="1">
            <a:spLocks/>
          </p:cNvSpPr>
          <p:nvPr/>
        </p:nvSpPr>
        <p:spPr>
          <a:xfrm>
            <a:off x="342374" y="4221088"/>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checkout</a:t>
            </a:r>
            <a:endParaRPr lang="pl-PL" kern="0" dirty="0"/>
          </a:p>
        </p:txBody>
      </p:sp>
      <p:sp>
        <p:nvSpPr>
          <p:cNvPr id="13" name="Rectangle 12"/>
          <p:cNvSpPr txBox="1">
            <a:spLocks/>
          </p:cNvSpPr>
          <p:nvPr/>
        </p:nvSpPr>
        <p:spPr>
          <a:xfrm>
            <a:off x="342374" y="4995330"/>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smtClean="0"/>
              <a:t>$git </a:t>
            </a:r>
            <a:r>
              <a:rPr lang="pl-PL" dirty="0" err="1" smtClean="0"/>
              <a:t>checkout</a:t>
            </a:r>
            <a:r>
              <a:rPr lang="pl-PL" dirty="0" smtClean="0"/>
              <a:t> </a:t>
            </a:r>
            <a:r>
              <a:rPr lang="pl-PL" dirty="0" err="1" smtClean="0"/>
              <a:t>branch</a:t>
            </a:r>
            <a:endParaRPr lang="pl-PL" kern="0" dirty="0"/>
          </a:p>
        </p:txBody>
      </p:sp>
      <p:sp>
        <p:nvSpPr>
          <p:cNvPr id="14" name="Rectangle 12"/>
          <p:cNvSpPr txBox="1">
            <a:spLocks/>
          </p:cNvSpPr>
          <p:nvPr/>
        </p:nvSpPr>
        <p:spPr>
          <a:xfrm>
            <a:off x="342374" y="5733256"/>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smtClean="0"/>
              <a:t>$git </a:t>
            </a:r>
            <a:r>
              <a:rPr lang="pl-PL" dirty="0" err="1" smtClean="0"/>
              <a:t>checkout</a:t>
            </a:r>
            <a:r>
              <a:rPr lang="pl-PL" dirty="0" smtClean="0"/>
              <a:t> &lt;</a:t>
            </a:r>
            <a:r>
              <a:rPr lang="pl-PL" dirty="0" err="1" smtClean="0"/>
              <a:t>hash</a:t>
            </a:r>
            <a:r>
              <a:rPr lang="pl-PL" dirty="0" smtClean="0"/>
              <a:t>&gt;</a:t>
            </a:r>
            <a:endParaRPr lang="pl-PL" kern="0" dirty="0"/>
          </a:p>
        </p:txBody>
      </p:sp>
      <p:sp>
        <p:nvSpPr>
          <p:cNvPr id="17" name="Rectangle 7"/>
          <p:cNvSpPr txBox="1">
            <a:spLocks/>
          </p:cNvSpPr>
          <p:nvPr/>
        </p:nvSpPr>
        <p:spPr>
          <a:xfrm>
            <a:off x="3417263" y="4221088"/>
            <a:ext cx="5294937" cy="2382912"/>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a:t>Przeskakiwanie między gałęziami projektu</a:t>
            </a:r>
          </a:p>
          <a:p>
            <a:r>
              <a:rPr lang="pl-PL" kern="0" dirty="0"/>
              <a:t>Przełączanie między poszczególnymi zatwierdzonymi </a:t>
            </a:r>
            <a:r>
              <a:rPr lang="pl-PL" kern="0" dirty="0" err="1"/>
              <a:t>zmianiami</a:t>
            </a:r>
            <a:endParaRPr lang="pl-PL" kern="0" dirty="0"/>
          </a:p>
          <a:p>
            <a:endParaRPr lang="pl-PL" kern="0" dirty="0"/>
          </a:p>
        </p:txBody>
      </p:sp>
    </p:spTree>
    <p:extLst>
      <p:ext uri="{BB962C8B-B14F-4D97-AF65-F5344CB8AC3E}">
        <p14:creationId xmlns:p14="http://schemas.microsoft.com/office/powerpoint/2010/main" val="2675545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komendy</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reset </a:t>
            </a:r>
            <a:endParaRPr lang="pl-PL" kern="0" dirty="0"/>
          </a:p>
        </p:txBody>
      </p:sp>
      <p:sp>
        <p:nvSpPr>
          <p:cNvPr id="7" name="Rectangle 12"/>
          <p:cNvSpPr txBox="1">
            <a:spLocks/>
          </p:cNvSpPr>
          <p:nvPr/>
        </p:nvSpPr>
        <p:spPr>
          <a:xfrm>
            <a:off x="342249" y="2700416"/>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smtClean="0"/>
              <a:t>$git reset HEAD </a:t>
            </a:r>
            <a:endParaRPr lang="pl-PL" kern="0" dirty="0"/>
          </a:p>
        </p:txBody>
      </p:sp>
      <p:sp>
        <p:nvSpPr>
          <p:cNvPr id="8" name="Rectangle 12"/>
          <p:cNvSpPr txBox="1">
            <a:spLocks/>
          </p:cNvSpPr>
          <p:nvPr/>
        </p:nvSpPr>
        <p:spPr>
          <a:xfrm>
            <a:off x="3417263" y="2012884"/>
            <a:ext cx="5043169" cy="840052"/>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Przywracanie poprzednich wersji </a:t>
            </a:r>
            <a:endParaRPr lang="pl-PL" kern="0" dirty="0"/>
          </a:p>
        </p:txBody>
      </p:sp>
      <p:sp>
        <p:nvSpPr>
          <p:cNvPr id="9" name="Rectangle 12"/>
          <p:cNvSpPr txBox="1">
            <a:spLocks/>
          </p:cNvSpPr>
          <p:nvPr/>
        </p:nvSpPr>
        <p:spPr>
          <a:xfrm>
            <a:off x="342249" y="3358064"/>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smtClean="0"/>
              <a:t>$git reset --hard</a:t>
            </a:r>
            <a:endParaRPr lang="pl-PL" kern="0" dirty="0"/>
          </a:p>
        </p:txBody>
      </p:sp>
      <p:sp>
        <p:nvSpPr>
          <p:cNvPr id="11" name="Rectangle 7"/>
          <p:cNvSpPr txBox="1">
            <a:spLocks/>
          </p:cNvSpPr>
          <p:nvPr/>
        </p:nvSpPr>
        <p:spPr>
          <a:xfrm>
            <a:off x="342374" y="4221088"/>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revert</a:t>
            </a:r>
            <a:r>
              <a:rPr lang="pl-PL" kern="0" dirty="0" smtClean="0"/>
              <a:t> </a:t>
            </a:r>
            <a:endParaRPr lang="pl-PL" kern="0" dirty="0"/>
          </a:p>
        </p:txBody>
      </p:sp>
      <p:sp>
        <p:nvSpPr>
          <p:cNvPr id="13" name="Rectangle 12"/>
          <p:cNvSpPr txBox="1">
            <a:spLocks/>
          </p:cNvSpPr>
          <p:nvPr/>
        </p:nvSpPr>
        <p:spPr>
          <a:xfrm>
            <a:off x="342374" y="4995330"/>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smtClean="0"/>
              <a:t>$git </a:t>
            </a:r>
            <a:r>
              <a:rPr lang="pl-PL" dirty="0" err="1" smtClean="0"/>
              <a:t>revert</a:t>
            </a:r>
            <a:r>
              <a:rPr lang="pl-PL" dirty="0" smtClean="0"/>
              <a:t> HEAD</a:t>
            </a:r>
            <a:endParaRPr lang="pl-PL" kern="0" dirty="0"/>
          </a:p>
        </p:txBody>
      </p:sp>
      <p:sp>
        <p:nvSpPr>
          <p:cNvPr id="14" name="Rectangle 7"/>
          <p:cNvSpPr txBox="1">
            <a:spLocks/>
          </p:cNvSpPr>
          <p:nvPr/>
        </p:nvSpPr>
        <p:spPr>
          <a:xfrm>
            <a:off x="3417263" y="4261074"/>
            <a:ext cx="5294937" cy="2382912"/>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a:t>Cofanie zmian już zatwierdzanych. </a:t>
            </a:r>
          </a:p>
          <a:p>
            <a:endParaRPr lang="pl-PL" kern="0" dirty="0"/>
          </a:p>
        </p:txBody>
      </p:sp>
    </p:spTree>
    <p:extLst>
      <p:ext uri="{BB962C8B-B14F-4D97-AF65-F5344CB8AC3E}">
        <p14:creationId xmlns:p14="http://schemas.microsoft.com/office/powerpoint/2010/main" val="2185465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komendy</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commit</a:t>
            </a:r>
            <a:r>
              <a:rPr lang="pl-PL" kern="0" dirty="0" smtClean="0"/>
              <a:t> </a:t>
            </a:r>
            <a:endParaRPr lang="pl-PL" kern="0" dirty="0"/>
          </a:p>
        </p:txBody>
      </p:sp>
      <p:sp>
        <p:nvSpPr>
          <p:cNvPr id="7" name="Rectangle 12"/>
          <p:cNvSpPr txBox="1">
            <a:spLocks/>
          </p:cNvSpPr>
          <p:nvPr/>
        </p:nvSpPr>
        <p:spPr>
          <a:xfrm>
            <a:off x="342249" y="2700416"/>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smtClean="0"/>
              <a:t> $git </a:t>
            </a:r>
            <a:r>
              <a:rPr lang="pl-PL" dirty="0" err="1" smtClean="0"/>
              <a:t>commit</a:t>
            </a:r>
            <a:r>
              <a:rPr lang="pl-PL" dirty="0" smtClean="0"/>
              <a:t> --</a:t>
            </a:r>
            <a:r>
              <a:rPr lang="pl-PL" dirty="0" err="1" smtClean="0"/>
              <a:t>amend</a:t>
            </a:r>
            <a:endParaRPr lang="pl-PL" kern="0" dirty="0"/>
          </a:p>
        </p:txBody>
      </p:sp>
      <p:sp>
        <p:nvSpPr>
          <p:cNvPr id="8" name="Rectangle 12"/>
          <p:cNvSpPr txBox="1">
            <a:spLocks/>
          </p:cNvSpPr>
          <p:nvPr/>
        </p:nvSpPr>
        <p:spPr>
          <a:xfrm>
            <a:off x="3417263" y="2012884"/>
            <a:ext cx="5043169" cy="840052"/>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„Nadpisywanie” zmian już zatwierdzonych</a:t>
            </a:r>
            <a:endParaRPr lang="pl-PL" kern="0" dirty="0"/>
          </a:p>
        </p:txBody>
      </p:sp>
      <p:sp>
        <p:nvSpPr>
          <p:cNvPr id="11" name="Rectangle 7"/>
          <p:cNvSpPr txBox="1">
            <a:spLocks/>
          </p:cNvSpPr>
          <p:nvPr/>
        </p:nvSpPr>
        <p:spPr>
          <a:xfrm>
            <a:off x="342374" y="4221088"/>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merge</a:t>
            </a:r>
            <a:r>
              <a:rPr lang="pl-PL" kern="0" dirty="0" smtClean="0"/>
              <a:t> </a:t>
            </a:r>
            <a:endParaRPr lang="pl-PL" kern="0" dirty="0"/>
          </a:p>
        </p:txBody>
      </p:sp>
      <p:sp>
        <p:nvSpPr>
          <p:cNvPr id="13" name="Rectangle 12"/>
          <p:cNvSpPr txBox="1">
            <a:spLocks/>
          </p:cNvSpPr>
          <p:nvPr/>
        </p:nvSpPr>
        <p:spPr>
          <a:xfrm>
            <a:off x="342374" y="4995330"/>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smtClean="0"/>
              <a:t>$git </a:t>
            </a:r>
            <a:r>
              <a:rPr lang="pl-PL" dirty="0" err="1" smtClean="0"/>
              <a:t>merge</a:t>
            </a:r>
            <a:r>
              <a:rPr lang="pl-PL" dirty="0" smtClean="0"/>
              <a:t> master</a:t>
            </a:r>
            <a:endParaRPr lang="pl-PL" kern="0" dirty="0"/>
          </a:p>
        </p:txBody>
      </p:sp>
      <p:sp>
        <p:nvSpPr>
          <p:cNvPr id="14" name="Rectangle 7"/>
          <p:cNvSpPr txBox="1">
            <a:spLocks/>
          </p:cNvSpPr>
          <p:nvPr/>
        </p:nvSpPr>
        <p:spPr>
          <a:xfrm>
            <a:off x="3417263" y="4221088"/>
            <a:ext cx="5294937" cy="2467128"/>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a:t>Łączenie gałęzi (</a:t>
            </a:r>
            <a:r>
              <a:rPr lang="pl-PL" kern="0" dirty="0" err="1"/>
              <a:t>heads</a:t>
            </a:r>
            <a:r>
              <a:rPr lang="pl-PL" kern="0" dirty="0"/>
              <a:t>) razem - scalanie.</a:t>
            </a:r>
          </a:p>
          <a:p>
            <a:endParaRPr lang="pl-PL" kern="0" dirty="0"/>
          </a:p>
        </p:txBody>
      </p:sp>
    </p:spTree>
    <p:extLst>
      <p:ext uri="{BB962C8B-B14F-4D97-AF65-F5344CB8AC3E}">
        <p14:creationId xmlns:p14="http://schemas.microsoft.com/office/powerpoint/2010/main" val="89808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komendy</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rebase</a:t>
            </a:r>
            <a:endParaRPr lang="pl-PL" kern="0" dirty="0"/>
          </a:p>
        </p:txBody>
      </p:sp>
      <p:sp>
        <p:nvSpPr>
          <p:cNvPr id="8" name="Rectangle 12"/>
          <p:cNvSpPr txBox="1">
            <a:spLocks/>
          </p:cNvSpPr>
          <p:nvPr/>
        </p:nvSpPr>
        <p:spPr>
          <a:xfrm>
            <a:off x="3417263" y="2012884"/>
            <a:ext cx="5043169" cy="840052"/>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 zmiana bazy </a:t>
            </a:r>
            <a:endParaRPr lang="pl-PL" kern="0" dirty="0"/>
          </a:p>
        </p:txBody>
      </p:sp>
      <p:pic>
        <p:nvPicPr>
          <p:cNvPr id="15362" name="Picture 2" descr="http://git-scm.com/figures/18333fig032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374" y="3619499"/>
            <a:ext cx="2789466" cy="2204579"/>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http://git-scm.com/figures/18333fig0328-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7263" y="3008312"/>
            <a:ext cx="3714750" cy="1713475"/>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http://git-scm.com/figures/18333fig0329-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7263" y="4943015"/>
            <a:ext cx="37147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46578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sztuczki</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Aliasy</a:t>
            </a:r>
            <a:endParaRPr lang="pl-PL" kern="0" dirty="0"/>
          </a:p>
        </p:txBody>
      </p:sp>
      <p:sp>
        <p:nvSpPr>
          <p:cNvPr id="8" name="Rectangle 12"/>
          <p:cNvSpPr txBox="1">
            <a:spLocks/>
          </p:cNvSpPr>
          <p:nvPr/>
        </p:nvSpPr>
        <p:spPr>
          <a:xfrm>
            <a:off x="3353763" y="1984276"/>
            <a:ext cx="5043169" cy="4657824"/>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a:t>Git nie wydedukuje sam polecenia jeśli wpiszesz je częściowo i wciśniesz </a:t>
            </a:r>
            <a:r>
              <a:rPr lang="pl-PL" dirty="0" err="1"/>
              <a:t>Enter</a:t>
            </a:r>
            <a:r>
              <a:rPr lang="pl-PL" dirty="0" smtClean="0"/>
              <a:t>.</a:t>
            </a:r>
          </a:p>
          <a:p>
            <a:r>
              <a:rPr lang="pl-PL" dirty="0" smtClean="0"/>
              <a:t>$git </a:t>
            </a:r>
            <a:r>
              <a:rPr lang="pl-PL" dirty="0" err="1"/>
              <a:t>config</a:t>
            </a:r>
            <a:r>
              <a:rPr lang="pl-PL" dirty="0"/>
              <a:t> --</a:t>
            </a:r>
            <a:r>
              <a:rPr lang="pl-PL" dirty="0" err="1"/>
              <a:t>global</a:t>
            </a:r>
            <a:r>
              <a:rPr lang="pl-PL" dirty="0"/>
              <a:t> </a:t>
            </a:r>
            <a:r>
              <a:rPr lang="pl-PL" dirty="0" err="1"/>
              <a:t>alias.co</a:t>
            </a:r>
            <a:r>
              <a:rPr lang="pl-PL" dirty="0"/>
              <a:t> </a:t>
            </a:r>
            <a:r>
              <a:rPr lang="pl-PL" dirty="0" err="1" smtClean="0"/>
              <a:t>checkout</a:t>
            </a:r>
            <a:endParaRPr lang="pl-PL" dirty="0"/>
          </a:p>
          <a:p>
            <a:r>
              <a:rPr lang="pl-PL" dirty="0" smtClean="0"/>
              <a:t>$git </a:t>
            </a:r>
            <a:r>
              <a:rPr lang="pl-PL" dirty="0" err="1"/>
              <a:t>config</a:t>
            </a:r>
            <a:r>
              <a:rPr lang="pl-PL" dirty="0"/>
              <a:t> --</a:t>
            </a:r>
            <a:r>
              <a:rPr lang="pl-PL" dirty="0" err="1"/>
              <a:t>global</a:t>
            </a:r>
            <a:r>
              <a:rPr lang="pl-PL" dirty="0"/>
              <a:t> alias.br </a:t>
            </a:r>
            <a:r>
              <a:rPr lang="pl-PL" dirty="0" err="1" smtClean="0"/>
              <a:t>branch</a:t>
            </a:r>
            <a:endParaRPr lang="pl-PL" dirty="0" smtClean="0"/>
          </a:p>
          <a:p>
            <a:r>
              <a:rPr lang="pl-PL" dirty="0" smtClean="0"/>
              <a:t>$git </a:t>
            </a:r>
            <a:r>
              <a:rPr lang="pl-PL" dirty="0" err="1"/>
              <a:t>config</a:t>
            </a:r>
            <a:r>
              <a:rPr lang="pl-PL" dirty="0"/>
              <a:t> --</a:t>
            </a:r>
            <a:r>
              <a:rPr lang="pl-PL" dirty="0" err="1"/>
              <a:t>global</a:t>
            </a:r>
            <a:r>
              <a:rPr lang="pl-PL" dirty="0"/>
              <a:t> </a:t>
            </a:r>
            <a:r>
              <a:rPr lang="pl-PL" dirty="0" err="1"/>
              <a:t>alias.ci</a:t>
            </a:r>
            <a:r>
              <a:rPr lang="pl-PL" dirty="0"/>
              <a:t> </a:t>
            </a:r>
            <a:r>
              <a:rPr lang="pl-PL" dirty="0" err="1" smtClean="0"/>
              <a:t>commit</a:t>
            </a:r>
            <a:endParaRPr lang="pl-PL" dirty="0" smtClean="0"/>
          </a:p>
          <a:p>
            <a:r>
              <a:rPr lang="pl-PL" dirty="0" smtClean="0"/>
              <a:t>$git </a:t>
            </a:r>
            <a:r>
              <a:rPr lang="pl-PL" dirty="0" err="1"/>
              <a:t>config</a:t>
            </a:r>
            <a:r>
              <a:rPr lang="pl-PL" dirty="0"/>
              <a:t> --</a:t>
            </a:r>
            <a:r>
              <a:rPr lang="pl-PL" dirty="0" err="1"/>
              <a:t>global</a:t>
            </a:r>
            <a:r>
              <a:rPr lang="pl-PL" dirty="0"/>
              <a:t> alias.st status</a:t>
            </a:r>
            <a:endParaRPr lang="pl-PL" kern="0" dirty="0" smtClean="0"/>
          </a:p>
          <a:p>
            <a:r>
              <a:rPr lang="pl-PL" kern="0" dirty="0" smtClean="0"/>
              <a:t> </a:t>
            </a:r>
            <a:endParaRPr lang="pl-PL" kern="0" dirty="0"/>
          </a:p>
        </p:txBody>
      </p:sp>
    </p:spTree>
    <p:extLst>
      <p:ext uri="{BB962C8B-B14F-4D97-AF65-F5344CB8AC3E}">
        <p14:creationId xmlns:p14="http://schemas.microsoft.com/office/powerpoint/2010/main" val="230900631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sztuczki</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Aliasy</a:t>
            </a:r>
            <a:endParaRPr lang="pl-PL" kern="0" dirty="0"/>
          </a:p>
        </p:txBody>
      </p:sp>
      <p:sp>
        <p:nvSpPr>
          <p:cNvPr id="8" name="Rectangle 12"/>
          <p:cNvSpPr txBox="1">
            <a:spLocks/>
          </p:cNvSpPr>
          <p:nvPr/>
        </p:nvSpPr>
        <p:spPr>
          <a:xfrm>
            <a:off x="3353763" y="1984276"/>
            <a:ext cx="5043169" cy="4657824"/>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dirty="0"/>
              <a:t>Git nie wydedukuje sam polecenia jeśli wpiszesz je częściowo i wciśniesz </a:t>
            </a:r>
            <a:r>
              <a:rPr lang="pl-PL" dirty="0" err="1"/>
              <a:t>Enter</a:t>
            </a:r>
            <a:r>
              <a:rPr lang="pl-PL" dirty="0" smtClean="0"/>
              <a:t>.</a:t>
            </a:r>
          </a:p>
          <a:p>
            <a:r>
              <a:rPr lang="pl-PL" dirty="0" smtClean="0"/>
              <a:t>$git </a:t>
            </a:r>
            <a:r>
              <a:rPr lang="pl-PL" dirty="0" err="1"/>
              <a:t>config</a:t>
            </a:r>
            <a:r>
              <a:rPr lang="pl-PL" dirty="0"/>
              <a:t> --</a:t>
            </a:r>
            <a:r>
              <a:rPr lang="pl-PL" dirty="0" err="1"/>
              <a:t>global</a:t>
            </a:r>
            <a:r>
              <a:rPr lang="pl-PL" dirty="0"/>
              <a:t> </a:t>
            </a:r>
            <a:r>
              <a:rPr lang="pl-PL" dirty="0" err="1"/>
              <a:t>alias.co</a:t>
            </a:r>
            <a:r>
              <a:rPr lang="pl-PL" dirty="0"/>
              <a:t> </a:t>
            </a:r>
            <a:r>
              <a:rPr lang="pl-PL" dirty="0" err="1" smtClean="0"/>
              <a:t>checkout</a:t>
            </a:r>
            <a:endParaRPr lang="pl-PL" dirty="0"/>
          </a:p>
          <a:p>
            <a:r>
              <a:rPr lang="pl-PL" dirty="0" smtClean="0"/>
              <a:t>$git </a:t>
            </a:r>
            <a:r>
              <a:rPr lang="pl-PL" dirty="0" err="1"/>
              <a:t>config</a:t>
            </a:r>
            <a:r>
              <a:rPr lang="pl-PL" dirty="0"/>
              <a:t> --</a:t>
            </a:r>
            <a:r>
              <a:rPr lang="pl-PL" dirty="0" err="1"/>
              <a:t>global</a:t>
            </a:r>
            <a:r>
              <a:rPr lang="pl-PL" dirty="0"/>
              <a:t> alias.br </a:t>
            </a:r>
            <a:r>
              <a:rPr lang="pl-PL" dirty="0" err="1" smtClean="0"/>
              <a:t>branch</a:t>
            </a:r>
            <a:endParaRPr lang="pl-PL" dirty="0" smtClean="0"/>
          </a:p>
          <a:p>
            <a:r>
              <a:rPr lang="pl-PL" dirty="0" smtClean="0"/>
              <a:t>$git </a:t>
            </a:r>
            <a:r>
              <a:rPr lang="pl-PL" dirty="0" err="1"/>
              <a:t>config</a:t>
            </a:r>
            <a:r>
              <a:rPr lang="pl-PL" dirty="0"/>
              <a:t> --</a:t>
            </a:r>
            <a:r>
              <a:rPr lang="pl-PL" dirty="0" err="1"/>
              <a:t>global</a:t>
            </a:r>
            <a:r>
              <a:rPr lang="pl-PL" dirty="0"/>
              <a:t> </a:t>
            </a:r>
            <a:r>
              <a:rPr lang="pl-PL" dirty="0" err="1"/>
              <a:t>alias.ci</a:t>
            </a:r>
            <a:r>
              <a:rPr lang="pl-PL" dirty="0"/>
              <a:t> </a:t>
            </a:r>
            <a:r>
              <a:rPr lang="pl-PL" dirty="0" err="1" smtClean="0"/>
              <a:t>commit</a:t>
            </a:r>
            <a:endParaRPr lang="pl-PL" dirty="0" smtClean="0"/>
          </a:p>
          <a:p>
            <a:r>
              <a:rPr lang="pl-PL" dirty="0" smtClean="0"/>
              <a:t>$git </a:t>
            </a:r>
            <a:r>
              <a:rPr lang="pl-PL" dirty="0" err="1"/>
              <a:t>config</a:t>
            </a:r>
            <a:r>
              <a:rPr lang="pl-PL" dirty="0"/>
              <a:t> --</a:t>
            </a:r>
            <a:r>
              <a:rPr lang="pl-PL" dirty="0" err="1"/>
              <a:t>global</a:t>
            </a:r>
            <a:r>
              <a:rPr lang="pl-PL" dirty="0"/>
              <a:t> alias.st </a:t>
            </a:r>
            <a:r>
              <a:rPr lang="pl-PL" dirty="0" smtClean="0"/>
              <a:t>status</a:t>
            </a:r>
          </a:p>
          <a:p>
            <a:endParaRPr lang="pl-PL" kern="0" dirty="0"/>
          </a:p>
          <a:p>
            <a:r>
              <a:rPr lang="pl-PL" dirty="0" smtClean="0"/>
              <a:t>$</a:t>
            </a:r>
            <a:r>
              <a:rPr lang="en-US" dirty="0" err="1" smtClean="0"/>
              <a:t>git</a:t>
            </a:r>
            <a:r>
              <a:rPr lang="en-US" dirty="0" smtClean="0"/>
              <a:t> </a:t>
            </a:r>
            <a:r>
              <a:rPr lang="en-US" dirty="0" err="1"/>
              <a:t>config</a:t>
            </a:r>
            <a:r>
              <a:rPr lang="en-US" dirty="0"/>
              <a:t> --global </a:t>
            </a:r>
            <a:r>
              <a:rPr lang="en-US" dirty="0" err="1"/>
              <a:t>alias.last</a:t>
            </a:r>
            <a:r>
              <a:rPr lang="en-US" dirty="0"/>
              <a:t> 'log -1 HEAD'</a:t>
            </a:r>
            <a:endParaRPr lang="pl-PL" kern="0" dirty="0" smtClean="0"/>
          </a:p>
          <a:p>
            <a:r>
              <a:rPr lang="pl-PL" kern="0" dirty="0" smtClean="0"/>
              <a:t> </a:t>
            </a:r>
            <a:endParaRPr lang="pl-PL" kern="0" dirty="0"/>
          </a:p>
        </p:txBody>
      </p:sp>
    </p:spTree>
    <p:extLst>
      <p:ext uri="{BB962C8B-B14F-4D97-AF65-F5344CB8AC3E}">
        <p14:creationId xmlns:p14="http://schemas.microsoft.com/office/powerpoint/2010/main" val="90995316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a:t>
            </a:r>
            <a:r>
              <a:rPr lang="pl-PL" dirty="0" err="1" smtClean="0"/>
              <a:t>cdn</a:t>
            </a:r>
            <a:r>
              <a:rPr lang="pl-PL" dirty="0" smtClean="0"/>
              <a:t>…</a:t>
            </a:r>
            <a:endParaRPr lang="pl-PL" dirty="0"/>
          </a:p>
        </p:txBody>
      </p:sp>
      <p:pic>
        <p:nvPicPr>
          <p:cNvPr id="1026" name="Picture 2" descr="http://gitimmersion.com/git_clo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4" y="3429000"/>
            <a:ext cx="4829175" cy="25828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8"/>
          <p:cNvSpPr txBox="1">
            <a:spLocks/>
          </p:cNvSpPr>
          <p:nvPr/>
        </p:nvSpPr>
        <p:spPr>
          <a:xfrm>
            <a:off x="914400" y="1905000"/>
            <a:ext cx="7467600" cy="4221163"/>
          </a:xfrm>
          <a:prstGeom prst="rect">
            <a:avLst/>
          </a:prstGeom>
        </p:spPr>
        <p:txBody>
          <a:bodyPr/>
          <a:lstStyle>
            <a:lvl1pPr marL="342900" indent="-342900" algn="l" rtl="0" eaLnBrk="1" latinLnBrk="0" hangingPunct="1">
              <a:spcBef>
                <a:spcPct val="20000"/>
              </a:spcBef>
              <a:buChar char="•"/>
              <a:defRPr kumimoji="0" lang="pl-PL" sz="2000">
                <a:solidFill>
                  <a:schemeClr val="tx1"/>
                </a:solidFill>
                <a:latin typeface="+mn-lt"/>
                <a:ea typeface="+mn-ea"/>
                <a:cs typeface="+mn-cs"/>
              </a:defRPr>
            </a:lvl1pPr>
            <a:lvl2pPr marL="742950" indent="-285750" algn="l" rtl="0" eaLnBrk="1" latinLnBrk="0" hangingPunct="1">
              <a:spcBef>
                <a:spcPct val="20000"/>
              </a:spcBef>
              <a:buChar char="–"/>
              <a:defRPr kumimoji="0" lang="pl-PL" sz="2000">
                <a:solidFill>
                  <a:schemeClr val="tx1"/>
                </a:solidFill>
                <a:latin typeface="+mn-lt"/>
                <a:ea typeface="+mn-ea"/>
                <a:cs typeface="+mn-cs"/>
              </a:defRPr>
            </a:lvl2pPr>
            <a:lvl3pPr marL="1143000" indent="-228600" algn="l" rtl="0" eaLnBrk="1" latinLnBrk="0" hangingPunct="1">
              <a:spcBef>
                <a:spcPct val="20000"/>
              </a:spcBef>
              <a:buChar char="•"/>
              <a:defRPr kumimoji="0" lang="pl-PL" sz="2000">
                <a:solidFill>
                  <a:schemeClr val="tx1"/>
                </a:solidFill>
                <a:latin typeface="+mn-lt"/>
                <a:ea typeface="+mn-ea"/>
                <a:cs typeface="+mn-cs"/>
              </a:defRPr>
            </a:lvl3pPr>
            <a:lvl4pPr marL="1600200" indent="-228600" algn="l" rtl="0" eaLnBrk="1" latinLnBrk="0" hangingPunct="1">
              <a:spcBef>
                <a:spcPct val="20000"/>
              </a:spcBef>
              <a:buChar char="–"/>
              <a:defRPr kumimoji="0" lang="pl-PL" sz="2000">
                <a:solidFill>
                  <a:schemeClr val="tx1"/>
                </a:solidFill>
                <a:latin typeface="+mn-lt"/>
                <a:ea typeface="+mn-ea"/>
                <a:cs typeface="+mn-cs"/>
              </a:defRPr>
            </a:lvl4pPr>
            <a:lvl5pPr marL="2057400" indent="-228600" algn="l" rtl="0" eaLnBrk="1" latinLnBrk="0" hangingPunct="1">
              <a:spcBef>
                <a:spcPct val="20000"/>
              </a:spcBef>
              <a:buChar char="»"/>
              <a:defRPr kumimoji="0" lang="pl-PL" sz="2000">
                <a:solidFill>
                  <a:schemeClr val="tx1"/>
                </a:solidFill>
                <a:latin typeface="+mn-lt"/>
                <a:ea typeface="+mn-ea"/>
                <a:cs typeface="+mn-cs"/>
              </a:defRPr>
            </a:lvl5pPr>
            <a:lvl6pPr marL="2514600" indent="-228600" algn="l" rtl="0" eaLnBrk="1" latinLnBrk="0" hangingPunct="1">
              <a:spcBef>
                <a:spcPct val="20000"/>
              </a:spcBef>
              <a:buChar char="•"/>
              <a:defRPr kumimoji="0" lang="pl-PL" sz="2000">
                <a:solidFill>
                  <a:schemeClr val="tx1"/>
                </a:solidFill>
                <a:latin typeface="+mn-lt"/>
                <a:ea typeface="+mn-ea"/>
                <a:cs typeface="+mn-cs"/>
              </a:defRPr>
            </a:lvl6pPr>
            <a:lvl7pPr marL="2971800" indent="-228600" algn="l" rtl="0" eaLnBrk="1" latinLnBrk="0" hangingPunct="1">
              <a:spcBef>
                <a:spcPct val="20000"/>
              </a:spcBef>
              <a:buChar char="•"/>
              <a:defRPr kumimoji="0" lang="pl-PL" sz="2000">
                <a:solidFill>
                  <a:schemeClr val="tx1"/>
                </a:solidFill>
                <a:latin typeface="+mn-lt"/>
                <a:ea typeface="+mn-ea"/>
                <a:cs typeface="+mn-cs"/>
              </a:defRPr>
            </a:lvl7pPr>
            <a:lvl8pPr marL="3429000" indent="-228600" algn="l" rtl="0" eaLnBrk="1" latinLnBrk="0" hangingPunct="1">
              <a:spcBef>
                <a:spcPct val="20000"/>
              </a:spcBef>
              <a:buChar char="•"/>
              <a:defRPr kumimoji="0" lang="pl-PL" sz="2000">
                <a:solidFill>
                  <a:schemeClr val="tx1"/>
                </a:solidFill>
                <a:latin typeface="+mn-lt"/>
                <a:ea typeface="+mn-ea"/>
                <a:cs typeface="+mn-cs"/>
              </a:defRPr>
            </a:lvl8pPr>
            <a:lvl9pPr marL="3886200" indent="-228600" algn="l" rtl="0" eaLnBrk="1" latinLnBrk="0" hangingPunct="1">
              <a:spcBef>
                <a:spcPct val="20000"/>
              </a:spcBef>
              <a:buChar char="•"/>
              <a:defRPr kumimoji="0" lang="pl-PL" sz="2000">
                <a:solidFill>
                  <a:schemeClr val="tx1"/>
                </a:solidFill>
                <a:latin typeface="+mn-lt"/>
                <a:ea typeface="+mn-ea"/>
                <a:cs typeface="+mn-cs"/>
              </a:defRPr>
            </a:lvl9pPr>
            <a:extLst/>
          </a:lstStyle>
          <a:p>
            <a:r>
              <a:rPr lang="pl-PL" kern="0" dirty="0" smtClean="0"/>
              <a:t>Klonowanie repozytorium</a:t>
            </a:r>
          </a:p>
          <a:p>
            <a:r>
              <a:rPr lang="pl-PL" kern="0" dirty="0" smtClean="0"/>
              <a:t>Przy klonowaniu zachowują się odniesienia do </a:t>
            </a:r>
            <a:r>
              <a:rPr lang="pl-PL" kern="0" dirty="0" err="1" smtClean="0"/>
              <a:t>branchy</a:t>
            </a:r>
            <a:r>
              <a:rPr lang="pl-PL" kern="0" dirty="0" smtClean="0"/>
              <a:t> poprzez </a:t>
            </a:r>
            <a:r>
              <a:rPr lang="pl-PL" kern="0" dirty="0" err="1" smtClean="0"/>
              <a:t>remote</a:t>
            </a:r>
            <a:endParaRPr lang="pl-PL" kern="0" dirty="0" smtClean="0"/>
          </a:p>
          <a:p>
            <a:r>
              <a:rPr lang="pl-PL" kern="0" dirty="0" smtClean="0"/>
              <a:t>Git </a:t>
            </a:r>
            <a:r>
              <a:rPr lang="pl-PL" kern="0" dirty="0" err="1" smtClean="0"/>
              <a:t>remote</a:t>
            </a:r>
            <a:r>
              <a:rPr lang="pl-PL" kern="0" dirty="0" smtClean="0"/>
              <a:t> show </a:t>
            </a:r>
            <a:r>
              <a:rPr lang="pl-PL" kern="0" dirty="0" err="1" smtClean="0"/>
              <a:t>origin</a:t>
            </a:r>
            <a:endParaRPr lang="pl-PL" kern="0" dirty="0" smtClean="0"/>
          </a:p>
        </p:txBody>
      </p:sp>
    </p:spTree>
    <p:extLst>
      <p:ext uri="{BB962C8B-B14F-4D97-AF65-F5344CB8AC3E}">
        <p14:creationId xmlns:p14="http://schemas.microsoft.com/office/powerpoint/2010/main" val="48355190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pl-PL" sz="2800"/>
          </a:p>
        </p:txBody>
      </p:sp>
      <p:sp>
        <p:nvSpPr>
          <p:cNvPr id="28" name="Rectangle 6"/>
          <p:cNvSpPr>
            <a:spLocks noGrp="1"/>
          </p:cNvSpPr>
          <p:nvPr>
            <p:ph type="title"/>
          </p:nvPr>
        </p:nvSpPr>
        <p:spPr>
          <a:xfrm>
            <a:off x="838200" y="8879"/>
            <a:ext cx="7696200" cy="1143000"/>
          </a:xfrm>
        </p:spPr>
        <p:txBody>
          <a:bodyPr/>
          <a:lstStyle>
            <a:extLst/>
          </a:lstStyle>
          <a:p>
            <a:r>
              <a:rPr lang="pl-PL" dirty="0" smtClean="0"/>
              <a:t>Wprowadzenie do kontroli wersji</a:t>
            </a:r>
            <a:endParaRPr lang="pl-PL" dirty="0"/>
          </a:p>
        </p:txBody>
      </p:sp>
      <p:sp>
        <p:nvSpPr>
          <p:cNvPr id="17" name="Rectangle 8"/>
          <p:cNvSpPr>
            <a:spLocks noGrp="1"/>
          </p:cNvSpPr>
          <p:nvPr>
            <p:ph idx="1"/>
          </p:nvPr>
        </p:nvSpPr>
        <p:spPr/>
        <p:txBody>
          <a:bodyPr/>
          <a:lstStyle>
            <a:extLst/>
          </a:lstStyle>
          <a:p>
            <a:r>
              <a:rPr lang="pl-PL" dirty="0" smtClean="0"/>
              <a:t>Lokalne systemy kontroli wersji (VCS) - </a:t>
            </a:r>
            <a:r>
              <a:rPr lang="pl-PL" dirty="0" err="1" smtClean="0"/>
              <a:t>rcs</a:t>
            </a:r>
            <a:r>
              <a:rPr lang="pl-PL" dirty="0" smtClean="0"/>
              <a:t> dotychczas używany – używa danych różnicowych</a:t>
            </a:r>
          </a:p>
          <a:p>
            <a:r>
              <a:rPr lang="pl-PL" dirty="0" smtClean="0"/>
              <a:t>Scentralizowane systemy kontroli wersji (CVCS) : jeden serwer na którym są wszystkie pliki poddane kontroli wersji (np. </a:t>
            </a:r>
            <a:r>
              <a:rPr lang="pl-PL" dirty="0" err="1" smtClean="0"/>
              <a:t>svn</a:t>
            </a:r>
            <a:r>
              <a:rPr lang="pl-PL" dirty="0" smtClean="0"/>
              <a:t>)</a:t>
            </a:r>
          </a:p>
        </p:txBody>
      </p:sp>
      <p:pic>
        <p:nvPicPr>
          <p:cNvPr id="1026" name="Picture 2" descr="http://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958" y="3717032"/>
            <a:ext cx="2645610" cy="21496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git-scm.com/figures/18333fig0102-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1876" y="3717032"/>
            <a:ext cx="2741868" cy="2149624"/>
          </a:xfrm>
          <a:prstGeom prst="rect">
            <a:avLst/>
          </a:prstGeom>
          <a:noFill/>
          <a:extLst>
            <a:ext uri="{909E8E84-426E-40DD-AFC4-6F175D3DCCD1}">
              <a14:hiddenFill xmlns:a14="http://schemas.microsoft.com/office/drawing/2010/main">
                <a:solidFill>
                  <a:srgbClr val="FFFFFF"/>
                </a:solidFill>
              </a14:hiddenFill>
            </a:ext>
          </a:extLst>
        </p:spPr>
      </p:pic>
      <p:sp>
        <p:nvSpPr>
          <p:cNvPr id="9" name="Oval 28"/>
          <p:cNvSpPr/>
          <p:nvPr/>
        </p:nvSpPr>
        <p:spPr>
          <a:xfrm>
            <a:off x="8543925" y="6300788"/>
            <a:ext cx="185738" cy="186885"/>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pl-P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42374" y="260648"/>
            <a:ext cx="8229600" cy="1143000"/>
          </a:xfrm>
        </p:spPr>
        <p:txBody>
          <a:bodyPr/>
          <a:lstStyle>
            <a:extLst/>
          </a:lstStyle>
          <a:p>
            <a:r>
              <a:rPr lang="pl-PL" dirty="0" smtClean="0"/>
              <a:t>GIT – </a:t>
            </a:r>
            <a:r>
              <a:rPr lang="pl-PL" dirty="0" err="1" smtClean="0"/>
              <a:t>cdn</a:t>
            </a:r>
            <a:r>
              <a:rPr lang="pl-PL" dirty="0" smtClean="0"/>
              <a:t>…</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fontScale="62500" lnSpcReduction="20000"/>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branch</a:t>
            </a:r>
            <a:r>
              <a:rPr lang="pl-PL" kern="0" dirty="0" smtClean="0"/>
              <a:t> –</a:t>
            </a:r>
            <a:r>
              <a:rPr lang="pl-PL" kern="0" dirty="0" err="1" smtClean="0"/>
              <a:t>track</a:t>
            </a:r>
            <a:r>
              <a:rPr lang="pl-PL" kern="0" dirty="0" smtClean="0"/>
              <a:t> </a:t>
            </a:r>
            <a:r>
              <a:rPr lang="pl-PL" kern="0" dirty="0" err="1" smtClean="0"/>
              <a:t>branch_name</a:t>
            </a:r>
            <a:r>
              <a:rPr lang="pl-PL" kern="0" dirty="0" smtClean="0"/>
              <a:t> </a:t>
            </a:r>
            <a:r>
              <a:rPr lang="pl-PL" kern="0" dirty="0" err="1" smtClean="0"/>
              <a:t>origin</a:t>
            </a:r>
            <a:r>
              <a:rPr lang="pl-PL" kern="0" dirty="0" smtClean="0"/>
              <a:t>/</a:t>
            </a:r>
            <a:r>
              <a:rPr lang="pl-PL" kern="0" dirty="0" err="1" smtClean="0"/>
              <a:t>branch_name</a:t>
            </a:r>
            <a:endParaRPr lang="pl-PL" kern="0" dirty="0"/>
          </a:p>
        </p:txBody>
      </p:sp>
      <p:sp>
        <p:nvSpPr>
          <p:cNvPr id="8" name="Rectangle 12"/>
          <p:cNvSpPr txBox="1">
            <a:spLocks/>
          </p:cNvSpPr>
          <p:nvPr/>
        </p:nvSpPr>
        <p:spPr>
          <a:xfrm>
            <a:off x="3353763" y="1984276"/>
            <a:ext cx="5043169" cy="4657824"/>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Ta specyficzna składnia pozwala  połączyć gałąź lokalna z jej odpowiednikiem zdalnym</a:t>
            </a:r>
          </a:p>
          <a:p>
            <a:endParaRPr lang="pl-PL" kern="0" dirty="0"/>
          </a:p>
          <a:p>
            <a:endParaRPr lang="pl-PL" kern="0" dirty="0" smtClean="0"/>
          </a:p>
          <a:p>
            <a:r>
              <a:rPr lang="en-US" dirty="0"/>
              <a:t>$ </a:t>
            </a:r>
            <a:r>
              <a:rPr lang="en-US" dirty="0" err="1"/>
              <a:t>git</a:t>
            </a:r>
            <a:r>
              <a:rPr lang="en-US" dirty="0"/>
              <a:t> branch --track greet origin/greet Branch greet set up to track remote branch greet from origin.</a:t>
            </a:r>
            <a:endParaRPr lang="pl-PL" kern="0" dirty="0"/>
          </a:p>
        </p:txBody>
      </p:sp>
      <p:sp>
        <p:nvSpPr>
          <p:cNvPr id="6" name="Rectangle 7"/>
          <p:cNvSpPr txBox="1">
            <a:spLocks/>
          </p:cNvSpPr>
          <p:nvPr/>
        </p:nvSpPr>
        <p:spPr>
          <a:xfrm>
            <a:off x="342374" y="28224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pull</a:t>
            </a:r>
            <a:endParaRPr lang="pl-PL" kern="0" dirty="0"/>
          </a:p>
        </p:txBody>
      </p:sp>
    </p:spTree>
    <p:extLst>
      <p:ext uri="{BB962C8B-B14F-4D97-AF65-F5344CB8AC3E}">
        <p14:creationId xmlns:p14="http://schemas.microsoft.com/office/powerpoint/2010/main" val="151741778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a:t>
            </a:r>
            <a:r>
              <a:rPr lang="pl-PL" dirty="0" err="1" smtClean="0"/>
              <a:t>cdn</a:t>
            </a:r>
            <a:r>
              <a:rPr lang="pl-PL" dirty="0" smtClean="0"/>
              <a:t>…</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err="1" smtClean="0"/>
              <a:t>pull</a:t>
            </a:r>
            <a:endParaRPr lang="pl-PL" kern="0" dirty="0"/>
          </a:p>
        </p:txBody>
      </p:sp>
      <p:sp>
        <p:nvSpPr>
          <p:cNvPr id="8" name="Rectangle 12"/>
          <p:cNvSpPr txBox="1">
            <a:spLocks/>
          </p:cNvSpPr>
          <p:nvPr/>
        </p:nvSpPr>
        <p:spPr>
          <a:xfrm>
            <a:off x="3353763" y="1984276"/>
            <a:ext cx="5043169" cy="4657824"/>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 Komenda do ściągania danych ze zdalnego repozytorium</a:t>
            </a:r>
          </a:p>
          <a:p>
            <a:r>
              <a:rPr lang="pl-PL" kern="0" dirty="0" smtClean="0"/>
              <a:t>Równoznaczna z :</a:t>
            </a:r>
          </a:p>
          <a:p>
            <a:r>
              <a:rPr lang="pl-PL" kern="0" dirty="0" smtClean="0"/>
              <a:t>$git </a:t>
            </a:r>
            <a:r>
              <a:rPr lang="pl-PL" kern="0" dirty="0" err="1" smtClean="0"/>
              <a:t>fetch</a:t>
            </a:r>
            <a:endParaRPr lang="pl-PL" kern="0" dirty="0" smtClean="0"/>
          </a:p>
          <a:p>
            <a:r>
              <a:rPr lang="pl-PL" kern="0" dirty="0" smtClean="0"/>
              <a:t> $git </a:t>
            </a:r>
            <a:r>
              <a:rPr lang="pl-PL" kern="0" dirty="0" err="1" smtClean="0"/>
              <a:t>merge</a:t>
            </a:r>
            <a:r>
              <a:rPr lang="pl-PL" kern="0" dirty="0" smtClean="0"/>
              <a:t> </a:t>
            </a:r>
            <a:r>
              <a:rPr lang="pl-PL" kern="0" dirty="0" err="1" smtClean="0"/>
              <a:t>origin</a:t>
            </a:r>
            <a:r>
              <a:rPr lang="pl-PL" kern="0" dirty="0" smtClean="0"/>
              <a:t>/master</a:t>
            </a:r>
            <a:endParaRPr lang="pl-PL" kern="0" dirty="0"/>
          </a:p>
        </p:txBody>
      </p:sp>
      <p:sp>
        <p:nvSpPr>
          <p:cNvPr id="6" name="Rectangle 7"/>
          <p:cNvSpPr txBox="1">
            <a:spLocks/>
          </p:cNvSpPr>
          <p:nvPr/>
        </p:nvSpPr>
        <p:spPr>
          <a:xfrm>
            <a:off x="342374" y="28224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pull</a:t>
            </a:r>
            <a:endParaRPr lang="pl-PL" kern="0" dirty="0"/>
          </a:p>
        </p:txBody>
      </p:sp>
    </p:spTree>
    <p:extLst>
      <p:ext uri="{BB962C8B-B14F-4D97-AF65-F5344CB8AC3E}">
        <p14:creationId xmlns:p14="http://schemas.microsoft.com/office/powerpoint/2010/main" val="259141759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a:t>
            </a:r>
            <a:r>
              <a:rPr lang="pl-PL" dirty="0" err="1" smtClean="0"/>
              <a:t>cdn</a:t>
            </a:r>
            <a:r>
              <a:rPr lang="pl-PL" dirty="0" smtClean="0"/>
              <a:t>…</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err="1" smtClean="0"/>
              <a:t>push</a:t>
            </a:r>
            <a:endParaRPr lang="pl-PL" kern="0" dirty="0"/>
          </a:p>
        </p:txBody>
      </p:sp>
      <p:sp>
        <p:nvSpPr>
          <p:cNvPr id="8" name="Rectangle 12"/>
          <p:cNvSpPr txBox="1">
            <a:spLocks/>
          </p:cNvSpPr>
          <p:nvPr/>
        </p:nvSpPr>
        <p:spPr>
          <a:xfrm>
            <a:off x="3353763" y="1984276"/>
            <a:ext cx="5043169" cy="4657824"/>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 Komenda do zapisywania swoich zmian w repozytorium zdalnym.</a:t>
            </a:r>
          </a:p>
          <a:p>
            <a:r>
              <a:rPr lang="pl-PL" kern="0" dirty="0" smtClean="0"/>
              <a:t>Należy pamiętać, że jeśli nie będziemy na bieżąco ze zmianami w repozytorium zdalnym nie uda się naszych wysłać na serwer.</a:t>
            </a:r>
            <a:endParaRPr lang="pl-PL" kern="0" dirty="0"/>
          </a:p>
        </p:txBody>
      </p:sp>
      <p:sp>
        <p:nvSpPr>
          <p:cNvPr id="6" name="Rectangle 7"/>
          <p:cNvSpPr txBox="1">
            <a:spLocks/>
          </p:cNvSpPr>
          <p:nvPr/>
        </p:nvSpPr>
        <p:spPr>
          <a:xfrm>
            <a:off x="342374" y="28224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fontScale="92500"/>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a:t>
            </a:r>
            <a:r>
              <a:rPr lang="pl-PL" kern="0" dirty="0" err="1" smtClean="0"/>
              <a:t>push</a:t>
            </a:r>
            <a:r>
              <a:rPr lang="pl-PL" kern="0" dirty="0" smtClean="0"/>
              <a:t> </a:t>
            </a:r>
            <a:r>
              <a:rPr lang="pl-PL" kern="0" dirty="0" err="1" smtClean="0"/>
              <a:t>origin</a:t>
            </a:r>
            <a:r>
              <a:rPr lang="pl-PL" kern="0" dirty="0" smtClean="0"/>
              <a:t> master</a:t>
            </a:r>
            <a:endParaRPr lang="pl-PL" kern="0" dirty="0"/>
          </a:p>
        </p:txBody>
      </p:sp>
    </p:spTree>
    <p:extLst>
      <p:ext uri="{BB962C8B-B14F-4D97-AF65-F5344CB8AC3E}">
        <p14:creationId xmlns:p14="http://schemas.microsoft.com/office/powerpoint/2010/main" val="13793854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a:t>
            </a:r>
            <a:r>
              <a:rPr lang="pl-PL" dirty="0" err="1" smtClean="0"/>
              <a:t>cdn</a:t>
            </a:r>
            <a:r>
              <a:rPr lang="pl-PL" dirty="0" smtClean="0"/>
              <a:t>…</a:t>
            </a:r>
            <a:endParaRPr lang="pl-PL" dirty="0"/>
          </a:p>
        </p:txBody>
      </p:sp>
      <p:pic>
        <p:nvPicPr>
          <p:cNvPr id="3078" name="Picture 6" descr="http://git-scm.com/figures/18333fig051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501775"/>
            <a:ext cx="478472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1391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a:t>
            </a:r>
            <a:r>
              <a:rPr lang="pl-PL" dirty="0" err="1" smtClean="0"/>
              <a:t>cdn</a:t>
            </a:r>
            <a:r>
              <a:rPr lang="pl-PL" dirty="0" smtClean="0"/>
              <a:t>…</a:t>
            </a:r>
            <a:endParaRPr lang="pl-PL" dirty="0"/>
          </a:p>
        </p:txBody>
      </p:sp>
      <p:sp>
        <p:nvSpPr>
          <p:cNvPr id="4" name="Rectangle 12"/>
          <p:cNvSpPr txBox="1">
            <a:spLocks/>
          </p:cNvSpPr>
          <p:nvPr/>
        </p:nvSpPr>
        <p:spPr>
          <a:xfrm>
            <a:off x="2071063" y="1819176"/>
            <a:ext cx="5043169" cy="4657824"/>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sz="2800" kern="0" dirty="0" smtClean="0"/>
              <a:t> DZIĘKUJĘ ZA UWAGĘ! </a:t>
            </a:r>
            <a:endParaRPr lang="pl-PL" sz="2800" kern="0" dirty="0"/>
          </a:p>
        </p:txBody>
      </p:sp>
    </p:spTree>
    <p:extLst>
      <p:ext uri="{BB962C8B-B14F-4D97-AF65-F5344CB8AC3E}">
        <p14:creationId xmlns:p14="http://schemas.microsoft.com/office/powerpoint/2010/main" val="119670491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Bibliografia</a:t>
            </a:r>
            <a:endParaRPr lang="pl-PL" dirty="0"/>
          </a:p>
        </p:txBody>
      </p:sp>
      <p:sp>
        <p:nvSpPr>
          <p:cNvPr id="12" name="Rectangle 8"/>
          <p:cNvSpPr txBox="1">
            <a:spLocks/>
          </p:cNvSpPr>
          <p:nvPr/>
        </p:nvSpPr>
        <p:spPr>
          <a:xfrm>
            <a:off x="914400" y="1905000"/>
            <a:ext cx="7546032" cy="4221163"/>
          </a:xfrm>
          <a:prstGeom prst="rect">
            <a:avLst/>
          </a:prstGeom>
        </p:spPr>
        <p:txBody>
          <a:bodyPr/>
          <a:lstStyle>
            <a:lvl1pPr marL="342900" indent="-342900" algn="l" rtl="0" eaLnBrk="1" latinLnBrk="0" hangingPunct="1">
              <a:spcBef>
                <a:spcPct val="20000"/>
              </a:spcBef>
              <a:buChar char="•"/>
              <a:defRPr kumimoji="0" lang="pl-PL" sz="2000">
                <a:solidFill>
                  <a:schemeClr val="tx1"/>
                </a:solidFill>
                <a:latin typeface="+mn-lt"/>
                <a:ea typeface="+mn-ea"/>
                <a:cs typeface="+mn-cs"/>
              </a:defRPr>
            </a:lvl1pPr>
            <a:lvl2pPr marL="742950" indent="-285750" algn="l" rtl="0" eaLnBrk="1" latinLnBrk="0" hangingPunct="1">
              <a:spcBef>
                <a:spcPct val="20000"/>
              </a:spcBef>
              <a:buChar char="–"/>
              <a:defRPr kumimoji="0" lang="pl-PL" sz="2000">
                <a:solidFill>
                  <a:schemeClr val="tx1"/>
                </a:solidFill>
                <a:latin typeface="+mn-lt"/>
                <a:ea typeface="+mn-ea"/>
                <a:cs typeface="+mn-cs"/>
              </a:defRPr>
            </a:lvl2pPr>
            <a:lvl3pPr marL="1143000" indent="-228600" algn="l" rtl="0" eaLnBrk="1" latinLnBrk="0" hangingPunct="1">
              <a:spcBef>
                <a:spcPct val="20000"/>
              </a:spcBef>
              <a:buChar char="•"/>
              <a:defRPr kumimoji="0" lang="pl-PL" sz="2000">
                <a:solidFill>
                  <a:schemeClr val="tx1"/>
                </a:solidFill>
                <a:latin typeface="+mn-lt"/>
                <a:ea typeface="+mn-ea"/>
                <a:cs typeface="+mn-cs"/>
              </a:defRPr>
            </a:lvl3pPr>
            <a:lvl4pPr marL="1600200" indent="-228600" algn="l" rtl="0" eaLnBrk="1" latinLnBrk="0" hangingPunct="1">
              <a:spcBef>
                <a:spcPct val="20000"/>
              </a:spcBef>
              <a:buChar char="–"/>
              <a:defRPr kumimoji="0" lang="pl-PL" sz="2000">
                <a:solidFill>
                  <a:schemeClr val="tx1"/>
                </a:solidFill>
                <a:latin typeface="+mn-lt"/>
                <a:ea typeface="+mn-ea"/>
                <a:cs typeface="+mn-cs"/>
              </a:defRPr>
            </a:lvl4pPr>
            <a:lvl5pPr marL="2057400" indent="-228600" algn="l" rtl="0" eaLnBrk="1" latinLnBrk="0" hangingPunct="1">
              <a:spcBef>
                <a:spcPct val="20000"/>
              </a:spcBef>
              <a:buChar char="»"/>
              <a:defRPr kumimoji="0" lang="pl-PL" sz="2000">
                <a:solidFill>
                  <a:schemeClr val="tx1"/>
                </a:solidFill>
                <a:latin typeface="+mn-lt"/>
                <a:ea typeface="+mn-ea"/>
                <a:cs typeface="+mn-cs"/>
              </a:defRPr>
            </a:lvl5pPr>
            <a:lvl6pPr marL="2514600" indent="-228600" algn="l" rtl="0" eaLnBrk="1" latinLnBrk="0" hangingPunct="1">
              <a:spcBef>
                <a:spcPct val="20000"/>
              </a:spcBef>
              <a:buChar char="•"/>
              <a:defRPr kumimoji="0" lang="pl-PL" sz="2000">
                <a:solidFill>
                  <a:schemeClr val="tx1"/>
                </a:solidFill>
                <a:latin typeface="+mn-lt"/>
                <a:ea typeface="+mn-ea"/>
                <a:cs typeface="+mn-cs"/>
              </a:defRPr>
            </a:lvl6pPr>
            <a:lvl7pPr marL="2971800" indent="-228600" algn="l" rtl="0" eaLnBrk="1" latinLnBrk="0" hangingPunct="1">
              <a:spcBef>
                <a:spcPct val="20000"/>
              </a:spcBef>
              <a:buChar char="•"/>
              <a:defRPr kumimoji="0" lang="pl-PL" sz="2000">
                <a:solidFill>
                  <a:schemeClr val="tx1"/>
                </a:solidFill>
                <a:latin typeface="+mn-lt"/>
                <a:ea typeface="+mn-ea"/>
                <a:cs typeface="+mn-cs"/>
              </a:defRPr>
            </a:lvl7pPr>
            <a:lvl8pPr marL="3429000" indent="-228600" algn="l" rtl="0" eaLnBrk="1" latinLnBrk="0" hangingPunct="1">
              <a:spcBef>
                <a:spcPct val="20000"/>
              </a:spcBef>
              <a:buChar char="•"/>
              <a:defRPr kumimoji="0" lang="pl-PL" sz="2000">
                <a:solidFill>
                  <a:schemeClr val="tx1"/>
                </a:solidFill>
                <a:latin typeface="+mn-lt"/>
                <a:ea typeface="+mn-ea"/>
                <a:cs typeface="+mn-cs"/>
              </a:defRPr>
            </a:lvl8pPr>
            <a:lvl9pPr marL="3886200" indent="-228600" algn="l" rtl="0" eaLnBrk="1" latinLnBrk="0" hangingPunct="1">
              <a:spcBef>
                <a:spcPct val="20000"/>
              </a:spcBef>
              <a:buChar char="•"/>
              <a:defRPr kumimoji="0" lang="pl-PL" sz="2000">
                <a:solidFill>
                  <a:schemeClr val="tx1"/>
                </a:solidFill>
                <a:latin typeface="+mn-lt"/>
                <a:ea typeface="+mn-ea"/>
                <a:cs typeface="+mn-cs"/>
              </a:defRPr>
            </a:lvl9pPr>
            <a:extLst/>
          </a:lstStyle>
          <a:p>
            <a:r>
              <a:rPr lang="pl-PL" kern="0" dirty="0">
                <a:hlinkClick r:id="rId3"/>
              </a:rPr>
              <a:t>http://git-scm.com/book</a:t>
            </a:r>
            <a:r>
              <a:rPr lang="pl-PL" kern="0" dirty="0" smtClean="0">
                <a:hlinkClick r:id="rId3"/>
              </a:rPr>
              <a:t>/</a:t>
            </a:r>
            <a:endParaRPr lang="pl-PL" kern="0" dirty="0" smtClean="0"/>
          </a:p>
          <a:p>
            <a:r>
              <a:rPr lang="pl-PL" kern="0" dirty="0">
                <a:hlinkClick r:id="rId4"/>
              </a:rPr>
              <a:t>http://</a:t>
            </a:r>
            <a:r>
              <a:rPr lang="pl-PL" kern="0" dirty="0" smtClean="0">
                <a:hlinkClick r:id="rId4"/>
              </a:rPr>
              <a:t>gitimmersion.com/lab_01.html</a:t>
            </a:r>
            <a:r>
              <a:rPr lang="pl-PL" kern="0" dirty="0" smtClean="0"/>
              <a:t> (ćwiczenia)</a:t>
            </a:r>
          </a:p>
          <a:p>
            <a:r>
              <a:rPr lang="pl-PL" kern="0" dirty="0">
                <a:hlinkClick r:id="rId5"/>
              </a:rPr>
              <a:t>http://www.sbf5.com/~</a:t>
            </a:r>
            <a:r>
              <a:rPr lang="pl-PL" kern="0" dirty="0" smtClean="0">
                <a:hlinkClick r:id="rId5"/>
              </a:rPr>
              <a:t>cduan/technical/git/git-2.shtml</a:t>
            </a:r>
            <a:endParaRPr lang="pl-PL" kern="0" dirty="0" smtClean="0"/>
          </a:p>
          <a:p>
            <a:endParaRPr lang="pl-PL" kern="0" dirty="0"/>
          </a:p>
          <a:p>
            <a:r>
              <a:rPr lang="pl-PL" kern="0" dirty="0" smtClean="0"/>
              <a:t>Git HUB</a:t>
            </a:r>
          </a:p>
          <a:p>
            <a:r>
              <a:rPr lang="pl-PL" kern="0" dirty="0"/>
              <a:t>https://github.com/Pola27/Interesujace-obiekty</a:t>
            </a:r>
            <a:endParaRPr lang="pl-PL" kern="0" dirty="0" smtClean="0"/>
          </a:p>
        </p:txBody>
      </p:sp>
    </p:spTree>
    <p:extLst>
      <p:ext uri="{BB962C8B-B14F-4D97-AF65-F5344CB8AC3E}">
        <p14:creationId xmlns:p14="http://schemas.microsoft.com/office/powerpoint/2010/main" val="233650046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pl-PL" sz="2800"/>
          </a:p>
        </p:txBody>
      </p:sp>
      <p:sp>
        <p:nvSpPr>
          <p:cNvPr id="28" name="Rectangle 6"/>
          <p:cNvSpPr>
            <a:spLocks noGrp="1"/>
          </p:cNvSpPr>
          <p:nvPr>
            <p:ph type="title"/>
          </p:nvPr>
        </p:nvSpPr>
        <p:spPr>
          <a:xfrm>
            <a:off x="914400" y="-4769"/>
            <a:ext cx="7696200" cy="1143000"/>
          </a:xfrm>
        </p:spPr>
        <p:txBody>
          <a:bodyPr/>
          <a:lstStyle>
            <a:extLst/>
          </a:lstStyle>
          <a:p>
            <a:r>
              <a:rPr lang="pl-PL" dirty="0" smtClean="0"/>
              <a:t>Wprowadzenie do kontroli wersji</a:t>
            </a:r>
            <a:endParaRPr lang="pl-PL" dirty="0"/>
          </a:p>
        </p:txBody>
      </p:sp>
      <p:sp>
        <p:nvSpPr>
          <p:cNvPr id="17" name="Rectangle 8"/>
          <p:cNvSpPr>
            <a:spLocks noGrp="1"/>
          </p:cNvSpPr>
          <p:nvPr>
            <p:ph idx="1"/>
          </p:nvPr>
        </p:nvSpPr>
        <p:spPr>
          <a:xfrm>
            <a:off x="914400" y="1905000"/>
            <a:ext cx="3657599" cy="4221163"/>
          </a:xfrm>
        </p:spPr>
        <p:txBody>
          <a:bodyPr/>
          <a:lstStyle>
            <a:extLst/>
          </a:lstStyle>
          <a:p>
            <a:r>
              <a:rPr lang="pl-PL" dirty="0" smtClean="0"/>
              <a:t>Rozproszone systemy kontroli wersji – lokalnie tworzona jest kopie całego repozytorium istniejącego na serwerze (np. GIT, </a:t>
            </a:r>
            <a:r>
              <a:rPr lang="pl-PL" dirty="0" err="1" smtClean="0"/>
              <a:t>Mercurial</a:t>
            </a:r>
            <a:r>
              <a:rPr lang="pl-PL" dirty="0" smtClean="0"/>
              <a:t>, </a:t>
            </a:r>
            <a:r>
              <a:rPr lang="pl-PL" dirty="0" err="1" smtClean="0"/>
              <a:t>Bazaar</a:t>
            </a:r>
            <a:r>
              <a:rPr lang="pl-PL" dirty="0" smtClean="0"/>
              <a:t>)</a:t>
            </a:r>
          </a:p>
        </p:txBody>
      </p:sp>
      <p:pic>
        <p:nvPicPr>
          <p:cNvPr id="2050" name="Picture 2" descr="http://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931" y="2002424"/>
            <a:ext cx="3384376" cy="3810808"/>
          </a:xfrm>
          <a:prstGeom prst="rect">
            <a:avLst/>
          </a:prstGeom>
          <a:noFill/>
          <a:extLst>
            <a:ext uri="{909E8E84-426E-40DD-AFC4-6F175D3DCCD1}">
              <a14:hiddenFill xmlns:a14="http://schemas.microsoft.com/office/drawing/2010/main">
                <a:solidFill>
                  <a:srgbClr val="FFFFFF"/>
                </a:solidFill>
              </a14:hiddenFill>
            </a:ext>
          </a:extLst>
        </p:spPr>
      </p:pic>
      <p:sp>
        <p:nvSpPr>
          <p:cNvPr id="9" name="Oval 28"/>
          <p:cNvSpPr/>
          <p:nvPr/>
        </p:nvSpPr>
        <p:spPr>
          <a:xfrm>
            <a:off x="8543925" y="6300788"/>
            <a:ext cx="185738" cy="186885"/>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pl-PL"/>
          </a:p>
        </p:txBody>
      </p:sp>
    </p:spTree>
    <p:extLst>
      <p:ext uri="{BB962C8B-B14F-4D97-AF65-F5344CB8AC3E}">
        <p14:creationId xmlns:p14="http://schemas.microsoft.com/office/powerpoint/2010/main" val="2205916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pl-PL" sz="2800"/>
          </a:p>
        </p:txBody>
      </p:sp>
      <p:sp>
        <p:nvSpPr>
          <p:cNvPr id="28" name="Rectangle 6"/>
          <p:cNvSpPr>
            <a:spLocks noGrp="1"/>
          </p:cNvSpPr>
          <p:nvPr>
            <p:ph type="title"/>
          </p:nvPr>
        </p:nvSpPr>
        <p:spPr>
          <a:xfrm>
            <a:off x="930388" y="0"/>
            <a:ext cx="7696200" cy="1143000"/>
          </a:xfrm>
        </p:spPr>
        <p:txBody>
          <a:bodyPr/>
          <a:lstStyle>
            <a:extLst/>
          </a:lstStyle>
          <a:p>
            <a:r>
              <a:rPr lang="pl-PL" dirty="0" smtClean="0"/>
              <a:t>Wprowadzenie do kontroli wersji</a:t>
            </a:r>
            <a:endParaRPr lang="pl-PL" dirty="0"/>
          </a:p>
        </p:txBody>
      </p:sp>
      <p:pic>
        <p:nvPicPr>
          <p:cNvPr id="3074" name="Picture 2" descr="http://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3933056"/>
            <a:ext cx="47625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590020"/>
            <a:ext cx="4762500" cy="2124075"/>
          </a:xfrm>
          <a:prstGeom prst="rect">
            <a:avLst/>
          </a:prstGeom>
          <a:noFill/>
          <a:extLst>
            <a:ext uri="{909E8E84-426E-40DD-AFC4-6F175D3DCCD1}">
              <a14:hiddenFill xmlns:a14="http://schemas.microsoft.com/office/drawing/2010/main">
                <a:solidFill>
                  <a:srgbClr val="FFFFFF"/>
                </a:solidFill>
              </a14:hiddenFill>
            </a:ext>
          </a:extLst>
        </p:spPr>
      </p:pic>
      <p:sp>
        <p:nvSpPr>
          <p:cNvPr id="9" name="Oval 28"/>
          <p:cNvSpPr/>
          <p:nvPr/>
        </p:nvSpPr>
        <p:spPr>
          <a:xfrm>
            <a:off x="8543925" y="6300788"/>
            <a:ext cx="185738" cy="186885"/>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pl-PL"/>
          </a:p>
        </p:txBody>
      </p:sp>
    </p:spTree>
    <p:extLst>
      <p:ext uri="{BB962C8B-B14F-4D97-AF65-F5344CB8AC3E}">
        <p14:creationId xmlns:p14="http://schemas.microsoft.com/office/powerpoint/2010/main" val="948251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podstawy</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Repozytorium</a:t>
            </a:r>
            <a:endParaRPr lang="pl-PL" kern="0" dirty="0"/>
          </a:p>
        </p:txBody>
      </p:sp>
      <p:sp>
        <p:nvSpPr>
          <p:cNvPr id="7" name="Rectangle 12"/>
          <p:cNvSpPr txBox="1">
            <a:spLocks/>
          </p:cNvSpPr>
          <p:nvPr/>
        </p:nvSpPr>
        <p:spPr>
          <a:xfrm>
            <a:off x="3759244" y="2708920"/>
            <a:ext cx="2971800"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err="1" smtClean="0"/>
              <a:t>Commit</a:t>
            </a:r>
            <a:r>
              <a:rPr lang="pl-PL" kern="0" dirty="0" smtClean="0"/>
              <a:t> </a:t>
            </a:r>
            <a:r>
              <a:rPr lang="pl-PL" kern="0" dirty="0" err="1" smtClean="0"/>
              <a:t>object</a:t>
            </a:r>
            <a:endParaRPr lang="pl-PL" kern="0" dirty="0"/>
          </a:p>
        </p:txBody>
      </p:sp>
      <p:sp>
        <p:nvSpPr>
          <p:cNvPr id="8" name="Rectangle 12"/>
          <p:cNvSpPr txBox="1">
            <a:spLocks/>
          </p:cNvSpPr>
          <p:nvPr/>
        </p:nvSpPr>
        <p:spPr>
          <a:xfrm>
            <a:off x="3707904" y="2012884"/>
            <a:ext cx="2971800"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fontScale="77500" lnSpcReduction="20000"/>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Zestaw ref do CO, </a:t>
            </a:r>
            <a:r>
              <a:rPr lang="pl-PL" kern="0" dirty="0" err="1" smtClean="0"/>
              <a:t>tzw</a:t>
            </a:r>
            <a:r>
              <a:rPr lang="pl-PL" kern="0" dirty="0" smtClean="0"/>
              <a:t> </a:t>
            </a:r>
            <a:r>
              <a:rPr lang="pl-PL" kern="0" dirty="0" err="1" smtClean="0"/>
              <a:t>heads</a:t>
            </a:r>
            <a:endParaRPr lang="pl-PL" kern="0" dirty="0"/>
          </a:p>
        </p:txBody>
      </p:sp>
      <p:sp>
        <p:nvSpPr>
          <p:cNvPr id="9" name="Rectangle 7"/>
          <p:cNvSpPr txBox="1">
            <a:spLocks/>
          </p:cNvSpPr>
          <p:nvPr/>
        </p:nvSpPr>
        <p:spPr>
          <a:xfrm>
            <a:off x="107504" y="390111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Zestaw plików proj.</a:t>
            </a:r>
            <a:endParaRPr lang="pl-PL" kern="0" dirty="0"/>
          </a:p>
        </p:txBody>
      </p:sp>
      <p:sp>
        <p:nvSpPr>
          <p:cNvPr id="10" name="Rectangle 7"/>
          <p:cNvSpPr txBox="1">
            <a:spLocks/>
          </p:cNvSpPr>
          <p:nvPr/>
        </p:nvSpPr>
        <p:spPr>
          <a:xfrm>
            <a:off x="3122873" y="3922659"/>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fontScale="85000" lnSpcReduction="20000"/>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Referencję do poprzedniej wersji</a:t>
            </a:r>
            <a:endParaRPr lang="pl-PL" kern="0" dirty="0"/>
          </a:p>
        </p:txBody>
      </p:sp>
      <p:sp>
        <p:nvSpPr>
          <p:cNvPr id="11" name="Rectangle 7"/>
          <p:cNvSpPr txBox="1">
            <a:spLocks/>
          </p:cNvSpPr>
          <p:nvPr/>
        </p:nvSpPr>
        <p:spPr>
          <a:xfrm>
            <a:off x="6084168" y="3922659"/>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SHA1 </a:t>
            </a:r>
            <a:r>
              <a:rPr lang="pl-PL" kern="0" dirty="0" err="1" smtClean="0"/>
              <a:t>name</a:t>
            </a:r>
            <a:r>
              <a:rPr lang="pl-PL" kern="0" dirty="0" smtClean="0"/>
              <a:t> – </a:t>
            </a:r>
            <a:r>
              <a:rPr lang="pl-PL" kern="0" dirty="0" err="1" smtClean="0"/>
              <a:t>hasha</a:t>
            </a:r>
            <a:endParaRPr lang="pl-PL" kern="0" dirty="0"/>
          </a:p>
        </p:txBody>
      </p:sp>
      <p:sp>
        <p:nvSpPr>
          <p:cNvPr id="14" name="Oval 28"/>
          <p:cNvSpPr/>
          <p:nvPr/>
        </p:nvSpPr>
        <p:spPr>
          <a:xfrm>
            <a:off x="8539163" y="6286500"/>
            <a:ext cx="190500" cy="195263"/>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pl-PL"/>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podstawy</a:t>
            </a:r>
            <a:endParaRPr lang="pl-PL" dirty="0"/>
          </a:p>
        </p:txBody>
      </p:sp>
      <p:pic>
        <p:nvPicPr>
          <p:cNvPr id="4098" name="Picture 2" descr="http://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134" y="1628800"/>
            <a:ext cx="4201245" cy="43815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8"/>
          <p:cNvSpPr txBox="1">
            <a:spLocks/>
          </p:cNvSpPr>
          <p:nvPr/>
        </p:nvSpPr>
        <p:spPr>
          <a:xfrm>
            <a:off x="395536" y="1636761"/>
            <a:ext cx="3657599" cy="4221163"/>
          </a:xfrm>
          <a:prstGeom prst="rect">
            <a:avLst/>
          </a:prstGeom>
        </p:spPr>
        <p:txBody>
          <a:bodyPr/>
          <a:lstStyle>
            <a:lvl1pPr marL="342900" indent="-342900" algn="l" rtl="0" eaLnBrk="1" latinLnBrk="0" hangingPunct="1">
              <a:spcBef>
                <a:spcPct val="20000"/>
              </a:spcBef>
              <a:buChar char="•"/>
              <a:defRPr kumimoji="0" lang="pl-PL" sz="2000">
                <a:solidFill>
                  <a:schemeClr val="tx1"/>
                </a:solidFill>
                <a:latin typeface="+mn-lt"/>
                <a:ea typeface="+mn-ea"/>
                <a:cs typeface="+mn-cs"/>
              </a:defRPr>
            </a:lvl1pPr>
            <a:lvl2pPr marL="742950" indent="-285750" algn="l" rtl="0" eaLnBrk="1" latinLnBrk="0" hangingPunct="1">
              <a:spcBef>
                <a:spcPct val="20000"/>
              </a:spcBef>
              <a:buChar char="–"/>
              <a:defRPr kumimoji="0" lang="pl-PL" sz="2000">
                <a:solidFill>
                  <a:schemeClr val="tx1"/>
                </a:solidFill>
                <a:latin typeface="+mn-lt"/>
                <a:ea typeface="+mn-ea"/>
                <a:cs typeface="+mn-cs"/>
              </a:defRPr>
            </a:lvl2pPr>
            <a:lvl3pPr marL="1143000" indent="-228600" algn="l" rtl="0" eaLnBrk="1" latinLnBrk="0" hangingPunct="1">
              <a:spcBef>
                <a:spcPct val="20000"/>
              </a:spcBef>
              <a:buChar char="•"/>
              <a:defRPr kumimoji="0" lang="pl-PL" sz="2000">
                <a:solidFill>
                  <a:schemeClr val="tx1"/>
                </a:solidFill>
                <a:latin typeface="+mn-lt"/>
                <a:ea typeface="+mn-ea"/>
                <a:cs typeface="+mn-cs"/>
              </a:defRPr>
            </a:lvl3pPr>
            <a:lvl4pPr marL="1600200" indent="-228600" algn="l" rtl="0" eaLnBrk="1" latinLnBrk="0" hangingPunct="1">
              <a:spcBef>
                <a:spcPct val="20000"/>
              </a:spcBef>
              <a:buChar char="–"/>
              <a:defRPr kumimoji="0" lang="pl-PL" sz="2000">
                <a:solidFill>
                  <a:schemeClr val="tx1"/>
                </a:solidFill>
                <a:latin typeface="+mn-lt"/>
                <a:ea typeface="+mn-ea"/>
                <a:cs typeface="+mn-cs"/>
              </a:defRPr>
            </a:lvl4pPr>
            <a:lvl5pPr marL="2057400" indent="-228600" algn="l" rtl="0" eaLnBrk="1" latinLnBrk="0" hangingPunct="1">
              <a:spcBef>
                <a:spcPct val="20000"/>
              </a:spcBef>
              <a:buChar char="»"/>
              <a:defRPr kumimoji="0" lang="pl-PL" sz="2000">
                <a:solidFill>
                  <a:schemeClr val="tx1"/>
                </a:solidFill>
                <a:latin typeface="+mn-lt"/>
                <a:ea typeface="+mn-ea"/>
                <a:cs typeface="+mn-cs"/>
              </a:defRPr>
            </a:lvl5pPr>
            <a:lvl6pPr marL="2514600" indent="-228600" algn="l" rtl="0" eaLnBrk="1" latinLnBrk="0" hangingPunct="1">
              <a:spcBef>
                <a:spcPct val="20000"/>
              </a:spcBef>
              <a:buChar char="•"/>
              <a:defRPr kumimoji="0" lang="pl-PL" sz="2000">
                <a:solidFill>
                  <a:schemeClr val="tx1"/>
                </a:solidFill>
                <a:latin typeface="+mn-lt"/>
                <a:ea typeface="+mn-ea"/>
                <a:cs typeface="+mn-cs"/>
              </a:defRPr>
            </a:lvl6pPr>
            <a:lvl7pPr marL="2971800" indent="-228600" algn="l" rtl="0" eaLnBrk="1" latinLnBrk="0" hangingPunct="1">
              <a:spcBef>
                <a:spcPct val="20000"/>
              </a:spcBef>
              <a:buChar char="•"/>
              <a:defRPr kumimoji="0" lang="pl-PL" sz="2000">
                <a:solidFill>
                  <a:schemeClr val="tx1"/>
                </a:solidFill>
                <a:latin typeface="+mn-lt"/>
                <a:ea typeface="+mn-ea"/>
                <a:cs typeface="+mn-cs"/>
              </a:defRPr>
            </a:lvl7pPr>
            <a:lvl8pPr marL="3429000" indent="-228600" algn="l" rtl="0" eaLnBrk="1" latinLnBrk="0" hangingPunct="1">
              <a:spcBef>
                <a:spcPct val="20000"/>
              </a:spcBef>
              <a:buChar char="•"/>
              <a:defRPr kumimoji="0" lang="pl-PL" sz="2000">
                <a:solidFill>
                  <a:schemeClr val="tx1"/>
                </a:solidFill>
                <a:latin typeface="+mn-lt"/>
                <a:ea typeface="+mn-ea"/>
                <a:cs typeface="+mn-cs"/>
              </a:defRPr>
            </a:lvl8pPr>
            <a:lvl9pPr marL="3886200" indent="-228600" algn="l" rtl="0" eaLnBrk="1" latinLnBrk="0" hangingPunct="1">
              <a:spcBef>
                <a:spcPct val="20000"/>
              </a:spcBef>
              <a:buChar char="•"/>
              <a:defRPr kumimoji="0" lang="pl-PL" sz="2000">
                <a:solidFill>
                  <a:schemeClr val="tx1"/>
                </a:solidFill>
                <a:latin typeface="+mn-lt"/>
                <a:ea typeface="+mn-ea"/>
                <a:cs typeface="+mn-cs"/>
              </a:defRPr>
            </a:lvl9pPr>
            <a:extLst/>
          </a:lstStyle>
          <a:p>
            <a:r>
              <a:rPr lang="pl-PL" kern="0" dirty="0" smtClean="0"/>
              <a:t>Trzy stany:</a:t>
            </a:r>
          </a:p>
          <a:p>
            <a:r>
              <a:rPr lang="pl-PL" kern="0" dirty="0" smtClean="0"/>
              <a:t>ZATWIERDZONY</a:t>
            </a:r>
          </a:p>
          <a:p>
            <a:r>
              <a:rPr lang="pl-PL" kern="0" dirty="0" smtClean="0"/>
              <a:t>ZMODYFIKOWANY</a:t>
            </a:r>
          </a:p>
          <a:p>
            <a:r>
              <a:rPr lang="pl-PL" kern="0" dirty="0" smtClean="0"/>
              <a:t>ŚLEDZONY</a:t>
            </a:r>
          </a:p>
        </p:txBody>
      </p:sp>
      <p:sp>
        <p:nvSpPr>
          <p:cNvPr id="13" name="Oval 28"/>
          <p:cNvSpPr/>
          <p:nvPr/>
        </p:nvSpPr>
        <p:spPr>
          <a:xfrm>
            <a:off x="8539163" y="6286500"/>
            <a:ext cx="190500" cy="195263"/>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pl-PL"/>
          </a:p>
        </p:txBody>
      </p:sp>
    </p:spTree>
    <p:extLst>
      <p:ext uri="{BB962C8B-B14F-4D97-AF65-F5344CB8AC3E}">
        <p14:creationId xmlns:p14="http://schemas.microsoft.com/office/powerpoint/2010/main" val="329348212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podstawy</a:t>
            </a:r>
            <a:endParaRPr lang="pl-PL" dirty="0"/>
          </a:p>
        </p:txBody>
      </p:sp>
      <p:pic>
        <p:nvPicPr>
          <p:cNvPr id="4098" name="Picture 2" descr="http://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134" y="1628800"/>
            <a:ext cx="4201245" cy="43815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8"/>
          <p:cNvSpPr txBox="1">
            <a:spLocks/>
          </p:cNvSpPr>
          <p:nvPr/>
        </p:nvSpPr>
        <p:spPr>
          <a:xfrm>
            <a:off x="395536" y="1636761"/>
            <a:ext cx="3657599" cy="4221163"/>
          </a:xfrm>
          <a:prstGeom prst="rect">
            <a:avLst/>
          </a:prstGeom>
        </p:spPr>
        <p:txBody>
          <a:bodyPr/>
          <a:lstStyle>
            <a:lvl1pPr marL="342900" indent="-342900" algn="l" rtl="0" eaLnBrk="1" latinLnBrk="0" hangingPunct="1">
              <a:spcBef>
                <a:spcPct val="20000"/>
              </a:spcBef>
              <a:buChar char="•"/>
              <a:defRPr kumimoji="0" lang="pl-PL" sz="2000">
                <a:solidFill>
                  <a:schemeClr val="tx1"/>
                </a:solidFill>
                <a:latin typeface="+mn-lt"/>
                <a:ea typeface="+mn-ea"/>
                <a:cs typeface="+mn-cs"/>
              </a:defRPr>
            </a:lvl1pPr>
            <a:lvl2pPr marL="742950" indent="-285750" algn="l" rtl="0" eaLnBrk="1" latinLnBrk="0" hangingPunct="1">
              <a:spcBef>
                <a:spcPct val="20000"/>
              </a:spcBef>
              <a:buChar char="–"/>
              <a:defRPr kumimoji="0" lang="pl-PL" sz="2000">
                <a:solidFill>
                  <a:schemeClr val="tx1"/>
                </a:solidFill>
                <a:latin typeface="+mn-lt"/>
                <a:ea typeface="+mn-ea"/>
                <a:cs typeface="+mn-cs"/>
              </a:defRPr>
            </a:lvl2pPr>
            <a:lvl3pPr marL="1143000" indent="-228600" algn="l" rtl="0" eaLnBrk="1" latinLnBrk="0" hangingPunct="1">
              <a:spcBef>
                <a:spcPct val="20000"/>
              </a:spcBef>
              <a:buChar char="•"/>
              <a:defRPr kumimoji="0" lang="pl-PL" sz="2000">
                <a:solidFill>
                  <a:schemeClr val="tx1"/>
                </a:solidFill>
                <a:latin typeface="+mn-lt"/>
                <a:ea typeface="+mn-ea"/>
                <a:cs typeface="+mn-cs"/>
              </a:defRPr>
            </a:lvl3pPr>
            <a:lvl4pPr marL="1600200" indent="-228600" algn="l" rtl="0" eaLnBrk="1" latinLnBrk="0" hangingPunct="1">
              <a:spcBef>
                <a:spcPct val="20000"/>
              </a:spcBef>
              <a:buChar char="–"/>
              <a:defRPr kumimoji="0" lang="pl-PL" sz="2000">
                <a:solidFill>
                  <a:schemeClr val="tx1"/>
                </a:solidFill>
                <a:latin typeface="+mn-lt"/>
                <a:ea typeface="+mn-ea"/>
                <a:cs typeface="+mn-cs"/>
              </a:defRPr>
            </a:lvl4pPr>
            <a:lvl5pPr marL="2057400" indent="-228600" algn="l" rtl="0" eaLnBrk="1" latinLnBrk="0" hangingPunct="1">
              <a:spcBef>
                <a:spcPct val="20000"/>
              </a:spcBef>
              <a:buChar char="»"/>
              <a:defRPr kumimoji="0" lang="pl-PL" sz="2000">
                <a:solidFill>
                  <a:schemeClr val="tx1"/>
                </a:solidFill>
                <a:latin typeface="+mn-lt"/>
                <a:ea typeface="+mn-ea"/>
                <a:cs typeface="+mn-cs"/>
              </a:defRPr>
            </a:lvl5pPr>
            <a:lvl6pPr marL="2514600" indent="-228600" algn="l" rtl="0" eaLnBrk="1" latinLnBrk="0" hangingPunct="1">
              <a:spcBef>
                <a:spcPct val="20000"/>
              </a:spcBef>
              <a:buChar char="•"/>
              <a:defRPr kumimoji="0" lang="pl-PL" sz="2000">
                <a:solidFill>
                  <a:schemeClr val="tx1"/>
                </a:solidFill>
                <a:latin typeface="+mn-lt"/>
                <a:ea typeface="+mn-ea"/>
                <a:cs typeface="+mn-cs"/>
              </a:defRPr>
            </a:lvl6pPr>
            <a:lvl7pPr marL="2971800" indent="-228600" algn="l" rtl="0" eaLnBrk="1" latinLnBrk="0" hangingPunct="1">
              <a:spcBef>
                <a:spcPct val="20000"/>
              </a:spcBef>
              <a:buChar char="•"/>
              <a:defRPr kumimoji="0" lang="pl-PL" sz="2000">
                <a:solidFill>
                  <a:schemeClr val="tx1"/>
                </a:solidFill>
                <a:latin typeface="+mn-lt"/>
                <a:ea typeface="+mn-ea"/>
                <a:cs typeface="+mn-cs"/>
              </a:defRPr>
            </a:lvl7pPr>
            <a:lvl8pPr marL="3429000" indent="-228600" algn="l" rtl="0" eaLnBrk="1" latinLnBrk="0" hangingPunct="1">
              <a:spcBef>
                <a:spcPct val="20000"/>
              </a:spcBef>
              <a:buChar char="•"/>
              <a:defRPr kumimoji="0" lang="pl-PL" sz="2000">
                <a:solidFill>
                  <a:schemeClr val="tx1"/>
                </a:solidFill>
                <a:latin typeface="+mn-lt"/>
                <a:ea typeface="+mn-ea"/>
                <a:cs typeface="+mn-cs"/>
              </a:defRPr>
            </a:lvl8pPr>
            <a:lvl9pPr marL="3886200" indent="-228600" algn="l" rtl="0" eaLnBrk="1" latinLnBrk="0" hangingPunct="1">
              <a:spcBef>
                <a:spcPct val="20000"/>
              </a:spcBef>
              <a:buChar char="•"/>
              <a:defRPr kumimoji="0" lang="pl-PL" sz="2000">
                <a:solidFill>
                  <a:schemeClr val="tx1"/>
                </a:solidFill>
                <a:latin typeface="+mn-lt"/>
                <a:ea typeface="+mn-ea"/>
                <a:cs typeface="+mn-cs"/>
              </a:defRPr>
            </a:lvl9pPr>
            <a:extLst/>
          </a:lstStyle>
          <a:p>
            <a:r>
              <a:rPr lang="pl-PL" kern="0" dirty="0" smtClean="0"/>
              <a:t>Trzy stany:</a:t>
            </a:r>
          </a:p>
          <a:p>
            <a:r>
              <a:rPr lang="pl-PL" kern="0" dirty="0" smtClean="0"/>
              <a:t>ZATWIERDZONY</a:t>
            </a:r>
          </a:p>
          <a:p>
            <a:r>
              <a:rPr lang="pl-PL" kern="0" dirty="0" smtClean="0"/>
              <a:t>ZMODYFIKOWANY</a:t>
            </a:r>
          </a:p>
          <a:p>
            <a:r>
              <a:rPr lang="pl-PL" kern="0" dirty="0" smtClean="0"/>
              <a:t>ŚLEDZONY</a:t>
            </a:r>
          </a:p>
        </p:txBody>
      </p:sp>
      <p:sp>
        <p:nvSpPr>
          <p:cNvPr id="5" name="Oval 28"/>
          <p:cNvSpPr/>
          <p:nvPr/>
        </p:nvSpPr>
        <p:spPr>
          <a:xfrm>
            <a:off x="8539163" y="6286500"/>
            <a:ext cx="190500" cy="195263"/>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pl-PL"/>
          </a:p>
        </p:txBody>
      </p:sp>
    </p:spTree>
    <p:extLst>
      <p:ext uri="{BB962C8B-B14F-4D97-AF65-F5344CB8AC3E}">
        <p14:creationId xmlns:p14="http://schemas.microsoft.com/office/powerpoint/2010/main" val="77552384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podstawy</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Gałązki – </a:t>
            </a:r>
            <a:r>
              <a:rPr lang="pl-PL" kern="0" dirty="0" err="1" smtClean="0"/>
              <a:t>branch</a:t>
            </a:r>
            <a:r>
              <a:rPr lang="pl-PL" kern="0" dirty="0" smtClean="0"/>
              <a:t> </a:t>
            </a:r>
            <a:endParaRPr lang="pl-PL" kern="0" dirty="0"/>
          </a:p>
        </p:txBody>
      </p:sp>
      <p:sp>
        <p:nvSpPr>
          <p:cNvPr id="7" name="Rectangle 12"/>
          <p:cNvSpPr txBox="1">
            <a:spLocks/>
          </p:cNvSpPr>
          <p:nvPr/>
        </p:nvSpPr>
        <p:spPr>
          <a:xfrm>
            <a:off x="453138" y="3193969"/>
            <a:ext cx="957968"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A</a:t>
            </a:r>
            <a:endParaRPr lang="pl-PL" kern="0" dirty="0"/>
          </a:p>
        </p:txBody>
      </p:sp>
      <p:sp>
        <p:nvSpPr>
          <p:cNvPr id="8" name="Rectangle 12"/>
          <p:cNvSpPr txBox="1">
            <a:spLocks/>
          </p:cNvSpPr>
          <p:nvPr/>
        </p:nvSpPr>
        <p:spPr>
          <a:xfrm>
            <a:off x="3707904" y="2012884"/>
            <a:ext cx="2971800"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Pracowanie równolegle</a:t>
            </a:r>
            <a:endParaRPr lang="pl-PL" kern="0" dirty="0"/>
          </a:p>
        </p:txBody>
      </p:sp>
      <p:sp>
        <p:nvSpPr>
          <p:cNvPr id="9" name="Rectangle 7"/>
          <p:cNvSpPr txBox="1">
            <a:spLocks/>
          </p:cNvSpPr>
          <p:nvPr/>
        </p:nvSpPr>
        <p:spPr>
          <a:xfrm>
            <a:off x="2999963" y="3922659"/>
            <a:ext cx="957968" cy="4572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fontScale="77500" lnSpcReduction="20000"/>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MASTER</a:t>
            </a:r>
            <a:endParaRPr lang="pl-PL" kern="0" dirty="0"/>
          </a:p>
        </p:txBody>
      </p:sp>
      <p:sp>
        <p:nvSpPr>
          <p:cNvPr id="12" name="Rectangle 12"/>
          <p:cNvSpPr txBox="1">
            <a:spLocks/>
          </p:cNvSpPr>
          <p:nvPr/>
        </p:nvSpPr>
        <p:spPr>
          <a:xfrm>
            <a:off x="1737107" y="3185263"/>
            <a:ext cx="957968"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B</a:t>
            </a:r>
            <a:endParaRPr lang="pl-PL" kern="0" dirty="0"/>
          </a:p>
        </p:txBody>
      </p:sp>
      <p:sp>
        <p:nvSpPr>
          <p:cNvPr id="13" name="Rectangle 12"/>
          <p:cNvSpPr txBox="1">
            <a:spLocks/>
          </p:cNvSpPr>
          <p:nvPr/>
        </p:nvSpPr>
        <p:spPr>
          <a:xfrm>
            <a:off x="2999963" y="3193969"/>
            <a:ext cx="957968"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C</a:t>
            </a:r>
            <a:endParaRPr lang="pl-PL" kern="0" dirty="0"/>
          </a:p>
        </p:txBody>
      </p:sp>
      <p:sp>
        <p:nvSpPr>
          <p:cNvPr id="14" name="Rectangle 7"/>
          <p:cNvSpPr txBox="1">
            <a:spLocks/>
          </p:cNvSpPr>
          <p:nvPr/>
        </p:nvSpPr>
        <p:spPr>
          <a:xfrm>
            <a:off x="3039674" y="4725144"/>
            <a:ext cx="957968" cy="4572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HEAD</a:t>
            </a:r>
            <a:endParaRPr lang="pl-PL" kern="0" dirty="0"/>
          </a:p>
        </p:txBody>
      </p:sp>
      <p:sp>
        <p:nvSpPr>
          <p:cNvPr id="15" name="Rectangle 7"/>
          <p:cNvSpPr txBox="1">
            <a:spLocks/>
          </p:cNvSpPr>
          <p:nvPr/>
        </p:nvSpPr>
        <p:spPr>
          <a:xfrm>
            <a:off x="1776818" y="3922659"/>
            <a:ext cx="957968" cy="4572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err="1" smtClean="0"/>
              <a:t>fix</a:t>
            </a:r>
            <a:endParaRPr lang="pl-PL" kern="0" dirty="0"/>
          </a:p>
        </p:txBody>
      </p:sp>
      <p:sp>
        <p:nvSpPr>
          <p:cNvPr id="16" name="Oval 28"/>
          <p:cNvSpPr/>
          <p:nvPr/>
        </p:nvSpPr>
        <p:spPr>
          <a:xfrm>
            <a:off x="8539163" y="6286500"/>
            <a:ext cx="190500" cy="195263"/>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pl-PL"/>
          </a:p>
        </p:txBody>
      </p:sp>
    </p:spTree>
    <p:extLst>
      <p:ext uri="{BB962C8B-B14F-4D97-AF65-F5344CB8AC3E}">
        <p14:creationId xmlns:p14="http://schemas.microsoft.com/office/powerpoint/2010/main" val="2336500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95536" y="260648"/>
            <a:ext cx="8229600" cy="1143000"/>
          </a:xfrm>
        </p:spPr>
        <p:txBody>
          <a:bodyPr/>
          <a:lstStyle>
            <a:extLst/>
          </a:lstStyle>
          <a:p>
            <a:r>
              <a:rPr lang="pl-PL" dirty="0" smtClean="0"/>
              <a:t>GIT - komendy</a:t>
            </a:r>
            <a:endParaRPr lang="pl-PL" dirty="0"/>
          </a:p>
        </p:txBody>
      </p:sp>
      <p:sp>
        <p:nvSpPr>
          <p:cNvPr id="5" name="Rectangle 7"/>
          <p:cNvSpPr txBox="1">
            <a:spLocks/>
          </p:cNvSpPr>
          <p:nvPr/>
        </p:nvSpPr>
        <p:spPr>
          <a:xfrm>
            <a:off x="342374" y="1984276"/>
            <a:ext cx="2789466" cy="571500"/>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$git status</a:t>
            </a:r>
            <a:endParaRPr lang="pl-PL" kern="0" dirty="0"/>
          </a:p>
        </p:txBody>
      </p:sp>
      <p:sp>
        <p:nvSpPr>
          <p:cNvPr id="7" name="Rectangle 12"/>
          <p:cNvSpPr txBox="1">
            <a:spLocks/>
          </p:cNvSpPr>
          <p:nvPr/>
        </p:nvSpPr>
        <p:spPr>
          <a:xfrm>
            <a:off x="342374" y="3193969"/>
            <a:ext cx="2789466" cy="457200"/>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err="1" smtClean="0"/>
              <a:t>Output</a:t>
            </a:r>
            <a:endParaRPr lang="pl-PL" kern="0" dirty="0"/>
          </a:p>
        </p:txBody>
      </p:sp>
      <p:sp>
        <p:nvSpPr>
          <p:cNvPr id="8" name="Rectangle 12"/>
          <p:cNvSpPr txBox="1">
            <a:spLocks/>
          </p:cNvSpPr>
          <p:nvPr/>
        </p:nvSpPr>
        <p:spPr>
          <a:xfrm>
            <a:off x="3444040" y="2012884"/>
            <a:ext cx="5043169" cy="840052"/>
          </a:xfrm>
          <a:prstGeom prst="roundRect">
            <a:avLst>
              <a:gd name="adj" fmla="val 16667"/>
            </a:avLst>
          </a:prstGeom>
          <a:gradFill rotWithShape="1">
            <a:gsLst>
              <a:gs pos="0">
                <a:schemeClr val="accent4">
                  <a:tint val="74000"/>
                </a:schemeClr>
              </a:gs>
              <a:gs pos="49000">
                <a:schemeClr val="accent4">
                  <a:tint val="96000"/>
                  <a:shade val="84000"/>
                  <a:satMod val="110000"/>
                </a:schemeClr>
              </a:gs>
              <a:gs pos="49100">
                <a:schemeClr val="accent4">
                  <a:shade val="55000"/>
                  <a:satMod val="150000"/>
                </a:schemeClr>
              </a:gs>
              <a:gs pos="92000">
                <a:schemeClr val="accent4">
                  <a:tint val="98000"/>
                  <a:shade val="90000"/>
                  <a:satMod val="128000"/>
                </a:schemeClr>
              </a:gs>
              <a:gs pos="100000">
                <a:schemeClr val="accent4">
                  <a:tint val="90000"/>
                  <a:shade val="97000"/>
                  <a:satMod val="128000"/>
                </a:schemeClr>
              </a:gs>
            </a:gsLst>
            <a:lin ang="5400000" scaled="1"/>
          </a:gradFill>
          <a:ln w="11430" cap="flat" cmpd="sng" algn="ctr">
            <a:solidFill>
              <a:schemeClr val="accent4"/>
            </a:solidFill>
            <a:prstDash val="solid"/>
          </a:ln>
          <a:effectLst>
            <a:outerShdw blurRad="39000" dist="25400" dir="5400000" rotWithShape="0">
              <a:schemeClr val="accent4">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pl-PL" kern="0" dirty="0" smtClean="0"/>
              <a:t>Sprawdzenie stanu repozytorium dla bieżącego </a:t>
            </a:r>
            <a:r>
              <a:rPr lang="pl-PL" kern="0" dirty="0" err="1" smtClean="0"/>
              <a:t>heads</a:t>
            </a:r>
            <a:endParaRPr lang="pl-PL" kern="0" dirty="0"/>
          </a:p>
        </p:txBody>
      </p:sp>
      <p:sp>
        <p:nvSpPr>
          <p:cNvPr id="15" name="Rectangle 7"/>
          <p:cNvSpPr txBox="1">
            <a:spLocks/>
          </p:cNvSpPr>
          <p:nvPr/>
        </p:nvSpPr>
        <p:spPr>
          <a:xfrm>
            <a:off x="3410242" y="3064047"/>
            <a:ext cx="5558067" cy="3528391"/>
          </a:xfrm>
          <a:prstGeom prst="roundRect">
            <a:avLst>
              <a:gd name="adj" fmla="val 16667"/>
            </a:avLst>
          </a:prstGeom>
          <a:gradFill rotWithShape="1">
            <a:gsLst>
              <a:gs pos="0">
                <a:schemeClr val="accent2">
                  <a:tint val="74000"/>
                </a:schemeClr>
              </a:gs>
              <a:gs pos="49000">
                <a:schemeClr val="accent2">
                  <a:tint val="96000"/>
                  <a:shade val="84000"/>
                  <a:satMod val="110000"/>
                </a:schemeClr>
              </a:gs>
              <a:gs pos="49100">
                <a:schemeClr val="accent2">
                  <a:shade val="55000"/>
                  <a:satMod val="150000"/>
                </a:schemeClr>
              </a:gs>
              <a:gs pos="92000">
                <a:schemeClr val="accent2">
                  <a:tint val="98000"/>
                  <a:shade val="90000"/>
                  <a:satMod val="128000"/>
                </a:schemeClr>
              </a:gs>
              <a:gs pos="100000">
                <a:schemeClr val="accent2">
                  <a:tint val="90000"/>
                  <a:shade val="97000"/>
                  <a:satMod val="128000"/>
                </a:schemeClr>
              </a:gs>
            </a:gsLst>
            <a:lin ang="5400000" scaled="1"/>
          </a:gradFill>
          <a:ln w="11430" cap="flat" cmpd="sng" algn="ctr">
            <a:solidFill>
              <a:schemeClr val="accent2"/>
            </a:solidFill>
            <a:prstDash val="solid"/>
          </a:ln>
          <a:effectLst>
            <a:outerShdw blurRad="39000" dist="25400" dir="5400000" rotWithShape="0">
              <a:schemeClr val="accent2">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p:spPr>
        <p:txBody>
          <a:bodyPr vert="horz" anchor="ctr">
            <a:normAutofit fontScale="70000" lnSpcReduction="20000"/>
          </a:bodyPr>
          <a:lstStyle>
            <a:lvl1pPr marL="342900" indent="-342900" algn="ctr" rtl="0" eaLnBrk="1" latinLnBrk="0" hangingPunct="1">
              <a:spcBef>
                <a:spcPct val="20000"/>
              </a:spcBef>
              <a:buFontTx/>
              <a:buNone/>
              <a:defRPr kumimoji="0" lang="pl-PL" sz="2000">
                <a:solidFill>
                  <a:schemeClr val="lt1"/>
                </a:solidFill>
                <a:latin typeface="+mn-lt"/>
                <a:ea typeface="+mn-ea"/>
                <a:cs typeface="+mn-cs"/>
              </a:defRPr>
            </a:lvl1pPr>
            <a:lvl2pPr marL="742950" indent="-285750" algn="l" rtl="0" eaLnBrk="1" latinLnBrk="0" hangingPunct="1">
              <a:spcBef>
                <a:spcPct val="20000"/>
              </a:spcBef>
              <a:buFontTx/>
              <a:buChar char="•"/>
              <a:defRPr kumimoji="0" lang="pl-PL" sz="2000">
                <a:solidFill>
                  <a:schemeClr val="lt1"/>
                </a:solidFill>
                <a:latin typeface="+mn-lt"/>
                <a:ea typeface="+mn-ea"/>
                <a:cs typeface="+mn-cs"/>
              </a:defRPr>
            </a:lvl2pPr>
            <a:lvl3pPr marL="1143000" indent="-228600" algn="l" rtl="0" eaLnBrk="1" latinLnBrk="0" hangingPunct="1">
              <a:spcBef>
                <a:spcPct val="20000"/>
              </a:spcBef>
              <a:buFontTx/>
              <a:buChar char="•"/>
              <a:defRPr kumimoji="0" lang="pl-PL" sz="2000">
                <a:solidFill>
                  <a:schemeClr val="lt1"/>
                </a:solidFill>
                <a:latin typeface="+mn-lt"/>
                <a:ea typeface="+mn-ea"/>
                <a:cs typeface="+mn-cs"/>
              </a:defRPr>
            </a:lvl3pPr>
            <a:lvl4pPr marL="1600200" indent="-228600" algn="l" rtl="0" eaLnBrk="1" latinLnBrk="0" hangingPunct="1">
              <a:spcBef>
                <a:spcPct val="20000"/>
              </a:spcBef>
              <a:buFontTx/>
              <a:buChar char="•"/>
              <a:defRPr kumimoji="0" lang="pl-PL" sz="2000">
                <a:solidFill>
                  <a:schemeClr val="lt1"/>
                </a:solidFill>
                <a:latin typeface="+mn-lt"/>
                <a:ea typeface="+mn-ea"/>
                <a:cs typeface="+mn-cs"/>
              </a:defRPr>
            </a:lvl4pPr>
            <a:lvl5pPr marL="2057400" indent="-228600" algn="l" rtl="0" eaLnBrk="1" latinLnBrk="0" hangingPunct="1">
              <a:spcBef>
                <a:spcPct val="20000"/>
              </a:spcBef>
              <a:buFontTx/>
              <a:buChar char="•"/>
              <a:defRPr kumimoji="0" lang="pl-PL" sz="2000">
                <a:solidFill>
                  <a:schemeClr val="lt1"/>
                </a:solidFill>
                <a:latin typeface="+mn-lt"/>
                <a:ea typeface="+mn-ea"/>
                <a:cs typeface="+mn-cs"/>
              </a:defRPr>
            </a:lvl5pPr>
            <a:lvl6pPr marL="2514600" indent="-228600" algn="l" rtl="0" eaLnBrk="1" latinLnBrk="0" hangingPunct="1">
              <a:spcBef>
                <a:spcPct val="20000"/>
              </a:spcBef>
              <a:buChar char="•"/>
              <a:defRPr kumimoji="0" lang="pl-PL" sz="2000">
                <a:solidFill>
                  <a:schemeClr val="lt1"/>
                </a:solidFill>
                <a:latin typeface="+mn-lt"/>
                <a:ea typeface="+mn-ea"/>
                <a:cs typeface="+mn-cs"/>
              </a:defRPr>
            </a:lvl6pPr>
            <a:lvl7pPr marL="2971800" indent="-228600" algn="l" rtl="0" eaLnBrk="1" latinLnBrk="0" hangingPunct="1">
              <a:spcBef>
                <a:spcPct val="20000"/>
              </a:spcBef>
              <a:buChar char="•"/>
              <a:defRPr kumimoji="0" lang="pl-PL" sz="2000">
                <a:solidFill>
                  <a:schemeClr val="lt1"/>
                </a:solidFill>
                <a:latin typeface="+mn-lt"/>
                <a:ea typeface="+mn-ea"/>
                <a:cs typeface="+mn-cs"/>
              </a:defRPr>
            </a:lvl7pPr>
            <a:lvl8pPr marL="3429000" indent="-228600" algn="l" rtl="0" eaLnBrk="1" latinLnBrk="0" hangingPunct="1">
              <a:spcBef>
                <a:spcPct val="20000"/>
              </a:spcBef>
              <a:buChar char="•"/>
              <a:defRPr kumimoji="0" lang="pl-PL" sz="2000">
                <a:solidFill>
                  <a:schemeClr val="lt1"/>
                </a:solidFill>
                <a:latin typeface="+mn-lt"/>
                <a:ea typeface="+mn-ea"/>
                <a:cs typeface="+mn-cs"/>
              </a:defRPr>
            </a:lvl8pPr>
            <a:lvl9pPr marL="3886200" indent="-228600" algn="l" rtl="0" eaLnBrk="1" latinLnBrk="0" hangingPunct="1">
              <a:spcBef>
                <a:spcPct val="20000"/>
              </a:spcBef>
              <a:buChar char="•"/>
              <a:defRPr kumimoji="0" lang="pl-PL" sz="2000">
                <a:solidFill>
                  <a:schemeClr val="lt1"/>
                </a:solidFill>
                <a:latin typeface="+mn-lt"/>
                <a:ea typeface="+mn-ea"/>
                <a:cs typeface="+mn-cs"/>
              </a:defRPr>
            </a:lvl9pPr>
            <a:extLst/>
          </a:lstStyle>
          <a:p>
            <a:r>
              <a:rPr lang="en-US" dirty="0"/>
              <a:t>$ </a:t>
            </a:r>
            <a:r>
              <a:rPr lang="en-US" dirty="0" err="1"/>
              <a:t>git</a:t>
            </a:r>
            <a:r>
              <a:rPr lang="en-US" dirty="0"/>
              <a:t> status </a:t>
            </a:r>
            <a:endParaRPr lang="pl-PL" dirty="0" smtClean="0"/>
          </a:p>
          <a:p>
            <a:r>
              <a:rPr lang="en-US" dirty="0" smtClean="0"/>
              <a:t>On </a:t>
            </a:r>
            <a:r>
              <a:rPr lang="en-US" dirty="0"/>
              <a:t>branch </a:t>
            </a:r>
            <a:r>
              <a:rPr lang="en-US" dirty="0" smtClean="0"/>
              <a:t>master</a:t>
            </a:r>
            <a:endParaRPr lang="pl-PL" dirty="0" smtClean="0"/>
          </a:p>
          <a:p>
            <a:r>
              <a:rPr lang="en-US" dirty="0" smtClean="0"/>
              <a:t> </a:t>
            </a:r>
            <a:r>
              <a:rPr lang="en-US" dirty="0"/>
              <a:t>nothing to commit, working directory </a:t>
            </a:r>
            <a:r>
              <a:rPr lang="en-US" dirty="0" smtClean="0"/>
              <a:t>clean</a:t>
            </a:r>
            <a:endParaRPr lang="pl-PL" dirty="0" smtClean="0"/>
          </a:p>
          <a:p>
            <a:endParaRPr lang="pl-PL" kern="0" dirty="0"/>
          </a:p>
          <a:p>
            <a:r>
              <a:rPr lang="en-US" dirty="0"/>
              <a:t>$ </a:t>
            </a:r>
            <a:r>
              <a:rPr lang="en-US" dirty="0" err="1"/>
              <a:t>git</a:t>
            </a:r>
            <a:r>
              <a:rPr lang="en-US" dirty="0"/>
              <a:t> status </a:t>
            </a:r>
            <a:endParaRPr lang="pl-PL" dirty="0" smtClean="0"/>
          </a:p>
          <a:p>
            <a:r>
              <a:rPr lang="en-US" dirty="0" smtClean="0"/>
              <a:t>On </a:t>
            </a:r>
            <a:r>
              <a:rPr lang="en-US" dirty="0"/>
              <a:t>branch master </a:t>
            </a:r>
            <a:endParaRPr lang="pl-PL" dirty="0" smtClean="0"/>
          </a:p>
          <a:p>
            <a:r>
              <a:rPr lang="en-US" dirty="0" smtClean="0"/>
              <a:t>Changes </a:t>
            </a:r>
            <a:r>
              <a:rPr lang="en-US" dirty="0"/>
              <a:t>not staged for commit: </a:t>
            </a:r>
            <a:endParaRPr lang="pl-PL" dirty="0" smtClean="0"/>
          </a:p>
          <a:p>
            <a:r>
              <a:rPr lang="en-US" dirty="0" smtClean="0"/>
              <a:t>(</a:t>
            </a:r>
            <a:r>
              <a:rPr lang="en-US" dirty="0"/>
              <a:t>use "</a:t>
            </a:r>
            <a:r>
              <a:rPr lang="en-US" dirty="0" err="1"/>
              <a:t>git</a:t>
            </a:r>
            <a:r>
              <a:rPr lang="en-US" dirty="0"/>
              <a:t> add &lt;file&gt;..." to update what will be committed) </a:t>
            </a:r>
            <a:endParaRPr lang="pl-PL" dirty="0" smtClean="0"/>
          </a:p>
          <a:p>
            <a:r>
              <a:rPr lang="en-US" dirty="0" smtClean="0"/>
              <a:t>(</a:t>
            </a:r>
            <a:r>
              <a:rPr lang="en-US" dirty="0"/>
              <a:t>use "</a:t>
            </a:r>
            <a:r>
              <a:rPr lang="en-US" dirty="0" err="1"/>
              <a:t>git</a:t>
            </a:r>
            <a:r>
              <a:rPr lang="en-US" dirty="0"/>
              <a:t> checkout -- &lt;file&gt;..." to discard changes in working directory) </a:t>
            </a:r>
            <a:endParaRPr lang="pl-PL" dirty="0" smtClean="0"/>
          </a:p>
          <a:p>
            <a:r>
              <a:rPr lang="en-US" dirty="0" smtClean="0"/>
              <a:t>modified</a:t>
            </a:r>
            <a:r>
              <a:rPr lang="en-US" dirty="0"/>
              <a:t>: </a:t>
            </a:r>
            <a:r>
              <a:rPr lang="pl-PL" dirty="0" smtClean="0"/>
              <a:t>plik.txt</a:t>
            </a:r>
            <a:r>
              <a:rPr lang="en-US" dirty="0" smtClean="0"/>
              <a:t> </a:t>
            </a:r>
            <a:endParaRPr lang="pl-PL" dirty="0" smtClean="0"/>
          </a:p>
          <a:p>
            <a:r>
              <a:rPr lang="en-US" dirty="0" smtClean="0"/>
              <a:t>no </a:t>
            </a:r>
            <a:r>
              <a:rPr lang="en-US" dirty="0"/>
              <a:t>changes added to commit (use "</a:t>
            </a:r>
            <a:r>
              <a:rPr lang="en-US" dirty="0" err="1"/>
              <a:t>git</a:t>
            </a:r>
            <a:r>
              <a:rPr lang="en-US" dirty="0"/>
              <a:t> add" and/or "</a:t>
            </a:r>
            <a:r>
              <a:rPr lang="en-US" dirty="0" err="1"/>
              <a:t>git</a:t>
            </a:r>
            <a:r>
              <a:rPr lang="en-US" dirty="0"/>
              <a:t> commit -a")</a:t>
            </a:r>
            <a:endParaRPr lang="pl-PL" kern="0" dirty="0"/>
          </a:p>
        </p:txBody>
      </p:sp>
    </p:spTree>
    <p:extLst>
      <p:ext uri="{BB962C8B-B14F-4D97-AF65-F5344CB8AC3E}">
        <p14:creationId xmlns:p14="http://schemas.microsoft.com/office/powerpoint/2010/main" val="2284197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wiz">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2681</Words>
  <Application>Microsoft Office PowerPoint</Application>
  <PresentationFormat>Pokaz na ekranie (4:3)</PresentationFormat>
  <Paragraphs>369</Paragraphs>
  <Slides>25</Slides>
  <Notes>25</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25</vt:i4>
      </vt:variant>
    </vt:vector>
  </HeadingPairs>
  <TitlesOfParts>
    <vt:vector size="28" baseType="lpstr">
      <vt:lpstr>Calibri</vt:lpstr>
      <vt:lpstr>Trebuchet MS</vt:lpstr>
      <vt:lpstr>Kwiz</vt:lpstr>
      <vt:lpstr>GIT</vt:lpstr>
      <vt:lpstr>Wprowadzenie do kontroli wersji</vt:lpstr>
      <vt:lpstr>Wprowadzenie do kontroli wersji</vt:lpstr>
      <vt:lpstr>Wprowadzenie do kontroli wersji</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2015-08-25T07:30:45Z</dcterms:created>
  <dcterms:modified xsi:type="dcterms:W3CDTF">2015-09-03T15:18:41Z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1045</vt:i4>
  </property>
  <property fmtid="{D5CDD505-2E9C-101B-9397-08002B2CF9AE}" pid="3" name="_Version">
    <vt:lpwstr>12.0.4518</vt:lpwstr>
  </property>
</Properties>
</file>