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/>
        </p:nvSpPr>
        <p:spPr>
          <a:xfrm>
            <a:off x="-16613" y="848745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 rot="10800000">
            <a:off x="11737478" y="-16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.jpeg"/><Relationship Id="rId7" Type="http://schemas.openxmlformats.org/officeDocument/2006/relationships/image" Target="../media/image1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.jpeg"/><Relationship Id="rId7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3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幸福包裹 icon-title.png"/>
          <p:cNvPicPr>
            <a:picLocks noChangeAspect="1"/>
          </p:cNvPicPr>
          <p:nvPr/>
        </p:nvPicPr>
        <p:blipFill>
          <a:blip r:embed="rId2">
            <a:extLst/>
          </a:blip>
          <a:srcRect l="0" t="0" r="70081" b="0"/>
          <a:stretch>
            <a:fillRect/>
          </a:stretch>
        </p:blipFill>
        <p:spPr>
          <a:xfrm>
            <a:off x="5132647" y="1790230"/>
            <a:ext cx="3293762" cy="32452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50000"/>
              </a:srgbClr>
            </a:outerShdw>
          </a:effectLst>
        </p:spPr>
      </p:pic>
      <p:sp>
        <p:nvSpPr>
          <p:cNvPr id="122" name="Shape 122"/>
          <p:cNvSpPr/>
          <p:nvPr/>
        </p:nvSpPr>
        <p:spPr>
          <a:xfrm>
            <a:off x="4018168" y="5622260"/>
            <a:ext cx="5421023" cy="20876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cap="all" sz="10000">
                <a:solidFill>
                  <a:srgbClr val="2BAEB6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幸福包裹</a:t>
            </a:r>
          </a:p>
        </p:txBody>
      </p:sp>
      <p:sp>
        <p:nvSpPr>
          <p:cNvPr id="123" name="Shape 123"/>
          <p:cNvSpPr/>
          <p:nvPr/>
        </p:nvSpPr>
        <p:spPr>
          <a:xfrm>
            <a:off x="1716378" y="5600700"/>
            <a:ext cx="10024604" cy="0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5145268" y="7764134"/>
            <a:ext cx="3550293" cy="9118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20000"/>
              </a:lnSpc>
              <a:defRPr b="1" spc="42" sz="2100">
                <a:solidFill>
                  <a:srgbClr val="2BAEB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指導老師 | 葉乙旋老師</a:t>
            </a:r>
          </a:p>
          <a:p>
            <a:pPr defTabSz="457200">
              <a:lnSpc>
                <a:spcPct val="120000"/>
              </a:lnSpc>
              <a:defRPr b="1" spc="42" sz="2100">
                <a:solidFill>
                  <a:srgbClr val="2BAEB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資管 | 陳柏安</a:t>
            </a:r>
          </a:p>
        </p:txBody>
      </p:sp>
      <p:sp>
        <p:nvSpPr>
          <p:cNvPr id="125" name="Shape 125"/>
          <p:cNvSpPr/>
          <p:nvPr/>
        </p:nvSpPr>
        <p:spPr>
          <a:xfrm>
            <a:off x="-16613" y="848745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 rot="10800000">
            <a:off x="11737478" y="-16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實際營運模式</a:t>
            </a:r>
          </a:p>
        </p:txBody>
      </p:sp>
      <p:sp>
        <p:nvSpPr>
          <p:cNvPr id="159" name="Shape 159"/>
          <p:cNvSpPr/>
          <p:nvPr/>
        </p:nvSpPr>
        <p:spPr>
          <a:xfrm>
            <a:off x="961593" y="2165423"/>
            <a:ext cx="11081614" cy="1"/>
          </a:xfrm>
          <a:prstGeom prst="line">
            <a:avLst/>
          </a:prstGeom>
          <a:ln w="381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5226177" y="7144222"/>
            <a:ext cx="25524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(3) 贈送禮物作業流程</a:t>
            </a:r>
          </a:p>
        </p:txBody>
      </p:sp>
      <p:pic>
        <p:nvPicPr>
          <p:cNvPr id="161" name="螢幕快照 2015-10-12 下午11.4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14051" b="0"/>
          <a:stretch>
            <a:fillRect/>
          </a:stretch>
        </p:blipFill>
        <p:spPr>
          <a:xfrm>
            <a:off x="547071" y="3910334"/>
            <a:ext cx="10237062" cy="2851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螢幕快照 2015-10-12 下午10.50.19.png"/>
          <p:cNvPicPr>
            <a:picLocks noChangeAspect="1"/>
          </p:cNvPicPr>
          <p:nvPr/>
        </p:nvPicPr>
        <p:blipFill>
          <a:blip r:embed="rId3">
            <a:extLst/>
          </a:blip>
          <a:srcRect l="0" t="0" r="90287" b="0"/>
          <a:stretch>
            <a:fillRect/>
          </a:stretch>
        </p:blipFill>
        <p:spPr>
          <a:xfrm>
            <a:off x="10977484" y="4037812"/>
            <a:ext cx="1214728" cy="2874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敏捷行銷</a:t>
            </a:r>
          </a:p>
        </p:txBody>
      </p:sp>
      <p:sp>
        <p:nvSpPr>
          <p:cNvPr id="165" name="Shape 165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行銷建立品牌</a:t>
            </a:r>
          </a:p>
        </p:txBody>
      </p:sp>
      <p:pic>
        <p:nvPicPr>
          <p:cNvPr id="168" name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05" y="4238360"/>
            <a:ext cx="2096688" cy="2096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unna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9206" y="4089806"/>
            <a:ext cx="2469998" cy="2469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ur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67401" y="4089806"/>
            <a:ext cx="2469998" cy="2469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結盟同行平台</a:t>
            </a:r>
          </a:p>
        </p:txBody>
      </p:sp>
      <p:pic>
        <p:nvPicPr>
          <p:cNvPr id="173" name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419" y="5956761"/>
            <a:ext cx="1929982" cy="1929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book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5189" y="5839533"/>
            <a:ext cx="2469655" cy="2469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PlusProfile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633" y="5842252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EBay_former_logo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2522" y="3680593"/>
            <a:ext cx="2882394" cy="1199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 179"/>
          <p:cNvGrpSpPr/>
          <p:nvPr/>
        </p:nvGrpSpPr>
        <p:grpSpPr>
          <a:xfrm>
            <a:off x="7630100" y="3099030"/>
            <a:ext cx="2286001" cy="2362201"/>
            <a:chOff x="0" y="0"/>
            <a:chExt cx="2286000" cy="2362200"/>
          </a:xfrm>
        </p:grpSpPr>
        <p:pic>
          <p:nvPicPr>
            <p:cNvPr id="178" name="10450527_725642694144599_7275557163601676347_n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88900"/>
              <a:ext cx="2032000" cy="2032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7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286000" cy="2362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外嵌式廣告</a:t>
            </a:r>
          </a:p>
        </p:txBody>
      </p:sp>
      <p:pic>
        <p:nvPicPr>
          <p:cNvPr id="182" name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3381" y="4245304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ho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017" y="3679422"/>
            <a:ext cx="3290765" cy="3290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unnam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2418" y="4033902"/>
            <a:ext cx="2581804" cy="258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獲利模式</a:t>
            </a:r>
          </a:p>
        </p:txBody>
      </p:sp>
      <p:sp>
        <p:nvSpPr>
          <p:cNvPr id="187" name="Shape 187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獲利來源</a:t>
            </a:r>
          </a:p>
        </p:txBody>
      </p:sp>
      <p:sp>
        <p:nvSpPr>
          <p:cNvPr id="190" name="Shape 190"/>
          <p:cNvSpPr/>
          <p:nvPr/>
        </p:nvSpPr>
        <p:spPr>
          <a:xfrm>
            <a:off x="2483142" y="658728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商品利潤</a:t>
            </a:r>
          </a:p>
        </p:txBody>
      </p:sp>
      <p:sp>
        <p:nvSpPr>
          <p:cNvPr id="191" name="Shape 191"/>
          <p:cNvSpPr/>
          <p:nvPr/>
        </p:nvSpPr>
        <p:spPr>
          <a:xfrm>
            <a:off x="8543323" y="6516815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包裝利潤</a:t>
            </a:r>
          </a:p>
        </p:txBody>
      </p:sp>
      <p:pic>
        <p:nvPicPr>
          <p:cNvPr id="192" name="d8146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518" y="3120810"/>
            <a:ext cx="3354349" cy="3354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ckaging_desig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746" y="3110615"/>
            <a:ext cx="4042256" cy="3233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可行性</a:t>
            </a:r>
          </a:p>
        </p:txBody>
      </p:sp>
      <p:sp>
        <p:nvSpPr>
          <p:cNvPr id="196" name="Shape 196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網路商務平台</a:t>
            </a:r>
          </a:p>
        </p:txBody>
      </p:sp>
      <p:pic>
        <p:nvPicPr>
          <p:cNvPr id="199" name="consumer-barometer-graph-8038c473-a168-4dd7-a80e-03719a37152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184" y="2614463"/>
            <a:ext cx="5105801" cy="59601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0" name="consumer-barometer-graph-dc30aab5-c9ed-4f94-a278-03bfbbca6b9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2436" y="2614463"/>
            <a:ext cx="5132180" cy="59601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1" name="Shape 201"/>
          <p:cNvSpPr/>
          <p:nvPr/>
        </p:nvSpPr>
        <p:spPr>
          <a:xfrm>
            <a:off x="8208351" y="8883649"/>
            <a:ext cx="2628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用戶資訊來源百分比分配</a:t>
            </a:r>
          </a:p>
        </p:txBody>
      </p:sp>
      <p:sp>
        <p:nvSpPr>
          <p:cNvPr id="202" name="Shape 202"/>
          <p:cNvSpPr/>
          <p:nvPr/>
        </p:nvSpPr>
        <p:spPr>
          <a:xfrm>
            <a:off x="2312934" y="8883649"/>
            <a:ext cx="24003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網路服務品質的重要性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600giviing_0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6550" y="2551617"/>
            <a:ext cx="7891700" cy="59187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包裝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構想起源</a:t>
            </a:r>
          </a:p>
        </p:txBody>
      </p:sp>
      <p:sp>
        <p:nvSpPr>
          <p:cNvPr id="129" name="Shape 129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同行平台衝突</a:t>
            </a:r>
          </a:p>
        </p:txBody>
      </p:sp>
      <p:pic>
        <p:nvPicPr>
          <p:cNvPr id="208" name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419" y="5956761"/>
            <a:ext cx="1929982" cy="1929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book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5189" y="5839533"/>
            <a:ext cx="2469655" cy="2469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ooglePlusProfile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633" y="5842252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EBay_former_logo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2522" y="3680593"/>
            <a:ext cx="2882394" cy="1199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 214"/>
          <p:cNvGrpSpPr/>
          <p:nvPr/>
        </p:nvGrpSpPr>
        <p:grpSpPr>
          <a:xfrm>
            <a:off x="7630100" y="3099030"/>
            <a:ext cx="2286001" cy="2362201"/>
            <a:chOff x="0" y="0"/>
            <a:chExt cx="2286000" cy="2362200"/>
          </a:xfrm>
        </p:grpSpPr>
        <p:pic>
          <p:nvPicPr>
            <p:cNvPr id="213" name="10450527_725642694144599_7275557163601676347_n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88900"/>
              <a:ext cx="2032000" cy="2032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2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286000" cy="2362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螢幕快照 2015-10-13 上午6.49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429" y="675515"/>
            <a:ext cx="8664142" cy="8649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技術支援</a:t>
            </a:r>
          </a:p>
        </p:txBody>
      </p:sp>
      <p:sp>
        <p:nvSpPr>
          <p:cNvPr id="219" name="Shape 219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技術選用</a:t>
            </a:r>
          </a:p>
        </p:txBody>
      </p:sp>
      <p:pic>
        <p:nvPicPr>
          <p:cNvPr id="222" name="react-opt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540" y="3032394"/>
            <a:ext cx="5157720" cy="143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hen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5949" y="4896854"/>
            <a:ext cx="3532902" cy="1766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Mariadb-seal-shaded-browntex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8449" y="7092200"/>
            <a:ext cx="4719465" cy="1474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核心架構</a:t>
            </a:r>
          </a:p>
        </p:txBody>
      </p:sp>
      <p:pic>
        <p:nvPicPr>
          <p:cNvPr id="227" name="螢幕快照 2015-10-13 下午4.03.58.png"/>
          <p:cNvPicPr>
            <a:picLocks noChangeAspect="1"/>
          </p:cNvPicPr>
          <p:nvPr/>
        </p:nvPicPr>
        <p:blipFill>
          <a:blip r:embed="rId2">
            <a:extLst/>
          </a:blip>
          <a:srcRect l="3899" t="0" r="3899" b="5085"/>
          <a:stretch>
            <a:fillRect/>
          </a:stretch>
        </p:blipFill>
        <p:spPr>
          <a:xfrm>
            <a:off x="1087834" y="2024940"/>
            <a:ext cx="10829098" cy="657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驗證機制</a:t>
            </a:r>
          </a:p>
        </p:txBody>
      </p:sp>
      <p:pic>
        <p:nvPicPr>
          <p:cNvPr id="230" name="Qrcode-WikiCommons-app-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772" y="4010999"/>
            <a:ext cx="2423253" cy="2423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unna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6856" y="3824883"/>
            <a:ext cx="2795487" cy="279548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4387850" y="7221487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穩定可靠的認證機制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預期效益</a:t>
            </a:r>
          </a:p>
        </p:txBody>
      </p:sp>
      <p:sp>
        <p:nvSpPr>
          <p:cNvPr id="235" name="Shape 235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首輪募資成效</a:t>
            </a:r>
          </a:p>
        </p:txBody>
      </p:sp>
      <p:pic>
        <p:nvPicPr>
          <p:cNvPr id="238" name="2012010494926060_349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677423"/>
            <a:ext cx="8356600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中長期目標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與實體商家合作</a:t>
            </a:r>
          </a:p>
          <a:p>
            <a:pPr/>
            <a:r>
              <a:t>與個體設計師或紀念品小舖合作</a:t>
            </a:r>
          </a:p>
          <a:p>
            <a:pPr/>
            <a:r>
              <a:t>與著名商務平台合作</a:t>
            </a:r>
          </a:p>
          <a:p>
            <a:pPr/>
            <a:r>
              <a:t>啟動愛心服務計畫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愛心服務計畫</a:t>
            </a:r>
          </a:p>
        </p:txBody>
      </p:sp>
      <p:pic>
        <p:nvPicPr>
          <p:cNvPr id="244" name="螢幕快照 2015-10-12 下午11.13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389" y="2883854"/>
            <a:ext cx="11697124" cy="5323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讓每個人都能在自己想要的節日</a:t>
            </a:r>
          </a:p>
          <a:p>
            <a:pPr>
              <a:defRPr sz="4600"/>
            </a:pPr>
            <a:r>
              <a:t>收到未知的驚喜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讓每個人都能在自己想要的節日</a:t>
            </a:r>
          </a:p>
          <a:p>
            <a:pPr>
              <a:defRPr sz="4600"/>
            </a:pPr>
            <a:r>
              <a:t>收到未知的驚喜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幸福包裹 icon-title.png"/>
          <p:cNvPicPr>
            <a:picLocks noChangeAspect="1"/>
          </p:cNvPicPr>
          <p:nvPr/>
        </p:nvPicPr>
        <p:blipFill>
          <a:blip r:embed="rId2">
            <a:extLst/>
          </a:blip>
          <a:srcRect l="0" t="0" r="70081" b="0"/>
          <a:stretch>
            <a:fillRect/>
          </a:stretch>
        </p:blipFill>
        <p:spPr>
          <a:xfrm>
            <a:off x="5132647" y="1790230"/>
            <a:ext cx="3293762" cy="32452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50000"/>
              </a:srgbClr>
            </a:outerShdw>
          </a:effectLst>
        </p:spPr>
      </p:pic>
      <p:sp>
        <p:nvSpPr>
          <p:cNvPr id="249" name="Shape 249"/>
          <p:cNvSpPr/>
          <p:nvPr/>
        </p:nvSpPr>
        <p:spPr>
          <a:xfrm>
            <a:off x="4018168" y="5622260"/>
            <a:ext cx="5421023" cy="20876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cap="all" sz="10000">
                <a:solidFill>
                  <a:srgbClr val="2BAEB6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幸福包裹</a:t>
            </a:r>
          </a:p>
        </p:txBody>
      </p:sp>
      <p:sp>
        <p:nvSpPr>
          <p:cNvPr id="250" name="Shape 250"/>
          <p:cNvSpPr/>
          <p:nvPr/>
        </p:nvSpPr>
        <p:spPr>
          <a:xfrm>
            <a:off x="1716378" y="5600700"/>
            <a:ext cx="10024604" cy="0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>
            <a:off x="5145268" y="7764134"/>
            <a:ext cx="3550293" cy="9118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20000"/>
              </a:lnSpc>
              <a:defRPr b="1" spc="42" sz="2100">
                <a:solidFill>
                  <a:srgbClr val="2BAEB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指導老師 | 葉乙旋老師</a:t>
            </a:r>
          </a:p>
          <a:p>
            <a:pPr defTabSz="457200">
              <a:lnSpc>
                <a:spcPct val="120000"/>
              </a:lnSpc>
              <a:defRPr b="1" spc="42" sz="2100">
                <a:solidFill>
                  <a:srgbClr val="2BAEB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資管 | 陳柏安</a:t>
            </a:r>
          </a:p>
        </p:txBody>
      </p:sp>
      <p:sp>
        <p:nvSpPr>
          <p:cNvPr id="252" name="Shape 252"/>
          <p:cNvSpPr/>
          <p:nvPr/>
        </p:nvSpPr>
        <p:spPr>
          <a:xfrm>
            <a:off x="-16613" y="848745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 rot="10800000">
            <a:off x="11737478" y="-16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177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2BAE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交換禮物</a:t>
            </a:r>
          </a:p>
        </p:txBody>
      </p:sp>
      <p:sp>
        <p:nvSpPr>
          <p:cNvPr id="134" name="Shape 134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交換禮物</a:t>
            </a:r>
          </a:p>
        </p:txBody>
      </p:sp>
      <p:sp>
        <p:nvSpPr>
          <p:cNvPr id="137" name="Shape 137"/>
          <p:cNvSpPr/>
          <p:nvPr/>
        </p:nvSpPr>
        <p:spPr>
          <a:xfrm>
            <a:off x="961593" y="2165423"/>
            <a:ext cx="11081614" cy="1"/>
          </a:xfrm>
          <a:prstGeom prst="line">
            <a:avLst/>
          </a:prstGeom>
          <a:ln w="381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38" name="螢幕快照 2015-10-11 上午10.54.21.png" descr="I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83945" y="3867920"/>
            <a:ext cx="12371066" cy="293596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5504307" y="7118802"/>
            <a:ext cx="19961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(1) 註冊作業流程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交換禮物</a:t>
            </a:r>
          </a:p>
        </p:txBody>
      </p:sp>
      <p:sp>
        <p:nvSpPr>
          <p:cNvPr id="142" name="Shape 142"/>
          <p:cNvSpPr/>
          <p:nvPr/>
        </p:nvSpPr>
        <p:spPr>
          <a:xfrm>
            <a:off x="961593" y="2165423"/>
            <a:ext cx="11081614" cy="1"/>
          </a:xfrm>
          <a:prstGeom prst="line">
            <a:avLst/>
          </a:prstGeom>
          <a:ln w="381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5734176" y="8144218"/>
            <a:ext cx="15364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(2) 交換禮物</a:t>
            </a:r>
          </a:p>
        </p:txBody>
      </p:sp>
      <p:pic>
        <p:nvPicPr>
          <p:cNvPr id="144" name="螢幕快照 2015-10-12 下午11.2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16" y="3061013"/>
            <a:ext cx="11385368" cy="4625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3568880" y="3508981"/>
            <a:ext cx="5867039" cy="1960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營運模式</a:t>
            </a:r>
          </a:p>
        </p:txBody>
      </p:sp>
      <p:sp>
        <p:nvSpPr>
          <p:cNvPr id="147" name="Shape 147"/>
          <p:cNvSpPr/>
          <p:nvPr/>
        </p:nvSpPr>
        <p:spPr>
          <a:xfrm>
            <a:off x="3568880" y="5301214"/>
            <a:ext cx="5867039" cy="1"/>
          </a:xfrm>
          <a:prstGeom prst="line">
            <a:avLst/>
          </a:prstGeom>
          <a:ln w="762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驗證方式</a:t>
            </a:r>
          </a:p>
        </p:txBody>
      </p:sp>
      <p:pic>
        <p:nvPicPr>
          <p:cNvPr id="150" name="螢幕快照 2015-10-11 上午10.54.21.png" descr="I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92521" y="3450431"/>
            <a:ext cx="12019707" cy="2852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Qrcode-WikiCommons-app-i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6287" y="5663541"/>
            <a:ext cx="1104273" cy="1104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AEB6"/>
                </a:solidFill>
              </a:defRPr>
            </a:lvl1pPr>
          </a:lstStyle>
          <a:p>
            <a:pPr/>
            <a:r>
              <a:t>實際營運模式</a:t>
            </a:r>
          </a:p>
        </p:txBody>
      </p:sp>
      <p:sp>
        <p:nvSpPr>
          <p:cNvPr id="154" name="Shape 154"/>
          <p:cNvSpPr/>
          <p:nvPr/>
        </p:nvSpPr>
        <p:spPr>
          <a:xfrm>
            <a:off x="961593" y="2165423"/>
            <a:ext cx="11081614" cy="1"/>
          </a:xfrm>
          <a:prstGeom prst="line">
            <a:avLst/>
          </a:prstGeom>
          <a:ln w="38100">
            <a:solidFill>
              <a:srgbClr val="2BAEB6"/>
            </a:solidFill>
            <a:miter lim="400000"/>
          </a:ln>
          <a:effectLst>
            <a:outerShdw sx="100000" sy="100000" kx="0" ky="0" algn="b" rotWithShape="0" blurRad="25400" dist="7637" dir="5400000">
              <a:srgbClr val="000000">
                <a:alpha val="4017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5" name="螢幕快照 2015-10-12 下午10.5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0" y="4108280"/>
            <a:ext cx="12507100" cy="287439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226177" y="7144222"/>
            <a:ext cx="25524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(2) 預購禮物作業流程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