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57" r:id="rId3"/>
    <p:sldId id="269" r:id="rId4"/>
    <p:sldId id="270" r:id="rId5"/>
    <p:sldId id="271" r:id="rId6"/>
    <p:sldId id="272" r:id="rId7"/>
    <p:sldId id="273" r:id="rId8"/>
    <p:sldId id="274" r:id="rId9"/>
    <p:sldId id="275" r:id="rId10"/>
    <p:sldId id="276" r:id="rId11"/>
    <p:sldId id="277" r:id="rId12"/>
    <p:sldId id="278"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96"/>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004A8D02-4E65-4CCD-8312-4AB164C6C77D}" type="datetimeFigureOut">
              <a:rPr lang="en-US" altLang="zh-TW"/>
              <a:t>10/14/2015</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7C119DBA-4540-49B3-8FA9-6259387ECF9E}" type="slidenum">
              <a:rPr lang="zh-TW"/>
              <a:t>‹#›</a:t>
            </a:fld>
            <a:endParaRPr lang="zh-TW"/>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67A755D9-D361-47B8-9652-3B4EA9776CE5}" type="datetimeFigureOut">
              <a:t>2015/10/14</a:t>
            </a:fld>
            <a:endParaRPr lang="zh-TW"/>
          </a:p>
        </p:txBody>
      </p:sp>
      <p:sp>
        <p:nvSpPr>
          <p:cNvPr id="4" name="投影片圖像版面配置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E3B36274-F2B9-4C45-BBB4-0EDF4CD651A7}" type="slidenum">
              <a:t>‹#›</a:t>
            </a:fld>
            <a:endParaRPr lang="zh-TW"/>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522413" y="1371600"/>
            <a:ext cx="9144000" cy="3505200"/>
          </a:xfrm>
        </p:spPr>
        <p:txBody>
          <a:bodyPr>
            <a:noAutofit/>
          </a:bodyPr>
          <a:lstStyle>
            <a:lvl1pPr latinLnBrk="0">
              <a:defRPr lang="zh-TW" sz="72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522413" y="4953000"/>
            <a:ext cx="8229600" cy="1066800"/>
          </a:xfrm>
        </p:spPr>
        <p:txBody>
          <a:bodyPr>
            <a:normAutofit/>
          </a:bodyPr>
          <a:lstStyle>
            <a:lvl1pPr marL="0" indent="0" algn="l" latinLnBrk="0">
              <a:spcBef>
                <a:spcPts val="0"/>
              </a:spcBef>
              <a:buNone/>
              <a:defRPr lang="zh-TW" sz="2400">
                <a:solidFill>
                  <a:schemeClr val="tx1"/>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p>
            <a:fld id="{83829175-527E-46A3-863C-1BB1F163B849}" type="datetimeFigureOut">
              <a:t>2015/10/14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baseline="0"/>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83829175-527E-46A3-863C-1BB1F163B849}" type="datetimeFigureOut">
              <a:t>2015/10/14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752012" y="533400"/>
            <a:ext cx="1371600" cy="5592764"/>
          </a:xfrm>
        </p:spPr>
        <p:txBody>
          <a:bodyPr vert="eaVert"/>
          <a:lstStyle/>
          <a:p>
            <a:r>
              <a:rPr lang="zh-TW" altLang="en-US" smtClean="0"/>
              <a:t>按一下以編輯母片標題樣式</a:t>
            </a:r>
            <a:endParaRPr lang="zh-TW" dirty="0"/>
          </a:p>
        </p:txBody>
      </p:sp>
      <p:sp>
        <p:nvSpPr>
          <p:cNvPr id="3" name="直排文字版面配置區 2"/>
          <p:cNvSpPr>
            <a:spLocks noGrp="1"/>
          </p:cNvSpPr>
          <p:nvPr>
            <p:ph type="body" orient="vert" idx="1"/>
          </p:nvPr>
        </p:nvSpPr>
        <p:spPr>
          <a:xfrm>
            <a:off x="1522411" y="533400"/>
            <a:ext cx="8077201" cy="5592764"/>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83829175-527E-46A3-863C-1BB1F163B849}" type="datetimeFigureOut">
              <a:t>2015/10/14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5pPr latinLnBrk="0">
              <a:defRPr lang="zh-TW"/>
            </a:lvl5pPr>
            <a:lvl6pPr latinLnBrk="0">
              <a:defRPr lang="zh-TW" baseline="0"/>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83829175-527E-46A3-863C-1BB1F163B849}" type="datetimeFigureOut">
              <a:t>2015/10/14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522414" y="2514601"/>
            <a:ext cx="9144000" cy="2819400"/>
          </a:xfrm>
        </p:spPr>
        <p:txBody>
          <a:bodyPr anchor="b">
            <a:noAutofit/>
          </a:bodyPr>
          <a:lstStyle>
            <a:lvl1pPr algn="l" latinLnBrk="0">
              <a:defRPr lang="zh-TW" sz="6600" b="0" cap="none" baseline="0"/>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522413" y="990600"/>
            <a:ext cx="8229600" cy="1143000"/>
          </a:xfrm>
        </p:spPr>
        <p:txBody>
          <a:bodyPr anchor="t">
            <a:normAutofit/>
          </a:bodyPr>
          <a:lstStyle>
            <a:lvl1pPr marL="0" indent="0" latinLnBrk="0">
              <a:spcBef>
                <a:spcPts val="0"/>
              </a:spcBef>
              <a:buNone/>
              <a:defRPr lang="zh-TW" sz="24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3829175-527E-46A3-863C-1BB1F163B849}" type="datetimeFigureOut">
              <a:t>2015/10/14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522414" y="533400"/>
            <a:ext cx="9601200" cy="1143000"/>
          </a:xfrm>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1522414" y="1828800"/>
            <a:ext cx="4645152" cy="4191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6475412" y="1828800"/>
            <a:ext cx="4648201" cy="4191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83829175-527E-46A3-863C-1BB1F163B849}" type="datetimeFigureOut">
              <a:t>2015/10/14</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522414" y="533400"/>
            <a:ext cx="9601200" cy="1143000"/>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522414" y="1828800"/>
            <a:ext cx="4645152" cy="762000"/>
          </a:xfrm>
        </p:spPr>
        <p:txBody>
          <a:bodyPr anchor="ctr"/>
          <a:lstStyle>
            <a:lvl1pPr marL="0" indent="0" latinLnBrk="0">
              <a:spcBef>
                <a:spcPts val="0"/>
              </a:spcBef>
              <a:buNone/>
              <a:defRPr lang="zh-TW" sz="24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522414" y="2667000"/>
            <a:ext cx="4645152" cy="33528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baseline="0"/>
            </a:lvl6pPr>
            <a:lvl7pPr latinLnBrk="0">
              <a:defRPr lang="zh-TW" sz="1400" baseline="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6478462" y="1828800"/>
            <a:ext cx="4645152" cy="762000"/>
          </a:xfrm>
        </p:spPr>
        <p:txBody>
          <a:bodyPr anchor="ctr"/>
          <a:lstStyle>
            <a:lvl1pPr marL="0" indent="0" latinLnBrk="0">
              <a:spcBef>
                <a:spcPts val="0"/>
              </a:spcBef>
              <a:buNone/>
              <a:defRPr lang="zh-TW" sz="24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478462" y="2667000"/>
            <a:ext cx="4645152" cy="33528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83829175-527E-46A3-863C-1BB1F163B849}" type="datetimeFigureOut">
              <a:t>2015/10/14</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83829175-527E-46A3-863C-1BB1F163B849}" type="datetimeFigureOut">
              <a:t>2015/10/14</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3829175-527E-46A3-863C-1BB1F163B849}" type="datetimeFigureOut">
              <a:t>2015/10/14</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E5137D0E-4A4F-4307-8994-C1891D747D59}" type="slidenum">
              <a:t>‹#›</a:t>
            </a:fld>
            <a:endParaRPr lang="zh-TW"/>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36613" y="2590800"/>
            <a:ext cx="3276599" cy="1924050"/>
          </a:xfrm>
        </p:spPr>
        <p:txBody>
          <a:bodyPr anchor="b">
            <a:normAutofit/>
          </a:bodyPr>
          <a:lstStyle>
            <a:lvl1pPr algn="l" latinLnBrk="0">
              <a:defRPr lang="zh-TW" sz="3200" b="0"/>
            </a:lvl1pPr>
          </a:lstStyle>
          <a:p>
            <a:r>
              <a:rPr lang="zh-TW" altLang="en-US" smtClean="0"/>
              <a:t>按一下以編輯母片標題樣式</a:t>
            </a:r>
            <a:endParaRPr lang="zh-TW"/>
          </a:p>
        </p:txBody>
      </p:sp>
      <p:sp>
        <p:nvSpPr>
          <p:cNvPr id="3" name="內容版面配置區 2"/>
          <p:cNvSpPr>
            <a:spLocks noGrp="1"/>
          </p:cNvSpPr>
          <p:nvPr>
            <p:ph idx="1"/>
          </p:nvPr>
        </p:nvSpPr>
        <p:spPr>
          <a:xfrm>
            <a:off x="5180012" y="838200"/>
            <a:ext cx="6172201" cy="51816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836613" y="4648200"/>
            <a:ext cx="3276599" cy="1371600"/>
          </a:xfrm>
        </p:spPr>
        <p:txBody>
          <a:bodyPr>
            <a:normAutofit/>
          </a:bodyPr>
          <a:lstStyle>
            <a:lvl1pPr marL="0" indent="0" latinLnBrk="0">
              <a:spcBef>
                <a:spcPts val="6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8" name="日期版面配置區 7"/>
          <p:cNvSpPr>
            <a:spLocks noGrp="1"/>
          </p:cNvSpPr>
          <p:nvPr>
            <p:ph type="dt" sz="half" idx="10"/>
          </p:nvPr>
        </p:nvSpPr>
        <p:spPr/>
        <p:txBody>
          <a:bodyPr/>
          <a:lstStyle/>
          <a:p>
            <a:fld id="{83829175-527E-46A3-863C-1BB1F163B849}" type="datetimeFigureOut">
              <a:pPr/>
              <a:t>2015/10/14</a:t>
            </a:fld>
            <a:endParaRPr lang="zh-TW"/>
          </a:p>
        </p:txBody>
      </p:sp>
      <p:sp>
        <p:nvSpPr>
          <p:cNvPr id="9" name="頁尾版面配置區 8"/>
          <p:cNvSpPr>
            <a:spLocks noGrp="1"/>
          </p:cNvSpPr>
          <p:nvPr>
            <p:ph type="ftr" sz="quarter" idx="11"/>
          </p:nvPr>
        </p:nvSpPr>
        <p:spPr/>
        <p:txBody>
          <a:bodyPr/>
          <a:lstStyle/>
          <a:p>
            <a:endParaRPr lang="zh-TW"/>
          </a:p>
        </p:txBody>
      </p:sp>
      <p:sp>
        <p:nvSpPr>
          <p:cNvPr id="10" name="投影片編號版面配置區 9"/>
          <p:cNvSpPr>
            <a:spLocks noGrp="1"/>
          </p:cNvSpPr>
          <p:nvPr>
            <p:ph type="sldNum" sz="quarter" idx="12"/>
          </p:nvPr>
        </p:nvSpPr>
        <p:spPr/>
        <p:txBody>
          <a:bodyPr/>
          <a:lstStyle/>
          <a:p>
            <a:fld id="{E5137D0E-4A4F-4307-8994-C1891D747D59}" type="slidenum">
              <a:pPr/>
              <a:t>‹#›</a:t>
            </a:fld>
            <a:endParaRPr lang="zh-TW"/>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836613" y="2590800"/>
            <a:ext cx="3276599" cy="1924050"/>
          </a:xfrm>
        </p:spPr>
        <p:txBody>
          <a:bodyPr anchor="b">
            <a:normAutofit/>
          </a:bodyPr>
          <a:lstStyle>
            <a:lvl1pPr algn="l" latinLnBrk="0">
              <a:defRPr lang="zh-TW" sz="32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5484812" y="836610"/>
            <a:ext cx="5867401" cy="5183190"/>
          </a:xfrm>
          <a:solidFill>
            <a:schemeClr val="bg2"/>
          </a:solidFill>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36613" y="4648200"/>
            <a:ext cx="3276599" cy="1371600"/>
          </a:xfrm>
        </p:spPr>
        <p:txBody>
          <a:bodyPr>
            <a:normAutofit/>
          </a:bodyPr>
          <a:lstStyle>
            <a:lvl1pPr marL="0" indent="0" latinLnBrk="0">
              <a:spcBef>
                <a:spcPts val="6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a:p>
            <a:pPr lvl="5"/>
            <a:r>
              <a:rPr lang="zh-TW" dirty="0"/>
              <a:t>第六層</a:t>
            </a:r>
          </a:p>
          <a:p>
            <a:pPr lvl="6"/>
            <a:r>
              <a:rPr lang="zh-TW" dirty="0"/>
              <a:t>第七層</a:t>
            </a:r>
          </a:p>
          <a:p>
            <a:pPr lvl="7"/>
            <a:r>
              <a:rPr lang="zh-TW" dirty="0"/>
              <a:t>第八層</a:t>
            </a:r>
          </a:p>
          <a:p>
            <a:pPr lvl="8"/>
            <a:r>
              <a:rPr lang="zh-TW" dirty="0"/>
              <a:t>第九層</a:t>
            </a:r>
          </a:p>
        </p:txBody>
      </p:sp>
      <p:sp>
        <p:nvSpPr>
          <p:cNvPr id="4" name="日期版面配置區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latinLnBrk="0">
              <a:defRPr lang="zh-TW" sz="1000">
                <a:solidFill>
                  <a:schemeClr val="tx1"/>
                </a:solidFill>
              </a:defRPr>
            </a:lvl1pPr>
          </a:lstStyle>
          <a:p>
            <a:fld id="{83829175-527E-46A3-863C-1BB1F163B849}" type="datetimeFigureOut">
              <a:pPr/>
              <a:t>2015/10/14</a:t>
            </a:fld>
            <a:endParaRPr lang="zh-TW"/>
          </a:p>
        </p:txBody>
      </p:sp>
      <p:sp>
        <p:nvSpPr>
          <p:cNvPr id="5" name="頁尾版面配置區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latinLnBrk="0">
              <a:defRPr lang="zh-TW" sz="1000">
                <a:solidFill>
                  <a:schemeClr val="tx1"/>
                </a:solidFill>
              </a:defRPr>
            </a:lvl1pPr>
          </a:lstStyle>
          <a:p>
            <a:endParaRPr lang="zh-TW"/>
          </a:p>
        </p:txBody>
      </p:sp>
      <p:sp>
        <p:nvSpPr>
          <p:cNvPr id="6" name="投影片編號版面配置區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latinLnBrk="0">
              <a:defRPr lang="zh-TW" sz="1000">
                <a:solidFill>
                  <a:schemeClr val="tx1"/>
                </a:solidFill>
              </a:defRPr>
            </a:lvl1pPr>
          </a:lstStyle>
          <a:p>
            <a:fld id="{E5137D0E-4A4F-4307-8994-C1891D747D59}" type="slidenum">
              <a:pPr/>
              <a:t>‹#›</a:t>
            </a:fld>
            <a:endParaRPr lang="zh-TW"/>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TW" sz="32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lang="zh-TW" sz="2000" kern="1200">
          <a:solidFill>
            <a:schemeClr val="tx1"/>
          </a:solidFill>
          <a:latin typeface="微軟正黑體" panose="020B0604030504040204" pitchFamily="34" charset="-120"/>
          <a:ea typeface="微軟正黑體" panose="020B0604030504040204" pitchFamily="34" charset="-120"/>
          <a:cs typeface="+mn-cs"/>
        </a:defRPr>
      </a:lvl1pPr>
      <a:lvl2pPr marL="502920" indent="-223838" algn="l" defTabSz="914400" rtl="0" eaLnBrk="1" latinLnBrk="0" hangingPunct="1">
        <a:lnSpc>
          <a:spcPct val="90000"/>
        </a:lnSpc>
        <a:spcBef>
          <a:spcPts val="800"/>
        </a:spcBef>
        <a:buFont typeface="Arial" pitchFamily="34" charset="0"/>
        <a:buChar char="–"/>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741363" indent="-171450" algn="l" defTabSz="914400" rtl="0" eaLnBrk="1" latinLnBrk="0" hangingPunct="1">
        <a:lnSpc>
          <a:spcPct val="90000"/>
        </a:lnSpc>
        <a:spcBef>
          <a:spcPts val="600"/>
        </a:spcBef>
        <a:buFont typeface="Arial" pitchFamily="34" charset="0"/>
        <a:buChar char="•"/>
        <a:defRPr lang="zh-TW" sz="1600" kern="1200">
          <a:solidFill>
            <a:schemeClr val="tx1"/>
          </a:solidFill>
          <a:latin typeface="微軟正黑體" panose="020B0604030504040204" pitchFamily="34" charset="-120"/>
          <a:ea typeface="微軟正黑體" panose="020B0604030504040204" pitchFamily="34" charset="-120"/>
          <a:cs typeface="+mn-cs"/>
        </a:defRPr>
      </a:lvl3pPr>
      <a:lvl4pPr marL="966788" indent="-173038"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4pPr>
      <a:lvl5pPr marL="1208088" indent="-173038"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5pPr>
      <a:lvl6pPr marL="1444752" indent="-173736"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6pPr>
      <a:lvl7pPr marL="1682496" indent="-173736"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7pPr>
      <a:lvl8pPr marL="1920240" indent="-173736"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8pPr>
      <a:lvl9pPr marL="2157984" indent="-173736" algn="l" defTabSz="914400" rtl="0" eaLnBrk="1" latinLnBrk="0" hangingPunct="1">
        <a:lnSpc>
          <a:spcPct val="90000"/>
        </a:lnSpc>
        <a:spcBef>
          <a:spcPts val="600"/>
        </a:spcBef>
        <a:buFont typeface="Arial" pitchFamily="34" charset="0"/>
        <a:buChar char="•"/>
        <a:defRPr lang="zh-TW" sz="1400" kern="1200">
          <a:solidFill>
            <a:schemeClr val="tx1"/>
          </a:solidFill>
          <a:latin typeface="微軟正黑體" panose="020B0604030504040204" pitchFamily="34" charset="-120"/>
          <a:ea typeface="微軟正黑體" panose="020B0604030504040204" pitchFamily="34" charset="-120"/>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2413" y="1340768"/>
            <a:ext cx="9144000" cy="3505200"/>
          </a:xfrm>
        </p:spPr>
        <p:txBody>
          <a:bodyPr/>
          <a:lstStyle/>
          <a:p>
            <a:r>
              <a:rPr lang="zh-TW" altLang="zh-TW" b="1" dirty="0" smtClean="0"/>
              <a:t>在</a:t>
            </a:r>
            <a:r>
              <a:rPr lang="zh-TW" altLang="zh-TW" b="1" dirty="0"/>
              <a:t>天涯海角飛翔</a:t>
            </a:r>
            <a:r>
              <a:rPr lang="zh-TW" altLang="zh-TW" b="1" dirty="0" smtClean="0"/>
              <a:t>－</a:t>
            </a:r>
            <a:r>
              <a:rPr lang="en-US" altLang="zh-TW" b="1" dirty="0" smtClean="0"/>
              <a:t>    </a:t>
            </a:r>
            <a:r>
              <a:rPr lang="zh-TW" altLang="zh-TW" b="1" dirty="0" smtClean="0"/>
              <a:t>愛</a:t>
            </a:r>
            <a:r>
              <a:rPr lang="zh-TW" altLang="zh-TW" b="1" dirty="0"/>
              <a:t>蜜莉亞 </a:t>
            </a:r>
            <a:r>
              <a:rPr lang="zh-TW" altLang="en-US" b="1" dirty="0"/>
              <a:t>艾</a:t>
            </a:r>
            <a:r>
              <a:rPr lang="zh-TW" altLang="zh-TW" b="1" dirty="0" smtClean="0"/>
              <a:t>爾</a:t>
            </a:r>
            <a:r>
              <a:rPr lang="zh-TW" altLang="zh-TW" b="1" dirty="0"/>
              <a:t>哈特</a:t>
            </a:r>
            <a:r>
              <a:rPr lang="zh-TW" altLang="zh-TW" dirty="0"/>
              <a:t/>
            </a:r>
            <a:br>
              <a:rPr lang="zh-TW" altLang="zh-TW" dirty="0"/>
            </a:br>
            <a:endParaRPr lang="zh-TW" dirty="0"/>
          </a:p>
        </p:txBody>
      </p:sp>
      <p:sp>
        <p:nvSpPr>
          <p:cNvPr id="3" name="副標題 2"/>
          <p:cNvSpPr>
            <a:spLocks noGrp="1"/>
          </p:cNvSpPr>
          <p:nvPr>
            <p:ph type="subTitle" idx="1"/>
          </p:nvPr>
        </p:nvSpPr>
        <p:spPr>
          <a:xfrm>
            <a:off x="1629916" y="4509120"/>
            <a:ext cx="8229600" cy="1066800"/>
          </a:xfrm>
        </p:spPr>
        <p:txBody>
          <a:bodyPr>
            <a:normAutofit lnSpcReduction="10000"/>
          </a:bodyPr>
          <a:lstStyle/>
          <a:p>
            <a:r>
              <a:rPr lang="zh-TW" altLang="en-US" sz="2800" dirty="0"/>
              <a:t>國際關懷主題</a:t>
            </a:r>
            <a:r>
              <a:rPr lang="zh-TW" altLang="en-US" sz="2800" dirty="0" smtClean="0"/>
              <a:t>探討一全球</a:t>
            </a:r>
            <a:r>
              <a:rPr lang="zh-TW" altLang="en-US" sz="2800" dirty="0"/>
              <a:t>女性</a:t>
            </a:r>
            <a:r>
              <a:rPr lang="zh-TW" altLang="en-US" sz="2800" dirty="0" smtClean="0"/>
              <a:t>地位</a:t>
            </a:r>
            <a:endParaRPr lang="en-US" altLang="zh-TW" sz="2800" dirty="0" smtClean="0"/>
          </a:p>
          <a:p>
            <a:endParaRPr lang="en-US" altLang="zh-TW" dirty="0" smtClean="0">
              <a:solidFill>
                <a:schemeClr val="tx1">
                  <a:lumMod val="50000"/>
                </a:schemeClr>
              </a:solidFill>
            </a:endParaRPr>
          </a:p>
          <a:p>
            <a:r>
              <a:rPr lang="zh-TW" altLang="en-US" sz="2000" dirty="0" smtClean="0">
                <a:solidFill>
                  <a:schemeClr val="tx1">
                    <a:lumMod val="50000"/>
                  </a:schemeClr>
                </a:solidFill>
              </a:rPr>
              <a:t>組員</a:t>
            </a:r>
            <a:r>
              <a:rPr lang="en-US" altLang="zh-TW" sz="2000" dirty="0" smtClean="0">
                <a:solidFill>
                  <a:schemeClr val="tx1">
                    <a:lumMod val="50000"/>
                  </a:schemeClr>
                </a:solidFill>
              </a:rPr>
              <a:t>:</a:t>
            </a:r>
            <a:r>
              <a:rPr lang="zh-TW" altLang="en-US" sz="2000" dirty="0" smtClean="0">
                <a:solidFill>
                  <a:schemeClr val="tx1">
                    <a:lumMod val="50000"/>
                  </a:schemeClr>
                </a:solidFill>
              </a:rPr>
              <a:t> 張佑銘 郭俊廷 喻浚哲 胡元</a:t>
            </a:r>
            <a:endParaRPr lang="zh-TW" sz="2000" dirty="0">
              <a:solidFill>
                <a:schemeClr val="tx1">
                  <a:lumMod val="50000"/>
                </a:schemeClr>
              </a:solidFill>
            </a:endParaRPr>
          </a:p>
        </p:txBody>
      </p:sp>
      <p:sp>
        <p:nvSpPr>
          <p:cNvPr id="4" name="文字方塊 3"/>
          <p:cNvSpPr txBox="1"/>
          <p:nvPr/>
        </p:nvSpPr>
        <p:spPr>
          <a:xfrm>
            <a:off x="1629916" y="1124744"/>
            <a:ext cx="1728192" cy="369332"/>
          </a:xfrm>
          <a:prstGeom prst="rect">
            <a:avLst/>
          </a:prstGeom>
          <a:noFill/>
        </p:spPr>
        <p:txBody>
          <a:bodyPr wrap="square" rtlCol="0">
            <a:spAutoFit/>
          </a:bodyPr>
          <a:lstStyle/>
          <a:p>
            <a:r>
              <a:rPr lang="zh-TW" altLang="en-US" dirty="0" smtClean="0"/>
              <a:t>第一組</a:t>
            </a:r>
            <a:endParaRPr lang="zh-TW" altLang="en-US" dirty="0"/>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36613" y="2060848"/>
            <a:ext cx="3276599" cy="2454002"/>
          </a:xfrm>
        </p:spPr>
        <p:txBody>
          <a:bodyPr>
            <a:noAutofit/>
          </a:bodyPr>
          <a:lstStyle/>
          <a:p>
            <a:r>
              <a:rPr lang="zh-TW" altLang="en-US" sz="4800" dirty="0" smtClean="0"/>
              <a:t>關於</a:t>
            </a:r>
            <a:r>
              <a:rPr lang="en-US" altLang="zh-TW" sz="4800" dirty="0" smtClean="0"/>
              <a:t/>
            </a:r>
            <a:br>
              <a:rPr lang="en-US" altLang="zh-TW" sz="4800" dirty="0" smtClean="0"/>
            </a:br>
            <a:r>
              <a:rPr lang="zh-TW" altLang="zh-TW" sz="4800" dirty="0" smtClean="0"/>
              <a:t>愛</a:t>
            </a:r>
            <a:r>
              <a:rPr lang="zh-TW" altLang="zh-TW" sz="4800" dirty="0"/>
              <a:t>蜜莉亞</a:t>
            </a:r>
            <a:r>
              <a:rPr lang="en-US" altLang="zh-TW" sz="4800" dirty="0"/>
              <a:t>·</a:t>
            </a:r>
            <a:r>
              <a:rPr lang="zh-TW" altLang="zh-TW" sz="4800" dirty="0"/>
              <a:t>艾爾哈特</a:t>
            </a:r>
            <a:endParaRPr lang="zh-TW" altLang="en-US" sz="4800" dirty="0"/>
          </a:p>
        </p:txBody>
      </p:sp>
      <p:sp>
        <p:nvSpPr>
          <p:cNvPr id="5" name="內容版面配置區 4"/>
          <p:cNvSpPr>
            <a:spLocks noGrp="1"/>
          </p:cNvSpPr>
          <p:nvPr>
            <p:ph idx="1"/>
          </p:nvPr>
        </p:nvSpPr>
        <p:spPr/>
        <p:txBody>
          <a:bodyPr>
            <a:normAutofit/>
          </a:bodyPr>
          <a:lstStyle/>
          <a:p>
            <a:pPr marL="0" indent="0">
              <a:buNone/>
            </a:pPr>
            <a:r>
              <a:rPr lang="en-US" altLang="zh-TW" dirty="0" smtClean="0"/>
              <a:t>         </a:t>
            </a:r>
            <a:r>
              <a:rPr lang="zh-TW" altLang="zh-TW" dirty="0" smtClean="0"/>
              <a:t>愛</a:t>
            </a:r>
            <a:r>
              <a:rPr lang="zh-TW" altLang="zh-TW" dirty="0"/>
              <a:t>蜜莉亞</a:t>
            </a:r>
            <a:r>
              <a:rPr lang="en-US" altLang="zh-TW" dirty="0"/>
              <a:t>·</a:t>
            </a:r>
            <a:r>
              <a:rPr lang="zh-TW" altLang="zh-TW" dirty="0"/>
              <a:t>艾爾哈特在她生前就已經是一名國際名人了。她靦腆感人的外貌、獨立性、持久性、在壓力下保持安靜、勇氣、有目標的生涯以及年輕時就失蹤使得她在</a:t>
            </a:r>
            <a:r>
              <a:rPr lang="en-US" altLang="zh-TW" dirty="0" err="1"/>
              <a:t>流行文化</a:t>
            </a:r>
            <a:r>
              <a:rPr lang="zh-TW" altLang="zh-TW" dirty="0"/>
              <a:t>中成為一個持久的名人。關於她的生平出版過數百文章和許多書，這些書往往作為尤其是對女孩子的勉勵的讀物。艾爾哈特被廣泛地被看作是</a:t>
            </a:r>
            <a:r>
              <a:rPr lang="en-US" altLang="zh-TW" dirty="0" err="1"/>
              <a:t>女權主義</a:t>
            </a:r>
            <a:r>
              <a:rPr lang="zh-TW" altLang="zh-TW" dirty="0"/>
              <a:t>的代表人物</a:t>
            </a:r>
            <a:r>
              <a:rPr lang="zh-TW" altLang="zh-TW" dirty="0" smtClean="0"/>
              <a:t>。</a:t>
            </a:r>
            <a:endParaRPr lang="en-US" altLang="zh-TW" dirty="0"/>
          </a:p>
          <a:p>
            <a:pPr marL="0" indent="0" fontAlgn="base">
              <a:buNone/>
            </a:pPr>
            <a:r>
              <a:rPr lang="en-US" altLang="zh-TW" dirty="0" smtClean="0"/>
              <a:t>        </a:t>
            </a:r>
            <a:r>
              <a:rPr lang="zh-TW" altLang="zh-TW" dirty="0" smtClean="0"/>
              <a:t>在</a:t>
            </a:r>
            <a:r>
              <a:rPr lang="zh-TW" altLang="zh-TW" dirty="0"/>
              <a:t>愛蜜莉亞成為名揚全球的飛行女英雌之後，不時有演講要回答大家有關飛在天上的感受，演講上她用「沒有疆界，一望無際，只有自由（</a:t>
            </a:r>
            <a:r>
              <a:rPr lang="en-US" altLang="zh-TW" dirty="0"/>
              <a:t>No borders, just horizons. Only freedom.</a:t>
            </a:r>
            <a:r>
              <a:rPr lang="zh-TW" altLang="zh-TW" dirty="0"/>
              <a:t>）」的詞句形容自己飛在天上，追求閃亮冒險的感受</a:t>
            </a:r>
            <a:r>
              <a:rPr lang="zh-TW" altLang="zh-TW" dirty="0" smtClean="0"/>
              <a:t>。</a:t>
            </a:r>
            <a:endParaRPr lang="zh-TW" altLang="zh-TW" dirty="0"/>
          </a:p>
        </p:txBody>
      </p:sp>
      <p:sp>
        <p:nvSpPr>
          <p:cNvPr id="6" name="文字版面配置區 5"/>
          <p:cNvSpPr>
            <a:spLocks noGrp="1"/>
          </p:cNvSpPr>
          <p:nvPr>
            <p:ph type="body" sz="half" idx="2"/>
          </p:nvPr>
        </p:nvSpPr>
        <p:spPr>
          <a:xfrm>
            <a:off x="836613" y="4648200"/>
            <a:ext cx="3276599" cy="1805136"/>
          </a:xfrm>
        </p:spPr>
        <p:txBody>
          <a:bodyPr>
            <a:normAutofit/>
          </a:bodyPr>
          <a:lstStyle/>
          <a:p>
            <a:r>
              <a:rPr lang="en-US" altLang="zh-TW" dirty="0"/>
              <a:t>If I listened to everyone who said it was </a:t>
            </a:r>
            <a:r>
              <a:rPr lang="en-US" altLang="zh-TW" dirty="0" smtClean="0"/>
              <a:t>impossible , I'd </a:t>
            </a:r>
            <a:r>
              <a:rPr lang="en-US" altLang="zh-TW" dirty="0"/>
              <a:t>never be flying. Don't let anyone turn you around</a:t>
            </a:r>
            <a:r>
              <a:rPr lang="en-US" altLang="zh-TW" dirty="0" smtClean="0"/>
              <a:t>.</a:t>
            </a:r>
            <a:br>
              <a:rPr lang="en-US" altLang="zh-TW" dirty="0" smtClean="0"/>
            </a:br>
            <a:r>
              <a:rPr lang="en-US" altLang="zh-TW" dirty="0" smtClean="0"/>
              <a:t>(</a:t>
            </a:r>
            <a:r>
              <a:rPr lang="zh-TW" altLang="zh-TW" dirty="0" smtClean="0"/>
              <a:t>如果</a:t>
            </a:r>
            <a:r>
              <a:rPr lang="zh-TW" altLang="zh-TW" dirty="0"/>
              <a:t>我聽信那些『根本不可能』的說法，我就根本飛不成了，不要讓別人壞了你的</a:t>
            </a:r>
            <a:r>
              <a:rPr lang="zh-TW" altLang="zh-TW" dirty="0" smtClean="0"/>
              <a:t>人生</a:t>
            </a:r>
            <a:r>
              <a:rPr lang="en-US" altLang="zh-TW" dirty="0" smtClean="0"/>
              <a:t>)</a:t>
            </a:r>
            <a:endParaRPr lang="zh-TW" altLang="en-US" dirty="0"/>
          </a:p>
        </p:txBody>
      </p:sp>
    </p:spTree>
    <p:extLst>
      <p:ext uri="{BB962C8B-B14F-4D97-AF65-F5344CB8AC3E}">
        <p14:creationId xmlns:p14="http://schemas.microsoft.com/office/powerpoint/2010/main" val="291749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sz="4800" dirty="0"/>
              <a:t>議題與啟發</a:t>
            </a:r>
          </a:p>
        </p:txBody>
      </p:sp>
      <p:sp>
        <p:nvSpPr>
          <p:cNvPr id="6" name="內容版面配置區 5"/>
          <p:cNvSpPr>
            <a:spLocks noGrp="1"/>
          </p:cNvSpPr>
          <p:nvPr>
            <p:ph idx="1"/>
          </p:nvPr>
        </p:nvSpPr>
        <p:spPr/>
        <p:txBody>
          <a:bodyPr/>
          <a:lstStyle/>
          <a:p>
            <a:pPr marL="457200" indent="-457200">
              <a:buFont typeface="+mj-lt"/>
              <a:buAutoNum type="arabicPeriod"/>
            </a:pPr>
            <a:r>
              <a:rPr lang="zh-TW" altLang="en-US" sz="2800" dirty="0" smtClean="0"/>
              <a:t>兩性平等關係</a:t>
            </a:r>
            <a:r>
              <a:rPr lang="en-US" altLang="zh-TW" sz="2800" dirty="0" smtClean="0"/>
              <a:t>(</a:t>
            </a:r>
            <a:r>
              <a:rPr lang="zh-TW" altLang="en-US" sz="2800" dirty="0" smtClean="0"/>
              <a:t>是自己去追求還是被動等待</a:t>
            </a:r>
            <a:r>
              <a:rPr lang="en-US" altLang="zh-TW" sz="2800" dirty="0" smtClean="0"/>
              <a:t>?)</a:t>
            </a:r>
          </a:p>
          <a:p>
            <a:pPr marL="457200" indent="-457200">
              <a:buFont typeface="+mj-lt"/>
              <a:buAutoNum type="arabicPeriod"/>
            </a:pPr>
            <a:r>
              <a:rPr lang="zh-TW" altLang="en-US" sz="2800" dirty="0" smtClean="0"/>
              <a:t>家庭教育會影響孩子的價值觀</a:t>
            </a:r>
            <a:endParaRPr lang="en-US" altLang="zh-TW" sz="2800" dirty="0" smtClean="0"/>
          </a:p>
          <a:p>
            <a:pPr marL="0" indent="0">
              <a:buNone/>
            </a:pPr>
            <a:endParaRPr lang="en-US" altLang="zh-TW" dirty="0"/>
          </a:p>
          <a:p>
            <a:pPr marL="0" indent="0">
              <a:buNone/>
            </a:pPr>
            <a:r>
              <a:rPr lang="zh-TW" altLang="en-US" dirty="0"/>
              <a:t>。當你竭盡所能的去追求一件事時，你會發現全世界都在幫助你</a:t>
            </a:r>
            <a:endParaRPr lang="en-US" altLang="zh-TW" dirty="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10615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549796" y="908720"/>
            <a:ext cx="3563417" cy="864096"/>
          </a:xfrm>
        </p:spPr>
        <p:txBody>
          <a:bodyPr>
            <a:normAutofit/>
          </a:bodyPr>
          <a:lstStyle/>
          <a:p>
            <a:r>
              <a:rPr lang="en-US" altLang="zh-TW" sz="2200" dirty="0" smtClean="0"/>
              <a:t>Amelia </a:t>
            </a:r>
            <a:r>
              <a:rPr lang="en-US" altLang="zh-TW" sz="2200" dirty="0"/>
              <a:t>Mary </a:t>
            </a:r>
            <a:r>
              <a:rPr lang="en-US" altLang="zh-TW" sz="2200" dirty="0" smtClean="0"/>
              <a:t>Earhart</a:t>
            </a:r>
            <a:br>
              <a:rPr lang="en-US" altLang="zh-TW" sz="2200" dirty="0" smtClean="0"/>
            </a:br>
            <a:r>
              <a:rPr lang="en-US" altLang="zh-TW" sz="2200" dirty="0" smtClean="0"/>
              <a:t>(</a:t>
            </a:r>
            <a:r>
              <a:rPr lang="zh-TW" altLang="en-US" sz="2200" dirty="0" smtClean="0"/>
              <a:t>愛</a:t>
            </a:r>
            <a:r>
              <a:rPr lang="zh-TW" altLang="en-US" sz="2200" dirty="0"/>
              <a:t>蜜莉亞</a:t>
            </a:r>
            <a:r>
              <a:rPr lang="en-US" altLang="zh-TW" sz="2200" dirty="0"/>
              <a:t>·</a:t>
            </a:r>
            <a:r>
              <a:rPr lang="zh-TW" altLang="en-US" sz="2200" dirty="0"/>
              <a:t>瑪麗</a:t>
            </a:r>
            <a:r>
              <a:rPr lang="en-US" altLang="zh-TW" sz="2200" dirty="0"/>
              <a:t>·</a:t>
            </a:r>
            <a:r>
              <a:rPr lang="zh-TW" altLang="en-US" sz="2200" dirty="0"/>
              <a:t>艾爾哈</a:t>
            </a:r>
            <a:r>
              <a:rPr lang="zh-TW" altLang="en-US" sz="2200" dirty="0" smtClean="0"/>
              <a:t>特</a:t>
            </a:r>
            <a:r>
              <a:rPr lang="en-US" altLang="zh-TW" sz="2200" dirty="0" smtClean="0"/>
              <a:t>)</a:t>
            </a:r>
            <a:endParaRPr lang="zh-TW" sz="2200" dirty="0"/>
          </a:p>
        </p:txBody>
      </p:sp>
      <p:sp>
        <p:nvSpPr>
          <p:cNvPr id="14" name="內容版面配置區 13"/>
          <p:cNvSpPr>
            <a:spLocks noGrp="1"/>
          </p:cNvSpPr>
          <p:nvPr>
            <p:ph type="body" sz="half" idx="2"/>
          </p:nvPr>
        </p:nvSpPr>
        <p:spPr>
          <a:xfrm>
            <a:off x="549797" y="1916832"/>
            <a:ext cx="3563416" cy="4102968"/>
          </a:xfrm>
        </p:spPr>
        <p:txBody>
          <a:bodyPr>
            <a:normAutofit/>
          </a:bodyPr>
          <a:lstStyle/>
          <a:p>
            <a:pPr marL="285750" indent="-285750">
              <a:buFont typeface="Arial" panose="020B0604020202020204" pitchFamily="34" charset="0"/>
              <a:buChar char="•"/>
            </a:pPr>
            <a:r>
              <a:rPr lang="en-US" altLang="zh-TW" sz="2000" dirty="0"/>
              <a:t>1897</a:t>
            </a:r>
            <a:r>
              <a:rPr lang="zh-TW" altLang="en-US" sz="2000" dirty="0"/>
              <a:t>年</a:t>
            </a:r>
            <a:r>
              <a:rPr lang="en-US" altLang="zh-TW" sz="2000" dirty="0"/>
              <a:t>7</a:t>
            </a:r>
            <a:r>
              <a:rPr lang="zh-TW" altLang="en-US" sz="2000" dirty="0"/>
              <a:t>月</a:t>
            </a:r>
            <a:r>
              <a:rPr lang="en-US" altLang="zh-TW" sz="2000" dirty="0"/>
              <a:t>24</a:t>
            </a:r>
            <a:r>
              <a:rPr lang="zh-TW" altLang="en-US" sz="2000" dirty="0"/>
              <a:t>日－</a:t>
            </a:r>
            <a:r>
              <a:rPr lang="en-US" altLang="zh-TW" sz="2000" dirty="0"/>
              <a:t>1937</a:t>
            </a:r>
            <a:r>
              <a:rPr lang="zh-TW" altLang="en-US" sz="2000" dirty="0"/>
              <a:t>年</a:t>
            </a:r>
            <a:r>
              <a:rPr lang="en-US" altLang="zh-TW" sz="2000" dirty="0"/>
              <a:t>7</a:t>
            </a:r>
            <a:r>
              <a:rPr lang="zh-TW" altLang="en-US" sz="2000" dirty="0"/>
              <a:t>月</a:t>
            </a:r>
            <a:r>
              <a:rPr lang="en-US" altLang="zh-TW" sz="2000" dirty="0"/>
              <a:t>2</a:t>
            </a:r>
            <a:r>
              <a:rPr lang="zh-TW" altLang="en-US" sz="2000" dirty="0"/>
              <a:t>日失蹤，</a:t>
            </a:r>
            <a:r>
              <a:rPr lang="en-US" altLang="zh-TW" sz="2000" dirty="0"/>
              <a:t>1939</a:t>
            </a:r>
            <a:r>
              <a:rPr lang="zh-TW" altLang="en-US" sz="2000" dirty="0"/>
              <a:t>年</a:t>
            </a:r>
            <a:r>
              <a:rPr lang="en-US" altLang="zh-TW" sz="2000" dirty="0"/>
              <a:t>1</a:t>
            </a:r>
            <a:r>
              <a:rPr lang="zh-TW" altLang="en-US" sz="2000" dirty="0"/>
              <a:t>月</a:t>
            </a:r>
            <a:r>
              <a:rPr lang="en-US" altLang="zh-TW" sz="2000" dirty="0"/>
              <a:t>5</a:t>
            </a:r>
            <a:r>
              <a:rPr lang="zh-TW" altLang="en-US" sz="2000" dirty="0"/>
              <a:t>日被宣布</a:t>
            </a:r>
            <a:r>
              <a:rPr lang="zh-TW" altLang="en-US" sz="2000" dirty="0" smtClean="0"/>
              <a:t>死亡。</a:t>
            </a:r>
            <a:endParaRPr lang="en-US" altLang="zh-TW" sz="2000" dirty="0" smtClean="0"/>
          </a:p>
          <a:p>
            <a:pPr marL="285750" indent="-285750">
              <a:buFont typeface="Arial" panose="020B0604020202020204" pitchFamily="34" charset="0"/>
              <a:buChar char="•"/>
            </a:pPr>
            <a:r>
              <a:rPr lang="zh-TW" altLang="en-US" sz="2000" dirty="0"/>
              <a:t>是一位美國女性飛行員和女權運動</a:t>
            </a:r>
            <a:r>
              <a:rPr lang="zh-TW" altLang="en-US" sz="2000" dirty="0" smtClean="0"/>
              <a:t>者。</a:t>
            </a:r>
            <a:endParaRPr lang="en-US" altLang="zh-TW" sz="2000" dirty="0" smtClean="0"/>
          </a:p>
          <a:p>
            <a:pPr marL="285750" indent="-285750">
              <a:buFont typeface="Arial" panose="020B0604020202020204" pitchFamily="34" charset="0"/>
              <a:buChar char="•"/>
            </a:pPr>
            <a:r>
              <a:rPr lang="zh-TW" altLang="en-US" sz="2000" dirty="0"/>
              <a:t>第一位獲得</a:t>
            </a:r>
            <a:r>
              <a:rPr lang="zh-TW" altLang="en-US" sz="2000" dirty="0">
                <a:solidFill>
                  <a:srgbClr val="FF0000"/>
                </a:solidFill>
              </a:rPr>
              <a:t>飛行優異十字</a:t>
            </a:r>
            <a:r>
              <a:rPr lang="zh-TW" altLang="en-US" sz="2000" dirty="0" smtClean="0">
                <a:solidFill>
                  <a:srgbClr val="FF0000"/>
                </a:solidFill>
              </a:rPr>
              <a:t>勳章</a:t>
            </a:r>
            <a:r>
              <a:rPr lang="zh-TW" altLang="en-US" sz="2000" dirty="0" smtClean="0"/>
              <a:t>、</a:t>
            </a:r>
            <a:r>
              <a:rPr lang="zh-TW" altLang="en-US" sz="2000" dirty="0"/>
              <a:t>第一位獨自飛越大西洋的女</a:t>
            </a:r>
            <a:r>
              <a:rPr lang="zh-TW" altLang="en-US" sz="2000" dirty="0" smtClean="0"/>
              <a:t>飛行員。</a:t>
            </a:r>
            <a:endParaRPr lang="en-US" altLang="zh-TW" sz="2000" dirty="0" smtClean="0"/>
          </a:p>
          <a:p>
            <a:pPr marL="285750" indent="-285750">
              <a:buFont typeface="Arial" panose="020B0604020202020204" pitchFamily="34" charset="0"/>
              <a:buChar char="•"/>
            </a:pPr>
            <a:r>
              <a:rPr lang="en-US" altLang="zh-TW" sz="2000" dirty="0"/>
              <a:t>1937</a:t>
            </a:r>
            <a:r>
              <a:rPr lang="zh-TW" altLang="en-US" sz="2000" dirty="0"/>
              <a:t>年，當她嘗試全球首次環球飛行時，在飛越太平洋期間</a:t>
            </a:r>
            <a:r>
              <a:rPr lang="zh-TW" altLang="en-US" sz="2000" dirty="0" smtClean="0"/>
              <a:t>失蹤。</a:t>
            </a:r>
            <a:endParaRPr lang="en-US" altLang="zh-TW" sz="2000" dirty="0" smtClean="0"/>
          </a:p>
          <a:p>
            <a:pPr marL="285750" indent="-285750">
              <a:buFont typeface="Arial" panose="020B0604020202020204" pitchFamily="34" charset="0"/>
              <a:buChar char="•"/>
            </a:pPr>
            <a:endParaRPr lang="zh-TW" sz="1800" dirty="0"/>
          </a:p>
        </p:txBody>
      </p:sp>
      <p:pic>
        <p:nvPicPr>
          <p:cNvPr id="5" name="圖片版面配置區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577" b="29509"/>
          <a:stretch/>
        </p:blipFill>
        <p:spPr>
          <a:xfrm>
            <a:off x="5446340" y="763114"/>
            <a:ext cx="5950599" cy="5256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sz="4800" dirty="0" smtClean="0"/>
              <a:t>早年生活</a:t>
            </a:r>
            <a:endParaRPr lang="zh-TW" altLang="en-US" sz="4800" dirty="0"/>
          </a:p>
        </p:txBody>
      </p:sp>
      <p:sp>
        <p:nvSpPr>
          <p:cNvPr id="6" name="內容版面配置區 5"/>
          <p:cNvSpPr>
            <a:spLocks noGrp="1"/>
          </p:cNvSpPr>
          <p:nvPr>
            <p:ph idx="1"/>
          </p:nvPr>
        </p:nvSpPr>
        <p:spPr/>
        <p:txBody>
          <a:bodyPr/>
          <a:lstStyle/>
          <a:p>
            <a:pPr>
              <a:buFont typeface="Wingdings" panose="05000000000000000000" pitchFamily="2" charset="2"/>
              <a:buChar char="Ø"/>
            </a:pPr>
            <a:r>
              <a:rPr lang="zh-TW" altLang="en-US" dirty="0" smtClean="0"/>
              <a:t>童年</a:t>
            </a:r>
            <a:endParaRPr lang="en-US" altLang="zh-TW" dirty="0" smtClean="0"/>
          </a:p>
          <a:p>
            <a:pPr marL="0" indent="0">
              <a:buNone/>
            </a:pPr>
            <a:r>
              <a:rPr lang="zh-TW" altLang="zh-TW" dirty="0"/>
              <a:t>　愛蜜莉亞於</a:t>
            </a:r>
            <a:r>
              <a:rPr lang="en-US" altLang="zh-TW" dirty="0"/>
              <a:t>1897 7</a:t>
            </a:r>
            <a:r>
              <a:rPr lang="zh-TW" altLang="zh-TW" dirty="0"/>
              <a:t>月出生，童年時</a:t>
            </a:r>
            <a:r>
              <a:rPr lang="en-US" altLang="zh-TW" dirty="0"/>
              <a:t> </a:t>
            </a:r>
            <a:r>
              <a:rPr lang="zh-TW" altLang="zh-TW" dirty="0"/>
              <a:t>外祖母和她媽媽在同對愛蜜莉亞姐妹倆的教育非常不同，女孩們從小屏棄傳統女性的教養，年輕的愛蜜莉亞爬樹；俯趴在雪撬上衝下坡；並用點</a:t>
            </a:r>
            <a:r>
              <a:rPr lang="en-US" altLang="zh-TW" dirty="0"/>
              <a:t>22</a:t>
            </a:r>
            <a:r>
              <a:rPr lang="zh-TW" altLang="zh-TW" dirty="0"/>
              <a:t>步槍獵鼠。她也保有一本剪貼簿，剪下成功女性在男性為主的領域中，有所成就的報導，其中包括電影導演和製片、法律、廣告、管理和機械工程</a:t>
            </a:r>
            <a:r>
              <a:rPr lang="zh-TW" altLang="zh-TW" dirty="0" smtClean="0"/>
              <a:t>。</a:t>
            </a:r>
            <a:endParaRPr lang="en-US" altLang="zh-TW" dirty="0" smtClean="0"/>
          </a:p>
          <a:p>
            <a:pPr marL="0" indent="0">
              <a:buNone/>
            </a:pPr>
            <a:r>
              <a:rPr lang="zh-TW" altLang="zh-TW" dirty="0" smtClean="0"/>
              <a:t>在</a:t>
            </a:r>
            <a:r>
              <a:rPr lang="zh-TW" altLang="zh-TW" dirty="0"/>
              <a:t>愛蜜莉亞七歲時，父親送給她的一個地球儀，她慢慢轉動著地球儀，一個一個唸出地球儀上既陌生，又遙遠的地名，這個小女孩不知道，她的單純舉動，已經與飛行產生了連結，而這便是讓她將來成為傳奇女豪的里程碑。當時的飛行是一個巔覆時代的舉動，在那個林白首次飛越大西洋的年代裡，男性都將其視為高風險、高成本的冒險行為，更別說是女性要飛行，那根本不可能</a:t>
            </a:r>
            <a:r>
              <a:rPr lang="en-US" altLang="zh-TW" dirty="0"/>
              <a:t>!!</a:t>
            </a:r>
            <a:r>
              <a:rPr lang="zh-TW" altLang="zh-TW" dirty="0"/>
              <a:t>然而愛蜜莉亞望著天空的飛機，夢想著飛過堪薩斯大草原，她對自己說：「我一定要飛，飛行讓我在三度空間中移動，誰稀罕一生平安度過。」</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732" y="692696"/>
            <a:ext cx="1905000" cy="1543050"/>
          </a:xfrm>
          <a:prstGeom prst="rect">
            <a:avLst/>
          </a:prstGeom>
        </p:spPr>
      </p:pic>
    </p:spTree>
    <p:extLst>
      <p:ext uri="{BB962C8B-B14F-4D97-AF65-F5344CB8AC3E}">
        <p14:creationId xmlns:p14="http://schemas.microsoft.com/office/powerpoint/2010/main" val="276943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t>生平介紹</a:t>
            </a:r>
            <a:endParaRPr lang="zh-TW" altLang="en-US" sz="4800" dirty="0"/>
          </a:p>
        </p:txBody>
      </p:sp>
      <p:sp>
        <p:nvSpPr>
          <p:cNvPr id="3" name="內容版面配置區 2"/>
          <p:cNvSpPr>
            <a:spLocks noGrp="1"/>
          </p:cNvSpPr>
          <p:nvPr>
            <p:ph idx="1"/>
          </p:nvPr>
        </p:nvSpPr>
        <p:spPr>
          <a:xfrm>
            <a:off x="1522414" y="1828800"/>
            <a:ext cx="9601200" cy="5029200"/>
          </a:xfrm>
        </p:spPr>
        <p:txBody>
          <a:bodyPr>
            <a:normAutofit lnSpcReduction="10000"/>
          </a:bodyPr>
          <a:lstStyle/>
          <a:p>
            <a:r>
              <a:rPr lang="en-US" altLang="zh-TW" dirty="0" smtClean="0"/>
              <a:t>1897</a:t>
            </a:r>
            <a:r>
              <a:rPr lang="zh-TW" altLang="en-US" dirty="0"/>
              <a:t>年出生於美國</a:t>
            </a:r>
            <a:r>
              <a:rPr lang="zh-TW" altLang="en-US" dirty="0" smtClean="0"/>
              <a:t>堪薩斯州</a:t>
            </a:r>
            <a:r>
              <a:rPr lang="zh-TW" altLang="en-US" dirty="0"/>
              <a:t>艾奇</a:t>
            </a:r>
            <a:r>
              <a:rPr lang="zh-TW" altLang="en-US" dirty="0" smtClean="0"/>
              <a:t>遜</a:t>
            </a:r>
            <a:endParaRPr lang="en-US" altLang="zh-TW" dirty="0" smtClean="0"/>
          </a:p>
          <a:p>
            <a:r>
              <a:rPr lang="en-US" altLang="zh-TW" dirty="0" smtClean="0"/>
              <a:t>1916</a:t>
            </a:r>
            <a:r>
              <a:rPr lang="zh-TW" altLang="en-US" dirty="0" smtClean="0"/>
              <a:t>年從</a:t>
            </a:r>
            <a:r>
              <a:rPr lang="zh-TW" altLang="en-US" dirty="0"/>
              <a:t>海德公園學校</a:t>
            </a:r>
            <a:r>
              <a:rPr lang="zh-TW" altLang="en-US" dirty="0" smtClean="0"/>
              <a:t>畢業</a:t>
            </a:r>
            <a:endParaRPr lang="en-US" altLang="zh-TW" dirty="0" smtClean="0"/>
          </a:p>
          <a:p>
            <a:r>
              <a:rPr lang="en-US" altLang="zh-TW" dirty="0" smtClean="0"/>
              <a:t>1917~1918</a:t>
            </a:r>
            <a:r>
              <a:rPr lang="zh-TW" altLang="en-US" dirty="0" smtClean="0"/>
              <a:t>年</a:t>
            </a:r>
            <a:r>
              <a:rPr lang="zh-TW" altLang="zh-TW" dirty="0"/>
              <a:t>投入醫療的工作，</a:t>
            </a:r>
            <a:r>
              <a:rPr lang="zh-TW" altLang="zh-TW" dirty="0" smtClean="0"/>
              <a:t>透過</a:t>
            </a:r>
            <a:r>
              <a:rPr lang="en-US" altLang="zh-TW" dirty="0" err="1" smtClean="0"/>
              <a:t>紅十字會</a:t>
            </a:r>
            <a:r>
              <a:rPr lang="zh-TW" altLang="zh-TW" dirty="0"/>
              <a:t>使</a:t>
            </a:r>
            <a:r>
              <a:rPr lang="zh-TW" altLang="zh-TW" dirty="0" smtClean="0"/>
              <a:t>她獲得了</a:t>
            </a:r>
            <a:r>
              <a:rPr lang="zh-TW" altLang="zh-TW" dirty="0"/>
              <a:t>關於助理護士的</a:t>
            </a:r>
            <a:r>
              <a:rPr lang="zh-TW" altLang="zh-TW" dirty="0" smtClean="0"/>
              <a:t>培訓</a:t>
            </a:r>
            <a:r>
              <a:rPr lang="zh-TW" altLang="en-US" dirty="0" smtClean="0"/>
              <a:t>，</a:t>
            </a:r>
            <a:r>
              <a:rPr lang="zh-TW" altLang="zh-TW" dirty="0" smtClean="0"/>
              <a:t>在醫院</a:t>
            </a:r>
            <a:r>
              <a:rPr lang="zh-TW" altLang="zh-TW" dirty="0"/>
              <a:t>裡工作直到</a:t>
            </a:r>
            <a:r>
              <a:rPr lang="en-US" altLang="zh-TW" dirty="0"/>
              <a:t>1918</a:t>
            </a:r>
            <a:r>
              <a:rPr lang="zh-TW" altLang="zh-TW" dirty="0"/>
              <a:t>年</a:t>
            </a:r>
            <a:r>
              <a:rPr lang="en-US" altLang="zh-TW" dirty="0"/>
              <a:t>11</a:t>
            </a:r>
            <a:r>
              <a:rPr lang="zh-TW" altLang="zh-TW" dirty="0"/>
              <a:t>月第一次世界大戰</a:t>
            </a:r>
            <a:r>
              <a:rPr lang="zh-TW" altLang="zh-TW" dirty="0" smtClean="0"/>
              <a:t>結束</a:t>
            </a:r>
            <a:r>
              <a:rPr lang="zh-TW" altLang="en-US" dirty="0" smtClean="0"/>
              <a:t>。</a:t>
            </a:r>
            <a:r>
              <a:rPr lang="en-US" altLang="zh-TW" dirty="0"/>
              <a:t/>
            </a:r>
            <a:br>
              <a:rPr lang="en-US" altLang="zh-TW" dirty="0"/>
            </a:br>
            <a:r>
              <a:rPr lang="en-US" altLang="zh-TW" dirty="0" smtClean="0"/>
              <a:t>(</a:t>
            </a:r>
            <a:r>
              <a:rPr lang="en-US" altLang="zh-TW" dirty="0"/>
              <a:t>1917</a:t>
            </a:r>
            <a:r>
              <a:rPr lang="zh-TW" altLang="zh-TW" dirty="0"/>
              <a:t>年聖誕節假期裡愛蜜莉亞在</a:t>
            </a:r>
            <a:r>
              <a:rPr lang="en-US" altLang="zh-TW" dirty="0" err="1"/>
              <a:t>加拿大安大略省多倫多</a:t>
            </a:r>
            <a:r>
              <a:rPr lang="zh-TW" altLang="zh-TW" dirty="0"/>
              <a:t>拜訪了她妹妹途中看到當時</a:t>
            </a:r>
            <a:r>
              <a:rPr lang="en-US" altLang="zh-TW" dirty="0" err="1"/>
              <a:t>第一次世界大戰</a:t>
            </a:r>
            <a:r>
              <a:rPr lang="zh-TW" altLang="zh-TW" dirty="0"/>
              <a:t>受傷的士兵。她毅然投入醫療的工作，透過</a:t>
            </a:r>
            <a:r>
              <a:rPr lang="en-US" altLang="zh-TW" dirty="0" err="1"/>
              <a:t>紅十字會</a:t>
            </a:r>
            <a:r>
              <a:rPr lang="zh-TW" altLang="zh-TW" u="sng" dirty="0"/>
              <a:t>使</a:t>
            </a:r>
            <a:r>
              <a:rPr lang="zh-TW" altLang="zh-TW" dirty="0"/>
              <a:t>她獲得了關於助理護士的培訓，開始在多倫多軍醫院裡做協助，為食堂裡為需要專門食物的病人做飯，在病房中發</a:t>
            </a:r>
            <a:r>
              <a:rPr lang="zh-TW" altLang="zh-TW" dirty="0" smtClean="0"/>
              <a:t>藥。</a:t>
            </a:r>
            <a:r>
              <a:rPr lang="zh-TW" altLang="en-US" dirty="0" smtClean="0"/>
              <a:t>第一次世界大戰</a:t>
            </a:r>
            <a:r>
              <a:rPr lang="en-US" altLang="zh-TW" dirty="0" smtClean="0"/>
              <a:t>:1914/7/28~1918/11/11</a:t>
            </a:r>
            <a:r>
              <a:rPr lang="zh-TW" altLang="en-US" dirty="0" smtClean="0"/>
              <a:t>年</a:t>
            </a:r>
            <a:r>
              <a:rPr lang="en-US" altLang="zh-TW" dirty="0" smtClean="0"/>
              <a:t>)</a:t>
            </a:r>
          </a:p>
          <a:p>
            <a:r>
              <a:rPr lang="en-US" altLang="zh-TW" dirty="0"/>
              <a:t>1920</a:t>
            </a:r>
            <a:r>
              <a:rPr lang="zh-TW" altLang="zh-TW" dirty="0"/>
              <a:t>年</a:t>
            </a:r>
            <a:r>
              <a:rPr lang="en-US" altLang="zh-TW" dirty="0"/>
              <a:t>12</a:t>
            </a:r>
            <a:r>
              <a:rPr lang="zh-TW" altLang="zh-TW" dirty="0"/>
              <a:t>月</a:t>
            </a:r>
            <a:r>
              <a:rPr lang="en-US" altLang="zh-TW" dirty="0"/>
              <a:t>28</a:t>
            </a:r>
            <a:r>
              <a:rPr lang="zh-TW" altLang="zh-TW" dirty="0"/>
              <a:t>日，愛蜜莉亞和父親在加州長灘參觀了一座機場，飛行員</a:t>
            </a:r>
            <a:r>
              <a:rPr lang="en-US" altLang="zh-TW" dirty="0"/>
              <a:t>Frank Hawks</a:t>
            </a:r>
            <a:r>
              <a:rPr lang="zh-TW" altLang="zh-TW" dirty="0"/>
              <a:t>載著她飛了一趟，並改變了她的一生。「當時我距離地面有兩、三百英呎，」她說：「我知道我必須飛行。」</a:t>
            </a:r>
          </a:p>
          <a:p>
            <a:r>
              <a:rPr lang="zh-TW" altLang="zh-TW" dirty="0"/>
              <a:t>愛蜜莉亞在</a:t>
            </a:r>
            <a:r>
              <a:rPr lang="en-US" altLang="zh-TW" dirty="0"/>
              <a:t>1921</a:t>
            </a:r>
            <a:r>
              <a:rPr lang="zh-TW" altLang="zh-TW" dirty="0"/>
              <a:t>年</a:t>
            </a:r>
            <a:r>
              <a:rPr lang="en-US" altLang="zh-TW" dirty="0"/>
              <a:t>1</a:t>
            </a:r>
            <a:r>
              <a:rPr lang="zh-TW" altLang="zh-TW" dirty="0"/>
              <a:t>月</a:t>
            </a:r>
            <a:r>
              <a:rPr lang="en-US" altLang="zh-TW" dirty="0"/>
              <a:t>3</a:t>
            </a:r>
            <a:r>
              <a:rPr lang="zh-TW" altLang="zh-TW" dirty="0"/>
              <a:t>日上了她的第一堂飛行教訓課程，並在六個月內設法存足夠的錢買她的第一架飛機。這架二手的</a:t>
            </a:r>
            <a:r>
              <a:rPr lang="en-US" altLang="zh-TW" dirty="0" err="1"/>
              <a:t>Kinner</a:t>
            </a:r>
            <a:r>
              <a:rPr lang="en-US" altLang="zh-TW" dirty="0"/>
              <a:t> </a:t>
            </a:r>
            <a:r>
              <a:rPr lang="en-US" altLang="zh-TW" dirty="0" err="1"/>
              <a:t>Airster</a:t>
            </a:r>
            <a:r>
              <a:rPr lang="zh-TW" altLang="zh-TW" dirty="0"/>
              <a:t>雙座、雙翼飛機是淡黃色的。愛蜜莉亞將它命名為「</a:t>
            </a:r>
            <a:r>
              <a:rPr lang="en-US" altLang="zh-TW" dirty="0"/>
              <a:t>Canary</a:t>
            </a:r>
            <a:r>
              <a:rPr lang="zh-TW" altLang="zh-TW" dirty="0"/>
              <a:t>（金絲雀）」，並用它創下她的第一個女子記錄，飛至</a:t>
            </a:r>
            <a:r>
              <a:rPr lang="en-US" altLang="zh-TW" dirty="0"/>
              <a:t>14,000</a:t>
            </a:r>
            <a:r>
              <a:rPr lang="zh-TW" altLang="zh-TW" dirty="0"/>
              <a:t>呎高。</a:t>
            </a:r>
            <a:r>
              <a:rPr lang="en-US" altLang="zh-TW" dirty="0"/>
              <a:t/>
            </a:r>
            <a:br>
              <a:rPr lang="en-US" altLang="zh-TW" dirty="0"/>
            </a:br>
            <a:r>
              <a:rPr lang="zh-TW" altLang="zh-TW" dirty="0"/>
              <a:t>但偏見和經濟困境挑戰著她，她因此賣掉飛機，也放棄深造，成為一位社會工作者。</a:t>
            </a:r>
            <a:endParaRPr lang="zh-TW" altLang="en-US" dirty="0"/>
          </a:p>
        </p:txBody>
      </p:sp>
    </p:spTree>
    <p:extLst>
      <p:ext uri="{BB962C8B-B14F-4D97-AF65-F5344CB8AC3E}">
        <p14:creationId xmlns:p14="http://schemas.microsoft.com/office/powerpoint/2010/main" val="16807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1522414" y="404664"/>
            <a:ext cx="9601200" cy="6120680"/>
          </a:xfrm>
        </p:spPr>
        <p:txBody>
          <a:bodyPr/>
          <a:lstStyle/>
          <a:p>
            <a:r>
              <a:rPr lang="en-US" altLang="zh-TW" dirty="0"/>
              <a:t>1928</a:t>
            </a:r>
            <a:r>
              <a:rPr lang="zh-TW" altLang="zh-TW" dirty="0"/>
              <a:t>年</a:t>
            </a:r>
            <a:r>
              <a:rPr lang="en-US" altLang="zh-TW" dirty="0"/>
              <a:t>4</a:t>
            </a:r>
            <a:r>
              <a:rPr lang="zh-TW" altLang="zh-TW" dirty="0"/>
              <a:t>月</a:t>
            </a:r>
            <a:r>
              <a:rPr lang="zh-TW" altLang="zh-TW" dirty="0" smtClean="0"/>
              <a:t>，愛</a:t>
            </a:r>
            <a:r>
              <a:rPr lang="zh-TW" altLang="zh-TW" dirty="0"/>
              <a:t>蜜莉亞參與出版商普南特的飛行計畫</a:t>
            </a:r>
            <a:r>
              <a:rPr lang="zh-TW" altLang="zh-TW" dirty="0" smtClean="0"/>
              <a:t>，接受</a:t>
            </a:r>
            <a:r>
              <a:rPr lang="zh-TW" altLang="zh-TW" dirty="0"/>
              <a:t>了這個讓她間接接近天空的機會</a:t>
            </a:r>
            <a:r>
              <a:rPr lang="zh-TW" altLang="zh-TW" dirty="0" smtClean="0"/>
              <a:t>，以</a:t>
            </a:r>
            <a:r>
              <a:rPr lang="zh-TW" altLang="zh-TW" dirty="0"/>
              <a:t>乘客的身份，從紐芬蘭飛到威爾斯，成為歷史上第一位飛越大西洋的</a:t>
            </a:r>
            <a:r>
              <a:rPr lang="zh-TW" altLang="zh-TW" dirty="0" smtClean="0"/>
              <a:t>女性</a:t>
            </a:r>
            <a:r>
              <a:rPr lang="zh-TW" altLang="en-US" dirty="0" smtClean="0"/>
              <a:t>。</a:t>
            </a:r>
            <a:r>
              <a:rPr lang="zh-TW" altLang="zh-TW" dirty="0"/>
              <a:t>　</a:t>
            </a:r>
            <a:endParaRPr lang="en-US" altLang="zh-TW" dirty="0" smtClean="0"/>
          </a:p>
          <a:p>
            <a:r>
              <a:rPr lang="en-US" altLang="zh-TW" dirty="0"/>
              <a:t>1928</a:t>
            </a:r>
            <a:r>
              <a:rPr lang="zh-TW" altLang="zh-TW" dirty="0"/>
              <a:t>年</a:t>
            </a:r>
            <a:r>
              <a:rPr lang="en-US" altLang="zh-TW" dirty="0"/>
              <a:t>8</a:t>
            </a:r>
            <a:r>
              <a:rPr lang="zh-TW" altLang="zh-TW" dirty="0" smtClean="0"/>
              <a:t>月成為</a:t>
            </a:r>
            <a:r>
              <a:rPr lang="zh-TW" altLang="zh-TW" dirty="0"/>
              <a:t>第一位飛越北美大陸和又飛回</a:t>
            </a:r>
            <a:r>
              <a:rPr lang="zh-TW" altLang="zh-TW" dirty="0" smtClean="0"/>
              <a:t>的女</a:t>
            </a:r>
            <a:r>
              <a:rPr lang="zh-TW" altLang="en-US" dirty="0"/>
              <a:t>性</a:t>
            </a:r>
            <a:r>
              <a:rPr lang="zh-TW" altLang="en-US" dirty="0" smtClean="0"/>
              <a:t>。</a:t>
            </a:r>
            <a:endParaRPr lang="en-US" altLang="zh-TW" dirty="0" smtClean="0"/>
          </a:p>
          <a:p>
            <a:r>
              <a:rPr lang="en-US" altLang="zh-TW" dirty="0"/>
              <a:t>1929</a:t>
            </a:r>
            <a:r>
              <a:rPr lang="zh-TW" altLang="zh-TW" dirty="0"/>
              <a:t>年在第一次聖塔摩尼加至克利夫蘭婦女飛行賽中她首次參加飛行比賽，獲第三名。</a:t>
            </a:r>
            <a:r>
              <a:rPr lang="en-US" altLang="zh-TW" dirty="0"/>
              <a:t>1929</a:t>
            </a:r>
            <a:r>
              <a:rPr lang="zh-TW" altLang="zh-TW" dirty="0"/>
              <a:t>年比賽後她組織了一次女飛行員的會議。因為當時正好有</a:t>
            </a:r>
            <a:r>
              <a:rPr lang="en-US" altLang="zh-TW" dirty="0"/>
              <a:t>99</a:t>
            </a:r>
            <a:r>
              <a:rPr lang="zh-TW" altLang="zh-TW" dirty="0"/>
              <a:t>名女飛行員</a:t>
            </a:r>
            <a:r>
              <a:rPr lang="zh-TW" altLang="zh-TW" dirty="0" smtClean="0"/>
              <a:t>參加，因此她建議將這個協會命名為</a:t>
            </a:r>
            <a:r>
              <a:rPr lang="en-US" altLang="zh-TW" dirty="0" smtClean="0"/>
              <a:t>99</a:t>
            </a:r>
            <a:r>
              <a:rPr lang="zh-TW" altLang="zh-TW" dirty="0" smtClean="0"/>
              <a:t>。</a:t>
            </a:r>
            <a:endParaRPr lang="en-US" altLang="zh-TW" dirty="0" smtClean="0"/>
          </a:p>
          <a:p>
            <a:r>
              <a:rPr lang="en-US" altLang="zh-TW" dirty="0"/>
              <a:t>1930</a:t>
            </a:r>
            <a:r>
              <a:rPr lang="zh-TW" altLang="zh-TW" dirty="0" smtClean="0"/>
              <a:t>年成為</a:t>
            </a:r>
            <a:r>
              <a:rPr lang="en-US" altLang="zh-TW" dirty="0" err="1"/>
              <a:t>美國全國航空協會</a:t>
            </a:r>
            <a:r>
              <a:rPr lang="zh-TW" altLang="zh-TW" dirty="0"/>
              <a:t>的成員</a:t>
            </a:r>
            <a:r>
              <a:rPr lang="zh-TW" altLang="zh-TW" dirty="0" smtClean="0"/>
              <a:t>，促進</a:t>
            </a:r>
            <a:r>
              <a:rPr lang="zh-TW" altLang="zh-TW" dirty="0"/>
              <a:t>建立獨自的婦女紀錄，並在國際航空聯合會中推動類似的國際</a:t>
            </a:r>
            <a:r>
              <a:rPr lang="zh-TW" altLang="zh-TW" dirty="0" smtClean="0"/>
              <a:t>標準。</a:t>
            </a:r>
            <a:endParaRPr lang="zh-TW" altLang="zh-TW" dirty="0"/>
          </a:p>
          <a:p>
            <a:r>
              <a:rPr lang="en-US" altLang="zh-TW" dirty="0"/>
              <a:t>1931</a:t>
            </a:r>
            <a:r>
              <a:rPr lang="zh-TW" altLang="zh-TW" dirty="0"/>
              <a:t>年</a:t>
            </a:r>
            <a:r>
              <a:rPr lang="en-US" altLang="zh-TW" dirty="0"/>
              <a:t>2</a:t>
            </a:r>
            <a:r>
              <a:rPr lang="zh-TW" altLang="zh-TW" dirty="0"/>
              <a:t>月</a:t>
            </a:r>
            <a:r>
              <a:rPr lang="en-US" altLang="zh-TW" dirty="0"/>
              <a:t>7</a:t>
            </a:r>
            <a:r>
              <a:rPr lang="zh-TW" altLang="zh-TW" dirty="0"/>
              <a:t>日，普特曼喬治與愛蜜莉亞結婚。為了保持她的獨立，她將婚姻定義為「兩人控制」的「夥伴關係」。在她結婚當天她遞給一封手書的信。她寫道：「我希望你理解我不想將你束縛在任何中世紀的信任諾言裡，我自己也不覺得我被這樣地束縛。</a:t>
            </a:r>
            <a:r>
              <a:rPr lang="zh-TW" altLang="zh-TW" dirty="0" smtClean="0"/>
              <a:t>」</a:t>
            </a:r>
            <a:r>
              <a:rPr lang="en-US" altLang="zh-TW" dirty="0" smtClean="0"/>
              <a:t/>
            </a:r>
            <a:br>
              <a:rPr lang="en-US" altLang="zh-TW" dirty="0" smtClean="0"/>
            </a:br>
            <a:r>
              <a:rPr lang="en-US" altLang="zh-TW" dirty="0" smtClean="0"/>
              <a:t>(</a:t>
            </a:r>
            <a:r>
              <a:rPr lang="zh-TW" altLang="zh-TW" dirty="0" smtClean="0"/>
              <a:t>艾</a:t>
            </a:r>
            <a:r>
              <a:rPr lang="zh-TW" altLang="zh-TW" dirty="0"/>
              <a:t>爾哈特對婚姻的看法在當時是非常自由化的。她相信兩個賺錢人之間的責任平等，因此她保持了她自己的名字，而不讓人稱自己為「普特南太太」。鑒於《紐約時報》依照其常規堅持稱她為普特南太太，她對此大加嘲笑。而普特南也有過被人稱為「艾爾哈特先生」的</a:t>
            </a:r>
            <a:r>
              <a:rPr lang="zh-TW" altLang="zh-TW" dirty="0" smtClean="0"/>
              <a:t>經驗。</a:t>
            </a:r>
            <a:r>
              <a:rPr lang="en-US" altLang="zh-TW" dirty="0" smtClean="0"/>
              <a:t>)</a:t>
            </a:r>
          </a:p>
          <a:p>
            <a:endParaRPr lang="zh-TW" altLang="en-US" dirty="0"/>
          </a:p>
        </p:txBody>
      </p:sp>
    </p:spTree>
    <p:extLst>
      <p:ext uri="{BB962C8B-B14F-4D97-AF65-F5344CB8AC3E}">
        <p14:creationId xmlns:p14="http://schemas.microsoft.com/office/powerpoint/2010/main" val="32710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2414" y="476672"/>
            <a:ext cx="9601200" cy="6264696"/>
          </a:xfrm>
        </p:spPr>
        <p:txBody>
          <a:bodyPr>
            <a:normAutofit/>
          </a:bodyPr>
          <a:lstStyle/>
          <a:p>
            <a:r>
              <a:rPr lang="en-US" altLang="zh-TW" dirty="0" smtClean="0"/>
              <a:t>1931</a:t>
            </a:r>
            <a:r>
              <a:rPr lang="zh-TW" altLang="zh-TW" dirty="0" smtClean="0"/>
              <a:t>年駕駛</a:t>
            </a:r>
            <a:r>
              <a:rPr lang="zh-TW" altLang="zh-TW" dirty="0"/>
              <a:t>一架從公司借的Pitcairn PCA-2</a:t>
            </a:r>
            <a:r>
              <a:rPr lang="en-US" altLang="zh-TW" dirty="0" err="1"/>
              <a:t>自轉旋翼機</a:t>
            </a:r>
            <a:r>
              <a:rPr lang="zh-TW" altLang="zh-TW" dirty="0"/>
              <a:t>創造了</a:t>
            </a:r>
            <a:r>
              <a:rPr lang="en-US" altLang="zh-TW" dirty="0"/>
              <a:t>5613</a:t>
            </a:r>
            <a:r>
              <a:rPr lang="zh-TW" altLang="zh-TW" dirty="0"/>
              <a:t>公尺的世界紀錄。雖然對於今天的人來說艾爾哈特好像不斷進行「驚險」飛行，但是她通過與其他女飛行員所進行的不懈努力，終使得美國公眾接受飛行，相信飛行不再是冒險家和超人的</a:t>
            </a:r>
            <a:r>
              <a:rPr lang="zh-TW" altLang="zh-TW" dirty="0" smtClean="0"/>
              <a:t>運動。在</a:t>
            </a:r>
            <a:r>
              <a:rPr lang="zh-TW" altLang="zh-TW" dirty="0"/>
              <a:t>這段時間裡艾爾哈特開始與給予女飛行員精神支持和促進婦女飛行的組織進行接觸</a:t>
            </a:r>
            <a:r>
              <a:rPr lang="zh-TW" altLang="zh-TW" dirty="0" smtClean="0"/>
              <a:t>。</a:t>
            </a:r>
            <a:endParaRPr lang="en-US" altLang="zh-TW" dirty="0" smtClean="0"/>
          </a:p>
          <a:p>
            <a:pPr fontAlgn="base"/>
            <a:r>
              <a:rPr lang="en-US" altLang="zh-TW" dirty="0"/>
              <a:t>1932</a:t>
            </a:r>
            <a:r>
              <a:rPr lang="zh-TW" altLang="zh-TW" dirty="0"/>
              <a:t>年，她從美國飛到愛爾蘭（原目的地是巴黎），成為第一位飛越大西洋的女性駕駛，也是繼林白之後第二位飛越大西洋的飛行員</a:t>
            </a:r>
            <a:r>
              <a:rPr lang="zh-TW" altLang="zh-TW" dirty="0" smtClean="0"/>
              <a:t>。</a:t>
            </a:r>
            <a:r>
              <a:rPr lang="zh-TW" altLang="en-US" dirty="0" smtClean="0"/>
              <a:t>被</a:t>
            </a:r>
            <a:r>
              <a:rPr lang="zh-TW" altLang="zh-TW" dirty="0" smtClean="0"/>
              <a:t>贈</a:t>
            </a:r>
            <a:r>
              <a:rPr lang="zh-TW" altLang="en-US" dirty="0" smtClean="0"/>
              <a:t>予</a:t>
            </a:r>
            <a:r>
              <a:rPr lang="zh-TW" altLang="zh-TW" dirty="0" smtClean="0"/>
              <a:t>國家</a:t>
            </a:r>
            <a:r>
              <a:rPr lang="zh-TW" altLang="zh-TW" dirty="0"/>
              <a:t>地理協會的</a:t>
            </a:r>
            <a:r>
              <a:rPr lang="zh-TW" altLang="zh-TW" dirty="0" smtClean="0"/>
              <a:t>金牌</a:t>
            </a:r>
            <a:r>
              <a:rPr lang="zh-TW" altLang="en-US" dirty="0" smtClean="0"/>
              <a:t> 、</a:t>
            </a:r>
            <a:r>
              <a:rPr lang="en-US" altLang="zh-TW" dirty="0" err="1" smtClean="0"/>
              <a:t>法國</a:t>
            </a:r>
            <a:r>
              <a:rPr lang="zh-TW" altLang="zh-TW" dirty="0"/>
              <a:t>政府</a:t>
            </a:r>
            <a:r>
              <a:rPr lang="en-US" altLang="zh-TW" dirty="0" err="1"/>
              <a:t>榮譽軍團勳章</a:t>
            </a:r>
            <a:r>
              <a:rPr lang="zh-TW" altLang="zh-TW" u="sng" dirty="0"/>
              <a:t>，</a:t>
            </a:r>
            <a:r>
              <a:rPr lang="zh-TW" altLang="zh-TW" dirty="0"/>
              <a:t>國會也頒給她飛行優異十字勳章，</a:t>
            </a:r>
            <a:r>
              <a:rPr lang="zh-TW" altLang="zh-TW" b="1" dirty="0"/>
              <a:t>她是有史以來第一位獲得這面勳章的女性</a:t>
            </a:r>
            <a:r>
              <a:rPr lang="zh-TW" altLang="zh-TW" b="1" dirty="0" smtClean="0"/>
              <a:t>。</a:t>
            </a:r>
            <a:r>
              <a:rPr lang="zh-TW" altLang="zh-TW" b="1" dirty="0" smtClean="0">
                <a:solidFill>
                  <a:srgbClr val="FF0000"/>
                </a:solidFill>
              </a:rPr>
              <a:t>愛</a:t>
            </a:r>
            <a:r>
              <a:rPr lang="zh-TW" altLang="zh-TW" b="1" dirty="0">
                <a:solidFill>
                  <a:srgbClr val="FF0000"/>
                </a:solidFill>
              </a:rPr>
              <a:t>蜜莉亞知道飛行證明了男人和女人是相等的，在這個「需要智力、協調、速度、冷靜和自我克制力的工作中。</a:t>
            </a:r>
            <a:r>
              <a:rPr lang="zh-TW" altLang="zh-TW" b="1" dirty="0" smtClean="0">
                <a:solidFill>
                  <a:srgbClr val="FF0000"/>
                </a:solidFill>
              </a:rPr>
              <a:t>」</a:t>
            </a:r>
            <a:r>
              <a:rPr lang="en-US" altLang="zh-TW" dirty="0"/>
              <a:t/>
            </a:r>
            <a:br>
              <a:rPr lang="en-US" altLang="zh-TW" dirty="0"/>
            </a:br>
            <a:r>
              <a:rPr lang="en-US" altLang="zh-TW" dirty="0" smtClean="0"/>
              <a:t>(</a:t>
            </a:r>
            <a:r>
              <a:rPr lang="zh-TW" altLang="zh-TW" dirty="0" smtClean="0"/>
              <a:t>雖然</a:t>
            </a:r>
            <a:r>
              <a:rPr lang="zh-TW" altLang="zh-TW" dirty="0"/>
              <a:t>艾爾哈特通過她的跨大西洋飛行而獲得名譽，但是她決定建立一個她自己的「無可置疑」的</a:t>
            </a:r>
            <a:r>
              <a:rPr lang="zh-TW" altLang="zh-TW" dirty="0" smtClean="0"/>
              <a:t>紀錄。</a:t>
            </a:r>
            <a:r>
              <a:rPr lang="zh-TW" altLang="zh-TW" dirty="0"/>
              <a:t>她回到美國後不久，就在她的名聲開始在公眾中推廣之際，她開始了自己的首次單獨長途飛行</a:t>
            </a:r>
            <a:r>
              <a:rPr lang="zh-TW" altLang="zh-TW" dirty="0" smtClean="0"/>
              <a:t>。</a:t>
            </a:r>
            <a:r>
              <a:rPr lang="en-US" altLang="zh-TW" dirty="0" smtClean="0"/>
              <a:t>)</a:t>
            </a:r>
            <a:endParaRPr lang="zh-TW" altLang="zh-TW" dirty="0"/>
          </a:p>
          <a:p>
            <a:r>
              <a:rPr lang="en-US" altLang="zh-TW" dirty="0"/>
              <a:t>1933</a:t>
            </a:r>
            <a:r>
              <a:rPr lang="zh-TW" altLang="zh-TW" dirty="0"/>
              <a:t>年她成為該協會的首位</a:t>
            </a:r>
            <a:r>
              <a:rPr lang="zh-TW" altLang="zh-TW" dirty="0" smtClean="0"/>
              <a:t>主席。</a:t>
            </a:r>
            <a:r>
              <a:rPr lang="zh-TW" altLang="zh-TW" dirty="0"/>
              <a:t>艾爾哈特強烈促進婦女飛行</a:t>
            </a:r>
            <a:r>
              <a:rPr lang="zh-TW" altLang="zh-TW" dirty="0" smtClean="0"/>
              <a:t>。</a:t>
            </a:r>
            <a:endParaRPr lang="en-US" altLang="zh-TW" dirty="0" smtClean="0"/>
          </a:p>
          <a:p>
            <a:r>
              <a:rPr lang="en-US" altLang="zh-TW" dirty="0"/>
              <a:t>1935</a:t>
            </a:r>
            <a:r>
              <a:rPr lang="zh-TW" altLang="zh-TW" dirty="0"/>
              <a:t>年</a:t>
            </a:r>
            <a:r>
              <a:rPr lang="en-US" altLang="zh-TW" dirty="0"/>
              <a:t>1</a:t>
            </a:r>
            <a:r>
              <a:rPr lang="zh-TW" altLang="zh-TW" dirty="0"/>
              <a:t>月</a:t>
            </a:r>
            <a:r>
              <a:rPr lang="en-US" altLang="zh-TW" dirty="0"/>
              <a:t>11</a:t>
            </a:r>
            <a:r>
              <a:rPr lang="zh-TW" altLang="zh-TW" dirty="0"/>
              <a:t>日</a:t>
            </a:r>
            <a:r>
              <a:rPr lang="zh-TW" altLang="zh-TW" dirty="0" smtClean="0"/>
              <a:t>，成</a:t>
            </a:r>
            <a:r>
              <a:rPr lang="zh-TW" altLang="en-US" dirty="0" smtClean="0"/>
              <a:t>為</a:t>
            </a:r>
            <a:r>
              <a:rPr lang="zh-TW" altLang="zh-TW" dirty="0" smtClean="0"/>
              <a:t>從</a:t>
            </a:r>
            <a:r>
              <a:rPr lang="zh-TW" altLang="zh-TW" dirty="0"/>
              <a:t>夏威夷檀香山到加州奧克蘭，獨立飛行橫跨太平洋的第一人</a:t>
            </a:r>
            <a:r>
              <a:rPr lang="zh-TW" altLang="zh-TW" dirty="0" smtClean="0"/>
              <a:t>。</a:t>
            </a:r>
            <a:endParaRPr lang="en-US" altLang="zh-TW" dirty="0" smtClean="0"/>
          </a:p>
        </p:txBody>
      </p:sp>
    </p:spTree>
    <p:extLst>
      <p:ext uri="{BB962C8B-B14F-4D97-AF65-F5344CB8AC3E}">
        <p14:creationId xmlns:p14="http://schemas.microsoft.com/office/powerpoint/2010/main" val="4569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2414" y="332656"/>
            <a:ext cx="10044606" cy="6408712"/>
          </a:xfrm>
        </p:spPr>
        <p:txBody>
          <a:bodyPr>
            <a:normAutofit/>
          </a:bodyPr>
          <a:lstStyle/>
          <a:p>
            <a:pPr marL="0" indent="0" fontAlgn="base">
              <a:buNone/>
            </a:pPr>
            <a:r>
              <a:rPr lang="zh-TW" altLang="zh-TW" dirty="0">
                <a:solidFill>
                  <a:srgbClr val="FF0000"/>
                </a:solidFill>
              </a:rPr>
              <a:t>在不斷的努力及進修的過程裡，愛蜜莉亞的飛行生涯開展的更遼闊，她致力於女性飛行權的爭取，並不斷挑戰新記錄。</a:t>
            </a:r>
            <a:r>
              <a:rPr lang="en-US" altLang="zh-TW" dirty="0">
                <a:solidFill>
                  <a:srgbClr val="FF0000"/>
                </a:solidFill>
              </a:rPr>
              <a:t/>
            </a:r>
            <a:br>
              <a:rPr lang="en-US" altLang="zh-TW" dirty="0">
                <a:solidFill>
                  <a:srgbClr val="FF0000"/>
                </a:solidFill>
              </a:rPr>
            </a:br>
            <a:r>
              <a:rPr lang="zh-TW" altLang="zh-TW" dirty="0"/>
              <a:t>　</a:t>
            </a:r>
            <a:r>
              <a:rPr lang="en-US" altLang="zh-TW" dirty="0"/>
              <a:t>1937</a:t>
            </a:r>
            <a:r>
              <a:rPr lang="zh-TW" altLang="zh-TW" dirty="0"/>
              <a:t>年</a:t>
            </a:r>
            <a:r>
              <a:rPr lang="zh-TW" altLang="zh-TW" dirty="0" smtClean="0"/>
              <a:t>，愛</a:t>
            </a:r>
            <a:r>
              <a:rPr lang="zh-TW" altLang="zh-TW" dirty="0"/>
              <a:t>蜜莉亞準備強大而最終的挑戰。她想成為第一位環球飛行的女子。儘管</a:t>
            </a:r>
            <a:r>
              <a:rPr lang="en-US" altLang="zh-TW" dirty="0"/>
              <a:t>3</a:t>
            </a:r>
            <a:r>
              <a:rPr lang="zh-TW" altLang="zh-TW" dirty="0"/>
              <a:t>月一次拙劣地修繕讓她的</a:t>
            </a:r>
            <a:r>
              <a:rPr lang="en-US" altLang="zh-TW" dirty="0"/>
              <a:t>Lockheed L-10 Electra</a:t>
            </a:r>
            <a:r>
              <a:rPr lang="zh-TW" altLang="zh-TW" dirty="0"/>
              <a:t>起飛時嚴重受損，信心堅定的愛蜜莉亞仍將這架兩具引擎的飛機重建。「我有一種感覺，我的機具還能歷經一次優秀的飛行，我希望就是這次旅程。」她說。</a:t>
            </a:r>
            <a:r>
              <a:rPr lang="en-US" altLang="zh-TW" dirty="0"/>
              <a:t/>
            </a:r>
            <a:br>
              <a:rPr lang="en-US" altLang="zh-TW" dirty="0"/>
            </a:br>
            <a:r>
              <a:rPr lang="en-US" altLang="zh-TW" dirty="0"/>
              <a:t/>
            </a:r>
            <a:br>
              <a:rPr lang="en-US" altLang="zh-TW" dirty="0"/>
            </a:br>
            <a:r>
              <a:rPr lang="zh-TW" altLang="zh-TW" dirty="0"/>
              <a:t>　</a:t>
            </a:r>
            <a:r>
              <a:rPr lang="en-US" altLang="zh-TW" dirty="0"/>
              <a:t>6</a:t>
            </a:r>
            <a:r>
              <a:rPr lang="zh-TW" altLang="zh-TW" dirty="0"/>
              <a:t>月</a:t>
            </a:r>
            <a:r>
              <a:rPr lang="en-US" altLang="zh-TW" dirty="0"/>
              <a:t>1</a:t>
            </a:r>
            <a:r>
              <a:rPr lang="zh-TW" altLang="zh-TW" dirty="0"/>
              <a:t>日， 愛蜜莉亞和她的領航員弗雷德‧努南（</a:t>
            </a:r>
            <a:r>
              <a:rPr lang="en-US" altLang="zh-TW" dirty="0"/>
              <a:t>Fred Noonan</a:t>
            </a:r>
            <a:r>
              <a:rPr lang="zh-TW" altLang="zh-TW" dirty="0"/>
              <a:t>）從美國邁阿密啟程，開始了</a:t>
            </a:r>
            <a:r>
              <a:rPr lang="en-US" altLang="zh-TW" dirty="0"/>
              <a:t>29,000</a:t>
            </a:r>
            <a:r>
              <a:rPr lang="zh-TW" altLang="zh-TW" dirty="0"/>
              <a:t>英哩的旅程。當他們</a:t>
            </a:r>
            <a:r>
              <a:rPr lang="en-US" altLang="zh-TW" dirty="0"/>
              <a:t>29</a:t>
            </a:r>
            <a:r>
              <a:rPr lang="zh-TW" altLang="zh-TW" dirty="0"/>
              <a:t>日在新幾內亞東岸登陸，</a:t>
            </a:r>
            <a:r>
              <a:rPr lang="en-US" altLang="zh-TW" dirty="0"/>
              <a:t>7,000</a:t>
            </a:r>
            <a:r>
              <a:rPr lang="zh-TW" altLang="zh-TW" dirty="0"/>
              <a:t>英哩已經完成了。</a:t>
            </a:r>
          </a:p>
          <a:p>
            <a:pPr marL="0" indent="0" fontAlgn="base">
              <a:buNone/>
            </a:pPr>
            <a:r>
              <a:rPr lang="zh-TW" altLang="zh-TW" dirty="0"/>
              <a:t>　</a:t>
            </a:r>
            <a:r>
              <a:rPr lang="en-US" altLang="zh-TW" dirty="0"/>
              <a:t>7</a:t>
            </a:r>
            <a:r>
              <a:rPr lang="zh-TW" altLang="zh-TW" dirty="0"/>
              <a:t>月</a:t>
            </a:r>
            <a:r>
              <a:rPr lang="en-US" altLang="zh-TW" dirty="0"/>
              <a:t>2</a:t>
            </a:r>
            <a:r>
              <a:rPr lang="zh-TW" altLang="zh-TW" dirty="0"/>
              <a:t>日中午</a:t>
            </a:r>
            <a:r>
              <a:rPr lang="en-US" altLang="zh-TW" dirty="0"/>
              <a:t>12</a:t>
            </a:r>
            <a:r>
              <a:rPr lang="zh-TW" altLang="zh-TW" dirty="0"/>
              <a:t>點</a:t>
            </a:r>
            <a:r>
              <a:rPr lang="en-US" altLang="zh-TW" dirty="0"/>
              <a:t>30</a:t>
            </a:r>
            <a:r>
              <a:rPr lang="zh-TW" altLang="zh-TW" dirty="0"/>
              <a:t>分，兩人起飛了。儘管天氣報告良好，他們仍飛入了陰暗的天空和斷斷續續的陣雨，這讓弗雷德主要的領航方法</a:t>
            </a:r>
            <a:r>
              <a:rPr lang="en-US" altLang="zh-TW" dirty="0"/>
              <a:t>──</a:t>
            </a:r>
            <a:r>
              <a:rPr lang="zh-TW" altLang="zh-TW" dirty="0"/>
              <a:t>天體導航，不可行。接近黎明破曉時，愛蜜莉亞呼叫信號員</a:t>
            </a:r>
            <a:r>
              <a:rPr lang="en-US" altLang="zh-TW" dirty="0"/>
              <a:t>Leo G. </a:t>
            </a:r>
            <a:r>
              <a:rPr lang="en-US" altLang="zh-TW" dirty="0" err="1"/>
              <a:t>Bellarts</a:t>
            </a:r>
            <a:r>
              <a:rPr lang="zh-TW" altLang="zh-TW" dirty="0"/>
              <a:t>，並詢問巡邏艇愛塔斯卡的地點。但排定的下一時段，她回報失敗了，而她的無線電在那之後不時地微弱或因電波干擾而中斷</a:t>
            </a:r>
            <a:r>
              <a:rPr lang="zh-TW" altLang="zh-TW" dirty="0" smtClean="0"/>
              <a:t>。</a:t>
            </a:r>
            <a:r>
              <a:rPr lang="en-US" altLang="zh-TW" dirty="0" smtClean="0"/>
              <a:t/>
            </a:r>
            <a:br>
              <a:rPr lang="en-US" altLang="zh-TW" dirty="0" smtClean="0"/>
            </a:br>
            <a:r>
              <a:rPr lang="zh-TW" altLang="zh-TW" dirty="0" smtClean="0"/>
              <a:t>　上午</a:t>
            </a:r>
            <a:r>
              <a:rPr lang="en-US" altLang="zh-TW" dirty="0" smtClean="0"/>
              <a:t>7</a:t>
            </a:r>
            <a:r>
              <a:rPr lang="zh-TW" altLang="zh-TW" dirty="0" smtClean="0"/>
              <a:t>點</a:t>
            </a:r>
            <a:r>
              <a:rPr lang="en-US" altLang="zh-TW" dirty="0" smtClean="0"/>
              <a:t>42</a:t>
            </a:r>
            <a:r>
              <a:rPr lang="zh-TW" altLang="zh-TW" dirty="0" smtClean="0"/>
              <a:t>分，巡邏艇愛塔斯卡收到訊息：「我們應該在你們上空，但看不到你們。燃料已經很少了。無法藉由無線電找到你。我們飛行高度在</a:t>
            </a:r>
            <a:r>
              <a:rPr lang="en-US" altLang="zh-TW" dirty="0" smtClean="0"/>
              <a:t>1,000</a:t>
            </a:r>
            <a:r>
              <a:rPr lang="zh-TW" altLang="zh-TW" dirty="0" smtClean="0"/>
              <a:t>英呎。」巡邏艇設法回復，但飛機似乎無法聽見。愛蜜莉亞</a:t>
            </a:r>
            <a:r>
              <a:rPr lang="en-US" altLang="zh-TW" dirty="0" smtClean="0"/>
              <a:t> 8</a:t>
            </a:r>
            <a:r>
              <a:rPr lang="zh-TW" altLang="zh-TW" dirty="0" smtClean="0"/>
              <a:t>點</a:t>
            </a:r>
            <a:r>
              <a:rPr lang="en-US" altLang="zh-TW" dirty="0" smtClean="0"/>
              <a:t>45</a:t>
            </a:r>
            <a:r>
              <a:rPr lang="zh-TW" altLang="zh-TW" dirty="0" smtClean="0"/>
              <a:t>分回報：「我們南北向的來回飛。」從此之後，再也沒有收到愛蜜莉亞回報。</a:t>
            </a:r>
            <a:r>
              <a:rPr lang="en-US" altLang="zh-TW" dirty="0" smtClean="0"/>
              <a:t/>
            </a:r>
            <a:br>
              <a:rPr lang="en-US" altLang="zh-TW" dirty="0" smtClean="0"/>
            </a:br>
            <a:r>
              <a:rPr lang="zh-TW" altLang="zh-TW" dirty="0" smtClean="0"/>
              <a:t>搶救計畫隨即展開，這是海軍至今範圍最廣的海空搜尋。</a:t>
            </a:r>
            <a:r>
              <a:rPr lang="en-US" altLang="zh-TW" dirty="0" smtClean="0"/>
              <a:t>19</a:t>
            </a:r>
            <a:r>
              <a:rPr lang="zh-TW" altLang="zh-TW" dirty="0" smtClean="0"/>
              <a:t>日，在花費了</a:t>
            </a:r>
            <a:r>
              <a:rPr lang="en-US" altLang="zh-TW" dirty="0" smtClean="0"/>
              <a:t>4,000,000</a:t>
            </a:r>
            <a:r>
              <a:rPr lang="zh-TW" altLang="zh-TW" dirty="0" smtClean="0"/>
              <a:t>美金及遍尋海洋</a:t>
            </a:r>
            <a:r>
              <a:rPr lang="en-US" altLang="zh-TW" dirty="0" smtClean="0"/>
              <a:t>250,000</a:t>
            </a:r>
            <a:r>
              <a:rPr lang="zh-TW" altLang="zh-TW" dirty="0" smtClean="0"/>
              <a:t>平方英哩，美國政府不情願地取消行動。</a:t>
            </a:r>
            <a:r>
              <a:rPr lang="en-US" altLang="zh-TW" dirty="0" smtClean="0"/>
              <a:t>1938</a:t>
            </a:r>
            <a:r>
              <a:rPr lang="zh-TW" altLang="zh-TW" dirty="0" smtClean="0"/>
              <a:t>年，豪蘭島建造了一座燈塔以紀念她。今天，雖然存在著眾多揣測，但都沒有她死亡的定論。</a:t>
            </a:r>
            <a:endParaRPr lang="zh-TW" altLang="en-US" dirty="0"/>
          </a:p>
        </p:txBody>
      </p:sp>
    </p:spTree>
    <p:extLst>
      <p:ext uri="{BB962C8B-B14F-4D97-AF65-F5344CB8AC3E}">
        <p14:creationId xmlns:p14="http://schemas.microsoft.com/office/powerpoint/2010/main" val="272975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a:t>
            </a:r>
            <a:r>
              <a:rPr lang="zh-TW" altLang="zh-TW" sz="2800" dirty="0" smtClean="0"/>
              <a:t>即使</a:t>
            </a:r>
            <a:r>
              <a:rPr lang="zh-TW" altLang="zh-TW" sz="2800" dirty="0"/>
              <a:t>無所遁逃的異化社會裡，不需聲嘶力竭高喊女權，女性仍能擁有開拓自我的空間，只要有夢</a:t>
            </a:r>
            <a:r>
              <a:rPr lang="zh-TW" altLang="zh-TW" sz="2800" dirty="0" smtClean="0"/>
              <a:t>。</a:t>
            </a:r>
            <a:endParaRPr lang="en-US" altLang="zh-TW" sz="2800" dirty="0" smtClean="0"/>
          </a:p>
          <a:p>
            <a:pPr marL="0" indent="0">
              <a:buNone/>
            </a:pPr>
            <a:r>
              <a:rPr lang="en-US" altLang="zh-TW" sz="2800" dirty="0" smtClean="0"/>
              <a:t>        </a:t>
            </a:r>
            <a:r>
              <a:rPr lang="zh-TW" altLang="zh-TW" sz="2800" dirty="0" smtClean="0"/>
              <a:t>「</a:t>
            </a:r>
            <a:r>
              <a:rPr lang="zh-TW" altLang="zh-TW" sz="2800" dirty="0"/>
              <a:t>那些我從沒說出口的感受，抬頭看，一切都在我眼裡。每個人都有要飛越的汪洋，只需要有勇氣，這是冒險嗎？或許，但是夢想何須設界限？我想著自己握過的手，見識過的地方，踏過的土地和泥濘，這世界改變了我。</a:t>
            </a:r>
            <a:r>
              <a:rPr lang="zh-TW" altLang="zh-TW" sz="2800" dirty="0" smtClean="0"/>
              <a:t>」</a:t>
            </a:r>
            <a:r>
              <a:rPr lang="en-US" altLang="zh-TW" sz="2800" dirty="0" smtClean="0"/>
              <a:t/>
            </a:r>
            <a:br>
              <a:rPr lang="en-US" altLang="zh-TW" sz="2800" dirty="0" smtClean="0"/>
            </a:br>
            <a:r>
              <a:rPr lang="en-US" altLang="zh-TW" sz="2800" dirty="0" smtClean="0"/>
              <a:t/>
            </a:r>
            <a:br>
              <a:rPr lang="en-US" altLang="zh-TW" sz="2800" dirty="0" smtClean="0"/>
            </a:br>
            <a:r>
              <a:rPr lang="zh-TW" altLang="en-US" sz="2800" dirty="0" smtClean="0"/>
              <a:t>                          </a:t>
            </a:r>
            <a:r>
              <a:rPr lang="en-US" altLang="zh-TW" sz="2800" dirty="0" smtClean="0"/>
              <a:t>----</a:t>
            </a:r>
            <a:r>
              <a:rPr lang="en-US" altLang="zh-TW" sz="2800" dirty="0" smtClean="0">
                <a:latin typeface="FangSong" panose="02010609060101010101" pitchFamily="49" charset="-122"/>
                <a:ea typeface="FangSong" panose="02010609060101010101" pitchFamily="49" charset="-122"/>
              </a:rPr>
              <a:t>〈Amelia </a:t>
            </a:r>
            <a:r>
              <a:rPr lang="en-US" altLang="zh-TW" sz="2800" dirty="0">
                <a:latin typeface="FangSong" panose="02010609060101010101" pitchFamily="49" charset="-122"/>
                <a:ea typeface="FangSong" panose="02010609060101010101" pitchFamily="49" charset="-122"/>
              </a:rPr>
              <a:t>Earhart〉</a:t>
            </a:r>
            <a:endParaRPr lang="zh-TW" altLang="en-US" sz="2800" dirty="0"/>
          </a:p>
        </p:txBody>
      </p:sp>
      <p:sp>
        <p:nvSpPr>
          <p:cNvPr id="5" name="文字版面配置區 4"/>
          <p:cNvSpPr>
            <a:spLocks noGrp="1"/>
          </p:cNvSpPr>
          <p:nvPr>
            <p:ph type="body" sz="half" idx="2"/>
          </p:nvPr>
        </p:nvSpPr>
        <p:spPr/>
        <p:txBody>
          <a:bodyPr/>
          <a:lstStyle/>
          <a:p>
            <a:endParaRPr lang="zh-TW" altLang="en-US"/>
          </a:p>
        </p:txBody>
      </p:sp>
    </p:spTree>
    <p:extLst>
      <p:ext uri="{BB962C8B-B14F-4D97-AF65-F5344CB8AC3E}">
        <p14:creationId xmlns:p14="http://schemas.microsoft.com/office/powerpoint/2010/main" val="64741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zh-TW" altLang="zh-TW" sz="4800" dirty="0"/>
              <a:t>愛蜜莉亞</a:t>
            </a:r>
            <a:r>
              <a:rPr lang="en-US" altLang="zh-TW" sz="4800" dirty="0"/>
              <a:t>·</a:t>
            </a:r>
            <a:r>
              <a:rPr lang="zh-TW" altLang="zh-TW" sz="4800" dirty="0"/>
              <a:t>艾爾哈</a:t>
            </a:r>
            <a:r>
              <a:rPr lang="zh-TW" altLang="zh-TW" sz="4800" dirty="0" smtClean="0"/>
              <a:t>特</a:t>
            </a:r>
            <a:r>
              <a:rPr lang="zh-TW" altLang="en-US" sz="4800" dirty="0" smtClean="0"/>
              <a:t>文學作</a:t>
            </a:r>
            <a:r>
              <a:rPr lang="zh-TW" altLang="en-US" sz="4800" dirty="0"/>
              <a:t>品</a:t>
            </a:r>
          </a:p>
        </p:txBody>
      </p:sp>
      <p:sp>
        <p:nvSpPr>
          <p:cNvPr id="8" name="內容版面配置區 7"/>
          <p:cNvSpPr>
            <a:spLocks noGrp="1"/>
          </p:cNvSpPr>
          <p:nvPr>
            <p:ph idx="1"/>
          </p:nvPr>
        </p:nvSpPr>
        <p:spPr/>
        <p:txBody>
          <a:bodyPr/>
          <a:lstStyle/>
          <a:p>
            <a:pPr marL="0" indent="0">
              <a:buNone/>
            </a:pPr>
            <a:r>
              <a:rPr lang="zh-TW" altLang="zh-TW" dirty="0"/>
              <a:t>愛蜜莉亞</a:t>
            </a:r>
            <a:r>
              <a:rPr lang="en-US" altLang="zh-TW" dirty="0"/>
              <a:t>·</a:t>
            </a:r>
            <a:r>
              <a:rPr lang="zh-TW" altLang="zh-TW" dirty="0"/>
              <a:t>艾爾哈特是一名很成功的和被大加宣揚的作家。從</a:t>
            </a:r>
            <a:r>
              <a:rPr lang="en-US" altLang="zh-TW" dirty="0"/>
              <a:t>1928</a:t>
            </a:r>
            <a:r>
              <a:rPr lang="zh-TW" altLang="zh-TW" dirty="0"/>
              <a:t>年至</a:t>
            </a:r>
            <a:r>
              <a:rPr lang="en-US" altLang="zh-TW" dirty="0"/>
              <a:t>1930</a:t>
            </a:r>
            <a:r>
              <a:rPr lang="zh-TW" altLang="zh-TW" dirty="0"/>
              <a:t>年她是《時尚》的飛行編輯。她寫過雜誌文章、報紙專欄並在生前寫過兩本基於她自己的經驗的書：</a:t>
            </a:r>
          </a:p>
          <a:p>
            <a:pPr lvl="0"/>
            <a:r>
              <a:rPr lang="zh-TW" altLang="zh-TW" dirty="0"/>
              <a:t>《</a:t>
            </a:r>
            <a:r>
              <a:rPr lang="en-US" altLang="zh-TW" dirty="0"/>
              <a:t>20</a:t>
            </a:r>
            <a:r>
              <a:rPr lang="zh-TW" altLang="zh-TW" dirty="0"/>
              <a:t>小時</a:t>
            </a:r>
            <a:r>
              <a:rPr lang="en-US" altLang="zh-TW" dirty="0"/>
              <a:t>40</a:t>
            </a:r>
            <a:r>
              <a:rPr lang="zh-TW" altLang="zh-TW" dirty="0"/>
              <a:t>分鐘》（</a:t>
            </a:r>
            <a:r>
              <a:rPr lang="en-US" altLang="zh-TW" dirty="0"/>
              <a:t>1928</a:t>
            </a:r>
            <a:r>
              <a:rPr lang="zh-TW" altLang="zh-TW" dirty="0"/>
              <a:t>年）是她作為首位跨大西洋飛行旅客的日記。</a:t>
            </a:r>
          </a:p>
          <a:p>
            <a:pPr lvl="0"/>
            <a:r>
              <a:rPr lang="zh-TW" altLang="zh-TW" dirty="0"/>
              <a:t>《The Fun of It》（</a:t>
            </a:r>
            <a:r>
              <a:rPr lang="en-US" altLang="zh-TW" dirty="0"/>
              <a:t>1932</a:t>
            </a:r>
            <a:r>
              <a:rPr lang="zh-TW" altLang="zh-TW" dirty="0"/>
              <a:t>年）是她飛行實踐的會議和婦女飛行的小品</a:t>
            </a:r>
          </a:p>
          <a:p>
            <a:pPr lvl="0"/>
            <a:r>
              <a:rPr lang="zh-TW" altLang="zh-TW" dirty="0"/>
              <a:t>《Last Flight》（</a:t>
            </a:r>
            <a:r>
              <a:rPr lang="en-US" altLang="zh-TW" dirty="0"/>
              <a:t>1937</a:t>
            </a:r>
            <a:r>
              <a:rPr lang="zh-TW" altLang="zh-TW" dirty="0"/>
              <a:t>年）由她在環球飛行嘗試過程中寄回美國的日記組成。這些日記在從</a:t>
            </a:r>
            <a:r>
              <a:rPr lang="en-US" altLang="zh-TW" dirty="0" err="1"/>
              <a:t>紐幾內亞</a:t>
            </a:r>
            <a:r>
              <a:rPr lang="zh-TW" altLang="zh-TW" dirty="0"/>
              <a:t>出發前的數星期中在報紙上發表。她在太平洋上失蹤後她的丈夫普特南將它們編輯成書。許多歷史學家認為這本書僅部分是艾爾哈特的原作。</a:t>
            </a:r>
          </a:p>
          <a:p>
            <a:endParaRPr lang="zh-TW" altLang="en-US" dirty="0"/>
          </a:p>
        </p:txBody>
      </p:sp>
    </p:spTree>
    <p:extLst>
      <p:ext uri="{BB962C8B-B14F-4D97-AF65-F5344CB8AC3E}">
        <p14:creationId xmlns:p14="http://schemas.microsoft.com/office/powerpoint/2010/main" val="360659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66FA3CE-A218-4400-AA51-F51C6E85D0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具有水彩畫效果的簡報 (寬螢幕)</Template>
  <TotalTime>0</TotalTime>
  <Words>978</Words>
  <Application>Microsoft Office PowerPoint</Application>
  <PresentationFormat>自訂</PresentationFormat>
  <Paragraphs>47</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Watercolor_16x9</vt:lpstr>
      <vt:lpstr>在天涯海角飛翔－    愛蜜莉亞 艾爾哈特 </vt:lpstr>
      <vt:lpstr>Amelia Mary Earhart (愛蜜莉亞·瑪麗·艾爾哈特)</vt:lpstr>
      <vt:lpstr>早年生活</vt:lpstr>
      <vt:lpstr>生平介紹</vt:lpstr>
      <vt:lpstr>PowerPoint 簡報</vt:lpstr>
      <vt:lpstr>PowerPoint 簡報</vt:lpstr>
      <vt:lpstr>PowerPoint 簡報</vt:lpstr>
      <vt:lpstr>PowerPoint 簡報</vt:lpstr>
      <vt:lpstr>愛蜜莉亞·艾爾哈特文學作品</vt:lpstr>
      <vt:lpstr>關於 愛蜜莉亞·艾爾哈特</vt:lpstr>
      <vt:lpstr>議題與啟發</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2015-10-10T08:42:27Z</dcterms:created>
  <dcterms:modified xsi:type="dcterms:W3CDTF">2015-10-14T02:29:49Z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TC028866379991</vt:lpwstr>
  </property>
</Properties>
</file>