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9" r:id="rId11"/>
    <p:sldId id="270" r:id="rId12"/>
    <p:sldId id="264" r:id="rId13"/>
    <p:sldId id="266" r:id="rId14"/>
    <p:sldId id="268" r:id="rId15"/>
    <p:sldId id="267"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D4086-061F-4172-947B-0E71F7378416}" type="slidenum">
              <a:rPr lang="zh-TW" altLang="en-US" smtClean="0"/>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B355CCDC-2959-450E-A418-4E609B4FB670}" type="datetimeFigureOut">
              <a:rPr lang="zh-TW" altLang="en-US" smtClean="0"/>
              <a:t>2015/10/14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D4086-061F-4172-947B-0E71F7378416}"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355CCDC-2959-450E-A418-4E609B4FB670}" type="datetimeFigureOut">
              <a:rPr lang="zh-TW" altLang="en-US" smtClean="0"/>
              <a:t>2015/10/14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668D4086-061F-4172-947B-0E71F7378416}"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h.wikipedia.org/wiki/%E5%AE%89%E6%A0%BC%E6%8B%89%C2%B7%E9%BB%98%E5%85%8B%E7%88%B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27584" y="620688"/>
            <a:ext cx="7772400" cy="1470025"/>
          </a:xfrm>
        </p:spPr>
        <p:txBody>
          <a:bodyPr/>
          <a:lstStyle/>
          <a:p>
            <a:pPr algn="ctr"/>
            <a:r>
              <a:rPr lang="zh-TW" altLang="en-US" dirty="0" smtClean="0">
                <a:latin typeface="標楷體" panose="03000509000000000000" pitchFamily="65" charset="-120"/>
                <a:ea typeface="標楷體" panose="03000509000000000000" pitchFamily="65" charset="-120"/>
              </a:rPr>
              <a:t>廣泛閱讀報告</a:t>
            </a: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403648" y="3717032"/>
            <a:ext cx="6400800" cy="2448272"/>
          </a:xfrm>
        </p:spPr>
        <p:txBody>
          <a:bodyPr/>
          <a:lstStyle/>
          <a:p>
            <a:pPr algn="ctr"/>
            <a:r>
              <a:rPr lang="zh-TW" altLang="en-US" dirty="0" smtClean="0">
                <a:latin typeface="標楷體" panose="03000509000000000000" pitchFamily="65" charset="-120"/>
                <a:ea typeface="標楷體" panose="03000509000000000000" pitchFamily="65" charset="-120"/>
              </a:rPr>
              <a:t>班級</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電子三</a:t>
            </a:r>
            <a:r>
              <a:rPr lang="en-US" altLang="zh-TW" smtClean="0">
                <a:latin typeface="標楷體" panose="03000509000000000000" pitchFamily="65" charset="-120"/>
                <a:ea typeface="標楷體" panose="03000509000000000000" pitchFamily="65" charset="-120"/>
              </a:rPr>
              <a:t>B</a:t>
            </a:r>
            <a:endParaRPr lang="en-US" altLang="zh-TW" dirty="0" smtClean="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組</a:t>
            </a:r>
            <a:r>
              <a:rPr lang="zh-TW" altLang="en-US" dirty="0" smtClean="0">
                <a:latin typeface="標楷體" panose="03000509000000000000" pitchFamily="65" charset="-120"/>
                <a:ea typeface="標楷體" panose="03000509000000000000" pitchFamily="65" charset="-120"/>
              </a:rPr>
              <a:t>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六</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導師</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羅玉冰</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9610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敘利亞難民</a:t>
            </a:r>
            <a:r>
              <a:rPr lang="zh-TW" altLang="en-US" dirty="0">
                <a:latin typeface="標楷體" panose="03000509000000000000" pitchFamily="65" charset="-120"/>
                <a:ea typeface="標楷體" panose="03000509000000000000" pitchFamily="65" charset="-120"/>
              </a:rPr>
              <a:t>政策</a:t>
            </a:r>
          </a:p>
        </p:txBody>
      </p:sp>
      <p:sp>
        <p:nvSpPr>
          <p:cNvPr id="3" name="內容版面配置區 2"/>
          <p:cNvSpPr>
            <a:spLocks noGrp="1"/>
          </p:cNvSpPr>
          <p:nvPr>
            <p:ph idx="1"/>
          </p:nvPr>
        </p:nvSpPr>
        <p:spPr/>
        <p:txBody>
          <a:bodyPr>
            <a:normAutofit fontScale="77500" lnSpcReduction="20000"/>
          </a:bodyPr>
          <a:lstStyle/>
          <a:p>
            <a:r>
              <a:rPr lang="zh-TW" altLang="en-US" dirty="0">
                <a:latin typeface="標楷體" panose="03000509000000000000" pitchFamily="65" charset="-120"/>
                <a:ea typeface="標楷體" panose="03000509000000000000" pitchFamily="65" charset="-120"/>
              </a:rPr>
              <a:t>難民政策讓德國總理梅克爾近來民意支持度下滑，但她指出，「民調不是我的考量標準，解決問題才是我的考量標準」。</a:t>
            </a:r>
          </a:p>
          <a:p>
            <a:r>
              <a:rPr lang="zh-TW" altLang="en-US" dirty="0">
                <a:latin typeface="標楷體" panose="03000509000000000000" pitchFamily="65" charset="-120"/>
                <a:ea typeface="標楷體" panose="03000509000000000000" pitchFamily="65" charset="-120"/>
              </a:rPr>
              <a:t>梅克爾在八月間率先喊出德國願開放接受敘利亞難民，引發更大波難民潮湧向歐洲，不只在歐洲其他國家引起反彈，德國國內及她的同黨同志都有不同聲音，最新公布的一分民調顯示，百分之四十八德國民眾不贊同她的難民政策，百分之卅九支持。</a:t>
            </a:r>
          </a:p>
          <a:p>
            <a:endParaRPr lang="zh-TW" altLang="en-US"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不過，梅克爾態度並未因此鬆動，她在接受德國媒體訪問時表示，基民黨內有人跟她意見相左，她並不驚訝，因為他們是全國性的大政黨，總是會有各種不同情況。</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25811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20000"/>
          </a:bodyPr>
          <a:lstStyle/>
          <a:p>
            <a:r>
              <a:rPr lang="zh-TW" altLang="en-US" dirty="0">
                <a:latin typeface="標楷體" panose="03000509000000000000" pitchFamily="65" charset="-120"/>
                <a:ea typeface="標楷體" panose="03000509000000000000" pitchFamily="65" charset="-120"/>
              </a:rPr>
              <a:t>梅克爾說，她的工作是代表黨的每個人，而不只是那些喊得大聲或抱怨難民政策的人。</a:t>
            </a:r>
          </a:p>
          <a:p>
            <a:endParaRPr lang="zh-TW" altLang="en-US"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被問到民調下滑時，梅克爾說，民調不是她的考量標準，她的考量標準是作為一個總理要解決問題。</a:t>
            </a:r>
          </a:p>
          <a:p>
            <a:endParaRPr lang="zh-TW" altLang="en-US"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梅克爾與內政部及德國各邦官員十一日討論難民政策，未獲一致結論。但她表示不會為難民問題加稅，「我們應該感到高興，我們多年來經濟管理妥善，目前經濟情勢良好」。</a:t>
            </a:r>
          </a:p>
          <a:p>
            <a:endParaRPr lang="zh-TW" altLang="en-US" dirty="0"/>
          </a:p>
        </p:txBody>
      </p:sp>
    </p:spTree>
    <p:extLst>
      <p:ext uri="{BB962C8B-B14F-4D97-AF65-F5344CB8AC3E}">
        <p14:creationId xmlns:p14="http://schemas.microsoft.com/office/powerpoint/2010/main" val="3741252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476672"/>
            <a:ext cx="8229600" cy="1143000"/>
          </a:xfrm>
        </p:spPr>
        <p:txBody>
          <a:bodyPr/>
          <a:lstStyle/>
          <a:p>
            <a:r>
              <a:rPr lang="zh-TW" altLang="en-US" dirty="0">
                <a:latin typeface="標楷體" panose="03000509000000000000" pitchFamily="65" charset="-120"/>
                <a:ea typeface="標楷體" panose="03000509000000000000" pitchFamily="65" charset="-120"/>
              </a:rPr>
              <a:t>軍事衝突</a:t>
            </a:r>
          </a:p>
        </p:txBody>
      </p:sp>
      <p:sp>
        <p:nvSpPr>
          <p:cNvPr id="4" name="文字方塊 3"/>
          <p:cNvSpPr txBox="1"/>
          <p:nvPr/>
        </p:nvSpPr>
        <p:spPr>
          <a:xfrm>
            <a:off x="323528" y="2060848"/>
            <a:ext cx="8424936" cy="3785652"/>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在伊拉克戰爭中，梅克爾表示她同情美國的伊拉克政策。在面對軍事衝突方面，她表示必須非常理性地看待這個問題，比如當北約參與科索沃戰爭時，藉以比較德國歷史發展的過程，她說：「回頭看看過去的歷史，自由才是我們致力追求的善舉，並且我們不惜一切要做的是，避免戰爭再度來臨</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回頭看看過去的歷史，誤解、激進的法西斯主義所帶來的只有災難，運用暴力的結果，帶來的只有更大的不幸</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這個結果是不可避免的，因此我們要盡力避免這種惡行。</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在科索夫戰爭中，也要盡量避免暴力</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意願同盟</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a:t>
            </a:r>
            <a:r>
              <a:rPr lang="en-US" altLang="zh-TW" sz="2400" dirty="0" smtClean="0">
                <a:latin typeface="標楷體" panose="03000509000000000000" pitchFamily="65" charset="-120"/>
                <a:ea typeface="標楷體" panose="03000509000000000000" pitchFamily="65" charset="-120"/>
              </a:rPr>
              <a:t>coalition of the willing</a:t>
            </a:r>
            <a:r>
              <a:rPr lang="zh-TW" altLang="en-US" sz="2400" dirty="0" smtClean="0">
                <a:latin typeface="標楷體" panose="03000509000000000000" pitchFamily="65" charset="-120"/>
                <a:ea typeface="標楷體" panose="03000509000000000000" pitchFamily="65" charset="-120"/>
              </a:rPr>
              <a:t>，</a:t>
            </a:r>
            <a:r>
              <a:rPr lang="en-US" altLang="zh-TW" sz="2400" dirty="0" smtClean="0">
                <a:latin typeface="標楷體" panose="03000509000000000000" pitchFamily="65" charset="-120"/>
                <a:ea typeface="標楷體" panose="03000509000000000000" pitchFamily="65" charset="-120"/>
              </a:rPr>
              <a:t>2003</a:t>
            </a:r>
            <a:r>
              <a:rPr lang="zh-TW" altLang="en-US" sz="2400" dirty="0" smtClean="0">
                <a:latin typeface="標楷體" panose="03000509000000000000" pitchFamily="65" charset="-120"/>
                <a:ea typeface="標楷體" panose="03000509000000000000" pitchFamily="65" charset="-120"/>
              </a:rPr>
              <a:t>年美國進軍伊拉克結合的同盟）所帶來的巨大災禍。</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795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工作分配表</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latin typeface="標楷體" panose="03000509000000000000" pitchFamily="65" charset="-120"/>
                <a:ea typeface="標楷體" panose="03000509000000000000" pitchFamily="65" charset="-120"/>
              </a:rPr>
              <a:t>曾世凱    </a:t>
            </a:r>
            <a:r>
              <a:rPr lang="en-US" altLang="zh-TW" dirty="0" smtClean="0">
                <a:latin typeface="標楷體" panose="03000509000000000000" pitchFamily="65" charset="-120"/>
                <a:ea typeface="標楷體" panose="03000509000000000000" pitchFamily="65" charset="-120"/>
              </a:rPr>
              <a:t>102109119     </a:t>
            </a:r>
            <a:r>
              <a:rPr lang="zh-TW" altLang="en-US" dirty="0" smtClean="0">
                <a:latin typeface="標楷體" panose="03000509000000000000" pitchFamily="65" charset="-120"/>
                <a:ea typeface="標楷體" panose="03000509000000000000" pitchFamily="65" charset="-120"/>
              </a:rPr>
              <a:t>報告</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收集</a:t>
            </a:r>
            <a:r>
              <a:rPr lang="zh-TW" altLang="en-US" dirty="0" smtClean="0">
                <a:latin typeface="標楷體" panose="03000509000000000000" pitchFamily="65" charset="-120"/>
                <a:ea typeface="標楷體" panose="03000509000000000000" pitchFamily="65" charset="-120"/>
              </a:rPr>
              <a:t>資料</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李宗儒    </a:t>
            </a:r>
            <a:r>
              <a:rPr lang="en-US" altLang="zh-TW" dirty="0" smtClean="0">
                <a:latin typeface="標楷體" panose="03000509000000000000" pitchFamily="65" charset="-120"/>
                <a:ea typeface="標楷體" panose="03000509000000000000" pitchFamily="65" charset="-120"/>
              </a:rPr>
              <a:t>102103236</a:t>
            </a:r>
            <a:r>
              <a:rPr lang="zh-TW" altLang="en-US" dirty="0" smtClean="0">
                <a:latin typeface="標楷體" panose="03000509000000000000" pitchFamily="65" charset="-120"/>
                <a:ea typeface="標楷體" panose="03000509000000000000" pitchFamily="65" charset="-120"/>
              </a:rPr>
              <a:t>          收集資料</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林威儒    </a:t>
            </a:r>
            <a:r>
              <a:rPr lang="en-US" altLang="zh-TW" dirty="0" smtClean="0">
                <a:latin typeface="標楷體" panose="03000509000000000000" pitchFamily="65" charset="-120"/>
                <a:ea typeface="標楷體" panose="03000509000000000000" pitchFamily="65" charset="-120"/>
              </a:rPr>
              <a:t>102104250</a:t>
            </a:r>
            <a:r>
              <a:rPr lang="zh-TW" altLang="en-US" dirty="0" smtClean="0">
                <a:latin typeface="標楷體" panose="03000509000000000000" pitchFamily="65" charset="-120"/>
                <a:ea typeface="標楷體" panose="03000509000000000000" pitchFamily="65" charset="-120"/>
              </a:rPr>
              <a:t>          收集資料</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劉寶秀    </a:t>
            </a:r>
            <a:r>
              <a:rPr lang="en-US" altLang="zh-TW" dirty="0" smtClean="0">
                <a:latin typeface="標楷體" panose="03000509000000000000" pitchFamily="65" charset="-120"/>
                <a:ea typeface="標楷體" panose="03000509000000000000" pitchFamily="65" charset="-120"/>
              </a:rPr>
              <a:t>101111252</a:t>
            </a:r>
            <a:r>
              <a:rPr lang="zh-TW" altLang="en-US" dirty="0" smtClean="0">
                <a:latin typeface="標楷體" panose="03000509000000000000" pitchFamily="65" charset="-120"/>
                <a:ea typeface="標楷體" panose="03000509000000000000" pitchFamily="65" charset="-120"/>
              </a:rPr>
              <a:t>          收集資料</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劉晉</a:t>
            </a:r>
            <a:r>
              <a:rPr lang="zh-TW" altLang="en-US" dirty="0" smtClean="0">
                <a:latin typeface="標楷體" panose="03000509000000000000" pitchFamily="65" charset="-120"/>
                <a:ea typeface="標楷體" panose="03000509000000000000" pitchFamily="65" charset="-120"/>
              </a:rPr>
              <a:t>呈    </a:t>
            </a:r>
            <a:r>
              <a:rPr lang="en-US" altLang="zh-TW" dirty="0" smtClean="0">
                <a:latin typeface="標楷體" panose="03000509000000000000" pitchFamily="65" charset="-120"/>
                <a:ea typeface="標楷體" panose="03000509000000000000" pitchFamily="65" charset="-120"/>
              </a:rPr>
              <a:t>102111118</a:t>
            </a:r>
            <a:r>
              <a:rPr lang="zh-TW" altLang="en-US" dirty="0" smtClean="0">
                <a:latin typeface="標楷體" panose="03000509000000000000" pitchFamily="65" charset="-120"/>
                <a:ea typeface="標楷體" panose="03000509000000000000" pitchFamily="65" charset="-120"/>
              </a:rPr>
              <a:t>          收集資料</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李承謙    </a:t>
            </a:r>
            <a:r>
              <a:rPr lang="en-US" altLang="zh-TW" dirty="0" smtClean="0">
                <a:latin typeface="標楷體" panose="03000509000000000000" pitchFamily="65" charset="-120"/>
                <a:ea typeface="標楷體" panose="03000509000000000000" pitchFamily="65" charset="-120"/>
              </a:rPr>
              <a:t>102104251</a:t>
            </a:r>
            <a:r>
              <a:rPr lang="zh-TW" altLang="en-US" dirty="0" smtClean="0">
                <a:latin typeface="標楷體" panose="03000509000000000000" pitchFamily="65" charset="-120"/>
                <a:ea typeface="標楷體" panose="03000509000000000000" pitchFamily="65" charset="-120"/>
              </a:rPr>
              <a:t>          收集資料</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做</a:t>
            </a:r>
            <a:r>
              <a:rPr lang="en-US" altLang="zh-TW" dirty="0" smtClean="0">
                <a:latin typeface="標楷體" panose="03000509000000000000" pitchFamily="65" charset="-120"/>
                <a:ea typeface="標楷體" panose="03000509000000000000" pitchFamily="65" charset="-120"/>
              </a:rPr>
              <a:t>PPT</a:t>
            </a:r>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89697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參考資料</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10000"/>
          </a:bodyPr>
          <a:lstStyle/>
          <a:p>
            <a:r>
              <a:rPr lang="zh-TW" altLang="en-US" dirty="0" smtClean="0">
                <a:latin typeface="標楷體" panose="03000509000000000000" pitchFamily="65" charset="-120"/>
                <a:ea typeface="標楷體" panose="03000509000000000000" pitchFamily="65" charset="-120"/>
              </a:rPr>
              <a:t>梅克爾傳</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hlinkClick r:id="rId2"/>
              </a:rPr>
              <a:t>https://zh.wikipedia.org/wiki/%</a:t>
            </a:r>
            <a:r>
              <a:rPr lang="en-US" altLang="zh-TW" dirty="0" smtClean="0">
                <a:latin typeface="標楷體" panose="03000509000000000000" pitchFamily="65" charset="-120"/>
                <a:ea typeface="標楷體" panose="03000509000000000000" pitchFamily="65" charset="-120"/>
                <a:hlinkClick r:id="rId2"/>
              </a:rPr>
              <a:t>E5%AE%89%E6%A0%BC%E6%8B%89%C2%B7%E9%BB%98%E5%85%8B%E7%88%BE</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http://udn.com/news/story/8539/1245335-%E6%B0%91%E8%AA%BF%E8%BF%91%E5%8D%8A%E5%8F%8D%E9%9B%A3%E6%B0%91-%E5%BE%B7%E5%9C%8B%E7%B8%BD%E7%90%86%E6%A2%85%E5%85%8B%E7%88%BE%E4%B8%8D%E5%9C%A8%E6%84%8F</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29518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55576" y="1916832"/>
            <a:ext cx="7772400" cy="1470025"/>
          </a:xfrm>
        </p:spPr>
        <p:txBody>
          <a:bodyPr/>
          <a:lstStyle/>
          <a:p>
            <a:pPr algn="ctr"/>
            <a:r>
              <a:rPr lang="zh-TW" altLang="en-US" dirty="0" smtClean="0">
                <a:latin typeface="標楷體" panose="03000509000000000000" pitchFamily="65" charset="-120"/>
                <a:ea typeface="標楷體" panose="03000509000000000000" pitchFamily="65" charset="-120"/>
              </a:rPr>
              <a:t>謝謝大家聆聽</a:t>
            </a:r>
            <a:endParaRPr lang="zh-TW" altLang="en-US" dirty="0">
              <a:latin typeface="標楷體" panose="03000509000000000000" pitchFamily="65" charset="-120"/>
              <a:ea typeface="標楷體" panose="03000509000000000000" pitchFamily="65" charset="-120"/>
            </a:endParaRPr>
          </a:p>
        </p:txBody>
      </p:sp>
      <p:sp>
        <p:nvSpPr>
          <p:cNvPr id="5" name="副標題 4"/>
          <p:cNvSpPr>
            <a:spLocks noGrp="1"/>
          </p:cNvSpPr>
          <p:nvPr>
            <p:ph type="subTitle" idx="1"/>
          </p:nvPr>
        </p:nvSpPr>
        <p:spPr>
          <a:xfrm>
            <a:off x="1259632" y="4725144"/>
            <a:ext cx="6670366" cy="1752600"/>
          </a:xfrm>
        </p:spPr>
        <p:txBody>
          <a:bodyPr/>
          <a:lstStyle/>
          <a:p>
            <a:pPr algn="ctr"/>
            <a:r>
              <a:rPr lang="zh-TW" altLang="en-US" dirty="0" smtClean="0"/>
              <a:t>第六小組</a:t>
            </a:r>
            <a:endParaRPr lang="en-US" altLang="zh-TW" dirty="0" smtClean="0"/>
          </a:p>
          <a:p>
            <a:pPr algn="ctr"/>
            <a:r>
              <a:rPr lang="zh-TW" altLang="en-US" dirty="0" smtClean="0"/>
              <a:t>組員</a:t>
            </a:r>
            <a:r>
              <a:rPr lang="en-US" altLang="zh-TW" dirty="0" smtClean="0"/>
              <a:t>:</a:t>
            </a:r>
            <a:r>
              <a:rPr lang="zh-TW" altLang="en-US" dirty="0" smtClean="0"/>
              <a:t>曾世凱   李宗儒   林威儒</a:t>
            </a:r>
            <a:endParaRPr lang="en-US" altLang="zh-TW" dirty="0" smtClean="0"/>
          </a:p>
          <a:p>
            <a:pPr algn="ctr"/>
            <a:r>
              <a:rPr lang="zh-TW" altLang="en-US" dirty="0" smtClean="0"/>
              <a:t>劉寶秀         劉</a:t>
            </a:r>
            <a:r>
              <a:rPr lang="zh-TW" altLang="en-US" dirty="0"/>
              <a:t>晉</a:t>
            </a:r>
            <a:r>
              <a:rPr lang="zh-TW" altLang="en-US" dirty="0" smtClean="0"/>
              <a:t>呈        李承謙</a:t>
            </a:r>
            <a:endParaRPr lang="zh-TW" altLang="en-US" dirty="0"/>
          </a:p>
        </p:txBody>
      </p:sp>
    </p:spTree>
    <p:extLst>
      <p:ext uri="{BB962C8B-B14F-4D97-AF65-F5344CB8AC3E}">
        <p14:creationId xmlns:p14="http://schemas.microsoft.com/office/powerpoint/2010/main" val="3331416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60648"/>
            <a:ext cx="8229600" cy="3312368"/>
          </a:xfrm>
        </p:spPr>
        <p:txBody>
          <a:bodyPr/>
          <a:lstStyle/>
          <a:p>
            <a:r>
              <a:rPr lang="zh-TW" altLang="en-US" dirty="0">
                <a:latin typeface="標楷體" panose="03000509000000000000" pitchFamily="65" charset="-120"/>
                <a:ea typeface="標楷體" panose="03000509000000000000" pitchFamily="65" charset="-120"/>
              </a:rPr>
              <a:t>安格拉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多羅特婭</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梅克爾</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3140968"/>
            <a:ext cx="2448272" cy="3327425"/>
          </a:xfrm>
          <a:prstGeom prst="rect">
            <a:avLst/>
          </a:prstGeom>
        </p:spPr>
      </p:pic>
    </p:spTree>
    <p:extLst>
      <p:ext uri="{BB962C8B-B14F-4D97-AF65-F5344CB8AC3E}">
        <p14:creationId xmlns:p14="http://schemas.microsoft.com/office/powerpoint/2010/main" val="3460548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梅克</a:t>
            </a:r>
            <a:r>
              <a:rPr lang="zh-TW" altLang="en-US" dirty="0" smtClean="0">
                <a:latin typeface="標楷體" panose="03000509000000000000" pitchFamily="65" charset="-120"/>
                <a:ea typeface="標楷體" panose="03000509000000000000" pitchFamily="65" charset="-120"/>
              </a:rPr>
              <a:t>爾</a:t>
            </a:r>
            <a:r>
              <a:rPr lang="zh-TW" altLang="en-US" dirty="0">
                <a:latin typeface="標楷體" panose="03000509000000000000" pitchFamily="65" charset="-120"/>
                <a:ea typeface="標楷體" panose="03000509000000000000" pitchFamily="65" charset="-120"/>
              </a:rPr>
              <a:t>生平</a:t>
            </a:r>
          </a:p>
        </p:txBody>
      </p:sp>
      <p:sp>
        <p:nvSpPr>
          <p:cNvPr id="3" name="內容版面配置區 2"/>
          <p:cNvSpPr>
            <a:spLocks noGrp="1"/>
          </p:cNvSpPr>
          <p:nvPr>
            <p:ph idx="1"/>
          </p:nvPr>
        </p:nvSpPr>
        <p:spPr>
          <a:xfrm>
            <a:off x="457200" y="2708920"/>
            <a:ext cx="8229600" cy="3417243"/>
          </a:xfrm>
        </p:spPr>
        <p:txBody>
          <a:bodyPr/>
          <a:lstStyle/>
          <a:p>
            <a:r>
              <a:rPr lang="zh-TW" altLang="en-US" dirty="0">
                <a:latin typeface="標楷體" panose="03000509000000000000" pitchFamily="65" charset="-120"/>
                <a:ea typeface="標楷體" panose="03000509000000000000" pitchFamily="65" charset="-120"/>
              </a:rPr>
              <a:t>梅克爾是她第一任丈夫的姓氏，離婚後保留下來。她父親是一位路德教會牧師，在她出生後不久，由於父親從教會接到新的任命，全家移居東德東柏林以北</a:t>
            </a:r>
            <a:r>
              <a:rPr lang="en-US" altLang="zh-TW" dirty="0">
                <a:latin typeface="標楷體" panose="03000509000000000000" pitchFamily="65" charset="-120"/>
                <a:ea typeface="標楷體" panose="03000509000000000000" pitchFamily="65" charset="-120"/>
              </a:rPr>
              <a:t>80</a:t>
            </a:r>
            <a:r>
              <a:rPr lang="zh-TW" altLang="en-US" dirty="0">
                <a:latin typeface="標楷體" panose="03000509000000000000" pitchFamily="65" charset="-120"/>
                <a:ea typeface="標楷體" panose="03000509000000000000" pitchFamily="65" charset="-120"/>
              </a:rPr>
              <a:t>公里的</a:t>
            </a:r>
            <a:r>
              <a:rPr lang="en-US" altLang="zh-TW" dirty="0">
                <a:latin typeface="標楷體" panose="03000509000000000000" pitchFamily="65" charset="-120"/>
                <a:ea typeface="標楷體" panose="03000509000000000000" pitchFamily="65" charset="-120"/>
              </a:rPr>
              <a:t>Templin</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65205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梅克</a:t>
            </a:r>
            <a:r>
              <a:rPr lang="zh-TW" altLang="en-US" dirty="0" smtClean="0">
                <a:latin typeface="標楷體" panose="03000509000000000000" pitchFamily="65" charset="-120"/>
                <a:ea typeface="標楷體" panose="03000509000000000000" pitchFamily="65" charset="-120"/>
              </a:rPr>
              <a:t>爾出生地</a:t>
            </a:r>
            <a:endParaRPr lang="zh-TW" altLang="en-US"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5656" y="1628800"/>
            <a:ext cx="6261599" cy="4349080"/>
          </a:xfrm>
        </p:spPr>
      </p:pic>
      <p:sp>
        <p:nvSpPr>
          <p:cNvPr id="5" name="文字方塊 4"/>
          <p:cNvSpPr txBox="1"/>
          <p:nvPr/>
        </p:nvSpPr>
        <p:spPr>
          <a:xfrm>
            <a:off x="5868144" y="6237312"/>
            <a:ext cx="3024336" cy="369332"/>
          </a:xfrm>
          <a:prstGeom prst="rect">
            <a:avLst/>
          </a:prstGeom>
          <a:noFill/>
        </p:spPr>
        <p:txBody>
          <a:bodyPr wrap="square" rtlCol="0">
            <a:spAutoFit/>
          </a:bodyPr>
          <a:lstStyle/>
          <a:p>
            <a:pPr algn="ctr"/>
            <a:r>
              <a:rPr lang="zh-TW" altLang="en-US" dirty="0" smtClean="0"/>
              <a:t>漢堡市政廳</a:t>
            </a:r>
            <a:endParaRPr lang="zh-TW" altLang="en-US" dirty="0"/>
          </a:p>
        </p:txBody>
      </p:sp>
    </p:spTree>
    <p:extLst>
      <p:ext uri="{BB962C8B-B14F-4D97-AF65-F5344CB8AC3E}">
        <p14:creationId xmlns:p14="http://schemas.microsoft.com/office/powerpoint/2010/main" val="621675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梅克</a:t>
            </a:r>
            <a:r>
              <a:rPr lang="zh-TW" altLang="en-US" dirty="0" smtClean="0">
                <a:latin typeface="標楷體" panose="03000509000000000000" pitchFamily="65" charset="-120"/>
                <a:ea typeface="標楷體" panose="03000509000000000000" pitchFamily="65" charset="-120"/>
              </a:rPr>
              <a:t>爾</a:t>
            </a:r>
            <a:r>
              <a:rPr lang="zh-TW" altLang="en-US" dirty="0">
                <a:latin typeface="標楷體" panose="03000509000000000000" pitchFamily="65" charset="-120"/>
                <a:ea typeface="標楷體" panose="03000509000000000000" pitchFamily="65" charset="-120"/>
              </a:rPr>
              <a:t>學歷</a:t>
            </a:r>
          </a:p>
        </p:txBody>
      </p:sp>
      <p:sp>
        <p:nvSpPr>
          <p:cNvPr id="3" name="內容版面配置區 2"/>
          <p:cNvSpPr>
            <a:spLocks noGrp="1"/>
          </p:cNvSpPr>
          <p:nvPr>
            <p:ph idx="1"/>
          </p:nvPr>
        </p:nvSpPr>
        <p:spPr>
          <a:xfrm>
            <a:off x="467544" y="1412776"/>
            <a:ext cx="8229600" cy="4569371"/>
          </a:xfrm>
        </p:spPr>
        <p:txBody>
          <a:bodyPr/>
          <a:lstStyle/>
          <a:p>
            <a:r>
              <a:rPr lang="zh-TW" altLang="en-US" dirty="0">
                <a:latin typeface="標楷體" panose="03000509000000000000" pitchFamily="65" charset="-120"/>
                <a:ea typeface="標楷體" panose="03000509000000000000" pitchFamily="65" charset="-120"/>
              </a:rPr>
              <a:t>她在那裡完成初等教育，在萊比錫卡爾</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馬克思大學攻讀</a:t>
            </a:r>
            <a:r>
              <a:rPr lang="zh-TW" altLang="en-US" dirty="0" smtClean="0">
                <a:latin typeface="標楷體" panose="03000509000000000000" pitchFamily="65" charset="-120"/>
                <a:ea typeface="標楷體" panose="03000509000000000000" pitchFamily="65" charset="-120"/>
              </a:rPr>
              <a:t>物理學</a:t>
            </a:r>
            <a:r>
              <a:rPr lang="en-US" altLang="zh-TW" dirty="0" smtClean="0">
                <a:latin typeface="標楷體" panose="03000509000000000000" pitchFamily="65" charset="-120"/>
                <a:ea typeface="標楷體" panose="03000509000000000000" pitchFamily="65" charset="-120"/>
              </a:rPr>
              <a:t>1973</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-1978</a:t>
            </a:r>
            <a:r>
              <a:rPr lang="zh-TW" altLang="en-US" dirty="0" smtClean="0">
                <a:latin typeface="標楷體" panose="03000509000000000000" pitchFamily="65" charset="-120"/>
                <a:ea typeface="標楷體" panose="03000509000000000000" pitchFamily="65" charset="-120"/>
              </a:rPr>
              <a:t>年，</a:t>
            </a:r>
            <a:r>
              <a:rPr lang="zh-TW" altLang="en-US" dirty="0">
                <a:latin typeface="標楷體" panose="03000509000000000000" pitchFamily="65" charset="-120"/>
                <a:ea typeface="標楷體" panose="03000509000000000000" pitchFamily="65" charset="-120"/>
              </a:rPr>
              <a:t>之後在科學院物理化學中央學會工作</a:t>
            </a:r>
            <a:r>
              <a:rPr lang="zh-TW" altLang="en-US" dirty="0" smtClean="0">
                <a:latin typeface="標楷體" panose="03000509000000000000" pitchFamily="65" charset="-120"/>
                <a:ea typeface="標楷體" panose="03000509000000000000" pitchFamily="65" charset="-120"/>
              </a:rPr>
              <a:t>學習</a:t>
            </a:r>
            <a:r>
              <a:rPr lang="en-US" altLang="zh-TW" dirty="0" smtClean="0">
                <a:latin typeface="標楷體" panose="03000509000000000000" pitchFamily="65" charset="-120"/>
                <a:ea typeface="標楷體" panose="03000509000000000000" pitchFamily="65" charset="-120"/>
              </a:rPr>
              <a:t>1978</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1990</a:t>
            </a:r>
            <a:r>
              <a:rPr lang="zh-TW" altLang="en-US" dirty="0" smtClean="0">
                <a:latin typeface="標楷體" panose="03000509000000000000" pitchFamily="65" charset="-120"/>
                <a:ea typeface="標楷體" panose="03000509000000000000" pitchFamily="65" charset="-120"/>
              </a:rPr>
              <a:t>年，</a:t>
            </a:r>
            <a:r>
              <a:rPr lang="zh-TW" altLang="en-US" dirty="0">
                <a:latin typeface="標楷體" panose="03000509000000000000" pitchFamily="65" charset="-120"/>
                <a:ea typeface="標楷體" panose="03000509000000000000" pitchFamily="65" charset="-120"/>
              </a:rPr>
              <a:t>後來取得博士學位，研究領域是量子化學</a:t>
            </a:r>
            <a:r>
              <a:rPr lang="zh-TW" altLang="en-US"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3757017"/>
            <a:ext cx="3672408" cy="2691230"/>
          </a:xfrm>
          <a:prstGeom prst="rect">
            <a:avLst/>
          </a:prstGeom>
        </p:spPr>
      </p:pic>
      <p:sp>
        <p:nvSpPr>
          <p:cNvPr id="6" name="文字方塊 5"/>
          <p:cNvSpPr txBox="1"/>
          <p:nvPr/>
        </p:nvSpPr>
        <p:spPr>
          <a:xfrm>
            <a:off x="467544" y="5404574"/>
            <a:ext cx="3589523" cy="369332"/>
          </a:xfrm>
          <a:prstGeom prst="rect">
            <a:avLst/>
          </a:prstGeom>
          <a:noFill/>
        </p:spPr>
        <p:txBody>
          <a:bodyPr wrap="square" rtlCol="0">
            <a:spAutoFit/>
          </a:bodyPr>
          <a:lstStyle/>
          <a:p>
            <a:pPr algn="ctr"/>
            <a:r>
              <a:rPr lang="zh-TW" altLang="en-US" dirty="0" smtClean="0">
                <a:solidFill>
                  <a:srgbClr val="FF0000"/>
                </a:solidFill>
              </a:rPr>
              <a:t>萊比錫卡爾</a:t>
            </a:r>
            <a:r>
              <a:rPr lang="en-US" altLang="zh-TW" dirty="0" smtClean="0">
                <a:solidFill>
                  <a:srgbClr val="FF0000"/>
                </a:solidFill>
              </a:rPr>
              <a:t>·</a:t>
            </a:r>
            <a:r>
              <a:rPr lang="zh-TW" altLang="en-US" dirty="0" smtClean="0">
                <a:solidFill>
                  <a:srgbClr val="FF0000"/>
                </a:solidFill>
              </a:rPr>
              <a:t>馬克思大學</a:t>
            </a:r>
            <a:endParaRPr lang="zh-TW" altLang="en-US" dirty="0">
              <a:solidFill>
                <a:srgbClr val="FF0000"/>
              </a:solidFill>
            </a:endParaRPr>
          </a:p>
        </p:txBody>
      </p:sp>
      <p:cxnSp>
        <p:nvCxnSpPr>
          <p:cNvPr id="8" name="肘形接點 7"/>
          <p:cNvCxnSpPr/>
          <p:nvPr/>
        </p:nvCxnSpPr>
        <p:spPr>
          <a:xfrm flipV="1">
            <a:off x="3563888" y="4725144"/>
            <a:ext cx="1368152" cy="8640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055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梅克爾政治發展</a:t>
            </a:r>
          </a:p>
        </p:txBody>
      </p:sp>
      <p:sp>
        <p:nvSpPr>
          <p:cNvPr id="3" name="內容版面配置區 2"/>
          <p:cNvSpPr>
            <a:spLocks noGrp="1"/>
          </p:cNvSpPr>
          <p:nvPr>
            <p:ph idx="1"/>
          </p:nvPr>
        </p:nvSpPr>
        <p:spPr>
          <a:xfrm>
            <a:off x="457200" y="1600200"/>
            <a:ext cx="8229600" cy="4925144"/>
          </a:xfrm>
        </p:spPr>
        <p:txBody>
          <a:bodyPr>
            <a:normAutofit fontScale="62500" lnSpcReduction="20000"/>
          </a:bodyPr>
          <a:lstStyle/>
          <a:p>
            <a:r>
              <a:rPr lang="en-US" altLang="zh-TW" dirty="0" smtClean="0">
                <a:solidFill>
                  <a:schemeClr val="tx2"/>
                </a:solidFill>
                <a:latin typeface="標楷體" panose="03000509000000000000" pitchFamily="65" charset="-120"/>
                <a:ea typeface="標楷體" panose="03000509000000000000" pitchFamily="65" charset="-120"/>
              </a:rPr>
              <a:t>2002</a:t>
            </a:r>
            <a:r>
              <a:rPr lang="zh-TW" altLang="en-US" dirty="0">
                <a:solidFill>
                  <a:schemeClr val="tx2"/>
                </a:solidFill>
                <a:latin typeface="標楷體" panose="03000509000000000000" pitchFamily="65" charset="-120"/>
                <a:ea typeface="標楷體" panose="03000509000000000000" pitchFamily="65" charset="-120"/>
              </a:rPr>
              <a:t>年起</a:t>
            </a:r>
            <a:r>
              <a:rPr lang="zh-TW" altLang="en-US" dirty="0" smtClean="0">
                <a:solidFill>
                  <a:schemeClr val="tx2"/>
                </a:solidFill>
                <a:latin typeface="標楷體" panose="03000509000000000000" pitchFamily="65" charset="-120"/>
                <a:ea typeface="標楷體" panose="03000509000000000000" pitchFamily="65" charset="-120"/>
              </a:rPr>
              <a:t>她是</a:t>
            </a:r>
            <a:r>
              <a:rPr lang="zh-TW" altLang="en-US" dirty="0">
                <a:solidFill>
                  <a:schemeClr val="tx2"/>
                </a:solidFill>
                <a:latin typeface="標楷體" panose="03000509000000000000" pitchFamily="65" charset="-120"/>
                <a:ea typeface="標楷體" panose="03000509000000000000" pitchFamily="65" charset="-120"/>
              </a:rPr>
              <a:t>聯邦議會中基民盟中保守派的代表。</a:t>
            </a:r>
          </a:p>
          <a:p>
            <a:endParaRPr lang="zh-TW" altLang="en-US" dirty="0">
              <a:solidFill>
                <a:schemeClr val="tx2"/>
              </a:solidFill>
              <a:latin typeface="標楷體" panose="03000509000000000000" pitchFamily="65" charset="-120"/>
              <a:ea typeface="標楷體" panose="03000509000000000000" pitchFamily="65" charset="-120"/>
            </a:endParaRPr>
          </a:p>
          <a:p>
            <a:r>
              <a:rPr lang="en-US" altLang="zh-TW" dirty="0">
                <a:solidFill>
                  <a:schemeClr val="tx2"/>
                </a:solidFill>
                <a:latin typeface="標楷體" panose="03000509000000000000" pitchFamily="65" charset="-120"/>
                <a:ea typeface="標楷體" panose="03000509000000000000" pitchFamily="65" charset="-120"/>
              </a:rPr>
              <a:t>2002</a:t>
            </a:r>
            <a:r>
              <a:rPr lang="zh-TW" altLang="en-US" dirty="0">
                <a:solidFill>
                  <a:schemeClr val="tx2"/>
                </a:solidFill>
                <a:latin typeface="標楷體" panose="03000509000000000000" pitchFamily="65" charset="-120"/>
                <a:ea typeface="標楷體" panose="03000509000000000000" pitchFamily="65" charset="-120"/>
              </a:rPr>
              <a:t>年，梅克爾不顧全國反對，公開贊成伊拉克戰爭，聲稱這是「不可避免」的，這導致她領導的基民盟在聯邦選舉中慘敗。施羅德其後把選舉勝利歸功於他強烈反對美國霸權和軍事冒險的強硬態度。</a:t>
            </a:r>
          </a:p>
          <a:p>
            <a:endParaRPr lang="zh-TW" altLang="en-US" dirty="0">
              <a:solidFill>
                <a:schemeClr val="tx2"/>
              </a:solidFill>
              <a:latin typeface="標楷體" panose="03000509000000000000" pitchFamily="65" charset="-120"/>
              <a:ea typeface="標楷體" panose="03000509000000000000" pitchFamily="65" charset="-120"/>
            </a:endParaRPr>
          </a:p>
          <a:p>
            <a:r>
              <a:rPr lang="en-US" altLang="zh-TW" dirty="0">
                <a:solidFill>
                  <a:schemeClr val="tx2"/>
                </a:solidFill>
                <a:latin typeface="標楷體" panose="03000509000000000000" pitchFamily="65" charset="-120"/>
                <a:ea typeface="標楷體" panose="03000509000000000000" pitchFamily="65" charset="-120"/>
              </a:rPr>
              <a:t>2005</a:t>
            </a:r>
            <a:r>
              <a:rPr lang="zh-TW" altLang="en-US" dirty="0">
                <a:solidFill>
                  <a:schemeClr val="tx2"/>
                </a:solidFill>
                <a:latin typeface="標楷體" panose="03000509000000000000" pitchFamily="65" charset="-120"/>
                <a:ea typeface="標楷體" panose="03000509000000000000" pitchFamily="65" charset="-120"/>
              </a:rPr>
              <a:t>年</a:t>
            </a:r>
            <a:r>
              <a:rPr lang="en-US" altLang="zh-TW" dirty="0">
                <a:solidFill>
                  <a:schemeClr val="tx2"/>
                </a:solidFill>
                <a:latin typeface="標楷體" panose="03000509000000000000" pitchFamily="65" charset="-120"/>
                <a:ea typeface="標楷體" panose="03000509000000000000" pitchFamily="65" charset="-120"/>
              </a:rPr>
              <a:t>5</a:t>
            </a:r>
            <a:r>
              <a:rPr lang="zh-TW" altLang="en-US" dirty="0">
                <a:solidFill>
                  <a:schemeClr val="tx2"/>
                </a:solidFill>
                <a:latin typeface="標楷體" panose="03000509000000000000" pitchFamily="65" charset="-120"/>
                <a:ea typeface="標楷體" panose="03000509000000000000" pitchFamily="65" charset="-120"/>
              </a:rPr>
              <a:t>月</a:t>
            </a:r>
            <a:r>
              <a:rPr lang="en-US" altLang="zh-TW" dirty="0">
                <a:solidFill>
                  <a:schemeClr val="tx2"/>
                </a:solidFill>
                <a:latin typeface="標楷體" panose="03000509000000000000" pitchFamily="65" charset="-120"/>
                <a:ea typeface="標楷體" panose="03000509000000000000" pitchFamily="65" charset="-120"/>
              </a:rPr>
              <a:t>30</a:t>
            </a:r>
            <a:r>
              <a:rPr lang="zh-TW" altLang="en-US" dirty="0">
                <a:solidFill>
                  <a:schemeClr val="tx2"/>
                </a:solidFill>
                <a:latin typeface="標楷體" panose="03000509000000000000" pitchFamily="65" charset="-120"/>
                <a:ea typeface="標楷體" panose="03000509000000000000" pitchFamily="65" charset="-120"/>
              </a:rPr>
              <a:t>日，她正式代表基民盟</a:t>
            </a:r>
            <a:r>
              <a:rPr lang="en-US" altLang="zh-TW" dirty="0">
                <a:solidFill>
                  <a:schemeClr val="tx2"/>
                </a:solidFill>
                <a:latin typeface="標楷體" panose="03000509000000000000" pitchFamily="65" charset="-120"/>
                <a:ea typeface="標楷體" panose="03000509000000000000" pitchFamily="65" charset="-120"/>
              </a:rPr>
              <a:t>/</a:t>
            </a:r>
            <a:r>
              <a:rPr lang="zh-TW" altLang="en-US" dirty="0">
                <a:solidFill>
                  <a:schemeClr val="tx2"/>
                </a:solidFill>
                <a:latin typeface="標楷體" panose="03000509000000000000" pitchFamily="65" charset="-120"/>
                <a:ea typeface="標楷體" panose="03000509000000000000" pitchFamily="65" charset="-120"/>
              </a:rPr>
              <a:t>基社盟，在</a:t>
            </a:r>
            <a:r>
              <a:rPr lang="en-US" altLang="zh-TW" dirty="0">
                <a:solidFill>
                  <a:schemeClr val="tx2"/>
                </a:solidFill>
                <a:latin typeface="標楷體" panose="03000509000000000000" pitchFamily="65" charset="-120"/>
                <a:ea typeface="標楷體" panose="03000509000000000000" pitchFamily="65" charset="-120"/>
              </a:rPr>
              <a:t>9</a:t>
            </a:r>
            <a:r>
              <a:rPr lang="zh-TW" altLang="en-US" dirty="0">
                <a:solidFill>
                  <a:schemeClr val="tx2"/>
                </a:solidFill>
                <a:latin typeface="標楷體" panose="03000509000000000000" pitchFamily="65" charset="-120"/>
                <a:ea typeface="標楷體" panose="03000509000000000000" pitchFamily="65" charset="-120"/>
              </a:rPr>
              <a:t>月</a:t>
            </a:r>
            <a:r>
              <a:rPr lang="en-US" altLang="zh-TW" dirty="0">
                <a:solidFill>
                  <a:schemeClr val="tx2"/>
                </a:solidFill>
                <a:latin typeface="標楷體" panose="03000509000000000000" pitchFamily="65" charset="-120"/>
                <a:ea typeface="標楷體" panose="03000509000000000000" pitchFamily="65" charset="-120"/>
              </a:rPr>
              <a:t>18</a:t>
            </a:r>
            <a:r>
              <a:rPr lang="zh-TW" altLang="en-US" dirty="0">
                <a:solidFill>
                  <a:schemeClr val="tx2"/>
                </a:solidFill>
                <a:latin typeface="標楷體" panose="03000509000000000000" pitchFamily="65" charset="-120"/>
                <a:ea typeface="標楷體" panose="03000509000000000000" pitchFamily="65" charset="-120"/>
              </a:rPr>
              <a:t>日舉行的聯邦選舉中與總理施洛德角逐下任總理。</a:t>
            </a:r>
            <a:r>
              <a:rPr lang="en-US" altLang="zh-TW" dirty="0">
                <a:solidFill>
                  <a:schemeClr val="tx2"/>
                </a:solidFill>
                <a:latin typeface="標楷體" panose="03000509000000000000" pitchFamily="65" charset="-120"/>
                <a:ea typeface="標楷體" panose="03000509000000000000" pitchFamily="65" charset="-120"/>
              </a:rPr>
              <a:t>10</a:t>
            </a:r>
            <a:r>
              <a:rPr lang="zh-TW" altLang="en-US" dirty="0">
                <a:solidFill>
                  <a:schemeClr val="tx2"/>
                </a:solidFill>
                <a:latin typeface="標楷體" panose="03000509000000000000" pitchFamily="65" charset="-120"/>
                <a:ea typeface="標楷體" panose="03000509000000000000" pitchFamily="65" charset="-120"/>
              </a:rPr>
              <a:t>月</a:t>
            </a:r>
            <a:r>
              <a:rPr lang="en-US" altLang="zh-TW" dirty="0">
                <a:solidFill>
                  <a:schemeClr val="tx2"/>
                </a:solidFill>
                <a:latin typeface="標楷體" panose="03000509000000000000" pitchFamily="65" charset="-120"/>
                <a:ea typeface="標楷體" panose="03000509000000000000" pitchFamily="65" charset="-120"/>
              </a:rPr>
              <a:t>10</a:t>
            </a:r>
            <a:r>
              <a:rPr lang="zh-TW" altLang="en-US" dirty="0">
                <a:solidFill>
                  <a:schemeClr val="tx2"/>
                </a:solidFill>
                <a:latin typeface="標楷體" panose="03000509000000000000" pitchFamily="65" charset="-120"/>
                <a:ea typeface="標楷體" panose="03000509000000000000" pitchFamily="65" charset="-120"/>
              </a:rPr>
              <a:t>日，大選中幾乎打成平手的基民盟與社民黨在近兩個月的聯合組閣談判中取得共識，確認由梅克爾出任聯邦總理，內閣人事由社民黨主導，組成四十年首個「左右大聯盟」。</a:t>
            </a:r>
          </a:p>
          <a:p>
            <a:endParaRPr lang="zh-TW" altLang="en-US" dirty="0">
              <a:solidFill>
                <a:schemeClr val="tx2"/>
              </a:solidFill>
              <a:latin typeface="標楷體" panose="03000509000000000000" pitchFamily="65" charset="-120"/>
              <a:ea typeface="標楷體" panose="03000509000000000000" pitchFamily="65" charset="-120"/>
            </a:endParaRPr>
          </a:p>
          <a:p>
            <a:r>
              <a:rPr lang="en-US" altLang="zh-TW" dirty="0">
                <a:solidFill>
                  <a:schemeClr val="tx2"/>
                </a:solidFill>
                <a:latin typeface="標楷體" panose="03000509000000000000" pitchFamily="65" charset="-120"/>
                <a:ea typeface="標楷體" panose="03000509000000000000" pitchFamily="65" charset="-120"/>
              </a:rPr>
              <a:t>2005</a:t>
            </a:r>
            <a:r>
              <a:rPr lang="zh-TW" altLang="en-US" dirty="0">
                <a:solidFill>
                  <a:schemeClr val="tx2"/>
                </a:solidFill>
                <a:latin typeface="標楷體" panose="03000509000000000000" pitchFamily="65" charset="-120"/>
                <a:ea typeface="標楷體" panose="03000509000000000000" pitchFamily="65" charset="-120"/>
              </a:rPr>
              <a:t>年</a:t>
            </a:r>
            <a:r>
              <a:rPr lang="en-US" altLang="zh-TW" dirty="0">
                <a:solidFill>
                  <a:schemeClr val="tx2"/>
                </a:solidFill>
                <a:latin typeface="標楷體" panose="03000509000000000000" pitchFamily="65" charset="-120"/>
                <a:ea typeface="標楷體" panose="03000509000000000000" pitchFamily="65" charset="-120"/>
              </a:rPr>
              <a:t>11</a:t>
            </a:r>
            <a:r>
              <a:rPr lang="zh-TW" altLang="en-US" dirty="0">
                <a:solidFill>
                  <a:schemeClr val="tx2"/>
                </a:solidFill>
                <a:latin typeface="標楷體" panose="03000509000000000000" pitchFamily="65" charset="-120"/>
                <a:ea typeface="標楷體" panose="03000509000000000000" pitchFamily="65" charset="-120"/>
              </a:rPr>
              <a:t>月</a:t>
            </a:r>
            <a:r>
              <a:rPr lang="en-US" altLang="zh-TW" dirty="0">
                <a:solidFill>
                  <a:schemeClr val="tx2"/>
                </a:solidFill>
                <a:latin typeface="標楷體" panose="03000509000000000000" pitchFamily="65" charset="-120"/>
                <a:ea typeface="標楷體" panose="03000509000000000000" pitchFamily="65" charset="-120"/>
              </a:rPr>
              <a:t>22</a:t>
            </a:r>
            <a:r>
              <a:rPr lang="zh-TW" altLang="en-US" dirty="0">
                <a:solidFill>
                  <a:schemeClr val="tx2"/>
                </a:solidFill>
                <a:latin typeface="標楷體" panose="03000509000000000000" pitchFamily="65" charset="-120"/>
                <a:ea typeface="標楷體" panose="03000509000000000000" pitchFamily="65" charset="-120"/>
              </a:rPr>
              <a:t>日，她正式成為德國第一位女性聯邦總理，也是一千年前神聖羅馬帝國的狄奧凡諾皇后（</a:t>
            </a:r>
            <a:r>
              <a:rPr lang="en-US" altLang="zh-TW" dirty="0">
                <a:solidFill>
                  <a:schemeClr val="tx2"/>
                </a:solidFill>
                <a:latin typeface="標楷體" panose="03000509000000000000" pitchFamily="65" charset="-120"/>
                <a:ea typeface="標楷體" panose="03000509000000000000" pitchFamily="65" charset="-120"/>
              </a:rPr>
              <a:t>956</a:t>
            </a:r>
            <a:r>
              <a:rPr lang="zh-TW" altLang="en-US" dirty="0">
                <a:solidFill>
                  <a:schemeClr val="tx2"/>
                </a:solidFill>
                <a:latin typeface="標楷體" panose="03000509000000000000" pitchFamily="65" charset="-120"/>
                <a:ea typeface="標楷體" panose="03000509000000000000" pitchFamily="65" charset="-120"/>
              </a:rPr>
              <a:t>－</a:t>
            </a:r>
            <a:r>
              <a:rPr lang="en-US" altLang="zh-TW" dirty="0">
                <a:solidFill>
                  <a:schemeClr val="tx2"/>
                </a:solidFill>
                <a:latin typeface="標楷體" panose="03000509000000000000" pitchFamily="65" charset="-120"/>
                <a:ea typeface="標楷體" panose="03000509000000000000" pitchFamily="65" charset="-120"/>
              </a:rPr>
              <a:t>991</a:t>
            </a:r>
            <a:r>
              <a:rPr lang="zh-TW" altLang="en-US" dirty="0">
                <a:solidFill>
                  <a:schemeClr val="tx2"/>
                </a:solidFill>
                <a:latin typeface="標楷體" panose="03000509000000000000" pitchFamily="65" charset="-120"/>
                <a:ea typeface="標楷體" panose="03000509000000000000" pitchFamily="65" charset="-120"/>
              </a:rPr>
              <a:t>年）之後，第一位領導日耳曼的女性。她也是兩德統一後首位出身前東德地區的聯邦總理。</a:t>
            </a:r>
          </a:p>
        </p:txBody>
      </p:sp>
    </p:spTree>
    <p:extLst>
      <p:ext uri="{BB962C8B-B14F-4D97-AF65-F5344CB8AC3E}">
        <p14:creationId xmlns:p14="http://schemas.microsoft.com/office/powerpoint/2010/main" val="62416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梅克</a:t>
            </a:r>
            <a:r>
              <a:rPr lang="zh-TW" altLang="en-US" dirty="0" smtClean="0">
                <a:latin typeface="標楷體" panose="03000509000000000000" pitchFamily="65" charset="-120"/>
                <a:ea typeface="標楷體" panose="03000509000000000000" pitchFamily="65" charset="-120"/>
              </a:rPr>
              <a:t>爾外交政策</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中東</a:t>
            </a:r>
            <a:r>
              <a:rPr lang="zh-TW" altLang="en-US" dirty="0" smtClean="0">
                <a:latin typeface="標楷體" panose="03000509000000000000" pitchFamily="65" charset="-120"/>
                <a:ea typeface="標楷體" panose="03000509000000000000" pitchFamily="65" charset="-120"/>
              </a:rPr>
              <a:t>政策</a:t>
            </a:r>
            <a:r>
              <a:rPr lang="en-US" altLang="zh-TW" dirty="0" smtClean="0">
                <a:latin typeface="標楷體" panose="03000509000000000000" pitchFamily="65" charset="-120"/>
                <a:ea typeface="標楷體" panose="03000509000000000000" pitchFamily="65" charset="-120"/>
              </a:rPr>
              <a:t>(</a:t>
            </a:r>
            <a:r>
              <a:rPr lang="zh-TW" altLang="en-US" dirty="0" smtClean="0">
                <a:solidFill>
                  <a:srgbClr val="C00000"/>
                </a:solidFill>
                <a:latin typeface="標楷體" panose="03000509000000000000" pitchFamily="65" charset="-120"/>
                <a:ea typeface="標楷體" panose="03000509000000000000" pitchFamily="65" charset="-120"/>
              </a:rPr>
              <a:t>關於聯合國</a:t>
            </a:r>
            <a:r>
              <a:rPr lang="zh-TW" altLang="en-US" dirty="0">
                <a:solidFill>
                  <a:srgbClr val="C00000"/>
                </a:solidFill>
                <a:latin typeface="標楷體" panose="03000509000000000000" pitchFamily="65" charset="-120"/>
                <a:ea typeface="標楷體" panose="03000509000000000000" pitchFamily="65" charset="-120"/>
              </a:rPr>
              <a:t>在南黎巴嫩解放運動的衝突事件</a:t>
            </a:r>
            <a:r>
              <a:rPr lang="en-US" altLang="zh-TW" dirty="0" smtClean="0">
                <a:latin typeface="標楷體" panose="03000509000000000000" pitchFamily="65" charset="-120"/>
                <a:ea typeface="標楷體" panose="03000509000000000000" pitchFamily="65" charset="-120"/>
              </a:rPr>
              <a:t>)</a:t>
            </a:r>
          </a:p>
          <a:p>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土耳其</a:t>
            </a:r>
            <a:r>
              <a:rPr lang="zh-TW" altLang="en-US" dirty="0" smtClean="0">
                <a:latin typeface="標楷體" panose="03000509000000000000" pitchFamily="65" charset="-120"/>
                <a:ea typeface="標楷體" panose="03000509000000000000" pitchFamily="65" charset="-120"/>
              </a:rPr>
              <a:t>政策</a:t>
            </a:r>
            <a:r>
              <a:rPr lang="en-US" altLang="zh-TW" dirty="0" smtClean="0">
                <a:latin typeface="標楷體" panose="03000509000000000000" pitchFamily="65" charset="-120"/>
                <a:ea typeface="標楷體" panose="03000509000000000000" pitchFamily="65" charset="-120"/>
              </a:rPr>
              <a:t>(</a:t>
            </a:r>
            <a:r>
              <a:rPr lang="zh-TW" altLang="en-US" dirty="0" smtClean="0">
                <a:solidFill>
                  <a:srgbClr val="C00000"/>
                </a:solidFill>
                <a:latin typeface="標楷體" panose="03000509000000000000" pitchFamily="65" charset="-120"/>
                <a:ea typeface="標楷體" panose="03000509000000000000" pitchFamily="65" charset="-120"/>
              </a:rPr>
              <a:t>關於土耳其無法</a:t>
            </a:r>
            <a:r>
              <a:rPr lang="zh-TW" altLang="en-US" dirty="0">
                <a:solidFill>
                  <a:srgbClr val="C00000"/>
                </a:solidFill>
                <a:latin typeface="標楷體" panose="03000509000000000000" pitchFamily="65" charset="-120"/>
                <a:ea typeface="標楷體" panose="03000509000000000000" pitchFamily="65" charset="-120"/>
              </a:rPr>
              <a:t>被歐盟接受成為成員國</a:t>
            </a:r>
            <a:r>
              <a:rPr lang="en-US" altLang="zh-TW" dirty="0" smtClean="0">
                <a:latin typeface="標楷體" panose="03000509000000000000" pitchFamily="65" charset="-120"/>
                <a:ea typeface="標楷體" panose="03000509000000000000" pitchFamily="65" charset="-120"/>
              </a:rPr>
              <a:t>)</a:t>
            </a:r>
          </a:p>
          <a:p>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與中國的</a:t>
            </a:r>
            <a:r>
              <a:rPr lang="zh-TW" altLang="en-US" dirty="0" smtClean="0">
                <a:latin typeface="標楷體" panose="03000509000000000000" pitchFamily="65" charset="-120"/>
                <a:ea typeface="標楷體" panose="03000509000000000000" pitchFamily="65" charset="-120"/>
              </a:rPr>
              <a:t>關係</a:t>
            </a:r>
            <a:r>
              <a:rPr lang="en-US" altLang="zh-TW" dirty="0" smtClean="0">
                <a:latin typeface="標楷體" panose="03000509000000000000" pitchFamily="65" charset="-120"/>
                <a:ea typeface="標楷體" panose="03000509000000000000" pitchFamily="65" charset="-120"/>
              </a:rPr>
              <a:t>(</a:t>
            </a:r>
            <a:r>
              <a:rPr lang="zh-TW" altLang="en-US" dirty="0" smtClean="0">
                <a:solidFill>
                  <a:srgbClr val="C00000"/>
                </a:solidFill>
                <a:latin typeface="標楷體" panose="03000509000000000000" pitchFamily="65" charset="-120"/>
                <a:ea typeface="標楷體" panose="03000509000000000000" pitchFamily="65" charset="-120"/>
              </a:rPr>
              <a:t>關於西藏</a:t>
            </a:r>
            <a:r>
              <a:rPr lang="zh-TW" altLang="en-US" dirty="0">
                <a:solidFill>
                  <a:srgbClr val="C00000"/>
                </a:solidFill>
                <a:latin typeface="標楷體" panose="03000509000000000000" pitchFamily="65" charset="-120"/>
                <a:ea typeface="標楷體" panose="03000509000000000000" pitchFamily="65" charset="-120"/>
              </a:rPr>
              <a:t>文化自治</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22584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中東</a:t>
            </a:r>
            <a:r>
              <a:rPr lang="zh-TW" altLang="en-US" dirty="0" smtClean="0">
                <a:latin typeface="標楷體" panose="03000509000000000000" pitchFamily="65" charset="-120"/>
                <a:ea typeface="標楷體" panose="03000509000000000000" pitchFamily="65" charset="-120"/>
              </a:rPr>
              <a:t>政策介紹</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10000"/>
          </a:bodyPr>
          <a:lstStyle/>
          <a:p>
            <a:r>
              <a:rPr lang="zh-TW" altLang="en-US" sz="2800" dirty="0">
                <a:latin typeface="標楷體" panose="03000509000000000000" pitchFamily="65" charset="-120"/>
                <a:ea typeface="標楷體" panose="03000509000000000000" pitchFamily="65" charset="-120"/>
              </a:rPr>
              <a:t>梅克爾一直至今都對德國參與聯合國在南黎巴嫩解放運動的衝突事件，抱持保留態度。以色列總理奧爾默特在接受南德日報訪問時，對德軍參戰的辯護是：「我已經告知梅克爾總理，我們跟德軍在南黎巴嫩一點問題都沒有。」現在德國是世界上對以色列最為友善的國家之一</a:t>
            </a:r>
            <a:r>
              <a:rPr lang="zh-TW" altLang="en-US" sz="2800" dirty="0" smtClean="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a:p>
            <a:r>
              <a:rPr lang="en-US" altLang="zh-TW" sz="2800" dirty="0">
                <a:latin typeface="標楷體" panose="03000509000000000000" pitchFamily="65" charset="-120"/>
                <a:ea typeface="標楷體" panose="03000509000000000000" pitchFamily="65" charset="-120"/>
              </a:rPr>
              <a:t>2008</a:t>
            </a:r>
            <a:r>
              <a:rPr lang="zh-TW" altLang="en-US" sz="2800" dirty="0">
                <a:latin typeface="標楷體" panose="03000509000000000000" pitchFamily="65" charset="-120"/>
                <a:ea typeface="標楷體" panose="03000509000000000000" pitchFamily="65" charset="-120"/>
              </a:rPr>
              <a:t>年</a:t>
            </a:r>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月</a:t>
            </a:r>
            <a:r>
              <a:rPr lang="en-US" altLang="zh-TW" sz="2800" dirty="0">
                <a:latin typeface="標楷體" panose="03000509000000000000" pitchFamily="65" charset="-120"/>
                <a:ea typeface="標楷體" panose="03000509000000000000" pitchFamily="65" charset="-120"/>
              </a:rPr>
              <a:t>18</a:t>
            </a:r>
            <a:r>
              <a:rPr lang="zh-TW" altLang="en-US" sz="2800" dirty="0">
                <a:latin typeface="標楷體" panose="03000509000000000000" pitchFamily="65" charset="-120"/>
                <a:ea typeface="標楷體" panose="03000509000000000000" pitchFamily="65" charset="-120"/>
              </a:rPr>
              <a:t>日，梅克爾在以色列國會發表演說，並以希伯來語開場。她強調德國對以色列的歷史責任；確保猶太人的國家安全，毫無疑問是德國的責任。梅克爾是第一個在以色列國會前發表演說的德國政府首腦。</a:t>
            </a:r>
          </a:p>
        </p:txBody>
      </p:sp>
    </p:spTree>
    <p:extLst>
      <p:ext uri="{BB962C8B-B14F-4D97-AF65-F5344CB8AC3E}">
        <p14:creationId xmlns:p14="http://schemas.microsoft.com/office/powerpoint/2010/main" val="217829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土耳其政策</a:t>
            </a:r>
          </a:p>
        </p:txBody>
      </p:sp>
      <p:sp>
        <p:nvSpPr>
          <p:cNvPr id="3" name="內容版面配置區 2"/>
          <p:cNvSpPr>
            <a:spLocks noGrp="1"/>
          </p:cNvSpPr>
          <p:nvPr>
            <p:ph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2005</a:t>
            </a:r>
            <a:r>
              <a:rPr lang="zh-TW" altLang="en-US" dirty="0">
                <a:latin typeface="標楷體" panose="03000509000000000000" pitchFamily="65" charset="-120"/>
                <a:ea typeface="標楷體" panose="03000509000000000000" pitchFamily="65" charset="-120"/>
              </a:rPr>
              <a:t>年競選時，梅克爾就公開她的看法（在拜訪伊斯坦堡時她也有表示），土耳其其實無法被歐盟接受成為成員國。換句話說，她偏好的是「特殊的夥伴關係」。當她就任總理並進入歐盟後，她對這個問題就相當棘手。之後土耳其總理埃爾多安在</a:t>
            </a:r>
            <a:r>
              <a:rPr lang="en-US" altLang="zh-TW" dirty="0">
                <a:latin typeface="標楷體" panose="03000509000000000000" pitchFamily="65" charset="-120"/>
                <a:ea typeface="標楷體" panose="03000509000000000000" pitchFamily="65" charset="-120"/>
              </a:rPr>
              <a:t>2008</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月到德國向在德的土耳其人進行選舉宣傳時警告他們不要被其它文化同化，並表示「這種文化融合是反人類罪行</a:t>
            </a:r>
            <a:r>
              <a:rPr lang="zh-TW" altLang="en-US" dirty="0" smtClean="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引起</a:t>
            </a:r>
            <a:r>
              <a:rPr lang="zh-TW" altLang="en-US" dirty="0">
                <a:latin typeface="標楷體" panose="03000509000000000000" pitchFamily="65" charset="-120"/>
                <a:ea typeface="標楷體" panose="03000509000000000000" pitchFamily="65" charset="-120"/>
              </a:rPr>
              <a:t>梅克爾的</a:t>
            </a:r>
            <a:r>
              <a:rPr lang="zh-TW" altLang="en-US" dirty="0" smtClean="0">
                <a:latin typeface="標楷體" panose="03000509000000000000" pitchFamily="65" charset="-120"/>
                <a:ea typeface="標楷體" panose="03000509000000000000" pitchFamily="65" charset="-120"/>
              </a:rPr>
              <a:t>異議。</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77524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189</TotalTime>
  <Words>1165</Words>
  <Application>Microsoft Office PowerPoint</Application>
  <PresentationFormat>如螢幕大小 (4:3)</PresentationFormat>
  <Paragraphs>58</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龍騰四海</vt:lpstr>
      <vt:lpstr>廣泛閱讀報告</vt:lpstr>
      <vt:lpstr>安格拉·多羅特婭·梅克爾</vt:lpstr>
      <vt:lpstr>梅克爾生平</vt:lpstr>
      <vt:lpstr>梅克爾出生地</vt:lpstr>
      <vt:lpstr>梅克爾學歷</vt:lpstr>
      <vt:lpstr>梅克爾政治發展</vt:lpstr>
      <vt:lpstr>梅克爾外交政策</vt:lpstr>
      <vt:lpstr>中東政策介紹</vt:lpstr>
      <vt:lpstr>土耳其政策</vt:lpstr>
      <vt:lpstr>敘利亞難民政策</vt:lpstr>
      <vt:lpstr>PowerPoint 簡報</vt:lpstr>
      <vt:lpstr>軍事衝突</vt:lpstr>
      <vt:lpstr>工作分配表</vt:lpstr>
      <vt:lpstr>參考資料</vt:lpstr>
      <vt:lpstr>謝謝大家聆聽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廣泛閱讀報告</dc:title>
  <dc:creator>lee</dc:creator>
  <cp:lastModifiedBy>lee</cp:lastModifiedBy>
  <cp:revision>21</cp:revision>
  <dcterms:created xsi:type="dcterms:W3CDTF">2015-10-12T05:01:22Z</dcterms:created>
  <dcterms:modified xsi:type="dcterms:W3CDTF">2015-10-14T02:36:07Z</dcterms:modified>
</cp:coreProperties>
</file>