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84" r:id="rId3"/>
    <p:sldId id="362" r:id="rId4"/>
    <p:sldId id="281" r:id="rId5"/>
    <p:sldId id="285" r:id="rId6"/>
    <p:sldId id="305" r:id="rId7"/>
    <p:sldId id="333" r:id="rId8"/>
    <p:sldId id="288" r:id="rId9"/>
    <p:sldId id="286" r:id="rId10"/>
    <p:sldId id="287" r:id="rId11"/>
    <p:sldId id="335" r:id="rId12"/>
    <p:sldId id="336" r:id="rId13"/>
    <p:sldId id="289" r:id="rId14"/>
    <p:sldId id="292" r:id="rId15"/>
    <p:sldId id="291" r:id="rId16"/>
    <p:sldId id="290" r:id="rId17"/>
    <p:sldId id="294" r:id="rId18"/>
    <p:sldId id="297" r:id="rId19"/>
    <p:sldId id="353" r:id="rId20"/>
    <p:sldId id="354" r:id="rId21"/>
    <p:sldId id="355" r:id="rId22"/>
    <p:sldId id="296" r:id="rId23"/>
    <p:sldId id="299" r:id="rId24"/>
    <p:sldId id="300" r:id="rId25"/>
    <p:sldId id="301" r:id="rId26"/>
    <p:sldId id="356" r:id="rId27"/>
    <p:sldId id="357" r:id="rId28"/>
    <p:sldId id="358" r:id="rId29"/>
    <p:sldId id="361" r:id="rId30"/>
    <p:sldId id="304" r:id="rId31"/>
    <p:sldId id="302" r:id="rId32"/>
    <p:sldId id="306" r:id="rId33"/>
    <p:sldId id="310" r:id="rId34"/>
    <p:sldId id="307" r:id="rId35"/>
    <p:sldId id="311" r:id="rId36"/>
    <p:sldId id="338" r:id="rId37"/>
    <p:sldId id="340" r:id="rId38"/>
    <p:sldId id="341" r:id="rId39"/>
    <p:sldId id="337" r:id="rId40"/>
    <p:sldId id="308" r:id="rId41"/>
    <p:sldId id="309" r:id="rId42"/>
    <p:sldId id="359" r:id="rId43"/>
    <p:sldId id="360" r:id="rId44"/>
    <p:sldId id="317" r:id="rId45"/>
    <p:sldId id="312" r:id="rId46"/>
    <p:sldId id="313" r:id="rId47"/>
    <p:sldId id="314" r:id="rId48"/>
    <p:sldId id="318" r:id="rId49"/>
    <p:sldId id="315" r:id="rId50"/>
    <p:sldId id="316" r:id="rId51"/>
    <p:sldId id="320" r:id="rId52"/>
    <p:sldId id="319" r:id="rId53"/>
    <p:sldId id="344" r:id="rId54"/>
    <p:sldId id="321" r:id="rId55"/>
    <p:sldId id="322" r:id="rId56"/>
    <p:sldId id="323" r:id="rId57"/>
    <p:sldId id="324" r:id="rId58"/>
    <p:sldId id="325" r:id="rId59"/>
    <p:sldId id="326" r:id="rId60"/>
    <p:sldId id="327" r:id="rId61"/>
    <p:sldId id="328" r:id="rId62"/>
    <p:sldId id="329" r:id="rId63"/>
    <p:sldId id="330" r:id="rId64"/>
    <p:sldId id="346" r:id="rId65"/>
    <p:sldId id="347" r:id="rId66"/>
    <p:sldId id="345" r:id="rId67"/>
    <p:sldId id="331" r:id="rId68"/>
    <p:sldId id="332" r:id="rId69"/>
    <p:sldId id="342" r:id="rId70"/>
    <p:sldId id="343" r:id="rId71"/>
    <p:sldId id="348" r:id="rId72"/>
    <p:sldId id="351" r:id="rId73"/>
    <p:sldId id="352" r:id="rId74"/>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FF6699"/>
    <a:srgbClr val="FF9999"/>
    <a:srgbClr val="9999FF"/>
    <a:srgbClr val="66FFFF"/>
    <a:srgbClr val="FFCC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7770" autoAdjust="0"/>
  </p:normalViewPr>
  <p:slideViewPr>
    <p:cSldViewPr>
      <p:cViewPr varScale="1">
        <p:scale>
          <a:sx n="81" d="100"/>
          <a:sy n="81" d="100"/>
        </p:scale>
        <p:origin x="140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3216" y="-91"/>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fld id="{02599987-A03F-4B5E-95F8-928662E94383}" type="datetimeFigureOut">
              <a:rPr lang="zh-TW" altLang="en-US"/>
              <a:pPr>
                <a:defRPr/>
              </a:pPr>
              <a:t>2016/1/8</a:t>
            </a:fld>
            <a:endParaRPr lang="zh-TW" altLang="en-US"/>
          </a:p>
        </p:txBody>
      </p:sp>
      <p:sp>
        <p:nvSpPr>
          <p:cNvPr id="4" name="頁尾版面配置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664B3917-B278-494F-9295-287BDEFA5539}" type="slidenum">
              <a:rPr lang="zh-TW" altLang="en-US"/>
              <a:pPr>
                <a:defRPr/>
              </a:pPr>
              <a:t>‹#›</a:t>
            </a:fld>
            <a:endParaRPr lang="zh-TW" altLang="en-US"/>
          </a:p>
        </p:txBody>
      </p:sp>
    </p:spTree>
    <p:extLst>
      <p:ext uri="{BB962C8B-B14F-4D97-AF65-F5344CB8AC3E}">
        <p14:creationId xmlns:p14="http://schemas.microsoft.com/office/powerpoint/2010/main" val="3663446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fld id="{CBDAB726-F24F-4985-8CA6-A2944CFF4440}" type="datetimeFigureOut">
              <a:rPr lang="zh-TW" altLang="en-US"/>
              <a:pPr>
                <a:defRPr/>
              </a:pPr>
              <a:t>2016/1/8</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7158E184-9772-414E-8AB3-0CCA73D7D669}" type="slidenum">
              <a:rPr lang="zh-TW" altLang="en-US"/>
              <a:pPr>
                <a:defRPr/>
              </a:pPr>
              <a:t>‹#›</a:t>
            </a:fld>
            <a:endParaRPr lang="zh-TW" altLang="en-US"/>
          </a:p>
        </p:txBody>
      </p:sp>
    </p:spTree>
    <p:extLst>
      <p:ext uri="{BB962C8B-B14F-4D97-AF65-F5344CB8AC3E}">
        <p14:creationId xmlns:p14="http://schemas.microsoft.com/office/powerpoint/2010/main" val="49402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7158E184-9772-414E-8AB3-0CCA73D7D669}" type="slidenum">
              <a:rPr lang="zh-TW" altLang="en-US" smtClean="0"/>
              <a:pPr>
                <a:defRPr/>
              </a:pPr>
              <a:t>1</a:t>
            </a:fld>
            <a:endParaRPr lang="zh-TW" altLang="en-US"/>
          </a:p>
        </p:txBody>
      </p:sp>
    </p:spTree>
    <p:extLst>
      <p:ext uri="{BB962C8B-B14F-4D97-AF65-F5344CB8AC3E}">
        <p14:creationId xmlns:p14="http://schemas.microsoft.com/office/powerpoint/2010/main" val="375626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fontAlgn="base" hangingPunct="1">
              <a:spcBef>
                <a:spcPct val="0"/>
              </a:spcBef>
              <a:spcAft>
                <a:spcPct val="0"/>
              </a:spcAft>
            </a:pPr>
            <a:fld id="{A68F0A84-1D3B-4830-8A81-AB29A07A1C1E}" type="slidenum">
              <a:rPr kumimoji="0" lang="en-US" altLang="zh-TW" smtClean="0">
                <a:latin typeface="Calibri" pitchFamily="34" charset="0"/>
              </a:rPr>
              <a:pPr eaLnBrk="1" fontAlgn="base" hangingPunct="1">
                <a:spcBef>
                  <a:spcPct val="0"/>
                </a:spcBef>
                <a:spcAft>
                  <a:spcPct val="0"/>
                </a:spcAft>
              </a:pPr>
              <a:t>2</a:t>
            </a:fld>
            <a:endParaRPr kumimoji="0" lang="en-US" altLang="zh-TW" smtClean="0">
              <a:latin typeface="Calibri"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smtClean="0"/>
              <a:t>【</a:t>
            </a:r>
            <a:r>
              <a:rPr lang="zh-TW" altLang="en-US" smtClean="0"/>
              <a:t>章節分隔頁</a:t>
            </a:r>
            <a:r>
              <a:rPr lang="en-US" altLang="zh-TW" smtClean="0"/>
              <a:t>】</a:t>
            </a:r>
          </a:p>
          <a:p>
            <a:pPr eaLnBrk="1" hangingPunct="1">
              <a:spcBef>
                <a:spcPct val="0"/>
              </a:spcBef>
            </a:pPr>
            <a:r>
              <a:rPr lang="zh-TW" altLang="en-US" smtClean="0"/>
              <a:t>於每章開始之前揭示，再次提醒本章之學習內容有哪些</a:t>
            </a:r>
          </a:p>
        </p:txBody>
      </p:sp>
    </p:spTree>
    <p:extLst>
      <p:ext uri="{BB962C8B-B14F-4D97-AF65-F5344CB8AC3E}">
        <p14:creationId xmlns:p14="http://schemas.microsoft.com/office/powerpoint/2010/main" val="317500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757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fontAlgn="base" hangingPunct="1">
              <a:spcBef>
                <a:spcPct val="0"/>
              </a:spcBef>
              <a:spcAft>
                <a:spcPct val="0"/>
              </a:spcAft>
            </a:pPr>
            <a:fld id="{AA92A86A-34E5-4588-9AF7-981C59AC0D5F}" type="slidenum">
              <a:rPr kumimoji="0" lang="zh-TW" altLang="en-US" smtClean="0">
                <a:latin typeface="Calibri" pitchFamily="34" charset="0"/>
              </a:rPr>
              <a:pPr eaLnBrk="1" fontAlgn="base" hangingPunct="1">
                <a:spcBef>
                  <a:spcPct val="0"/>
                </a:spcBef>
                <a:spcAft>
                  <a:spcPct val="0"/>
                </a:spcAft>
              </a:pPr>
              <a:t>41</a:t>
            </a:fld>
            <a:endParaRPr kumimoji="0" lang="en-US" altLang="zh-TW" smtClean="0">
              <a:latin typeface="Calibri" pitchFamily="34" charset="0"/>
            </a:endParaRPr>
          </a:p>
        </p:txBody>
      </p:sp>
    </p:spTree>
    <p:extLst>
      <p:ext uri="{BB962C8B-B14F-4D97-AF65-F5344CB8AC3E}">
        <p14:creationId xmlns:p14="http://schemas.microsoft.com/office/powerpoint/2010/main" val="129930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normAutofit/>
          </a:bodyPr>
          <a:lstStyle>
            <a:lvl1pPr>
              <a:defRPr sz="4000">
                <a:solidFill>
                  <a:srgbClr val="0000FF"/>
                </a:solidFill>
                <a:latin typeface="Times New Roman" pitchFamily="18" charset="0"/>
                <a:ea typeface="書法家顏楷體" pitchFamily="49" charset="-120"/>
                <a:cs typeface="Times New Roman" pitchFamily="18" charset="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normAutofit/>
          </a:bodyPr>
          <a:lstStyle>
            <a:lvl1pPr marL="0" indent="0" algn="ctr">
              <a:buNone/>
              <a:defRPr sz="3200">
                <a:solidFill>
                  <a:srgbClr val="0000FF"/>
                </a:solidFill>
                <a:ea typeface="書法家顏楷體" pitchFamily="49"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253879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728C317C-F6D6-4ED0-9091-704A78163AE1}" type="datetimeFigureOut">
              <a:rPr lang="zh-TW" altLang="en-US"/>
              <a:pPr>
                <a:defRPr/>
              </a:pPr>
              <a:t>2016/1/8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6987200-B56C-496B-91B6-BBA76A987D32}" type="slidenum">
              <a:rPr lang="zh-TW" altLang="en-US"/>
              <a:pPr>
                <a:defRPr/>
              </a:pPr>
              <a:t>‹#›</a:t>
            </a:fld>
            <a:endParaRPr lang="zh-TW" altLang="en-US"/>
          </a:p>
        </p:txBody>
      </p:sp>
    </p:spTree>
    <p:extLst>
      <p:ext uri="{BB962C8B-B14F-4D97-AF65-F5344CB8AC3E}">
        <p14:creationId xmlns:p14="http://schemas.microsoft.com/office/powerpoint/2010/main" val="124704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6CE5D4DD-5139-461E-81E6-BA3A364743AA}" type="datetimeFigureOut">
              <a:rPr lang="zh-TW" altLang="en-US"/>
              <a:pPr>
                <a:defRPr/>
              </a:pPr>
              <a:t>2016/1/8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FC11848-1955-440C-AB7E-06CBCCE855C3}" type="slidenum">
              <a:rPr lang="zh-TW" altLang="en-US"/>
              <a:pPr>
                <a:defRPr/>
              </a:pPr>
              <a:t>‹#›</a:t>
            </a:fld>
            <a:endParaRPr lang="zh-TW" altLang="en-US"/>
          </a:p>
        </p:txBody>
      </p:sp>
    </p:spTree>
    <p:extLst>
      <p:ext uri="{BB962C8B-B14F-4D97-AF65-F5344CB8AC3E}">
        <p14:creationId xmlns:p14="http://schemas.microsoft.com/office/powerpoint/2010/main" val="295240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250825" y="-71438"/>
            <a:ext cx="8588375" cy="64531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投影片編號版面配置區 2"/>
          <p:cNvSpPr>
            <a:spLocks noGrp="1"/>
          </p:cNvSpPr>
          <p:nvPr>
            <p:ph type="sldNum" sz="quarter" idx="10"/>
          </p:nvPr>
        </p:nvSpPr>
        <p:spPr>
          <a:xfrm>
            <a:off x="6975475" y="6245225"/>
            <a:ext cx="2133600" cy="476250"/>
          </a:xfrm>
        </p:spPr>
        <p:txBody>
          <a:bodyPr/>
          <a:lstStyle>
            <a:lvl1pPr>
              <a:defRPr/>
            </a:lvl1pPr>
          </a:lstStyle>
          <a:p>
            <a:pPr>
              <a:defRPr/>
            </a:pPr>
            <a:fld id="{A5C3A611-38E0-4303-9D0D-7E4BAAA238E6}" type="slidenum">
              <a:rPr lang="en-US" altLang="zh-TW"/>
              <a:pPr>
                <a:defRPr/>
              </a:pPr>
              <a:t>‹#›</a:t>
            </a:fld>
            <a:endParaRPr lang="en-US" altLang="zh-TW"/>
          </a:p>
        </p:txBody>
      </p:sp>
    </p:spTree>
    <p:extLst>
      <p:ext uri="{BB962C8B-B14F-4D97-AF65-F5344CB8AC3E}">
        <p14:creationId xmlns:p14="http://schemas.microsoft.com/office/powerpoint/2010/main" val="6554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lnSpc>
                <a:spcPts val="2400"/>
              </a:lnSpc>
              <a:spcBef>
                <a:spcPts val="1200"/>
              </a:spcBef>
              <a:defRPr>
                <a:latin typeface="Times New Roman" pitchFamily="18" charset="0"/>
                <a:cs typeface="Times New Roman" pitchFamily="18" charset="0"/>
              </a:defRPr>
            </a:lvl1pPr>
            <a:lvl2pPr>
              <a:lnSpc>
                <a:spcPts val="2400"/>
              </a:lnSpc>
              <a:spcBef>
                <a:spcPts val="1200"/>
              </a:spcBef>
              <a:defRPr>
                <a:latin typeface="Times New Roman" pitchFamily="18" charset="0"/>
                <a:cs typeface="Times New Roman" pitchFamily="18" charset="0"/>
              </a:defRPr>
            </a:lvl2pPr>
            <a:lvl3pPr>
              <a:lnSpc>
                <a:spcPts val="2400"/>
              </a:lnSpc>
              <a:spcBef>
                <a:spcPts val="1200"/>
              </a:spcBef>
              <a:defRPr>
                <a:latin typeface="Times New Roman" pitchFamily="18" charset="0"/>
                <a:cs typeface="Times New Roman" pitchFamily="18" charset="0"/>
              </a:defRPr>
            </a:lvl3pPr>
            <a:lvl4pPr>
              <a:lnSpc>
                <a:spcPts val="2400"/>
              </a:lnSpc>
              <a:spcBef>
                <a:spcPts val="1200"/>
              </a:spcBef>
              <a:defRPr>
                <a:latin typeface="Times New Roman" pitchFamily="18" charset="0"/>
                <a:cs typeface="Times New Roman" pitchFamily="18" charset="0"/>
              </a:defRPr>
            </a:lvl4pPr>
            <a:lvl5pPr>
              <a:lnSpc>
                <a:spcPts val="2400"/>
              </a:lnSpc>
              <a:spcBef>
                <a:spcPts val="1200"/>
              </a:spcBef>
              <a:defRPr>
                <a:latin typeface="Times New Roman" pitchFamily="18" charset="0"/>
                <a:cs typeface="Times New Roman"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4C431648-0F3E-477A-9388-494A88645199}" type="datetimeFigureOut">
              <a:rPr lang="zh-TW" altLang="en-US"/>
              <a:pPr>
                <a:defRPr/>
              </a:pPr>
              <a:t>2016/1/8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1D96A1A-5972-47C4-9064-4322EFD75272}" type="slidenum">
              <a:rPr lang="zh-TW" altLang="en-US"/>
              <a:pPr>
                <a:defRPr/>
              </a:pPr>
              <a:t>‹#›</a:t>
            </a:fld>
            <a:endParaRPr lang="zh-TW" altLang="en-US"/>
          </a:p>
        </p:txBody>
      </p:sp>
    </p:spTree>
    <p:extLst>
      <p:ext uri="{BB962C8B-B14F-4D97-AF65-F5344CB8AC3E}">
        <p14:creationId xmlns:p14="http://schemas.microsoft.com/office/powerpoint/2010/main" val="117787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98479A51-8F9D-48EA-8958-56B866715705}" type="datetimeFigureOut">
              <a:rPr lang="zh-TW" altLang="en-US"/>
              <a:pPr>
                <a:defRPr/>
              </a:pPr>
              <a:t>2016/1/8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BB9F877-8CA1-4314-807D-A9BC8B36423F}" type="slidenum">
              <a:rPr lang="zh-TW" altLang="en-US"/>
              <a:pPr>
                <a:defRPr/>
              </a:pPr>
              <a:t>‹#›</a:t>
            </a:fld>
            <a:endParaRPr lang="zh-TW" altLang="en-US"/>
          </a:p>
        </p:txBody>
      </p:sp>
    </p:spTree>
    <p:extLst>
      <p:ext uri="{BB962C8B-B14F-4D97-AF65-F5344CB8AC3E}">
        <p14:creationId xmlns:p14="http://schemas.microsoft.com/office/powerpoint/2010/main" val="33191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2571744"/>
            <a:ext cx="4038600" cy="3554419"/>
          </a:xfrm>
        </p:spPr>
        <p:txBody>
          <a:bodyPr/>
          <a:lstStyle>
            <a:lvl1pPr algn="l" defTabSz="914400" rtl="0" eaLnBrk="1" latinLnBrk="0" hangingPunct="1">
              <a:spcBef>
                <a:spcPct val="20000"/>
              </a:spcBef>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2571744"/>
            <a:ext cx="4038600" cy="3554419"/>
          </a:xfrm>
        </p:spPr>
        <p:txBody>
          <a:bodyPr/>
          <a:lstStyle>
            <a:lvl1pPr algn="l" defTabSz="914400" rtl="0" eaLnBrk="1" latinLnBrk="0" hangingPunct="1">
              <a:spcBef>
                <a:spcPct val="20000"/>
              </a:spcBef>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089E8771-EFF6-4188-A7C5-0FBB775F61F3}" type="datetimeFigureOut">
              <a:rPr lang="zh-TW" altLang="en-US"/>
              <a:pPr>
                <a:defRPr/>
              </a:pPr>
              <a:t>2016/1/8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312D99B-819C-4DDE-B4FF-3D03EDFE4935}" type="slidenum">
              <a:rPr lang="zh-TW" altLang="en-US"/>
              <a:pPr>
                <a:defRPr/>
              </a:pPr>
              <a:t>‹#›</a:t>
            </a:fld>
            <a:endParaRPr lang="zh-TW" altLang="en-US"/>
          </a:p>
        </p:txBody>
      </p:sp>
    </p:spTree>
    <p:extLst>
      <p:ext uri="{BB962C8B-B14F-4D97-AF65-F5344CB8AC3E}">
        <p14:creationId xmlns:p14="http://schemas.microsoft.com/office/powerpoint/2010/main" val="39683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smtClean="0"/>
              <a:t>按一下以編輯母片標題樣式</a:t>
            </a:r>
            <a:endParaRPr lang="zh-TW" altLang="en-US" dirty="0"/>
          </a:p>
        </p:txBody>
      </p:sp>
      <p:sp>
        <p:nvSpPr>
          <p:cNvPr id="4" name="內容版面配置區 3"/>
          <p:cNvSpPr>
            <a:spLocks noGrp="1"/>
          </p:cNvSpPr>
          <p:nvPr>
            <p:ph sz="half" idx="2"/>
          </p:nvPr>
        </p:nvSpPr>
        <p:spPr>
          <a:xfrm>
            <a:off x="457200" y="2500305"/>
            <a:ext cx="4040188" cy="3625857"/>
          </a:xfrm>
        </p:spPr>
        <p:txBody>
          <a:bodyPr/>
          <a:lstStyle>
            <a:lvl1pPr>
              <a:defRPr sz="2000"/>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en-US" altLang="zh-TW" sz="1800" b="1" kern="1200" dirty="0" smtClean="0">
                <a:solidFill>
                  <a:schemeClr val="tx1"/>
                </a:solidFill>
                <a:latin typeface="Times New Roman" pitchFamily="18" charset="0"/>
                <a:ea typeface="標楷體" pitchFamily="65" charset="-120"/>
                <a:cs typeface="Times New Roman" pitchFamily="18" charset="0"/>
              </a:defRPr>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en-US" altLang="zh-TW" dirty="0" smtClean="0"/>
          </a:p>
          <a:p>
            <a:pPr lvl="3"/>
            <a:r>
              <a:rPr lang="zh-TW" altLang="en-US" dirty="0" smtClean="0"/>
              <a:t>第四層</a:t>
            </a:r>
          </a:p>
          <a:p>
            <a:pPr lvl="4"/>
            <a:r>
              <a:rPr lang="zh-TW" altLang="en-US" dirty="0" smtClean="0"/>
              <a:t>第五層</a:t>
            </a:r>
            <a:endParaRPr lang="zh-TW" altLang="en-US" dirty="0"/>
          </a:p>
        </p:txBody>
      </p:sp>
      <p:sp>
        <p:nvSpPr>
          <p:cNvPr id="6" name="內容版面配置區 5"/>
          <p:cNvSpPr>
            <a:spLocks noGrp="1"/>
          </p:cNvSpPr>
          <p:nvPr>
            <p:ph sz="quarter" idx="4"/>
          </p:nvPr>
        </p:nvSpPr>
        <p:spPr>
          <a:xfrm>
            <a:off x="4645025" y="2500307"/>
            <a:ext cx="4041775" cy="3625856"/>
          </a:xfrm>
        </p:spPr>
        <p:txBody>
          <a:bodyPr/>
          <a:lstStyle>
            <a:lvl1pPr algn="l" defTabSz="914400" rtl="0" eaLnBrk="1" latinLnBrk="0" hangingPunct="1">
              <a:spcBef>
                <a:spcPct val="20000"/>
              </a:spcBef>
              <a:buSzPct val="80000"/>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lgn="l" defTabSz="914400" rtl="0" eaLnBrk="1" latinLnBrk="0" hangingPunct="1">
              <a:spcBef>
                <a:spcPct val="20000"/>
              </a:spcBef>
              <a:defRPr lang="zh-TW" altLang="en-US" sz="1600" b="1" kern="1200" dirty="0" smtClean="0">
                <a:solidFill>
                  <a:schemeClr val="tx1"/>
                </a:solidFill>
                <a:latin typeface="標楷體" pitchFamily="65" charset="-120"/>
                <a:ea typeface="標楷體" pitchFamily="65" charset="-120"/>
                <a:cs typeface="Times New Roman" pitchFamily="18" charset="0"/>
              </a:defRPr>
            </a:lvl4pPr>
            <a:lvl5pPr>
              <a:defRPr lang="zh-TW" altLang="en-US" sz="1600" b="1" kern="1200" dirty="0" smtClean="0">
                <a:solidFill>
                  <a:schemeClr val="tx1"/>
                </a:solidFill>
                <a:latin typeface="標楷體" pitchFamily="65" charset="-120"/>
                <a:ea typeface="標楷體" pitchFamily="65" charset="-120"/>
                <a:cs typeface="Times New Roman" pitchFamily="18" charset="0"/>
              </a:defRPr>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2D03737E-C946-4B3D-BB3B-FACA79595BA1}" type="datetimeFigureOut">
              <a:rPr lang="zh-TW" altLang="en-US"/>
              <a:pPr>
                <a:defRPr/>
              </a:pPr>
              <a:t>2016/1/8</a:t>
            </a:fld>
            <a:endParaRPr lang="zh-TW" altLang="en-US"/>
          </a:p>
        </p:txBody>
      </p:sp>
      <p:sp>
        <p:nvSpPr>
          <p:cNvPr id="7" name="頁尾版面配置區 4"/>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p:txBody>
          <a:bodyPr/>
          <a:lstStyle>
            <a:lvl1pPr>
              <a:defRPr/>
            </a:lvl1pPr>
          </a:lstStyle>
          <a:p>
            <a:pPr>
              <a:defRPr/>
            </a:pPr>
            <a:fld id="{0EED6434-6FFB-4EE4-8A0C-9CFBED3FDFE6}" type="slidenum">
              <a:rPr lang="zh-TW" altLang="en-US"/>
              <a:pPr>
                <a:defRPr/>
              </a:pPr>
              <a:t>‹#›</a:t>
            </a:fld>
            <a:endParaRPr lang="zh-TW" altLang="en-US"/>
          </a:p>
        </p:txBody>
      </p:sp>
    </p:spTree>
    <p:extLst>
      <p:ext uri="{BB962C8B-B14F-4D97-AF65-F5344CB8AC3E}">
        <p14:creationId xmlns:p14="http://schemas.microsoft.com/office/powerpoint/2010/main" val="10885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B6ECE975-1685-461F-855D-E0B7AFF4469F}" type="datetimeFigureOut">
              <a:rPr lang="zh-TW" altLang="en-US"/>
              <a:pPr>
                <a:defRPr/>
              </a:pPr>
              <a:t>2016/1/8</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5720C5B9-9C91-40FF-8FB3-FF2346293703}" type="slidenum">
              <a:rPr lang="zh-TW" altLang="en-US"/>
              <a:pPr>
                <a:defRPr/>
              </a:pPr>
              <a:t>‹#›</a:t>
            </a:fld>
            <a:endParaRPr lang="zh-TW" altLang="en-US"/>
          </a:p>
        </p:txBody>
      </p:sp>
    </p:spTree>
    <p:extLst>
      <p:ext uri="{BB962C8B-B14F-4D97-AF65-F5344CB8AC3E}">
        <p14:creationId xmlns:p14="http://schemas.microsoft.com/office/powerpoint/2010/main" val="359658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D3F2FF1D-C040-4FBC-A835-4D1F3C6380D8}" type="datetimeFigureOut">
              <a:rPr lang="zh-TW" altLang="en-US"/>
              <a:pPr>
                <a:defRPr/>
              </a:pPr>
              <a:t>2016/1/8</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97D18C4A-C671-4096-AC26-A363E3BAD938}" type="slidenum">
              <a:rPr lang="zh-TW" altLang="en-US"/>
              <a:pPr>
                <a:defRPr/>
              </a:pPr>
              <a:t>‹#›</a:t>
            </a:fld>
            <a:endParaRPr lang="zh-TW" altLang="en-US"/>
          </a:p>
        </p:txBody>
      </p:sp>
    </p:spTree>
    <p:extLst>
      <p:ext uri="{BB962C8B-B14F-4D97-AF65-F5344CB8AC3E}">
        <p14:creationId xmlns:p14="http://schemas.microsoft.com/office/powerpoint/2010/main" val="14277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22B62EB5-F72E-4F46-A58B-5A76DD16FBAA}" type="datetimeFigureOut">
              <a:rPr lang="zh-TW" altLang="en-US"/>
              <a:pPr>
                <a:defRPr/>
              </a:pPr>
              <a:t>2016/1/8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E8C016B-1D45-407A-BD0F-97E8909A2FC5}" type="slidenum">
              <a:rPr lang="zh-TW" altLang="en-US"/>
              <a:pPr>
                <a:defRPr/>
              </a:pPr>
              <a:t>‹#›</a:t>
            </a:fld>
            <a:endParaRPr lang="zh-TW" altLang="en-US"/>
          </a:p>
        </p:txBody>
      </p:sp>
    </p:spTree>
    <p:extLst>
      <p:ext uri="{BB962C8B-B14F-4D97-AF65-F5344CB8AC3E}">
        <p14:creationId xmlns:p14="http://schemas.microsoft.com/office/powerpoint/2010/main" val="368590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CA69EBE-2FC5-4E2C-BAB4-9FD27E34B119}" type="datetimeFigureOut">
              <a:rPr lang="zh-TW" altLang="en-US"/>
              <a:pPr>
                <a:defRPr/>
              </a:pPr>
              <a:t>2016/1/8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827A687-BA26-4E0C-82EC-224B235CCBE1}" type="slidenum">
              <a:rPr lang="zh-TW" altLang="en-US"/>
              <a:pPr>
                <a:defRPr/>
              </a:pPr>
              <a:t>‹#›</a:t>
            </a:fld>
            <a:endParaRPr lang="zh-TW" altLang="en-US"/>
          </a:p>
        </p:txBody>
      </p:sp>
    </p:spTree>
    <p:extLst>
      <p:ext uri="{BB962C8B-B14F-4D97-AF65-F5344CB8AC3E}">
        <p14:creationId xmlns:p14="http://schemas.microsoft.com/office/powerpoint/2010/main" val="120344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28625" y="13573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2643188"/>
            <a:ext cx="82296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287E7486-DB5E-48BE-88B6-7A2C21DDC052}" type="datetimeFigureOut">
              <a:rPr lang="zh-TW" altLang="en-US"/>
              <a:pPr>
                <a:defRPr/>
              </a:pPr>
              <a:t>2016/1/8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FB4A18AA-90B0-4929-A712-65BCF60D0368}"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6" r:id="rId12"/>
  </p:sldLayoutIdLst>
  <p:txStyles>
    <p:titleStyle>
      <a:lvl1pPr algn="ctr" rtl="0" eaLnBrk="0" fontAlgn="base" hangingPunct="0">
        <a:spcBef>
          <a:spcPct val="0"/>
        </a:spcBef>
        <a:spcAft>
          <a:spcPct val="0"/>
        </a:spcAft>
        <a:defRPr sz="3600" kern="1200">
          <a:solidFill>
            <a:srgbClr val="0000FF"/>
          </a:solidFill>
          <a:latin typeface="Times New Roman" pitchFamily="18" charset="0"/>
          <a:ea typeface="書法家顏楷體" pitchFamily="49" charset="-120"/>
          <a:cs typeface="Times New Roman" pitchFamily="18" charset="0"/>
        </a:defRPr>
      </a:lvl1pPr>
      <a:lvl2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2pPr>
      <a:lvl3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3pPr>
      <a:lvl4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4pPr>
      <a:lvl5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5pPr>
      <a:lvl6pPr marL="4572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6pPr>
      <a:lvl7pPr marL="9144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7pPr>
      <a:lvl8pPr marL="13716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8pPr>
      <a:lvl9pPr marL="18288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9pPr>
    </p:titleStyle>
    <p:bodyStyle>
      <a:lvl1pPr marL="342900" indent="-342900" algn="l" rtl="0" eaLnBrk="0" fontAlgn="base" hangingPunct="0">
        <a:lnSpc>
          <a:spcPts val="2400"/>
        </a:lnSpc>
        <a:spcBef>
          <a:spcPts val="1200"/>
        </a:spcBef>
        <a:spcAft>
          <a:spcPct val="0"/>
        </a:spcAft>
        <a:buClr>
          <a:srgbClr val="FF3399"/>
        </a:buClr>
        <a:buSzPct val="65000"/>
        <a:buFont typeface="Wingdings" pitchFamily="2" charset="2"/>
        <a:buChar char="u"/>
        <a:defRPr sz="2000" b="1" kern="1200">
          <a:solidFill>
            <a:srgbClr val="FF3399"/>
          </a:solidFill>
          <a:latin typeface="Times New Roman" pitchFamily="18" charset="0"/>
          <a:ea typeface="標楷體" pitchFamily="65" charset="-120"/>
          <a:cs typeface="Times New Roman" pitchFamily="18" charset="0"/>
        </a:defRPr>
      </a:lvl1pPr>
      <a:lvl2pPr marL="742950" indent="-285750" algn="l" rtl="0" eaLnBrk="0" fontAlgn="base" hangingPunct="0">
        <a:lnSpc>
          <a:spcPts val="2400"/>
        </a:lnSpc>
        <a:spcBef>
          <a:spcPts val="1200"/>
        </a:spcBef>
        <a:spcAft>
          <a:spcPct val="0"/>
        </a:spcAft>
        <a:buClr>
          <a:srgbClr val="008000"/>
        </a:buClr>
        <a:buSzPct val="80000"/>
        <a:buFont typeface="Wingdings" pitchFamily="2" charset="2"/>
        <a:buChar char="Ø"/>
        <a:defRPr b="1" kern="1200">
          <a:solidFill>
            <a:schemeClr val="tx1"/>
          </a:solidFill>
          <a:latin typeface="Times New Roman" pitchFamily="18" charset="0"/>
          <a:ea typeface="標楷體" pitchFamily="65" charset="-120"/>
          <a:cs typeface="Times New Roman" pitchFamily="18" charset="0"/>
        </a:defRPr>
      </a:lvl2pPr>
      <a:lvl3pPr marL="1143000" indent="-228600" algn="l" rtl="0" eaLnBrk="0" fontAlgn="base" hangingPunct="0">
        <a:lnSpc>
          <a:spcPts val="2400"/>
        </a:lnSpc>
        <a:spcBef>
          <a:spcPts val="1200"/>
        </a:spcBef>
        <a:spcAft>
          <a:spcPct val="0"/>
        </a:spcAft>
        <a:buClr>
          <a:srgbClr val="0000FF"/>
        </a:buClr>
        <a:buSzPct val="80000"/>
        <a:buFont typeface="Wingdings" pitchFamily="2" charset="2"/>
        <a:buChar char="ü"/>
        <a:defRPr b="1" kern="1200">
          <a:solidFill>
            <a:schemeClr val="tx1"/>
          </a:solidFill>
          <a:latin typeface="標楷體" pitchFamily="65" charset="-120"/>
          <a:ea typeface="標楷體" pitchFamily="65" charset="-120"/>
          <a:cs typeface="Times New Roman" pitchFamily="18" charset="0"/>
        </a:defRPr>
      </a:lvl3pPr>
      <a:lvl4pPr marL="1600200" indent="-228600" algn="l" rtl="0" eaLnBrk="0" fontAlgn="base" hangingPunct="0">
        <a:lnSpc>
          <a:spcPts val="2400"/>
        </a:lnSpc>
        <a:spcBef>
          <a:spcPts val="1200"/>
        </a:spcBef>
        <a:spcAft>
          <a:spcPct val="0"/>
        </a:spcAft>
        <a:buFont typeface="Arial" pitchFamily="34" charset="0"/>
        <a:buChar char="–"/>
        <a:defRPr b="1" kern="1200">
          <a:solidFill>
            <a:schemeClr val="tx1"/>
          </a:solidFill>
          <a:latin typeface="標楷體" pitchFamily="65" charset="-120"/>
          <a:ea typeface="標楷體" pitchFamily="65" charset="-120"/>
          <a:cs typeface="Times New Roman" pitchFamily="18" charset="0"/>
        </a:defRPr>
      </a:lvl4pPr>
      <a:lvl5pPr marL="2057400" indent="-228600" algn="l" rtl="0" eaLnBrk="0" fontAlgn="base" hangingPunct="0">
        <a:lnSpc>
          <a:spcPts val="2400"/>
        </a:lnSpc>
        <a:spcBef>
          <a:spcPts val="1200"/>
        </a:spcBef>
        <a:spcAft>
          <a:spcPct val="0"/>
        </a:spcAft>
        <a:buFont typeface="Arial" pitchFamily="34" charset="0"/>
        <a:buChar char="»"/>
        <a:defRPr b="1" kern="1200">
          <a:solidFill>
            <a:schemeClr val="tx1"/>
          </a:solidFill>
          <a:latin typeface="標楷體" pitchFamily="65" charset="-12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2060848"/>
            <a:ext cx="7815263" cy="1788219"/>
          </a:xfrm>
        </p:spPr>
        <p:txBody>
          <a:bodyPr rtlCol="0"/>
          <a:lstStyle/>
          <a:p>
            <a:pPr eaLnBrk="1" fontAlgn="auto" hangingPunct="1">
              <a:lnSpc>
                <a:spcPts val="6000"/>
              </a:lnSpc>
              <a:spcBef>
                <a:spcPts val="600"/>
              </a:spcBef>
              <a:spcAft>
                <a:spcPts val="0"/>
              </a:spcAft>
              <a:defRPr/>
            </a:pPr>
            <a:r>
              <a:rPr lang="zh-TW" altLang="en-US" dirty="0" smtClean="0">
                <a:effectLst>
                  <a:outerShdw blurRad="38100" dist="38100" dir="2700000" algn="tl">
                    <a:srgbClr val="000000">
                      <a:alpha val="43137"/>
                    </a:srgbClr>
                  </a:outerShdw>
                </a:effectLst>
              </a:rPr>
              <a:t>第一章</a:t>
            </a:r>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
            </a:r>
            <a:br>
              <a:rPr lang="en-US" altLang="zh-TW" b="1" dirty="0" smtClean="0">
                <a:effectLst>
                  <a:outerShdw blurRad="38100" dist="38100" dir="2700000" algn="tl">
                    <a:srgbClr val="000000">
                      <a:alpha val="43137"/>
                    </a:srgbClr>
                  </a:outerShdw>
                </a:effectLst>
              </a:rPr>
            </a:br>
            <a:r>
              <a:rPr lang="zh-TW" altLang="en-US" dirty="0">
                <a:effectLst>
                  <a:outerShdw blurRad="38100" dist="38100" dir="2700000" algn="tl">
                    <a:srgbClr val="000000">
                      <a:alpha val="43137"/>
                    </a:srgbClr>
                  </a:outerShdw>
                </a:effectLst>
              </a:rPr>
              <a:t>企業資源規劃</a:t>
            </a:r>
            <a:r>
              <a:rPr lang="zh-TW" altLang="en-US" dirty="0" smtClean="0">
                <a:effectLst>
                  <a:outerShdw blurRad="38100" dist="38100" dir="2700000" algn="tl">
                    <a:srgbClr val="000000">
                      <a:alpha val="43137"/>
                    </a:srgbClr>
                  </a:outerShdw>
                </a:effectLst>
              </a:rPr>
              <a:t>之發展與趨勢</a:t>
            </a:r>
            <a:endParaRPr lang="zh-TW" altLang="en-US"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a:xfrm>
            <a:off x="2571750" y="4286250"/>
            <a:ext cx="5786438" cy="1566863"/>
          </a:xfrm>
        </p:spPr>
        <p:txBody>
          <a:bodyPr/>
          <a:lstStyle/>
          <a:p>
            <a:pPr algn="l" eaLnBrk="1" hangingPunct="1">
              <a:lnSpc>
                <a:spcPts val="3000"/>
              </a:lnSpc>
            </a:pPr>
            <a:r>
              <a:rPr lang="zh-TW" altLang="en-US" sz="2400" dirty="0" smtClean="0">
                <a:solidFill>
                  <a:schemeClr val="tx1"/>
                </a:solidFill>
                <a:effectLst>
                  <a:outerShdw blurRad="38100" dist="38100" dir="2700000" algn="tl">
                    <a:srgbClr val="000000">
                      <a:alpha val="43137"/>
                    </a:srgbClr>
                  </a:outerShdw>
                </a:effectLst>
                <a:ea typeface="標楷體" pitchFamily="65" charset="-120"/>
              </a:rPr>
              <a:t>授課教師：賴鍵元</a:t>
            </a:r>
            <a:endParaRPr lang="en-US" altLang="zh-TW" sz="2400" dirty="0" smtClean="0">
              <a:solidFill>
                <a:schemeClr val="tx1"/>
              </a:solidFill>
              <a:effectLst>
                <a:outerShdw blurRad="38100" dist="38100" dir="2700000" algn="tl">
                  <a:srgbClr val="000000">
                    <a:alpha val="43137"/>
                  </a:srgbClr>
                </a:outerShdw>
              </a:effectLst>
              <a:ea typeface="標楷體" pitchFamily="65" charset="-120"/>
            </a:endParaRPr>
          </a:p>
          <a:p>
            <a:pPr algn="l" eaLnBrk="1" hangingPunct="1">
              <a:lnSpc>
                <a:spcPts val="3000"/>
              </a:lnSpc>
            </a:pPr>
            <a:r>
              <a:rPr lang="zh-TW" altLang="en-US" sz="2400" dirty="0" smtClean="0">
                <a:solidFill>
                  <a:schemeClr val="tx1"/>
                </a:solidFill>
                <a:effectLst>
                  <a:outerShdw blurRad="38100" dist="38100" dir="2700000" algn="tl">
                    <a:srgbClr val="000000">
                      <a:alpha val="43137"/>
                    </a:srgbClr>
                  </a:outerShdw>
                </a:effectLst>
                <a:ea typeface="標楷體" pitchFamily="65" charset="-120"/>
              </a:rPr>
              <a:t>研 究 室：誠勤</a:t>
            </a:r>
            <a:r>
              <a:rPr lang="en-US" altLang="zh-TW" sz="2400" dirty="0" smtClean="0">
                <a:solidFill>
                  <a:schemeClr val="tx1"/>
                </a:solidFill>
                <a:effectLst>
                  <a:outerShdw blurRad="38100" dist="38100" dir="2700000" algn="tl">
                    <a:srgbClr val="000000">
                      <a:alpha val="43137"/>
                    </a:srgbClr>
                  </a:outerShdw>
                </a:effectLst>
                <a:ea typeface="標楷體" pitchFamily="65" charset="-120"/>
              </a:rPr>
              <a:t>805</a:t>
            </a:r>
          </a:p>
          <a:p>
            <a:pPr algn="l" eaLnBrk="1" hangingPunct="1">
              <a:lnSpc>
                <a:spcPts val="3000"/>
              </a:lnSpc>
            </a:pPr>
            <a:r>
              <a:rPr lang="en-US" altLang="zh-TW" sz="2400" dirty="0" smtClean="0">
                <a:solidFill>
                  <a:schemeClr val="tx1"/>
                </a:solidFill>
                <a:effectLst>
                  <a:outerShdw blurRad="38100" dist="38100" dir="2700000" algn="tl">
                    <a:srgbClr val="000000">
                      <a:alpha val="43137"/>
                    </a:srgbClr>
                  </a:outerShdw>
                </a:effectLst>
                <a:ea typeface="標楷體" pitchFamily="65" charset="-120"/>
              </a:rPr>
              <a:t>E-mail</a:t>
            </a:r>
            <a:r>
              <a:rPr lang="zh-TW" altLang="en-US" sz="2400" dirty="0" smtClean="0">
                <a:solidFill>
                  <a:schemeClr val="tx1"/>
                </a:solidFill>
                <a:effectLst>
                  <a:outerShdw blurRad="38100" dist="38100" dir="2700000" algn="tl">
                    <a:srgbClr val="000000">
                      <a:alpha val="43137"/>
                    </a:srgbClr>
                  </a:outerShdw>
                </a:effectLst>
                <a:ea typeface="標楷體" pitchFamily="65" charset="-120"/>
              </a:rPr>
              <a:t>：</a:t>
            </a:r>
            <a:r>
              <a:rPr lang="en-US" altLang="zh-TW" sz="2400" dirty="0" smtClean="0">
                <a:solidFill>
                  <a:schemeClr val="tx1"/>
                </a:solidFill>
                <a:effectLst>
                  <a:outerShdw blurRad="38100" dist="38100" dir="2700000" algn="tl">
                    <a:srgbClr val="000000">
                      <a:alpha val="43137"/>
                    </a:srgbClr>
                  </a:outerShdw>
                </a:effectLst>
                <a:ea typeface="標楷體" pitchFamily="65" charset="-120"/>
              </a:rPr>
              <a:t>fi012@mail.oit.edu.tw</a:t>
            </a:r>
            <a:endParaRPr lang="zh-TW" altLang="en-US" sz="2400" dirty="0" smtClean="0">
              <a:solidFill>
                <a:schemeClr val="tx1"/>
              </a:solidFill>
              <a:effectLst>
                <a:outerShdw blurRad="38100" dist="38100" dir="2700000" algn="tl">
                  <a:srgbClr val="000000">
                    <a:alpha val="43137"/>
                  </a:srgbClr>
                </a:outerShdw>
              </a:effectLst>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noChangeAspect="1"/>
          </p:cNvGrpSpPr>
          <p:nvPr/>
        </p:nvGrpSpPr>
        <p:grpSpPr bwMode="auto">
          <a:xfrm>
            <a:off x="357188" y="928688"/>
            <a:ext cx="8008937" cy="3654425"/>
            <a:chOff x="2506" y="2857"/>
            <a:chExt cx="7688" cy="3360"/>
          </a:xfrm>
        </p:grpSpPr>
        <p:sp>
          <p:nvSpPr>
            <p:cNvPr id="12297" name="AutoShape 20"/>
            <p:cNvSpPr>
              <a:spLocks noChangeAspect="1" noChangeArrowheads="1" noTextEdit="1"/>
            </p:cNvSpPr>
            <p:nvPr/>
          </p:nvSpPr>
          <p:spPr bwMode="auto">
            <a:xfrm>
              <a:off x="2506" y="2857"/>
              <a:ext cx="7680" cy="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TW" altLang="en-US"/>
            </a:p>
          </p:txBody>
        </p:sp>
        <p:sp>
          <p:nvSpPr>
            <p:cNvPr id="12298" name="Rectangle 19"/>
            <p:cNvSpPr>
              <a:spLocks noChangeArrowheads="1"/>
            </p:cNvSpPr>
            <p:nvPr/>
          </p:nvSpPr>
          <p:spPr bwMode="auto">
            <a:xfrm>
              <a:off x="5926" y="3337"/>
              <a:ext cx="480" cy="4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0" lang="en-US" altLang="zh-TW" b="1">
                  <a:latin typeface="Times New Roman" pitchFamily="18" charset="0"/>
                  <a:ea typeface="標楷體" pitchFamily="65" charset="-120"/>
                  <a:cs typeface="Times New Roman" pitchFamily="18" charset="0"/>
                </a:rPr>
                <a:t> A</a:t>
              </a:r>
            </a:p>
          </p:txBody>
        </p:sp>
        <p:sp>
          <p:nvSpPr>
            <p:cNvPr id="403474" name="Rectangle 18"/>
            <p:cNvSpPr>
              <a:spLocks noChangeArrowheads="1"/>
            </p:cNvSpPr>
            <p:nvPr/>
          </p:nvSpPr>
          <p:spPr bwMode="auto">
            <a:xfrm>
              <a:off x="5206" y="4357"/>
              <a:ext cx="480" cy="480"/>
            </a:xfrm>
            <a:prstGeom prst="rect">
              <a:avLst/>
            </a:prstGeom>
            <a:solidFill>
              <a:schemeClr val="accent5">
                <a:lumMod val="40000"/>
                <a:lumOff val="60000"/>
              </a:schemeClr>
            </a:solidFill>
            <a:ln w="9525">
              <a:solidFill>
                <a:srgbClr val="000000"/>
              </a:solidFill>
              <a:miter lim="800000"/>
              <a:headEnd/>
              <a:tailEnd/>
            </a:ln>
            <a:effectLst>
              <a:outerShdw blurRad="50800" dist="38100" algn="l" rotWithShape="0">
                <a:prstClr val="black">
                  <a:alpha val="40000"/>
                </a:prstClr>
              </a:outerShdw>
            </a:effectLst>
          </p:spPr>
          <p:txBody>
            <a:bodyPr anchor="ctr"/>
            <a:lstStyle/>
            <a:p>
              <a:pPr algn="ctr" fontAlgn="auto">
                <a:spcBef>
                  <a:spcPts val="0"/>
                </a:spcBef>
                <a:spcAft>
                  <a:spcPts val="0"/>
                </a:spcAft>
                <a:defRPr/>
              </a:pPr>
              <a:r>
                <a:rPr kumimoji="0" lang="en-US" altLang="zh-TW" b="1">
                  <a:latin typeface="Times New Roman" pitchFamily="18" charset="0"/>
                  <a:ea typeface="標楷體" pitchFamily="65" charset="-120"/>
                  <a:cs typeface="Times New Roman" pitchFamily="18" charset="0"/>
                </a:rPr>
                <a:t> B</a:t>
              </a:r>
            </a:p>
          </p:txBody>
        </p:sp>
        <p:sp>
          <p:nvSpPr>
            <p:cNvPr id="12300" name="Rectangle 17"/>
            <p:cNvSpPr>
              <a:spLocks noChangeArrowheads="1"/>
            </p:cNvSpPr>
            <p:nvPr/>
          </p:nvSpPr>
          <p:spPr bwMode="auto">
            <a:xfrm>
              <a:off x="6646" y="4357"/>
              <a:ext cx="600" cy="4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0" lang="en-US" altLang="zh-TW" b="1">
                  <a:latin typeface="Times New Roman" pitchFamily="18" charset="0"/>
                  <a:ea typeface="標楷體" pitchFamily="65" charset="-120"/>
                  <a:cs typeface="Times New Roman" pitchFamily="18" charset="0"/>
                </a:rPr>
                <a:t> 2C</a:t>
              </a:r>
            </a:p>
          </p:txBody>
        </p:sp>
        <p:sp>
          <p:nvSpPr>
            <p:cNvPr id="403472" name="Rectangle 16"/>
            <p:cNvSpPr>
              <a:spLocks noChangeArrowheads="1"/>
            </p:cNvSpPr>
            <p:nvPr/>
          </p:nvSpPr>
          <p:spPr bwMode="auto">
            <a:xfrm>
              <a:off x="6063" y="5422"/>
              <a:ext cx="482" cy="483"/>
            </a:xfrm>
            <a:prstGeom prst="rect">
              <a:avLst/>
            </a:prstGeom>
            <a:solidFill>
              <a:schemeClr val="accent5">
                <a:lumMod val="40000"/>
                <a:lumOff val="60000"/>
              </a:schemeClr>
            </a:solidFill>
            <a:ln w="9525">
              <a:solidFill>
                <a:srgbClr val="000000"/>
              </a:solidFill>
              <a:miter lim="800000"/>
              <a:headEnd/>
              <a:tailEnd/>
            </a:ln>
            <a:effectLst>
              <a:outerShdw blurRad="50800" dist="38100" algn="l" rotWithShape="0">
                <a:prstClr val="black">
                  <a:alpha val="40000"/>
                </a:prstClr>
              </a:outerShdw>
            </a:effectLst>
          </p:spPr>
          <p:txBody>
            <a:bodyPr anchor="ctr"/>
            <a:lstStyle/>
            <a:p>
              <a:pPr algn="ctr" fontAlgn="auto">
                <a:spcBef>
                  <a:spcPts val="0"/>
                </a:spcBef>
                <a:spcAft>
                  <a:spcPts val="0"/>
                </a:spcAft>
                <a:defRPr/>
              </a:pPr>
              <a:r>
                <a:rPr kumimoji="0" lang="en-US" altLang="zh-TW" b="1" dirty="0">
                  <a:latin typeface="Times New Roman" pitchFamily="18" charset="0"/>
                  <a:ea typeface="標楷體" pitchFamily="65" charset="-120"/>
                  <a:cs typeface="Times New Roman" pitchFamily="18" charset="0"/>
                </a:rPr>
                <a:t> K</a:t>
              </a:r>
            </a:p>
          </p:txBody>
        </p:sp>
        <p:sp>
          <p:nvSpPr>
            <p:cNvPr id="403471" name="Rectangle 15"/>
            <p:cNvSpPr>
              <a:spLocks noChangeArrowheads="1"/>
            </p:cNvSpPr>
            <p:nvPr/>
          </p:nvSpPr>
          <p:spPr bwMode="auto">
            <a:xfrm>
              <a:off x="7215" y="5422"/>
              <a:ext cx="602" cy="483"/>
            </a:xfrm>
            <a:prstGeom prst="rect">
              <a:avLst/>
            </a:prstGeom>
            <a:solidFill>
              <a:schemeClr val="accent5">
                <a:lumMod val="40000"/>
                <a:lumOff val="60000"/>
              </a:schemeClr>
            </a:solidFill>
            <a:ln w="9525">
              <a:solidFill>
                <a:srgbClr val="000000"/>
              </a:solidFill>
              <a:miter lim="800000"/>
              <a:headEnd/>
              <a:tailEnd/>
            </a:ln>
            <a:effectLst>
              <a:outerShdw blurRad="50800" dist="38100" algn="l" rotWithShape="0">
                <a:prstClr val="black">
                  <a:alpha val="40000"/>
                </a:prstClr>
              </a:outerShdw>
            </a:effectLst>
          </p:spPr>
          <p:txBody>
            <a:bodyPr anchor="ctr"/>
            <a:lstStyle/>
            <a:p>
              <a:pPr algn="ctr" fontAlgn="auto">
                <a:spcBef>
                  <a:spcPts val="0"/>
                </a:spcBef>
                <a:spcAft>
                  <a:spcPts val="0"/>
                </a:spcAft>
                <a:defRPr/>
              </a:pPr>
              <a:r>
                <a:rPr kumimoji="0" lang="en-US" altLang="zh-TW" b="1">
                  <a:latin typeface="Times New Roman" pitchFamily="18" charset="0"/>
                  <a:ea typeface="標楷體" pitchFamily="65" charset="-120"/>
                  <a:cs typeface="Times New Roman" pitchFamily="18" charset="0"/>
                </a:rPr>
                <a:t> 2H</a:t>
              </a:r>
            </a:p>
          </p:txBody>
        </p:sp>
        <p:cxnSp>
          <p:nvCxnSpPr>
            <p:cNvPr id="12303" name="AutoShape 14"/>
            <p:cNvCxnSpPr>
              <a:cxnSpLocks noChangeShapeType="1"/>
            </p:cNvCxnSpPr>
            <p:nvPr/>
          </p:nvCxnSpPr>
          <p:spPr bwMode="auto">
            <a:xfrm rot="5400000">
              <a:off x="5536" y="3727"/>
              <a:ext cx="541" cy="719"/>
            </a:xfrm>
            <a:prstGeom prst="bentConnector3">
              <a:avLst>
                <a:gd name="adj1" fmla="val 49907"/>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2304" name="AutoShape 13"/>
            <p:cNvCxnSpPr>
              <a:cxnSpLocks noChangeShapeType="1"/>
            </p:cNvCxnSpPr>
            <p:nvPr/>
          </p:nvCxnSpPr>
          <p:spPr bwMode="auto">
            <a:xfrm rot="16200000" flipH="1">
              <a:off x="6285" y="3697"/>
              <a:ext cx="541" cy="780"/>
            </a:xfrm>
            <a:prstGeom prst="bentConnector3">
              <a:avLst>
                <a:gd name="adj1" fmla="val 49907"/>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2305" name="AutoShape 12"/>
            <p:cNvCxnSpPr>
              <a:cxnSpLocks noChangeShapeType="1"/>
            </p:cNvCxnSpPr>
            <p:nvPr/>
          </p:nvCxnSpPr>
          <p:spPr bwMode="auto">
            <a:xfrm rot="5400000">
              <a:off x="6333" y="4809"/>
              <a:ext cx="584" cy="642"/>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2306" name="AutoShape 11"/>
            <p:cNvCxnSpPr>
              <a:cxnSpLocks noChangeShapeType="1"/>
            </p:cNvCxnSpPr>
            <p:nvPr/>
          </p:nvCxnSpPr>
          <p:spPr bwMode="auto">
            <a:xfrm rot="16200000" flipH="1">
              <a:off x="6939" y="4845"/>
              <a:ext cx="584" cy="570"/>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307" name="Rectangle 10"/>
            <p:cNvSpPr>
              <a:spLocks noChangeArrowheads="1"/>
            </p:cNvSpPr>
            <p:nvPr/>
          </p:nvSpPr>
          <p:spPr bwMode="auto">
            <a:xfrm>
              <a:off x="6361" y="3367"/>
              <a:ext cx="23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solidFill>
                    <a:srgbClr val="0000FF"/>
                  </a:solidFill>
                  <a:latin typeface="Times New Roman" pitchFamily="18" charset="0"/>
                  <a:ea typeface="標楷體" pitchFamily="65" charset="-120"/>
                  <a:cs typeface="Times New Roman" pitchFamily="18" charset="0"/>
                </a:rPr>
                <a:t>生產前置天數：</a:t>
              </a:r>
              <a:r>
                <a:rPr kumimoji="0" lang="en-US" altLang="zh-TW" b="1">
                  <a:solidFill>
                    <a:srgbClr val="0000FF"/>
                  </a:solidFill>
                  <a:latin typeface="Times New Roman" pitchFamily="18" charset="0"/>
                  <a:ea typeface="標楷體" pitchFamily="65" charset="-120"/>
                  <a:cs typeface="Times New Roman" pitchFamily="18" charset="0"/>
                </a:rPr>
                <a:t>6</a:t>
              </a:r>
              <a:r>
                <a:rPr kumimoji="0" lang="zh-TW" altLang="en-US" b="1">
                  <a:solidFill>
                    <a:srgbClr val="0000FF"/>
                  </a:solidFill>
                  <a:latin typeface="Times New Roman" pitchFamily="18" charset="0"/>
                  <a:ea typeface="標楷體" pitchFamily="65" charset="-120"/>
                  <a:cs typeface="Times New Roman" pitchFamily="18" charset="0"/>
                </a:rPr>
                <a:t>天</a:t>
              </a:r>
            </a:p>
          </p:txBody>
        </p:sp>
        <p:sp>
          <p:nvSpPr>
            <p:cNvPr id="12308" name="Rectangle 9"/>
            <p:cNvSpPr>
              <a:spLocks noChangeArrowheads="1"/>
            </p:cNvSpPr>
            <p:nvPr/>
          </p:nvSpPr>
          <p:spPr bwMode="auto">
            <a:xfrm>
              <a:off x="3163" y="4368"/>
              <a:ext cx="23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latin typeface="Times New Roman" pitchFamily="18" charset="0"/>
                  <a:ea typeface="標楷體" pitchFamily="65" charset="-120"/>
                  <a:cs typeface="Times New Roman" pitchFamily="18" charset="0"/>
                </a:rPr>
                <a:t>採購前置天數：</a:t>
              </a:r>
              <a:r>
                <a:rPr kumimoji="0" lang="en-US" altLang="zh-TW" b="1">
                  <a:latin typeface="Times New Roman" pitchFamily="18" charset="0"/>
                  <a:ea typeface="標楷體" pitchFamily="65" charset="-120"/>
                  <a:cs typeface="Times New Roman" pitchFamily="18" charset="0"/>
                </a:rPr>
                <a:t>3</a:t>
              </a:r>
              <a:r>
                <a:rPr kumimoji="0" lang="zh-TW" altLang="en-US" b="1">
                  <a:latin typeface="Times New Roman" pitchFamily="18" charset="0"/>
                  <a:ea typeface="標楷體" pitchFamily="65" charset="-120"/>
                  <a:cs typeface="Times New Roman" pitchFamily="18" charset="0"/>
                </a:rPr>
                <a:t>天</a:t>
              </a:r>
            </a:p>
          </p:txBody>
        </p:sp>
        <p:sp>
          <p:nvSpPr>
            <p:cNvPr id="12309" name="Rectangle 8"/>
            <p:cNvSpPr>
              <a:spLocks noChangeArrowheads="1"/>
            </p:cNvSpPr>
            <p:nvPr/>
          </p:nvSpPr>
          <p:spPr bwMode="auto">
            <a:xfrm>
              <a:off x="3946" y="5484"/>
              <a:ext cx="217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latin typeface="Times New Roman" pitchFamily="18" charset="0"/>
                  <a:ea typeface="標楷體" pitchFamily="65" charset="-120"/>
                  <a:cs typeface="Times New Roman" pitchFamily="18" charset="0"/>
                </a:rPr>
                <a:t>採購前置天數：</a:t>
              </a:r>
              <a:r>
                <a:rPr kumimoji="0" lang="en-US" altLang="zh-TW" b="1">
                  <a:latin typeface="Times New Roman" pitchFamily="18" charset="0"/>
                  <a:ea typeface="標楷體" pitchFamily="65" charset="-120"/>
                  <a:cs typeface="Times New Roman" pitchFamily="18" charset="0"/>
                </a:rPr>
                <a:t>7</a:t>
              </a:r>
              <a:r>
                <a:rPr kumimoji="0" lang="zh-TW" altLang="en-US" b="1">
                  <a:latin typeface="Times New Roman" pitchFamily="18" charset="0"/>
                  <a:ea typeface="標楷體" pitchFamily="65" charset="-120"/>
                  <a:cs typeface="Times New Roman" pitchFamily="18" charset="0"/>
                </a:rPr>
                <a:t>天</a:t>
              </a:r>
            </a:p>
          </p:txBody>
        </p:sp>
        <p:sp>
          <p:nvSpPr>
            <p:cNvPr id="12310" name="Rectangle 7"/>
            <p:cNvSpPr>
              <a:spLocks noChangeArrowheads="1"/>
            </p:cNvSpPr>
            <p:nvPr/>
          </p:nvSpPr>
          <p:spPr bwMode="auto">
            <a:xfrm>
              <a:off x="7855" y="5484"/>
              <a:ext cx="23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latin typeface="Times New Roman" pitchFamily="18" charset="0"/>
                  <a:ea typeface="標楷體" pitchFamily="65" charset="-120"/>
                  <a:cs typeface="Times New Roman" pitchFamily="18" charset="0"/>
                </a:rPr>
                <a:t>採購前置天數：</a:t>
              </a:r>
              <a:r>
                <a:rPr kumimoji="0" lang="en-US" altLang="zh-TW" b="1">
                  <a:latin typeface="Times New Roman" pitchFamily="18" charset="0"/>
                  <a:ea typeface="標楷體" pitchFamily="65" charset="-120"/>
                  <a:cs typeface="Times New Roman" pitchFamily="18" charset="0"/>
                </a:rPr>
                <a:t>4</a:t>
              </a:r>
              <a:r>
                <a:rPr kumimoji="0" lang="zh-TW" altLang="en-US" b="1">
                  <a:latin typeface="Times New Roman" pitchFamily="18" charset="0"/>
                  <a:ea typeface="標楷體" pitchFamily="65" charset="-120"/>
                  <a:cs typeface="Times New Roman" pitchFamily="18" charset="0"/>
                </a:rPr>
                <a:t>天</a:t>
              </a:r>
            </a:p>
          </p:txBody>
        </p:sp>
        <p:sp>
          <p:nvSpPr>
            <p:cNvPr id="12311" name="Rectangle 6"/>
            <p:cNvSpPr>
              <a:spLocks noChangeArrowheads="1"/>
            </p:cNvSpPr>
            <p:nvPr/>
          </p:nvSpPr>
          <p:spPr bwMode="auto">
            <a:xfrm>
              <a:off x="7367" y="4368"/>
              <a:ext cx="23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solidFill>
                    <a:srgbClr val="0000FF"/>
                  </a:solidFill>
                  <a:latin typeface="Times New Roman" pitchFamily="18" charset="0"/>
                  <a:ea typeface="標楷體" pitchFamily="65" charset="-120"/>
                  <a:cs typeface="Times New Roman" pitchFamily="18" charset="0"/>
                </a:rPr>
                <a:t>生產前置天數：</a:t>
              </a:r>
              <a:r>
                <a:rPr kumimoji="0" lang="en-US" altLang="zh-TW" b="1">
                  <a:solidFill>
                    <a:srgbClr val="0000FF"/>
                  </a:solidFill>
                  <a:latin typeface="Times New Roman" pitchFamily="18" charset="0"/>
                  <a:ea typeface="標楷體" pitchFamily="65" charset="-120"/>
                  <a:cs typeface="Times New Roman" pitchFamily="18" charset="0"/>
                </a:rPr>
                <a:t>5</a:t>
              </a:r>
              <a:r>
                <a:rPr kumimoji="0" lang="zh-TW" altLang="en-US" b="1">
                  <a:solidFill>
                    <a:srgbClr val="0000FF"/>
                  </a:solidFill>
                  <a:latin typeface="Times New Roman" pitchFamily="18" charset="0"/>
                  <a:ea typeface="標楷體" pitchFamily="65" charset="-120"/>
                  <a:cs typeface="Times New Roman" pitchFamily="18" charset="0"/>
                </a:rPr>
                <a:t>天</a:t>
              </a:r>
            </a:p>
          </p:txBody>
        </p:sp>
      </p:grpSp>
      <p:graphicFrame>
        <p:nvGraphicFramePr>
          <p:cNvPr id="403775" name="Group 319"/>
          <p:cNvGraphicFramePr>
            <a:graphicFrameLocks noGrp="1"/>
          </p:cNvGraphicFramePr>
          <p:nvPr>
            <p:ph/>
          </p:nvPr>
        </p:nvGraphicFramePr>
        <p:xfrm>
          <a:off x="642910" y="4500570"/>
          <a:ext cx="7848600" cy="2194560"/>
        </p:xfrm>
        <a:graphic>
          <a:graphicData uri="http://schemas.openxmlformats.org/drawingml/2006/table">
            <a:tbl>
              <a:tblPr>
                <a:effectLst>
                  <a:outerShdw blurRad="50800" dist="38100" algn="l" rotWithShape="0">
                    <a:prstClr val="black">
                      <a:alpha val="40000"/>
                    </a:prstClr>
                  </a:outerShdw>
                </a:effectLst>
              </a:tblPr>
              <a:tblGrid>
                <a:gridCol w="1119188"/>
                <a:gridCol w="1120775"/>
                <a:gridCol w="1120775"/>
                <a:gridCol w="1122362"/>
                <a:gridCol w="1119188"/>
                <a:gridCol w="1123950"/>
                <a:gridCol w="1122362"/>
              </a:tblGrid>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四</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五</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Times New Roman" pitchFamily="18" charset="0"/>
                          <a:ea typeface="新細明體" pitchFamily="18" charset="-120"/>
                        </a:rPr>
                        <a:t>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dirty="0" smtClean="0">
                        <a:ln>
                          <a:noFill/>
                        </a:ln>
                        <a:solidFill>
                          <a:srgbClr val="003399"/>
                        </a:solidFill>
                        <a:effectLst/>
                        <a:latin typeface="Arial" charset="0"/>
                        <a:ea typeface="華康隸書體W7"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r h="350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r h="265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新細明體" pitchFamily="18" charset="-120"/>
                        </a:rPr>
                        <a:t>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新細明體" pitchFamily="18" charset="-12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dirty="0" smtClean="0">
                        <a:ln>
                          <a:noFill/>
                        </a:ln>
                        <a:solidFill>
                          <a:srgbClr val="003399"/>
                        </a:solidFill>
                        <a:effectLst/>
                        <a:latin typeface="Arial" charset="0"/>
                        <a:ea typeface="華康隸書體W7"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dirty="0" smtClean="0">
                        <a:ln>
                          <a:noFill/>
                        </a:ln>
                        <a:solidFill>
                          <a:srgbClr val="003399"/>
                        </a:solidFill>
                        <a:effectLst/>
                        <a:latin typeface="Arial" charset="0"/>
                        <a:ea typeface="華康隸書體W7"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dirty="0" smtClean="0">
                        <a:ln>
                          <a:noFill/>
                        </a:ln>
                        <a:solidFill>
                          <a:srgbClr val="003399"/>
                        </a:solidFill>
                        <a:effectLst/>
                        <a:latin typeface="Arial" charset="0"/>
                        <a:ea typeface="華康隸書體W7"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dirty="0" smtClean="0">
                        <a:ln>
                          <a:noFill/>
                        </a:ln>
                        <a:solidFill>
                          <a:schemeClr val="tx1"/>
                        </a:solidFill>
                        <a:effectLst/>
                        <a:latin typeface="Arial" charset="0"/>
                        <a:ea typeface="華康隸書體W7"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5400000" scaled="1"/>
                      <a:tileRect/>
                    </a:gradFill>
                  </a:tcPr>
                </a:tc>
              </a:tr>
            </a:tbl>
          </a:graphicData>
        </a:graphic>
      </p:graphicFrame>
      <p:sp>
        <p:nvSpPr>
          <p:cNvPr id="21" name="文字方塊 20"/>
          <p:cNvSpPr txBox="1">
            <a:spLocks noChangeArrowheads="1"/>
          </p:cNvSpPr>
          <p:nvPr/>
        </p:nvSpPr>
        <p:spPr bwMode="auto">
          <a:xfrm>
            <a:off x="2286000" y="4857750"/>
            <a:ext cx="1071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en-US" altLang="zh-TW" sz="1400" b="1">
                <a:solidFill>
                  <a:srgbClr val="FF0000"/>
                </a:solidFill>
                <a:latin typeface="標楷體" pitchFamily="65" charset="-120"/>
                <a:ea typeface="標楷體" pitchFamily="65" charset="-120"/>
              </a:rPr>
              <a:t>(</a:t>
            </a:r>
            <a:r>
              <a:rPr kumimoji="0" lang="zh-TW" altLang="en-US" sz="1400" b="1">
                <a:solidFill>
                  <a:srgbClr val="FF0000"/>
                </a:solidFill>
                <a:latin typeface="標楷體" pitchFamily="65" charset="-120"/>
                <a:ea typeface="標楷體" pitchFamily="65" charset="-120"/>
              </a:rPr>
              <a:t>領料生產</a:t>
            </a:r>
            <a:r>
              <a:rPr kumimoji="0" lang="en-US" altLang="zh-TW" sz="1400" b="1">
                <a:solidFill>
                  <a:srgbClr val="FF0000"/>
                </a:solidFill>
                <a:latin typeface="標楷體" pitchFamily="65" charset="-120"/>
                <a:ea typeface="標楷體" pitchFamily="65" charset="-120"/>
              </a:rPr>
              <a:t>)</a:t>
            </a:r>
            <a:endParaRPr kumimoji="0" lang="zh-TW" altLang="en-US" sz="1400" b="1">
              <a:solidFill>
                <a:srgbClr val="FF0000"/>
              </a:solidFill>
              <a:latin typeface="標楷體" pitchFamily="65" charset="-120"/>
              <a:ea typeface="標楷體" pitchFamily="65" charset="-120"/>
            </a:endParaRPr>
          </a:p>
        </p:txBody>
      </p:sp>
      <p:sp>
        <p:nvSpPr>
          <p:cNvPr id="22" name="文字方塊 21"/>
          <p:cNvSpPr txBox="1">
            <a:spLocks noChangeArrowheads="1"/>
          </p:cNvSpPr>
          <p:nvPr/>
        </p:nvSpPr>
        <p:spPr bwMode="auto">
          <a:xfrm>
            <a:off x="3429000" y="5214938"/>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en-US" altLang="zh-TW" sz="1400" b="1">
                <a:solidFill>
                  <a:srgbClr val="FF0000"/>
                </a:solidFill>
                <a:latin typeface="標楷體" pitchFamily="65" charset="-120"/>
                <a:ea typeface="標楷體" pitchFamily="65" charset="-120"/>
              </a:rPr>
              <a:t>(</a:t>
            </a:r>
            <a:r>
              <a:rPr kumimoji="0" lang="zh-TW" altLang="en-US" sz="1400" b="1">
                <a:solidFill>
                  <a:srgbClr val="FF0000"/>
                </a:solidFill>
                <a:latin typeface="標楷體" pitchFamily="65" charset="-120"/>
                <a:ea typeface="標楷體" pitchFamily="65" charset="-120"/>
              </a:rPr>
              <a:t>完工</a:t>
            </a:r>
            <a:r>
              <a:rPr kumimoji="0" lang="en-US" altLang="zh-TW" sz="1400" b="1">
                <a:solidFill>
                  <a:srgbClr val="FF0000"/>
                </a:solidFill>
                <a:latin typeface="標楷體" pitchFamily="65" charset="-120"/>
                <a:ea typeface="標楷體" pitchFamily="65" charset="-120"/>
              </a:rPr>
              <a:t>)</a:t>
            </a:r>
            <a:endParaRPr kumimoji="0" lang="zh-TW" altLang="en-US" sz="1400" b="1">
              <a:solidFill>
                <a:srgbClr val="FF0000"/>
              </a:solidFill>
              <a:latin typeface="標楷體" pitchFamily="65" charset="-120"/>
              <a:ea typeface="標楷體" pitchFamily="65" charset="-120"/>
            </a:endParaRPr>
          </a:p>
        </p:txBody>
      </p:sp>
      <p:sp>
        <p:nvSpPr>
          <p:cNvPr id="23" name="文字方塊 22"/>
          <p:cNvSpPr txBox="1">
            <a:spLocks noChangeArrowheads="1"/>
          </p:cNvSpPr>
          <p:nvPr/>
        </p:nvSpPr>
        <p:spPr bwMode="auto">
          <a:xfrm>
            <a:off x="4572000" y="5214938"/>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en-US" altLang="zh-TW" sz="1400" b="1">
                <a:solidFill>
                  <a:srgbClr val="FF0000"/>
                </a:solidFill>
                <a:latin typeface="標楷體" pitchFamily="65" charset="-120"/>
                <a:ea typeface="標楷體" pitchFamily="65" charset="-120"/>
              </a:rPr>
              <a:t>(</a:t>
            </a:r>
            <a:r>
              <a:rPr kumimoji="0" lang="zh-TW" altLang="en-US" sz="1400" b="1">
                <a:solidFill>
                  <a:srgbClr val="FF0000"/>
                </a:solidFill>
                <a:latin typeface="標楷體" pitchFamily="65" charset="-120"/>
                <a:ea typeface="標楷體" pitchFamily="65" charset="-120"/>
              </a:rPr>
              <a:t>交貨</a:t>
            </a:r>
            <a:r>
              <a:rPr kumimoji="0" lang="en-US" altLang="zh-TW" sz="1400" b="1">
                <a:solidFill>
                  <a:srgbClr val="FF0000"/>
                </a:solidFill>
                <a:latin typeface="標楷體" pitchFamily="65" charset="-120"/>
                <a:ea typeface="標楷體" pitchFamily="65" charset="-120"/>
              </a:rPr>
              <a:t>)</a:t>
            </a:r>
            <a:endParaRPr kumimoji="0" lang="zh-TW" altLang="en-US" sz="1400" b="1">
              <a:solidFill>
                <a:srgbClr val="FF0000"/>
              </a:solidFill>
              <a:latin typeface="標楷體" pitchFamily="65" charset="-120"/>
              <a:ea typeface="標楷體" pitchFamily="65" charset="-120"/>
            </a:endParaRPr>
          </a:p>
        </p:txBody>
      </p:sp>
      <p:sp>
        <p:nvSpPr>
          <p:cNvPr id="25" name="圓角矩形圖說文字 24"/>
          <p:cNvSpPr/>
          <p:nvPr/>
        </p:nvSpPr>
        <p:spPr>
          <a:xfrm>
            <a:off x="6572250" y="357188"/>
            <a:ext cx="2428875" cy="1500187"/>
          </a:xfrm>
          <a:prstGeom prst="wedgeRoundRectCallout">
            <a:avLst>
              <a:gd name="adj1" fmla="val -65607"/>
              <a:gd name="adj2" fmla="val 73660"/>
              <a:gd name="adj3" fmla="val 16667"/>
            </a:avLst>
          </a:prstGeom>
          <a:gradFill>
            <a:gsLst>
              <a:gs pos="0">
                <a:srgbClr val="FFEFD1"/>
              </a:gs>
              <a:gs pos="64999">
                <a:srgbClr val="F0EBD5"/>
              </a:gs>
              <a:gs pos="100000">
                <a:srgbClr val="D1C39F"/>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82563" indent="-182563">
              <a:lnSpc>
                <a:spcPts val="2000"/>
              </a:lnSpc>
              <a:spcBef>
                <a:spcPts val="200"/>
              </a:spcBef>
              <a:buClr>
                <a:srgbClr val="0000FF"/>
              </a:buClr>
              <a:buSzPct val="65000"/>
              <a:buFont typeface="Wingdings" pitchFamily="2" charset="2"/>
              <a:buChar char="u"/>
              <a:defRPr/>
            </a:pPr>
            <a:r>
              <a:rPr kumimoji="0" lang="en-US" altLang="zh-TW" sz="1600" b="1">
                <a:solidFill>
                  <a:srgbClr val="C00000"/>
                </a:solidFill>
                <a:latin typeface="Times New Roman" pitchFamily="18" charset="0"/>
                <a:ea typeface="標楷體" pitchFamily="65" charset="-120"/>
                <a:cs typeface="Times New Roman" pitchFamily="18" charset="0"/>
              </a:rPr>
              <a:t>A</a:t>
            </a:r>
            <a:r>
              <a:rPr kumimoji="0" lang="zh-TW" altLang="en-US" sz="1600" b="1">
                <a:solidFill>
                  <a:srgbClr val="C00000"/>
                </a:solidFill>
                <a:latin typeface="Times New Roman" pitchFamily="18" charset="0"/>
                <a:ea typeface="標楷體" pitchFamily="65" charset="-120"/>
                <a:cs typeface="Times New Roman" pitchFamily="18" charset="0"/>
              </a:rPr>
              <a:t>：製成品</a:t>
            </a:r>
            <a:r>
              <a:rPr kumimoji="0" lang="en-US" altLang="zh-TW" sz="1600" b="1">
                <a:solidFill>
                  <a:srgbClr val="C00000"/>
                </a:solidFill>
                <a:latin typeface="Times New Roman" pitchFamily="18" charset="0"/>
                <a:ea typeface="標楷體" pitchFamily="65" charset="-120"/>
                <a:cs typeface="Times New Roman" pitchFamily="18" charset="0"/>
              </a:rPr>
              <a:t>/</a:t>
            </a:r>
            <a:r>
              <a:rPr kumimoji="0" lang="zh-TW" altLang="en-US" sz="1600" b="1">
                <a:solidFill>
                  <a:srgbClr val="C00000"/>
                </a:solidFill>
                <a:latin typeface="Times New Roman" pitchFamily="18" charset="0"/>
                <a:ea typeface="標楷體" pitchFamily="65" charset="-120"/>
                <a:cs typeface="Times New Roman" pitchFamily="18" charset="0"/>
              </a:rPr>
              <a:t>最終產品</a:t>
            </a:r>
            <a:r>
              <a:rPr kumimoji="0" lang="en-US" altLang="zh-TW" sz="1600" b="1">
                <a:solidFill>
                  <a:srgbClr val="C00000"/>
                </a:solidFill>
                <a:latin typeface="Times New Roman" pitchFamily="18" charset="0"/>
                <a:ea typeface="標楷體" pitchFamily="65" charset="-120"/>
                <a:cs typeface="Times New Roman" pitchFamily="18" charset="0"/>
              </a:rPr>
              <a:t>/</a:t>
            </a:r>
            <a:br>
              <a:rPr kumimoji="0" lang="en-US" altLang="zh-TW" sz="1600" b="1">
                <a:solidFill>
                  <a:srgbClr val="C00000"/>
                </a:solidFill>
                <a:latin typeface="Times New Roman" pitchFamily="18" charset="0"/>
                <a:ea typeface="標楷體" pitchFamily="65" charset="-120"/>
                <a:cs typeface="Times New Roman" pitchFamily="18" charset="0"/>
              </a:rPr>
            </a:br>
            <a:r>
              <a:rPr kumimoji="0" lang="en-US" altLang="zh-TW" sz="1600" b="1">
                <a:solidFill>
                  <a:srgbClr val="C00000"/>
                </a:solidFill>
                <a:latin typeface="Times New Roman" pitchFamily="18" charset="0"/>
                <a:ea typeface="標楷體" pitchFamily="65" charset="-120"/>
                <a:cs typeface="Times New Roman" pitchFamily="18" charset="0"/>
              </a:rPr>
              <a:t>       </a:t>
            </a:r>
            <a:r>
              <a:rPr kumimoji="0" lang="zh-TW" altLang="en-US" sz="1600" b="1">
                <a:solidFill>
                  <a:srgbClr val="C00000"/>
                </a:solidFill>
                <a:latin typeface="Times New Roman" pitchFamily="18" charset="0"/>
                <a:ea typeface="標楷體" pitchFamily="65" charset="-120"/>
                <a:cs typeface="Times New Roman" pitchFamily="18" charset="0"/>
              </a:rPr>
              <a:t>業務銷售商品</a:t>
            </a:r>
            <a:endParaRPr kumimoji="0" lang="en-US" altLang="zh-TW" sz="1600" b="1">
              <a:solidFill>
                <a:srgbClr val="C00000"/>
              </a:solidFill>
              <a:latin typeface="Times New Roman" pitchFamily="18" charset="0"/>
              <a:ea typeface="標楷體" pitchFamily="65" charset="-120"/>
              <a:cs typeface="Times New Roman" pitchFamily="18" charset="0"/>
            </a:endParaRPr>
          </a:p>
          <a:p>
            <a:pPr marL="182563" indent="-182563">
              <a:lnSpc>
                <a:spcPts val="2000"/>
              </a:lnSpc>
              <a:spcBef>
                <a:spcPts val="200"/>
              </a:spcBef>
              <a:buClr>
                <a:srgbClr val="0000FF"/>
              </a:buClr>
              <a:buSzPct val="65000"/>
              <a:buFont typeface="Wingdings" pitchFamily="2" charset="2"/>
              <a:buChar char="u"/>
              <a:defRPr/>
            </a:pPr>
            <a:r>
              <a:rPr kumimoji="0" lang="en-US" altLang="zh-TW" sz="1600" b="1">
                <a:solidFill>
                  <a:srgbClr val="C00000"/>
                </a:solidFill>
                <a:latin typeface="Times New Roman" pitchFamily="18" charset="0"/>
                <a:ea typeface="標楷體" pitchFamily="65" charset="-120"/>
                <a:cs typeface="Times New Roman" pitchFamily="18" charset="0"/>
              </a:rPr>
              <a:t>C</a:t>
            </a:r>
            <a:r>
              <a:rPr kumimoji="0" lang="zh-TW" altLang="en-US" sz="1600" b="1">
                <a:solidFill>
                  <a:srgbClr val="C00000"/>
                </a:solidFill>
                <a:latin typeface="Times New Roman" pitchFamily="18" charset="0"/>
                <a:ea typeface="標楷體" pitchFamily="65" charset="-120"/>
                <a:cs typeface="Times New Roman" pitchFamily="18" charset="0"/>
              </a:rPr>
              <a:t>：半成品</a:t>
            </a:r>
            <a:endParaRPr kumimoji="0" lang="en-US" altLang="zh-TW" sz="1600" b="1">
              <a:solidFill>
                <a:srgbClr val="C00000"/>
              </a:solidFill>
              <a:latin typeface="Times New Roman" pitchFamily="18" charset="0"/>
              <a:ea typeface="標楷體" pitchFamily="65" charset="-120"/>
              <a:cs typeface="Times New Roman" pitchFamily="18" charset="0"/>
            </a:endParaRPr>
          </a:p>
          <a:p>
            <a:pPr marL="182563" indent="-182563">
              <a:lnSpc>
                <a:spcPts val="2000"/>
              </a:lnSpc>
              <a:spcBef>
                <a:spcPts val="200"/>
              </a:spcBef>
              <a:buClr>
                <a:srgbClr val="0000FF"/>
              </a:buClr>
              <a:buSzPct val="65000"/>
              <a:buFont typeface="Wingdings" pitchFamily="2" charset="2"/>
              <a:buChar char="u"/>
              <a:defRPr/>
            </a:pPr>
            <a:r>
              <a:rPr kumimoji="0" lang="en-US" altLang="zh-TW" sz="1600" b="1">
                <a:solidFill>
                  <a:srgbClr val="C00000"/>
                </a:solidFill>
                <a:latin typeface="Times New Roman" pitchFamily="18" charset="0"/>
                <a:ea typeface="標楷體" pitchFamily="65" charset="-120"/>
                <a:cs typeface="Times New Roman" pitchFamily="18" charset="0"/>
              </a:rPr>
              <a:t>B</a:t>
            </a:r>
            <a:r>
              <a:rPr kumimoji="0" lang="zh-TW" altLang="en-US" sz="1600" b="1">
                <a:solidFill>
                  <a:srgbClr val="C00000"/>
                </a:solidFill>
                <a:latin typeface="Times New Roman" pitchFamily="18" charset="0"/>
                <a:ea typeface="標楷體" pitchFamily="65" charset="-120"/>
                <a:cs typeface="Times New Roman" pitchFamily="18" charset="0"/>
              </a:rPr>
              <a:t>、</a:t>
            </a:r>
            <a:r>
              <a:rPr kumimoji="0" lang="en-US" altLang="zh-TW" sz="1600" b="1">
                <a:solidFill>
                  <a:srgbClr val="C00000"/>
                </a:solidFill>
                <a:latin typeface="Times New Roman" pitchFamily="18" charset="0"/>
                <a:ea typeface="標楷體" pitchFamily="65" charset="-120"/>
                <a:cs typeface="Times New Roman" pitchFamily="18" charset="0"/>
              </a:rPr>
              <a:t>K</a:t>
            </a:r>
            <a:r>
              <a:rPr kumimoji="0" lang="zh-TW" altLang="en-US" sz="1600" b="1">
                <a:solidFill>
                  <a:srgbClr val="C00000"/>
                </a:solidFill>
                <a:latin typeface="Times New Roman" pitchFamily="18" charset="0"/>
                <a:ea typeface="標楷體" pitchFamily="65" charset="-120"/>
                <a:cs typeface="Times New Roman" pitchFamily="18" charset="0"/>
              </a:rPr>
              <a:t>、</a:t>
            </a:r>
            <a:r>
              <a:rPr kumimoji="0" lang="en-US" altLang="zh-TW" sz="1600" b="1">
                <a:solidFill>
                  <a:srgbClr val="C00000"/>
                </a:solidFill>
                <a:latin typeface="Times New Roman" pitchFamily="18" charset="0"/>
                <a:ea typeface="標楷體" pitchFamily="65" charset="-120"/>
                <a:cs typeface="Times New Roman" pitchFamily="18" charset="0"/>
              </a:rPr>
              <a:t>H</a:t>
            </a:r>
            <a:r>
              <a:rPr kumimoji="0" lang="zh-TW" altLang="en-US" sz="1600" b="1">
                <a:solidFill>
                  <a:srgbClr val="C00000"/>
                </a:solidFill>
                <a:latin typeface="Times New Roman" pitchFamily="18" charset="0"/>
                <a:ea typeface="標楷體" pitchFamily="65" charset="-120"/>
                <a:cs typeface="Times New Roman" pitchFamily="18" charset="0"/>
              </a:rPr>
              <a:t>：採購件</a:t>
            </a:r>
            <a:r>
              <a:rPr kumimoji="0" lang="en-US" altLang="zh-TW" sz="1600" b="1">
                <a:solidFill>
                  <a:srgbClr val="C00000"/>
                </a:solidFill>
                <a:latin typeface="Times New Roman" pitchFamily="18" charset="0"/>
                <a:ea typeface="標楷體" pitchFamily="65" charset="-120"/>
                <a:cs typeface="Times New Roman" pitchFamily="18" charset="0"/>
              </a:rPr>
              <a:t>/</a:t>
            </a:r>
            <a:br>
              <a:rPr kumimoji="0" lang="en-US" altLang="zh-TW" sz="1600" b="1">
                <a:solidFill>
                  <a:srgbClr val="C00000"/>
                </a:solidFill>
                <a:latin typeface="Times New Roman" pitchFamily="18" charset="0"/>
                <a:ea typeface="標楷體" pitchFamily="65" charset="-120"/>
                <a:cs typeface="Times New Roman" pitchFamily="18" charset="0"/>
              </a:rPr>
            </a:br>
            <a:r>
              <a:rPr kumimoji="0" lang="en-US" altLang="zh-TW" sz="1600" b="1">
                <a:solidFill>
                  <a:srgbClr val="C00000"/>
                </a:solidFill>
                <a:latin typeface="Times New Roman" pitchFamily="18" charset="0"/>
                <a:ea typeface="標楷體" pitchFamily="65" charset="-120"/>
                <a:cs typeface="Times New Roman" pitchFamily="18" charset="0"/>
              </a:rPr>
              <a:t>                      </a:t>
            </a:r>
            <a:r>
              <a:rPr kumimoji="0" lang="zh-TW" altLang="en-US" sz="1600" b="1">
                <a:solidFill>
                  <a:srgbClr val="C00000"/>
                </a:solidFill>
                <a:latin typeface="Times New Roman" pitchFamily="18" charset="0"/>
                <a:ea typeface="標楷體" pitchFamily="65" charset="-120"/>
                <a:cs typeface="Times New Roman" pitchFamily="18" charset="0"/>
              </a:rPr>
              <a:t>原物料</a:t>
            </a:r>
            <a:endParaRPr kumimoji="0" lang="zh-TW" altLang="en-US">
              <a:solidFill>
                <a:srgbClr val="C00000"/>
              </a:solidFill>
              <a:ea typeface="標楷體" pitchFamily="65" charset="-120"/>
              <a:cs typeface="Times New Roman" pitchFamily="18" charset="0"/>
            </a:endParaRPr>
          </a:p>
        </p:txBody>
      </p:sp>
      <p:sp>
        <p:nvSpPr>
          <p:cNvPr id="24" name="文字方塊 23"/>
          <p:cNvSpPr txBox="1">
            <a:spLocks noChangeArrowheads="1"/>
          </p:cNvSpPr>
          <p:nvPr/>
        </p:nvSpPr>
        <p:spPr bwMode="auto">
          <a:xfrm>
            <a:off x="8534400" y="5214938"/>
            <a:ext cx="461963" cy="1500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en-US" altLang="zh-TW" b="1">
                <a:latin typeface="標楷體" pitchFamily="65" charset="-120"/>
                <a:ea typeface="標楷體" pitchFamily="65" charset="-120"/>
              </a:rPr>
              <a:t>※</a:t>
            </a:r>
            <a:r>
              <a:rPr kumimoji="0" lang="zh-TW" altLang="en-US" b="1">
                <a:latin typeface="標楷體" pitchFamily="65" charset="-120"/>
                <a:ea typeface="標楷體" pitchFamily="65" charset="-120"/>
              </a:rPr>
              <a:t>六、日休假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03775"/>
                                        </p:tgtEl>
                                        <p:attrNameLst>
                                          <p:attrName>style.visibility</p:attrName>
                                        </p:attrNameLst>
                                      </p:cBhvr>
                                      <p:to>
                                        <p:strVal val="visible"/>
                                      </p:to>
                                    </p:set>
                                    <p:animEffect transition="in" filter="blinds(horizontal)">
                                      <p:cBhvr>
                                        <p:cTn id="18" dur="500"/>
                                        <p:tgtEl>
                                          <p:spTgt spid="403775"/>
                                        </p:tgtEl>
                                      </p:cBhvr>
                                    </p:animEffect>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heckerboard(across)">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p:cNvSpPr>
            <a:spLocks noChangeArrowheads="1"/>
          </p:cNvSpPr>
          <p:nvPr/>
        </p:nvSpPr>
        <p:spPr bwMode="auto">
          <a:xfrm>
            <a:off x="971550" y="4292600"/>
            <a:ext cx="7345363" cy="256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98" name="Rectangle 2"/>
          <p:cNvSpPr>
            <a:spLocks noGrp="1" noChangeArrowheads="1"/>
          </p:cNvSpPr>
          <p:nvPr>
            <p:ph type="title"/>
          </p:nvPr>
        </p:nvSpPr>
        <p:spPr>
          <a:xfrm>
            <a:off x="428625" y="1357313"/>
            <a:ext cx="8358188" cy="1143000"/>
          </a:xfrm>
        </p:spPr>
        <p:txBody>
          <a:bodyPr rtlCol="0">
            <a:normAutofit/>
          </a:bodyPr>
          <a:lstStyle/>
          <a:p>
            <a:pPr eaLnBrk="1" fontAlgn="auto" hangingPunct="1">
              <a:spcAft>
                <a:spcPts val="0"/>
              </a:spcAft>
              <a:defRPr/>
            </a:pPr>
            <a:r>
              <a:rPr lang="zh-TW" altLang="en-US" dirty="0">
                <a:effectLst>
                  <a:outerShdw blurRad="38100" dist="38100" dir="2700000" algn="tl">
                    <a:srgbClr val="000000">
                      <a:alpha val="43137"/>
                    </a:srgbClr>
                  </a:outerShdw>
                </a:effectLst>
                <a:latin typeface="華康隸書體W7" pitchFamily="65" charset="-120"/>
              </a:rPr>
              <a:t>採購前置</a:t>
            </a:r>
            <a:r>
              <a:rPr lang="zh-TW" altLang="en-US" dirty="0" smtClean="0">
                <a:effectLst>
                  <a:outerShdw blurRad="38100" dist="38100" dir="2700000" algn="tl">
                    <a:srgbClr val="000000">
                      <a:alpha val="43137"/>
                    </a:srgbClr>
                  </a:outerShdw>
                </a:effectLst>
                <a:latin typeface="華康隸書體W7" pitchFamily="65" charset="-120"/>
              </a:rPr>
              <a:t>時間之定義</a:t>
            </a:r>
            <a:endParaRPr lang="zh-TW" altLang="en-US" dirty="0">
              <a:effectLst>
                <a:outerShdw blurRad="38100" dist="38100" dir="2700000" algn="tl">
                  <a:srgbClr val="000000">
                    <a:alpha val="43137"/>
                  </a:srgbClr>
                </a:outerShdw>
              </a:effectLst>
              <a:latin typeface="華康隸書體W7" pitchFamily="65" charset="-120"/>
            </a:endParaRPr>
          </a:p>
        </p:txBody>
      </p:sp>
      <p:sp>
        <p:nvSpPr>
          <p:cNvPr id="260099" name="Rectangle 3"/>
          <p:cNvSpPr>
            <a:spLocks noGrp="1" noChangeArrowheads="1"/>
          </p:cNvSpPr>
          <p:nvPr>
            <p:ph idx="1"/>
          </p:nvPr>
        </p:nvSpPr>
        <p:spPr>
          <a:xfrm>
            <a:off x="357188" y="2643188"/>
            <a:ext cx="8393112" cy="1785937"/>
          </a:xfrm>
        </p:spPr>
        <p:txBody>
          <a:bodyPr/>
          <a:lstStyle/>
          <a:p>
            <a:pPr eaLnBrk="1" hangingPunct="1">
              <a:spcBef>
                <a:spcPct val="30000"/>
              </a:spcBef>
            </a:pPr>
            <a:r>
              <a:rPr lang="zh-TW" altLang="en-US" smtClean="0">
                <a:solidFill>
                  <a:srgbClr val="FF0066"/>
                </a:solidFill>
              </a:rPr>
              <a:t>採購前置時間 </a:t>
            </a:r>
            <a:r>
              <a:rPr lang="en-US" altLang="zh-TW" smtClean="0">
                <a:solidFill>
                  <a:srgbClr val="FF0066"/>
                </a:solidFill>
              </a:rPr>
              <a:t>: </a:t>
            </a:r>
          </a:p>
          <a:p>
            <a:pPr lvl="1" eaLnBrk="1" hangingPunct="1">
              <a:lnSpc>
                <a:spcPts val="2600"/>
              </a:lnSpc>
            </a:pPr>
            <a:r>
              <a:rPr lang="zh-TW" altLang="en-US" sz="2000" smtClean="0"/>
              <a:t>定義對象為採購的原物料 </a:t>
            </a:r>
            <a:r>
              <a:rPr lang="en-US" altLang="zh-TW" sz="2000" smtClean="0"/>
              <a:t>or </a:t>
            </a:r>
            <a:r>
              <a:rPr lang="zh-TW" altLang="en-US" sz="2000" smtClean="0"/>
              <a:t>商品</a:t>
            </a:r>
            <a:endParaRPr lang="en-US" altLang="zh-TW" sz="2000" smtClean="0"/>
          </a:p>
          <a:p>
            <a:pPr lvl="1" eaLnBrk="1" hangingPunct="1">
              <a:lnSpc>
                <a:spcPts val="2600"/>
              </a:lnSpc>
            </a:pPr>
            <a:r>
              <a:rPr lang="zh-TW" altLang="en-US" sz="2000" smtClean="0"/>
              <a:t> 簡單的說 ，從企業開始下原物料採購單到供應商處取得原物料時間週期稱之</a:t>
            </a:r>
            <a:endParaRPr lang="zh-TW" altLang="en-US" sz="2000" smtClean="0">
              <a:solidFill>
                <a:srgbClr val="0000FF"/>
              </a:solidFill>
            </a:endParaRPr>
          </a:p>
        </p:txBody>
      </p:sp>
      <p:sp>
        <p:nvSpPr>
          <p:cNvPr id="4" name="矩形 3"/>
          <p:cNvSpPr/>
          <p:nvPr/>
        </p:nvSpPr>
        <p:spPr>
          <a:xfrm>
            <a:off x="2071670" y="450057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詢價議價比價</a:t>
            </a:r>
          </a:p>
        </p:txBody>
      </p:sp>
      <p:sp>
        <p:nvSpPr>
          <p:cNvPr id="5" name="矩形 4"/>
          <p:cNvSpPr/>
          <p:nvPr/>
        </p:nvSpPr>
        <p:spPr>
          <a:xfrm>
            <a:off x="3143240" y="450057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等待時間</a:t>
            </a:r>
          </a:p>
        </p:txBody>
      </p:sp>
      <p:sp>
        <p:nvSpPr>
          <p:cNvPr id="6" name="矩形 5"/>
          <p:cNvSpPr/>
          <p:nvPr/>
        </p:nvSpPr>
        <p:spPr>
          <a:xfrm>
            <a:off x="4214810" y="450057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運輸時間</a:t>
            </a:r>
          </a:p>
        </p:txBody>
      </p:sp>
      <p:sp>
        <p:nvSpPr>
          <p:cNvPr id="7" name="矩形 6"/>
          <p:cNvSpPr/>
          <p:nvPr/>
        </p:nvSpPr>
        <p:spPr>
          <a:xfrm>
            <a:off x="5286380" y="450057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收貨時間</a:t>
            </a:r>
          </a:p>
        </p:txBody>
      </p:sp>
      <p:sp>
        <p:nvSpPr>
          <p:cNvPr id="8" name="左-右雙向箭號 7"/>
          <p:cNvSpPr/>
          <p:nvPr/>
        </p:nvSpPr>
        <p:spPr>
          <a:xfrm>
            <a:off x="2071688" y="5786438"/>
            <a:ext cx="3929062" cy="357187"/>
          </a:xfrm>
          <a:prstGeom prst="leftRightArrow">
            <a:avLst>
              <a:gd name="adj1" fmla="val 44667"/>
              <a:gd name="adj2" fmla="val 122000"/>
            </a:avLst>
          </a:prstGeom>
          <a:solidFill>
            <a:schemeClr val="accent6">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10" name="文字方塊 9"/>
          <p:cNvSpPr txBox="1">
            <a:spLocks noChangeArrowheads="1"/>
          </p:cNvSpPr>
          <p:nvPr/>
        </p:nvSpPr>
        <p:spPr bwMode="auto">
          <a:xfrm>
            <a:off x="2000250" y="6215063"/>
            <a:ext cx="407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rgbClr val="FF00FF"/>
                </a:solidFill>
                <a:latin typeface="標楷體" pitchFamily="65" charset="-120"/>
                <a:ea typeface="標楷體" pitchFamily="65" charset="-120"/>
              </a:rPr>
              <a:t>下採購單                      到貨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blinds(horizontal)">
                                      <p:cBhvr>
                                        <p:cTn id="7" dur="500"/>
                                        <p:tgtEl>
                                          <p:spTgt spid="260098"/>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60099">
                                            <p:txEl>
                                              <p:pRg st="0" end="0"/>
                                            </p:txEl>
                                          </p:spTgt>
                                        </p:tgtEl>
                                        <p:attrNameLst>
                                          <p:attrName>style.visibility</p:attrName>
                                        </p:attrNameLst>
                                      </p:cBhvr>
                                      <p:to>
                                        <p:strVal val="visible"/>
                                      </p:to>
                                    </p:set>
                                    <p:animEffect transition="in" filter="checkerboard(across)">
                                      <p:cBhvr>
                                        <p:cTn id="11" dur="500"/>
                                        <p:tgtEl>
                                          <p:spTgt spid="260099">
                                            <p:txEl>
                                              <p:pRg st="0" end="0"/>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checkerboard(across)">
                                      <p:cBhvr>
                                        <p:cTn id="15" dur="500"/>
                                        <p:tgtEl>
                                          <p:spTgt spid="260099">
                                            <p:txEl>
                                              <p:pRg st="1" end="1"/>
                                            </p:txEl>
                                          </p:spTgt>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Effect transition="in" filter="checkerboard(across)">
                                      <p:cBhvr>
                                        <p:cTn id="19" dur="500"/>
                                        <p:tgtEl>
                                          <p:spTgt spid="26009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vertical)">
                                      <p:cBhvr>
                                        <p:cTn id="24" dur="500"/>
                                        <p:tgtEl>
                                          <p:spTgt spid="4"/>
                                        </p:tgtEl>
                                      </p:cBhvr>
                                    </p:animEffect>
                                  </p:childTnLst>
                                </p:cTn>
                              </p:par>
                            </p:childTnLst>
                          </p:cTn>
                        </p:par>
                        <p:par>
                          <p:cTn id="25" fill="hold" nodeType="afterGroup">
                            <p:stCondLst>
                              <p:cond delay="500"/>
                            </p:stCondLst>
                            <p:childTnLst>
                              <p:par>
                                <p:cTn id="26" presetID="3" presetClass="entr" presetSubtype="5"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vertical)">
                                      <p:cBhvr>
                                        <p:cTn id="28" dur="500"/>
                                        <p:tgtEl>
                                          <p:spTgt spid="5"/>
                                        </p:tgtEl>
                                      </p:cBhvr>
                                    </p:animEffect>
                                  </p:childTnLst>
                                </p:cTn>
                              </p:par>
                            </p:childTnLst>
                          </p:cTn>
                        </p:par>
                        <p:par>
                          <p:cTn id="29" fill="hold" nodeType="afterGroup">
                            <p:stCondLst>
                              <p:cond delay="1000"/>
                            </p:stCondLst>
                            <p:childTnLst>
                              <p:par>
                                <p:cTn id="30" presetID="3" presetClass="entr" presetSubtype="5"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vertical)">
                                      <p:cBhvr>
                                        <p:cTn id="32" dur="500"/>
                                        <p:tgtEl>
                                          <p:spTgt spid="6"/>
                                        </p:tgtEl>
                                      </p:cBhvr>
                                    </p:animEffect>
                                  </p:childTnLst>
                                </p:cTn>
                              </p:par>
                            </p:childTnLst>
                          </p:cTn>
                        </p:par>
                        <p:par>
                          <p:cTn id="33" fill="hold" nodeType="afterGroup">
                            <p:stCondLst>
                              <p:cond delay="1500"/>
                            </p:stCondLst>
                            <p:childTnLst>
                              <p:par>
                                <p:cTn id="34" presetID="3" presetClass="entr" presetSubtype="5"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vertical)">
                                      <p:cBhvr>
                                        <p:cTn id="36" dur="500"/>
                                        <p:tgtEl>
                                          <p:spTgt spid="7"/>
                                        </p:tgtEl>
                                      </p:cBhvr>
                                    </p:animEffect>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par>
                          <p:cTn id="41" fill="hold" nodeType="afterGroup">
                            <p:stCondLst>
                              <p:cond delay="2500"/>
                            </p:stCondLst>
                            <p:childTnLst>
                              <p:par>
                                <p:cTn id="42" presetID="9"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28625" y="1357313"/>
            <a:ext cx="8358188" cy="1143000"/>
          </a:xfrm>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latin typeface="華康隸書體W7" pitchFamily="65" charset="-120"/>
              </a:rPr>
              <a:t>生產</a:t>
            </a:r>
            <a:r>
              <a:rPr lang="en-US" altLang="zh-TW" dirty="0" smtClean="0">
                <a:effectLst>
                  <a:outerShdw blurRad="38100" dist="38100" dir="2700000" algn="tl">
                    <a:srgbClr val="000000">
                      <a:alpha val="43137"/>
                    </a:srgbClr>
                  </a:outerShdw>
                </a:effectLst>
                <a:latin typeface="華康隸書體W7" pitchFamily="65" charset="-120"/>
              </a:rPr>
              <a:t>(</a:t>
            </a:r>
            <a:r>
              <a:rPr lang="zh-TW" altLang="en-US" dirty="0" smtClean="0">
                <a:effectLst>
                  <a:outerShdw blurRad="38100" dist="38100" dir="2700000" algn="tl">
                    <a:srgbClr val="000000">
                      <a:alpha val="43137"/>
                    </a:srgbClr>
                  </a:outerShdw>
                </a:effectLst>
                <a:latin typeface="華康隸書體W7" pitchFamily="65" charset="-120"/>
              </a:rPr>
              <a:t>製造</a:t>
            </a:r>
            <a:r>
              <a:rPr lang="en-US" altLang="zh-TW" dirty="0" smtClean="0">
                <a:effectLst>
                  <a:outerShdw blurRad="38100" dist="38100" dir="2700000" algn="tl">
                    <a:srgbClr val="000000">
                      <a:alpha val="43137"/>
                    </a:srgbClr>
                  </a:outerShdw>
                </a:effectLst>
                <a:latin typeface="華康隸書體W7" pitchFamily="65" charset="-120"/>
              </a:rPr>
              <a:t>)</a:t>
            </a:r>
            <a:r>
              <a:rPr lang="zh-TW" altLang="en-US" dirty="0" smtClean="0">
                <a:effectLst>
                  <a:outerShdw blurRad="38100" dist="38100" dir="2700000" algn="tl">
                    <a:srgbClr val="000000">
                      <a:alpha val="43137"/>
                    </a:srgbClr>
                  </a:outerShdw>
                </a:effectLst>
                <a:latin typeface="華康隸書體W7" pitchFamily="65" charset="-120"/>
              </a:rPr>
              <a:t>前</a:t>
            </a:r>
            <a:r>
              <a:rPr lang="zh-TW" altLang="en-US" dirty="0">
                <a:effectLst>
                  <a:outerShdw blurRad="38100" dist="38100" dir="2700000" algn="tl">
                    <a:srgbClr val="000000">
                      <a:alpha val="43137"/>
                    </a:srgbClr>
                  </a:outerShdw>
                </a:effectLst>
                <a:latin typeface="華康隸書體W7" pitchFamily="65" charset="-120"/>
              </a:rPr>
              <a:t>置</a:t>
            </a:r>
            <a:r>
              <a:rPr lang="zh-TW" altLang="en-US" dirty="0" smtClean="0">
                <a:effectLst>
                  <a:outerShdw blurRad="38100" dist="38100" dir="2700000" algn="tl">
                    <a:srgbClr val="000000">
                      <a:alpha val="43137"/>
                    </a:srgbClr>
                  </a:outerShdw>
                </a:effectLst>
                <a:latin typeface="華康隸書體W7" pitchFamily="65" charset="-120"/>
              </a:rPr>
              <a:t>時間之定義</a:t>
            </a:r>
            <a:endParaRPr lang="zh-TW" altLang="en-US" dirty="0">
              <a:effectLst>
                <a:outerShdw blurRad="38100" dist="38100" dir="2700000" algn="tl">
                  <a:srgbClr val="000000">
                    <a:alpha val="43137"/>
                  </a:srgbClr>
                </a:outerShdw>
              </a:effectLst>
              <a:latin typeface="華康隸書體W7" pitchFamily="65" charset="-120"/>
            </a:endParaRPr>
          </a:p>
        </p:txBody>
      </p:sp>
      <p:sp>
        <p:nvSpPr>
          <p:cNvPr id="260099" name="Rectangle 3"/>
          <p:cNvSpPr>
            <a:spLocks noGrp="1" noChangeArrowheads="1"/>
          </p:cNvSpPr>
          <p:nvPr>
            <p:ph idx="1"/>
          </p:nvPr>
        </p:nvSpPr>
        <p:spPr>
          <a:xfrm>
            <a:off x="357188" y="2643188"/>
            <a:ext cx="8393112" cy="1000125"/>
          </a:xfrm>
        </p:spPr>
        <p:txBody>
          <a:bodyPr/>
          <a:lstStyle/>
          <a:p>
            <a:pPr eaLnBrk="1" hangingPunct="1">
              <a:spcBef>
                <a:spcPct val="30000"/>
              </a:spcBef>
            </a:pPr>
            <a:r>
              <a:rPr lang="zh-TW" altLang="en-US" smtClean="0">
                <a:solidFill>
                  <a:srgbClr val="FF0066"/>
                </a:solidFill>
              </a:rPr>
              <a:t>生產</a:t>
            </a:r>
            <a:r>
              <a:rPr lang="en-US" altLang="zh-TW" smtClean="0">
                <a:solidFill>
                  <a:srgbClr val="FF0066"/>
                </a:solidFill>
              </a:rPr>
              <a:t>(</a:t>
            </a:r>
            <a:r>
              <a:rPr lang="zh-TW" altLang="en-US" smtClean="0">
                <a:solidFill>
                  <a:srgbClr val="FF0066"/>
                </a:solidFill>
              </a:rPr>
              <a:t>製造</a:t>
            </a:r>
            <a:r>
              <a:rPr lang="en-US" altLang="zh-TW" smtClean="0">
                <a:solidFill>
                  <a:srgbClr val="FF0066"/>
                </a:solidFill>
              </a:rPr>
              <a:t>)</a:t>
            </a:r>
            <a:r>
              <a:rPr lang="zh-TW" altLang="en-US" smtClean="0">
                <a:solidFill>
                  <a:srgbClr val="FF0066"/>
                </a:solidFill>
              </a:rPr>
              <a:t>前置時間 </a:t>
            </a:r>
            <a:r>
              <a:rPr lang="en-US" altLang="zh-TW" smtClean="0">
                <a:solidFill>
                  <a:srgbClr val="FF0066"/>
                </a:solidFill>
              </a:rPr>
              <a:t>:</a:t>
            </a:r>
          </a:p>
          <a:p>
            <a:pPr lvl="1" eaLnBrk="1" hangingPunct="1">
              <a:lnSpc>
                <a:spcPts val="2600"/>
              </a:lnSpc>
            </a:pPr>
            <a:r>
              <a:rPr lang="zh-TW" altLang="en-US" sz="2000" smtClean="0"/>
              <a:t>定義製造商品， 從投料</a:t>
            </a:r>
            <a:r>
              <a:rPr lang="en-US" altLang="zh-TW" sz="2000" smtClean="0"/>
              <a:t>(</a:t>
            </a:r>
            <a:r>
              <a:rPr lang="zh-TW" altLang="en-US" sz="2000" smtClean="0"/>
              <a:t>領料</a:t>
            </a:r>
            <a:r>
              <a:rPr lang="en-US" altLang="zh-TW" sz="2000" smtClean="0"/>
              <a:t>)</a:t>
            </a:r>
            <a:r>
              <a:rPr lang="zh-TW" altLang="en-US" sz="2000" smtClean="0"/>
              <a:t>生產到完工檢驗良品入庫時間</a:t>
            </a:r>
            <a:endParaRPr lang="en-US" altLang="zh-TW" sz="2000" smtClean="0"/>
          </a:p>
          <a:p>
            <a:pPr eaLnBrk="1" hangingPunct="1">
              <a:spcBef>
                <a:spcPct val="30000"/>
              </a:spcBef>
              <a:buFontTx/>
              <a:buNone/>
            </a:pPr>
            <a:endParaRPr lang="en-US" altLang="zh-TW" smtClean="0">
              <a:solidFill>
                <a:schemeClr val="tx1"/>
              </a:solidFill>
            </a:endParaRPr>
          </a:p>
        </p:txBody>
      </p:sp>
      <p:sp>
        <p:nvSpPr>
          <p:cNvPr id="5" name="矩形 4"/>
          <p:cNvSpPr/>
          <p:nvPr/>
        </p:nvSpPr>
        <p:spPr>
          <a:xfrm>
            <a:off x="3143240" y="378619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等待領料</a:t>
            </a:r>
          </a:p>
        </p:txBody>
      </p:sp>
      <p:sp>
        <p:nvSpPr>
          <p:cNvPr id="6" name="矩形 5"/>
          <p:cNvSpPr/>
          <p:nvPr/>
        </p:nvSpPr>
        <p:spPr>
          <a:xfrm>
            <a:off x="4214810" y="378619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安排時間</a:t>
            </a:r>
          </a:p>
        </p:txBody>
      </p:sp>
      <p:sp>
        <p:nvSpPr>
          <p:cNvPr id="7" name="矩形 6"/>
          <p:cNvSpPr/>
          <p:nvPr/>
        </p:nvSpPr>
        <p:spPr>
          <a:xfrm>
            <a:off x="5286380" y="3786190"/>
            <a:ext cx="714380" cy="1214446"/>
          </a:xfrm>
          <a:prstGeom prst="rect">
            <a:avLst/>
          </a:prstGeom>
          <a:gradFill flip="none" rotWithShape="1">
            <a:gsLst>
              <a:gs pos="0">
                <a:srgbClr val="FFFF99"/>
              </a:gs>
              <a:gs pos="64999">
                <a:srgbClr val="F0EBD5"/>
              </a:gs>
              <a:gs pos="100000">
                <a:srgbClr val="D1C39F"/>
              </a:gs>
            </a:gsLst>
            <a:lin ang="13500000" scaled="1"/>
            <a:tileRect/>
          </a:gradFill>
          <a:ln w="12700"/>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zh-TW" altLang="en-US" b="1" dirty="0">
                <a:solidFill>
                  <a:srgbClr val="0000FF"/>
                </a:solidFill>
                <a:latin typeface="標楷體" pitchFamily="65" charset="-120"/>
                <a:ea typeface="標楷體" pitchFamily="65" charset="-120"/>
              </a:rPr>
              <a:t>實際生產時間</a:t>
            </a:r>
          </a:p>
        </p:txBody>
      </p:sp>
      <p:sp>
        <p:nvSpPr>
          <p:cNvPr id="8" name="左-右雙向箭號 7"/>
          <p:cNvSpPr/>
          <p:nvPr/>
        </p:nvSpPr>
        <p:spPr>
          <a:xfrm>
            <a:off x="3143250" y="5214938"/>
            <a:ext cx="2857500" cy="357187"/>
          </a:xfrm>
          <a:prstGeom prst="leftRightArrow">
            <a:avLst>
              <a:gd name="adj1" fmla="val 44667"/>
              <a:gd name="adj2" fmla="val 96400"/>
            </a:avLst>
          </a:prstGeom>
          <a:solidFill>
            <a:schemeClr val="accent6">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2928938" y="5572125"/>
            <a:ext cx="328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rgbClr val="FF00FF"/>
                </a:solidFill>
                <a:latin typeface="標楷體" pitchFamily="65" charset="-120"/>
                <a:ea typeface="標楷體" pitchFamily="65" charset="-120"/>
              </a:rPr>
              <a:t>預計開工           預計完工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blinds(horizontal)">
                                      <p:cBhvr>
                                        <p:cTn id="7" dur="500"/>
                                        <p:tgtEl>
                                          <p:spTgt spid="260098"/>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0099">
                                            <p:txEl>
                                              <p:pRg st="0" end="0"/>
                                            </p:txEl>
                                          </p:spTgt>
                                        </p:tgtEl>
                                        <p:attrNameLst>
                                          <p:attrName>style.visibility</p:attrName>
                                        </p:attrNameLst>
                                      </p:cBhvr>
                                      <p:to>
                                        <p:strVal val="visible"/>
                                      </p:to>
                                    </p:set>
                                    <p:animEffect transition="in" filter="checkerboard(across)">
                                      <p:cBhvr>
                                        <p:cTn id="11" dur="500"/>
                                        <p:tgtEl>
                                          <p:spTgt spid="260099">
                                            <p:txEl>
                                              <p:pRg st="0" end="0"/>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checkerboard(across)">
                                      <p:cBhvr>
                                        <p:cTn id="15" dur="500"/>
                                        <p:tgtEl>
                                          <p:spTgt spid="26009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vertical)">
                                      <p:cBhvr>
                                        <p:cTn id="20" dur="500"/>
                                        <p:tgtEl>
                                          <p:spTgt spid="5"/>
                                        </p:tgtEl>
                                      </p:cBhvr>
                                    </p:animEffect>
                                  </p:childTnLst>
                                </p:cTn>
                              </p:par>
                              <p:par>
                                <p:cTn id="21" presetID="3" presetClass="entr" presetSubtype="5"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vertical)">
                                      <p:cBhvr>
                                        <p:cTn id="23" dur="500"/>
                                        <p:tgtEl>
                                          <p:spTgt spid="6"/>
                                        </p:tgtEl>
                                      </p:cBhvr>
                                    </p:animEffect>
                                  </p:childTnLst>
                                </p:cTn>
                              </p:par>
                              <p:par>
                                <p:cTn id="24" presetID="3" presetClass="entr" presetSubtype="5"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vertical)">
                                      <p:cBhvr>
                                        <p:cTn id="26" dur="500"/>
                                        <p:tgtEl>
                                          <p:spTgt spid="7"/>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p:bldP spid="260099" grpId="0" build="p"/>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9" name="Rectangle 5"/>
          <p:cNvSpPr>
            <a:spLocks noGrp="1" noChangeArrowheads="1"/>
          </p:cNvSpPr>
          <p:nvPr>
            <p:ph type="title"/>
          </p:nvPr>
        </p:nvSpPr>
        <p:spPr>
          <a:xfrm>
            <a:off x="428625" y="1357313"/>
            <a:ext cx="8358188" cy="10001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C0C0C0"/>
                  </a:outerShdw>
                </a:effectLst>
                <a:ea typeface="Kozuka Gothic Pro EL" pitchFamily="34" charset="-128"/>
              </a:rPr>
              <a:t>MRP </a:t>
            </a:r>
            <a:r>
              <a:rPr lang="zh-TW" altLang="en-US" dirty="0" smtClean="0">
                <a:effectLst>
                  <a:outerShdw blurRad="38100" dist="38100" dir="2700000" algn="tl">
                    <a:srgbClr val="C0C0C0"/>
                  </a:outerShdw>
                </a:effectLst>
                <a:latin typeface="華康隸書體W7" pitchFamily="65" charset="-120"/>
              </a:rPr>
              <a:t>的</a:t>
            </a:r>
            <a:r>
              <a:rPr lang="zh-TW" altLang="en-US" dirty="0">
                <a:effectLst>
                  <a:outerShdw blurRad="38100" dist="38100" dir="2700000" algn="tl">
                    <a:srgbClr val="C0C0C0"/>
                  </a:outerShdw>
                </a:effectLst>
                <a:latin typeface="華康隸書體W7" pitchFamily="65" charset="-120"/>
              </a:rPr>
              <a:t>案例</a:t>
            </a:r>
          </a:p>
        </p:txBody>
      </p:sp>
      <p:sp>
        <p:nvSpPr>
          <p:cNvPr id="405531" name="Rectangle 27"/>
          <p:cNvSpPr>
            <a:spLocks noChangeArrowheads="1"/>
          </p:cNvSpPr>
          <p:nvPr/>
        </p:nvSpPr>
        <p:spPr bwMode="auto">
          <a:xfrm>
            <a:off x="571500" y="2328863"/>
            <a:ext cx="8283575"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lnSpc>
                <a:spcPts val="2600"/>
              </a:lnSpc>
              <a:spcBef>
                <a:spcPts val="1200"/>
              </a:spcBef>
              <a:buClr>
                <a:srgbClr val="FF0000"/>
              </a:buClr>
              <a:buSzPct val="70000"/>
              <a:buFont typeface="Wingdings" pitchFamily="2" charset="2"/>
              <a:buChar char="l"/>
            </a:pPr>
            <a:r>
              <a:rPr kumimoji="0" lang="zh-TW" altLang="en-US" sz="2000" b="1">
                <a:latin typeface="Times New Roman" pitchFamily="18" charset="0"/>
                <a:ea typeface="標楷體" pitchFamily="65" charset="-120"/>
                <a:cs typeface="Times New Roman" pitchFamily="18" charset="0"/>
              </a:rPr>
              <a:t>限制條件：</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en-US" altLang="zh-TW" sz="2000" b="1">
                <a:latin typeface="Times New Roman" pitchFamily="18" charset="0"/>
                <a:ea typeface="標楷體" pitchFamily="65" charset="-120"/>
                <a:cs typeface="Times New Roman" pitchFamily="18" charset="0"/>
              </a:rPr>
              <a:t>8/20 </a:t>
            </a:r>
            <a:r>
              <a:rPr kumimoji="0" lang="zh-TW" altLang="en-US" sz="2000" b="1">
                <a:latin typeface="Times New Roman" pitchFamily="18" charset="0"/>
                <a:ea typeface="標楷體" pitchFamily="65" charset="-120"/>
                <a:cs typeface="Times New Roman" pitchFamily="18" charset="0"/>
              </a:rPr>
              <a:t>出貨 </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出貨量</a:t>
            </a:r>
            <a:r>
              <a:rPr kumimoji="0" lang="en-US" altLang="zh-TW" sz="2000" b="1">
                <a:latin typeface="Times New Roman" pitchFamily="18" charset="0"/>
                <a:ea typeface="標楷體" pitchFamily="65" charset="-120"/>
                <a:cs typeface="Times New Roman" pitchFamily="18" charset="0"/>
              </a:rPr>
              <a:t>100pcs)</a:t>
            </a:r>
          </a:p>
          <a:p>
            <a:pPr marL="904875" lvl="1" indent="-447675">
              <a:lnSpc>
                <a:spcPts val="2600"/>
              </a:lnSpc>
              <a:spcBef>
                <a:spcPts val="1200"/>
              </a:spcBef>
              <a:buClr>
                <a:srgbClr val="008000"/>
              </a:buClr>
              <a:buSzPct val="85000"/>
              <a:buFont typeface="Wingdings" pitchFamily="2" charset="2"/>
              <a:buChar char="Ø"/>
            </a:pPr>
            <a:r>
              <a:rPr kumimoji="0" lang="en-US" altLang="zh-TW" sz="2000" b="1">
                <a:latin typeface="Times New Roman" pitchFamily="18" charset="0"/>
                <a:ea typeface="標楷體" pitchFamily="65" charset="-120"/>
                <a:cs typeface="Times New Roman" pitchFamily="18" charset="0"/>
              </a:rPr>
              <a:t>8/20 </a:t>
            </a:r>
            <a:r>
              <a:rPr kumimoji="0" lang="zh-TW" altLang="en-US" sz="2000" b="1">
                <a:latin typeface="Times New Roman" pitchFamily="18" charset="0"/>
                <a:ea typeface="標楷體" pitchFamily="65" charset="-120"/>
                <a:cs typeface="Times New Roman" pitchFamily="18" charset="0"/>
              </a:rPr>
              <a:t>當天有存貨量</a:t>
            </a:r>
            <a:r>
              <a:rPr kumimoji="0" lang="en-US" altLang="zh-TW" sz="2000" b="1">
                <a:latin typeface="Times New Roman" pitchFamily="18" charset="0"/>
                <a:ea typeface="標楷體" pitchFamily="65" charset="-120"/>
                <a:cs typeface="Times New Roman" pitchFamily="18" charset="0"/>
              </a:rPr>
              <a:t>60pcs</a:t>
            </a:r>
          </a:p>
          <a:p>
            <a:pPr marL="904875" lvl="1" indent="-447675">
              <a:lnSpc>
                <a:spcPts val="2600"/>
              </a:lnSpc>
              <a:spcBef>
                <a:spcPts val="1200"/>
              </a:spcBef>
              <a:buClr>
                <a:srgbClr val="008000"/>
              </a:buClr>
              <a:buSzPct val="85000"/>
              <a:buFont typeface="Wingdings" pitchFamily="2" charset="2"/>
              <a:buChar char="Ø"/>
            </a:pPr>
            <a:r>
              <a:rPr kumimoji="0" lang="zh-TW" altLang="en-US" sz="2000" b="1">
                <a:latin typeface="Times New Roman" pitchFamily="18" charset="0"/>
                <a:ea typeface="標楷體" pitchFamily="65" charset="-120"/>
                <a:cs typeface="Times New Roman" pitchFamily="18" charset="0"/>
              </a:rPr>
              <a:t>商品組裝需</a:t>
            </a:r>
            <a:r>
              <a:rPr kumimoji="0" lang="en-US" altLang="zh-TW" sz="2000" b="1">
                <a:solidFill>
                  <a:srgbClr val="0000FF"/>
                </a:solidFill>
                <a:latin typeface="Times New Roman" pitchFamily="18" charset="0"/>
                <a:ea typeface="標楷體" pitchFamily="65" charset="-120"/>
                <a:cs typeface="Times New Roman" pitchFamily="18" charset="0"/>
              </a:rPr>
              <a:t>5</a:t>
            </a:r>
            <a:r>
              <a:rPr kumimoji="0" lang="zh-TW" altLang="en-US" sz="2000" b="1">
                <a:solidFill>
                  <a:srgbClr val="0000FF"/>
                </a:solidFill>
                <a:latin typeface="Times New Roman" pitchFamily="18" charset="0"/>
                <a:ea typeface="標楷體" pitchFamily="65" charset="-120"/>
                <a:cs typeface="Times New Roman" pitchFamily="18" charset="0"/>
              </a:rPr>
              <a:t>個工作天</a:t>
            </a:r>
            <a:endParaRPr kumimoji="0" lang="en-US" altLang="zh-TW" sz="2000" b="1">
              <a:solidFill>
                <a:srgbClr val="0000FF"/>
              </a:solidFill>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latin typeface="Times New Roman" pitchFamily="18" charset="0"/>
                <a:ea typeface="標楷體" pitchFamily="65" charset="-120"/>
                <a:cs typeface="Times New Roman" pitchFamily="18" charset="0"/>
              </a:rPr>
              <a:t>採購原料需</a:t>
            </a:r>
            <a:r>
              <a:rPr kumimoji="0" lang="en-US" altLang="zh-TW" sz="2000" b="1">
                <a:solidFill>
                  <a:srgbClr val="0000FF"/>
                </a:solidFill>
                <a:latin typeface="Times New Roman" pitchFamily="18" charset="0"/>
                <a:ea typeface="標楷體" pitchFamily="65" charset="-120"/>
                <a:cs typeface="Times New Roman" pitchFamily="18" charset="0"/>
              </a:rPr>
              <a:t>10</a:t>
            </a:r>
            <a:r>
              <a:rPr kumimoji="0" lang="zh-TW" altLang="en-US" sz="2000" b="1">
                <a:solidFill>
                  <a:srgbClr val="0000FF"/>
                </a:solidFill>
                <a:latin typeface="Times New Roman" pitchFamily="18" charset="0"/>
                <a:ea typeface="標楷體" pitchFamily="65" charset="-120"/>
                <a:cs typeface="Times New Roman" pitchFamily="18" charset="0"/>
              </a:rPr>
              <a:t>個工作天</a:t>
            </a:r>
            <a:endParaRPr kumimoji="0" lang="en-US" altLang="zh-TW" sz="2000" b="1">
              <a:solidFill>
                <a:srgbClr val="0000FF"/>
              </a:solidFill>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latin typeface="Times New Roman" pitchFamily="18" charset="0"/>
                <a:ea typeface="標楷體" pitchFamily="65" charset="-120"/>
                <a:cs typeface="Times New Roman" pitchFamily="18" charset="0"/>
              </a:rPr>
              <a:t>星期六、日不休假</a:t>
            </a:r>
          </a:p>
          <a:p>
            <a:pPr marL="447675" indent="-447675" eaLnBrk="0" hangingPunct="0">
              <a:lnSpc>
                <a:spcPts val="2600"/>
              </a:lnSpc>
              <a:spcBef>
                <a:spcPts val="1200"/>
              </a:spcBef>
              <a:buClr>
                <a:srgbClr val="FF0000"/>
              </a:buClr>
              <a:buSzPct val="70000"/>
              <a:buFont typeface="Wingdings" pitchFamily="2" charset="2"/>
              <a:buChar char="l"/>
            </a:pPr>
            <a:r>
              <a:rPr kumimoji="0" lang="zh-TW" altLang="en-US" sz="2000" b="1">
                <a:latin typeface="Times New Roman" pitchFamily="18" charset="0"/>
                <a:ea typeface="標楷體" pitchFamily="65" charset="-120"/>
                <a:cs typeface="Times New Roman" pitchFamily="18" charset="0"/>
              </a:rPr>
              <a:t>請列出所有的時間點？   </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何時採購、何時領料開工、何時完工</a:t>
            </a:r>
            <a:r>
              <a:rPr kumimoji="0" lang="en-US" altLang="zh-TW" sz="2000" b="1">
                <a:latin typeface="Times New Roman" pitchFamily="18" charset="0"/>
                <a:ea typeface="標楷體" pitchFamily="65" charset="-120"/>
                <a:cs typeface="Times New Roman" pitchFamily="18" charset="0"/>
              </a:rPr>
              <a:t>…)</a:t>
            </a:r>
            <a:endParaRPr kumimoji="0" lang="zh-TW" altLang="en-US" sz="2000" b="1">
              <a:latin typeface="Times New Roman" pitchFamily="18" charset="0"/>
              <a:ea typeface="標楷體" pitchFamily="65" charset="-120"/>
              <a:cs typeface="Times New Roman" pitchFamily="18" charset="0"/>
            </a:endParaRPr>
          </a:p>
        </p:txBody>
      </p:sp>
      <p:sp>
        <p:nvSpPr>
          <p:cNvPr id="15364" name="Rectangle 28"/>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sp>
        <p:nvSpPr>
          <p:cNvPr id="15365" name="Rectangle 29"/>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dissolve">
                                      <p:cBhvr>
                                        <p:cTn id="7" dur="500"/>
                                        <p:tgtEl>
                                          <p:spTgt spid="40550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05531">
                                            <p:txEl>
                                              <p:pRg st="0" end="0"/>
                                            </p:txEl>
                                          </p:spTgt>
                                        </p:tgtEl>
                                        <p:attrNameLst>
                                          <p:attrName>style.visibility</p:attrName>
                                        </p:attrNameLst>
                                      </p:cBhvr>
                                      <p:to>
                                        <p:strVal val="visible"/>
                                      </p:to>
                                    </p:set>
                                    <p:animEffect transition="in" filter="dissolve">
                                      <p:cBhvr>
                                        <p:cTn id="11" dur="500"/>
                                        <p:tgtEl>
                                          <p:spTgt spid="405531">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05531">
                                            <p:txEl>
                                              <p:pRg st="1" end="1"/>
                                            </p:txEl>
                                          </p:spTgt>
                                        </p:tgtEl>
                                        <p:attrNameLst>
                                          <p:attrName>style.visibility</p:attrName>
                                        </p:attrNameLst>
                                      </p:cBhvr>
                                      <p:to>
                                        <p:strVal val="visible"/>
                                      </p:to>
                                    </p:set>
                                    <p:animEffect transition="in" filter="dissolve">
                                      <p:cBhvr>
                                        <p:cTn id="15" dur="500"/>
                                        <p:tgtEl>
                                          <p:spTgt spid="405531">
                                            <p:txEl>
                                              <p:pRg st="1" end="1"/>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05531">
                                            <p:txEl>
                                              <p:pRg st="2" end="2"/>
                                            </p:txEl>
                                          </p:spTgt>
                                        </p:tgtEl>
                                        <p:attrNameLst>
                                          <p:attrName>style.visibility</p:attrName>
                                        </p:attrNameLst>
                                      </p:cBhvr>
                                      <p:to>
                                        <p:strVal val="visible"/>
                                      </p:to>
                                    </p:set>
                                    <p:animEffect transition="in" filter="dissolve">
                                      <p:cBhvr>
                                        <p:cTn id="19" dur="500"/>
                                        <p:tgtEl>
                                          <p:spTgt spid="405531">
                                            <p:txEl>
                                              <p:pRg st="2" end="2"/>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05531">
                                            <p:txEl>
                                              <p:pRg st="3" end="3"/>
                                            </p:txEl>
                                          </p:spTgt>
                                        </p:tgtEl>
                                        <p:attrNameLst>
                                          <p:attrName>style.visibility</p:attrName>
                                        </p:attrNameLst>
                                      </p:cBhvr>
                                      <p:to>
                                        <p:strVal val="visible"/>
                                      </p:to>
                                    </p:set>
                                    <p:animEffect transition="in" filter="dissolve">
                                      <p:cBhvr>
                                        <p:cTn id="23" dur="500"/>
                                        <p:tgtEl>
                                          <p:spTgt spid="405531">
                                            <p:txEl>
                                              <p:pRg st="3" end="3"/>
                                            </p:txEl>
                                          </p:spTgt>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405531">
                                            <p:txEl>
                                              <p:pRg st="4" end="4"/>
                                            </p:txEl>
                                          </p:spTgt>
                                        </p:tgtEl>
                                        <p:attrNameLst>
                                          <p:attrName>style.visibility</p:attrName>
                                        </p:attrNameLst>
                                      </p:cBhvr>
                                      <p:to>
                                        <p:strVal val="visible"/>
                                      </p:to>
                                    </p:set>
                                    <p:animEffect transition="in" filter="dissolve">
                                      <p:cBhvr>
                                        <p:cTn id="27" dur="500"/>
                                        <p:tgtEl>
                                          <p:spTgt spid="405531">
                                            <p:txEl>
                                              <p:pRg st="4" end="4"/>
                                            </p:txEl>
                                          </p:spTgt>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405531">
                                            <p:txEl>
                                              <p:pRg st="5" end="5"/>
                                            </p:txEl>
                                          </p:spTgt>
                                        </p:tgtEl>
                                        <p:attrNameLst>
                                          <p:attrName>style.visibility</p:attrName>
                                        </p:attrNameLst>
                                      </p:cBhvr>
                                      <p:to>
                                        <p:strVal val="visible"/>
                                      </p:to>
                                    </p:set>
                                    <p:animEffect transition="in" filter="dissolve">
                                      <p:cBhvr>
                                        <p:cTn id="31" dur="500"/>
                                        <p:tgtEl>
                                          <p:spTgt spid="40553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05531">
                                            <p:txEl>
                                              <p:pRg st="6" end="6"/>
                                            </p:txEl>
                                          </p:spTgt>
                                        </p:tgtEl>
                                        <p:attrNameLst>
                                          <p:attrName>style.visibility</p:attrName>
                                        </p:attrNameLst>
                                      </p:cBhvr>
                                      <p:to>
                                        <p:strVal val="visible"/>
                                      </p:to>
                                    </p:set>
                                    <p:animEffect transition="in" filter="blinds(horizontal)">
                                      <p:cBhvr>
                                        <p:cTn id="36" dur="500"/>
                                        <p:tgtEl>
                                          <p:spTgt spid="405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9" name="Rectangle 5"/>
          <p:cNvSpPr>
            <a:spLocks noGrp="1" noChangeArrowheads="1"/>
          </p:cNvSpPr>
          <p:nvPr>
            <p:ph type="title"/>
          </p:nvPr>
        </p:nvSpPr>
        <p:spPr>
          <a:xfrm>
            <a:off x="428625" y="1357313"/>
            <a:ext cx="8358188" cy="10001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C0C0C0"/>
                  </a:outerShdw>
                </a:effectLst>
                <a:ea typeface="Kozuka Gothic Pro EL" pitchFamily="34" charset="-128"/>
              </a:rPr>
              <a:t>MRP </a:t>
            </a:r>
            <a:r>
              <a:rPr lang="zh-TW" altLang="en-US" dirty="0" smtClean="0">
                <a:effectLst>
                  <a:outerShdw blurRad="38100" dist="38100" dir="2700000" algn="tl">
                    <a:srgbClr val="C0C0C0"/>
                  </a:outerShdw>
                </a:effectLst>
                <a:latin typeface="華康隸書體W7" pitchFamily="65" charset="-120"/>
              </a:rPr>
              <a:t>的案例 </a:t>
            </a:r>
            <a:r>
              <a:rPr lang="en-US" altLang="zh-TW" b="1" i="1" dirty="0" smtClean="0">
                <a:effectLst>
                  <a:outerShdw blurRad="38100" dist="38100" dir="2700000" algn="tl">
                    <a:srgbClr val="C0C0C0"/>
                  </a:outerShdw>
                </a:effectLst>
              </a:rPr>
              <a:t>(Cont.)</a:t>
            </a:r>
            <a:endParaRPr lang="zh-TW" altLang="en-US" dirty="0">
              <a:effectLst>
                <a:outerShdw blurRad="38100" dist="38100" dir="2700000" algn="tl">
                  <a:srgbClr val="C0C0C0"/>
                </a:outerShdw>
              </a:effectLst>
              <a:latin typeface="華康隸書體W7" pitchFamily="65" charset="-120"/>
            </a:endParaRPr>
          </a:p>
        </p:txBody>
      </p:sp>
      <p:sp>
        <p:nvSpPr>
          <p:cNvPr id="405531" name="Rectangle 27"/>
          <p:cNvSpPr>
            <a:spLocks noChangeArrowheads="1"/>
          </p:cNvSpPr>
          <p:nvPr/>
        </p:nvSpPr>
        <p:spPr bwMode="auto">
          <a:xfrm>
            <a:off x="285750" y="2517775"/>
            <a:ext cx="8569325"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lnSpc>
                <a:spcPts val="2600"/>
              </a:lnSpc>
              <a:spcBef>
                <a:spcPts val="1200"/>
              </a:spcBef>
              <a:buClr>
                <a:srgbClr val="FF0000"/>
              </a:buClr>
              <a:buSzPct val="70000"/>
              <a:buFont typeface="Wingdings" pitchFamily="2" charset="2"/>
              <a:buChar char="l"/>
            </a:pPr>
            <a:r>
              <a:rPr kumimoji="0" lang="zh-TW" altLang="en-US" sz="2000" b="1">
                <a:latin typeface="Times New Roman" pitchFamily="18" charset="0"/>
                <a:ea typeface="標楷體" pitchFamily="65" charset="-120"/>
                <a:cs typeface="Times New Roman" pitchFamily="18" charset="0"/>
              </a:rPr>
              <a:t>一張訂單的出貨日期為</a:t>
            </a:r>
            <a:r>
              <a:rPr kumimoji="0" lang="en-US" altLang="zh-TW" sz="2000" b="1">
                <a:solidFill>
                  <a:srgbClr val="FF0000"/>
                </a:solidFill>
                <a:latin typeface="Times New Roman" pitchFamily="18" charset="0"/>
                <a:ea typeface="標楷體" pitchFamily="65" charset="-120"/>
                <a:cs typeface="Times New Roman" pitchFamily="18" charset="0"/>
              </a:rPr>
              <a:t>8/20</a:t>
            </a:r>
            <a:r>
              <a:rPr kumimoji="0" lang="zh-TW" altLang="en-US" sz="2000" b="1">
                <a:latin typeface="Times New Roman" pitchFamily="18" charset="0"/>
                <a:ea typeface="標楷體" pitchFamily="65" charset="-120"/>
                <a:cs typeface="Times New Roman" pitchFamily="18" charset="0"/>
              </a:rPr>
              <a:t>，需要出貨量為</a:t>
            </a:r>
            <a:r>
              <a:rPr kumimoji="0" lang="en-US" altLang="zh-TW" sz="2000" b="1">
                <a:latin typeface="Times New Roman" pitchFamily="18" charset="0"/>
                <a:ea typeface="標楷體" pitchFamily="65" charset="-120"/>
                <a:cs typeface="Times New Roman" pitchFamily="18" charset="0"/>
              </a:rPr>
              <a:t>100 pcs</a:t>
            </a:r>
            <a:r>
              <a:rPr kumimoji="0" lang="zh-TW" altLang="en-US" sz="2000" b="1">
                <a:latin typeface="Times New Roman" pitchFamily="18" charset="0"/>
                <a:ea typeface="標楷體" pitchFamily="65" charset="-120"/>
                <a:cs typeface="Times New Roman" pitchFamily="18" charset="0"/>
              </a:rPr>
              <a:t>，從投料組裝需要</a:t>
            </a:r>
            <a:r>
              <a:rPr kumimoji="0" lang="en-US" altLang="zh-TW" sz="2000" b="1">
                <a:solidFill>
                  <a:srgbClr val="FF0000"/>
                </a:solidFill>
                <a:latin typeface="Times New Roman" pitchFamily="18" charset="0"/>
                <a:ea typeface="標楷體" pitchFamily="65" charset="-120"/>
                <a:cs typeface="Times New Roman" pitchFamily="18" charset="0"/>
              </a:rPr>
              <a:t>5</a:t>
            </a:r>
            <a:r>
              <a:rPr kumimoji="0" lang="zh-TW" altLang="en-US" sz="2000" b="1">
                <a:solidFill>
                  <a:srgbClr val="FF0000"/>
                </a:solidFill>
                <a:latin typeface="Times New Roman" pitchFamily="18" charset="0"/>
                <a:ea typeface="標楷體" pitchFamily="65" charset="-120"/>
                <a:cs typeface="Times New Roman" pitchFamily="18" charset="0"/>
              </a:rPr>
              <a:t>個完整工作天</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8/20 </a:t>
            </a:r>
            <a:r>
              <a:rPr kumimoji="0" lang="zh-TW" altLang="en-US" sz="2000" b="1">
                <a:latin typeface="Times New Roman" pitchFamily="18" charset="0"/>
                <a:ea typeface="標楷體" pitchFamily="65" charset="-120"/>
                <a:cs typeface="Times New Roman" pitchFamily="18" charset="0"/>
              </a:rPr>
              <a:t>該天存貨可用量為</a:t>
            </a:r>
            <a:r>
              <a:rPr kumimoji="0" lang="en-US" altLang="zh-TW" sz="2000" b="1">
                <a:latin typeface="Times New Roman" pitchFamily="18" charset="0"/>
                <a:ea typeface="標楷體" pitchFamily="65" charset="-120"/>
                <a:cs typeface="Times New Roman" pitchFamily="18" charset="0"/>
              </a:rPr>
              <a:t>60 pcs</a:t>
            </a:r>
            <a:r>
              <a:rPr kumimoji="0" lang="zh-TW" altLang="en-US" sz="2000" b="1">
                <a:latin typeface="Times New Roman" pitchFamily="18" charset="0"/>
                <a:ea typeface="標楷體" pitchFamily="65" charset="-120"/>
                <a:cs typeface="Times New Roman" pitchFamily="18" charset="0"/>
              </a:rPr>
              <a:t>，因此生管單位知道如果該訂單要如期出貨，存貨尚缺</a:t>
            </a:r>
            <a:r>
              <a:rPr kumimoji="0" lang="en-US" altLang="zh-TW" sz="2000" b="1">
                <a:latin typeface="Times New Roman" pitchFamily="18" charset="0"/>
                <a:ea typeface="標楷體" pitchFamily="65" charset="-120"/>
                <a:cs typeface="Times New Roman" pitchFamily="18" charset="0"/>
              </a:rPr>
              <a:t>40 pcs</a:t>
            </a:r>
            <a:r>
              <a:rPr kumimoji="0" lang="zh-TW" altLang="en-US" sz="2000" b="1">
                <a:latin typeface="Times New Roman" pitchFamily="18" charset="0"/>
                <a:ea typeface="標楷體" pitchFamily="65" charset="-120"/>
                <a:cs typeface="Times New Roman" pitchFamily="18" charset="0"/>
              </a:rPr>
              <a:t>的商品；故需在</a:t>
            </a:r>
            <a:r>
              <a:rPr kumimoji="0" lang="en-US" altLang="zh-TW" sz="2000" b="1">
                <a:solidFill>
                  <a:srgbClr val="FF0000"/>
                </a:solidFill>
                <a:latin typeface="Times New Roman" pitchFamily="18" charset="0"/>
                <a:ea typeface="標楷體" pitchFamily="65" charset="-120"/>
                <a:cs typeface="Times New Roman" pitchFamily="18" charset="0"/>
              </a:rPr>
              <a:t>8/19</a:t>
            </a:r>
            <a:r>
              <a:rPr kumimoji="0" lang="zh-TW" altLang="en-US" sz="2000" b="1">
                <a:solidFill>
                  <a:srgbClr val="FF0000"/>
                </a:solidFill>
                <a:latin typeface="Times New Roman" pitchFamily="18" charset="0"/>
                <a:ea typeface="標楷體" pitchFamily="65" charset="-120"/>
                <a:cs typeface="Times New Roman" pitchFamily="18" charset="0"/>
              </a:rPr>
              <a:t>完工</a:t>
            </a:r>
            <a:r>
              <a:rPr kumimoji="0" lang="zh-TW" altLang="en-US" sz="2000" b="1">
                <a:latin typeface="Times New Roman" pitchFamily="18" charset="0"/>
                <a:ea typeface="標楷體" pitchFamily="65" charset="-120"/>
                <a:cs typeface="Times New Roman" pitchFamily="18" charset="0"/>
              </a:rPr>
              <a:t>，才能滿足</a:t>
            </a:r>
            <a:r>
              <a:rPr kumimoji="0" lang="en-US" altLang="zh-TW" sz="2000" b="1">
                <a:latin typeface="Times New Roman" pitchFamily="18" charset="0"/>
                <a:ea typeface="標楷體" pitchFamily="65" charset="-120"/>
                <a:cs typeface="Times New Roman" pitchFamily="18" charset="0"/>
              </a:rPr>
              <a:t>8/20</a:t>
            </a:r>
            <a:r>
              <a:rPr kumimoji="0" lang="zh-TW" altLang="en-US" sz="2000" b="1">
                <a:latin typeface="Times New Roman" pitchFamily="18" charset="0"/>
                <a:ea typeface="標楷體" pitchFamily="65" charset="-120"/>
                <a:cs typeface="Times New Roman" pitchFamily="18" charset="0"/>
              </a:rPr>
              <a:t>訂單出貨量的需求</a:t>
            </a:r>
          </a:p>
          <a:p>
            <a:pPr marL="447675" indent="-447675" eaLnBrk="0" hangingPunct="0">
              <a:lnSpc>
                <a:spcPts val="2600"/>
              </a:lnSpc>
              <a:spcBef>
                <a:spcPts val="1200"/>
              </a:spcBef>
              <a:buClr>
                <a:srgbClr val="FF0000"/>
              </a:buClr>
              <a:buSzPct val="70000"/>
              <a:buFont typeface="Wingdings" pitchFamily="2" charset="2"/>
              <a:buChar char="l"/>
            </a:pPr>
            <a:r>
              <a:rPr kumimoji="0" lang="zh-TW" altLang="en-US" sz="2000" b="1">
                <a:latin typeface="Times New Roman" pitchFamily="18" charset="0"/>
                <a:ea typeface="標楷體" pitchFamily="65" charset="-120"/>
                <a:cs typeface="Times New Roman" pitchFamily="18" charset="0"/>
              </a:rPr>
              <a:t>又若為生產</a:t>
            </a:r>
            <a:r>
              <a:rPr kumimoji="0" lang="en-US" altLang="zh-TW" sz="2000" b="1">
                <a:latin typeface="Times New Roman" pitchFamily="18" charset="0"/>
                <a:ea typeface="標楷體" pitchFamily="65" charset="-120"/>
                <a:cs typeface="Times New Roman" pitchFamily="18" charset="0"/>
              </a:rPr>
              <a:t>40 pcs</a:t>
            </a:r>
            <a:r>
              <a:rPr kumimoji="0" lang="zh-TW" altLang="en-US" sz="2000" b="1">
                <a:latin typeface="Times New Roman" pitchFamily="18" charset="0"/>
                <a:ea typeface="標楷體" pitchFamily="65" charset="-120"/>
                <a:cs typeface="Times New Roman" pitchFamily="18" charset="0"/>
              </a:rPr>
              <a:t>的成品必須要在</a:t>
            </a:r>
            <a:r>
              <a:rPr kumimoji="0" lang="en-US" altLang="zh-TW" sz="2000" b="1">
                <a:latin typeface="Times New Roman" pitchFamily="18" charset="0"/>
                <a:ea typeface="標楷體" pitchFamily="65" charset="-120"/>
                <a:cs typeface="Times New Roman" pitchFamily="18" charset="0"/>
              </a:rPr>
              <a:t>5</a:t>
            </a:r>
            <a:r>
              <a:rPr kumimoji="0" lang="zh-TW" altLang="en-US" sz="2000" b="1">
                <a:latin typeface="Times New Roman" pitchFamily="18" charset="0"/>
                <a:ea typeface="標楷體" pitchFamily="65" charset="-120"/>
                <a:cs typeface="Times New Roman" pitchFamily="18" charset="0"/>
              </a:rPr>
              <a:t>天前開始組裝，表示組裝材料應該在</a:t>
            </a:r>
            <a:r>
              <a:rPr kumimoji="0" lang="en-US" altLang="zh-TW" sz="2000" b="1">
                <a:solidFill>
                  <a:srgbClr val="FF0000"/>
                </a:solidFill>
                <a:latin typeface="Times New Roman" pitchFamily="18" charset="0"/>
                <a:ea typeface="標楷體" pitchFamily="65" charset="-120"/>
                <a:cs typeface="Times New Roman" pitchFamily="18" charset="0"/>
              </a:rPr>
              <a:t>8/13</a:t>
            </a:r>
            <a:r>
              <a:rPr kumimoji="0" lang="zh-TW" altLang="en-US" sz="2000" b="1">
                <a:solidFill>
                  <a:srgbClr val="FF0000"/>
                </a:solidFill>
                <a:latin typeface="Times New Roman" pitchFamily="18" charset="0"/>
                <a:ea typeface="標楷體" pitchFamily="65" charset="-120"/>
                <a:cs typeface="Times New Roman" pitchFamily="18" charset="0"/>
              </a:rPr>
              <a:t>到貨</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8/14</a:t>
            </a:r>
            <a:r>
              <a:rPr kumimoji="0" lang="zh-TW" altLang="en-US" sz="2000" b="1">
                <a:latin typeface="Times New Roman" pitchFamily="18" charset="0"/>
                <a:ea typeface="標楷體" pitchFamily="65" charset="-120"/>
                <a:cs typeface="Times New Roman" pitchFamily="18" charset="0"/>
              </a:rPr>
              <a:t>開始領料生產）。假設買這些組裝的原料需要</a:t>
            </a:r>
            <a:r>
              <a:rPr kumimoji="0" lang="en-US" altLang="zh-TW" sz="2000" b="1">
                <a:solidFill>
                  <a:srgbClr val="FF0000"/>
                </a:solidFill>
                <a:latin typeface="Times New Roman" pitchFamily="18" charset="0"/>
                <a:ea typeface="標楷體" pitchFamily="65" charset="-120"/>
                <a:cs typeface="Times New Roman" pitchFamily="18" charset="0"/>
              </a:rPr>
              <a:t>10</a:t>
            </a:r>
            <a:r>
              <a:rPr kumimoji="0" lang="zh-TW" altLang="en-US" sz="2000" b="1">
                <a:solidFill>
                  <a:srgbClr val="FF0000"/>
                </a:solidFill>
                <a:latin typeface="Times New Roman" pitchFamily="18" charset="0"/>
                <a:ea typeface="標楷體" pitchFamily="65" charset="-120"/>
                <a:cs typeface="Times New Roman" pitchFamily="18" charset="0"/>
              </a:rPr>
              <a:t>天</a:t>
            </a:r>
            <a:r>
              <a:rPr kumimoji="0" lang="zh-TW" altLang="en-US" sz="2000" b="1">
                <a:latin typeface="Times New Roman" pitchFamily="18" charset="0"/>
                <a:ea typeface="標楷體" pitchFamily="65" charset="-120"/>
                <a:cs typeface="Times New Roman" pitchFamily="18" charset="0"/>
              </a:rPr>
              <a:t>，表示</a:t>
            </a:r>
            <a:r>
              <a:rPr kumimoji="0" lang="en-US" altLang="zh-TW" sz="2000" b="1">
                <a:solidFill>
                  <a:srgbClr val="FF0000"/>
                </a:solidFill>
                <a:latin typeface="Times New Roman" pitchFamily="18" charset="0"/>
                <a:ea typeface="標楷體" pitchFamily="65" charset="-120"/>
                <a:cs typeface="Times New Roman" pitchFamily="18" charset="0"/>
              </a:rPr>
              <a:t>8/3 </a:t>
            </a:r>
            <a:r>
              <a:rPr kumimoji="0" lang="zh-TW" altLang="en-US" sz="2000" b="1">
                <a:latin typeface="Times New Roman" pitchFamily="18" charset="0"/>
                <a:ea typeface="標楷體" pitchFamily="65" charset="-120"/>
                <a:cs typeface="Times New Roman" pitchFamily="18" charset="0"/>
              </a:rPr>
              <a:t>所有的原物料都必須發出採購單通知供應廠商開始製造</a:t>
            </a:r>
          </a:p>
        </p:txBody>
      </p:sp>
      <p:sp>
        <p:nvSpPr>
          <p:cNvPr id="16388" name="Rectangle 28"/>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sp>
        <p:nvSpPr>
          <p:cNvPr id="16389" name="Rectangle 29"/>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blinds(horizontal)">
                                      <p:cBhvr>
                                        <p:cTn id="7" dur="500"/>
                                        <p:tgtEl>
                                          <p:spTgt spid="405509"/>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05531">
                                            <p:txEl>
                                              <p:pRg st="0" end="0"/>
                                            </p:txEl>
                                          </p:spTgt>
                                        </p:tgtEl>
                                        <p:attrNameLst>
                                          <p:attrName>style.visibility</p:attrName>
                                        </p:attrNameLst>
                                      </p:cBhvr>
                                      <p:to>
                                        <p:strVal val="visible"/>
                                      </p:to>
                                    </p:set>
                                    <p:anim calcmode="lin" valueType="num">
                                      <p:cBhvr additive="base">
                                        <p:cTn id="11" dur="500" fill="hold"/>
                                        <p:tgtEl>
                                          <p:spTgt spid="40553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5531">
                                            <p:txEl>
                                              <p:pRg st="1" end="1"/>
                                            </p:txEl>
                                          </p:spTgt>
                                        </p:tgtEl>
                                        <p:attrNameLst>
                                          <p:attrName>style.visibility</p:attrName>
                                        </p:attrNameLst>
                                      </p:cBhvr>
                                      <p:to>
                                        <p:strVal val="visible"/>
                                      </p:to>
                                    </p:set>
                                    <p:anim calcmode="lin" valueType="num">
                                      <p:cBhvr additive="base">
                                        <p:cTn id="17" dur="500" fill="hold"/>
                                        <p:tgtEl>
                                          <p:spTgt spid="40553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5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9" name="Rectangle 5"/>
          <p:cNvSpPr>
            <a:spLocks noGrp="1" noChangeArrowheads="1"/>
          </p:cNvSpPr>
          <p:nvPr>
            <p:ph type="title"/>
          </p:nvPr>
        </p:nvSpPr>
        <p:spPr>
          <a:xfrm>
            <a:off x="428625" y="1357313"/>
            <a:ext cx="8358188" cy="10001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C0C0C0"/>
                  </a:outerShdw>
                </a:effectLst>
                <a:ea typeface="Kozuka Gothic Pro EL" pitchFamily="34" charset="-128"/>
              </a:rPr>
              <a:t>MRP </a:t>
            </a:r>
            <a:r>
              <a:rPr lang="zh-TW" altLang="en-US" dirty="0" smtClean="0">
                <a:effectLst>
                  <a:outerShdw blurRad="38100" dist="38100" dir="2700000" algn="tl">
                    <a:srgbClr val="C0C0C0"/>
                  </a:outerShdw>
                </a:effectLst>
                <a:latin typeface="華康隸書體W7" pitchFamily="65" charset="-120"/>
              </a:rPr>
              <a:t>的案例 </a:t>
            </a:r>
            <a:r>
              <a:rPr lang="en-US" altLang="zh-TW" b="1" i="1" dirty="0" smtClean="0">
                <a:effectLst>
                  <a:outerShdw blurRad="38100" dist="38100" dir="2700000" algn="tl">
                    <a:srgbClr val="C0C0C0"/>
                  </a:outerShdw>
                </a:effectLst>
              </a:rPr>
              <a:t>(Cont.)</a:t>
            </a:r>
            <a:endParaRPr lang="zh-TW" altLang="en-US" b="1" i="1" dirty="0">
              <a:effectLst>
                <a:outerShdw blurRad="38100" dist="38100" dir="2700000" algn="tl">
                  <a:srgbClr val="C0C0C0"/>
                </a:outerShdw>
              </a:effectLst>
            </a:endParaRPr>
          </a:p>
        </p:txBody>
      </p:sp>
      <p:sp>
        <p:nvSpPr>
          <p:cNvPr id="405527" name="Rectangle 23"/>
          <p:cNvSpPr>
            <a:spLocks noChangeArrowheads="1"/>
          </p:cNvSpPr>
          <p:nvPr/>
        </p:nvSpPr>
        <p:spPr bwMode="auto">
          <a:xfrm>
            <a:off x="3887788" y="3248025"/>
            <a:ext cx="7334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solidFill>
                  <a:srgbClr val="FF0066"/>
                </a:solidFill>
                <a:latin typeface="Times New Roman" pitchFamily="18" charset="0"/>
                <a:ea typeface="標楷體" pitchFamily="65" charset="-120"/>
                <a:cs typeface="Times New Roman" pitchFamily="18" charset="0"/>
              </a:rPr>
              <a:t>8/14</a:t>
            </a:r>
          </a:p>
        </p:txBody>
      </p:sp>
      <p:sp>
        <p:nvSpPr>
          <p:cNvPr id="405526" name="Rectangle 22"/>
          <p:cNvSpPr>
            <a:spLocks noChangeArrowheads="1"/>
          </p:cNvSpPr>
          <p:nvPr/>
        </p:nvSpPr>
        <p:spPr bwMode="auto">
          <a:xfrm>
            <a:off x="7343775" y="3228975"/>
            <a:ext cx="733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solidFill>
                  <a:srgbClr val="FF0066"/>
                </a:solidFill>
                <a:latin typeface="Times New Roman" pitchFamily="18" charset="0"/>
                <a:ea typeface="標楷體" pitchFamily="65" charset="-120"/>
                <a:cs typeface="Times New Roman" pitchFamily="18" charset="0"/>
              </a:rPr>
              <a:t>8/20</a:t>
            </a:r>
          </a:p>
        </p:txBody>
      </p:sp>
      <p:sp>
        <p:nvSpPr>
          <p:cNvPr id="405525" name="Line 21"/>
          <p:cNvSpPr>
            <a:spLocks noChangeShapeType="1"/>
          </p:cNvSpPr>
          <p:nvPr/>
        </p:nvSpPr>
        <p:spPr bwMode="auto">
          <a:xfrm>
            <a:off x="3170238" y="2886075"/>
            <a:ext cx="1587" cy="406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24" name="Line 20"/>
          <p:cNvSpPr>
            <a:spLocks noChangeShapeType="1"/>
          </p:cNvSpPr>
          <p:nvPr/>
        </p:nvSpPr>
        <p:spPr bwMode="auto">
          <a:xfrm>
            <a:off x="4306888" y="2879725"/>
            <a:ext cx="1587" cy="404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23" name="Line 19"/>
          <p:cNvSpPr>
            <a:spLocks noChangeShapeType="1"/>
          </p:cNvSpPr>
          <p:nvPr/>
        </p:nvSpPr>
        <p:spPr bwMode="auto">
          <a:xfrm>
            <a:off x="7691438" y="2908300"/>
            <a:ext cx="1587" cy="404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22" name="Rectangle 18"/>
          <p:cNvSpPr>
            <a:spLocks noChangeArrowheads="1"/>
          </p:cNvSpPr>
          <p:nvPr/>
        </p:nvSpPr>
        <p:spPr bwMode="auto">
          <a:xfrm>
            <a:off x="7000875" y="4286250"/>
            <a:ext cx="1785938"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solidFill>
                  <a:srgbClr val="0000FF"/>
                </a:solidFill>
                <a:latin typeface="Times New Roman" pitchFamily="18" charset="0"/>
                <a:ea typeface="標楷體" pitchFamily="65" charset="-120"/>
                <a:cs typeface="Times New Roman" pitchFamily="18" charset="0"/>
              </a:rPr>
              <a:t>訂單預計出貨日</a:t>
            </a:r>
            <a:endParaRPr kumimoji="0" lang="en-US" altLang="zh-TW" b="1">
              <a:solidFill>
                <a:srgbClr val="0000FF"/>
              </a:solidFill>
              <a:latin typeface="Times New Roman" pitchFamily="18" charset="0"/>
              <a:ea typeface="標楷體" pitchFamily="65" charset="-120"/>
              <a:cs typeface="Times New Roman" pitchFamily="18" charset="0"/>
            </a:endParaRPr>
          </a:p>
          <a:p>
            <a:r>
              <a:rPr kumimoji="0" lang="en-US" altLang="zh-TW" b="1">
                <a:latin typeface="Times New Roman" pitchFamily="18" charset="0"/>
                <a:ea typeface="標楷體" pitchFamily="65" charset="-120"/>
                <a:cs typeface="Times New Roman" pitchFamily="18" charset="0"/>
              </a:rPr>
              <a:t>(40 pcs</a:t>
            </a:r>
            <a:r>
              <a:rPr kumimoji="0" lang="zh-TW" altLang="en-US" b="1">
                <a:latin typeface="Times New Roman" pitchFamily="18" charset="0"/>
                <a:ea typeface="標楷體" pitchFamily="65" charset="-120"/>
                <a:cs typeface="Times New Roman" pitchFamily="18" charset="0"/>
              </a:rPr>
              <a:t>完工＋</a:t>
            </a:r>
            <a:r>
              <a:rPr kumimoji="0" lang="en-US" altLang="zh-TW" b="1">
                <a:latin typeface="Times New Roman" pitchFamily="18" charset="0"/>
                <a:ea typeface="標楷體" pitchFamily="65" charset="-120"/>
                <a:cs typeface="Times New Roman" pitchFamily="18" charset="0"/>
              </a:rPr>
              <a:t>60 pcs</a:t>
            </a:r>
            <a:r>
              <a:rPr kumimoji="0" lang="zh-TW" altLang="en-US" b="1">
                <a:latin typeface="Times New Roman" pitchFamily="18" charset="0"/>
                <a:ea typeface="標楷體" pitchFamily="65" charset="-120"/>
                <a:cs typeface="Times New Roman" pitchFamily="18" charset="0"/>
              </a:rPr>
              <a:t>存貨，共</a:t>
            </a:r>
            <a:r>
              <a:rPr kumimoji="0" lang="en-US" altLang="zh-TW" b="1">
                <a:latin typeface="Times New Roman" pitchFamily="18" charset="0"/>
                <a:ea typeface="標楷體" pitchFamily="65" charset="-120"/>
                <a:cs typeface="Times New Roman" pitchFamily="18" charset="0"/>
              </a:rPr>
              <a:t>100 pcs</a:t>
            </a:r>
            <a:r>
              <a:rPr kumimoji="0" lang="zh-TW" altLang="en-US" b="1">
                <a:latin typeface="Times New Roman" pitchFamily="18" charset="0"/>
                <a:ea typeface="標楷體" pitchFamily="65" charset="-120"/>
                <a:cs typeface="Times New Roman" pitchFamily="18" charset="0"/>
              </a:rPr>
              <a:t>可出貨</a:t>
            </a:r>
            <a:r>
              <a:rPr kumimoji="0" lang="en-US" altLang="zh-TW" b="1">
                <a:latin typeface="Times New Roman" pitchFamily="18" charset="0"/>
                <a:ea typeface="標楷體" pitchFamily="65" charset="-120"/>
                <a:cs typeface="Times New Roman" pitchFamily="18" charset="0"/>
              </a:rPr>
              <a:t>)</a:t>
            </a:r>
            <a:endParaRPr kumimoji="0" lang="zh-TW" altLang="en-US" b="1">
              <a:latin typeface="Times New Roman" pitchFamily="18" charset="0"/>
              <a:ea typeface="標楷體" pitchFamily="65" charset="-120"/>
              <a:cs typeface="Times New Roman" pitchFamily="18" charset="0"/>
            </a:endParaRPr>
          </a:p>
        </p:txBody>
      </p:sp>
      <p:sp>
        <p:nvSpPr>
          <p:cNvPr id="405521" name="Rectangle 17"/>
          <p:cNvSpPr>
            <a:spLocks noChangeArrowheads="1"/>
          </p:cNvSpPr>
          <p:nvPr/>
        </p:nvSpPr>
        <p:spPr bwMode="auto">
          <a:xfrm>
            <a:off x="3286125" y="4286250"/>
            <a:ext cx="23907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製令預計領料開工日 </a:t>
            </a:r>
            <a:r>
              <a:rPr kumimoji="0" lang="en-US" altLang="zh-TW" b="1">
                <a:latin typeface="Times New Roman" pitchFamily="18" charset="0"/>
                <a:ea typeface="標楷體" pitchFamily="65" charset="-120"/>
                <a:cs typeface="Times New Roman" pitchFamily="18" charset="0"/>
              </a:rPr>
              <a:t>(40 pcs </a:t>
            </a:r>
            <a:r>
              <a:rPr kumimoji="0" lang="zh-TW" altLang="en-US" b="1">
                <a:latin typeface="Times New Roman" pitchFamily="18" charset="0"/>
                <a:ea typeface="標楷體" pitchFamily="65" charset="-120"/>
                <a:cs typeface="Times New Roman" pitchFamily="18" charset="0"/>
              </a:rPr>
              <a:t>開始投料組裝</a:t>
            </a:r>
            <a:r>
              <a:rPr kumimoji="0" lang="en-US" altLang="zh-TW" b="1">
                <a:latin typeface="Times New Roman" pitchFamily="18" charset="0"/>
                <a:ea typeface="標楷體" pitchFamily="65" charset="-120"/>
                <a:cs typeface="Times New Roman" pitchFamily="18" charset="0"/>
              </a:rPr>
              <a:t>)</a:t>
            </a:r>
            <a:endParaRPr kumimoji="0" lang="zh-TW" altLang="en-US" b="1">
              <a:latin typeface="Times New Roman" pitchFamily="18" charset="0"/>
              <a:ea typeface="標楷體" pitchFamily="65" charset="-120"/>
              <a:cs typeface="Times New Roman" pitchFamily="18" charset="0"/>
            </a:endParaRPr>
          </a:p>
          <a:p>
            <a:pPr algn="ctr"/>
            <a:endParaRPr kumimoji="0" lang="zh-TW" altLang="en-US" b="1">
              <a:solidFill>
                <a:srgbClr val="0000FF"/>
              </a:solidFill>
              <a:latin typeface="Times New Roman" pitchFamily="18" charset="0"/>
              <a:ea typeface="標楷體" pitchFamily="65" charset="-120"/>
              <a:cs typeface="Times New Roman" pitchFamily="18" charset="0"/>
            </a:endParaRPr>
          </a:p>
        </p:txBody>
      </p:sp>
      <p:sp>
        <p:nvSpPr>
          <p:cNvPr id="405518" name="Line 14"/>
          <p:cNvSpPr>
            <a:spLocks noChangeShapeType="1"/>
          </p:cNvSpPr>
          <p:nvPr/>
        </p:nvSpPr>
        <p:spPr bwMode="auto">
          <a:xfrm>
            <a:off x="6540500" y="2908300"/>
            <a:ext cx="1588" cy="404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17" name="Rectangle 13"/>
          <p:cNvSpPr>
            <a:spLocks noChangeArrowheads="1"/>
          </p:cNvSpPr>
          <p:nvPr/>
        </p:nvSpPr>
        <p:spPr bwMode="auto">
          <a:xfrm>
            <a:off x="6176963" y="3228975"/>
            <a:ext cx="7350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8/19</a:t>
            </a:r>
          </a:p>
        </p:txBody>
      </p:sp>
      <p:sp>
        <p:nvSpPr>
          <p:cNvPr id="405516" name="Rectangle 12"/>
          <p:cNvSpPr>
            <a:spLocks noChangeArrowheads="1"/>
          </p:cNvSpPr>
          <p:nvPr/>
        </p:nvSpPr>
        <p:spPr bwMode="auto">
          <a:xfrm>
            <a:off x="5807075" y="3570288"/>
            <a:ext cx="1465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完工</a:t>
            </a:r>
          </a:p>
        </p:txBody>
      </p:sp>
      <p:sp>
        <p:nvSpPr>
          <p:cNvPr id="405515" name="Line 11"/>
          <p:cNvSpPr>
            <a:spLocks noChangeShapeType="1"/>
          </p:cNvSpPr>
          <p:nvPr/>
        </p:nvSpPr>
        <p:spPr bwMode="auto">
          <a:xfrm>
            <a:off x="215900" y="3071813"/>
            <a:ext cx="86661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14" name="Line 10"/>
          <p:cNvSpPr>
            <a:spLocks noChangeShapeType="1"/>
          </p:cNvSpPr>
          <p:nvPr/>
        </p:nvSpPr>
        <p:spPr bwMode="auto">
          <a:xfrm>
            <a:off x="765175" y="2900363"/>
            <a:ext cx="1588"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5513" name="Rectangle 9"/>
          <p:cNvSpPr>
            <a:spLocks noChangeArrowheads="1"/>
          </p:cNvSpPr>
          <p:nvPr/>
        </p:nvSpPr>
        <p:spPr bwMode="auto">
          <a:xfrm>
            <a:off x="360363" y="3257550"/>
            <a:ext cx="733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solidFill>
                  <a:srgbClr val="FF0066"/>
                </a:solidFill>
                <a:latin typeface="Times New Roman" pitchFamily="18" charset="0"/>
                <a:ea typeface="標楷體" pitchFamily="65" charset="-120"/>
                <a:cs typeface="Times New Roman" pitchFamily="18" charset="0"/>
              </a:rPr>
              <a:t>8/3</a:t>
            </a:r>
          </a:p>
        </p:txBody>
      </p:sp>
      <p:sp>
        <p:nvSpPr>
          <p:cNvPr id="405512" name="Rectangle 8"/>
          <p:cNvSpPr>
            <a:spLocks noChangeArrowheads="1"/>
          </p:cNvSpPr>
          <p:nvPr/>
        </p:nvSpPr>
        <p:spPr bwMode="auto">
          <a:xfrm>
            <a:off x="2808288" y="3228975"/>
            <a:ext cx="733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8/13</a:t>
            </a:r>
          </a:p>
        </p:txBody>
      </p:sp>
      <p:sp>
        <p:nvSpPr>
          <p:cNvPr id="405511" name="Rectangle 7"/>
          <p:cNvSpPr>
            <a:spLocks noChangeArrowheads="1"/>
          </p:cNvSpPr>
          <p:nvPr/>
        </p:nvSpPr>
        <p:spPr bwMode="auto">
          <a:xfrm>
            <a:off x="2357438" y="3643313"/>
            <a:ext cx="15843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原物料到貨</a:t>
            </a:r>
          </a:p>
        </p:txBody>
      </p:sp>
      <p:sp>
        <p:nvSpPr>
          <p:cNvPr id="17426" name="Rectangle 25"/>
          <p:cNvSpPr>
            <a:spLocks noChangeArrowheads="1"/>
          </p:cNvSpPr>
          <p:nvPr/>
        </p:nvSpPr>
        <p:spPr bwMode="auto">
          <a:xfrm>
            <a:off x="34925" y="4970463"/>
            <a:ext cx="243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TW" altLang="en-US" b="1">
              <a:latin typeface="Calibri" pitchFamily="34" charset="0"/>
            </a:endParaRPr>
          </a:p>
        </p:txBody>
      </p:sp>
      <p:sp>
        <p:nvSpPr>
          <p:cNvPr id="405530" name="Rectangle 26"/>
          <p:cNvSpPr>
            <a:spLocks noChangeArrowheads="1"/>
          </p:cNvSpPr>
          <p:nvPr/>
        </p:nvSpPr>
        <p:spPr bwMode="auto">
          <a:xfrm>
            <a:off x="142875" y="3643313"/>
            <a:ext cx="1571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TW" b="1">
                <a:latin typeface="Times New Roman" pitchFamily="18" charset="0"/>
                <a:ea typeface="標楷體" pitchFamily="65" charset="-120"/>
                <a:cs typeface="Times New Roman" pitchFamily="18" charset="0"/>
              </a:rPr>
              <a:t>40 pcs</a:t>
            </a:r>
            <a:r>
              <a:rPr kumimoji="0" lang="zh-TW" altLang="en-US" b="1">
                <a:latin typeface="Times New Roman" pitchFamily="18" charset="0"/>
                <a:ea typeface="標楷體" pitchFamily="65" charset="-120"/>
                <a:cs typeface="Times New Roman" pitchFamily="18" charset="0"/>
              </a:rPr>
              <a:t>之原物料採購單發出日期</a:t>
            </a:r>
          </a:p>
          <a:p>
            <a:endParaRPr kumimoji="0" lang="zh-TW" altLang="en-US" b="1">
              <a:latin typeface="Times New Roman" pitchFamily="18" charset="0"/>
              <a:ea typeface="標楷體" pitchFamily="65" charset="-120"/>
              <a:cs typeface="Times New Roman" pitchFamily="18" charset="0"/>
            </a:endParaRPr>
          </a:p>
        </p:txBody>
      </p:sp>
      <p:sp>
        <p:nvSpPr>
          <p:cNvPr id="17428" name="Rectangle 28"/>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sp>
        <p:nvSpPr>
          <p:cNvPr id="17429" name="Rectangle 29"/>
          <p:cNvSpPr>
            <a:spLocks noChangeArrowheads="1"/>
          </p:cNvSpPr>
          <p:nvPr/>
        </p:nvSpPr>
        <p:spPr bwMode="auto">
          <a:xfrm>
            <a:off x="0" y="3108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a:latin typeface="Calibri" pitchFamily="34" charset="0"/>
            </a:endParaRPr>
          </a:p>
        </p:txBody>
      </p:sp>
      <p:cxnSp>
        <p:nvCxnSpPr>
          <p:cNvPr id="26" name="直線單箭頭接點 25"/>
          <p:cNvCxnSpPr/>
          <p:nvPr/>
        </p:nvCxnSpPr>
        <p:spPr>
          <a:xfrm rot="5400000" flipH="1" flipV="1">
            <a:off x="4108450" y="4035425"/>
            <a:ext cx="357188"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5400000" flipH="1" flipV="1">
            <a:off x="7537450" y="4035425"/>
            <a:ext cx="357188"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blinds(horizontal)">
                                      <p:cBhvr>
                                        <p:cTn id="7" dur="500"/>
                                        <p:tgtEl>
                                          <p:spTgt spid="405509"/>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05515"/>
                                        </p:tgtEl>
                                        <p:attrNameLst>
                                          <p:attrName>style.visibility</p:attrName>
                                        </p:attrNameLst>
                                      </p:cBhvr>
                                      <p:to>
                                        <p:strVal val="visible"/>
                                      </p:to>
                                    </p:set>
                                    <p:animEffect transition="in" filter="blinds(vertical)">
                                      <p:cBhvr>
                                        <p:cTn id="11" dur="500"/>
                                        <p:tgtEl>
                                          <p:spTgt spid="405515"/>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05514"/>
                                        </p:tgtEl>
                                        <p:attrNameLst>
                                          <p:attrName>style.visibility</p:attrName>
                                        </p:attrNameLst>
                                      </p:cBhvr>
                                      <p:to>
                                        <p:strVal val="visible"/>
                                      </p:to>
                                    </p:set>
                                    <p:animEffect transition="in" filter="blinds(vertical)">
                                      <p:cBhvr>
                                        <p:cTn id="15" dur="500"/>
                                        <p:tgtEl>
                                          <p:spTgt spid="405514"/>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05525"/>
                                        </p:tgtEl>
                                        <p:attrNameLst>
                                          <p:attrName>style.visibility</p:attrName>
                                        </p:attrNameLst>
                                      </p:cBhvr>
                                      <p:to>
                                        <p:strVal val="visible"/>
                                      </p:to>
                                    </p:set>
                                    <p:animEffect transition="in" filter="blinds(vertical)">
                                      <p:cBhvr>
                                        <p:cTn id="19" dur="500"/>
                                        <p:tgtEl>
                                          <p:spTgt spid="405525"/>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05524"/>
                                        </p:tgtEl>
                                        <p:attrNameLst>
                                          <p:attrName>style.visibility</p:attrName>
                                        </p:attrNameLst>
                                      </p:cBhvr>
                                      <p:to>
                                        <p:strVal val="visible"/>
                                      </p:to>
                                    </p:set>
                                    <p:animEffect transition="in" filter="blinds(vertical)">
                                      <p:cBhvr>
                                        <p:cTn id="23" dur="500"/>
                                        <p:tgtEl>
                                          <p:spTgt spid="405524"/>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05518"/>
                                        </p:tgtEl>
                                        <p:attrNameLst>
                                          <p:attrName>style.visibility</p:attrName>
                                        </p:attrNameLst>
                                      </p:cBhvr>
                                      <p:to>
                                        <p:strVal val="visible"/>
                                      </p:to>
                                    </p:set>
                                    <p:animEffect transition="in" filter="blinds(vertical)">
                                      <p:cBhvr>
                                        <p:cTn id="27" dur="500"/>
                                        <p:tgtEl>
                                          <p:spTgt spid="405518"/>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05523"/>
                                        </p:tgtEl>
                                        <p:attrNameLst>
                                          <p:attrName>style.visibility</p:attrName>
                                        </p:attrNameLst>
                                      </p:cBhvr>
                                      <p:to>
                                        <p:strVal val="visible"/>
                                      </p:to>
                                    </p:set>
                                    <p:animEffect transition="in" filter="blinds(vertical)">
                                      <p:cBhvr>
                                        <p:cTn id="31" dur="500"/>
                                        <p:tgtEl>
                                          <p:spTgt spid="405523"/>
                                        </p:tgtEl>
                                      </p:cBhvr>
                                    </p:animEffect>
                                  </p:childTnLst>
                                </p:cTn>
                              </p:par>
                            </p:childTnLst>
                          </p:cTn>
                        </p:par>
                        <p:par>
                          <p:cTn id="32" fill="hold" nodeType="afterGroup">
                            <p:stCondLst>
                              <p:cond delay="3500"/>
                            </p:stCondLst>
                            <p:childTnLst>
                              <p:par>
                                <p:cTn id="33" presetID="3" presetClass="entr" presetSubtype="5" fill="hold" grpId="0" nodeType="afterEffect">
                                  <p:stCondLst>
                                    <p:cond delay="0"/>
                                  </p:stCondLst>
                                  <p:childTnLst>
                                    <p:set>
                                      <p:cBhvr>
                                        <p:cTn id="34" dur="1" fill="hold">
                                          <p:stCondLst>
                                            <p:cond delay="0"/>
                                          </p:stCondLst>
                                        </p:cTn>
                                        <p:tgtEl>
                                          <p:spTgt spid="405513"/>
                                        </p:tgtEl>
                                        <p:attrNameLst>
                                          <p:attrName>style.visibility</p:attrName>
                                        </p:attrNameLst>
                                      </p:cBhvr>
                                      <p:to>
                                        <p:strVal val="visible"/>
                                      </p:to>
                                    </p:set>
                                    <p:animEffect transition="in" filter="blinds(vertical)">
                                      <p:cBhvr>
                                        <p:cTn id="35" dur="500"/>
                                        <p:tgtEl>
                                          <p:spTgt spid="405513"/>
                                        </p:tgtEl>
                                      </p:cBhvr>
                                    </p:animEffect>
                                  </p:childTnLst>
                                </p:cTn>
                              </p:par>
                            </p:childTnLst>
                          </p:cTn>
                        </p:par>
                        <p:par>
                          <p:cTn id="36" fill="hold" nodeType="afterGroup">
                            <p:stCondLst>
                              <p:cond delay="4000"/>
                            </p:stCondLst>
                            <p:childTnLst>
                              <p:par>
                                <p:cTn id="37" presetID="3" presetClass="entr" presetSubtype="5" fill="hold" grpId="0" nodeType="afterEffect">
                                  <p:stCondLst>
                                    <p:cond delay="0"/>
                                  </p:stCondLst>
                                  <p:childTnLst>
                                    <p:set>
                                      <p:cBhvr>
                                        <p:cTn id="38" dur="1" fill="hold">
                                          <p:stCondLst>
                                            <p:cond delay="0"/>
                                          </p:stCondLst>
                                        </p:cTn>
                                        <p:tgtEl>
                                          <p:spTgt spid="405512"/>
                                        </p:tgtEl>
                                        <p:attrNameLst>
                                          <p:attrName>style.visibility</p:attrName>
                                        </p:attrNameLst>
                                      </p:cBhvr>
                                      <p:to>
                                        <p:strVal val="visible"/>
                                      </p:to>
                                    </p:set>
                                    <p:animEffect transition="in" filter="blinds(vertical)">
                                      <p:cBhvr>
                                        <p:cTn id="39" dur="500"/>
                                        <p:tgtEl>
                                          <p:spTgt spid="405512"/>
                                        </p:tgtEl>
                                      </p:cBhvr>
                                    </p:animEffect>
                                  </p:childTnLst>
                                </p:cTn>
                              </p:par>
                            </p:childTnLst>
                          </p:cTn>
                        </p:par>
                        <p:par>
                          <p:cTn id="40" fill="hold" nodeType="afterGroup">
                            <p:stCondLst>
                              <p:cond delay="4500"/>
                            </p:stCondLst>
                            <p:childTnLst>
                              <p:par>
                                <p:cTn id="41" presetID="3" presetClass="entr" presetSubtype="5" fill="hold" grpId="0" nodeType="afterEffect">
                                  <p:stCondLst>
                                    <p:cond delay="0"/>
                                  </p:stCondLst>
                                  <p:childTnLst>
                                    <p:set>
                                      <p:cBhvr>
                                        <p:cTn id="42" dur="1" fill="hold">
                                          <p:stCondLst>
                                            <p:cond delay="0"/>
                                          </p:stCondLst>
                                        </p:cTn>
                                        <p:tgtEl>
                                          <p:spTgt spid="405527"/>
                                        </p:tgtEl>
                                        <p:attrNameLst>
                                          <p:attrName>style.visibility</p:attrName>
                                        </p:attrNameLst>
                                      </p:cBhvr>
                                      <p:to>
                                        <p:strVal val="visible"/>
                                      </p:to>
                                    </p:set>
                                    <p:animEffect transition="in" filter="blinds(vertical)">
                                      <p:cBhvr>
                                        <p:cTn id="43" dur="500"/>
                                        <p:tgtEl>
                                          <p:spTgt spid="405527"/>
                                        </p:tgtEl>
                                      </p:cBhvr>
                                    </p:animEffect>
                                  </p:childTnLst>
                                </p:cTn>
                              </p:par>
                            </p:childTnLst>
                          </p:cTn>
                        </p:par>
                        <p:par>
                          <p:cTn id="44" fill="hold" nodeType="afterGroup">
                            <p:stCondLst>
                              <p:cond delay="5000"/>
                            </p:stCondLst>
                            <p:childTnLst>
                              <p:par>
                                <p:cTn id="45" presetID="3" presetClass="entr" presetSubtype="5" fill="hold" grpId="0" nodeType="afterEffect">
                                  <p:stCondLst>
                                    <p:cond delay="0"/>
                                  </p:stCondLst>
                                  <p:childTnLst>
                                    <p:set>
                                      <p:cBhvr>
                                        <p:cTn id="46" dur="1" fill="hold">
                                          <p:stCondLst>
                                            <p:cond delay="0"/>
                                          </p:stCondLst>
                                        </p:cTn>
                                        <p:tgtEl>
                                          <p:spTgt spid="405517"/>
                                        </p:tgtEl>
                                        <p:attrNameLst>
                                          <p:attrName>style.visibility</p:attrName>
                                        </p:attrNameLst>
                                      </p:cBhvr>
                                      <p:to>
                                        <p:strVal val="visible"/>
                                      </p:to>
                                    </p:set>
                                    <p:animEffect transition="in" filter="blinds(vertical)">
                                      <p:cBhvr>
                                        <p:cTn id="47" dur="500"/>
                                        <p:tgtEl>
                                          <p:spTgt spid="405517"/>
                                        </p:tgtEl>
                                      </p:cBhvr>
                                    </p:animEffect>
                                  </p:childTnLst>
                                </p:cTn>
                              </p:par>
                            </p:childTnLst>
                          </p:cTn>
                        </p:par>
                        <p:par>
                          <p:cTn id="48" fill="hold" nodeType="afterGroup">
                            <p:stCondLst>
                              <p:cond delay="5500"/>
                            </p:stCondLst>
                            <p:childTnLst>
                              <p:par>
                                <p:cTn id="49" presetID="3" presetClass="entr" presetSubtype="5" fill="hold" grpId="0" nodeType="afterEffect">
                                  <p:stCondLst>
                                    <p:cond delay="0"/>
                                  </p:stCondLst>
                                  <p:childTnLst>
                                    <p:set>
                                      <p:cBhvr>
                                        <p:cTn id="50" dur="1" fill="hold">
                                          <p:stCondLst>
                                            <p:cond delay="0"/>
                                          </p:stCondLst>
                                        </p:cTn>
                                        <p:tgtEl>
                                          <p:spTgt spid="405526"/>
                                        </p:tgtEl>
                                        <p:attrNameLst>
                                          <p:attrName>style.visibility</p:attrName>
                                        </p:attrNameLst>
                                      </p:cBhvr>
                                      <p:to>
                                        <p:strVal val="visible"/>
                                      </p:to>
                                    </p:set>
                                    <p:animEffect transition="in" filter="blinds(vertical)">
                                      <p:cBhvr>
                                        <p:cTn id="51" dur="500"/>
                                        <p:tgtEl>
                                          <p:spTgt spid="4055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405530"/>
                                        </p:tgtEl>
                                        <p:attrNameLst>
                                          <p:attrName>style.visibility</p:attrName>
                                        </p:attrNameLst>
                                      </p:cBhvr>
                                      <p:to>
                                        <p:strVal val="visible"/>
                                      </p:to>
                                    </p:set>
                                    <p:animEffect transition="in" filter="blinds(vertical)">
                                      <p:cBhvr>
                                        <p:cTn id="56" dur="500"/>
                                        <p:tgtEl>
                                          <p:spTgt spid="405530"/>
                                        </p:tgtEl>
                                      </p:cBhvr>
                                    </p:animEffect>
                                  </p:childTnLst>
                                </p:cTn>
                              </p:par>
                            </p:childTnLst>
                          </p:cTn>
                        </p:par>
                        <p:par>
                          <p:cTn id="57" fill="hold" nodeType="afterGroup">
                            <p:stCondLst>
                              <p:cond delay="500"/>
                            </p:stCondLst>
                            <p:childTnLst>
                              <p:par>
                                <p:cTn id="58" presetID="3" presetClass="entr" presetSubtype="5" fill="hold" grpId="0" nodeType="afterEffect">
                                  <p:stCondLst>
                                    <p:cond delay="0"/>
                                  </p:stCondLst>
                                  <p:childTnLst>
                                    <p:set>
                                      <p:cBhvr>
                                        <p:cTn id="59" dur="1" fill="hold">
                                          <p:stCondLst>
                                            <p:cond delay="0"/>
                                          </p:stCondLst>
                                        </p:cTn>
                                        <p:tgtEl>
                                          <p:spTgt spid="405511"/>
                                        </p:tgtEl>
                                        <p:attrNameLst>
                                          <p:attrName>style.visibility</p:attrName>
                                        </p:attrNameLst>
                                      </p:cBhvr>
                                      <p:to>
                                        <p:strVal val="visible"/>
                                      </p:to>
                                    </p:set>
                                    <p:animEffect transition="in" filter="blinds(vertical)">
                                      <p:cBhvr>
                                        <p:cTn id="60" dur="500"/>
                                        <p:tgtEl>
                                          <p:spTgt spid="405511"/>
                                        </p:tgtEl>
                                      </p:cBhvr>
                                    </p:animEffect>
                                  </p:childTnLst>
                                </p:cTn>
                              </p:par>
                            </p:childTnLst>
                          </p:cTn>
                        </p:par>
                        <p:par>
                          <p:cTn id="61" fill="hold" nodeType="afterGroup">
                            <p:stCondLst>
                              <p:cond delay="1000"/>
                            </p:stCondLst>
                            <p:childTnLst>
                              <p:par>
                                <p:cTn id="62" presetID="3" presetClass="entr" presetSubtype="5"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vertical)">
                                      <p:cBhvr>
                                        <p:cTn id="64" dur="500"/>
                                        <p:tgtEl>
                                          <p:spTgt spid="26"/>
                                        </p:tgtEl>
                                      </p:cBhvr>
                                    </p:animEffect>
                                  </p:childTnLst>
                                </p:cTn>
                              </p:par>
                            </p:childTnLst>
                          </p:cTn>
                        </p:par>
                        <p:par>
                          <p:cTn id="65" fill="hold" nodeType="afterGroup">
                            <p:stCondLst>
                              <p:cond delay="1500"/>
                            </p:stCondLst>
                            <p:childTnLst>
                              <p:par>
                                <p:cTn id="66" presetID="3" presetClass="entr" presetSubtype="5" fill="hold" grpId="0" nodeType="afterEffect">
                                  <p:stCondLst>
                                    <p:cond delay="0"/>
                                  </p:stCondLst>
                                  <p:childTnLst>
                                    <p:set>
                                      <p:cBhvr>
                                        <p:cTn id="67" dur="1" fill="hold">
                                          <p:stCondLst>
                                            <p:cond delay="0"/>
                                          </p:stCondLst>
                                        </p:cTn>
                                        <p:tgtEl>
                                          <p:spTgt spid="405521"/>
                                        </p:tgtEl>
                                        <p:attrNameLst>
                                          <p:attrName>style.visibility</p:attrName>
                                        </p:attrNameLst>
                                      </p:cBhvr>
                                      <p:to>
                                        <p:strVal val="visible"/>
                                      </p:to>
                                    </p:set>
                                    <p:animEffect transition="in" filter="blinds(vertical)">
                                      <p:cBhvr>
                                        <p:cTn id="68" dur="500"/>
                                        <p:tgtEl>
                                          <p:spTgt spid="405521"/>
                                        </p:tgtEl>
                                      </p:cBhvr>
                                    </p:animEffect>
                                  </p:childTnLst>
                                </p:cTn>
                              </p:par>
                            </p:childTnLst>
                          </p:cTn>
                        </p:par>
                        <p:par>
                          <p:cTn id="69" fill="hold" nodeType="afterGroup">
                            <p:stCondLst>
                              <p:cond delay="2000"/>
                            </p:stCondLst>
                            <p:childTnLst>
                              <p:par>
                                <p:cTn id="70" presetID="3" presetClass="entr" presetSubtype="5" fill="hold" grpId="0" nodeType="afterEffect">
                                  <p:stCondLst>
                                    <p:cond delay="0"/>
                                  </p:stCondLst>
                                  <p:childTnLst>
                                    <p:set>
                                      <p:cBhvr>
                                        <p:cTn id="71" dur="1" fill="hold">
                                          <p:stCondLst>
                                            <p:cond delay="0"/>
                                          </p:stCondLst>
                                        </p:cTn>
                                        <p:tgtEl>
                                          <p:spTgt spid="405516"/>
                                        </p:tgtEl>
                                        <p:attrNameLst>
                                          <p:attrName>style.visibility</p:attrName>
                                        </p:attrNameLst>
                                      </p:cBhvr>
                                      <p:to>
                                        <p:strVal val="visible"/>
                                      </p:to>
                                    </p:set>
                                    <p:animEffect transition="in" filter="blinds(vertical)">
                                      <p:cBhvr>
                                        <p:cTn id="72" dur="500"/>
                                        <p:tgtEl>
                                          <p:spTgt spid="405516"/>
                                        </p:tgtEl>
                                      </p:cBhvr>
                                    </p:animEffect>
                                  </p:childTnLst>
                                </p:cTn>
                              </p:par>
                            </p:childTnLst>
                          </p:cTn>
                        </p:par>
                        <p:par>
                          <p:cTn id="73" fill="hold" nodeType="afterGroup">
                            <p:stCondLst>
                              <p:cond delay="2500"/>
                            </p:stCondLst>
                            <p:childTnLst>
                              <p:par>
                                <p:cTn id="74" presetID="3" presetClass="entr" presetSubtype="5"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vertical)">
                                      <p:cBhvr>
                                        <p:cTn id="76" dur="500"/>
                                        <p:tgtEl>
                                          <p:spTgt spid="31"/>
                                        </p:tgtEl>
                                      </p:cBhvr>
                                    </p:animEffect>
                                  </p:childTnLst>
                                </p:cTn>
                              </p:par>
                            </p:childTnLst>
                          </p:cTn>
                        </p:par>
                        <p:par>
                          <p:cTn id="77" fill="hold" nodeType="afterGroup">
                            <p:stCondLst>
                              <p:cond delay="3000"/>
                            </p:stCondLst>
                            <p:childTnLst>
                              <p:par>
                                <p:cTn id="78" presetID="3" presetClass="entr" presetSubtype="5" fill="hold" grpId="0" nodeType="afterEffect">
                                  <p:stCondLst>
                                    <p:cond delay="0"/>
                                  </p:stCondLst>
                                  <p:childTnLst>
                                    <p:set>
                                      <p:cBhvr>
                                        <p:cTn id="79" dur="1" fill="hold">
                                          <p:stCondLst>
                                            <p:cond delay="0"/>
                                          </p:stCondLst>
                                        </p:cTn>
                                        <p:tgtEl>
                                          <p:spTgt spid="405522"/>
                                        </p:tgtEl>
                                        <p:attrNameLst>
                                          <p:attrName>style.visibility</p:attrName>
                                        </p:attrNameLst>
                                      </p:cBhvr>
                                      <p:to>
                                        <p:strVal val="visible"/>
                                      </p:to>
                                    </p:set>
                                    <p:animEffect transition="in" filter="blinds(vertical)">
                                      <p:cBhvr>
                                        <p:cTn id="80" dur="500"/>
                                        <p:tgtEl>
                                          <p:spTgt spid="40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P spid="405527" grpId="0"/>
      <p:bldP spid="405526" grpId="0"/>
      <p:bldP spid="405525" grpId="0" animBg="1"/>
      <p:bldP spid="405524" grpId="0" animBg="1"/>
      <p:bldP spid="405523" grpId="0" animBg="1"/>
      <p:bldP spid="405522" grpId="0"/>
      <p:bldP spid="405521" grpId="0"/>
      <p:bldP spid="405518" grpId="0" animBg="1"/>
      <p:bldP spid="405517" grpId="0"/>
      <p:bldP spid="405516" grpId="0"/>
      <p:bldP spid="405515" grpId="0" animBg="1"/>
      <p:bldP spid="405514" grpId="0" animBg="1"/>
      <p:bldP spid="405513" grpId="0"/>
      <p:bldP spid="405512" grpId="0"/>
      <p:bldP spid="405511" grpId="0"/>
      <p:bldP spid="4055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28625" y="1428750"/>
            <a:ext cx="8229600" cy="865188"/>
          </a:xfrm>
        </p:spPr>
        <p:txBody>
          <a:bodyPr rtlCol="0">
            <a:normAutofit/>
          </a:bodyPr>
          <a:lstStyle/>
          <a:p>
            <a:pPr eaLnBrk="1" fontAlgn="auto" hangingPunct="1">
              <a:spcAft>
                <a:spcPts val="0"/>
              </a:spcAft>
              <a:defRPr/>
            </a:pPr>
            <a:r>
              <a:rPr lang="en-US" altLang="zh-TW" dirty="0">
                <a:latin typeface="華康隸書體W7" pitchFamily="65" charset="-120"/>
              </a:rPr>
              <a:t> </a:t>
            </a:r>
            <a:r>
              <a:rPr lang="zh-TW" altLang="en-US" dirty="0">
                <a:effectLst>
                  <a:outerShdw blurRad="38100" dist="38100" dir="2700000" algn="tl">
                    <a:srgbClr val="000000">
                      <a:alpha val="43137"/>
                    </a:srgbClr>
                  </a:outerShdw>
                </a:effectLst>
                <a:latin typeface="華康隸書體W7" pitchFamily="65" charset="-120"/>
              </a:rPr>
              <a:t>範例規劃重點</a:t>
            </a:r>
          </a:p>
        </p:txBody>
      </p:sp>
      <p:sp>
        <p:nvSpPr>
          <p:cNvPr id="259077" name="Rectangle 5"/>
          <p:cNvSpPr>
            <a:spLocks noChangeArrowheads="1"/>
          </p:cNvSpPr>
          <p:nvPr/>
        </p:nvSpPr>
        <p:spPr bwMode="auto">
          <a:xfrm>
            <a:off x="285750" y="2374900"/>
            <a:ext cx="856297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lnSpc>
                <a:spcPts val="2500"/>
              </a:lnSpc>
              <a:spcBef>
                <a:spcPts val="1200"/>
              </a:spcBef>
              <a:buClr>
                <a:srgbClr val="FF0000"/>
              </a:buClr>
              <a:buSzPct val="65000"/>
              <a:buFont typeface="Wingdings" pitchFamily="2" charset="2"/>
              <a:buChar char="u"/>
              <a:tabLst>
                <a:tab pos="762000" algn="l"/>
              </a:tabLst>
            </a:pPr>
            <a:r>
              <a:rPr kumimoji="0" lang="zh-TW" altLang="en-US" sz="2000" b="1">
                <a:latin typeface="Times New Roman" pitchFamily="18" charset="0"/>
                <a:ea typeface="標楷體" pitchFamily="65" charset="-120"/>
                <a:cs typeface="Times New Roman" pitchFamily="18" charset="0"/>
              </a:rPr>
              <a:t>以上這個案例就是</a:t>
            </a: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的基礎理論概念，這個概念一共有三個時間點：</a:t>
            </a:r>
            <a:r>
              <a:rPr kumimoji="0" lang="en-US" altLang="zh-TW" sz="2000" b="1">
                <a:latin typeface="Times New Roman" pitchFamily="18" charset="0"/>
                <a:ea typeface="標楷體" pitchFamily="65" charset="-120"/>
                <a:cs typeface="Times New Roman" pitchFamily="18" charset="0"/>
              </a:rPr>
              <a:t>8/20</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8/14</a:t>
            </a:r>
            <a:r>
              <a:rPr kumimoji="0" lang="zh-TW" altLang="en-US" sz="2000" b="1">
                <a:latin typeface="Times New Roman" pitchFamily="18" charset="0"/>
                <a:ea typeface="標楷體" pitchFamily="65" charset="-120"/>
                <a:cs typeface="Times New Roman" pitchFamily="18" charset="0"/>
              </a:rPr>
              <a:t>及</a:t>
            </a:r>
            <a:r>
              <a:rPr kumimoji="0" lang="en-US" altLang="zh-TW" sz="2000" b="1">
                <a:latin typeface="Times New Roman" pitchFamily="18" charset="0"/>
                <a:ea typeface="標楷體" pitchFamily="65" charset="-120"/>
                <a:cs typeface="Times New Roman" pitchFamily="18" charset="0"/>
              </a:rPr>
              <a:t>8/3 </a:t>
            </a:r>
            <a:r>
              <a:rPr kumimoji="0" lang="zh-TW" altLang="en-US" sz="2000" b="1">
                <a:latin typeface="Times New Roman" pitchFamily="18" charset="0"/>
                <a:ea typeface="標楷體" pitchFamily="65" charset="-120"/>
                <a:cs typeface="Times New Roman" pitchFamily="18" charset="0"/>
              </a:rPr>
              <a:t>，是規劃的重點：</a:t>
            </a:r>
          </a:p>
          <a:p>
            <a:pPr marL="904875" lvl="1" indent="-447675">
              <a:lnSpc>
                <a:spcPts val="2500"/>
              </a:lnSpc>
              <a:spcBef>
                <a:spcPts val="1200"/>
              </a:spcBef>
              <a:buClr>
                <a:srgbClr val="008000"/>
              </a:buClr>
              <a:buSzPct val="85000"/>
              <a:buFont typeface="Wingdings" pitchFamily="2" charset="2"/>
              <a:buChar char="Ø"/>
              <a:tabLst>
                <a:tab pos="762000" algn="l"/>
              </a:tabLst>
            </a:pPr>
            <a:r>
              <a:rPr kumimoji="0" lang="en-US" altLang="zh-TW" sz="2000" b="1">
                <a:solidFill>
                  <a:srgbClr val="0000FF"/>
                </a:solidFill>
                <a:latin typeface="Times New Roman" pitchFamily="18" charset="0"/>
                <a:ea typeface="標楷體" pitchFamily="65" charset="-120"/>
                <a:cs typeface="Times New Roman" pitchFamily="18" charset="0"/>
              </a:rPr>
              <a:t>8/20</a:t>
            </a:r>
            <a:r>
              <a:rPr kumimoji="0" lang="zh-TW" altLang="en-US" sz="2000" b="1">
                <a:solidFill>
                  <a:srgbClr val="0000FF"/>
                </a:solidFill>
                <a:latin typeface="Times New Roman" pitchFamily="18" charset="0"/>
                <a:ea typeface="標楷體" pitchFamily="65" charset="-120"/>
                <a:cs typeface="Times New Roman" pitchFamily="18" charset="0"/>
              </a:rPr>
              <a:t>出貨時間點：</a:t>
            </a:r>
            <a:r>
              <a:rPr kumimoji="0" lang="en-US" altLang="zh-TW" sz="2000" b="1">
                <a:solidFill>
                  <a:srgbClr val="CC0000"/>
                </a:solidFill>
                <a:latin typeface="Times New Roman" pitchFamily="18" charset="0"/>
                <a:ea typeface="標楷體" pitchFamily="65" charset="-120"/>
                <a:cs typeface="Times New Roman" pitchFamily="18" charset="0"/>
              </a:rPr>
              <a:t/>
            </a:r>
            <a:br>
              <a:rPr kumimoji="0" lang="en-US" altLang="zh-TW" sz="2000" b="1">
                <a:solidFill>
                  <a:srgbClr val="CC0000"/>
                </a:solidFill>
                <a:latin typeface="Times New Roman" pitchFamily="18" charset="0"/>
                <a:ea typeface="標楷體" pitchFamily="65" charset="-120"/>
                <a:cs typeface="Times New Roman" pitchFamily="18" charset="0"/>
              </a:rPr>
            </a:br>
            <a:r>
              <a:rPr kumimoji="0" lang="zh-TW" altLang="en-US" b="1">
                <a:latin typeface="Times New Roman" pitchFamily="18" charset="0"/>
                <a:ea typeface="標楷體" pitchFamily="65" charset="-120"/>
                <a:cs typeface="Times New Roman" pitchFamily="18" charset="0"/>
              </a:rPr>
              <a:t>因為當天要出貨</a:t>
            </a:r>
            <a:r>
              <a:rPr kumimoji="0" lang="en-US" altLang="zh-TW" b="1">
                <a:latin typeface="Times New Roman" pitchFamily="18" charset="0"/>
                <a:ea typeface="標楷體" pitchFamily="65" charset="-120"/>
                <a:cs typeface="Times New Roman" pitchFamily="18" charset="0"/>
              </a:rPr>
              <a:t>100 pcs</a:t>
            </a:r>
            <a:r>
              <a:rPr kumimoji="0" lang="zh-TW" altLang="en-US" b="1">
                <a:latin typeface="Times New Roman" pitchFamily="18" charset="0"/>
                <a:ea typeface="標楷體" pitchFamily="65" charset="-120"/>
                <a:cs typeface="Times New Roman" pitchFamily="18" charset="0"/>
              </a:rPr>
              <a:t>，但是庫存只有</a:t>
            </a:r>
            <a:r>
              <a:rPr kumimoji="0" lang="en-US" altLang="zh-TW" b="1">
                <a:latin typeface="Times New Roman" pitchFamily="18" charset="0"/>
                <a:ea typeface="標楷體" pitchFamily="65" charset="-120"/>
                <a:cs typeface="Times New Roman" pitchFamily="18" charset="0"/>
              </a:rPr>
              <a:t>60 pcs</a:t>
            </a:r>
            <a:r>
              <a:rPr kumimoji="0" lang="zh-TW" altLang="en-US" b="1">
                <a:latin typeface="Times New Roman" pitchFamily="18" charset="0"/>
                <a:ea typeface="標楷體" pitchFamily="65" charset="-120"/>
                <a:cs typeface="Times New Roman" pitchFamily="18" charset="0"/>
              </a:rPr>
              <a:t>，表示需求為</a:t>
            </a:r>
            <a:r>
              <a:rPr kumimoji="0" lang="en-US" altLang="zh-TW" b="1">
                <a:latin typeface="Times New Roman" pitchFamily="18" charset="0"/>
                <a:ea typeface="標楷體" pitchFamily="65" charset="-120"/>
                <a:cs typeface="Times New Roman" pitchFamily="18" charset="0"/>
              </a:rPr>
              <a:t>40 pcs</a:t>
            </a:r>
            <a:endParaRPr kumimoji="0" lang="zh-TW" altLang="en-US" b="1">
              <a:latin typeface="Times New Roman" pitchFamily="18" charset="0"/>
              <a:ea typeface="標楷體" pitchFamily="65" charset="-120"/>
              <a:cs typeface="Times New Roman" pitchFamily="18" charset="0"/>
            </a:endParaRPr>
          </a:p>
          <a:p>
            <a:pPr marL="904875" lvl="1" indent="-447675">
              <a:lnSpc>
                <a:spcPts val="2500"/>
              </a:lnSpc>
              <a:spcBef>
                <a:spcPts val="1200"/>
              </a:spcBef>
              <a:buClr>
                <a:srgbClr val="008000"/>
              </a:buClr>
              <a:buSzPct val="85000"/>
              <a:buFont typeface="Wingdings" pitchFamily="2" charset="2"/>
              <a:buChar char="Ø"/>
              <a:tabLst>
                <a:tab pos="762000" algn="l"/>
              </a:tabLst>
            </a:pPr>
            <a:r>
              <a:rPr kumimoji="0" lang="en-US" altLang="zh-TW" sz="2000" b="1">
                <a:solidFill>
                  <a:srgbClr val="0000FF"/>
                </a:solidFill>
                <a:latin typeface="Times New Roman" pitchFamily="18" charset="0"/>
                <a:ea typeface="標楷體" pitchFamily="65" charset="-120"/>
                <a:cs typeface="Times New Roman" pitchFamily="18" charset="0"/>
              </a:rPr>
              <a:t>8/14</a:t>
            </a:r>
            <a:r>
              <a:rPr kumimoji="0" lang="zh-TW" altLang="en-US" sz="2000" b="1">
                <a:solidFill>
                  <a:srgbClr val="0000FF"/>
                </a:solidFill>
                <a:latin typeface="Times New Roman" pitchFamily="18" charset="0"/>
                <a:ea typeface="標楷體" pitchFamily="65" charset="-120"/>
                <a:cs typeface="Times New Roman" pitchFamily="18" charset="0"/>
              </a:rPr>
              <a:t>開始投料製造的時間點：</a:t>
            </a:r>
            <a:r>
              <a:rPr kumimoji="0" lang="en-US" altLang="zh-TW" sz="2000" b="1">
                <a:solidFill>
                  <a:srgbClr val="0000FF"/>
                </a:solidFill>
                <a:latin typeface="Times New Roman" pitchFamily="18" charset="0"/>
                <a:ea typeface="標楷體" pitchFamily="65" charset="-120"/>
                <a:cs typeface="Times New Roman" pitchFamily="18" charset="0"/>
              </a:rPr>
              <a:t/>
            </a:r>
            <a:br>
              <a:rPr kumimoji="0" lang="en-US" altLang="zh-TW" sz="2000" b="1">
                <a:solidFill>
                  <a:srgbClr val="0000FF"/>
                </a:solidFill>
                <a:latin typeface="Times New Roman" pitchFamily="18" charset="0"/>
                <a:ea typeface="標楷體" pitchFamily="65" charset="-120"/>
                <a:cs typeface="Times New Roman" pitchFamily="18" charset="0"/>
              </a:rPr>
            </a:br>
            <a:r>
              <a:rPr kumimoji="0" lang="zh-TW" altLang="en-US" b="1">
                <a:latin typeface="Times New Roman" pitchFamily="18" charset="0"/>
                <a:ea typeface="標楷體" pitchFamily="65" charset="-120"/>
                <a:cs typeface="Times New Roman" pitchFamily="18" charset="0"/>
              </a:rPr>
              <a:t>因為出貨尚缺</a:t>
            </a:r>
            <a:r>
              <a:rPr kumimoji="0" lang="en-US" altLang="zh-TW" b="1">
                <a:latin typeface="Times New Roman" pitchFamily="18" charset="0"/>
                <a:ea typeface="標楷體" pitchFamily="65" charset="-120"/>
                <a:cs typeface="Times New Roman" pitchFamily="18" charset="0"/>
              </a:rPr>
              <a:t>40 pcs</a:t>
            </a:r>
            <a:r>
              <a:rPr kumimoji="0" lang="zh-TW" altLang="en-US" b="1">
                <a:latin typeface="Times New Roman" pitchFamily="18" charset="0"/>
                <a:ea typeface="標楷體" pitchFamily="65" charset="-120"/>
                <a:cs typeface="Times New Roman" pitchFamily="18" charset="0"/>
              </a:rPr>
              <a:t>，故這些數量必須在此時間點開始投料組裝</a:t>
            </a:r>
          </a:p>
          <a:p>
            <a:pPr marL="904875" lvl="1" indent="-447675">
              <a:lnSpc>
                <a:spcPts val="2500"/>
              </a:lnSpc>
              <a:spcBef>
                <a:spcPts val="1200"/>
              </a:spcBef>
              <a:buClr>
                <a:srgbClr val="008000"/>
              </a:buClr>
              <a:buSzPct val="85000"/>
              <a:buFont typeface="Wingdings" pitchFamily="2" charset="2"/>
              <a:buChar char="Ø"/>
              <a:tabLst>
                <a:tab pos="762000" algn="l"/>
              </a:tabLst>
            </a:pPr>
            <a:r>
              <a:rPr kumimoji="0" lang="en-US" altLang="zh-TW" sz="2000" b="1">
                <a:solidFill>
                  <a:srgbClr val="0000FF"/>
                </a:solidFill>
                <a:latin typeface="Times New Roman" pitchFamily="18" charset="0"/>
                <a:ea typeface="標楷體" pitchFamily="65" charset="-120"/>
                <a:cs typeface="Times New Roman" pitchFamily="18" charset="0"/>
              </a:rPr>
              <a:t>8/3 </a:t>
            </a:r>
            <a:r>
              <a:rPr kumimoji="0" lang="zh-TW" altLang="en-US" sz="2000" b="1">
                <a:solidFill>
                  <a:srgbClr val="0000FF"/>
                </a:solidFill>
                <a:latin typeface="Times New Roman" pitchFamily="18" charset="0"/>
                <a:ea typeface="標楷體" pitchFamily="65" charset="-120"/>
                <a:cs typeface="Times New Roman" pitchFamily="18" charset="0"/>
              </a:rPr>
              <a:t>開始發出採購單的時間點：</a:t>
            </a:r>
            <a:r>
              <a:rPr kumimoji="0" lang="en-US" altLang="zh-TW" sz="2000" b="1">
                <a:solidFill>
                  <a:srgbClr val="0000FF"/>
                </a:solidFill>
                <a:latin typeface="Times New Roman" pitchFamily="18" charset="0"/>
                <a:ea typeface="標楷體" pitchFamily="65" charset="-120"/>
                <a:cs typeface="Times New Roman" pitchFamily="18" charset="0"/>
              </a:rPr>
              <a:t/>
            </a:r>
            <a:br>
              <a:rPr kumimoji="0" lang="en-US" altLang="zh-TW" sz="2000" b="1">
                <a:solidFill>
                  <a:srgbClr val="0000FF"/>
                </a:solidFill>
                <a:latin typeface="Times New Roman" pitchFamily="18" charset="0"/>
                <a:ea typeface="標楷體" pitchFamily="65" charset="-120"/>
                <a:cs typeface="Times New Roman" pitchFamily="18" charset="0"/>
              </a:rPr>
            </a:br>
            <a:r>
              <a:rPr kumimoji="0" lang="en-US" altLang="zh-TW" b="1">
                <a:latin typeface="Times New Roman" pitchFamily="18" charset="0"/>
                <a:ea typeface="標楷體" pitchFamily="65" charset="-120"/>
                <a:cs typeface="Times New Roman" pitchFamily="18" charset="0"/>
              </a:rPr>
              <a:t>40 pcs</a:t>
            </a:r>
            <a:r>
              <a:rPr kumimoji="0" lang="zh-TW" altLang="en-US" b="1">
                <a:latin typeface="Times New Roman" pitchFamily="18" charset="0"/>
                <a:ea typeface="標楷體" pitchFamily="65" charset="-120"/>
                <a:cs typeface="Times New Roman" pitchFamily="18" charset="0"/>
              </a:rPr>
              <a:t>的成品在</a:t>
            </a:r>
            <a:r>
              <a:rPr kumimoji="0" lang="en-US" altLang="zh-TW" b="1">
                <a:latin typeface="Times New Roman" pitchFamily="18" charset="0"/>
                <a:ea typeface="標楷體" pitchFamily="65" charset="-120"/>
                <a:cs typeface="Times New Roman" pitchFamily="18" charset="0"/>
              </a:rPr>
              <a:t>8/14</a:t>
            </a:r>
            <a:r>
              <a:rPr kumimoji="0" lang="zh-TW" altLang="en-US" b="1">
                <a:latin typeface="Times New Roman" pitchFamily="18" charset="0"/>
                <a:ea typeface="標楷體" pitchFamily="65" charset="-120"/>
                <a:cs typeface="Times New Roman" pitchFamily="18" charset="0"/>
              </a:rPr>
              <a:t>開始領料生產，</a:t>
            </a:r>
            <a:r>
              <a:rPr kumimoji="0" lang="en-US" altLang="zh-TW" b="1">
                <a:latin typeface="Times New Roman" pitchFamily="18" charset="0"/>
                <a:ea typeface="標楷體" pitchFamily="65" charset="-120"/>
                <a:cs typeface="Times New Roman" pitchFamily="18" charset="0"/>
              </a:rPr>
              <a:t>8/13</a:t>
            </a:r>
            <a:r>
              <a:rPr kumimoji="0" lang="zh-TW" altLang="en-US" b="1">
                <a:latin typeface="Times New Roman" pitchFamily="18" charset="0"/>
                <a:ea typeface="標楷體" pitchFamily="65" charset="-120"/>
                <a:cs typeface="Times New Roman" pitchFamily="18" charset="0"/>
              </a:rPr>
              <a:t>原物料須到貨，同時必須提早</a:t>
            </a:r>
            <a:r>
              <a:rPr kumimoji="0" lang="en-US" altLang="zh-TW" b="1">
                <a:latin typeface="Times New Roman" pitchFamily="18" charset="0"/>
                <a:ea typeface="標楷體" pitchFamily="65" charset="-120"/>
                <a:cs typeface="Times New Roman" pitchFamily="18" charset="0"/>
              </a:rPr>
              <a:t>10</a:t>
            </a:r>
            <a:r>
              <a:rPr kumimoji="0" lang="zh-TW" altLang="en-US" b="1">
                <a:latin typeface="Times New Roman" pitchFamily="18" charset="0"/>
                <a:ea typeface="標楷體" pitchFamily="65" charset="-120"/>
                <a:cs typeface="Times New Roman" pitchFamily="18" charset="0"/>
              </a:rPr>
              <a:t>天，通知採購供應廠商製作原物料，廠商需要</a:t>
            </a:r>
            <a:r>
              <a:rPr kumimoji="0" lang="en-US" altLang="zh-TW" b="1">
                <a:latin typeface="Times New Roman" pitchFamily="18" charset="0"/>
                <a:ea typeface="標楷體" pitchFamily="65" charset="-120"/>
                <a:cs typeface="Times New Roman" pitchFamily="18" charset="0"/>
              </a:rPr>
              <a:t>10</a:t>
            </a:r>
            <a:r>
              <a:rPr kumimoji="0" lang="zh-TW" altLang="en-US" b="1">
                <a:latin typeface="Times New Roman" pitchFamily="18" charset="0"/>
                <a:ea typeface="標楷體" pitchFamily="65" charset="-120"/>
                <a:cs typeface="Times New Roman" pitchFamily="18" charset="0"/>
              </a:rPr>
              <a:t>個工作天，所以</a:t>
            </a:r>
            <a:r>
              <a:rPr kumimoji="0" lang="en-US" altLang="zh-TW" b="1">
                <a:latin typeface="Times New Roman" pitchFamily="18" charset="0"/>
                <a:ea typeface="標楷體" pitchFamily="65" charset="-120"/>
                <a:cs typeface="Times New Roman" pitchFamily="18" charset="0"/>
              </a:rPr>
              <a:t>8/3</a:t>
            </a:r>
            <a:r>
              <a:rPr kumimoji="0" lang="zh-TW" altLang="en-US" b="1">
                <a:latin typeface="Times New Roman" pitchFamily="18" charset="0"/>
                <a:ea typeface="標楷體" pitchFamily="65" charset="-120"/>
                <a:cs typeface="Times New Roman" pitchFamily="18" charset="0"/>
              </a:rPr>
              <a:t>要通發出採購單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9074"/>
                                        </p:tgtEl>
                                        <p:attrNameLst>
                                          <p:attrName>style.visibility</p:attrName>
                                        </p:attrNameLst>
                                      </p:cBhvr>
                                      <p:to>
                                        <p:strVal val="visible"/>
                                      </p:to>
                                    </p:set>
                                    <p:animEffect transition="in" filter="dissolve">
                                      <p:cBhvr>
                                        <p:cTn id="7" dur="500"/>
                                        <p:tgtEl>
                                          <p:spTgt spid="25907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59077">
                                            <p:txEl>
                                              <p:pRg st="0" end="0"/>
                                            </p:txEl>
                                          </p:spTgt>
                                        </p:tgtEl>
                                        <p:attrNameLst>
                                          <p:attrName>style.visibility</p:attrName>
                                        </p:attrNameLst>
                                      </p:cBhvr>
                                      <p:to>
                                        <p:strVal val="visible"/>
                                      </p:to>
                                    </p:set>
                                    <p:animEffect transition="in" filter="blinds(horizontal)">
                                      <p:cBhvr>
                                        <p:cTn id="11" dur="500"/>
                                        <p:tgtEl>
                                          <p:spTgt spid="259077">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59077">
                                            <p:txEl>
                                              <p:pRg st="1" end="1"/>
                                            </p:txEl>
                                          </p:spTgt>
                                        </p:tgtEl>
                                        <p:attrNameLst>
                                          <p:attrName>style.visibility</p:attrName>
                                        </p:attrNameLst>
                                      </p:cBhvr>
                                      <p:to>
                                        <p:strVal val="visible"/>
                                      </p:to>
                                    </p:set>
                                    <p:animEffect transition="in" filter="blinds(horizontal)">
                                      <p:cBhvr>
                                        <p:cTn id="15" dur="500"/>
                                        <p:tgtEl>
                                          <p:spTgt spid="259077">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59077">
                                            <p:txEl>
                                              <p:pRg st="2" end="2"/>
                                            </p:txEl>
                                          </p:spTgt>
                                        </p:tgtEl>
                                        <p:attrNameLst>
                                          <p:attrName>style.visibility</p:attrName>
                                        </p:attrNameLst>
                                      </p:cBhvr>
                                      <p:to>
                                        <p:strVal val="visible"/>
                                      </p:to>
                                    </p:set>
                                    <p:animEffect transition="in" filter="blinds(horizontal)">
                                      <p:cBhvr>
                                        <p:cTn id="19" dur="500"/>
                                        <p:tgtEl>
                                          <p:spTgt spid="259077">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59077">
                                            <p:txEl>
                                              <p:pRg st="3" end="3"/>
                                            </p:txEl>
                                          </p:spTgt>
                                        </p:tgtEl>
                                        <p:attrNameLst>
                                          <p:attrName>style.visibility</p:attrName>
                                        </p:attrNameLst>
                                      </p:cBhvr>
                                      <p:to>
                                        <p:strVal val="visible"/>
                                      </p:to>
                                    </p:set>
                                    <p:animEffect transition="in" filter="blinds(horizontal)">
                                      <p:cBhvr>
                                        <p:cTn id="23" dur="500"/>
                                        <p:tgtEl>
                                          <p:spTgt spid="259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latin typeface="華康隸書體W7" pitchFamily="65" charset="-120"/>
              </a:rPr>
              <a:t>供給與需求</a:t>
            </a:r>
            <a:r>
              <a:rPr lang="zh-TW" altLang="en-US" dirty="0">
                <a:effectLst>
                  <a:outerShdw blurRad="38100" dist="38100" dir="2700000" algn="tl">
                    <a:srgbClr val="000000">
                      <a:alpha val="43137"/>
                    </a:srgbClr>
                  </a:outerShdw>
                </a:effectLst>
                <a:latin typeface="華康隸書體W7" pitchFamily="65" charset="-120"/>
              </a:rPr>
              <a:t>的定義 </a:t>
            </a:r>
          </a:p>
        </p:txBody>
      </p:sp>
      <p:sp>
        <p:nvSpPr>
          <p:cNvPr id="256003" name="Rectangle 3"/>
          <p:cNvSpPr>
            <a:spLocks noGrp="1" noChangeArrowheads="1"/>
          </p:cNvSpPr>
          <p:nvPr>
            <p:ph idx="1"/>
          </p:nvPr>
        </p:nvSpPr>
        <p:spPr>
          <a:xfrm>
            <a:off x="428625" y="2500313"/>
            <a:ext cx="8572500" cy="3625850"/>
          </a:xfrm>
        </p:spPr>
        <p:txBody>
          <a:bodyPr/>
          <a:lstStyle/>
          <a:p>
            <a:pPr eaLnBrk="1" hangingPunct="1">
              <a:lnSpc>
                <a:spcPts val="2600"/>
              </a:lnSpc>
            </a:pPr>
            <a:r>
              <a:rPr lang="zh-TW" altLang="en-US" smtClean="0">
                <a:solidFill>
                  <a:srgbClr val="0000FF"/>
                </a:solidFill>
              </a:rPr>
              <a:t>一般供給量的來源有：</a:t>
            </a:r>
            <a:r>
              <a:rPr lang="en-US" altLang="zh-TW" smtClean="0">
                <a:solidFill>
                  <a:srgbClr val="0000FF"/>
                </a:solidFill>
              </a:rPr>
              <a:t/>
            </a:r>
            <a:br>
              <a:rPr lang="en-US" altLang="zh-TW" smtClean="0">
                <a:solidFill>
                  <a:srgbClr val="0000FF"/>
                </a:solidFill>
              </a:rPr>
            </a:br>
            <a:r>
              <a:rPr lang="zh-TW" altLang="en-US" smtClean="0">
                <a:solidFill>
                  <a:schemeClr val="tx1"/>
                </a:solidFill>
              </a:rPr>
              <a:t>採購單預計要進貨的數量＋製令工單生產預計要入庫的量＋庫存的可用量</a:t>
            </a:r>
          </a:p>
          <a:p>
            <a:pPr eaLnBrk="1" hangingPunct="1">
              <a:lnSpc>
                <a:spcPts val="2600"/>
              </a:lnSpc>
            </a:pPr>
            <a:r>
              <a:rPr lang="zh-TW" altLang="en-US" smtClean="0">
                <a:solidFill>
                  <a:srgbClr val="0000FF"/>
                </a:solidFill>
              </a:rPr>
              <a:t>一般需求量的來源有：</a:t>
            </a:r>
            <a:r>
              <a:rPr lang="en-US" altLang="zh-TW" smtClean="0">
                <a:solidFill>
                  <a:srgbClr val="0000FF"/>
                </a:solidFill>
              </a:rPr>
              <a:t/>
            </a:r>
            <a:br>
              <a:rPr lang="en-US" altLang="zh-TW" smtClean="0">
                <a:solidFill>
                  <a:srgbClr val="0000FF"/>
                </a:solidFill>
              </a:rPr>
            </a:br>
            <a:r>
              <a:rPr lang="zh-TW" altLang="en-US" smtClean="0">
                <a:solidFill>
                  <a:schemeClr val="tx1"/>
                </a:solidFill>
              </a:rPr>
              <a:t>訂單預計要出貨的量＋工單生產預計要領用的料＋銷售計畫預測需要的出貨量</a:t>
            </a:r>
          </a:p>
          <a:p>
            <a:pPr eaLnBrk="1" hangingPunct="1">
              <a:lnSpc>
                <a:spcPts val="2600"/>
              </a:lnSpc>
            </a:pPr>
            <a:r>
              <a:rPr lang="zh-TW" altLang="en-US" smtClean="0">
                <a:solidFill>
                  <a:srgbClr val="0000FF"/>
                </a:solidFill>
              </a:rPr>
              <a:t>當</a:t>
            </a:r>
            <a:r>
              <a:rPr lang="en-US" altLang="zh-TW" smtClean="0">
                <a:solidFill>
                  <a:srgbClr val="0000FF"/>
                </a:solidFill>
              </a:rPr>
              <a:t>【</a:t>
            </a:r>
            <a:r>
              <a:rPr lang="zh-TW" altLang="en-US" smtClean="0">
                <a:solidFill>
                  <a:srgbClr val="0000FF"/>
                </a:solidFill>
              </a:rPr>
              <a:t>需求量－供給量＞</a:t>
            </a:r>
            <a:r>
              <a:rPr lang="en-US" altLang="zh-TW" smtClean="0">
                <a:solidFill>
                  <a:srgbClr val="0000FF"/>
                </a:solidFill>
              </a:rPr>
              <a:t>0 】</a:t>
            </a:r>
            <a:r>
              <a:rPr lang="zh-TW" altLang="en-US" smtClean="0">
                <a:solidFill>
                  <a:srgbClr val="0000FF"/>
                </a:solidFill>
              </a:rPr>
              <a:t>：</a:t>
            </a:r>
            <a:r>
              <a:rPr lang="en-US" altLang="zh-TW" smtClean="0">
                <a:solidFill>
                  <a:srgbClr val="0000FF"/>
                </a:solidFill>
              </a:rPr>
              <a:t/>
            </a:r>
            <a:br>
              <a:rPr lang="en-US" altLang="zh-TW" smtClean="0">
                <a:solidFill>
                  <a:srgbClr val="0000FF"/>
                </a:solidFill>
              </a:rPr>
            </a:br>
            <a:r>
              <a:rPr lang="zh-TW" altLang="en-US" smtClean="0">
                <a:solidFill>
                  <a:schemeClr val="tx1"/>
                </a:solidFill>
              </a:rPr>
              <a:t>表示該計畫時間點存貨量不足就必須計畫購買或者製造生產</a:t>
            </a:r>
            <a:endParaRPr lang="zh-TW"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linds(horizontal)">
                                      <p:cBhvr>
                                        <p:cTn id="7" dur="500"/>
                                        <p:tgtEl>
                                          <p:spTgt spid="25600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56003">
                                            <p:txEl>
                                              <p:pRg st="0" end="0"/>
                                            </p:txEl>
                                          </p:spTgt>
                                        </p:tgtEl>
                                        <p:attrNameLst>
                                          <p:attrName>style.visibility</p:attrName>
                                        </p:attrNameLst>
                                      </p:cBhvr>
                                      <p:to>
                                        <p:strVal val="visible"/>
                                      </p:to>
                                    </p:set>
                                    <p:animEffect transition="in" filter="box(out)">
                                      <p:cBhvr>
                                        <p:cTn id="11" dur="500"/>
                                        <p:tgtEl>
                                          <p:spTgt spid="256003">
                                            <p:txEl>
                                              <p:pRg st="0" end="0"/>
                                            </p:txEl>
                                          </p:spTgt>
                                        </p:tgtEl>
                                      </p:cBhvr>
                                    </p:animEffect>
                                  </p:childTnLst>
                                </p:cTn>
                              </p:par>
                            </p:childTnLst>
                          </p:cTn>
                        </p:par>
                        <p:par>
                          <p:cTn id="12" fill="hold" nodeType="afterGroup">
                            <p:stCondLst>
                              <p:cond delay="1000"/>
                            </p:stCondLst>
                            <p:childTnLst>
                              <p:par>
                                <p:cTn id="13" presetID="4" presetClass="entr" presetSubtype="32" fill="hold" nodeType="afterEffect">
                                  <p:stCondLst>
                                    <p:cond delay="0"/>
                                  </p:stCondLst>
                                  <p:childTnLst>
                                    <p:set>
                                      <p:cBhvr>
                                        <p:cTn id="14" dur="1" fill="hold">
                                          <p:stCondLst>
                                            <p:cond delay="0"/>
                                          </p:stCondLst>
                                        </p:cTn>
                                        <p:tgtEl>
                                          <p:spTgt spid="256003">
                                            <p:txEl>
                                              <p:pRg st="1" end="1"/>
                                            </p:txEl>
                                          </p:spTgt>
                                        </p:tgtEl>
                                        <p:attrNameLst>
                                          <p:attrName>style.visibility</p:attrName>
                                        </p:attrNameLst>
                                      </p:cBhvr>
                                      <p:to>
                                        <p:strVal val="visible"/>
                                      </p:to>
                                    </p:set>
                                    <p:animEffect transition="in" filter="box(out)">
                                      <p:cBhvr>
                                        <p:cTn id="15" dur="500"/>
                                        <p:tgtEl>
                                          <p:spTgt spid="256003">
                                            <p:txEl>
                                              <p:pRg st="1" end="1"/>
                                            </p:txEl>
                                          </p:spTgt>
                                        </p:tgtEl>
                                      </p:cBhvr>
                                    </p:animEffect>
                                  </p:child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256003">
                                            <p:txEl>
                                              <p:pRg st="2" end="2"/>
                                            </p:txEl>
                                          </p:spTgt>
                                        </p:tgtEl>
                                        <p:attrNameLst>
                                          <p:attrName>style.visibility</p:attrName>
                                        </p:attrNameLst>
                                      </p:cBhvr>
                                      <p:to>
                                        <p:strVal val="visible"/>
                                      </p:to>
                                    </p:set>
                                    <p:animEffect transition="in" filter="box(out)">
                                      <p:cBhvr>
                                        <p:cTn id="19" dur="500"/>
                                        <p:tgtEl>
                                          <p:spTgt spid="256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428625" y="2643188"/>
            <a:ext cx="8496300" cy="2214562"/>
          </a:xfrm>
          <a:prstGeom prst="rect">
            <a:avLst/>
          </a:prstGeom>
          <a:noFill/>
          <a:ln w="9525">
            <a:noFill/>
            <a:miter lim="800000"/>
            <a:headEnd/>
            <a:tailEnd/>
          </a:ln>
          <a:effectLst/>
        </p:spPr>
        <p:txBody>
          <a:bodyPr/>
          <a:lstStyle/>
          <a:p>
            <a:pPr marL="447675" indent="-447675" fontAlgn="auto">
              <a:lnSpc>
                <a:spcPts val="2600"/>
              </a:lnSpc>
              <a:spcBef>
                <a:spcPts val="1200"/>
              </a:spcBef>
              <a:spcAft>
                <a:spcPts val="0"/>
              </a:spcAft>
              <a:buClr>
                <a:srgbClr val="0000FF"/>
              </a:buClr>
              <a:buSzPct val="65000"/>
              <a:buFont typeface="Wingdings" pitchFamily="2" charset="2"/>
              <a:buChar char="n"/>
              <a:defRPr/>
            </a:pPr>
            <a:r>
              <a:rPr kumimoji="0" lang="en-US" altLang="zh-TW" sz="2000" b="1" dirty="0">
                <a:latin typeface="Times New Roman" pitchFamily="18" charset="0"/>
                <a:ea typeface="標楷體" pitchFamily="65" charset="-120"/>
                <a:cs typeface="Times New Roman" pitchFamily="18" charset="0"/>
              </a:rPr>
              <a:t>MRP </a:t>
            </a:r>
            <a:r>
              <a:rPr kumimoji="0" lang="zh-TW" altLang="en-US" sz="2000" b="1" dirty="0">
                <a:latin typeface="Times New Roman" pitchFamily="18" charset="0"/>
                <a:ea typeface="標楷體" pitchFamily="65" charset="-120"/>
                <a:cs typeface="Times New Roman" pitchFamily="18" charset="0"/>
              </a:rPr>
              <a:t>用料的規劃著眼於用料需求時間的 </a:t>
            </a:r>
            <a:r>
              <a:rPr kumimoji="0" lang="en-US" altLang="zh-TW" sz="2000" b="1" dirty="0">
                <a:latin typeface="Times New Roman" pitchFamily="18" charset="0"/>
                <a:ea typeface="標楷體" pitchFamily="65" charset="-120"/>
                <a:cs typeface="Times New Roman" pitchFamily="18" charset="0"/>
              </a:rPr>
              <a:t>“</a:t>
            </a:r>
            <a:r>
              <a:rPr kumimoji="0" lang="zh-TW" altLang="en-US" sz="2000" b="1" dirty="0">
                <a:latin typeface="Times New Roman" pitchFamily="18" charset="0"/>
                <a:ea typeface="標楷體" pitchFamily="65" charset="-120"/>
                <a:cs typeface="Times New Roman" pitchFamily="18" charset="0"/>
              </a:rPr>
              <a:t>供給量</a:t>
            </a:r>
            <a:r>
              <a:rPr kumimoji="0" lang="en-US" altLang="zh-TW" sz="2000" b="1" dirty="0">
                <a:latin typeface="Times New Roman" pitchFamily="18" charset="0"/>
                <a:ea typeface="標楷體" pitchFamily="65" charset="-120"/>
                <a:cs typeface="Times New Roman" pitchFamily="18" charset="0"/>
              </a:rPr>
              <a:t>”&amp;</a:t>
            </a:r>
            <a:r>
              <a:rPr kumimoji="0" lang="zh-TW" altLang="en-US" sz="2000" b="1" dirty="0">
                <a:latin typeface="Times New Roman" pitchFamily="18" charset="0"/>
                <a:ea typeface="標楷體" pitchFamily="65" charset="-120"/>
                <a:cs typeface="Times New Roman" pitchFamily="18" charset="0"/>
              </a:rPr>
              <a:t> </a:t>
            </a:r>
            <a:r>
              <a:rPr kumimoji="0" lang="en-US" altLang="zh-TW" sz="2000" b="1" dirty="0">
                <a:latin typeface="Times New Roman" pitchFamily="18" charset="0"/>
                <a:ea typeface="標楷體" pitchFamily="65" charset="-120"/>
                <a:cs typeface="Times New Roman" pitchFamily="18" charset="0"/>
              </a:rPr>
              <a:t>“</a:t>
            </a:r>
            <a:r>
              <a:rPr kumimoji="0" lang="zh-TW" altLang="en-US" sz="2000" b="1" dirty="0">
                <a:latin typeface="Times New Roman" pitchFamily="18" charset="0"/>
                <a:ea typeface="標楷體" pitchFamily="65" charset="-120"/>
                <a:cs typeface="Times New Roman" pitchFamily="18" charset="0"/>
              </a:rPr>
              <a:t>需求量</a:t>
            </a:r>
            <a:r>
              <a:rPr kumimoji="0" lang="en-US" altLang="zh-TW" sz="2000" b="1" dirty="0">
                <a:latin typeface="Times New Roman" pitchFamily="18" charset="0"/>
                <a:ea typeface="標楷體" pitchFamily="65" charset="-120"/>
                <a:cs typeface="Times New Roman" pitchFamily="18" charset="0"/>
              </a:rPr>
              <a:t>”</a:t>
            </a:r>
            <a:r>
              <a:rPr kumimoji="0" lang="zh-TW" altLang="en-US" sz="2000" b="1" dirty="0">
                <a:latin typeface="Times New Roman" pitchFamily="18" charset="0"/>
                <a:ea typeface="標楷體" pitchFamily="65" charset="-120"/>
                <a:cs typeface="Times New Roman" pitchFamily="18" charset="0"/>
              </a:rPr>
              <a:t>的關係  </a:t>
            </a:r>
            <a:r>
              <a:rPr kumimoji="0" lang="en-US" altLang="zh-TW" sz="2000" b="1" dirty="0">
                <a:latin typeface="Times New Roman" pitchFamily="18" charset="0"/>
                <a:ea typeface="標楷體" pitchFamily="65" charset="-120"/>
                <a:cs typeface="Times New Roman" pitchFamily="18" charset="0"/>
              </a:rPr>
              <a:t>(</a:t>
            </a:r>
            <a:r>
              <a:rPr kumimoji="0" lang="zh-TW" altLang="en-US" sz="2000" b="1" dirty="0">
                <a:latin typeface="Times New Roman" pitchFamily="18" charset="0"/>
                <a:ea typeface="標楷體" pitchFamily="65" charset="-120"/>
                <a:cs typeface="Times New Roman" pitchFamily="18" charset="0"/>
              </a:rPr>
              <a:t>供需平衡計算</a:t>
            </a:r>
            <a:r>
              <a:rPr kumimoji="0" lang="en-US" altLang="zh-TW" sz="2000" b="1" dirty="0">
                <a:latin typeface="Times New Roman" pitchFamily="18" charset="0"/>
                <a:ea typeface="標楷體" pitchFamily="65" charset="-120"/>
                <a:cs typeface="Times New Roman" pitchFamily="18" charset="0"/>
              </a:rPr>
              <a:t>)</a:t>
            </a:r>
            <a:endParaRPr kumimoji="0" lang="zh-TW" altLang="en-US" sz="2000" b="1" dirty="0">
              <a:latin typeface="Times New Roman" pitchFamily="18" charset="0"/>
              <a:ea typeface="標楷體" pitchFamily="65" charset="-120"/>
              <a:cs typeface="Times New Roman" pitchFamily="18" charset="0"/>
            </a:endParaRPr>
          </a:p>
          <a:p>
            <a:pPr marL="342900" indent="-342900" fontAlgn="auto">
              <a:lnSpc>
                <a:spcPts val="2600"/>
              </a:lnSpc>
              <a:spcBef>
                <a:spcPts val="1200"/>
              </a:spcBef>
              <a:spcAft>
                <a:spcPts val="0"/>
              </a:spcAft>
              <a:defRPr/>
            </a:pPr>
            <a:r>
              <a:rPr kumimoji="0" lang="zh-TW" altLang="en-US" sz="2000" b="1" dirty="0">
                <a:solidFill>
                  <a:srgbClr val="FF0000"/>
                </a:solidFill>
                <a:latin typeface="Times New Roman" pitchFamily="18" charset="0"/>
                <a:ea typeface="標楷體" pitchFamily="65" charset="-120"/>
                <a:cs typeface="Times New Roman" pitchFamily="18" charset="0"/>
              </a:rPr>
              <a:t>       需求時間的用料計劃量  </a:t>
            </a:r>
            <a:r>
              <a:rPr kumimoji="0" lang="en-US" altLang="zh-TW" sz="2000" b="1" dirty="0">
                <a:solidFill>
                  <a:srgbClr val="FF0000"/>
                </a:solidFill>
                <a:latin typeface="Times New Roman" pitchFamily="18" charset="0"/>
                <a:ea typeface="標楷體" pitchFamily="65" charset="-120"/>
                <a:cs typeface="Times New Roman" pitchFamily="18" charset="0"/>
              </a:rPr>
              <a:t>= </a:t>
            </a:r>
            <a:r>
              <a:rPr kumimoji="0" lang="zh-TW" altLang="en-US" sz="2000" b="1" dirty="0">
                <a:solidFill>
                  <a:srgbClr val="FF0000"/>
                </a:solidFill>
                <a:latin typeface="Times New Roman" pitchFamily="18" charset="0"/>
                <a:ea typeface="標楷體" pitchFamily="65" charset="-120"/>
                <a:cs typeface="Times New Roman" pitchFamily="18" charset="0"/>
              </a:rPr>
              <a:t> 需求量小計  </a:t>
            </a:r>
            <a:r>
              <a:rPr kumimoji="0" lang="en-US" altLang="zh-TW" sz="2000" b="1" dirty="0">
                <a:solidFill>
                  <a:srgbClr val="FF0000"/>
                </a:solidFill>
                <a:latin typeface="Times New Roman" pitchFamily="18" charset="0"/>
                <a:ea typeface="標楷體" pitchFamily="65" charset="-120"/>
                <a:cs typeface="Times New Roman" pitchFamily="18" charset="0"/>
              </a:rPr>
              <a:t>–  </a:t>
            </a:r>
            <a:r>
              <a:rPr kumimoji="0" lang="zh-TW" altLang="en-US" sz="2000" b="1" dirty="0">
                <a:solidFill>
                  <a:srgbClr val="FF0000"/>
                </a:solidFill>
                <a:latin typeface="Times New Roman" pitchFamily="18" charset="0"/>
                <a:ea typeface="標楷體" pitchFamily="65" charset="-120"/>
                <a:cs typeface="Times New Roman" pitchFamily="18" charset="0"/>
              </a:rPr>
              <a:t>供給量小計</a:t>
            </a:r>
          </a:p>
          <a:p>
            <a:pPr marL="342900" indent="-342900" fontAlgn="auto">
              <a:lnSpc>
                <a:spcPts val="2200"/>
              </a:lnSpc>
              <a:spcBef>
                <a:spcPts val="1200"/>
              </a:spcBef>
              <a:spcAft>
                <a:spcPts val="0"/>
              </a:spcAft>
              <a:defRPr/>
            </a:pPr>
            <a:r>
              <a:rPr kumimoji="0" lang="zh-TW" altLang="en-US" sz="2000" b="1" dirty="0">
                <a:solidFill>
                  <a:srgbClr val="FF0000"/>
                </a:solidFill>
                <a:latin typeface="Times New Roman" pitchFamily="18" charset="0"/>
                <a:ea typeface="標楷體" pitchFamily="65" charset="-120"/>
                <a:cs typeface="Times New Roman" pitchFamily="18" charset="0"/>
              </a:rPr>
              <a:t>                                                 </a:t>
            </a:r>
            <a:r>
              <a:rPr kumimoji="0" lang="en-US" altLang="zh-TW" sz="2000" b="1" dirty="0">
                <a:solidFill>
                  <a:srgbClr val="FF0000"/>
                </a:solidFill>
                <a:latin typeface="Times New Roman" pitchFamily="18" charset="0"/>
                <a:ea typeface="標楷體" pitchFamily="65" charset="-120"/>
                <a:cs typeface="Times New Roman" pitchFamily="18" charset="0"/>
              </a:rPr>
              <a:t>= </a:t>
            </a:r>
            <a:r>
              <a:rPr kumimoji="0" lang="zh-TW" altLang="en-US" sz="2000" b="1" dirty="0">
                <a:solidFill>
                  <a:srgbClr val="FF0000"/>
                </a:solidFill>
                <a:latin typeface="Times New Roman" pitchFamily="18" charset="0"/>
                <a:ea typeface="標楷體" pitchFamily="65" charset="-120"/>
                <a:cs typeface="Times New Roman" pitchFamily="18" charset="0"/>
              </a:rPr>
              <a:t> 淨需求 </a:t>
            </a:r>
          </a:p>
          <a:p>
            <a:pPr marL="342900" indent="-342900" fontAlgn="auto">
              <a:lnSpc>
                <a:spcPts val="2200"/>
              </a:lnSpc>
              <a:spcBef>
                <a:spcPts val="1200"/>
              </a:spcBef>
              <a:spcAft>
                <a:spcPts val="0"/>
              </a:spcAft>
              <a:defRPr/>
            </a:pPr>
            <a:r>
              <a:rPr kumimoji="0" lang="zh-TW" altLang="en-US" sz="2000" b="1" dirty="0">
                <a:solidFill>
                  <a:srgbClr val="FF0000"/>
                </a:solidFill>
                <a:latin typeface="Times New Roman" pitchFamily="18" charset="0"/>
                <a:ea typeface="標楷體" pitchFamily="65" charset="-120"/>
                <a:cs typeface="Times New Roman" pitchFamily="18" charset="0"/>
              </a:rPr>
              <a:t>                                                 </a:t>
            </a:r>
            <a:r>
              <a:rPr kumimoji="0" lang="en-US" altLang="zh-TW" sz="2000" b="1" dirty="0">
                <a:solidFill>
                  <a:srgbClr val="FF0000"/>
                </a:solidFill>
                <a:latin typeface="Times New Roman" pitchFamily="18" charset="0"/>
                <a:ea typeface="標楷體" pitchFamily="65" charset="-120"/>
                <a:cs typeface="Times New Roman" pitchFamily="18" charset="0"/>
              </a:rPr>
              <a:t>= </a:t>
            </a:r>
            <a:r>
              <a:rPr kumimoji="0" lang="zh-TW" altLang="en-US" sz="2000" b="1" dirty="0">
                <a:solidFill>
                  <a:srgbClr val="FF0000"/>
                </a:solidFill>
                <a:latin typeface="Times New Roman" pitchFamily="18" charset="0"/>
                <a:ea typeface="標楷體" pitchFamily="65" charset="-120"/>
                <a:cs typeface="Times New Roman" pitchFamily="18" charset="0"/>
              </a:rPr>
              <a:t> 建議用料計劃</a:t>
            </a:r>
          </a:p>
        </p:txBody>
      </p:sp>
      <p:sp>
        <p:nvSpPr>
          <p:cNvPr id="5" name="Rectangle 2"/>
          <p:cNvSpPr txBox="1">
            <a:spLocks noChangeArrowheads="1"/>
          </p:cNvSpPr>
          <p:nvPr/>
        </p:nvSpPr>
        <p:spPr>
          <a:xfrm>
            <a:off x="500063" y="1357313"/>
            <a:ext cx="8229600" cy="1143000"/>
          </a:xfrm>
          <a:prstGeom prst="rect">
            <a:avLst/>
          </a:prstGeom>
        </p:spPr>
        <p:txBody>
          <a:bodyPr anchor="ctr">
            <a:normAutofit/>
          </a:bodyPr>
          <a:lstStyle/>
          <a:p>
            <a:pPr algn="ctr" fontAlgn="ctr">
              <a:spcAft>
                <a:spcPts val="0"/>
              </a:spcAft>
              <a:defRPr/>
            </a:pP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供給與需求的定義 </a:t>
            </a:r>
            <a:r>
              <a:rPr kumimoji="0" lang="en-US" altLang="zh-TW" sz="36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(Cont.)</a:t>
            </a:r>
            <a:endParaRPr kumimoji="0" lang="en-US" altLang="zh-TW" sz="28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2436">
                                            <p:txEl>
                                              <p:pRg st="0" end="0"/>
                                            </p:txEl>
                                          </p:spTgt>
                                        </p:tgtEl>
                                        <p:attrNameLst>
                                          <p:attrName>style.visibility</p:attrName>
                                        </p:attrNameLst>
                                      </p:cBhvr>
                                      <p:to>
                                        <p:strVal val="visible"/>
                                      </p:to>
                                    </p:set>
                                    <p:animEffect transition="in" filter="blinds(horizontal)">
                                      <p:cBhvr>
                                        <p:cTn id="11" dur="500"/>
                                        <p:tgtEl>
                                          <p:spTgt spid="402436">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02436">
                                            <p:txEl>
                                              <p:pRg st="1" end="1"/>
                                            </p:txEl>
                                          </p:spTgt>
                                        </p:tgtEl>
                                        <p:attrNameLst>
                                          <p:attrName>style.visibility</p:attrName>
                                        </p:attrNameLst>
                                      </p:cBhvr>
                                      <p:to>
                                        <p:strVal val="visible"/>
                                      </p:to>
                                    </p:set>
                                    <p:animEffect transition="in" filter="blinds(horizontal)">
                                      <p:cBhvr>
                                        <p:cTn id="15" dur="500"/>
                                        <p:tgtEl>
                                          <p:spTgt spid="402436">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02436">
                                            <p:txEl>
                                              <p:pRg st="2" end="2"/>
                                            </p:txEl>
                                          </p:spTgt>
                                        </p:tgtEl>
                                        <p:attrNameLst>
                                          <p:attrName>style.visibility</p:attrName>
                                        </p:attrNameLst>
                                      </p:cBhvr>
                                      <p:to>
                                        <p:strVal val="visible"/>
                                      </p:to>
                                    </p:set>
                                    <p:animEffect transition="in" filter="blinds(horizontal)">
                                      <p:cBhvr>
                                        <p:cTn id="19" dur="500"/>
                                        <p:tgtEl>
                                          <p:spTgt spid="402436">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402436">
                                            <p:txEl>
                                              <p:pRg st="3" end="3"/>
                                            </p:txEl>
                                          </p:spTgt>
                                        </p:tgtEl>
                                        <p:attrNameLst>
                                          <p:attrName>style.visibility</p:attrName>
                                        </p:attrNameLst>
                                      </p:cBhvr>
                                      <p:to>
                                        <p:strVal val="visible"/>
                                      </p:to>
                                    </p:set>
                                    <p:animEffect transition="in" filter="blinds(horizontal)">
                                      <p:cBhvr>
                                        <p:cTn id="23" dur="500"/>
                                        <p:tgtEl>
                                          <p:spTgt spid="402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428625" y="2643188"/>
            <a:ext cx="84963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7675" indent="-447675">
              <a:lnSpc>
                <a:spcPts val="2600"/>
              </a:lnSpc>
              <a:spcBef>
                <a:spcPts val="1200"/>
              </a:spcBef>
              <a:buClr>
                <a:srgbClr val="FF0000"/>
              </a:buClr>
              <a:buSzPct val="65000"/>
              <a:buFont typeface="Wingdings" pitchFamily="2" charset="2"/>
              <a:buChar char="u"/>
            </a:pPr>
            <a:r>
              <a:rPr kumimoji="0" lang="en-US" altLang="zh-TW" sz="2000" b="1">
                <a:latin typeface="Times New Roman" pitchFamily="18" charset="0"/>
                <a:ea typeface="標楷體" pitchFamily="65" charset="-120"/>
                <a:cs typeface="Times New Roman" pitchFamily="18" charset="0"/>
              </a:rPr>
              <a:t>H</a:t>
            </a:r>
            <a:r>
              <a:rPr kumimoji="0" lang="zh-TW" altLang="en-US" sz="2000" b="1">
                <a:latin typeface="Times New Roman" pitchFamily="18" charset="0"/>
                <a:ea typeface="標楷體" pitchFamily="65" charset="-120"/>
                <a:cs typeface="Times New Roman" pitchFamily="18" charset="0"/>
              </a:rPr>
              <a:t>為一個採購件，在</a:t>
            </a:r>
            <a:r>
              <a:rPr kumimoji="0" lang="en-US" altLang="zh-TW" sz="2000" b="1">
                <a:latin typeface="Times New Roman" pitchFamily="18" charset="0"/>
                <a:ea typeface="標楷體" pitchFamily="65" charset="-120"/>
                <a:cs typeface="Times New Roman" pitchFamily="18" charset="0"/>
              </a:rPr>
              <a:t>4/1</a:t>
            </a:r>
            <a:r>
              <a:rPr kumimoji="0" lang="zh-TW" altLang="en-US" sz="2000" b="1">
                <a:latin typeface="Times New Roman" pitchFamily="18" charset="0"/>
                <a:ea typeface="標楷體" pitchFamily="65" charset="-120"/>
                <a:cs typeface="Times New Roman" pitchFamily="18" charset="0"/>
              </a:rPr>
              <a:t>日良品倉庫有</a:t>
            </a:r>
            <a:r>
              <a:rPr kumimoji="0" lang="en-US" altLang="zh-TW" sz="2000" b="1">
                <a:latin typeface="Times New Roman" pitchFamily="18" charset="0"/>
                <a:ea typeface="標楷體" pitchFamily="65" charset="-120"/>
                <a:cs typeface="Times New Roman" pitchFamily="18" charset="0"/>
              </a:rPr>
              <a:t>100pcs</a:t>
            </a:r>
            <a:r>
              <a:rPr kumimoji="0" lang="zh-TW" altLang="en-US" sz="2000" b="1">
                <a:latin typeface="Times New Roman" pitchFamily="18" charset="0"/>
                <a:ea typeface="標楷體" pitchFamily="65" charset="-120"/>
                <a:cs typeface="Times New Roman" pitchFamily="18" charset="0"/>
              </a:rPr>
              <a:t>，不良品倉庫還有</a:t>
            </a:r>
            <a:r>
              <a:rPr kumimoji="0" lang="en-US" altLang="zh-TW" sz="2000" b="1">
                <a:latin typeface="Times New Roman" pitchFamily="18" charset="0"/>
                <a:ea typeface="標楷體" pitchFamily="65" charset="-120"/>
                <a:cs typeface="Times New Roman" pitchFamily="18" charset="0"/>
              </a:rPr>
              <a:t>50pcs</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4/3</a:t>
            </a:r>
            <a:r>
              <a:rPr kumimoji="0" lang="zh-TW" altLang="en-US" sz="2000" b="1">
                <a:latin typeface="Times New Roman" pitchFamily="18" charset="0"/>
                <a:ea typeface="標楷體" pitchFamily="65" charset="-120"/>
                <a:cs typeface="Times New Roman" pitchFamily="18" charset="0"/>
              </a:rPr>
              <a:t>日當天有領料需求</a:t>
            </a:r>
            <a:r>
              <a:rPr kumimoji="0" lang="en-US" altLang="zh-TW" sz="2000" b="1">
                <a:latin typeface="Times New Roman" pitchFamily="18" charset="0"/>
                <a:ea typeface="標楷體" pitchFamily="65" charset="-120"/>
                <a:cs typeface="Times New Roman" pitchFamily="18" charset="0"/>
              </a:rPr>
              <a:t>30pcs</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4/5</a:t>
            </a:r>
            <a:r>
              <a:rPr kumimoji="0" lang="zh-TW" altLang="en-US" sz="2000" b="1">
                <a:latin typeface="Times New Roman" pitchFamily="18" charset="0"/>
                <a:ea typeface="標楷體" pitchFamily="65" charset="-120"/>
                <a:cs typeface="Times New Roman" pitchFamily="18" charset="0"/>
              </a:rPr>
              <a:t>日當天有訂單零組件出貨需求</a:t>
            </a:r>
            <a:r>
              <a:rPr kumimoji="0" lang="en-US" altLang="zh-TW" sz="2000" b="1">
                <a:latin typeface="Times New Roman" pitchFamily="18" charset="0"/>
                <a:ea typeface="標楷體" pitchFamily="65" charset="-120"/>
                <a:cs typeface="Times New Roman" pitchFamily="18" charset="0"/>
              </a:rPr>
              <a:t>120pcs</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4/8</a:t>
            </a:r>
            <a:r>
              <a:rPr kumimoji="0" lang="zh-TW" altLang="en-US" sz="2000" b="1">
                <a:latin typeface="Times New Roman" pitchFamily="18" charset="0"/>
                <a:ea typeface="標楷體" pitchFamily="65" charset="-120"/>
                <a:cs typeface="Times New Roman" pitchFamily="18" charset="0"/>
              </a:rPr>
              <a:t>日當天有領料需求</a:t>
            </a:r>
            <a:r>
              <a:rPr kumimoji="0" lang="en-US" altLang="zh-TW" sz="2000" b="1">
                <a:latin typeface="Times New Roman" pitchFamily="18" charset="0"/>
                <a:ea typeface="標楷體" pitchFamily="65" charset="-120"/>
                <a:cs typeface="Times New Roman" pitchFamily="18" charset="0"/>
              </a:rPr>
              <a:t>100pcs</a:t>
            </a:r>
            <a:r>
              <a:rPr kumimoji="0" lang="zh-TW" altLang="en-US" sz="2000" b="1">
                <a:latin typeface="Times New Roman" pitchFamily="18" charset="0"/>
                <a:ea typeface="標楷體" pitchFamily="65" charset="-120"/>
                <a:cs typeface="Times New Roman" pitchFamily="18" charset="0"/>
              </a:rPr>
              <a:t>，已經發出去的採購單在</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日預計入庫</a:t>
            </a:r>
            <a:r>
              <a:rPr kumimoji="0" lang="en-US" altLang="zh-TW" sz="2000" b="1">
                <a:latin typeface="Times New Roman" pitchFamily="18" charset="0"/>
                <a:ea typeface="標楷體" pitchFamily="65" charset="-120"/>
                <a:cs typeface="Times New Roman" pitchFamily="18" charset="0"/>
              </a:rPr>
              <a:t>200pcs</a:t>
            </a:r>
            <a:r>
              <a:rPr kumimoji="0" lang="zh-TW" altLang="en-US" sz="2000" b="1">
                <a:latin typeface="Times New Roman" pitchFamily="18" charset="0"/>
                <a:ea typeface="標楷體" pitchFamily="65" charset="-120"/>
                <a:cs typeface="Times New Roman" pitchFamily="18" charset="0"/>
              </a:rPr>
              <a:t>。 </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領料及出貨需求，必須運用前一天的存貨</a:t>
            </a:r>
            <a:r>
              <a:rPr kumimoji="0" lang="en-US" altLang="zh-TW" sz="2000" b="1">
                <a:latin typeface="Times New Roman" pitchFamily="18" charset="0"/>
                <a:ea typeface="標楷體" pitchFamily="65" charset="-120"/>
                <a:cs typeface="Times New Roman" pitchFamily="18" charset="0"/>
              </a:rPr>
              <a:t>)</a:t>
            </a:r>
          </a:p>
          <a:p>
            <a:pPr marL="904875" lvl="1" indent="-447675">
              <a:lnSpc>
                <a:spcPts val="2600"/>
              </a:lnSpc>
              <a:spcBef>
                <a:spcPts val="1200"/>
              </a:spcBef>
              <a:buClr>
                <a:srgbClr val="008000"/>
              </a:buClr>
              <a:buSzPct val="85000"/>
              <a:buFont typeface="Wingdings" pitchFamily="2" charset="2"/>
              <a:buChar char="Ø"/>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1</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從</a:t>
            </a:r>
            <a:r>
              <a:rPr kumimoji="0" lang="en-US" altLang="zh-TW" sz="2000" b="1">
                <a:latin typeface="Times New Roman" pitchFamily="18" charset="0"/>
                <a:ea typeface="標楷體" pitchFamily="65" charset="-120"/>
                <a:cs typeface="Times New Roman" pitchFamily="18" charset="0"/>
              </a:rPr>
              <a:t>4/1</a:t>
            </a:r>
            <a:r>
              <a:rPr kumimoji="0" lang="zh-TW" altLang="en-US" sz="2000" b="1">
                <a:latin typeface="Times New Roman" pitchFamily="18" charset="0"/>
                <a:ea typeface="標楷體" pitchFamily="65" charset="-120"/>
                <a:cs typeface="Times New Roman" pitchFamily="18" charset="0"/>
              </a:rPr>
              <a:t>日到</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日每天的可用存貨有多少？</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2</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算出</a:t>
            </a:r>
            <a:r>
              <a:rPr kumimoji="0" lang="en-US" altLang="zh-TW" sz="2000" b="1">
                <a:latin typeface="Times New Roman" pitchFamily="18" charset="0"/>
                <a:ea typeface="標楷體" pitchFamily="65" charset="-120"/>
                <a:cs typeface="Times New Roman" pitchFamily="18" charset="0"/>
              </a:rPr>
              <a:t>4/1</a:t>
            </a:r>
            <a:r>
              <a:rPr kumimoji="0" lang="zh-TW" altLang="en-US" sz="2000" b="1">
                <a:latin typeface="Times New Roman" pitchFamily="18" charset="0"/>
                <a:ea typeface="標楷體" pitchFamily="65" charset="-120"/>
                <a:cs typeface="Times New Roman" pitchFamily="18" charset="0"/>
              </a:rPr>
              <a:t>日到</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日間應做哪些採購計畫？</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3</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如果要讓</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日存貨為零，請問最好的採購計畫為何？</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endParaRPr kumimoji="0" lang="en-US" altLang="zh-TW" sz="2000" b="1">
              <a:solidFill>
                <a:srgbClr val="FF0000"/>
              </a:solidFill>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FF0000"/>
              </a:buClr>
              <a:buSzPct val="65000"/>
              <a:buFont typeface="Wingdings" pitchFamily="2" charset="2"/>
              <a:buChar char="u"/>
            </a:pPr>
            <a:endParaRPr kumimoji="0" lang="zh-TW" altLang="en-US" sz="2000" b="1">
              <a:solidFill>
                <a:srgbClr val="FF0000"/>
              </a:solidFill>
              <a:latin typeface="Times New Roman" pitchFamily="18" charset="0"/>
              <a:ea typeface="標楷體" pitchFamily="65" charset="-120"/>
              <a:cs typeface="Times New Roman" pitchFamily="18" charset="0"/>
            </a:endParaRPr>
          </a:p>
        </p:txBody>
      </p:sp>
      <p:sp>
        <p:nvSpPr>
          <p:cNvPr id="5" name="Rectangle 2"/>
          <p:cNvSpPr txBox="1">
            <a:spLocks noChangeArrowheads="1"/>
          </p:cNvSpPr>
          <p:nvPr/>
        </p:nvSpPr>
        <p:spPr>
          <a:xfrm>
            <a:off x="500063" y="1357313"/>
            <a:ext cx="8229600" cy="1143000"/>
          </a:xfrm>
          <a:prstGeom prst="rect">
            <a:avLst/>
          </a:prstGeom>
        </p:spPr>
        <p:txBody>
          <a:bodyPr anchor="ctr">
            <a:normAutofit/>
          </a:bodyPr>
          <a:lstStyle/>
          <a:p>
            <a:pPr algn="ctr" fontAlgn="ctr">
              <a:spcAft>
                <a:spcPts val="0"/>
              </a:spcAft>
              <a:defRPr/>
            </a:pP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練習一  </a:t>
            </a:r>
            <a:r>
              <a:rPr kumimoji="0" lang="en-US" altLang="zh-TW" sz="3600" b="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MRP</a:t>
            </a: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淨需求計算</a:t>
            </a:r>
            <a:endParaRPr kumimoji="0" lang="en-US" altLang="zh-TW" sz="28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2436">
                                            <p:txEl>
                                              <p:pRg st="0" end="0"/>
                                            </p:txEl>
                                          </p:spTgt>
                                        </p:tgtEl>
                                        <p:attrNameLst>
                                          <p:attrName>style.visibility</p:attrName>
                                        </p:attrNameLst>
                                      </p:cBhvr>
                                      <p:to>
                                        <p:strVal val="visible"/>
                                      </p:to>
                                    </p:set>
                                    <p:animEffect transition="in" filter="blinds(horizontal)">
                                      <p:cBhvr>
                                        <p:cTn id="11" dur="500"/>
                                        <p:tgtEl>
                                          <p:spTgt spid="402436">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02436">
                                            <p:txEl>
                                              <p:pRg st="1" end="1"/>
                                            </p:txEl>
                                          </p:spTgt>
                                        </p:tgtEl>
                                        <p:attrNameLst>
                                          <p:attrName>style.visibility</p:attrName>
                                        </p:attrNameLst>
                                      </p:cBhvr>
                                      <p:to>
                                        <p:strVal val="visible"/>
                                      </p:to>
                                    </p:set>
                                    <p:animEffect transition="in" filter="blinds(horizontal)">
                                      <p:cBhvr>
                                        <p:cTn id="15" dur="500"/>
                                        <p:tgtEl>
                                          <p:spTgt spid="402436">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02436">
                                            <p:txEl>
                                              <p:pRg st="2" end="2"/>
                                            </p:txEl>
                                          </p:spTgt>
                                        </p:tgtEl>
                                        <p:attrNameLst>
                                          <p:attrName>style.visibility</p:attrName>
                                        </p:attrNameLst>
                                      </p:cBhvr>
                                      <p:to>
                                        <p:strVal val="visible"/>
                                      </p:to>
                                    </p:set>
                                    <p:animEffect transition="in" filter="blinds(horizontal)">
                                      <p:cBhvr>
                                        <p:cTn id="19" dur="500"/>
                                        <p:tgtEl>
                                          <p:spTgt spid="402436">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402436">
                                            <p:txEl>
                                              <p:pRg st="3" end="3"/>
                                            </p:txEl>
                                          </p:spTgt>
                                        </p:tgtEl>
                                        <p:attrNameLst>
                                          <p:attrName>style.visibility</p:attrName>
                                        </p:attrNameLst>
                                      </p:cBhvr>
                                      <p:to>
                                        <p:strVal val="visible"/>
                                      </p:to>
                                    </p:set>
                                    <p:animEffect transition="in" filter="blinds(horizontal)">
                                      <p:cBhvr>
                                        <p:cTn id="23" dur="500"/>
                                        <p:tgtEl>
                                          <p:spTgt spid="402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ctrTitle"/>
          </p:nvPr>
        </p:nvSpPr>
        <p:spPr>
          <a:xfrm>
            <a:off x="785813" y="1285875"/>
            <a:ext cx="7772400" cy="1357313"/>
          </a:xfrm>
        </p:spPr>
        <p:txBody>
          <a:bodyPr rtlCol="0"/>
          <a:lstStyle/>
          <a:p>
            <a:pPr eaLnBrk="1" fontAlgn="auto" hangingPunct="1">
              <a:spcAft>
                <a:spcPts val="0"/>
              </a:spcAft>
              <a:defRPr/>
            </a:pPr>
            <a:r>
              <a:rPr lang="zh-TW" altLang="en-US" sz="3600" dirty="0" smtClean="0">
                <a:effectLst>
                  <a:outerShdw blurRad="38100" dist="38100" dir="2700000" algn="tl">
                    <a:srgbClr val="000000">
                      <a:alpha val="43137"/>
                    </a:srgbClr>
                  </a:outerShdw>
                </a:effectLst>
                <a:latin typeface="華康隸書體W7" pitchFamily="65" charset="-120"/>
              </a:rPr>
              <a:t>課程大綱</a:t>
            </a:r>
            <a:endParaRPr lang="zh-TW" altLang="en-US" sz="3600" dirty="0">
              <a:effectLst>
                <a:outerShdw blurRad="38100" dist="38100" dir="2700000" algn="tl">
                  <a:srgbClr val="000000">
                    <a:alpha val="43137"/>
                  </a:srgbClr>
                </a:outerShdw>
              </a:effectLst>
            </a:endParaRPr>
          </a:p>
        </p:txBody>
      </p:sp>
      <p:sp>
        <p:nvSpPr>
          <p:cNvPr id="410629" name="Rectangle 5"/>
          <p:cNvSpPr>
            <a:spLocks noGrp="1" noChangeArrowheads="1"/>
          </p:cNvSpPr>
          <p:nvPr>
            <p:ph type="subTitle" idx="1"/>
          </p:nvPr>
        </p:nvSpPr>
        <p:spPr>
          <a:xfrm>
            <a:off x="785813" y="2714625"/>
            <a:ext cx="7962900" cy="2586038"/>
          </a:xfrm>
        </p:spPr>
        <p:txBody>
          <a:bodyPr/>
          <a:lstStyle/>
          <a:p>
            <a:pPr marL="542925" indent="-542925" algn="l" eaLnBrk="1" hangingPunct="1">
              <a:buFont typeface="Wingdings" pitchFamily="2" charset="2"/>
              <a:buChar char="u"/>
              <a:defRPr/>
            </a:pPr>
            <a:r>
              <a:rPr lang="en-US" altLang="zh-TW" sz="2000" dirty="0" smtClean="0">
                <a:solidFill>
                  <a:schemeClr val="tx1"/>
                </a:solidFill>
                <a:effectLst>
                  <a:outerShdw blurRad="38100" dist="38100" dir="2700000" algn="tl">
                    <a:srgbClr val="C0C0C0"/>
                  </a:outerShdw>
                </a:effectLst>
                <a:ea typeface="標楷體" pitchFamily="65" charset="-120"/>
              </a:rPr>
              <a:t>ERP</a:t>
            </a:r>
            <a:r>
              <a:rPr lang="zh-TW" altLang="en-US" sz="2000" dirty="0" smtClean="0">
                <a:solidFill>
                  <a:schemeClr val="tx1"/>
                </a:solidFill>
                <a:effectLst>
                  <a:outerShdw blurRad="38100" dist="38100" dir="2700000" algn="tl">
                    <a:srgbClr val="C0C0C0"/>
                  </a:outerShdw>
                </a:effectLst>
                <a:ea typeface="標楷體" pitchFamily="65" charset="-120"/>
              </a:rPr>
              <a:t>意義與發展</a:t>
            </a:r>
            <a:endParaRPr lang="en-US" altLang="zh-TW" sz="2000" dirty="0" smtClean="0">
              <a:solidFill>
                <a:schemeClr val="tx1"/>
              </a:solidFill>
              <a:effectLst>
                <a:outerShdw blurRad="38100" dist="38100" dir="2700000" algn="tl">
                  <a:srgbClr val="C0C0C0"/>
                </a:outerShdw>
              </a:effectLst>
              <a:ea typeface="標楷體" pitchFamily="65" charset="-120"/>
            </a:endParaRPr>
          </a:p>
          <a:p>
            <a:pPr marL="542925" indent="-542925" algn="l" eaLnBrk="1" hangingPunct="1">
              <a:buFont typeface="Wingdings" pitchFamily="2" charset="2"/>
              <a:buChar char="u"/>
              <a:defRPr/>
            </a:pPr>
            <a:r>
              <a:rPr lang="en-US" altLang="zh-TW" sz="2000" dirty="0" smtClean="0">
                <a:solidFill>
                  <a:schemeClr val="tx1"/>
                </a:solidFill>
                <a:effectLst>
                  <a:outerShdw blurRad="38100" dist="38100" dir="2700000" algn="tl">
                    <a:srgbClr val="C0C0C0"/>
                  </a:outerShdw>
                </a:effectLst>
                <a:ea typeface="標楷體" pitchFamily="65" charset="-120"/>
              </a:rPr>
              <a:t>ERP</a:t>
            </a:r>
            <a:r>
              <a:rPr lang="zh-TW" altLang="en-US" sz="2000" dirty="0" smtClean="0">
                <a:solidFill>
                  <a:schemeClr val="tx1"/>
                </a:solidFill>
                <a:effectLst>
                  <a:outerShdw blurRad="38100" dist="38100" dir="2700000" algn="tl">
                    <a:srgbClr val="C0C0C0"/>
                  </a:outerShdw>
                </a:effectLst>
                <a:ea typeface="標楷體" pitchFamily="65" charset="-120"/>
              </a:rPr>
              <a:t>資訊系統的演進過程</a:t>
            </a:r>
          </a:p>
          <a:p>
            <a:pPr marL="542925" indent="-542925" algn="l" eaLnBrk="1" hangingPunct="1">
              <a:buFont typeface="Wingdings" pitchFamily="2" charset="2"/>
              <a:buChar char="u"/>
              <a:defRPr/>
            </a:pPr>
            <a:r>
              <a:rPr lang="en-US" altLang="zh-TW" sz="2000" dirty="0" smtClean="0">
                <a:solidFill>
                  <a:schemeClr val="tx1"/>
                </a:solidFill>
                <a:effectLst>
                  <a:outerShdw blurRad="38100" dist="38100" dir="2700000" algn="tl">
                    <a:srgbClr val="C0C0C0"/>
                  </a:outerShdw>
                </a:effectLst>
                <a:ea typeface="標楷體" pitchFamily="65" charset="-120"/>
              </a:rPr>
              <a:t>21</a:t>
            </a:r>
            <a:r>
              <a:rPr lang="zh-TW" altLang="en-US" sz="2000" dirty="0" smtClean="0">
                <a:solidFill>
                  <a:schemeClr val="tx1"/>
                </a:solidFill>
                <a:effectLst>
                  <a:outerShdw blurRad="38100" dist="38100" dir="2700000" algn="tl">
                    <a:srgbClr val="C0C0C0"/>
                  </a:outerShdw>
                </a:effectLst>
                <a:ea typeface="標楷體" pitchFamily="65" charset="-120"/>
              </a:rPr>
              <a:t>世紀企業資訊化所面臨的挑戰與衝擊</a:t>
            </a:r>
          </a:p>
          <a:p>
            <a:pPr marL="542925" indent="-542925" algn="l" eaLnBrk="1" hangingPunct="1">
              <a:buFont typeface="Wingdings" pitchFamily="2" charset="2"/>
              <a:buChar char="u"/>
              <a:defRPr/>
            </a:pPr>
            <a:r>
              <a:rPr lang="en-US" altLang="zh-TW" sz="2000" dirty="0" smtClean="0">
                <a:solidFill>
                  <a:schemeClr val="tx1"/>
                </a:solidFill>
                <a:effectLst>
                  <a:outerShdw blurRad="38100" dist="38100" dir="2700000" algn="tl">
                    <a:srgbClr val="C0C0C0"/>
                  </a:outerShdw>
                </a:effectLst>
                <a:ea typeface="標楷體" pitchFamily="65" charset="-120"/>
              </a:rPr>
              <a:t>ERP</a:t>
            </a:r>
            <a:r>
              <a:rPr lang="zh-TW" altLang="en-US" sz="2000" dirty="0" smtClean="0">
                <a:solidFill>
                  <a:schemeClr val="tx1"/>
                </a:solidFill>
                <a:effectLst>
                  <a:outerShdw blurRad="38100" dist="38100" dir="2700000" algn="tl">
                    <a:srgbClr val="C0C0C0"/>
                  </a:outerShdw>
                </a:effectLst>
                <a:ea typeface="標楷體" pitchFamily="65" charset="-120"/>
              </a:rPr>
              <a:t>資訊系統與內部控制的關連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box(in)">
                                      <p:cBhvr>
                                        <p:cTn id="7" dur="500"/>
                                        <p:tgtEl>
                                          <p:spTgt spid="41062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10629">
                                            <p:txEl>
                                              <p:pRg st="0" end="0"/>
                                            </p:txEl>
                                          </p:spTgt>
                                        </p:tgtEl>
                                        <p:attrNameLst>
                                          <p:attrName>style.visibility</p:attrName>
                                        </p:attrNameLst>
                                      </p:cBhvr>
                                      <p:to>
                                        <p:strVal val="visible"/>
                                      </p:to>
                                    </p:set>
                                    <p:animEffect transition="in" filter="blinds(horizontal)">
                                      <p:cBhvr>
                                        <p:cTn id="11" dur="500"/>
                                        <p:tgtEl>
                                          <p:spTgt spid="410629">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10629">
                                            <p:txEl>
                                              <p:pRg st="1" end="1"/>
                                            </p:txEl>
                                          </p:spTgt>
                                        </p:tgtEl>
                                        <p:attrNameLst>
                                          <p:attrName>style.visibility</p:attrName>
                                        </p:attrNameLst>
                                      </p:cBhvr>
                                      <p:to>
                                        <p:strVal val="visible"/>
                                      </p:to>
                                    </p:set>
                                    <p:animEffect transition="in" filter="blinds(horizontal)">
                                      <p:cBhvr>
                                        <p:cTn id="15" dur="500"/>
                                        <p:tgtEl>
                                          <p:spTgt spid="410629">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10629">
                                            <p:txEl>
                                              <p:pRg st="2" end="2"/>
                                            </p:txEl>
                                          </p:spTgt>
                                        </p:tgtEl>
                                        <p:attrNameLst>
                                          <p:attrName>style.visibility</p:attrName>
                                        </p:attrNameLst>
                                      </p:cBhvr>
                                      <p:to>
                                        <p:strVal val="visible"/>
                                      </p:to>
                                    </p:set>
                                    <p:animEffect transition="in" filter="blinds(horizontal)">
                                      <p:cBhvr>
                                        <p:cTn id="19" dur="500"/>
                                        <p:tgtEl>
                                          <p:spTgt spid="410629">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410629">
                                            <p:txEl>
                                              <p:pRg st="3" end="3"/>
                                            </p:txEl>
                                          </p:spTgt>
                                        </p:tgtEl>
                                        <p:attrNameLst>
                                          <p:attrName>style.visibility</p:attrName>
                                        </p:attrNameLst>
                                      </p:cBhvr>
                                      <p:to>
                                        <p:strVal val="visible"/>
                                      </p:to>
                                    </p:set>
                                    <p:animEffect transition="in" filter="blinds(horizontal)">
                                      <p:cBhvr>
                                        <p:cTn id="23" dur="500"/>
                                        <p:tgtEl>
                                          <p:spTgt spid="4106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428625" y="2643188"/>
            <a:ext cx="84963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7675" lvl="1" indent="-447675">
              <a:lnSpc>
                <a:spcPts val="2600"/>
              </a:lnSpc>
              <a:spcBef>
                <a:spcPts val="1200"/>
              </a:spcBef>
              <a:buClr>
                <a:srgbClr val="FF0000"/>
              </a:buClr>
              <a:buSzPct val="65000"/>
              <a:buFont typeface="Wingdings" pitchFamily="2" charset="2"/>
              <a:buChar char="u"/>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1</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從</a:t>
            </a:r>
            <a:r>
              <a:rPr kumimoji="0" lang="en-US" altLang="zh-TW" sz="2000" b="1">
                <a:latin typeface="Times New Roman" pitchFamily="18" charset="0"/>
                <a:ea typeface="標楷體" pitchFamily="65" charset="-120"/>
                <a:cs typeface="Times New Roman" pitchFamily="18" charset="0"/>
              </a:rPr>
              <a:t>4/1</a:t>
            </a:r>
            <a:r>
              <a:rPr kumimoji="0" lang="zh-TW" altLang="en-US" sz="2000" b="1">
                <a:latin typeface="Times New Roman" pitchFamily="18" charset="0"/>
                <a:ea typeface="標楷體" pitchFamily="65" charset="-120"/>
                <a:cs typeface="Times New Roman" pitchFamily="18" charset="0"/>
              </a:rPr>
              <a:t>日到</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日每天的可用存貨有多少？</a:t>
            </a:r>
            <a:endParaRPr kumimoji="0" lang="en-US" altLang="zh-TW" sz="2000" b="1">
              <a:latin typeface="Times New Roman" pitchFamily="18" charset="0"/>
              <a:ea typeface="標楷體" pitchFamily="65" charset="-120"/>
              <a:cs typeface="Times New Roman" pitchFamily="18" charset="0"/>
            </a:endParaRPr>
          </a:p>
        </p:txBody>
      </p:sp>
      <p:sp>
        <p:nvSpPr>
          <p:cNvPr id="5" name="Rectangle 2"/>
          <p:cNvSpPr txBox="1">
            <a:spLocks noChangeArrowheads="1"/>
          </p:cNvSpPr>
          <p:nvPr/>
        </p:nvSpPr>
        <p:spPr>
          <a:xfrm>
            <a:off x="500063" y="1357313"/>
            <a:ext cx="8229600" cy="1143000"/>
          </a:xfrm>
          <a:prstGeom prst="rect">
            <a:avLst/>
          </a:prstGeom>
        </p:spPr>
        <p:txBody>
          <a:bodyPr anchor="ctr">
            <a:normAutofit/>
          </a:bodyPr>
          <a:lstStyle/>
          <a:p>
            <a:pPr algn="ctr" fontAlgn="ctr">
              <a:spcAft>
                <a:spcPts val="0"/>
              </a:spcAft>
              <a:defRPr/>
            </a:pP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練習一  </a:t>
            </a:r>
            <a:r>
              <a:rPr kumimoji="0" lang="en-US" altLang="zh-TW"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a:t>
            </a: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解答</a:t>
            </a:r>
            <a:r>
              <a:rPr kumimoji="0" lang="en-US" altLang="zh-TW"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a:t>
            </a:r>
            <a:endParaRPr kumimoji="0" lang="en-US" altLang="zh-TW" sz="28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endParaRPr>
          </a:p>
        </p:txBody>
      </p:sp>
      <p:graphicFrame>
        <p:nvGraphicFramePr>
          <p:cNvPr id="3" name="表格 2"/>
          <p:cNvGraphicFramePr>
            <a:graphicFrameLocks noGrp="1"/>
          </p:cNvGraphicFramePr>
          <p:nvPr/>
        </p:nvGraphicFramePr>
        <p:xfrm>
          <a:off x="250825" y="3141663"/>
          <a:ext cx="8674102" cy="3498850"/>
        </p:xfrm>
        <a:graphic>
          <a:graphicData uri="http://schemas.openxmlformats.org/drawingml/2006/table">
            <a:tbl>
              <a:tblPr firstRow="1" bandRow="1">
                <a:tableStyleId>{93296810-A885-4BE3-A3E7-6D5BEEA58F35}</a:tableStyleId>
              </a:tblPr>
              <a:tblGrid>
                <a:gridCol w="1584302"/>
                <a:gridCol w="708980"/>
                <a:gridCol w="708980"/>
                <a:gridCol w="708980"/>
                <a:gridCol w="708980"/>
                <a:gridCol w="708980"/>
                <a:gridCol w="708980"/>
                <a:gridCol w="708980"/>
                <a:gridCol w="708980"/>
                <a:gridCol w="708980"/>
                <a:gridCol w="708980"/>
              </a:tblGrid>
              <a:tr h="389702">
                <a:tc>
                  <a:txBody>
                    <a:bodyPr/>
                    <a:lstStyle/>
                    <a:p>
                      <a:endParaRPr lang="zh-TW" altLang="en-US" sz="1800" dirty="0"/>
                    </a:p>
                  </a:txBody>
                  <a:tcPr marL="91447" marR="91447" marT="45706" marB="45706"/>
                </a:tc>
                <a:tc>
                  <a:txBody>
                    <a:bodyPr/>
                    <a:lstStyle/>
                    <a:p>
                      <a:pPr algn="ctr"/>
                      <a:endParaRPr lang="zh-TW" altLang="en-US" sz="1800" dirty="0"/>
                    </a:p>
                  </a:txBody>
                  <a:tcPr marL="91447" marR="91447" marT="45706" marB="45706" anchor="ctr"/>
                </a:tc>
                <a:tc>
                  <a:txBody>
                    <a:bodyPr/>
                    <a:lstStyle/>
                    <a:p>
                      <a:pPr algn="ctr"/>
                      <a:endParaRPr lang="zh-TW" altLang="en-US" sz="1800" dirty="0"/>
                    </a:p>
                  </a:txBody>
                  <a:tcPr marL="91447" marR="91447" marT="45706" marB="45706" anchor="ctr"/>
                </a:tc>
                <a:tc>
                  <a:txBody>
                    <a:bodyPr/>
                    <a:lstStyle/>
                    <a:p>
                      <a:pPr algn="ctr"/>
                      <a:endParaRPr lang="zh-TW" altLang="en-US" sz="1800" dirty="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c>
                  <a:txBody>
                    <a:bodyPr/>
                    <a:lstStyle/>
                    <a:p>
                      <a:pPr algn="ctr"/>
                      <a:endParaRPr lang="zh-TW" altLang="en-US" sz="1800"/>
                    </a:p>
                  </a:txBody>
                  <a:tcPr marL="91447" marR="91447" marT="45706" marB="45706" anchor="ctr"/>
                </a:tc>
              </a:tr>
              <a:tr h="444164">
                <a:tc>
                  <a:txBody>
                    <a:bodyPr/>
                    <a:lstStyle/>
                    <a:p>
                      <a:endParaRPr lang="zh-TW" altLang="en-US" sz="1800" dirty="0"/>
                    </a:p>
                  </a:txBody>
                  <a:tcPr marL="91447" marR="91447" marT="45706" marB="45706"/>
                </a:tc>
                <a:tc>
                  <a:txBody>
                    <a:bodyPr/>
                    <a:lstStyle/>
                    <a:p>
                      <a:pPr algn="ctr"/>
                      <a:r>
                        <a:rPr lang="en-US" altLang="zh-TW" sz="1600" dirty="0" smtClean="0">
                          <a:latin typeface="Times New Roman" pitchFamily="18" charset="0"/>
                          <a:cs typeface="Times New Roman" pitchFamily="18" charset="0"/>
                        </a:rPr>
                        <a:t>1</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2</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3</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4</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5</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6</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7</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8</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9</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10</a:t>
                      </a: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良品存貨</a:t>
                      </a:r>
                      <a:endParaRPr lang="zh-TW" altLang="en-US" sz="1800" b="1" dirty="0">
                        <a:latin typeface="標楷體" pitchFamily="65" charset="-120"/>
                        <a:ea typeface="標楷體" pitchFamily="65" charset="-120"/>
                      </a:endParaRPr>
                    </a:p>
                  </a:txBody>
                  <a:tcPr marL="91447" marR="91447" marT="45706" marB="45706"/>
                </a:tc>
                <a:tc>
                  <a:txBody>
                    <a:bodyPr/>
                    <a:lstStyle/>
                    <a:p>
                      <a:pPr algn="ctr"/>
                      <a:r>
                        <a:rPr lang="en-US" altLang="zh-TW" sz="1600" dirty="0" smtClean="0">
                          <a:latin typeface="Times New Roman" pitchFamily="18" charset="0"/>
                          <a:cs typeface="Times New Roman" pitchFamily="18" charset="0"/>
                        </a:rPr>
                        <a:t>100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100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70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70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-150</a:t>
                      </a: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不良品存貨</a:t>
                      </a:r>
                      <a:endParaRPr lang="zh-TW" altLang="en-US" sz="1800" b="1" dirty="0">
                        <a:latin typeface="標楷體" pitchFamily="65" charset="-120"/>
                        <a:ea typeface="標楷體" pitchFamily="65" charset="-120"/>
                      </a:endParaRPr>
                    </a:p>
                  </a:txBody>
                  <a:tcPr marL="91447" marR="91447" marT="45706" marB="45706"/>
                </a:tc>
                <a:tc>
                  <a:txBody>
                    <a:bodyPr/>
                    <a:lstStyle/>
                    <a:p>
                      <a:pPr algn="ct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itchFamily="18" charset="0"/>
                          <a:cs typeface="Times New Roman" pitchFamily="18" charset="0"/>
                        </a:rPr>
                        <a:t>50</a:t>
                      </a: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預計進貨</a:t>
                      </a:r>
                      <a:endParaRPr lang="zh-TW" altLang="en-US" sz="1800" b="1" dirty="0">
                        <a:latin typeface="標楷體" pitchFamily="65" charset="-120"/>
                        <a:ea typeface="標楷體" pitchFamily="65" charset="-120"/>
                      </a:endParaRPr>
                    </a:p>
                  </a:txBody>
                  <a:tcPr marL="91447" marR="91447" marT="45706" marB="45706"/>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200</a:t>
                      </a: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預計領用</a:t>
                      </a:r>
                      <a:endParaRPr lang="zh-TW" altLang="en-US" sz="1800" b="1" dirty="0">
                        <a:latin typeface="標楷體" pitchFamily="65" charset="-120"/>
                        <a:ea typeface="標楷體" pitchFamily="65" charset="-120"/>
                      </a:endParaRPr>
                    </a:p>
                  </a:txBody>
                  <a:tcPr marL="91447" marR="91447" marT="45706" marB="45706"/>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-30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-100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預計出貨</a:t>
                      </a:r>
                      <a:endParaRPr lang="zh-TW" altLang="en-US" sz="1800" b="1" dirty="0">
                        <a:latin typeface="標楷體" pitchFamily="65" charset="-120"/>
                        <a:ea typeface="標楷體" pitchFamily="65" charset="-120"/>
                      </a:endParaRPr>
                    </a:p>
                  </a:txBody>
                  <a:tcPr marL="91447" marR="91447" marT="45706" marB="45706"/>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r>
                        <a:rPr lang="en-US" altLang="zh-TW" sz="1600" dirty="0" smtClean="0">
                          <a:latin typeface="Times New Roman" pitchFamily="18" charset="0"/>
                          <a:cs typeface="Times New Roman" pitchFamily="18" charset="0"/>
                        </a:rPr>
                        <a:t>-120</a:t>
                      </a: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r>
              <a:tr h="444164">
                <a:tc>
                  <a:txBody>
                    <a:bodyPr/>
                    <a:lstStyle/>
                    <a:p>
                      <a:r>
                        <a:rPr lang="zh-TW" altLang="en-US" sz="1800" b="1" dirty="0" smtClean="0">
                          <a:latin typeface="標楷體" pitchFamily="65" charset="-120"/>
                          <a:ea typeface="標楷體" pitchFamily="65" charset="-120"/>
                        </a:rPr>
                        <a:t>預計可用存貨</a:t>
                      </a:r>
                      <a:endParaRPr lang="zh-TW" altLang="en-US" sz="1800" b="1" dirty="0">
                        <a:latin typeface="標楷體" pitchFamily="65" charset="-120"/>
                        <a:ea typeface="標楷體" pitchFamily="65" charset="-120"/>
                      </a:endParaRPr>
                    </a:p>
                  </a:txBody>
                  <a:tcPr marL="91447" marR="91447" marT="45706" marB="45706"/>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endParaRPr lang="zh-TW" altLang="en-US" sz="160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c>
                  <a:txBody>
                    <a:bodyPr/>
                    <a:lstStyle/>
                    <a:p>
                      <a:pPr algn="ctr"/>
                      <a:endParaRPr lang="zh-TW" altLang="en-US" sz="1600" dirty="0">
                        <a:latin typeface="Times New Roman" pitchFamily="18" charset="0"/>
                        <a:cs typeface="Times New Roman" pitchFamily="18" charset="0"/>
                      </a:endParaRPr>
                    </a:p>
                  </a:txBody>
                  <a:tcPr marL="91447" marR="91447" marT="45706" marB="45706" anchor="ctr"/>
                </a:tc>
              </a:tr>
            </a:tbl>
          </a:graphicData>
        </a:graphic>
      </p:graphicFrame>
      <p:sp>
        <p:nvSpPr>
          <p:cNvPr id="22642" name="文字方塊 3"/>
          <p:cNvSpPr txBox="1">
            <a:spLocks noChangeArrowheads="1"/>
          </p:cNvSpPr>
          <p:nvPr/>
        </p:nvSpPr>
        <p:spPr bwMode="auto">
          <a:xfrm>
            <a:off x="1835150" y="6232525"/>
            <a:ext cx="649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100</a:t>
            </a:r>
            <a:endParaRPr lang="zh-TW" altLang="en-US" sz="1600" b="1">
              <a:solidFill>
                <a:srgbClr val="0000FF"/>
              </a:solidFill>
              <a:latin typeface="Times New Roman" pitchFamily="18" charset="0"/>
              <a:cs typeface="Times New Roman" pitchFamily="18" charset="0"/>
            </a:endParaRPr>
          </a:p>
        </p:txBody>
      </p:sp>
      <p:sp>
        <p:nvSpPr>
          <p:cNvPr id="22643" name="文字方塊 6"/>
          <p:cNvSpPr txBox="1">
            <a:spLocks noChangeArrowheads="1"/>
          </p:cNvSpPr>
          <p:nvPr/>
        </p:nvSpPr>
        <p:spPr bwMode="auto">
          <a:xfrm>
            <a:off x="2627313" y="6232525"/>
            <a:ext cx="649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70</a:t>
            </a:r>
            <a:endParaRPr lang="zh-TW" altLang="en-US" sz="1600" b="1">
              <a:solidFill>
                <a:srgbClr val="0000FF"/>
              </a:solidFill>
              <a:latin typeface="Times New Roman" pitchFamily="18" charset="0"/>
              <a:cs typeface="Times New Roman" pitchFamily="18" charset="0"/>
            </a:endParaRPr>
          </a:p>
        </p:txBody>
      </p:sp>
      <p:sp>
        <p:nvSpPr>
          <p:cNvPr id="22644" name="文字方塊 7"/>
          <p:cNvSpPr txBox="1">
            <a:spLocks noChangeArrowheads="1"/>
          </p:cNvSpPr>
          <p:nvPr/>
        </p:nvSpPr>
        <p:spPr bwMode="auto">
          <a:xfrm>
            <a:off x="3276600" y="6238875"/>
            <a:ext cx="647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70</a:t>
            </a:r>
            <a:endParaRPr lang="zh-TW" altLang="en-US" sz="1600" b="1">
              <a:solidFill>
                <a:srgbClr val="0000FF"/>
              </a:solidFill>
              <a:latin typeface="Times New Roman" pitchFamily="18" charset="0"/>
              <a:cs typeface="Times New Roman" pitchFamily="18" charset="0"/>
            </a:endParaRPr>
          </a:p>
        </p:txBody>
      </p:sp>
      <p:sp>
        <p:nvSpPr>
          <p:cNvPr id="22645" name="文字方塊 8"/>
          <p:cNvSpPr txBox="1">
            <a:spLocks noChangeArrowheads="1"/>
          </p:cNvSpPr>
          <p:nvPr/>
        </p:nvSpPr>
        <p:spPr bwMode="auto">
          <a:xfrm>
            <a:off x="3976688" y="6235700"/>
            <a:ext cx="647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-50</a:t>
            </a:r>
            <a:endParaRPr lang="zh-TW" altLang="en-US" sz="1600" b="1">
              <a:solidFill>
                <a:srgbClr val="0000FF"/>
              </a:solidFill>
              <a:latin typeface="Times New Roman" pitchFamily="18" charset="0"/>
              <a:cs typeface="Times New Roman" pitchFamily="18" charset="0"/>
            </a:endParaRPr>
          </a:p>
        </p:txBody>
      </p:sp>
      <p:sp>
        <p:nvSpPr>
          <p:cNvPr id="22646" name="文字方塊 9"/>
          <p:cNvSpPr txBox="1">
            <a:spLocks noChangeArrowheads="1"/>
          </p:cNvSpPr>
          <p:nvPr/>
        </p:nvSpPr>
        <p:spPr bwMode="auto">
          <a:xfrm>
            <a:off x="4683125" y="6246813"/>
            <a:ext cx="649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-50</a:t>
            </a:r>
            <a:endParaRPr lang="zh-TW" altLang="en-US" sz="1600" b="1">
              <a:solidFill>
                <a:srgbClr val="0000FF"/>
              </a:solidFill>
              <a:latin typeface="Times New Roman" pitchFamily="18" charset="0"/>
              <a:cs typeface="Times New Roman" pitchFamily="18" charset="0"/>
            </a:endParaRPr>
          </a:p>
        </p:txBody>
      </p:sp>
      <p:sp>
        <p:nvSpPr>
          <p:cNvPr id="22647" name="文字方塊 10"/>
          <p:cNvSpPr txBox="1">
            <a:spLocks noChangeArrowheads="1"/>
          </p:cNvSpPr>
          <p:nvPr/>
        </p:nvSpPr>
        <p:spPr bwMode="auto">
          <a:xfrm>
            <a:off x="5435600" y="6246813"/>
            <a:ext cx="649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-50</a:t>
            </a:r>
            <a:endParaRPr lang="zh-TW" altLang="en-US" sz="1600" b="1">
              <a:solidFill>
                <a:srgbClr val="0000FF"/>
              </a:solidFill>
              <a:latin typeface="Times New Roman" pitchFamily="18" charset="0"/>
              <a:cs typeface="Times New Roman" pitchFamily="18" charset="0"/>
            </a:endParaRPr>
          </a:p>
        </p:txBody>
      </p:sp>
      <p:sp>
        <p:nvSpPr>
          <p:cNvPr id="22648" name="文字方塊 11"/>
          <p:cNvSpPr txBox="1">
            <a:spLocks noChangeArrowheads="1"/>
          </p:cNvSpPr>
          <p:nvPr/>
        </p:nvSpPr>
        <p:spPr bwMode="auto">
          <a:xfrm>
            <a:off x="6084888" y="6246813"/>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-150</a:t>
            </a:r>
            <a:endParaRPr lang="zh-TW" altLang="en-US" sz="1600" b="1">
              <a:solidFill>
                <a:srgbClr val="0000FF"/>
              </a:solidFill>
              <a:latin typeface="Times New Roman" pitchFamily="18" charset="0"/>
              <a:cs typeface="Times New Roman" pitchFamily="18" charset="0"/>
            </a:endParaRPr>
          </a:p>
        </p:txBody>
      </p:sp>
      <p:sp>
        <p:nvSpPr>
          <p:cNvPr id="22649" name="文字方塊 12"/>
          <p:cNvSpPr txBox="1">
            <a:spLocks noChangeArrowheads="1"/>
          </p:cNvSpPr>
          <p:nvPr/>
        </p:nvSpPr>
        <p:spPr bwMode="auto">
          <a:xfrm>
            <a:off x="6804025" y="6234113"/>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-150</a:t>
            </a:r>
            <a:endParaRPr lang="zh-TW" altLang="en-US" sz="1600" b="1">
              <a:solidFill>
                <a:srgbClr val="0000FF"/>
              </a:solidFill>
              <a:latin typeface="Times New Roman" pitchFamily="18" charset="0"/>
              <a:cs typeface="Times New Roman" pitchFamily="18" charset="0"/>
            </a:endParaRPr>
          </a:p>
        </p:txBody>
      </p:sp>
      <p:sp>
        <p:nvSpPr>
          <p:cNvPr id="22650" name="文字方塊 13"/>
          <p:cNvSpPr txBox="1">
            <a:spLocks noChangeArrowheads="1"/>
          </p:cNvSpPr>
          <p:nvPr/>
        </p:nvSpPr>
        <p:spPr bwMode="auto">
          <a:xfrm>
            <a:off x="7481888" y="6246813"/>
            <a:ext cx="649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-150</a:t>
            </a:r>
            <a:endParaRPr lang="zh-TW" altLang="en-US" sz="1600" b="1">
              <a:solidFill>
                <a:srgbClr val="0000FF"/>
              </a:solidFill>
              <a:latin typeface="Times New Roman" pitchFamily="18" charset="0"/>
              <a:cs typeface="Times New Roman" pitchFamily="18" charset="0"/>
            </a:endParaRPr>
          </a:p>
        </p:txBody>
      </p:sp>
      <p:sp>
        <p:nvSpPr>
          <p:cNvPr id="22651" name="文字方塊 14"/>
          <p:cNvSpPr txBox="1">
            <a:spLocks noChangeArrowheads="1"/>
          </p:cNvSpPr>
          <p:nvPr/>
        </p:nvSpPr>
        <p:spPr bwMode="auto">
          <a:xfrm>
            <a:off x="8277225" y="6254750"/>
            <a:ext cx="647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lang="en-US" altLang="zh-TW" sz="1600" b="1">
                <a:solidFill>
                  <a:srgbClr val="0000FF"/>
                </a:solidFill>
                <a:latin typeface="Times New Roman" pitchFamily="18" charset="0"/>
                <a:cs typeface="Times New Roman" pitchFamily="18" charset="0"/>
              </a:rPr>
              <a:t>50</a:t>
            </a:r>
            <a:endParaRPr lang="zh-TW" altLang="en-US" sz="1600" b="1">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2436">
                                            <p:txEl>
                                              <p:pRg st="0" end="0"/>
                                            </p:txEl>
                                          </p:spTgt>
                                        </p:tgtEl>
                                        <p:attrNameLst>
                                          <p:attrName>style.visibility</p:attrName>
                                        </p:attrNameLst>
                                      </p:cBhvr>
                                      <p:to>
                                        <p:strVal val="visible"/>
                                      </p:to>
                                    </p:set>
                                    <p:animEffect transition="in" filter="blinds(horizontal)">
                                      <p:cBhvr>
                                        <p:cTn id="11" dur="500"/>
                                        <p:tgtEl>
                                          <p:spTgt spid="402436">
                                            <p:txEl>
                                              <p:pRg st="0" end="0"/>
                                            </p:txEl>
                                          </p:spTgt>
                                        </p:tgtEl>
                                      </p:cBhvr>
                                    </p:animEffect>
                                  </p:childTnLst>
                                </p:cTn>
                              </p:par>
                            </p:childTnLst>
                          </p:cTn>
                        </p:par>
                        <p:par>
                          <p:cTn id="12" fill="hold" nodeType="afterGroup">
                            <p:stCondLst>
                              <p:cond delay="1000"/>
                            </p:stCondLst>
                            <p:childTnLst>
                              <p:par>
                                <p:cTn id="13" presetID="6"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2642"/>
                                        </p:tgtEl>
                                        <p:attrNameLst>
                                          <p:attrName>style.visibility</p:attrName>
                                        </p:attrNameLst>
                                      </p:cBhvr>
                                      <p:to>
                                        <p:strVal val="visible"/>
                                      </p:to>
                                    </p:set>
                                    <p:animEffect transition="in" filter="checkerboard(across)">
                                      <p:cBhvr>
                                        <p:cTn id="20" dur="500"/>
                                        <p:tgtEl>
                                          <p:spTgt spid="226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2643"/>
                                        </p:tgtEl>
                                        <p:attrNameLst>
                                          <p:attrName>style.visibility</p:attrName>
                                        </p:attrNameLst>
                                      </p:cBhvr>
                                      <p:to>
                                        <p:strVal val="visible"/>
                                      </p:to>
                                    </p:set>
                                    <p:animEffect transition="in" filter="checkerboard(across)">
                                      <p:cBhvr>
                                        <p:cTn id="25" dur="500"/>
                                        <p:tgtEl>
                                          <p:spTgt spid="2264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2644"/>
                                        </p:tgtEl>
                                        <p:attrNameLst>
                                          <p:attrName>style.visibility</p:attrName>
                                        </p:attrNameLst>
                                      </p:cBhvr>
                                      <p:to>
                                        <p:strVal val="visible"/>
                                      </p:to>
                                    </p:set>
                                    <p:animEffect transition="in" filter="checkerboard(across)">
                                      <p:cBhvr>
                                        <p:cTn id="30" dur="500"/>
                                        <p:tgtEl>
                                          <p:spTgt spid="226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2645"/>
                                        </p:tgtEl>
                                        <p:attrNameLst>
                                          <p:attrName>style.visibility</p:attrName>
                                        </p:attrNameLst>
                                      </p:cBhvr>
                                      <p:to>
                                        <p:strVal val="visible"/>
                                      </p:to>
                                    </p:set>
                                    <p:animEffect transition="in" filter="checkerboard(across)">
                                      <p:cBhvr>
                                        <p:cTn id="35" dur="500"/>
                                        <p:tgtEl>
                                          <p:spTgt spid="226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2646"/>
                                        </p:tgtEl>
                                        <p:attrNameLst>
                                          <p:attrName>style.visibility</p:attrName>
                                        </p:attrNameLst>
                                      </p:cBhvr>
                                      <p:to>
                                        <p:strVal val="visible"/>
                                      </p:to>
                                    </p:set>
                                    <p:animEffect transition="in" filter="checkerboard(across)">
                                      <p:cBhvr>
                                        <p:cTn id="40" dur="500"/>
                                        <p:tgtEl>
                                          <p:spTgt spid="226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2647"/>
                                        </p:tgtEl>
                                        <p:attrNameLst>
                                          <p:attrName>style.visibility</p:attrName>
                                        </p:attrNameLst>
                                      </p:cBhvr>
                                      <p:to>
                                        <p:strVal val="visible"/>
                                      </p:to>
                                    </p:set>
                                    <p:animEffect transition="in" filter="checkerboard(across)">
                                      <p:cBhvr>
                                        <p:cTn id="45" dur="500"/>
                                        <p:tgtEl>
                                          <p:spTgt spid="2264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2648"/>
                                        </p:tgtEl>
                                        <p:attrNameLst>
                                          <p:attrName>style.visibility</p:attrName>
                                        </p:attrNameLst>
                                      </p:cBhvr>
                                      <p:to>
                                        <p:strVal val="visible"/>
                                      </p:to>
                                    </p:set>
                                    <p:animEffect transition="in" filter="checkerboard(across)">
                                      <p:cBhvr>
                                        <p:cTn id="50" dur="500"/>
                                        <p:tgtEl>
                                          <p:spTgt spid="2264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2649"/>
                                        </p:tgtEl>
                                        <p:attrNameLst>
                                          <p:attrName>style.visibility</p:attrName>
                                        </p:attrNameLst>
                                      </p:cBhvr>
                                      <p:to>
                                        <p:strVal val="visible"/>
                                      </p:to>
                                    </p:set>
                                    <p:animEffect transition="in" filter="checkerboard(across)">
                                      <p:cBhvr>
                                        <p:cTn id="55" dur="500"/>
                                        <p:tgtEl>
                                          <p:spTgt spid="2264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2650"/>
                                        </p:tgtEl>
                                        <p:attrNameLst>
                                          <p:attrName>style.visibility</p:attrName>
                                        </p:attrNameLst>
                                      </p:cBhvr>
                                      <p:to>
                                        <p:strVal val="visible"/>
                                      </p:to>
                                    </p:set>
                                    <p:animEffect transition="in" filter="checkerboard(across)">
                                      <p:cBhvr>
                                        <p:cTn id="60" dur="500"/>
                                        <p:tgtEl>
                                          <p:spTgt spid="2265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2651"/>
                                        </p:tgtEl>
                                        <p:attrNameLst>
                                          <p:attrName>style.visibility</p:attrName>
                                        </p:attrNameLst>
                                      </p:cBhvr>
                                      <p:to>
                                        <p:strVal val="visible"/>
                                      </p:to>
                                    </p:set>
                                    <p:animEffect transition="in" filter="checkerboard(across)">
                                      <p:cBhvr>
                                        <p:cTn id="65" dur="500"/>
                                        <p:tgtEl>
                                          <p:spTgt spid="2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642" grpId="0"/>
      <p:bldP spid="22643" grpId="0"/>
      <p:bldP spid="22644" grpId="0"/>
      <p:bldP spid="22645" grpId="0"/>
      <p:bldP spid="22646" grpId="0"/>
      <p:bldP spid="22647" grpId="0"/>
      <p:bldP spid="22648" grpId="0"/>
      <p:bldP spid="22649" grpId="0"/>
      <p:bldP spid="22650" grpId="0"/>
      <p:bldP spid="226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428625" y="2643188"/>
            <a:ext cx="8301038" cy="402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47675" indent="-447675">
              <a:lnSpc>
                <a:spcPts val="2600"/>
              </a:lnSpc>
              <a:spcBef>
                <a:spcPts val="1200"/>
              </a:spcBef>
              <a:buClr>
                <a:srgbClr val="FF0000"/>
              </a:buClr>
              <a:buSzPct val="65000"/>
              <a:buFont typeface="Wingdings" pitchFamily="2" charset="2"/>
              <a:buChar char="u"/>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2</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算出</a:t>
            </a:r>
            <a:r>
              <a:rPr kumimoji="0" lang="en-US" altLang="zh-TW" sz="2000" b="1">
                <a:latin typeface="Times New Roman" pitchFamily="18" charset="0"/>
                <a:ea typeface="標楷體" pitchFamily="65" charset="-120"/>
                <a:cs typeface="Times New Roman" pitchFamily="18" charset="0"/>
              </a:rPr>
              <a:t>4/1</a:t>
            </a:r>
            <a:r>
              <a:rPr kumimoji="0" lang="zh-TW" altLang="en-US" sz="2000" b="1">
                <a:latin typeface="Times New Roman" pitchFamily="18" charset="0"/>
                <a:ea typeface="標楷體" pitchFamily="65" charset="-120"/>
                <a:cs typeface="Times New Roman" pitchFamily="18" charset="0"/>
              </a:rPr>
              <a:t>日到</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日間應做哪些採購計畫？</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latin typeface="Times New Roman" pitchFamily="18" charset="0"/>
                <a:ea typeface="標楷體" pitchFamily="65" charset="-120"/>
                <a:cs typeface="Times New Roman" pitchFamily="18" charset="0"/>
              </a:rPr>
              <a:t>應有兩張採購計畫</a:t>
            </a:r>
            <a:r>
              <a:rPr kumimoji="0" lang="en-US" altLang="zh-TW" sz="2000" b="1">
                <a:latin typeface="Times New Roman" pitchFamily="18" charset="0"/>
                <a:ea typeface="標楷體" pitchFamily="65" charset="-120"/>
                <a:cs typeface="Times New Roman" pitchFamily="18" charset="0"/>
              </a:rPr>
              <a:t>:</a:t>
            </a:r>
          </a:p>
          <a:p>
            <a:pPr marL="1362075" lvl="2" indent="-447675">
              <a:lnSpc>
                <a:spcPts val="2600"/>
              </a:lnSpc>
              <a:spcBef>
                <a:spcPts val="1200"/>
              </a:spcBef>
              <a:buClr>
                <a:srgbClr val="0000FF"/>
              </a:buClr>
              <a:buSzPct val="85000"/>
              <a:buFont typeface="Wingdings" pitchFamily="2" charset="2"/>
              <a:buChar char="ü"/>
            </a:pPr>
            <a:r>
              <a:rPr kumimoji="0" lang="zh-TW" altLang="en-US" sz="2000" b="1">
                <a:latin typeface="Times New Roman" pitchFamily="18" charset="0"/>
                <a:ea typeface="標楷體" pitchFamily="65" charset="-120"/>
                <a:cs typeface="Times New Roman" pitchFamily="18" charset="0"/>
              </a:rPr>
              <a:t>第一張是</a:t>
            </a:r>
            <a:r>
              <a:rPr kumimoji="0" lang="en-US" altLang="zh-TW" sz="2000" b="1">
                <a:latin typeface="Times New Roman" pitchFamily="18" charset="0"/>
                <a:ea typeface="標楷體" pitchFamily="65" charset="-120"/>
                <a:cs typeface="Times New Roman" pitchFamily="18" charset="0"/>
              </a:rPr>
              <a:t>4/3</a:t>
            </a:r>
            <a:r>
              <a:rPr kumimoji="0" lang="zh-TW" altLang="en-US" sz="2000" b="1">
                <a:latin typeface="Times New Roman" pitchFamily="18" charset="0"/>
                <a:ea typeface="標楷體" pitchFamily="65" charset="-120"/>
                <a:cs typeface="Times New Roman" pitchFamily="18" charset="0"/>
              </a:rPr>
              <a:t>到貨，採購數量為</a:t>
            </a:r>
            <a:r>
              <a:rPr kumimoji="0" lang="en-US" altLang="zh-TW" sz="2000" b="1">
                <a:latin typeface="Times New Roman" pitchFamily="18" charset="0"/>
                <a:ea typeface="標楷體" pitchFamily="65" charset="-120"/>
                <a:cs typeface="Times New Roman" pitchFamily="18" charset="0"/>
              </a:rPr>
              <a:t>50pcs</a:t>
            </a:r>
          </a:p>
          <a:p>
            <a:pPr marL="1362075" lvl="2" indent="-447675">
              <a:lnSpc>
                <a:spcPts val="2600"/>
              </a:lnSpc>
              <a:spcBef>
                <a:spcPts val="1200"/>
              </a:spcBef>
              <a:buClr>
                <a:srgbClr val="0000FF"/>
              </a:buClr>
              <a:buSzPct val="85000"/>
              <a:buFont typeface="Wingdings" pitchFamily="2" charset="2"/>
              <a:buChar char="ü"/>
            </a:pPr>
            <a:r>
              <a:rPr kumimoji="0" lang="zh-TW" altLang="en-US" sz="2000" b="1">
                <a:latin typeface="Times New Roman" pitchFamily="18" charset="0"/>
                <a:ea typeface="標楷體" pitchFamily="65" charset="-120"/>
                <a:cs typeface="Times New Roman" pitchFamily="18" charset="0"/>
              </a:rPr>
              <a:t>第二張是</a:t>
            </a:r>
            <a:r>
              <a:rPr kumimoji="0" lang="en-US" altLang="zh-TW" sz="2000" b="1">
                <a:latin typeface="Times New Roman" pitchFamily="18" charset="0"/>
                <a:ea typeface="標楷體" pitchFamily="65" charset="-120"/>
                <a:cs typeface="Times New Roman" pitchFamily="18" charset="0"/>
              </a:rPr>
              <a:t>4/6</a:t>
            </a:r>
            <a:r>
              <a:rPr kumimoji="0" lang="zh-TW" altLang="en-US" sz="2000" b="1">
                <a:latin typeface="Times New Roman" pitchFamily="18" charset="0"/>
                <a:ea typeface="標楷體" pitchFamily="65" charset="-120"/>
                <a:cs typeface="Times New Roman" pitchFamily="18" charset="0"/>
              </a:rPr>
              <a:t>到貨，採購數量為</a:t>
            </a:r>
            <a:r>
              <a:rPr kumimoji="0" lang="en-US" altLang="zh-TW" sz="2000" b="1">
                <a:latin typeface="Times New Roman" pitchFamily="18" charset="0"/>
                <a:ea typeface="標楷體" pitchFamily="65" charset="-120"/>
                <a:cs typeface="Times New Roman" pitchFamily="18" charset="0"/>
              </a:rPr>
              <a:t>100pcs</a:t>
            </a:r>
          </a:p>
          <a:p>
            <a:pPr marL="447675" indent="-447675">
              <a:lnSpc>
                <a:spcPts val="2600"/>
              </a:lnSpc>
              <a:spcBef>
                <a:spcPts val="1200"/>
              </a:spcBef>
              <a:buClr>
                <a:srgbClr val="FF0000"/>
              </a:buClr>
              <a:buSzPct val="65000"/>
              <a:buFont typeface="Wingdings" pitchFamily="2" charset="2"/>
              <a:buChar char="u"/>
            </a:pPr>
            <a:r>
              <a:rPr kumimoji="0" lang="zh-TW" altLang="en-US" sz="2000" b="1">
                <a:solidFill>
                  <a:srgbClr val="0000FF"/>
                </a:solidFill>
                <a:latin typeface="Times New Roman" pitchFamily="18" charset="0"/>
                <a:ea typeface="標楷體" pitchFamily="65" charset="-120"/>
                <a:cs typeface="Times New Roman" pitchFamily="18" charset="0"/>
              </a:rPr>
              <a:t>問題</a:t>
            </a:r>
            <a:r>
              <a:rPr kumimoji="0" lang="en-US" altLang="zh-TW" sz="2000" b="1">
                <a:solidFill>
                  <a:srgbClr val="0000FF"/>
                </a:solidFill>
                <a:latin typeface="Times New Roman" pitchFamily="18" charset="0"/>
                <a:ea typeface="標楷體" pitchFamily="65" charset="-120"/>
                <a:cs typeface="Times New Roman" pitchFamily="18" charset="0"/>
              </a:rPr>
              <a:t>3</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如果要讓</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日存貨為零，請問最好的採購計畫為何</a:t>
            </a:r>
            <a:endParaRPr kumimoji="0" lang="en-US" altLang="zh-TW" sz="2000"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sz="2000" b="1">
                <a:latin typeface="Times New Roman" pitchFamily="18" charset="0"/>
                <a:ea typeface="標楷體" pitchFamily="65" charset="-120"/>
                <a:cs typeface="Times New Roman" pitchFamily="18" charset="0"/>
              </a:rPr>
              <a:t>先將</a:t>
            </a:r>
            <a:r>
              <a:rPr kumimoji="0" lang="en-US" altLang="zh-TW" sz="2000" b="1">
                <a:latin typeface="Times New Roman" pitchFamily="18" charset="0"/>
                <a:ea typeface="標楷體" pitchFamily="65" charset="-120"/>
                <a:cs typeface="Times New Roman" pitchFamily="18" charset="0"/>
              </a:rPr>
              <a:t>4/10</a:t>
            </a:r>
            <a:r>
              <a:rPr kumimoji="0" lang="zh-TW" altLang="en-US" sz="2000" b="1">
                <a:latin typeface="Times New Roman" pitchFamily="18" charset="0"/>
                <a:ea typeface="標楷體" pitchFamily="65" charset="-120"/>
                <a:cs typeface="Times New Roman" pitchFamily="18" charset="0"/>
              </a:rPr>
              <a:t>到貨的採購單取消，改為另兩張採購單</a:t>
            </a:r>
            <a:r>
              <a:rPr kumimoji="0" lang="en-US" altLang="zh-TW" sz="2000" b="1">
                <a:latin typeface="Times New Roman" pitchFamily="18" charset="0"/>
                <a:ea typeface="標楷體" pitchFamily="65" charset="-120"/>
                <a:cs typeface="Times New Roman" pitchFamily="18" charset="0"/>
              </a:rPr>
              <a:t>:</a:t>
            </a:r>
          </a:p>
          <a:p>
            <a:pPr marL="1362075" lvl="2" indent="-447675">
              <a:lnSpc>
                <a:spcPts val="2600"/>
              </a:lnSpc>
              <a:spcBef>
                <a:spcPts val="1200"/>
              </a:spcBef>
              <a:buClr>
                <a:srgbClr val="0000FF"/>
              </a:buClr>
              <a:buSzPct val="85000"/>
              <a:buFont typeface="Wingdings" pitchFamily="2" charset="2"/>
              <a:buChar char="ü"/>
            </a:pPr>
            <a:r>
              <a:rPr kumimoji="0" lang="zh-TW" altLang="en-US" sz="2000" b="1">
                <a:latin typeface="Times New Roman" pitchFamily="18" charset="0"/>
                <a:ea typeface="標楷體" pitchFamily="65" charset="-120"/>
                <a:cs typeface="Times New Roman" pitchFamily="18" charset="0"/>
              </a:rPr>
              <a:t>第一張是</a:t>
            </a:r>
            <a:r>
              <a:rPr kumimoji="0" lang="en-US" altLang="zh-TW" sz="2000" b="1">
                <a:latin typeface="Times New Roman" pitchFamily="18" charset="0"/>
                <a:ea typeface="標楷體" pitchFamily="65" charset="-120"/>
                <a:cs typeface="Times New Roman" pitchFamily="18" charset="0"/>
              </a:rPr>
              <a:t>4/3</a:t>
            </a:r>
            <a:r>
              <a:rPr kumimoji="0" lang="zh-TW" altLang="en-US" sz="2000" b="1">
                <a:latin typeface="Times New Roman" pitchFamily="18" charset="0"/>
                <a:ea typeface="標楷體" pitchFamily="65" charset="-120"/>
                <a:cs typeface="Times New Roman" pitchFamily="18" charset="0"/>
              </a:rPr>
              <a:t>到貨，採購數量為</a:t>
            </a:r>
            <a:r>
              <a:rPr kumimoji="0" lang="en-US" altLang="zh-TW" sz="2000" b="1">
                <a:latin typeface="Times New Roman" pitchFamily="18" charset="0"/>
                <a:ea typeface="標楷體" pitchFamily="65" charset="-120"/>
                <a:cs typeface="Times New Roman" pitchFamily="18" charset="0"/>
              </a:rPr>
              <a:t>50pcs</a:t>
            </a:r>
          </a:p>
          <a:p>
            <a:pPr marL="1362075" lvl="2" indent="-447675">
              <a:lnSpc>
                <a:spcPts val="2600"/>
              </a:lnSpc>
              <a:spcBef>
                <a:spcPts val="1200"/>
              </a:spcBef>
              <a:buClr>
                <a:srgbClr val="0000FF"/>
              </a:buClr>
              <a:buSzPct val="85000"/>
              <a:buFont typeface="Wingdings" pitchFamily="2" charset="2"/>
              <a:buChar char="ü"/>
            </a:pPr>
            <a:r>
              <a:rPr kumimoji="0" lang="zh-TW" altLang="en-US" sz="2000" b="1">
                <a:latin typeface="Times New Roman" pitchFamily="18" charset="0"/>
                <a:ea typeface="標楷體" pitchFamily="65" charset="-120"/>
                <a:cs typeface="Times New Roman" pitchFamily="18" charset="0"/>
              </a:rPr>
              <a:t>第二張是</a:t>
            </a:r>
            <a:r>
              <a:rPr kumimoji="0" lang="en-US" altLang="zh-TW" sz="2000" b="1">
                <a:latin typeface="Times New Roman" pitchFamily="18" charset="0"/>
                <a:ea typeface="標楷體" pitchFamily="65" charset="-120"/>
                <a:cs typeface="Times New Roman" pitchFamily="18" charset="0"/>
              </a:rPr>
              <a:t>4/6</a:t>
            </a:r>
            <a:r>
              <a:rPr kumimoji="0" lang="zh-TW" altLang="en-US" sz="2000" b="1">
                <a:latin typeface="Times New Roman" pitchFamily="18" charset="0"/>
                <a:ea typeface="標楷體" pitchFamily="65" charset="-120"/>
                <a:cs typeface="Times New Roman" pitchFamily="18" charset="0"/>
              </a:rPr>
              <a:t>到貨，採購數量為</a:t>
            </a:r>
            <a:r>
              <a:rPr kumimoji="0" lang="en-US" altLang="zh-TW" sz="2000" b="1">
                <a:latin typeface="Times New Roman" pitchFamily="18" charset="0"/>
                <a:ea typeface="標楷體" pitchFamily="65" charset="-120"/>
                <a:cs typeface="Times New Roman" pitchFamily="18" charset="0"/>
              </a:rPr>
              <a:t>100pcs</a:t>
            </a:r>
            <a:endParaRPr kumimoji="0" lang="zh-TW" altLang="en-US" sz="2000" b="1">
              <a:latin typeface="Times New Roman" pitchFamily="18" charset="0"/>
              <a:ea typeface="標楷體" pitchFamily="65" charset="-120"/>
              <a:cs typeface="Times New Roman" pitchFamily="18" charset="0"/>
            </a:endParaRPr>
          </a:p>
        </p:txBody>
      </p:sp>
      <p:sp>
        <p:nvSpPr>
          <p:cNvPr id="5" name="Rectangle 2"/>
          <p:cNvSpPr txBox="1">
            <a:spLocks noChangeArrowheads="1"/>
          </p:cNvSpPr>
          <p:nvPr/>
        </p:nvSpPr>
        <p:spPr>
          <a:xfrm>
            <a:off x="500063" y="1357313"/>
            <a:ext cx="8229600" cy="1143000"/>
          </a:xfrm>
          <a:prstGeom prst="rect">
            <a:avLst/>
          </a:prstGeom>
        </p:spPr>
        <p:txBody>
          <a:bodyPr anchor="ctr">
            <a:normAutofit/>
          </a:bodyPr>
          <a:lstStyle/>
          <a:p>
            <a:pPr algn="ctr" fontAlgn="ctr">
              <a:spcAft>
                <a:spcPts val="0"/>
              </a:spcAft>
              <a:defRPr/>
            </a:pP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練習一  </a:t>
            </a:r>
            <a:r>
              <a:rPr kumimoji="0" lang="en-US" altLang="zh-TW"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a:t>
            </a: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解答</a:t>
            </a:r>
            <a:r>
              <a:rPr kumimoji="0" lang="en-US" altLang="zh-TW"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a:t>
            </a:r>
            <a:endParaRPr kumimoji="0" lang="en-US" altLang="zh-TW" sz="28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2436">
                                            <p:txEl>
                                              <p:pRg st="0" end="0"/>
                                            </p:txEl>
                                          </p:spTgt>
                                        </p:tgtEl>
                                        <p:attrNameLst>
                                          <p:attrName>style.visibility</p:attrName>
                                        </p:attrNameLst>
                                      </p:cBhvr>
                                      <p:to>
                                        <p:strVal val="visible"/>
                                      </p:to>
                                    </p:set>
                                    <p:animEffect transition="in" filter="blinds(horizontal)">
                                      <p:cBhvr>
                                        <p:cTn id="12" dur="500"/>
                                        <p:tgtEl>
                                          <p:spTgt spid="4024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2436">
                                            <p:txEl>
                                              <p:pRg st="1" end="1"/>
                                            </p:txEl>
                                          </p:spTgt>
                                        </p:tgtEl>
                                        <p:attrNameLst>
                                          <p:attrName>style.visibility</p:attrName>
                                        </p:attrNameLst>
                                      </p:cBhvr>
                                      <p:to>
                                        <p:strVal val="visible"/>
                                      </p:to>
                                    </p:set>
                                    <p:animEffect transition="in" filter="blinds(horizontal)">
                                      <p:cBhvr>
                                        <p:cTn id="17" dur="500"/>
                                        <p:tgtEl>
                                          <p:spTgt spid="40243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2436">
                                            <p:txEl>
                                              <p:pRg st="2" end="2"/>
                                            </p:txEl>
                                          </p:spTgt>
                                        </p:tgtEl>
                                        <p:attrNameLst>
                                          <p:attrName>style.visibility</p:attrName>
                                        </p:attrNameLst>
                                      </p:cBhvr>
                                      <p:to>
                                        <p:strVal val="visible"/>
                                      </p:to>
                                    </p:set>
                                    <p:animEffect transition="in" filter="blinds(horizontal)">
                                      <p:cBhvr>
                                        <p:cTn id="22" dur="500"/>
                                        <p:tgtEl>
                                          <p:spTgt spid="40243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2436">
                                            <p:txEl>
                                              <p:pRg st="3" end="3"/>
                                            </p:txEl>
                                          </p:spTgt>
                                        </p:tgtEl>
                                        <p:attrNameLst>
                                          <p:attrName>style.visibility</p:attrName>
                                        </p:attrNameLst>
                                      </p:cBhvr>
                                      <p:to>
                                        <p:strVal val="visible"/>
                                      </p:to>
                                    </p:set>
                                    <p:animEffect transition="in" filter="blinds(horizontal)">
                                      <p:cBhvr>
                                        <p:cTn id="27" dur="500"/>
                                        <p:tgtEl>
                                          <p:spTgt spid="40243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2436">
                                            <p:txEl>
                                              <p:pRg st="4" end="4"/>
                                            </p:txEl>
                                          </p:spTgt>
                                        </p:tgtEl>
                                        <p:attrNameLst>
                                          <p:attrName>style.visibility</p:attrName>
                                        </p:attrNameLst>
                                      </p:cBhvr>
                                      <p:to>
                                        <p:strVal val="visible"/>
                                      </p:to>
                                    </p:set>
                                    <p:animEffect transition="in" filter="blinds(horizontal)">
                                      <p:cBhvr>
                                        <p:cTn id="32" dur="500"/>
                                        <p:tgtEl>
                                          <p:spTgt spid="40243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2436">
                                            <p:txEl>
                                              <p:pRg st="5" end="5"/>
                                            </p:txEl>
                                          </p:spTgt>
                                        </p:tgtEl>
                                        <p:attrNameLst>
                                          <p:attrName>style.visibility</p:attrName>
                                        </p:attrNameLst>
                                      </p:cBhvr>
                                      <p:to>
                                        <p:strVal val="visible"/>
                                      </p:to>
                                    </p:set>
                                    <p:animEffect transition="in" filter="blinds(horizontal)">
                                      <p:cBhvr>
                                        <p:cTn id="37" dur="500"/>
                                        <p:tgtEl>
                                          <p:spTgt spid="40243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02436">
                                            <p:txEl>
                                              <p:pRg st="6" end="6"/>
                                            </p:txEl>
                                          </p:spTgt>
                                        </p:tgtEl>
                                        <p:attrNameLst>
                                          <p:attrName>style.visibility</p:attrName>
                                        </p:attrNameLst>
                                      </p:cBhvr>
                                      <p:to>
                                        <p:strVal val="visible"/>
                                      </p:to>
                                    </p:set>
                                    <p:animEffect transition="in" filter="blinds(horizontal)">
                                      <p:cBhvr>
                                        <p:cTn id="42" dur="500"/>
                                        <p:tgtEl>
                                          <p:spTgt spid="40243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02436">
                                            <p:txEl>
                                              <p:pRg st="7" end="7"/>
                                            </p:txEl>
                                          </p:spTgt>
                                        </p:tgtEl>
                                        <p:attrNameLst>
                                          <p:attrName>style.visibility</p:attrName>
                                        </p:attrNameLst>
                                      </p:cBhvr>
                                      <p:to>
                                        <p:strVal val="visible"/>
                                      </p:to>
                                    </p:set>
                                    <p:animEffect transition="in" filter="blinds(horizontal)">
                                      <p:cBhvr>
                                        <p:cTn id="47" dur="500"/>
                                        <p:tgtEl>
                                          <p:spTgt spid="402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28625" y="1357313"/>
            <a:ext cx="8229600" cy="10001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MRP</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latin typeface="華康隸書體W7" pitchFamily="65" charset="-120"/>
              </a:rPr>
              <a:t>系統</a:t>
            </a:r>
            <a:r>
              <a:rPr lang="zh-TW" altLang="en-US" dirty="0">
                <a:effectLst>
                  <a:outerShdw blurRad="38100" dist="38100" dir="2700000" algn="tl">
                    <a:srgbClr val="000000">
                      <a:alpha val="43137"/>
                    </a:srgbClr>
                  </a:outerShdw>
                </a:effectLst>
                <a:latin typeface="華康隸書體W7" pitchFamily="65" charset="-120"/>
              </a:rPr>
              <a:t>執行困難</a:t>
            </a:r>
          </a:p>
        </p:txBody>
      </p:sp>
      <p:sp>
        <p:nvSpPr>
          <p:cNvPr id="261123" name="Rectangle 3"/>
          <p:cNvSpPr>
            <a:spLocks noGrp="1" noChangeArrowheads="1"/>
          </p:cNvSpPr>
          <p:nvPr>
            <p:ph idx="1"/>
          </p:nvPr>
        </p:nvSpPr>
        <p:spPr>
          <a:xfrm>
            <a:off x="357188" y="2571750"/>
            <a:ext cx="8572500" cy="3554413"/>
          </a:xfrm>
        </p:spPr>
        <p:txBody>
          <a:bodyPr/>
          <a:lstStyle/>
          <a:p>
            <a:pPr eaLnBrk="1" hangingPunct="1">
              <a:lnSpc>
                <a:spcPts val="2500"/>
              </a:lnSpc>
              <a:spcBef>
                <a:spcPts val="1800"/>
              </a:spcBef>
              <a:buFont typeface="Wingdings" pitchFamily="2" charset="2"/>
              <a:buChar char="n"/>
            </a:pPr>
            <a:r>
              <a:rPr lang="en-US" altLang="zh-TW" smtClean="0">
                <a:solidFill>
                  <a:schemeClr val="tx1"/>
                </a:solidFill>
              </a:rPr>
              <a:t>MRP</a:t>
            </a:r>
            <a:r>
              <a:rPr lang="zh-TW" altLang="en-US" smtClean="0">
                <a:solidFill>
                  <a:schemeClr val="tx1"/>
                </a:solidFill>
              </a:rPr>
              <a:t>是個非常好的需求計劃邏輯，企業導入時卻有些滯礙難行或基本假設上的迷思。導致到目前為止，仍有很多的企業無法落實執行</a:t>
            </a:r>
            <a:r>
              <a:rPr lang="en-US" altLang="zh-TW" smtClean="0">
                <a:solidFill>
                  <a:schemeClr val="tx1"/>
                </a:solidFill>
              </a:rPr>
              <a:t>MRP</a:t>
            </a:r>
            <a:r>
              <a:rPr lang="zh-TW" altLang="en-US" smtClean="0">
                <a:solidFill>
                  <a:schemeClr val="tx1"/>
                </a:solidFill>
              </a:rPr>
              <a:t>生產計劃，探索這些原因可以歸納出幾個要點：</a:t>
            </a:r>
          </a:p>
          <a:p>
            <a:pPr lvl="1" eaLnBrk="1" hangingPunct="1">
              <a:lnSpc>
                <a:spcPts val="2500"/>
              </a:lnSpc>
              <a:spcBef>
                <a:spcPts val="1800"/>
              </a:spcBef>
              <a:buSzPct val="85000"/>
            </a:pPr>
            <a:r>
              <a:rPr lang="zh-TW" altLang="en-US" sz="2000" smtClean="0">
                <a:solidFill>
                  <a:srgbClr val="FF0000"/>
                </a:solidFill>
              </a:rPr>
              <a:t>製造及生產的前置時間</a:t>
            </a:r>
            <a:r>
              <a:rPr lang="en-US" altLang="zh-TW" sz="2000" smtClean="0">
                <a:solidFill>
                  <a:srgbClr val="FF0000"/>
                </a:solidFill>
              </a:rPr>
              <a:t>(Lead time)</a:t>
            </a:r>
            <a:r>
              <a:rPr lang="zh-TW" altLang="en-US" sz="2000" smtClean="0">
                <a:solidFill>
                  <a:srgbClr val="FF0000"/>
                </a:solidFill>
              </a:rPr>
              <a:t>彈性過大</a:t>
            </a:r>
            <a:r>
              <a:rPr lang="zh-TW" altLang="en-US" sz="2000" smtClean="0">
                <a:solidFill>
                  <a:srgbClr val="FF0066"/>
                </a:solidFill>
              </a:rPr>
              <a:t>，</a:t>
            </a:r>
            <a:r>
              <a:rPr lang="zh-TW" altLang="en-US" sz="2000" smtClean="0"/>
              <a:t>導致需求計畫面臨許多的調整</a:t>
            </a:r>
            <a:r>
              <a:rPr lang="en-US" altLang="zh-TW" sz="2000" smtClean="0"/>
              <a:t/>
            </a:r>
            <a:br>
              <a:rPr lang="en-US" altLang="zh-TW" sz="2000" smtClean="0"/>
            </a:br>
            <a:r>
              <a:rPr lang="en-US" altLang="zh-TW" sz="2000" smtClean="0"/>
              <a:t>ex</a:t>
            </a:r>
            <a:r>
              <a:rPr lang="zh-TW" altLang="en-US" sz="2000" smtClean="0"/>
              <a:t>：標準</a:t>
            </a:r>
            <a:r>
              <a:rPr lang="en-US" altLang="zh-TW" sz="2000" smtClean="0"/>
              <a:t>L/T</a:t>
            </a:r>
            <a:r>
              <a:rPr lang="zh-TW" altLang="en-US" sz="2000" smtClean="0"/>
              <a:t>設為</a:t>
            </a:r>
            <a:r>
              <a:rPr lang="en-US" altLang="zh-TW" sz="2000" smtClean="0"/>
              <a:t>7</a:t>
            </a:r>
            <a:r>
              <a:rPr lang="zh-TW" altLang="en-US" sz="2000" smtClean="0"/>
              <a:t>天</a:t>
            </a:r>
            <a:r>
              <a:rPr lang="en-US" altLang="zh-TW" sz="2000" smtClean="0"/>
              <a:t>,</a:t>
            </a:r>
            <a:r>
              <a:rPr lang="zh-TW" altLang="en-US" sz="2000" smtClean="0"/>
              <a:t>因急單生產連夜加班趕工生產出來</a:t>
            </a:r>
            <a:r>
              <a:rPr lang="en-US" altLang="zh-TW" sz="2000" smtClean="0"/>
              <a:t>(</a:t>
            </a:r>
            <a:r>
              <a:rPr lang="zh-TW" altLang="en-US" sz="2000" smtClean="0"/>
              <a:t>或加購設備、委外生產</a:t>
            </a:r>
            <a:r>
              <a:rPr lang="en-US" altLang="zh-TW" sz="2000" smtClean="0"/>
              <a:t>…)</a:t>
            </a:r>
            <a:r>
              <a:rPr lang="zh-TW" altLang="en-US" sz="2000" smtClean="0"/>
              <a:t>，導致系統推算出來的資訊只能提供參考，</a:t>
            </a:r>
            <a:r>
              <a:rPr lang="en-US" altLang="zh-TW" sz="2000" smtClean="0"/>
              <a:t>MRP</a:t>
            </a:r>
            <a:r>
              <a:rPr lang="zh-TW" altLang="en-US" sz="2000" smtClean="0"/>
              <a:t>無限產能觀念在執行上確實有相當的難度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1123">
                                            <p:txEl>
                                              <p:pRg st="0" end="0"/>
                                            </p:txEl>
                                          </p:spTgt>
                                        </p:tgtEl>
                                        <p:attrNameLst>
                                          <p:attrName>style.visibility</p:attrName>
                                        </p:attrNameLst>
                                      </p:cBhvr>
                                      <p:to>
                                        <p:strVal val="visible"/>
                                      </p:to>
                                    </p:set>
                                    <p:animEffect transition="in" filter="blinds(horizontal)">
                                      <p:cBhvr>
                                        <p:cTn id="11" dur="500"/>
                                        <p:tgtEl>
                                          <p:spTgt spid="26112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1123">
                                            <p:txEl>
                                              <p:pRg st="1" end="1"/>
                                            </p:txEl>
                                          </p:spTgt>
                                        </p:tgtEl>
                                        <p:attrNameLst>
                                          <p:attrName>style.visibility</p:attrName>
                                        </p:attrNameLst>
                                      </p:cBhvr>
                                      <p:to>
                                        <p:strVal val="visible"/>
                                      </p:to>
                                    </p:set>
                                    <p:animEffect transition="in" filter="blinds(horizontal)">
                                      <p:cBhvr>
                                        <p:cTn id="16" dur="500"/>
                                        <p:tgtEl>
                                          <p:spTgt spid="261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28625" y="1357313"/>
            <a:ext cx="8229600" cy="10001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MRP</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latin typeface="華康隸書體W7" pitchFamily="65" charset="-120"/>
              </a:rPr>
              <a:t>系統</a:t>
            </a:r>
            <a:r>
              <a:rPr lang="zh-TW" altLang="en-US" dirty="0">
                <a:effectLst>
                  <a:outerShdw blurRad="38100" dist="38100" dir="2700000" algn="tl">
                    <a:srgbClr val="000000">
                      <a:alpha val="43137"/>
                    </a:srgbClr>
                  </a:outerShdw>
                </a:effectLst>
                <a:latin typeface="華康隸書體W7" pitchFamily="65" charset="-120"/>
              </a:rPr>
              <a:t>執行</a:t>
            </a:r>
            <a:r>
              <a:rPr lang="zh-TW" altLang="en-US" dirty="0" smtClean="0">
                <a:effectLst>
                  <a:outerShdw blurRad="38100" dist="38100" dir="2700000" algn="tl">
                    <a:srgbClr val="000000">
                      <a:alpha val="43137"/>
                    </a:srgbClr>
                  </a:outerShdw>
                </a:effectLst>
                <a:latin typeface="華康隸書體W7" pitchFamily="65" charset="-120"/>
              </a:rPr>
              <a:t>困難 </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
        <p:nvSpPr>
          <p:cNvPr id="261123" name="Rectangle 3"/>
          <p:cNvSpPr>
            <a:spLocks noGrp="1" noChangeArrowheads="1"/>
          </p:cNvSpPr>
          <p:nvPr>
            <p:ph idx="1"/>
          </p:nvPr>
        </p:nvSpPr>
        <p:spPr>
          <a:xfrm>
            <a:off x="357188" y="2643188"/>
            <a:ext cx="8429625" cy="3482975"/>
          </a:xfrm>
        </p:spPr>
        <p:txBody>
          <a:bodyPr/>
          <a:lstStyle/>
          <a:p>
            <a:pPr lvl="1" eaLnBrk="1" hangingPunct="1">
              <a:lnSpc>
                <a:spcPts val="2500"/>
              </a:lnSpc>
              <a:spcBef>
                <a:spcPts val="1800"/>
              </a:spcBef>
              <a:buSzPct val="85000"/>
            </a:pPr>
            <a:r>
              <a:rPr lang="zh-TW" altLang="en-US" sz="2000" smtClean="0">
                <a:solidFill>
                  <a:srgbClr val="FF0000"/>
                </a:solidFill>
              </a:rPr>
              <a:t>客製化之</a:t>
            </a:r>
            <a:r>
              <a:rPr lang="en-US" altLang="zh-TW" sz="2000" smtClean="0">
                <a:solidFill>
                  <a:srgbClr val="FF0000"/>
                </a:solidFill>
              </a:rPr>
              <a:t>BOM</a:t>
            </a:r>
            <a:r>
              <a:rPr lang="zh-TW" altLang="en-US" sz="2000" smtClean="0">
                <a:solidFill>
                  <a:srgbClr val="FF0000"/>
                </a:solidFill>
              </a:rPr>
              <a:t>特性及替代件對</a:t>
            </a:r>
            <a:r>
              <a:rPr lang="en-US" altLang="zh-TW" sz="2000" smtClean="0">
                <a:solidFill>
                  <a:srgbClr val="FF0000"/>
                </a:solidFill>
              </a:rPr>
              <a:t>MRP</a:t>
            </a:r>
            <a:r>
              <a:rPr lang="zh-TW" altLang="en-US" sz="2000" smtClean="0">
                <a:solidFill>
                  <a:srgbClr val="FF0000"/>
                </a:solidFill>
              </a:rPr>
              <a:t>計畫的衝擊</a:t>
            </a:r>
            <a:endParaRPr lang="en-US" altLang="zh-TW" sz="2000" smtClean="0">
              <a:solidFill>
                <a:srgbClr val="FF0000"/>
              </a:solidFill>
            </a:endParaRPr>
          </a:p>
          <a:p>
            <a:pPr lvl="1" eaLnBrk="1" hangingPunct="1">
              <a:lnSpc>
                <a:spcPts val="2500"/>
              </a:lnSpc>
              <a:spcBef>
                <a:spcPts val="1800"/>
              </a:spcBef>
              <a:buSzPct val="85000"/>
            </a:pPr>
            <a:r>
              <a:rPr lang="zh-TW" altLang="en-US" sz="2000" smtClean="0">
                <a:solidFill>
                  <a:srgbClr val="FF0000"/>
                </a:solidFill>
              </a:rPr>
              <a:t>多樣少量的短交期訂單衝擊製造生產，對</a:t>
            </a:r>
            <a:r>
              <a:rPr lang="en-US" altLang="zh-TW" sz="2000" smtClean="0">
                <a:solidFill>
                  <a:srgbClr val="FF0000"/>
                </a:solidFill>
              </a:rPr>
              <a:t>MRP</a:t>
            </a:r>
            <a:r>
              <a:rPr lang="zh-TW" altLang="en-US" sz="2000" smtClean="0">
                <a:solidFill>
                  <a:srgbClr val="FF0000"/>
                </a:solidFill>
              </a:rPr>
              <a:t>產生基礎之衝擊</a:t>
            </a:r>
            <a:endParaRPr lang="en-US" altLang="zh-TW" sz="2000" smtClean="0">
              <a:solidFill>
                <a:srgbClr val="FF0000"/>
              </a:solidFill>
            </a:endParaRPr>
          </a:p>
          <a:p>
            <a:pPr lvl="1" eaLnBrk="1" hangingPunct="1">
              <a:lnSpc>
                <a:spcPts val="2500"/>
              </a:lnSpc>
              <a:spcBef>
                <a:spcPts val="1800"/>
              </a:spcBef>
              <a:buSzPct val="85000"/>
            </a:pPr>
            <a:r>
              <a:rPr lang="en-US" altLang="zh-TW" sz="2000" smtClean="0">
                <a:solidFill>
                  <a:srgbClr val="FF0000"/>
                </a:solidFill>
              </a:rPr>
              <a:t>MRP</a:t>
            </a:r>
            <a:r>
              <a:rPr lang="zh-TW" altLang="en-US" sz="2000" smtClean="0">
                <a:solidFill>
                  <a:srgbClr val="FF0000"/>
                </a:solidFill>
              </a:rPr>
              <a:t>需求計畫來源追朔性的挑戰</a:t>
            </a:r>
            <a:endParaRPr lang="en-US" altLang="zh-TW" sz="2000" smtClean="0">
              <a:solidFill>
                <a:srgbClr val="FF0000"/>
              </a:solidFill>
            </a:endParaRPr>
          </a:p>
          <a:p>
            <a:pPr lvl="1" eaLnBrk="1" hangingPunct="1">
              <a:lnSpc>
                <a:spcPts val="2500"/>
              </a:lnSpc>
              <a:spcBef>
                <a:spcPts val="1800"/>
              </a:spcBef>
              <a:buSzPct val="85000"/>
            </a:pPr>
            <a:r>
              <a:rPr lang="zh-TW" altLang="en-US" sz="2000" smtClean="0">
                <a:solidFill>
                  <a:srgbClr val="FF0000"/>
                </a:solidFill>
              </a:rPr>
              <a:t>庫存帳務即時性 及</a:t>
            </a:r>
            <a:r>
              <a:rPr lang="en-US" altLang="zh-TW" sz="2000" smtClean="0">
                <a:solidFill>
                  <a:srgbClr val="FF0000"/>
                </a:solidFill>
              </a:rPr>
              <a:t> </a:t>
            </a:r>
            <a:r>
              <a:rPr lang="zh-TW" altLang="en-US" sz="2000" smtClean="0">
                <a:solidFill>
                  <a:srgbClr val="FF0000"/>
                </a:solidFill>
              </a:rPr>
              <a:t>正確性不佳  </a:t>
            </a:r>
            <a:r>
              <a:rPr lang="en-US" altLang="zh-TW" sz="2000" smtClean="0">
                <a:solidFill>
                  <a:srgbClr val="FF0000"/>
                </a:solidFill>
              </a:rPr>
              <a:t>(</a:t>
            </a:r>
            <a:r>
              <a:rPr lang="zh-TW" altLang="en-US" sz="2000" smtClean="0">
                <a:solidFill>
                  <a:srgbClr val="FF0000"/>
                </a:solidFill>
              </a:rPr>
              <a:t>料帳不一</a:t>
            </a:r>
            <a:r>
              <a:rPr lang="en-US" altLang="zh-TW" sz="2000" smtClean="0">
                <a:solidFill>
                  <a:srgbClr val="FF0000"/>
                </a:solidFill>
              </a:rPr>
              <a:t>)</a:t>
            </a:r>
            <a:endParaRPr lang="zh-TW" altLang="en-US" sz="2000" smtClean="0">
              <a:solidFill>
                <a:srgbClr val="FF0000"/>
              </a:solidFill>
            </a:endParaRPr>
          </a:p>
          <a:p>
            <a:pPr eaLnBrk="1" hangingPunct="1">
              <a:lnSpc>
                <a:spcPts val="2500"/>
              </a:lnSpc>
              <a:spcBef>
                <a:spcPts val="1800"/>
              </a:spcBef>
              <a:buFont typeface="Wingdings" pitchFamily="2" charset="2"/>
              <a:buChar char="n"/>
            </a:pPr>
            <a:endParaRPr lang="en-US" altLang="zh-TW" smtClean="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1123">
                                            <p:txEl>
                                              <p:pRg st="0" end="0"/>
                                            </p:txEl>
                                          </p:spTgt>
                                        </p:tgtEl>
                                        <p:attrNameLst>
                                          <p:attrName>style.visibility</p:attrName>
                                        </p:attrNameLst>
                                      </p:cBhvr>
                                      <p:to>
                                        <p:strVal val="visible"/>
                                      </p:to>
                                    </p:set>
                                    <p:animEffect transition="in" filter="blinds(horizontal)">
                                      <p:cBhvr>
                                        <p:cTn id="11" dur="500"/>
                                        <p:tgtEl>
                                          <p:spTgt spid="261123">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1123">
                                            <p:txEl>
                                              <p:pRg st="1" end="1"/>
                                            </p:txEl>
                                          </p:spTgt>
                                        </p:tgtEl>
                                        <p:attrNameLst>
                                          <p:attrName>style.visibility</p:attrName>
                                        </p:attrNameLst>
                                      </p:cBhvr>
                                      <p:to>
                                        <p:strVal val="visible"/>
                                      </p:to>
                                    </p:set>
                                    <p:animEffect transition="in" filter="blinds(horizontal)">
                                      <p:cBhvr>
                                        <p:cTn id="15" dur="500"/>
                                        <p:tgtEl>
                                          <p:spTgt spid="261123">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19" dur="500"/>
                                        <p:tgtEl>
                                          <p:spTgt spid="261123">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23" dur="500"/>
                                        <p:tgtEl>
                                          <p:spTgt spid="261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285750" y="1357313"/>
            <a:ext cx="8643938" cy="1500187"/>
          </a:xfrm>
        </p:spPr>
        <p:txBody>
          <a:bodyPr rtlCol="0">
            <a:normAutofit/>
          </a:bodyPr>
          <a:lstStyle/>
          <a:p>
            <a:pPr eaLnBrk="1" fontAlgn="auto" hangingPunct="1">
              <a:spcAft>
                <a:spcPts val="0"/>
              </a:spcAft>
              <a:defRPr/>
            </a:pPr>
            <a:r>
              <a:rPr lang="en-US" altLang="zh-TW" b="1" dirty="0">
                <a:effectLst>
                  <a:outerShdw blurRad="38100" dist="38100" dir="2700000" algn="tl">
                    <a:srgbClr val="000000">
                      <a:alpha val="43137"/>
                    </a:srgbClr>
                  </a:outerShdw>
                </a:effectLst>
              </a:rPr>
              <a:t>LRP </a:t>
            </a:r>
            <a:r>
              <a:rPr lang="zh-TW" altLang="en-US" dirty="0">
                <a:effectLst>
                  <a:outerShdw blurRad="38100" dist="38100" dir="2700000" algn="tl">
                    <a:srgbClr val="000000">
                      <a:alpha val="43137"/>
                    </a:srgbClr>
                  </a:outerShdw>
                </a:effectLst>
              </a:rPr>
              <a:t>批次需求</a:t>
            </a:r>
            <a:r>
              <a:rPr lang="zh-TW" altLang="en-US" dirty="0" smtClean="0">
                <a:effectLst>
                  <a:outerShdw blurRad="38100" dist="38100" dir="2700000" algn="tl">
                    <a:srgbClr val="000000">
                      <a:alpha val="43137"/>
                    </a:srgbClr>
                  </a:outerShdw>
                </a:effectLst>
              </a:rPr>
              <a:t>計劃 </a:t>
            </a:r>
            <a:r>
              <a:rPr lang="en-US" altLang="zh-TW" dirty="0" smtClean="0">
                <a:effectLst>
                  <a:outerShdw blurRad="38100" dist="38100" dir="2700000" algn="tl">
                    <a:srgbClr val="000000">
                      <a:alpha val="43137"/>
                    </a:srgbClr>
                  </a:outerShdw>
                </a:effectLst>
              </a:rPr>
              <a:t/>
            </a:r>
            <a:br>
              <a:rPr lang="en-US" altLang="zh-TW" dirty="0" smtClean="0">
                <a:effectLst>
                  <a:outerShdw blurRad="38100" dist="38100" dir="2700000" algn="tl">
                    <a:srgbClr val="000000">
                      <a:alpha val="43137"/>
                    </a:srgbClr>
                  </a:outerShdw>
                </a:effectLst>
              </a:rPr>
            </a:br>
            <a:r>
              <a:rPr lang="en-US" altLang="zh-TW" sz="2800" b="1" dirty="0" smtClean="0">
                <a:effectLst>
                  <a:outerShdw blurRad="38100" dist="38100" dir="2700000" algn="tl">
                    <a:srgbClr val="000000">
                      <a:alpha val="43137"/>
                    </a:srgbClr>
                  </a:outerShdw>
                </a:effectLst>
              </a:rPr>
              <a:t>(LRP, Lot </a:t>
            </a:r>
            <a:r>
              <a:rPr lang="en-US" altLang="zh-TW" sz="2800" b="1" dirty="0">
                <a:effectLst>
                  <a:outerShdw blurRad="38100" dist="38100" dir="2700000" algn="tl">
                    <a:srgbClr val="000000">
                      <a:alpha val="43137"/>
                    </a:srgbClr>
                  </a:outerShdw>
                </a:effectLst>
              </a:rPr>
              <a:t>Requirement Planning)</a:t>
            </a:r>
          </a:p>
        </p:txBody>
      </p:sp>
      <p:sp>
        <p:nvSpPr>
          <p:cNvPr id="262147" name="Rectangle 3"/>
          <p:cNvSpPr>
            <a:spLocks noGrp="1" noChangeArrowheads="1"/>
          </p:cNvSpPr>
          <p:nvPr>
            <p:ph idx="1"/>
          </p:nvPr>
        </p:nvSpPr>
        <p:spPr>
          <a:xfrm>
            <a:off x="357188" y="2928938"/>
            <a:ext cx="8569325" cy="3286125"/>
          </a:xfrm>
        </p:spPr>
        <p:txBody>
          <a:bodyPr/>
          <a:lstStyle/>
          <a:p>
            <a:pPr eaLnBrk="1" hangingPunct="1"/>
            <a:r>
              <a:rPr lang="zh-TW" altLang="en-US" smtClean="0">
                <a:solidFill>
                  <a:schemeClr val="tx1"/>
                </a:solidFill>
              </a:rPr>
              <a:t>長期追蹤中小企業使用</a:t>
            </a:r>
            <a:r>
              <a:rPr lang="en-US" altLang="zh-TW" smtClean="0">
                <a:solidFill>
                  <a:schemeClr val="tx1"/>
                </a:solidFill>
              </a:rPr>
              <a:t>MRP</a:t>
            </a:r>
            <a:r>
              <a:rPr lang="zh-TW" altLang="en-US" smtClean="0">
                <a:solidFill>
                  <a:schemeClr val="tx1"/>
                </a:solidFill>
              </a:rPr>
              <a:t>計劃的使用狀況 ，一般中大型企業</a:t>
            </a:r>
            <a:r>
              <a:rPr lang="en-US" altLang="zh-TW" smtClean="0">
                <a:solidFill>
                  <a:schemeClr val="tx1"/>
                </a:solidFill>
              </a:rPr>
              <a:t>(</a:t>
            </a:r>
            <a:r>
              <a:rPr lang="zh-TW" altLang="en-US" smtClean="0">
                <a:solidFill>
                  <a:schemeClr val="tx1"/>
                </a:solidFill>
              </a:rPr>
              <a:t>前</a:t>
            </a:r>
            <a:r>
              <a:rPr lang="en-US" altLang="zh-TW" smtClean="0">
                <a:solidFill>
                  <a:schemeClr val="tx1"/>
                </a:solidFill>
              </a:rPr>
              <a:t>500</a:t>
            </a:r>
            <a:r>
              <a:rPr lang="zh-TW" altLang="en-US" smtClean="0">
                <a:solidFill>
                  <a:schemeClr val="tx1"/>
                </a:solidFill>
              </a:rPr>
              <a:t>大</a:t>
            </a:r>
            <a:r>
              <a:rPr lang="en-US" altLang="zh-TW" smtClean="0">
                <a:solidFill>
                  <a:schemeClr val="tx1"/>
                </a:solidFill>
              </a:rPr>
              <a:t>) </a:t>
            </a:r>
            <a:r>
              <a:rPr lang="zh-TW" altLang="en-US" smtClean="0">
                <a:solidFill>
                  <a:schemeClr val="tx1"/>
                </a:solidFill>
              </a:rPr>
              <a:t>，</a:t>
            </a:r>
            <a:r>
              <a:rPr lang="en-US" altLang="zh-TW" smtClean="0">
                <a:solidFill>
                  <a:schemeClr val="tx1"/>
                </a:solidFill>
              </a:rPr>
              <a:t> </a:t>
            </a:r>
            <a:r>
              <a:rPr lang="zh-TW" altLang="en-US" smtClean="0">
                <a:solidFill>
                  <a:schemeClr val="tx1"/>
                </a:solidFill>
              </a:rPr>
              <a:t>幾乎都有使用</a:t>
            </a:r>
            <a:r>
              <a:rPr lang="en-US" altLang="zh-TW" smtClean="0">
                <a:solidFill>
                  <a:schemeClr val="tx1"/>
                </a:solidFill>
              </a:rPr>
              <a:t>MRP</a:t>
            </a:r>
            <a:r>
              <a:rPr lang="zh-TW" altLang="en-US" smtClean="0">
                <a:solidFill>
                  <a:schemeClr val="tx1"/>
                </a:solidFill>
              </a:rPr>
              <a:t>系統上線，當成主要生產排程及採購計劃的依據，但對中小企業而言 ，大約</a:t>
            </a:r>
            <a:r>
              <a:rPr lang="en-US" altLang="zh-TW" smtClean="0">
                <a:solidFill>
                  <a:schemeClr val="tx1"/>
                </a:solidFill>
              </a:rPr>
              <a:t>60%</a:t>
            </a:r>
            <a:r>
              <a:rPr lang="zh-TW" altLang="en-US" smtClean="0">
                <a:solidFill>
                  <a:schemeClr val="tx1"/>
                </a:solidFill>
              </a:rPr>
              <a:t>未使用 ，主要原因是客戶訂單多樣化及交期變短的交貨特性</a:t>
            </a:r>
          </a:p>
          <a:p>
            <a:pPr eaLnBrk="1" hangingPunct="1"/>
            <a:r>
              <a:rPr lang="zh-TW" altLang="en-US" smtClean="0">
                <a:solidFill>
                  <a:srgbClr val="0000FF"/>
                </a:solidFill>
              </a:rPr>
              <a:t>鼎新替中小企業提出解決辦法 ，借過去</a:t>
            </a:r>
            <a:r>
              <a:rPr lang="en-US" altLang="zh-TW" smtClean="0">
                <a:solidFill>
                  <a:srgbClr val="0000FF"/>
                </a:solidFill>
              </a:rPr>
              <a:t>e</a:t>
            </a:r>
            <a:r>
              <a:rPr lang="zh-TW" altLang="en-US" smtClean="0">
                <a:solidFill>
                  <a:srgbClr val="0000FF"/>
                </a:solidFill>
              </a:rPr>
              <a:t>化應用系統經驗 ，以</a:t>
            </a:r>
            <a:r>
              <a:rPr lang="en-US" altLang="zh-TW" smtClean="0">
                <a:solidFill>
                  <a:srgbClr val="0000FF"/>
                </a:solidFill>
              </a:rPr>
              <a:t>MRP</a:t>
            </a:r>
            <a:r>
              <a:rPr lang="zh-TW" altLang="en-US" smtClean="0">
                <a:solidFill>
                  <a:srgbClr val="0000FF"/>
                </a:solidFill>
              </a:rPr>
              <a:t>理論為基礎發展一套適用於中小企業之物料需求計劃稱之為</a:t>
            </a:r>
            <a:r>
              <a:rPr lang="en-US" altLang="zh-TW" smtClean="0">
                <a:solidFill>
                  <a:srgbClr val="FF0066"/>
                </a:solidFill>
              </a:rPr>
              <a:t>【</a:t>
            </a:r>
            <a:r>
              <a:rPr lang="zh-TW" altLang="en-US" smtClean="0">
                <a:solidFill>
                  <a:srgbClr val="FF0066"/>
                </a:solidFill>
              </a:rPr>
              <a:t>批次需求計劃</a:t>
            </a:r>
            <a:r>
              <a:rPr lang="en-US" altLang="zh-TW" smtClean="0">
                <a:solidFill>
                  <a:srgbClr val="FF0066"/>
                </a:solidFill>
              </a:rPr>
              <a:t>】(LRP, Lot Requirement Planning)</a:t>
            </a:r>
            <a:endParaRPr lang="zh-TW" altLang="en-US" smtClean="0">
              <a:solidFill>
                <a:srgbClr val="FF0066"/>
              </a:solidFill>
            </a:endParaRPr>
          </a:p>
          <a:p>
            <a:pPr eaLnBrk="1" hangingPunct="1"/>
            <a:endParaRPr lang="zh-TW" altLang="en-US" smtClean="0">
              <a:solidFill>
                <a:srgbClr val="CC0000"/>
              </a:solidFill>
            </a:endParaRPr>
          </a:p>
          <a:p>
            <a:pPr eaLnBrk="1" hangingPunct="1">
              <a:buFontTx/>
              <a:buNone/>
            </a:pPr>
            <a:endParaRPr lang="en-US" altLang="zh-TW" smtClean="0">
              <a:solidFill>
                <a:srgbClr val="CC0000"/>
              </a:solidFill>
              <a:latin typeface="新細明體" pitchFamily="18" charset="-12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dissolve">
                                      <p:cBhvr>
                                        <p:cTn id="7" dur="500"/>
                                        <p:tgtEl>
                                          <p:spTgt spid="26214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2147">
                                            <p:txEl>
                                              <p:pRg st="0" end="0"/>
                                            </p:txEl>
                                          </p:spTgt>
                                        </p:tgtEl>
                                        <p:attrNameLst>
                                          <p:attrName>style.visibility</p:attrName>
                                        </p:attrNameLst>
                                      </p:cBhvr>
                                      <p:to>
                                        <p:strVal val="visible"/>
                                      </p:to>
                                    </p:set>
                                    <p:animEffect transition="in" filter="blinds(horizontal)">
                                      <p:cBhvr>
                                        <p:cTn id="11" dur="500"/>
                                        <p:tgtEl>
                                          <p:spTgt spid="262147">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2147">
                                            <p:txEl>
                                              <p:pRg st="1" end="1"/>
                                            </p:txEl>
                                          </p:spTgt>
                                        </p:tgtEl>
                                        <p:attrNameLst>
                                          <p:attrName>style.visibility</p:attrName>
                                        </p:attrNameLst>
                                      </p:cBhvr>
                                      <p:to>
                                        <p:strVal val="visible"/>
                                      </p:to>
                                    </p:set>
                                    <p:animEffect transition="in" filter="blinds(horizontal)">
                                      <p:cBhvr>
                                        <p:cTn id="15" dur="500"/>
                                        <p:tgtEl>
                                          <p:spTgt spid="262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28625" y="2357438"/>
            <a:ext cx="83153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just" eaLnBrk="1" hangingPunct="1">
              <a:lnSpc>
                <a:spcPts val="2600"/>
              </a:lnSpc>
              <a:spcBef>
                <a:spcPct val="50000"/>
              </a:spcBef>
              <a:buClr>
                <a:srgbClr val="FF0066"/>
              </a:buClr>
              <a:buSzPct val="65000"/>
              <a:buFont typeface="Wingdings" pitchFamily="2" charset="2"/>
              <a:buChar char="u"/>
            </a:pP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乃以計畫時間內，料件在每一個時間</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通常為天</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的供需平衡狀態，來計算每一時間的需求計畫；其計畫量</a:t>
            </a:r>
            <a:r>
              <a:rPr kumimoji="0" lang="zh-TW" altLang="en-US" sz="2000" b="1">
                <a:solidFill>
                  <a:srgbClr val="0000FF"/>
                </a:solidFill>
                <a:latin typeface="Times New Roman" pitchFamily="18" charset="0"/>
                <a:ea typeface="標楷體" pitchFamily="65" charset="-120"/>
                <a:cs typeface="Times New Roman" pitchFamily="18" charset="0"/>
              </a:rPr>
              <a:t>無法追蹤需求來源</a:t>
            </a:r>
            <a:r>
              <a:rPr kumimoji="0" lang="en-US" altLang="zh-TW" sz="2000" b="1">
                <a:solidFill>
                  <a:srgbClr val="003399"/>
                </a:solidFill>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訂單或製令工單</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。因此當訂單取消或變更異動時，企業就必須重新執行</a:t>
            </a: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以確保每一計畫週期的供需無虞</a:t>
            </a:r>
          </a:p>
          <a:p>
            <a:pPr algn="just" eaLnBrk="1" hangingPunct="1">
              <a:lnSpc>
                <a:spcPts val="2600"/>
              </a:lnSpc>
              <a:spcBef>
                <a:spcPct val="50000"/>
              </a:spcBef>
              <a:buClr>
                <a:srgbClr val="FF0066"/>
              </a:buClr>
              <a:buSzPct val="65000"/>
              <a:buFont typeface="Wingdings" pitchFamily="2" charset="2"/>
              <a:buChar char="u"/>
            </a:pPr>
            <a:r>
              <a:rPr kumimoji="0" lang="zh-TW" altLang="en-US" sz="2000" b="1">
                <a:latin typeface="Times New Roman" pitchFamily="18" charset="0"/>
                <a:ea typeface="標楷體" pitchFamily="65" charset="-120"/>
                <a:cs typeface="Times New Roman" pitchFamily="18" charset="0"/>
              </a:rPr>
              <a:t>而</a:t>
            </a:r>
            <a:r>
              <a:rPr kumimoji="0" lang="en-US" altLang="zh-TW" sz="2000" b="1">
                <a:latin typeface="Times New Roman" pitchFamily="18" charset="0"/>
                <a:ea typeface="標楷體" pitchFamily="65" charset="-120"/>
                <a:cs typeface="Times New Roman" pitchFamily="18" charset="0"/>
              </a:rPr>
              <a:t>LRP</a:t>
            </a:r>
            <a:r>
              <a:rPr kumimoji="0" lang="zh-TW" altLang="en-US" sz="2000" b="1">
                <a:latin typeface="Times New Roman" pitchFamily="18" charset="0"/>
                <a:ea typeface="標楷體" pitchFamily="65" charset="-120"/>
                <a:cs typeface="Times New Roman" pitchFamily="18" charset="0"/>
              </a:rPr>
              <a:t>觀念的假設前提為企業依據訂單生產。其所生產及採購的商品及原物料，</a:t>
            </a:r>
            <a:r>
              <a:rPr kumimoji="0" lang="zh-TW" altLang="en-US" sz="2000" b="1">
                <a:solidFill>
                  <a:srgbClr val="0000FF"/>
                </a:solidFill>
                <a:latin typeface="Times New Roman" pitchFamily="18" charset="0"/>
                <a:ea typeface="標楷體" pitchFamily="65" charset="-120"/>
                <a:cs typeface="Times New Roman" pitchFamily="18" charset="0"/>
              </a:rPr>
              <a:t>都需要追朔訂單來源</a:t>
            </a:r>
            <a:r>
              <a:rPr kumimoji="0" lang="zh-TW" altLang="en-US" sz="2000" b="1">
                <a:latin typeface="Times New Roman" pitchFamily="18" charset="0"/>
                <a:ea typeface="標楷體" pitchFamily="65" charset="-120"/>
                <a:cs typeface="Times New Roman" pitchFamily="18" charset="0"/>
              </a:rPr>
              <a:t>。故當訂單變更時，該訂單連動的採購料件及工單生產計畫都必須跟著有效的連動</a:t>
            </a:r>
          </a:p>
          <a:p>
            <a:pPr algn="just" eaLnBrk="1" hangingPunct="1">
              <a:lnSpc>
                <a:spcPts val="2600"/>
              </a:lnSpc>
              <a:spcBef>
                <a:spcPct val="50000"/>
              </a:spcBef>
              <a:buClr>
                <a:srgbClr val="FF0066"/>
              </a:buClr>
              <a:buSzPct val="65000"/>
              <a:buFont typeface="Wingdings" pitchFamily="2" charset="2"/>
              <a:buChar char="u"/>
            </a:pPr>
            <a:r>
              <a:rPr kumimoji="0" lang="zh-TW" altLang="en-US" sz="2000" b="1">
                <a:latin typeface="Times New Roman" pitchFamily="18" charset="0"/>
                <a:ea typeface="標楷體" pitchFamily="65" charset="-120"/>
                <a:cs typeface="Times New Roman" pitchFamily="18" charset="0"/>
              </a:rPr>
              <a:t>就目前所觀察的中小企業只要有製造模組需求，其</a:t>
            </a:r>
            <a:r>
              <a:rPr kumimoji="0" lang="en-US" altLang="zh-TW" sz="2000" b="1">
                <a:latin typeface="Times New Roman" pitchFamily="18" charset="0"/>
                <a:ea typeface="標楷體" pitchFamily="65" charset="-120"/>
                <a:cs typeface="Times New Roman" pitchFamily="18" charset="0"/>
              </a:rPr>
              <a:t>LRP</a:t>
            </a:r>
            <a:r>
              <a:rPr kumimoji="0" lang="zh-TW" altLang="en-US" sz="2000" b="1">
                <a:latin typeface="Times New Roman" pitchFamily="18" charset="0"/>
                <a:ea typeface="標楷體" pitchFamily="65" charset="-120"/>
                <a:cs typeface="Times New Roman" pitchFamily="18" charset="0"/>
              </a:rPr>
              <a:t>系統上線的普及率高達</a:t>
            </a:r>
            <a:r>
              <a:rPr kumimoji="0" lang="en-US" altLang="zh-TW" sz="2000" b="1">
                <a:latin typeface="Times New Roman" pitchFamily="18" charset="0"/>
                <a:ea typeface="標楷體" pitchFamily="65" charset="-120"/>
                <a:cs typeface="Times New Roman" pitchFamily="18" charset="0"/>
              </a:rPr>
              <a:t>90%</a:t>
            </a:r>
            <a:r>
              <a:rPr kumimoji="0" lang="zh-TW" altLang="en-US" sz="2000" b="1">
                <a:latin typeface="Times New Roman" pitchFamily="18" charset="0"/>
                <a:ea typeface="標楷體" pitchFamily="65" charset="-120"/>
                <a:cs typeface="Times New Roman" pitchFamily="18" charset="0"/>
              </a:rPr>
              <a:t>以上，顯示</a:t>
            </a:r>
            <a:r>
              <a:rPr kumimoji="0" lang="en-US" altLang="zh-TW" sz="2000" b="1">
                <a:latin typeface="Times New Roman" pitchFamily="18" charset="0"/>
                <a:ea typeface="標楷體" pitchFamily="65" charset="-120"/>
                <a:cs typeface="Times New Roman" pitchFamily="18" charset="0"/>
              </a:rPr>
              <a:t>LRP</a:t>
            </a:r>
            <a:r>
              <a:rPr kumimoji="0" lang="zh-TW" altLang="en-US" sz="2000" b="1">
                <a:latin typeface="Times New Roman" pitchFamily="18" charset="0"/>
                <a:ea typeface="標楷體" pitchFamily="65" charset="-120"/>
                <a:cs typeface="Times New Roman" pitchFamily="18" charset="0"/>
              </a:rPr>
              <a:t>的觀念是符合中小企業需求的一個區域特性的生管模組</a:t>
            </a:r>
            <a:endParaRPr kumimoji="0" lang="en-US" altLang="zh-TW" sz="2000" b="1">
              <a:latin typeface="Times New Roman" pitchFamily="18" charset="0"/>
              <a:ea typeface="標楷體" pitchFamily="65" charset="-120"/>
              <a:cs typeface="Times New Roman" pitchFamily="18" charset="0"/>
            </a:endParaRPr>
          </a:p>
        </p:txBody>
      </p:sp>
      <p:sp>
        <p:nvSpPr>
          <p:cNvPr id="263171" name="Rectangle 3"/>
          <p:cNvSpPr>
            <a:spLocks noGrp="1" noChangeArrowheads="1"/>
          </p:cNvSpPr>
          <p:nvPr>
            <p:ph type="title"/>
          </p:nvPr>
        </p:nvSpPr>
        <p:spPr>
          <a:xfrm>
            <a:off x="1143000" y="1285875"/>
            <a:ext cx="6902450" cy="1071563"/>
          </a:xfrm>
        </p:spPr>
        <p:txBody>
          <a:bodyPr rtlCol="0">
            <a:noAutofit/>
          </a:bodyPr>
          <a:lstStyle/>
          <a:p>
            <a:pPr eaLnBrk="1" fontAlgn="auto" hangingPunct="1">
              <a:spcAft>
                <a:spcPts val="0"/>
              </a:spcAft>
              <a:defRPr/>
            </a:pPr>
            <a:r>
              <a:rPr lang="en-US" altLang="zh-TW" dirty="0"/>
              <a:t> </a:t>
            </a:r>
            <a:r>
              <a:rPr lang="en-US" altLang="zh-TW" b="1" dirty="0" smtClean="0">
                <a:effectLst>
                  <a:outerShdw blurRad="38100" dist="38100" dir="2700000" algn="tl">
                    <a:srgbClr val="000000">
                      <a:alpha val="43137"/>
                    </a:srgbClr>
                  </a:outerShdw>
                </a:effectLst>
              </a:rPr>
              <a:t>LRP</a:t>
            </a:r>
            <a:r>
              <a:rPr lang="zh-TW" altLang="en-US" dirty="0">
                <a:effectLst>
                  <a:outerShdw blurRad="38100" dist="38100" dir="2700000" algn="tl">
                    <a:srgbClr val="000000">
                      <a:alpha val="43137"/>
                    </a:srgbClr>
                  </a:outerShdw>
                </a:effectLst>
              </a:rPr>
              <a:t>與</a:t>
            </a:r>
            <a:r>
              <a:rPr lang="en-US" altLang="zh-TW" b="1" dirty="0" smtClean="0">
                <a:effectLst>
                  <a:outerShdw blurRad="38100" dist="38100" dir="2700000" algn="tl">
                    <a:srgbClr val="000000">
                      <a:alpha val="43137"/>
                    </a:srgbClr>
                  </a:outerShdw>
                </a:effectLst>
              </a:rPr>
              <a:t>MRP</a:t>
            </a:r>
            <a:r>
              <a:rPr lang="en-US" altLang="zh-TW" dirty="0" smtClean="0">
                <a:effectLst>
                  <a:outerShdw blurRad="38100" dist="38100" dir="2700000" algn="tl">
                    <a:srgbClr val="000000">
                      <a:alpha val="43137"/>
                    </a:srgbClr>
                  </a:outerShdw>
                </a:effectLst>
              </a:rPr>
              <a:t> </a:t>
            </a:r>
            <a:r>
              <a:rPr lang="zh-TW" altLang="en-US" dirty="0">
                <a:effectLst>
                  <a:outerShdw blurRad="38100" dist="38100" dir="2700000" algn="tl">
                    <a:srgbClr val="000000">
                      <a:alpha val="43137"/>
                    </a:srgbClr>
                  </a:outerShdw>
                </a:effectLst>
              </a:rPr>
              <a:t>最大的</a:t>
            </a:r>
            <a:r>
              <a:rPr lang="zh-TW" altLang="en-US" dirty="0" smtClean="0">
                <a:effectLst>
                  <a:outerShdw blurRad="38100" dist="38100" dir="2700000" algn="tl">
                    <a:srgbClr val="000000">
                      <a:alpha val="43137"/>
                    </a:srgbClr>
                  </a:outerShdw>
                </a:effectLst>
              </a:rPr>
              <a:t>不同</a:t>
            </a:r>
            <a:endParaRPr lang="en-US" altLang="zh-TW"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3171"/>
                                        </p:tgtEl>
                                        <p:attrNameLst>
                                          <p:attrName>style.visibility</p:attrName>
                                        </p:attrNameLst>
                                      </p:cBhvr>
                                      <p:to>
                                        <p:strVal val="visible"/>
                                      </p:to>
                                    </p:set>
                                    <p:animEffect transition="in" filter="dissolve">
                                      <p:cBhvr>
                                        <p:cTn id="7" dur="500"/>
                                        <p:tgtEl>
                                          <p:spTgt spid="26317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3170">
                                            <p:txEl>
                                              <p:pRg st="0" end="0"/>
                                            </p:txEl>
                                          </p:spTgt>
                                        </p:tgtEl>
                                        <p:attrNameLst>
                                          <p:attrName>style.visibility</p:attrName>
                                        </p:attrNameLst>
                                      </p:cBhvr>
                                      <p:to>
                                        <p:strVal val="visible"/>
                                      </p:to>
                                    </p:set>
                                    <p:animEffect transition="in" filter="dissolve">
                                      <p:cBhvr>
                                        <p:cTn id="11" dur="500"/>
                                        <p:tgtEl>
                                          <p:spTgt spid="263170">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63170">
                                            <p:txEl>
                                              <p:pRg st="1" end="1"/>
                                            </p:txEl>
                                          </p:spTgt>
                                        </p:tgtEl>
                                        <p:attrNameLst>
                                          <p:attrName>style.visibility</p:attrName>
                                        </p:attrNameLst>
                                      </p:cBhvr>
                                      <p:to>
                                        <p:strVal val="visible"/>
                                      </p:to>
                                    </p:set>
                                    <p:animEffect transition="in" filter="dissolve">
                                      <p:cBhvr>
                                        <p:cTn id="15" dur="500"/>
                                        <p:tgtEl>
                                          <p:spTgt spid="263170">
                                            <p:txEl>
                                              <p:pRg st="1" end="1"/>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63170">
                                            <p:txEl>
                                              <p:pRg st="2" end="2"/>
                                            </p:txEl>
                                          </p:spTgt>
                                        </p:tgtEl>
                                        <p:attrNameLst>
                                          <p:attrName>style.visibility</p:attrName>
                                        </p:attrNameLst>
                                      </p:cBhvr>
                                      <p:to>
                                        <p:strVal val="visible"/>
                                      </p:to>
                                    </p:set>
                                    <p:animEffect transition="in" filter="dissolve">
                                      <p:cBhvr>
                                        <p:cTn id="19" dur="500"/>
                                        <p:tgtEl>
                                          <p:spTgt spid="263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dirty="0" smtClean="0">
                <a:effectLst>
                  <a:outerShdw blurRad="38100" dist="38100" dir="2700000" algn="tl">
                    <a:srgbClr val="000000">
                      <a:alpha val="43137"/>
                    </a:srgbClr>
                  </a:outerShdw>
                </a:effectLst>
              </a:rPr>
              <a:t>評量測驗</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en-US" altLang="zh-TW" dirty="0">
                <a:solidFill>
                  <a:srgbClr val="0000FF"/>
                </a:solidFill>
              </a:rPr>
              <a:t>MRP</a:t>
            </a:r>
            <a:r>
              <a:rPr lang="zh-TW" altLang="zh-TW" dirty="0">
                <a:solidFill>
                  <a:schemeClr val="tx1"/>
                </a:solidFill>
              </a:rPr>
              <a:t>的全名</a:t>
            </a:r>
            <a:r>
              <a:rPr lang="zh-TW" altLang="zh-TW" dirty="0" smtClean="0">
                <a:solidFill>
                  <a:schemeClr val="tx1"/>
                </a:solidFill>
              </a:rPr>
              <a:t>為何</a:t>
            </a:r>
            <a:r>
              <a:rPr lang="zh-TW" altLang="en-US" dirty="0" smtClean="0">
                <a:solidFill>
                  <a:schemeClr val="tx1"/>
                </a:solidFill>
              </a:rPr>
              <a:t>？</a:t>
            </a:r>
            <a:br>
              <a:rPr lang="zh-TW" altLang="en-US" dirty="0" smtClean="0">
                <a:solidFill>
                  <a:schemeClr val="tx1"/>
                </a:solidFill>
              </a:rPr>
            </a:br>
            <a:r>
              <a:rPr lang="en-US" altLang="zh-TW" dirty="0" smtClean="0">
                <a:solidFill>
                  <a:schemeClr val="tx1"/>
                </a:solidFill>
              </a:rPr>
              <a:t>A)	</a:t>
            </a:r>
            <a:r>
              <a:rPr lang="en-US" altLang="zh-TW" dirty="0">
                <a:solidFill>
                  <a:schemeClr val="tx1"/>
                </a:solidFill>
              </a:rPr>
              <a:t>Material Requirement Planning</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B) 	</a:t>
            </a:r>
            <a:r>
              <a:rPr lang="en-US" altLang="zh-TW" dirty="0">
                <a:solidFill>
                  <a:schemeClr val="tx1"/>
                </a:solidFill>
              </a:rPr>
              <a:t>Material Resource </a:t>
            </a:r>
            <a:r>
              <a:rPr lang="en-US" altLang="zh-TW" dirty="0" smtClean="0">
                <a:solidFill>
                  <a:schemeClr val="tx1"/>
                </a:solidFill>
              </a:rPr>
              <a:t>Planning</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C)	</a:t>
            </a:r>
            <a:r>
              <a:rPr lang="en-US" altLang="zh-TW" dirty="0">
                <a:solidFill>
                  <a:schemeClr val="tx1"/>
                </a:solidFill>
              </a:rPr>
              <a:t>Manufacturing Requirement Planning</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D)	</a:t>
            </a:r>
            <a:r>
              <a:rPr lang="en-US" altLang="zh-TW" dirty="0">
                <a:solidFill>
                  <a:schemeClr val="tx1"/>
                </a:solidFill>
              </a:rPr>
              <a:t>Manufacturing Resource </a:t>
            </a:r>
            <a:r>
              <a:rPr lang="en-US" altLang="zh-TW" dirty="0" smtClean="0">
                <a:solidFill>
                  <a:schemeClr val="tx1"/>
                </a:solidFill>
              </a:rPr>
              <a:t>Planning</a:t>
            </a:r>
          </a:p>
          <a:p>
            <a:pPr lvl="1" eaLnBrk="1" hangingPunct="1">
              <a:lnSpc>
                <a:spcPts val="2900"/>
              </a:lnSpc>
              <a:spcBef>
                <a:spcPts val="1900"/>
              </a:spcBef>
              <a:tabLst>
                <a:tab pos="717550" algn="l"/>
              </a:tabLst>
            </a:pPr>
            <a:r>
              <a:rPr lang="en-US" altLang="zh-TW" sz="2000" dirty="0" smtClean="0">
                <a:solidFill>
                  <a:srgbClr val="0000FF"/>
                </a:solidFill>
                <a:effectLst>
                  <a:outerShdw blurRad="38100" dist="38100" dir="2700000" algn="tl">
                    <a:srgbClr val="000000">
                      <a:alpha val="43137"/>
                    </a:srgbClr>
                  </a:outerShdw>
                </a:effectLst>
              </a:rPr>
              <a:t>A </a:t>
            </a:r>
          </a:p>
        </p:txBody>
      </p:sp>
    </p:spTree>
    <p:extLst>
      <p:ext uri="{BB962C8B-B14F-4D97-AF65-F5344CB8AC3E}">
        <p14:creationId xmlns:p14="http://schemas.microsoft.com/office/powerpoint/2010/main" val="187239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dirty="0" smtClean="0">
                <a:effectLst>
                  <a:outerShdw blurRad="38100" dist="38100" dir="2700000" algn="tl">
                    <a:srgbClr val="000000">
                      <a:alpha val="43137"/>
                    </a:srgbClr>
                  </a:outerShdw>
                </a:effectLst>
              </a:rPr>
              <a:t>評量測驗 </a:t>
            </a:r>
            <a:r>
              <a:rPr lang="en-US" altLang="zh-TW" b="1" i="1" dirty="0" smtClean="0">
                <a:effectLst>
                  <a:outerShdw blurRad="38100" dist="38100" dir="2700000" algn="tl">
                    <a:srgbClr val="000000">
                      <a:alpha val="43137"/>
                    </a:srgbClr>
                  </a:outerShdw>
                </a:effectLst>
              </a:rPr>
              <a:t>(Cont.)</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en-US" altLang="zh-TW" dirty="0">
                <a:solidFill>
                  <a:schemeClr val="tx1"/>
                </a:solidFill>
              </a:rPr>
              <a:t>MRP</a:t>
            </a:r>
            <a:r>
              <a:rPr lang="zh-TW" altLang="zh-TW" dirty="0">
                <a:solidFill>
                  <a:schemeClr val="tx1"/>
                </a:solidFill>
              </a:rPr>
              <a:t>邏輯之基本資料</a:t>
            </a:r>
            <a:r>
              <a:rPr lang="en-US" altLang="zh-TW" dirty="0">
                <a:solidFill>
                  <a:srgbClr val="0000FF"/>
                </a:solidFill>
              </a:rPr>
              <a:t>BOM</a:t>
            </a:r>
            <a:r>
              <a:rPr lang="zh-TW" altLang="zh-TW" dirty="0">
                <a:solidFill>
                  <a:schemeClr val="tx1"/>
                </a:solidFill>
              </a:rPr>
              <a:t>的英文全名</a:t>
            </a:r>
            <a:r>
              <a:rPr lang="zh-TW" altLang="zh-TW" dirty="0" smtClean="0">
                <a:solidFill>
                  <a:schemeClr val="tx1"/>
                </a:solidFill>
              </a:rPr>
              <a:t>：</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A)	</a:t>
            </a:r>
            <a:r>
              <a:rPr lang="en-US" altLang="zh-TW" dirty="0">
                <a:solidFill>
                  <a:schemeClr val="tx1"/>
                </a:solidFill>
              </a:rPr>
              <a:t>Before of </a:t>
            </a:r>
            <a:r>
              <a:rPr lang="en-US" altLang="zh-TW" dirty="0" smtClean="0">
                <a:solidFill>
                  <a:schemeClr val="tx1"/>
                </a:solidFill>
              </a:rPr>
              <a:t>Manufacture</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B) 	</a:t>
            </a:r>
            <a:r>
              <a:rPr lang="en-US" altLang="zh-TW" dirty="0">
                <a:solidFill>
                  <a:schemeClr val="tx1"/>
                </a:solidFill>
              </a:rPr>
              <a:t>Bill of Manufacture</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C)	</a:t>
            </a:r>
            <a:r>
              <a:rPr lang="en-US" altLang="zh-TW" dirty="0">
                <a:solidFill>
                  <a:schemeClr val="tx1"/>
                </a:solidFill>
              </a:rPr>
              <a:t> Bill of </a:t>
            </a:r>
            <a:r>
              <a:rPr lang="en-US" altLang="zh-TW" dirty="0" smtClean="0">
                <a:solidFill>
                  <a:schemeClr val="tx1"/>
                </a:solidFill>
              </a:rPr>
              <a:t>Man-power</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D)	</a:t>
            </a:r>
            <a:r>
              <a:rPr lang="en-US" altLang="zh-TW" dirty="0">
                <a:solidFill>
                  <a:schemeClr val="tx1"/>
                </a:solidFill>
              </a:rPr>
              <a:t> Bill of Material</a:t>
            </a:r>
            <a:endParaRPr lang="en-US" altLang="zh-TW" dirty="0" smtClean="0">
              <a:solidFill>
                <a:schemeClr val="tx1"/>
              </a:solidFill>
            </a:endParaRPr>
          </a:p>
          <a:p>
            <a:pPr lvl="1" eaLnBrk="1" hangingPunct="1">
              <a:lnSpc>
                <a:spcPts val="2900"/>
              </a:lnSpc>
              <a:spcBef>
                <a:spcPts val="1900"/>
              </a:spcBef>
              <a:tabLst>
                <a:tab pos="717550" algn="l"/>
              </a:tabLst>
            </a:pPr>
            <a:r>
              <a:rPr lang="en-US" altLang="zh-TW" sz="2000" dirty="0" smtClean="0">
                <a:solidFill>
                  <a:srgbClr val="0000FF"/>
                </a:solidFill>
              </a:rPr>
              <a:t>D</a:t>
            </a:r>
          </a:p>
        </p:txBody>
      </p:sp>
    </p:spTree>
    <p:extLst>
      <p:ext uri="{BB962C8B-B14F-4D97-AF65-F5344CB8AC3E}">
        <p14:creationId xmlns:p14="http://schemas.microsoft.com/office/powerpoint/2010/main" val="3574904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dirty="0" smtClean="0">
                <a:effectLst>
                  <a:outerShdw blurRad="38100" dist="38100" dir="2700000" algn="tl">
                    <a:srgbClr val="000000">
                      <a:alpha val="43137"/>
                    </a:srgbClr>
                  </a:outerShdw>
                </a:effectLst>
              </a:rPr>
              <a:t>評量測驗 </a:t>
            </a:r>
            <a:r>
              <a:rPr lang="en-US" altLang="zh-TW" b="1" i="1" dirty="0" smtClean="0">
                <a:effectLst>
                  <a:outerShdw blurRad="38100" dist="38100" dir="2700000" algn="tl">
                    <a:srgbClr val="000000">
                      <a:alpha val="43137"/>
                    </a:srgbClr>
                  </a:outerShdw>
                </a:effectLst>
              </a:rPr>
              <a:t>(Cont.)</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4294967295"/>
          </p:nvPr>
        </p:nvSpPr>
        <p:spPr>
          <a:xfrm>
            <a:off x="457200" y="2643188"/>
            <a:ext cx="8435280" cy="4026172"/>
          </a:xfrm>
          <a:solidFill>
            <a:schemeClr val="bg1"/>
          </a:solidFill>
        </p:spPr>
        <p:txBody>
          <a:bodyPr/>
          <a:lstStyle/>
          <a:p>
            <a:pPr eaLnBrk="1" hangingPunct="1">
              <a:lnSpc>
                <a:spcPts val="2900"/>
              </a:lnSpc>
              <a:spcBef>
                <a:spcPts val="1900"/>
              </a:spcBef>
              <a:tabLst>
                <a:tab pos="717550" algn="l"/>
              </a:tabLst>
            </a:pPr>
            <a:r>
              <a:rPr lang="en-US" altLang="zh-TW" dirty="0">
                <a:solidFill>
                  <a:schemeClr val="tx1"/>
                </a:solidFill>
              </a:rPr>
              <a:t>H</a:t>
            </a:r>
            <a:r>
              <a:rPr lang="zh-TW" altLang="zh-TW" dirty="0">
                <a:solidFill>
                  <a:schemeClr val="tx1"/>
                </a:solidFill>
              </a:rPr>
              <a:t>為一個採購件，</a:t>
            </a:r>
            <a:r>
              <a:rPr lang="en-US" altLang="zh-TW" dirty="0">
                <a:solidFill>
                  <a:schemeClr val="tx1"/>
                </a:solidFill>
              </a:rPr>
              <a:t>4/01</a:t>
            </a:r>
            <a:r>
              <a:rPr lang="zh-TW" altLang="zh-TW" dirty="0">
                <a:solidFill>
                  <a:schemeClr val="tx1"/>
                </a:solidFill>
              </a:rPr>
              <a:t>良品倉庫有</a:t>
            </a:r>
            <a:r>
              <a:rPr lang="en-US" altLang="zh-TW" dirty="0">
                <a:solidFill>
                  <a:srgbClr val="0000FF"/>
                </a:solidFill>
              </a:rPr>
              <a:t>100PCS</a:t>
            </a:r>
            <a:r>
              <a:rPr lang="zh-TW" altLang="zh-TW" dirty="0">
                <a:solidFill>
                  <a:schemeClr val="tx1"/>
                </a:solidFill>
              </a:rPr>
              <a:t>，不良品倉庫有</a:t>
            </a:r>
            <a:r>
              <a:rPr lang="en-US" altLang="zh-TW" dirty="0">
                <a:solidFill>
                  <a:srgbClr val="FF0000"/>
                </a:solidFill>
              </a:rPr>
              <a:t>50PCS</a:t>
            </a:r>
            <a:r>
              <a:rPr lang="zh-TW" altLang="zh-TW" dirty="0">
                <a:solidFill>
                  <a:schemeClr val="tx1"/>
                </a:solidFill>
              </a:rPr>
              <a:t>，</a:t>
            </a:r>
            <a:r>
              <a:rPr lang="en-US" altLang="zh-TW" dirty="0">
                <a:solidFill>
                  <a:schemeClr val="tx1"/>
                </a:solidFill>
              </a:rPr>
              <a:t>4/03</a:t>
            </a:r>
            <a:r>
              <a:rPr lang="zh-TW" altLang="zh-TW" dirty="0">
                <a:solidFill>
                  <a:schemeClr val="tx1"/>
                </a:solidFill>
              </a:rPr>
              <a:t>當天須領料</a:t>
            </a:r>
            <a:r>
              <a:rPr lang="en-US" altLang="zh-TW" dirty="0">
                <a:solidFill>
                  <a:srgbClr val="FF0000"/>
                </a:solidFill>
              </a:rPr>
              <a:t>30PCS</a:t>
            </a:r>
            <a:r>
              <a:rPr lang="zh-TW" altLang="zh-TW" dirty="0">
                <a:solidFill>
                  <a:schemeClr val="tx1"/>
                </a:solidFill>
              </a:rPr>
              <a:t>，</a:t>
            </a:r>
            <a:r>
              <a:rPr lang="en-US" altLang="zh-TW" dirty="0">
                <a:solidFill>
                  <a:schemeClr val="tx1"/>
                </a:solidFill>
              </a:rPr>
              <a:t>4/05</a:t>
            </a:r>
            <a:r>
              <a:rPr lang="zh-TW" altLang="zh-TW" dirty="0">
                <a:solidFill>
                  <a:schemeClr val="tx1"/>
                </a:solidFill>
              </a:rPr>
              <a:t>日當天有訂單零組件須出貨</a:t>
            </a:r>
            <a:r>
              <a:rPr lang="en-US" altLang="zh-TW" dirty="0">
                <a:solidFill>
                  <a:srgbClr val="FF0000"/>
                </a:solidFill>
              </a:rPr>
              <a:t>120PCS</a:t>
            </a:r>
            <a:r>
              <a:rPr lang="zh-TW" altLang="zh-TW" dirty="0">
                <a:solidFill>
                  <a:schemeClr val="tx1"/>
                </a:solidFill>
              </a:rPr>
              <a:t>，</a:t>
            </a:r>
            <a:r>
              <a:rPr lang="en-US" altLang="zh-TW" dirty="0">
                <a:solidFill>
                  <a:schemeClr val="tx1"/>
                </a:solidFill>
              </a:rPr>
              <a:t>4/08</a:t>
            </a:r>
            <a:r>
              <a:rPr lang="zh-TW" altLang="zh-TW" dirty="0">
                <a:solidFill>
                  <a:schemeClr val="tx1"/>
                </a:solidFill>
              </a:rPr>
              <a:t>日當天須領料</a:t>
            </a:r>
            <a:r>
              <a:rPr lang="en-US" altLang="zh-TW" dirty="0">
                <a:solidFill>
                  <a:srgbClr val="FF0000"/>
                </a:solidFill>
              </a:rPr>
              <a:t>100PCS</a:t>
            </a:r>
            <a:r>
              <a:rPr lang="zh-TW" altLang="zh-TW" dirty="0">
                <a:solidFill>
                  <a:schemeClr val="tx1"/>
                </a:solidFill>
              </a:rPr>
              <a:t>，已經發出去的採購單在</a:t>
            </a:r>
            <a:r>
              <a:rPr lang="en-US" altLang="zh-TW" dirty="0">
                <a:solidFill>
                  <a:schemeClr val="tx1"/>
                </a:solidFill>
              </a:rPr>
              <a:t>4/10</a:t>
            </a:r>
            <a:r>
              <a:rPr lang="zh-TW" altLang="zh-TW" dirty="0">
                <a:solidFill>
                  <a:schemeClr val="tx1"/>
                </a:solidFill>
              </a:rPr>
              <a:t>預計入庫</a:t>
            </a:r>
            <a:r>
              <a:rPr lang="en-US" altLang="zh-TW" dirty="0">
                <a:solidFill>
                  <a:srgbClr val="0000FF"/>
                </a:solidFill>
              </a:rPr>
              <a:t>200PCS</a:t>
            </a:r>
            <a:r>
              <a:rPr lang="zh-TW" altLang="zh-TW" dirty="0">
                <a:solidFill>
                  <a:schemeClr val="tx1"/>
                </a:solidFill>
              </a:rPr>
              <a:t>。</a:t>
            </a:r>
            <a:r>
              <a:rPr lang="en-US" altLang="zh-TW" dirty="0">
                <a:solidFill>
                  <a:schemeClr val="tx1"/>
                </a:solidFill>
              </a:rPr>
              <a:t>(</a:t>
            </a:r>
            <a:r>
              <a:rPr lang="zh-TW" altLang="zh-TW" dirty="0">
                <a:solidFill>
                  <a:schemeClr val="tx1"/>
                </a:solidFill>
              </a:rPr>
              <a:t>註：領料及出貨必須運用前一天的存貨量</a:t>
            </a:r>
            <a:r>
              <a:rPr lang="en-US" altLang="zh-TW" dirty="0">
                <a:solidFill>
                  <a:schemeClr val="tx1"/>
                </a:solidFill>
              </a:rPr>
              <a:t>)</a:t>
            </a:r>
            <a:r>
              <a:rPr lang="zh-TW" altLang="zh-TW" dirty="0">
                <a:solidFill>
                  <a:schemeClr val="tx1"/>
                </a:solidFill>
              </a:rPr>
              <a:t>，以下日期存貨量何者錯誤</a:t>
            </a:r>
            <a:r>
              <a:rPr lang="zh-TW" altLang="zh-TW" dirty="0" smtClean="0">
                <a:solidFill>
                  <a:schemeClr val="tx1"/>
                </a:solidFill>
              </a:rPr>
              <a:t>：</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A)	4/03 </a:t>
            </a:r>
            <a:r>
              <a:rPr lang="zh-TW" altLang="zh-TW" dirty="0" smtClean="0">
                <a:solidFill>
                  <a:schemeClr val="tx1"/>
                </a:solidFill>
              </a:rPr>
              <a:t>存貨為</a:t>
            </a:r>
            <a:r>
              <a:rPr lang="en-US" altLang="zh-TW" dirty="0" smtClean="0">
                <a:solidFill>
                  <a:schemeClr val="tx1"/>
                </a:solidFill>
              </a:rPr>
              <a:t> 70PCS</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B) 	4/05 </a:t>
            </a:r>
            <a:r>
              <a:rPr lang="zh-TW" altLang="zh-TW" dirty="0" smtClean="0">
                <a:solidFill>
                  <a:schemeClr val="tx1"/>
                </a:solidFill>
              </a:rPr>
              <a:t>存貨為</a:t>
            </a:r>
            <a:r>
              <a:rPr lang="en-US" altLang="zh-TW" dirty="0" smtClean="0">
                <a:solidFill>
                  <a:schemeClr val="tx1"/>
                </a:solidFill>
              </a:rPr>
              <a:t> -</a:t>
            </a:r>
            <a:r>
              <a:rPr lang="en-US" altLang="zh-TW" dirty="0">
                <a:solidFill>
                  <a:schemeClr val="tx1"/>
                </a:solidFill>
              </a:rPr>
              <a:t>50PCS</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C)	4/08 </a:t>
            </a:r>
            <a:r>
              <a:rPr lang="zh-TW" altLang="zh-TW" dirty="0" smtClean="0">
                <a:solidFill>
                  <a:schemeClr val="tx1"/>
                </a:solidFill>
              </a:rPr>
              <a:t>存貨為</a:t>
            </a:r>
            <a:r>
              <a:rPr lang="en-US" altLang="zh-TW" dirty="0" smtClean="0">
                <a:solidFill>
                  <a:schemeClr val="tx1"/>
                </a:solidFill>
              </a:rPr>
              <a:t> -120PCS</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D)	4/10 </a:t>
            </a:r>
            <a:r>
              <a:rPr lang="zh-TW" altLang="zh-TW" dirty="0" smtClean="0">
                <a:solidFill>
                  <a:schemeClr val="tx1"/>
                </a:solidFill>
              </a:rPr>
              <a:t>存貨為</a:t>
            </a:r>
            <a:r>
              <a:rPr lang="en-US" altLang="zh-TW" dirty="0" smtClean="0">
                <a:solidFill>
                  <a:schemeClr val="tx1"/>
                </a:solidFill>
              </a:rPr>
              <a:t> 50PCS</a:t>
            </a:r>
          </a:p>
          <a:p>
            <a:pPr lvl="1" eaLnBrk="1" hangingPunct="1">
              <a:lnSpc>
                <a:spcPts val="2900"/>
              </a:lnSpc>
              <a:spcBef>
                <a:spcPts val="1900"/>
              </a:spcBef>
              <a:tabLst>
                <a:tab pos="717550" algn="l"/>
              </a:tabLst>
            </a:pPr>
            <a:r>
              <a:rPr lang="en-US" altLang="zh-TW" sz="2000" dirty="0" smtClean="0">
                <a:solidFill>
                  <a:srgbClr val="0000FF"/>
                </a:solidFill>
              </a:rPr>
              <a:t>C  </a:t>
            </a:r>
            <a:r>
              <a:rPr lang="en-US" altLang="zh-TW" sz="2000" dirty="0" smtClean="0"/>
              <a:t>(-150pcs)</a:t>
            </a:r>
          </a:p>
        </p:txBody>
      </p:sp>
    </p:spTree>
    <p:extLst>
      <p:ext uri="{BB962C8B-B14F-4D97-AF65-F5344CB8AC3E}">
        <p14:creationId xmlns:p14="http://schemas.microsoft.com/office/powerpoint/2010/main" val="383743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dirty="0" smtClean="0">
                <a:effectLst>
                  <a:outerShdw blurRad="38100" dist="38100" dir="2700000" algn="tl">
                    <a:srgbClr val="000000">
                      <a:alpha val="43137"/>
                    </a:srgbClr>
                  </a:outerShdw>
                </a:effectLst>
              </a:rPr>
              <a:t>評量測驗 </a:t>
            </a:r>
            <a:r>
              <a:rPr lang="en-US" altLang="zh-TW" b="1" i="1" dirty="0" smtClean="0">
                <a:effectLst>
                  <a:outerShdw blurRad="38100" dist="38100" dir="2700000" algn="tl">
                    <a:srgbClr val="000000">
                      <a:alpha val="43137"/>
                    </a:srgbClr>
                  </a:outerShdw>
                </a:effectLst>
              </a:rPr>
              <a:t>(Cont.)</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zh-TW" altLang="zh-TW" dirty="0" smtClean="0">
                <a:solidFill>
                  <a:schemeClr val="tx1"/>
                </a:solidFill>
              </a:rPr>
              <a:t>下列何者非--一般企業MRP系統無法上線的主要原因：</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A)	</a:t>
            </a:r>
            <a:r>
              <a:rPr lang="zh-TW" altLang="zh-TW" dirty="0" smtClean="0">
                <a:solidFill>
                  <a:schemeClr val="tx1"/>
                </a:solidFill>
              </a:rPr>
              <a:t>生產排程不穩定</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B) 	</a:t>
            </a:r>
            <a:r>
              <a:rPr lang="zh-TW" altLang="zh-TW" dirty="0" smtClean="0">
                <a:solidFill>
                  <a:schemeClr val="tx1"/>
                </a:solidFill>
              </a:rPr>
              <a:t>BOM準確度不佳</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C)	</a:t>
            </a:r>
            <a:r>
              <a:rPr lang="zh-TW" altLang="zh-TW" dirty="0" smtClean="0">
                <a:solidFill>
                  <a:schemeClr val="tx1"/>
                </a:solidFill>
              </a:rPr>
              <a:t>訂單交期變化大</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D)	</a:t>
            </a:r>
            <a:r>
              <a:rPr lang="zh-TW" altLang="zh-TW" dirty="0" smtClean="0">
                <a:solidFill>
                  <a:schemeClr val="tx1"/>
                </a:solidFill>
              </a:rPr>
              <a:t>採領料作業而非發料作業</a:t>
            </a:r>
            <a:endParaRPr lang="en-US" altLang="zh-TW" dirty="0" smtClean="0">
              <a:solidFill>
                <a:schemeClr val="tx1"/>
              </a:solidFill>
            </a:endParaRPr>
          </a:p>
          <a:p>
            <a:pPr lvl="1" eaLnBrk="1" hangingPunct="1">
              <a:lnSpc>
                <a:spcPts val="2900"/>
              </a:lnSpc>
              <a:spcBef>
                <a:spcPts val="1900"/>
              </a:spcBef>
              <a:tabLst>
                <a:tab pos="717550" algn="l"/>
              </a:tabLst>
            </a:pPr>
            <a:r>
              <a:rPr lang="en-US" altLang="zh-TW" dirty="0" smtClean="0">
                <a:solidFill>
                  <a:srgbClr val="0000FF"/>
                </a:solidFill>
              </a:rPr>
              <a:t>D</a:t>
            </a:r>
            <a:endParaRPr lang="zh-TW" altLang="en-US" dirty="0" smtClean="0">
              <a:solidFill>
                <a:srgbClr val="0000FF"/>
              </a:solidFill>
            </a:endParaRPr>
          </a:p>
        </p:txBody>
      </p:sp>
    </p:spTree>
    <p:extLst>
      <p:ext uri="{BB962C8B-B14F-4D97-AF65-F5344CB8AC3E}">
        <p14:creationId xmlns:p14="http://schemas.microsoft.com/office/powerpoint/2010/main" val="173607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企業資源規劃之定義</a:t>
            </a:r>
            <a:endParaRPr lang="zh-TW"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normAutofit/>
          </a:bodyPr>
          <a:lstStyle/>
          <a:p>
            <a:fld id="{7E5CE92B-61A7-4FF1-BBAD-0CBDB6136293}" type="slidenum">
              <a:rPr lang="zh-TW" altLang="en-US" smtClean="0"/>
              <a:pPr/>
              <a:t>3</a:t>
            </a:fld>
            <a:endParaRPr lang="zh-TW" altLang="en-US"/>
          </a:p>
        </p:txBody>
      </p:sp>
      <p:sp>
        <p:nvSpPr>
          <p:cNvPr id="5" name="內容版面配置區 4"/>
          <p:cNvSpPr>
            <a:spLocks noGrp="1"/>
          </p:cNvSpPr>
          <p:nvPr>
            <p:ph sz="quarter" idx="1"/>
          </p:nvPr>
        </p:nvSpPr>
        <p:spPr/>
        <p:txBody>
          <a:bodyPr>
            <a:noAutofit/>
          </a:bodyPr>
          <a:lstStyle/>
          <a:p>
            <a:pPr>
              <a:lnSpc>
                <a:spcPts val="2800"/>
              </a:lnSpc>
            </a:pPr>
            <a:r>
              <a:rPr lang="zh-TW" altLang="en-US" dirty="0" smtClean="0">
                <a:solidFill>
                  <a:schemeClr val="tx1"/>
                </a:solidFill>
                <a:effectLst>
                  <a:outerShdw blurRad="38100" dist="38100" dir="2700000" algn="tl">
                    <a:srgbClr val="000000">
                      <a:alpha val="43137"/>
                    </a:srgbClr>
                  </a:outerShdw>
                </a:effectLst>
              </a:rPr>
              <a:t>「</a:t>
            </a:r>
            <a:r>
              <a:rPr lang="zh-TW" altLang="en-US" dirty="0">
                <a:solidFill>
                  <a:schemeClr val="tx1"/>
                </a:solidFill>
                <a:effectLst>
                  <a:outerShdw blurRad="38100" dist="38100" dir="2700000" algn="tl">
                    <a:srgbClr val="000000">
                      <a:alpha val="43137"/>
                    </a:srgbClr>
                  </a:outerShdw>
                </a:effectLst>
              </a:rPr>
              <a:t>企業資源規劃系統乃是</a:t>
            </a:r>
            <a:r>
              <a:rPr lang="zh-TW" altLang="en-US" dirty="0" smtClean="0">
                <a:solidFill>
                  <a:schemeClr val="tx1"/>
                </a:solidFill>
                <a:effectLst>
                  <a:outerShdw blurRad="38100" dist="38100" dir="2700000" algn="tl">
                    <a:srgbClr val="000000">
                      <a:alpha val="43137"/>
                    </a:srgbClr>
                  </a:outerShdw>
                </a:effectLst>
              </a:rPr>
              <a:t>－</a:t>
            </a:r>
            <a:r>
              <a:rPr lang="zh-TW" altLang="en-US" u="sng" dirty="0" smtClean="0">
                <a:solidFill>
                  <a:srgbClr val="FF0000"/>
                </a:solidFill>
                <a:effectLst>
                  <a:outerShdw blurRad="38100" dist="38100" dir="2700000" algn="tl">
                    <a:srgbClr val="000000">
                      <a:alpha val="43137"/>
                    </a:srgbClr>
                  </a:outerShdw>
                </a:effectLst>
              </a:rPr>
              <a:t>會計</a:t>
            </a:r>
            <a:r>
              <a:rPr lang="zh-TW" altLang="en-US" u="sng" dirty="0">
                <a:solidFill>
                  <a:srgbClr val="FF0000"/>
                </a:solidFill>
                <a:effectLst>
                  <a:outerShdw blurRad="38100" dist="38100" dir="2700000" algn="tl">
                    <a:srgbClr val="000000">
                      <a:alpha val="43137"/>
                    </a:srgbClr>
                  </a:outerShdw>
                </a:effectLst>
              </a:rPr>
              <a:t>導向</a:t>
            </a:r>
            <a:r>
              <a:rPr lang="en-US" altLang="zh-TW" u="sng" dirty="0">
                <a:solidFill>
                  <a:srgbClr val="FF0000"/>
                </a:solidFill>
                <a:effectLst>
                  <a:outerShdw blurRad="38100" dist="38100" dir="2700000" algn="tl">
                    <a:srgbClr val="000000">
                      <a:alpha val="43137"/>
                    </a:srgbClr>
                  </a:outerShdw>
                </a:effectLst>
              </a:rPr>
              <a:t>(Accounting-Oriented)</a:t>
            </a:r>
            <a:r>
              <a:rPr lang="zh-TW" altLang="en-US" dirty="0">
                <a:solidFill>
                  <a:schemeClr val="tx1"/>
                </a:solidFill>
                <a:effectLst>
                  <a:outerShdw blurRad="38100" dist="38100" dir="2700000" algn="tl">
                    <a:srgbClr val="000000">
                      <a:alpha val="43137"/>
                    </a:srgbClr>
                  </a:outerShdw>
                </a:effectLst>
              </a:rPr>
              <a:t>的</a:t>
            </a:r>
            <a:r>
              <a:rPr lang="zh-TW" altLang="en-US" u="sng" dirty="0">
                <a:solidFill>
                  <a:srgbClr val="0000FF"/>
                </a:solidFill>
                <a:effectLst>
                  <a:outerShdw blurRad="38100" dist="38100" dir="2700000" algn="tl">
                    <a:srgbClr val="000000">
                      <a:alpha val="43137"/>
                    </a:srgbClr>
                  </a:outerShdw>
                </a:effectLst>
              </a:rPr>
              <a:t>資訊系統</a:t>
            </a:r>
            <a:r>
              <a:rPr lang="zh-TW" altLang="en-US" dirty="0">
                <a:solidFill>
                  <a:schemeClr val="tx1"/>
                </a:solidFill>
                <a:effectLst>
                  <a:outerShdw blurRad="38100" dist="38100" dir="2700000" algn="tl">
                    <a:srgbClr val="000000">
                      <a:alpha val="43137"/>
                    </a:srgbClr>
                  </a:outerShdw>
                </a:effectLst>
              </a:rPr>
              <a:t>，其主要的功能為將企業用來</a:t>
            </a:r>
            <a:r>
              <a:rPr lang="zh-TW" altLang="en-US" u="sng" dirty="0">
                <a:solidFill>
                  <a:srgbClr val="FF0000"/>
                </a:solidFill>
                <a:effectLst>
                  <a:outerShdw blurRad="38100" dist="38100" dir="2700000" algn="tl">
                    <a:srgbClr val="000000">
                      <a:alpha val="43137"/>
                    </a:srgbClr>
                  </a:outerShdw>
                </a:effectLst>
              </a:rPr>
              <a:t>滿足顧客訂單所需的資源</a:t>
            </a:r>
            <a:r>
              <a:rPr lang="en-US" altLang="zh-TW" dirty="0">
                <a:solidFill>
                  <a:schemeClr val="tx1"/>
                </a:solidFill>
                <a:effectLst>
                  <a:outerShdw blurRad="38100" dist="38100" dir="2700000" algn="tl">
                    <a:srgbClr val="000000">
                      <a:alpha val="43137"/>
                    </a:srgbClr>
                  </a:outerShdw>
                </a:effectLst>
              </a:rPr>
              <a:t>(</a:t>
            </a:r>
            <a:r>
              <a:rPr lang="zh-TW" altLang="en-US" dirty="0">
                <a:solidFill>
                  <a:schemeClr val="tx1"/>
                </a:solidFill>
                <a:effectLst>
                  <a:outerShdw blurRad="38100" dist="38100" dir="2700000" algn="tl">
                    <a:srgbClr val="000000">
                      <a:alpha val="43137"/>
                    </a:srgbClr>
                  </a:outerShdw>
                </a:effectLst>
              </a:rPr>
              <a:t>涵蓋了採購、生產與配銷</a:t>
            </a:r>
            <a:r>
              <a:rPr lang="zh-TW" altLang="en-US" dirty="0" smtClean="0">
                <a:solidFill>
                  <a:schemeClr val="tx1"/>
                </a:solidFill>
                <a:effectLst>
                  <a:outerShdw blurRad="38100" dist="38100" dir="2700000" algn="tl">
                    <a:srgbClr val="000000">
                      <a:alpha val="43137"/>
                    </a:srgbClr>
                  </a:outerShdw>
                </a:effectLst>
              </a:rPr>
              <a:t>運籌作業</a:t>
            </a:r>
            <a:r>
              <a:rPr lang="zh-TW" altLang="en-US" dirty="0">
                <a:solidFill>
                  <a:schemeClr val="tx1"/>
                </a:solidFill>
                <a:effectLst>
                  <a:outerShdw blurRad="38100" dist="38100" dir="2700000" algn="tl">
                    <a:srgbClr val="000000">
                      <a:alpha val="43137"/>
                    </a:srgbClr>
                  </a:outerShdw>
                </a:effectLst>
              </a:rPr>
              <a:t>所需的資源</a:t>
            </a:r>
            <a:r>
              <a:rPr lang="en-US" altLang="zh-TW" dirty="0">
                <a:solidFill>
                  <a:schemeClr val="tx1"/>
                </a:solidFill>
                <a:effectLst>
                  <a:outerShdw blurRad="38100" dist="38100" dir="2700000" algn="tl">
                    <a:srgbClr val="000000">
                      <a:alpha val="43137"/>
                    </a:srgbClr>
                  </a:outerShdw>
                </a:effectLst>
              </a:rPr>
              <a:t>)</a:t>
            </a:r>
            <a:r>
              <a:rPr lang="zh-TW" altLang="en-US" dirty="0">
                <a:solidFill>
                  <a:schemeClr val="tx1"/>
                </a:solidFill>
                <a:effectLst>
                  <a:outerShdw blurRad="38100" dist="38100" dir="2700000" algn="tl">
                    <a:srgbClr val="000000">
                      <a:alpha val="43137"/>
                    </a:srgbClr>
                  </a:outerShdw>
                </a:effectLst>
              </a:rPr>
              <a:t>進行有效的整合與規劃，以擴大整體經營績效、降低成本</a:t>
            </a:r>
            <a:r>
              <a:rPr lang="zh-TW" altLang="en-US" dirty="0" smtClean="0">
                <a:solidFill>
                  <a:schemeClr val="tx1"/>
                </a:solidFill>
                <a:effectLst>
                  <a:outerShdw blurRad="38100" dist="38100" dir="2700000" algn="tl">
                    <a:srgbClr val="000000">
                      <a:alpha val="43137"/>
                    </a:srgbClr>
                  </a:outerShdw>
                </a:effectLst>
              </a:rPr>
              <a:t>」 </a:t>
            </a:r>
            <a:r>
              <a:rPr lang="en-US" altLang="zh-TW" dirty="0" smtClean="0">
                <a:solidFill>
                  <a:schemeClr val="tx1"/>
                </a:solidFill>
                <a:effectLst>
                  <a:outerShdw blurRad="38100" dist="38100" dir="2700000" algn="tl">
                    <a:srgbClr val="000000">
                      <a:alpha val="43137"/>
                    </a:srgbClr>
                  </a:outerShdw>
                </a:effectLst>
              </a:rPr>
              <a:t>(</a:t>
            </a:r>
            <a:r>
              <a:rPr lang="zh-TW" altLang="en-US" dirty="0">
                <a:solidFill>
                  <a:schemeClr val="tx1"/>
                </a:solidFill>
                <a:effectLst>
                  <a:outerShdw blurRad="38100" dist="38100" dir="2700000" algn="tl">
                    <a:srgbClr val="000000">
                      <a:alpha val="43137"/>
                    </a:srgbClr>
                  </a:outerShdw>
                </a:effectLst>
              </a:rPr>
              <a:t>美國生產與庫存控制</a:t>
            </a:r>
            <a:r>
              <a:rPr lang="zh-TW" altLang="en-US" dirty="0" smtClean="0">
                <a:solidFill>
                  <a:schemeClr val="tx1"/>
                </a:solidFill>
                <a:effectLst>
                  <a:outerShdw blurRad="38100" dist="38100" dir="2700000" algn="tl">
                    <a:srgbClr val="000000">
                      <a:alpha val="43137"/>
                    </a:srgbClr>
                  </a:outerShdw>
                </a:effectLst>
              </a:rPr>
              <a:t>學會</a:t>
            </a:r>
            <a:r>
              <a:rPr lang="en-US" altLang="zh-TW" dirty="0" smtClean="0">
                <a:solidFill>
                  <a:schemeClr val="tx1"/>
                </a:solidFill>
                <a:effectLst>
                  <a:outerShdw blurRad="38100" dist="38100" dir="2700000" algn="tl">
                    <a:srgbClr val="000000">
                      <a:alpha val="43137"/>
                    </a:srgbClr>
                  </a:outerShdw>
                </a:effectLst>
              </a:rPr>
              <a:t>APICS)</a:t>
            </a:r>
          </a:p>
          <a:p>
            <a:pPr lvl="1">
              <a:lnSpc>
                <a:spcPts val="2800"/>
              </a:lnSpc>
            </a:pPr>
            <a:r>
              <a:rPr lang="en-US" altLang="zh-TW" sz="2000" dirty="0" smtClean="0">
                <a:effectLst>
                  <a:outerShdw blurRad="38100" dist="38100" dir="2700000" algn="tl">
                    <a:srgbClr val="000000">
                      <a:alpha val="43137"/>
                    </a:srgbClr>
                  </a:outerShdw>
                </a:effectLst>
              </a:rPr>
              <a:t>An </a:t>
            </a:r>
            <a:r>
              <a:rPr lang="en-US" altLang="zh-TW" sz="2000" i="1" u="sng" dirty="0" smtClean="0">
                <a:solidFill>
                  <a:srgbClr val="FF0000"/>
                </a:solidFill>
                <a:effectLst>
                  <a:outerShdw blurRad="38100" dist="38100" dir="2700000" algn="tl">
                    <a:srgbClr val="000000">
                      <a:alpha val="43137"/>
                    </a:srgbClr>
                  </a:outerShdw>
                </a:effectLst>
              </a:rPr>
              <a:t>accounting-oriented</a:t>
            </a:r>
            <a:r>
              <a:rPr lang="en-US" altLang="zh-TW" sz="2000" dirty="0" smtClean="0">
                <a:effectLst>
                  <a:outerShdw blurRad="38100" dist="38100" dir="2700000" algn="tl">
                    <a:srgbClr val="000000">
                      <a:alpha val="43137"/>
                    </a:srgbClr>
                  </a:outerShdw>
                </a:effectLst>
              </a:rPr>
              <a:t> </a:t>
            </a:r>
            <a:r>
              <a:rPr lang="en-US" altLang="zh-TW" sz="2000" u="sng" dirty="0" smtClean="0">
                <a:solidFill>
                  <a:srgbClr val="0000FF"/>
                </a:solidFill>
                <a:effectLst>
                  <a:outerShdw blurRad="38100" dist="38100" dir="2700000" algn="tl">
                    <a:srgbClr val="000000">
                      <a:alpha val="43137"/>
                    </a:srgbClr>
                  </a:outerShdw>
                </a:effectLst>
              </a:rPr>
              <a:t>information system </a:t>
            </a:r>
            <a:r>
              <a:rPr lang="en-US" altLang="zh-TW" sz="2000" dirty="0" smtClean="0">
                <a:effectLst>
                  <a:outerShdw blurRad="38100" dist="38100" dir="2700000" algn="tl">
                    <a:srgbClr val="000000">
                      <a:alpha val="43137"/>
                    </a:srgbClr>
                  </a:outerShdw>
                </a:effectLst>
              </a:rPr>
              <a:t>for identifying and planning the enterprise-wide resources to take, make, ship and account for </a:t>
            </a:r>
            <a:r>
              <a:rPr lang="en-US" altLang="zh-TW" sz="2000" u="sng" dirty="0" smtClean="0">
                <a:solidFill>
                  <a:srgbClr val="0000FF"/>
                </a:solidFill>
                <a:effectLst>
                  <a:outerShdw blurRad="38100" dist="38100" dir="2700000" algn="tl">
                    <a:srgbClr val="000000">
                      <a:alpha val="43137"/>
                    </a:srgbClr>
                  </a:outerShdw>
                </a:effectLst>
              </a:rPr>
              <a:t>customer orders</a:t>
            </a:r>
            <a:r>
              <a:rPr lang="en-US" altLang="zh-TW" sz="2000" dirty="0" smtClean="0">
                <a:effectLst>
                  <a:outerShdw blurRad="38100" dist="38100" dir="2700000" algn="tl">
                    <a:srgbClr val="000000">
                      <a:alpha val="43137"/>
                    </a:srgbClr>
                  </a:outerShdw>
                </a:effectLst>
              </a:rPr>
              <a:t>. </a:t>
            </a:r>
            <a:r>
              <a:rPr lang="en-US" altLang="zh-TW" sz="2000" dirty="0">
                <a:effectLst>
                  <a:outerShdw blurRad="38100" dist="38100" dir="2700000" algn="tl">
                    <a:srgbClr val="000000">
                      <a:alpha val="43137"/>
                    </a:srgbClr>
                  </a:outerShdw>
                </a:effectLst>
              </a:rPr>
              <a:t>(APICS Dictionary 8</a:t>
            </a:r>
            <a:r>
              <a:rPr lang="en-US" altLang="zh-TW" sz="2000" baseline="30000" dirty="0">
                <a:effectLst>
                  <a:outerShdw blurRad="38100" dist="38100" dir="2700000" algn="tl">
                    <a:srgbClr val="000000">
                      <a:alpha val="43137"/>
                    </a:srgbClr>
                  </a:outerShdw>
                </a:effectLst>
              </a:rPr>
              <a:t>th</a:t>
            </a:r>
            <a:r>
              <a:rPr lang="en-US" altLang="zh-TW" sz="2000" dirty="0">
                <a:effectLst>
                  <a:outerShdw blurRad="38100" dist="38100" dir="2700000" algn="tl">
                    <a:srgbClr val="000000">
                      <a:alpha val="43137"/>
                    </a:srgbClr>
                  </a:outerShdw>
                </a:effectLst>
              </a:rPr>
              <a:t> ed</a:t>
            </a:r>
            <a:r>
              <a:rPr lang="en-US" altLang="zh-TW" sz="2000"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218322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813" y="2571750"/>
            <a:ext cx="7772400" cy="1928813"/>
          </a:xfrm>
        </p:spPr>
        <p:txBody>
          <a:bodyPr rtlCol="0">
            <a:normAutofit/>
          </a:bodyPr>
          <a:lstStyle/>
          <a:p>
            <a:pPr algn="ctr" eaLnBrk="1" fontAlgn="auto" hangingPunct="1">
              <a:lnSpc>
                <a:spcPts val="6000"/>
              </a:lnSpc>
              <a:spcBef>
                <a:spcPts val="4200"/>
              </a:spcBef>
              <a:spcAft>
                <a:spcPts val="4200"/>
              </a:spcAft>
              <a:defRPr/>
            </a:pPr>
            <a:r>
              <a:rPr lang="zh-TW" altLang="en-US" sz="3600" dirty="0" smtClean="0">
                <a:effectLst>
                  <a:outerShdw blurRad="38100" dist="38100" dir="2700000" algn="tl">
                    <a:srgbClr val="000000">
                      <a:alpha val="43137"/>
                    </a:srgbClr>
                  </a:outerShdw>
                </a:effectLst>
                <a:latin typeface="華康隸書體W7" pitchFamily="65" charset="-120"/>
              </a:rPr>
              <a:t>第二階段</a:t>
            </a:r>
            <a:r>
              <a:rPr lang="en-US" altLang="zh-TW" sz="3600" dirty="0" smtClean="0">
                <a:effectLst>
                  <a:outerShdw blurRad="38100" dist="38100" dir="2700000" algn="tl">
                    <a:srgbClr val="000000">
                      <a:alpha val="43137"/>
                    </a:srgbClr>
                  </a:outerShdw>
                </a:effectLst>
                <a:latin typeface="華康隸書體W7" pitchFamily="65" charset="-120"/>
              </a:rPr>
              <a:t/>
            </a:r>
            <a:br>
              <a:rPr lang="en-US" altLang="zh-TW" sz="3600" dirty="0" smtClean="0">
                <a:effectLst>
                  <a:outerShdw blurRad="38100" dist="38100" dir="2700000" algn="tl">
                    <a:srgbClr val="000000">
                      <a:alpha val="43137"/>
                    </a:srgbClr>
                  </a:outerShdw>
                </a:effectLst>
                <a:latin typeface="華康隸書體W7" pitchFamily="65" charset="-120"/>
              </a:rPr>
            </a:br>
            <a:r>
              <a:rPr lang="en-US" altLang="zh-TW" sz="3600" b="1" dirty="0" smtClean="0">
                <a:effectLst>
                  <a:outerShdw blurRad="38100" dist="38100" dir="2700000" algn="tl">
                    <a:srgbClr val="000000">
                      <a:alpha val="43137"/>
                    </a:srgbClr>
                  </a:outerShdw>
                </a:effectLst>
              </a:rPr>
              <a:t>MRP II </a:t>
            </a:r>
            <a:r>
              <a:rPr lang="zh-TW" altLang="en-US" sz="3600" dirty="0" smtClean="0">
                <a:effectLst>
                  <a:outerShdw blurRad="38100" dist="38100" dir="2700000" algn="tl">
                    <a:srgbClr val="000000">
                      <a:alpha val="43137"/>
                    </a:srgbClr>
                  </a:outerShdw>
                </a:effectLst>
                <a:latin typeface="華康隸書體W7" pitchFamily="65" charset="-120"/>
              </a:rPr>
              <a:t>製造資源需求計劃</a:t>
            </a:r>
            <a:endParaRPr lang="zh-TW" altLang="en-US"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428625" y="3000375"/>
            <a:ext cx="83581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lnSpc>
                <a:spcPts val="2600"/>
              </a:lnSpc>
              <a:spcBef>
                <a:spcPts val="1200"/>
              </a:spcBef>
              <a:buClr>
                <a:srgbClr val="FF0066"/>
              </a:buClr>
              <a:buSzPct val="65000"/>
              <a:buFont typeface="Wingdings" pitchFamily="2" charset="2"/>
              <a:buChar char="n"/>
            </a:pPr>
            <a:r>
              <a:rPr kumimoji="0" lang="zh-TW" altLang="en-US" sz="2000" b="1">
                <a:latin typeface="Times New Roman" pitchFamily="18" charset="0"/>
                <a:ea typeface="標楷體" pitchFamily="65" charset="-120"/>
                <a:cs typeface="Times New Roman" pitchFamily="18" charset="0"/>
              </a:rPr>
              <a:t>製造業在生產用料管理中，當用料規劃透過</a:t>
            </a: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架構進入可控制階段時，接下來就是希望可將機器設備 </a:t>
            </a:r>
            <a:r>
              <a:rPr kumimoji="0" lang="en-US" altLang="zh-TW" sz="2000" b="1">
                <a:latin typeface="Times New Roman" pitchFamily="18" charset="0"/>
                <a:ea typeface="標楷體" pitchFamily="65" charset="-120"/>
                <a:cs typeface="Times New Roman" pitchFamily="18" charset="0"/>
              </a:rPr>
              <a:t>&amp; </a:t>
            </a:r>
            <a:r>
              <a:rPr kumimoji="0" lang="zh-TW" altLang="en-US" sz="2000" b="1">
                <a:latin typeface="Times New Roman" pitchFamily="18" charset="0"/>
                <a:ea typeface="標楷體" pitchFamily="65" charset="-120"/>
                <a:cs typeface="Times New Roman" pitchFamily="18" charset="0"/>
              </a:rPr>
              <a:t>人工的產能資源納入有效規劃與控制，但機器設備的產能是有限的，為了將設備產能有效管理，於是發展出</a:t>
            </a:r>
            <a:r>
              <a:rPr kumimoji="0" lang="zh-TW" altLang="en-US" sz="2000" b="1">
                <a:solidFill>
                  <a:srgbClr val="0000FF"/>
                </a:solidFill>
                <a:latin typeface="Times New Roman" pitchFamily="18" charset="0"/>
                <a:ea typeface="標楷體" pitchFamily="65" charset="-120"/>
                <a:cs typeface="Times New Roman" pitchFamily="18" charset="0"/>
              </a:rPr>
              <a:t>產能需求規劃</a:t>
            </a:r>
            <a:r>
              <a:rPr kumimoji="0" lang="en-US" altLang="zh-TW" sz="2000" b="1">
                <a:solidFill>
                  <a:srgbClr val="0000FF"/>
                </a:solidFill>
                <a:latin typeface="Times New Roman" pitchFamily="18" charset="0"/>
                <a:ea typeface="標楷體" pitchFamily="65" charset="-120"/>
                <a:cs typeface="Times New Roman" pitchFamily="18" charset="0"/>
              </a:rPr>
              <a:t>(CRP</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en-US" altLang="zh-TW" sz="2000" b="1">
                <a:solidFill>
                  <a:srgbClr val="0000FF"/>
                </a:solidFill>
                <a:latin typeface="Times New Roman" pitchFamily="18" charset="0"/>
                <a:ea typeface="標楷體" pitchFamily="65" charset="-120"/>
                <a:cs typeface="Times New Roman" pitchFamily="18" charset="0"/>
              </a:rPr>
              <a:t>Capacity Requirement Planning) </a:t>
            </a:r>
            <a:r>
              <a:rPr kumimoji="0" lang="zh-TW" altLang="en-US" sz="2000" b="1">
                <a:latin typeface="Times New Roman" pitchFamily="18" charset="0"/>
                <a:ea typeface="標楷體" pitchFamily="65" charset="-120"/>
                <a:cs typeface="Times New Roman" pitchFamily="18" charset="0"/>
              </a:rPr>
              <a:t>，可先依產能計劃，再來執行</a:t>
            </a: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計劃 ， 這樣就能將設備產能跟用料計劃互相有效結合</a:t>
            </a:r>
            <a:endParaRPr kumimoji="0" lang="en-US" altLang="zh-TW" sz="2000" b="1">
              <a:latin typeface="Times New Roman" pitchFamily="18" charset="0"/>
              <a:ea typeface="標楷體" pitchFamily="65" charset="-120"/>
              <a:cs typeface="Times New Roman" pitchFamily="18" charset="0"/>
            </a:endParaRPr>
          </a:p>
        </p:txBody>
      </p:sp>
      <p:sp>
        <p:nvSpPr>
          <p:cNvPr id="265219" name="Rectangle 3"/>
          <p:cNvSpPr>
            <a:spLocks noGrp="1" noChangeArrowheads="1"/>
          </p:cNvSpPr>
          <p:nvPr>
            <p:ph type="title"/>
          </p:nvPr>
        </p:nvSpPr>
        <p:spPr>
          <a:xfrm>
            <a:off x="428625" y="1500188"/>
            <a:ext cx="8288338" cy="1285875"/>
          </a:xfrm>
        </p:spPr>
        <p:txBody>
          <a:bodyPr rtlCol="0">
            <a:normAutofit/>
          </a:bodyPr>
          <a:lstStyle/>
          <a:p>
            <a:pPr eaLnBrk="1" fontAlgn="t" hangingPunct="1">
              <a:spcAft>
                <a:spcPts val="0"/>
              </a:spcAft>
              <a:defRPr/>
            </a:pPr>
            <a:r>
              <a:rPr lang="en-US" altLang="zh-TW" b="1" dirty="0" smtClean="0">
                <a:effectLst>
                  <a:outerShdw blurRad="38100" dist="38100" dir="2700000" algn="tl">
                    <a:srgbClr val="000000">
                      <a:alpha val="43137"/>
                    </a:srgbClr>
                  </a:outerShdw>
                </a:effectLst>
              </a:rPr>
              <a:t>MRPII </a:t>
            </a:r>
            <a:r>
              <a:rPr lang="zh-TW" altLang="en-US" dirty="0" smtClean="0">
                <a:effectLst>
                  <a:outerShdw blurRad="38100" dist="38100" dir="2700000" algn="tl">
                    <a:srgbClr val="000000">
                      <a:alpha val="43137"/>
                    </a:srgbClr>
                  </a:outerShdw>
                </a:effectLst>
              </a:rPr>
              <a:t> 製造</a:t>
            </a:r>
            <a:r>
              <a:rPr lang="zh-TW" altLang="en-US" dirty="0">
                <a:effectLst>
                  <a:outerShdw blurRad="38100" dist="38100" dir="2700000" algn="tl">
                    <a:srgbClr val="000000">
                      <a:alpha val="43137"/>
                    </a:srgbClr>
                  </a:outerShdw>
                </a:effectLst>
              </a:rPr>
              <a:t>資源需求</a:t>
            </a:r>
            <a:r>
              <a:rPr lang="zh-TW" altLang="en-US" dirty="0" smtClean="0">
                <a:effectLst>
                  <a:outerShdw blurRad="38100" dist="38100" dir="2700000" algn="tl">
                    <a:srgbClr val="000000">
                      <a:alpha val="43137"/>
                    </a:srgbClr>
                  </a:outerShdw>
                </a:effectLst>
              </a:rPr>
              <a:t>計劃</a:t>
            </a:r>
            <a:r>
              <a:rPr lang="zh-TW" altLang="en-US" dirty="0">
                <a:effectLst>
                  <a:outerShdw blurRad="38100" dist="38100" dir="2700000" algn="tl">
                    <a:srgbClr val="000000">
                      <a:alpha val="43137"/>
                    </a:srgbClr>
                  </a:outerShdw>
                </a:effectLst>
              </a:rPr>
              <a:t/>
            </a:r>
            <a:br>
              <a:rPr lang="zh-TW" altLang="en-US" dirty="0">
                <a:effectLst>
                  <a:outerShdw blurRad="38100" dist="38100" dir="2700000" algn="tl">
                    <a:srgbClr val="000000">
                      <a:alpha val="43137"/>
                    </a:srgbClr>
                  </a:outerShdw>
                </a:effectLst>
              </a:rPr>
            </a:br>
            <a:r>
              <a:rPr lang="en-US" altLang="zh-TW" sz="2800" b="1" dirty="0" smtClean="0">
                <a:effectLst>
                  <a:outerShdw blurRad="38100" dist="38100" dir="2700000" algn="tl">
                    <a:srgbClr val="000000">
                      <a:alpha val="43137"/>
                    </a:srgbClr>
                  </a:outerShdw>
                </a:effectLst>
              </a:rPr>
              <a:t>(MRPII , Manufacturing </a:t>
            </a:r>
            <a:r>
              <a:rPr lang="en-US" altLang="zh-TW" sz="2800" b="1" dirty="0">
                <a:effectLst>
                  <a:outerShdw blurRad="38100" dist="38100" dir="2700000" algn="tl">
                    <a:srgbClr val="000000">
                      <a:alpha val="43137"/>
                    </a:srgbClr>
                  </a:outerShdw>
                </a:effectLst>
              </a:rPr>
              <a:t>Resource Planning)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5219"/>
                                        </p:tgtEl>
                                        <p:attrNameLst>
                                          <p:attrName>style.visibility</p:attrName>
                                        </p:attrNameLst>
                                      </p:cBhvr>
                                      <p:to>
                                        <p:strVal val="visible"/>
                                      </p:to>
                                    </p:set>
                                    <p:animEffect transition="in" filter="dissolve">
                                      <p:cBhvr>
                                        <p:cTn id="7" dur="500"/>
                                        <p:tgtEl>
                                          <p:spTgt spid="26521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5218">
                                            <p:txEl>
                                              <p:pRg st="0" end="0"/>
                                            </p:txEl>
                                          </p:spTgt>
                                        </p:tgtEl>
                                        <p:attrNameLst>
                                          <p:attrName>style.visibility</p:attrName>
                                        </p:attrNameLst>
                                      </p:cBhvr>
                                      <p:to>
                                        <p:strVal val="visible"/>
                                      </p:to>
                                    </p:set>
                                    <p:animEffect transition="in" filter="blinds(horizontal)">
                                      <p:cBhvr>
                                        <p:cTn id="11" dur="500"/>
                                        <p:tgtEl>
                                          <p:spTgt spid="265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428625" y="2643188"/>
            <a:ext cx="8358188"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defRPr kumimoji="1">
                <a:solidFill>
                  <a:schemeClr val="tx1"/>
                </a:solidFill>
                <a:latin typeface="Arial" pitchFamily="34" charset="0"/>
                <a:ea typeface="新細明體" pitchFamily="18" charset="-120"/>
              </a:defRPr>
            </a:lvl1pPr>
            <a:lvl2pPr marL="904875" indent="-447675"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lnSpc>
                <a:spcPts val="2600"/>
              </a:lnSpc>
              <a:spcBef>
                <a:spcPts val="1200"/>
              </a:spcBef>
              <a:buClr>
                <a:srgbClr val="FF0066"/>
              </a:buClr>
              <a:buSzPct val="65000"/>
              <a:buFont typeface="Wingdings" pitchFamily="2" charset="2"/>
              <a:buChar char="n"/>
            </a:pPr>
            <a:r>
              <a:rPr kumimoji="0" lang="en-US" altLang="zh-TW" sz="2000" b="1">
                <a:latin typeface="Times New Roman" pitchFamily="18" charset="0"/>
                <a:ea typeface="標楷體" pitchFamily="65" charset="-120"/>
                <a:cs typeface="Times New Roman" pitchFamily="18" charset="0"/>
              </a:rPr>
              <a:t>MRP II</a:t>
            </a:r>
            <a:r>
              <a:rPr kumimoji="0" lang="zh-TW" altLang="en-US" sz="2000" b="1">
                <a:latin typeface="Times New Roman" pitchFamily="18" charset="0"/>
                <a:ea typeface="標楷體" pitchFamily="65" charset="-120"/>
                <a:cs typeface="Times New Roman" pitchFamily="18" charset="0"/>
              </a:rPr>
              <a:t> 主要訴求</a:t>
            </a:r>
            <a:r>
              <a:rPr kumimoji="0" lang="zh-TW" altLang="en-US" sz="2000" b="1">
                <a:solidFill>
                  <a:srgbClr val="FF00FF"/>
                </a:solidFill>
                <a:latin typeface="Times New Roman" pitchFamily="18" charset="0"/>
                <a:ea typeface="標楷體" pitchFamily="65" charset="-120"/>
                <a:cs typeface="Times New Roman" pitchFamily="18" charset="0"/>
              </a:rPr>
              <a:t>產能規劃</a:t>
            </a:r>
            <a:r>
              <a:rPr kumimoji="0" lang="zh-TW" altLang="en-US" sz="2000" b="1">
                <a:latin typeface="Times New Roman" pitchFamily="18" charset="0"/>
                <a:ea typeface="標楷體" pitchFamily="65" charset="-120"/>
                <a:cs typeface="Times New Roman" pitchFamily="18" charset="0"/>
              </a:rPr>
              <a:t>、</a:t>
            </a:r>
            <a:r>
              <a:rPr kumimoji="0" lang="zh-TW" altLang="en-US" sz="2000" b="1">
                <a:solidFill>
                  <a:srgbClr val="FF00FF"/>
                </a:solidFill>
                <a:latin typeface="Times New Roman" pitchFamily="18" charset="0"/>
                <a:ea typeface="標楷體" pitchFamily="65" charset="-120"/>
                <a:cs typeface="Times New Roman" pitchFamily="18" charset="0"/>
              </a:rPr>
              <a:t>產能平衡</a:t>
            </a:r>
            <a:r>
              <a:rPr kumimoji="0" lang="zh-TW" altLang="en-US" sz="2000" b="1">
                <a:latin typeface="Times New Roman" pitchFamily="18" charset="0"/>
                <a:ea typeface="標楷體" pitchFamily="65" charset="-120"/>
                <a:cs typeface="Times New Roman" pitchFamily="18" charset="0"/>
              </a:rPr>
              <a:t>、</a:t>
            </a:r>
            <a:r>
              <a:rPr kumimoji="0" lang="zh-TW" altLang="en-US" sz="2000" b="1">
                <a:solidFill>
                  <a:srgbClr val="FF00FF"/>
                </a:solidFill>
                <a:latin typeface="Times New Roman" pitchFamily="18" charset="0"/>
                <a:ea typeface="標楷體" pitchFamily="65" charset="-120"/>
                <a:cs typeface="Times New Roman" pitchFamily="18" charset="0"/>
              </a:rPr>
              <a:t>機器設備產能負荷</a:t>
            </a:r>
            <a:r>
              <a:rPr kumimoji="0" lang="zh-TW" altLang="en-US" sz="2000" b="1">
                <a:latin typeface="Times New Roman" pitchFamily="18" charset="0"/>
                <a:ea typeface="標楷體" pitchFamily="65" charset="-120"/>
                <a:cs typeface="Times New Roman" pitchFamily="18" charset="0"/>
              </a:rPr>
              <a:t>、</a:t>
            </a:r>
            <a:r>
              <a:rPr kumimoji="0" lang="zh-TW" altLang="en-US" sz="2000" b="1">
                <a:solidFill>
                  <a:srgbClr val="FF00FF"/>
                </a:solidFill>
                <a:latin typeface="Times New Roman" pitchFamily="18" charset="0"/>
                <a:ea typeface="標楷體" pitchFamily="65" charset="-120"/>
                <a:cs typeface="Times New Roman" pitchFamily="18" charset="0"/>
              </a:rPr>
              <a:t>稼動率</a:t>
            </a:r>
            <a:r>
              <a:rPr kumimoji="0" lang="zh-TW" altLang="en-US" sz="2000" b="1">
                <a:latin typeface="Times New Roman" pitchFamily="18" charset="0"/>
                <a:ea typeface="標楷體" pitchFamily="65" charset="-120"/>
                <a:cs typeface="Times New Roman" pitchFamily="18" charset="0"/>
              </a:rPr>
              <a:t>、</a:t>
            </a:r>
            <a:r>
              <a:rPr kumimoji="0" lang="zh-TW" altLang="en-US" sz="2000" b="1">
                <a:solidFill>
                  <a:srgbClr val="FF00FF"/>
                </a:solidFill>
                <a:latin typeface="Times New Roman" pitchFamily="18" charset="0"/>
                <a:ea typeface="標楷體" pitchFamily="65" charset="-120"/>
                <a:cs typeface="Times New Roman" pitchFamily="18" charset="0"/>
              </a:rPr>
              <a:t>人力負荷的生產效率</a:t>
            </a:r>
            <a:r>
              <a:rPr kumimoji="0" lang="zh-TW" altLang="en-US" sz="2000" b="1">
                <a:latin typeface="Times New Roman" pitchFamily="18" charset="0"/>
                <a:ea typeface="標楷體" pitchFamily="65" charset="-120"/>
                <a:cs typeface="Times New Roman" pitchFamily="18" charset="0"/>
              </a:rPr>
              <a:t>與</a:t>
            </a:r>
            <a:r>
              <a:rPr kumimoji="0" lang="zh-TW" altLang="en-US" sz="2000" b="1">
                <a:solidFill>
                  <a:srgbClr val="FF00FF"/>
                </a:solidFill>
                <a:latin typeface="Times New Roman" pitchFamily="18" charset="0"/>
                <a:ea typeface="標楷體" pitchFamily="65" charset="-120"/>
                <a:cs typeface="Times New Roman" pitchFamily="18" charset="0"/>
              </a:rPr>
              <a:t>人力資源</a:t>
            </a:r>
            <a:r>
              <a:rPr kumimoji="0" lang="zh-TW" altLang="en-US" sz="2000" b="1">
                <a:latin typeface="Times New Roman" pitchFamily="18" charset="0"/>
                <a:ea typeface="標楷體" pitchFamily="65" charset="-120"/>
                <a:cs typeface="Times New Roman" pitchFamily="18" charset="0"/>
              </a:rPr>
              <a:t>等，並配合管理模式發展出以生產效率為基礎的 </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生產獎酬制度</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；因此，</a:t>
            </a:r>
            <a:r>
              <a:rPr kumimoji="0" lang="en-US" altLang="zh-TW" sz="2000" b="1">
                <a:latin typeface="Times New Roman" pitchFamily="18" charset="0"/>
                <a:ea typeface="標楷體" pitchFamily="65" charset="-120"/>
                <a:cs typeface="Times New Roman" pitchFamily="18" charset="0"/>
              </a:rPr>
              <a:t>MRP</a:t>
            </a:r>
            <a:r>
              <a:rPr kumimoji="0" lang="zh-TW" altLang="en-US" sz="2000" b="1">
                <a:latin typeface="Times New Roman" pitchFamily="18" charset="0"/>
                <a:ea typeface="標楷體" pitchFamily="65" charset="-120"/>
                <a:cs typeface="Times New Roman" pitchFamily="18" charset="0"/>
              </a:rPr>
              <a:t> </a:t>
            </a:r>
            <a:r>
              <a:rPr kumimoji="0" lang="en-US" altLang="zh-TW" sz="2000" b="1">
                <a:latin typeface="Times New Roman" pitchFamily="18" charset="0"/>
                <a:ea typeface="標楷體" pitchFamily="65" charset="-120"/>
                <a:cs typeface="Times New Roman" pitchFamily="18" charset="0"/>
              </a:rPr>
              <a:t>II </a:t>
            </a:r>
            <a:r>
              <a:rPr kumimoji="0" lang="zh-TW" altLang="en-US" sz="2000" b="1">
                <a:latin typeface="Times New Roman" pitchFamily="18" charset="0"/>
                <a:ea typeface="標楷體" pitchFamily="65" charset="-120"/>
                <a:cs typeface="Times New Roman" pitchFamily="18" charset="0"/>
              </a:rPr>
              <a:t>的發展主要是擴大生產製造資源計畫與控制範圍，以提升製造生產效率或生產力</a:t>
            </a:r>
            <a:endParaRPr kumimoji="0" lang="en-US" altLang="zh-TW" sz="2000" b="1">
              <a:latin typeface="Times New Roman" pitchFamily="18" charset="0"/>
              <a:ea typeface="標楷體" pitchFamily="65" charset="-120"/>
              <a:cs typeface="Times New Roman" pitchFamily="18" charset="0"/>
            </a:endParaRPr>
          </a:p>
          <a:p>
            <a:pPr eaLnBrk="1" hangingPunct="1">
              <a:lnSpc>
                <a:spcPts val="2600"/>
              </a:lnSpc>
              <a:spcBef>
                <a:spcPts val="1200"/>
              </a:spcBef>
              <a:buClr>
                <a:srgbClr val="FF0066"/>
              </a:buClr>
              <a:buSzPct val="65000"/>
              <a:buFont typeface="Wingdings" pitchFamily="2" charset="2"/>
              <a:buChar char="n"/>
            </a:pPr>
            <a:r>
              <a:rPr kumimoji="0" lang="en-US" altLang="zh-TW" sz="2000" b="1">
                <a:latin typeface="Times New Roman" pitchFamily="18" charset="0"/>
                <a:ea typeface="標楷體" pitchFamily="65" charset="-120"/>
                <a:cs typeface="Times New Roman" pitchFamily="18" charset="0"/>
              </a:rPr>
              <a:t>5M</a:t>
            </a:r>
          </a:p>
          <a:p>
            <a:pPr lvl="1" eaLnBrk="1" hangingPunct="1">
              <a:lnSpc>
                <a:spcPts val="2600"/>
              </a:lnSpc>
              <a:spcBef>
                <a:spcPts val="1200"/>
              </a:spcBef>
              <a:buClr>
                <a:srgbClr val="008000"/>
              </a:buClr>
              <a:buSzPct val="85000"/>
              <a:buFont typeface="Wingdings" pitchFamily="2" charset="2"/>
              <a:buChar char="Ø"/>
            </a:pPr>
            <a:r>
              <a:rPr kumimoji="0" lang="zh-TW" altLang="zh-TW" sz="2000" b="1">
                <a:solidFill>
                  <a:srgbClr val="0000FF"/>
                </a:solidFill>
                <a:latin typeface="Times New Roman" pitchFamily="18" charset="0"/>
                <a:ea typeface="標楷體" pitchFamily="65" charset="-120"/>
                <a:cs typeface="Times New Roman" pitchFamily="18" charset="0"/>
              </a:rPr>
              <a:t>物料</a:t>
            </a:r>
            <a:r>
              <a:rPr kumimoji="0" lang="en-US" altLang="zh-TW" sz="2000" b="1">
                <a:solidFill>
                  <a:srgbClr val="0000FF"/>
                </a:solidFill>
                <a:latin typeface="Times New Roman" pitchFamily="18" charset="0"/>
                <a:ea typeface="標楷體" pitchFamily="65" charset="-120"/>
                <a:cs typeface="Times New Roman" pitchFamily="18" charset="0"/>
              </a:rPr>
              <a:t>(material) </a:t>
            </a:r>
            <a:r>
              <a:rPr kumimoji="0" lang="zh-TW" altLang="en-US" sz="2000" b="1">
                <a:solidFill>
                  <a:srgbClr val="0000FF"/>
                </a:solidFill>
                <a:latin typeface="Times New Roman" pitchFamily="18" charset="0"/>
                <a:ea typeface="標楷體" pitchFamily="65" charset="-120"/>
                <a:cs typeface="Times New Roman" pitchFamily="18" charset="0"/>
              </a:rPr>
              <a:t>、</a:t>
            </a:r>
            <a:r>
              <a:rPr kumimoji="0" lang="en-US" altLang="zh-TW" sz="2000" b="1">
                <a:solidFill>
                  <a:srgbClr val="0000FF"/>
                </a:solidFill>
                <a:latin typeface="Times New Roman" pitchFamily="18" charset="0"/>
                <a:ea typeface="標楷體" pitchFamily="65" charset="-120"/>
                <a:cs typeface="Times New Roman" pitchFamily="18" charset="0"/>
              </a:rPr>
              <a:t> </a:t>
            </a:r>
            <a:r>
              <a:rPr kumimoji="0" lang="zh-TW" altLang="en-US" sz="2000" b="1">
                <a:solidFill>
                  <a:srgbClr val="0000FF"/>
                </a:solidFill>
                <a:latin typeface="Times New Roman" pitchFamily="18" charset="0"/>
                <a:ea typeface="標楷體" pitchFamily="65" charset="-120"/>
                <a:cs typeface="Times New Roman" pitchFamily="18" charset="0"/>
              </a:rPr>
              <a:t>人</a:t>
            </a:r>
            <a:r>
              <a:rPr kumimoji="0" lang="en-US" altLang="zh-TW" sz="2000" b="1">
                <a:solidFill>
                  <a:srgbClr val="0000FF"/>
                </a:solidFill>
                <a:latin typeface="Times New Roman" pitchFamily="18" charset="0"/>
                <a:ea typeface="標楷體" pitchFamily="65" charset="-120"/>
                <a:cs typeface="Times New Roman" pitchFamily="18" charset="0"/>
              </a:rPr>
              <a:t>(man)</a:t>
            </a:r>
            <a:r>
              <a:rPr kumimoji="0" lang="zh-TW" altLang="en-US" sz="2000" b="1">
                <a:solidFill>
                  <a:srgbClr val="0000FF"/>
                </a:solidFill>
                <a:latin typeface="Times New Roman" pitchFamily="18" charset="0"/>
                <a:ea typeface="標楷體" pitchFamily="65" charset="-120"/>
                <a:cs typeface="Times New Roman" pitchFamily="18" charset="0"/>
              </a:rPr>
              <a:t> 、 機器設備</a:t>
            </a:r>
            <a:r>
              <a:rPr kumimoji="0" lang="en-US" altLang="zh-TW" sz="2000" b="1">
                <a:solidFill>
                  <a:srgbClr val="0000FF"/>
                </a:solidFill>
                <a:latin typeface="Times New Roman" pitchFamily="18" charset="0"/>
                <a:ea typeface="標楷體" pitchFamily="65" charset="-120"/>
                <a:cs typeface="Times New Roman" pitchFamily="18" charset="0"/>
              </a:rPr>
              <a:t>(machine)</a:t>
            </a:r>
            <a:r>
              <a:rPr kumimoji="0" lang="zh-TW" altLang="en-US" sz="2000" b="1">
                <a:solidFill>
                  <a:srgbClr val="0000FF"/>
                </a:solidFill>
                <a:latin typeface="Times New Roman" pitchFamily="18" charset="0"/>
                <a:ea typeface="標楷體" pitchFamily="65" charset="-120"/>
                <a:cs typeface="Times New Roman" pitchFamily="18" charset="0"/>
              </a:rPr>
              <a:t> 、 方法</a:t>
            </a:r>
            <a:r>
              <a:rPr kumimoji="0" lang="en-US" altLang="zh-TW" sz="2000" b="1">
                <a:solidFill>
                  <a:srgbClr val="0000FF"/>
                </a:solidFill>
                <a:latin typeface="Times New Roman" pitchFamily="18" charset="0"/>
                <a:ea typeface="標楷體" pitchFamily="65" charset="-120"/>
                <a:cs typeface="Times New Roman" pitchFamily="18" charset="0"/>
              </a:rPr>
              <a:t>(method)</a:t>
            </a:r>
            <a:r>
              <a:rPr kumimoji="0" lang="zh-TW" altLang="en-US" sz="2000" b="1">
                <a:solidFill>
                  <a:srgbClr val="0000FF"/>
                </a:solidFill>
                <a:latin typeface="Times New Roman" pitchFamily="18" charset="0"/>
                <a:ea typeface="標楷體" pitchFamily="65" charset="-120"/>
                <a:cs typeface="Times New Roman" pitchFamily="18" charset="0"/>
              </a:rPr>
              <a:t> </a:t>
            </a:r>
            <a:r>
              <a:rPr kumimoji="0" lang="en-US" altLang="zh-TW" sz="2000" b="1">
                <a:solidFill>
                  <a:srgbClr val="0000FF"/>
                </a:solidFill>
                <a:latin typeface="Times New Roman" pitchFamily="18" charset="0"/>
                <a:ea typeface="標楷體" pitchFamily="65" charset="-120"/>
                <a:cs typeface="Times New Roman" pitchFamily="18" charset="0"/>
              </a:rPr>
              <a:t/>
            </a:r>
            <a:br>
              <a:rPr kumimoji="0" lang="en-US" altLang="zh-TW" sz="2000" b="1">
                <a:solidFill>
                  <a:srgbClr val="0000FF"/>
                </a:solidFill>
                <a:latin typeface="Times New Roman" pitchFamily="18" charset="0"/>
                <a:ea typeface="標楷體" pitchFamily="65" charset="-120"/>
                <a:cs typeface="Times New Roman" pitchFamily="18" charset="0"/>
              </a:rPr>
            </a:br>
            <a:r>
              <a:rPr kumimoji="0" lang="zh-TW" altLang="en-US" sz="2000" b="1">
                <a:solidFill>
                  <a:srgbClr val="0000FF"/>
                </a:solidFill>
                <a:latin typeface="Times New Roman" pitchFamily="18" charset="0"/>
                <a:ea typeface="標楷體" pitchFamily="65" charset="-120"/>
                <a:cs typeface="Times New Roman" pitchFamily="18" charset="0"/>
              </a:rPr>
              <a:t>、 資金</a:t>
            </a:r>
            <a:r>
              <a:rPr kumimoji="0" lang="en-US" altLang="zh-TW" sz="2000" b="1">
                <a:solidFill>
                  <a:srgbClr val="0000FF"/>
                </a:solidFill>
                <a:latin typeface="Times New Roman" pitchFamily="18" charset="0"/>
                <a:ea typeface="標楷體" pitchFamily="65" charset="-120"/>
                <a:cs typeface="Times New Roman" pitchFamily="18" charset="0"/>
              </a:rPr>
              <a:t>(money)</a:t>
            </a:r>
          </a:p>
          <a:p>
            <a:pPr eaLnBrk="1" hangingPunct="1">
              <a:lnSpc>
                <a:spcPts val="2600"/>
              </a:lnSpc>
              <a:spcBef>
                <a:spcPts val="1200"/>
              </a:spcBef>
              <a:buClr>
                <a:srgbClr val="FF0066"/>
              </a:buClr>
              <a:buSzPct val="65000"/>
              <a:buFont typeface="Wingdings" pitchFamily="2" charset="2"/>
              <a:buChar char="n"/>
            </a:pPr>
            <a:r>
              <a:rPr kumimoji="0" lang="zh-TW" altLang="en-US" sz="2000" b="1">
                <a:latin typeface="Times New Roman" pitchFamily="18" charset="0"/>
                <a:ea typeface="標楷體" pitchFamily="65" charset="-120"/>
                <a:cs typeface="Times New Roman" pitchFamily="18" charset="0"/>
              </a:rPr>
              <a:t>產能需求規劃 </a:t>
            </a:r>
            <a:r>
              <a:rPr kumimoji="0" lang="en-US" altLang="zh-TW" sz="2000" b="1">
                <a:latin typeface="Times New Roman" pitchFamily="18" charset="0"/>
                <a:ea typeface="標楷體" pitchFamily="65" charset="-120"/>
                <a:cs typeface="Times New Roman" pitchFamily="18" charset="0"/>
              </a:rPr>
              <a:t>(Capacity Requirement Planning</a:t>
            </a:r>
            <a:r>
              <a:rPr kumimoji="0" lang="zh-TW" altLang="en-US" sz="2000" b="1">
                <a:latin typeface="Times New Roman" pitchFamily="18" charset="0"/>
                <a:ea typeface="標楷體" pitchFamily="65" charset="-120"/>
                <a:cs typeface="Times New Roman" pitchFamily="18" charset="0"/>
              </a:rPr>
              <a:t>，</a:t>
            </a:r>
            <a:r>
              <a:rPr kumimoji="0" lang="en-US" altLang="zh-TW" sz="2000" b="1">
                <a:latin typeface="Times New Roman" pitchFamily="18" charset="0"/>
                <a:ea typeface="標楷體" pitchFamily="65" charset="-120"/>
                <a:cs typeface="Times New Roman" pitchFamily="18" charset="0"/>
              </a:rPr>
              <a:t>CRP)</a:t>
            </a:r>
          </a:p>
        </p:txBody>
      </p:sp>
      <p:sp>
        <p:nvSpPr>
          <p:cNvPr id="265219" name="Rectangle 3"/>
          <p:cNvSpPr>
            <a:spLocks noGrp="1" noChangeArrowheads="1"/>
          </p:cNvSpPr>
          <p:nvPr>
            <p:ph type="title"/>
          </p:nvPr>
        </p:nvSpPr>
        <p:spPr>
          <a:xfrm>
            <a:off x="428625" y="1500188"/>
            <a:ext cx="8288338" cy="1000125"/>
          </a:xfrm>
        </p:spPr>
        <p:txBody>
          <a:bodyPr rtlCol="0">
            <a:normAutofit/>
          </a:bodyPr>
          <a:lstStyle/>
          <a:p>
            <a:pPr eaLnBrk="1" fontAlgn="t" hangingPunct="1">
              <a:spcAft>
                <a:spcPts val="0"/>
              </a:spcAft>
              <a:defRPr/>
            </a:pPr>
            <a:r>
              <a:rPr lang="en-US" altLang="zh-TW" b="1" dirty="0" smtClean="0">
                <a:effectLst>
                  <a:outerShdw blurRad="38100" dist="38100" dir="2700000" algn="tl">
                    <a:srgbClr val="000000">
                      <a:alpha val="43137"/>
                    </a:srgbClr>
                  </a:outerShdw>
                </a:effectLst>
              </a:rPr>
              <a:t>MRPII</a:t>
            </a:r>
            <a:r>
              <a:rPr lang="en-US" altLang="zh-TW"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rPr>
              <a:t> 製造</a:t>
            </a:r>
            <a:r>
              <a:rPr lang="zh-TW" altLang="en-US" dirty="0">
                <a:effectLst>
                  <a:outerShdw blurRad="38100" dist="38100" dir="2700000" algn="tl">
                    <a:srgbClr val="000000">
                      <a:alpha val="43137"/>
                    </a:srgbClr>
                  </a:outerShdw>
                </a:effectLst>
              </a:rPr>
              <a:t>資源需求</a:t>
            </a:r>
            <a:r>
              <a:rPr lang="zh-TW" altLang="en-US" dirty="0" smtClean="0">
                <a:effectLst>
                  <a:outerShdw blurRad="38100" dist="38100" dir="2700000" algn="tl">
                    <a:srgbClr val="000000">
                      <a:alpha val="43137"/>
                    </a:srgbClr>
                  </a:outerShdw>
                </a:effectLst>
              </a:rPr>
              <a:t>計劃 </a:t>
            </a:r>
            <a:r>
              <a:rPr lang="en-US" altLang="zh-TW" b="1" i="1" dirty="0" smtClean="0">
                <a:effectLst>
                  <a:outerShdw blurRad="38100" dist="38100" dir="2700000" algn="tl">
                    <a:srgbClr val="000000">
                      <a:alpha val="43137"/>
                    </a:srgbClr>
                  </a:outerShdw>
                </a:effectLst>
              </a:rPr>
              <a:t>(Cont.)</a:t>
            </a:r>
            <a:endParaRPr lang="en-US" altLang="zh-TW" sz="2800" b="1"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5219"/>
                                        </p:tgtEl>
                                        <p:attrNameLst>
                                          <p:attrName>style.visibility</p:attrName>
                                        </p:attrNameLst>
                                      </p:cBhvr>
                                      <p:to>
                                        <p:strVal val="visible"/>
                                      </p:to>
                                    </p:set>
                                    <p:animEffect transition="in" filter="dissolve">
                                      <p:cBhvr>
                                        <p:cTn id="7" dur="500"/>
                                        <p:tgtEl>
                                          <p:spTgt spid="265219"/>
                                        </p:tgtEl>
                                      </p:cBhvr>
                                    </p:animEffect>
                                  </p:childTnLst>
                                </p:cTn>
                              </p:par>
                            </p:childTnLst>
                          </p:cTn>
                        </p:par>
                        <p:par>
                          <p:cTn id="8" fill="hold" nodeType="afterGroup">
                            <p:stCondLst>
                              <p:cond delay="500"/>
                            </p:stCondLst>
                            <p:childTnLst>
                              <p:par>
                                <p:cTn id="9" presetID="5" presetClass="entr" presetSubtype="5" fill="hold" nodeType="afterEffect">
                                  <p:stCondLst>
                                    <p:cond delay="0"/>
                                  </p:stCondLst>
                                  <p:childTnLst>
                                    <p:set>
                                      <p:cBhvr>
                                        <p:cTn id="10" dur="1" fill="hold">
                                          <p:stCondLst>
                                            <p:cond delay="0"/>
                                          </p:stCondLst>
                                        </p:cTn>
                                        <p:tgtEl>
                                          <p:spTgt spid="265218">
                                            <p:txEl>
                                              <p:pRg st="0" end="0"/>
                                            </p:txEl>
                                          </p:spTgt>
                                        </p:tgtEl>
                                        <p:attrNameLst>
                                          <p:attrName>style.visibility</p:attrName>
                                        </p:attrNameLst>
                                      </p:cBhvr>
                                      <p:to>
                                        <p:strVal val="visible"/>
                                      </p:to>
                                    </p:set>
                                    <p:animEffect transition="in" filter="checkerboard(down)">
                                      <p:cBhvr>
                                        <p:cTn id="11" dur="500"/>
                                        <p:tgtEl>
                                          <p:spTgt spid="265218">
                                            <p:txEl>
                                              <p:pRg st="0" end="0"/>
                                            </p:txEl>
                                          </p:spTgt>
                                        </p:tgtEl>
                                      </p:cBhvr>
                                    </p:animEffect>
                                  </p:childTnLst>
                                </p:cTn>
                              </p:par>
                            </p:childTnLst>
                          </p:cTn>
                        </p:par>
                        <p:par>
                          <p:cTn id="12" fill="hold" nodeType="afterGroup">
                            <p:stCondLst>
                              <p:cond delay="1000"/>
                            </p:stCondLst>
                            <p:childTnLst>
                              <p:par>
                                <p:cTn id="13" presetID="5" presetClass="entr" presetSubtype="5" fill="hold" nodeType="afterEffect">
                                  <p:stCondLst>
                                    <p:cond delay="0"/>
                                  </p:stCondLst>
                                  <p:childTnLst>
                                    <p:set>
                                      <p:cBhvr>
                                        <p:cTn id="14" dur="1" fill="hold">
                                          <p:stCondLst>
                                            <p:cond delay="0"/>
                                          </p:stCondLst>
                                        </p:cTn>
                                        <p:tgtEl>
                                          <p:spTgt spid="265218">
                                            <p:txEl>
                                              <p:pRg st="1" end="1"/>
                                            </p:txEl>
                                          </p:spTgt>
                                        </p:tgtEl>
                                        <p:attrNameLst>
                                          <p:attrName>style.visibility</p:attrName>
                                        </p:attrNameLst>
                                      </p:cBhvr>
                                      <p:to>
                                        <p:strVal val="visible"/>
                                      </p:to>
                                    </p:set>
                                    <p:animEffect transition="in" filter="checkerboard(down)">
                                      <p:cBhvr>
                                        <p:cTn id="15" dur="500"/>
                                        <p:tgtEl>
                                          <p:spTgt spid="265218">
                                            <p:txEl>
                                              <p:pRg st="1" end="1"/>
                                            </p:txEl>
                                          </p:spTgt>
                                        </p:tgtEl>
                                      </p:cBhvr>
                                    </p:animEffect>
                                  </p:childTnLst>
                                </p:cTn>
                              </p:par>
                            </p:childTnLst>
                          </p:cTn>
                        </p:par>
                        <p:par>
                          <p:cTn id="16" fill="hold" nodeType="afterGroup">
                            <p:stCondLst>
                              <p:cond delay="1500"/>
                            </p:stCondLst>
                            <p:childTnLst>
                              <p:par>
                                <p:cTn id="17" presetID="5" presetClass="entr" presetSubtype="5" fill="hold" nodeType="afterEffect">
                                  <p:stCondLst>
                                    <p:cond delay="0"/>
                                  </p:stCondLst>
                                  <p:childTnLst>
                                    <p:set>
                                      <p:cBhvr>
                                        <p:cTn id="18" dur="1" fill="hold">
                                          <p:stCondLst>
                                            <p:cond delay="0"/>
                                          </p:stCondLst>
                                        </p:cTn>
                                        <p:tgtEl>
                                          <p:spTgt spid="265218">
                                            <p:txEl>
                                              <p:pRg st="2" end="2"/>
                                            </p:txEl>
                                          </p:spTgt>
                                        </p:tgtEl>
                                        <p:attrNameLst>
                                          <p:attrName>style.visibility</p:attrName>
                                        </p:attrNameLst>
                                      </p:cBhvr>
                                      <p:to>
                                        <p:strVal val="visible"/>
                                      </p:to>
                                    </p:set>
                                    <p:animEffect transition="in" filter="checkerboard(down)">
                                      <p:cBhvr>
                                        <p:cTn id="19" dur="500"/>
                                        <p:tgtEl>
                                          <p:spTgt spid="265218">
                                            <p:txEl>
                                              <p:pRg st="2" end="2"/>
                                            </p:txEl>
                                          </p:spTgt>
                                        </p:tgtEl>
                                      </p:cBhvr>
                                    </p:animEffect>
                                  </p:childTnLst>
                                </p:cTn>
                              </p:par>
                            </p:childTnLst>
                          </p:cTn>
                        </p:par>
                        <p:par>
                          <p:cTn id="20" fill="hold" nodeType="afterGroup">
                            <p:stCondLst>
                              <p:cond delay="2000"/>
                            </p:stCondLst>
                            <p:childTnLst>
                              <p:par>
                                <p:cTn id="21" presetID="5" presetClass="entr" presetSubtype="5" fill="hold" nodeType="afterEffect">
                                  <p:stCondLst>
                                    <p:cond delay="0"/>
                                  </p:stCondLst>
                                  <p:childTnLst>
                                    <p:set>
                                      <p:cBhvr>
                                        <p:cTn id="22" dur="1" fill="hold">
                                          <p:stCondLst>
                                            <p:cond delay="0"/>
                                          </p:stCondLst>
                                        </p:cTn>
                                        <p:tgtEl>
                                          <p:spTgt spid="265218">
                                            <p:txEl>
                                              <p:pRg st="3" end="3"/>
                                            </p:txEl>
                                          </p:spTgt>
                                        </p:tgtEl>
                                        <p:attrNameLst>
                                          <p:attrName>style.visibility</p:attrName>
                                        </p:attrNameLst>
                                      </p:cBhvr>
                                      <p:to>
                                        <p:strVal val="visible"/>
                                      </p:to>
                                    </p:set>
                                    <p:animEffect transition="in" filter="checkerboard(down)">
                                      <p:cBhvr>
                                        <p:cTn id="23" dur="500"/>
                                        <p:tgtEl>
                                          <p:spTgt spid="265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813" y="2571750"/>
            <a:ext cx="7772400" cy="1928813"/>
          </a:xfrm>
        </p:spPr>
        <p:txBody>
          <a:bodyPr rtlCol="0">
            <a:normAutofit/>
          </a:bodyPr>
          <a:lstStyle/>
          <a:p>
            <a:pPr algn="ctr" eaLnBrk="1" fontAlgn="auto" hangingPunct="1">
              <a:lnSpc>
                <a:spcPts val="6000"/>
              </a:lnSpc>
              <a:spcBef>
                <a:spcPts val="4200"/>
              </a:spcBef>
              <a:spcAft>
                <a:spcPts val="4200"/>
              </a:spcAft>
              <a:defRPr/>
            </a:pPr>
            <a:r>
              <a:rPr lang="zh-TW" altLang="en-US" sz="3600" dirty="0" smtClean="0">
                <a:effectLst>
                  <a:outerShdw blurRad="38100" dist="38100" dir="2700000" algn="tl">
                    <a:srgbClr val="000000">
                      <a:alpha val="43137"/>
                    </a:srgbClr>
                  </a:outerShdw>
                </a:effectLst>
                <a:latin typeface="華康隸書體W7" pitchFamily="65" charset="-120"/>
              </a:rPr>
              <a:t>第三階段</a:t>
            </a:r>
            <a:r>
              <a:rPr lang="en-US" altLang="zh-TW" sz="3600" dirty="0" smtClean="0">
                <a:effectLst>
                  <a:outerShdw blurRad="38100" dist="38100" dir="2700000" algn="tl">
                    <a:srgbClr val="000000">
                      <a:alpha val="43137"/>
                    </a:srgbClr>
                  </a:outerShdw>
                </a:effectLst>
                <a:latin typeface="華康隸書體W7" pitchFamily="65" charset="-120"/>
              </a:rPr>
              <a:t/>
            </a:r>
            <a:br>
              <a:rPr lang="en-US" altLang="zh-TW" sz="3600" dirty="0" smtClean="0">
                <a:effectLst>
                  <a:outerShdw blurRad="38100" dist="38100" dir="2700000" algn="tl">
                    <a:srgbClr val="000000">
                      <a:alpha val="43137"/>
                    </a:srgbClr>
                  </a:outerShdw>
                </a:effectLst>
                <a:latin typeface="華康隸書體W7" pitchFamily="65" charset="-120"/>
              </a:rPr>
            </a:br>
            <a:r>
              <a:rPr lang="en-US" altLang="zh-TW" sz="3600" dirty="0" smtClean="0">
                <a:effectLst>
                  <a:outerShdw blurRad="38100" dist="38100" dir="2700000" algn="tl">
                    <a:srgbClr val="000000">
                      <a:alpha val="43137"/>
                    </a:srgbClr>
                  </a:outerShdw>
                </a:effectLst>
                <a:latin typeface="華康隸書體W7" pitchFamily="65" charset="-120"/>
              </a:rPr>
              <a:t> </a:t>
            </a:r>
            <a:r>
              <a:rPr lang="en-US" altLang="zh-TW" sz="3600" b="1" dirty="0" smtClean="0">
                <a:effectLst>
                  <a:outerShdw blurRad="38100" dist="38100" dir="2700000" algn="tl">
                    <a:srgbClr val="000000">
                      <a:alpha val="43137"/>
                    </a:srgbClr>
                  </a:outerShdw>
                </a:effectLst>
              </a:rPr>
              <a:t>ERP</a:t>
            </a:r>
            <a:r>
              <a:rPr lang="zh-TW" altLang="en-US" sz="3600" b="1" dirty="0" smtClean="0">
                <a:effectLst>
                  <a:outerShdw blurRad="38100" dist="38100" dir="2700000" algn="tl">
                    <a:srgbClr val="000000">
                      <a:alpha val="43137"/>
                    </a:srgbClr>
                  </a:outerShdw>
                </a:effectLst>
              </a:rPr>
              <a:t> </a:t>
            </a:r>
            <a:r>
              <a:rPr lang="zh-TW" altLang="en-US" sz="3600" dirty="0" smtClean="0">
                <a:effectLst>
                  <a:outerShdw blurRad="38100" dist="38100" dir="2700000" algn="tl">
                    <a:srgbClr val="000000">
                      <a:alpha val="43137"/>
                    </a:srgbClr>
                  </a:outerShdw>
                </a:effectLst>
                <a:latin typeface="華康隸書體W7" pitchFamily="65" charset="-120"/>
              </a:rPr>
              <a:t>企業資源整合規劃</a:t>
            </a:r>
            <a:endParaRPr lang="zh-TW" altLang="en-US"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357188" y="2714625"/>
            <a:ext cx="8535987"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pitchFamily="34" charset="0"/>
                <a:ea typeface="新細明體" pitchFamily="18" charset="-120"/>
              </a:defRPr>
            </a:lvl1pPr>
            <a:lvl2pPr marL="800100" indent="-34290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lnSpc>
                <a:spcPts val="2600"/>
              </a:lnSpc>
              <a:spcBef>
                <a:spcPts val="1200"/>
              </a:spcBef>
              <a:buClr>
                <a:srgbClr val="FF0066"/>
              </a:buClr>
              <a:buSzPct val="65000"/>
              <a:buFont typeface="Wingdings" pitchFamily="2" charset="2"/>
              <a:buChar char="u"/>
            </a:pPr>
            <a:r>
              <a:rPr kumimoji="0" lang="zh-TW" altLang="en-US" sz="2000" b="1">
                <a:latin typeface="Times New Roman" pitchFamily="18" charset="0"/>
                <a:ea typeface="標楷體" pitchFamily="65" charset="-120"/>
                <a:cs typeface="Times New Roman" pitchFamily="18" charset="0"/>
              </a:rPr>
              <a:t>第二階段前，一般用</a:t>
            </a:r>
            <a:r>
              <a:rPr kumimoji="0" lang="en-US" altLang="zh-TW" sz="2000" b="1">
                <a:latin typeface="Times New Roman" pitchFamily="18" charset="0"/>
                <a:ea typeface="標楷體" pitchFamily="65" charset="-120"/>
                <a:cs typeface="Times New Roman" pitchFamily="18" charset="0"/>
              </a:rPr>
              <a:t>MIS</a:t>
            </a:r>
            <a:r>
              <a:rPr kumimoji="0" lang="zh-TW" altLang="en-US" sz="2000" b="1">
                <a:latin typeface="Times New Roman" pitchFamily="18" charset="0"/>
                <a:ea typeface="標楷體" pitchFamily="65" charset="-120"/>
                <a:cs typeface="Times New Roman" pitchFamily="18" charset="0"/>
              </a:rPr>
              <a:t>系統</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管理資訊系統</a:t>
            </a:r>
            <a:r>
              <a:rPr kumimoji="0" lang="en-US" altLang="zh-TW" sz="2000" b="1">
                <a:latin typeface="Times New Roman" pitchFamily="18" charset="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來簡稱企業的應用資訊系統，但到了此階段企業的資訊管理系統 ，有一個通用的名詞稱為 </a:t>
            </a:r>
            <a:r>
              <a:rPr kumimoji="0" lang="en-US" altLang="zh-TW" sz="2000" b="1">
                <a:latin typeface="Times New Roman" pitchFamily="18" charset="0"/>
                <a:ea typeface="標楷體" pitchFamily="65" charset="-120"/>
                <a:cs typeface="Times New Roman" pitchFamily="18" charset="0"/>
              </a:rPr>
              <a:t>“ERP”</a:t>
            </a:r>
            <a:br>
              <a:rPr kumimoji="0" lang="en-US" altLang="zh-TW" sz="2000" b="1">
                <a:latin typeface="Times New Roman" pitchFamily="18" charset="0"/>
                <a:ea typeface="標楷體" pitchFamily="65" charset="-120"/>
                <a:cs typeface="Times New Roman" pitchFamily="18" charset="0"/>
              </a:rPr>
            </a:br>
            <a:r>
              <a:rPr kumimoji="0" lang="zh-TW" altLang="en-US" sz="2000" b="1">
                <a:latin typeface="Times New Roman" pitchFamily="18" charset="0"/>
                <a:ea typeface="標楷體" pitchFamily="65" charset="-120"/>
                <a:cs typeface="Times New Roman" pitchFamily="18" charset="0"/>
              </a:rPr>
              <a:t>。而</a:t>
            </a:r>
            <a:r>
              <a:rPr kumimoji="0" lang="zh-TW" altLang="en-US" sz="2000" b="1">
                <a:solidFill>
                  <a:srgbClr val="0000FF"/>
                </a:solidFill>
                <a:latin typeface="Times New Roman" pitchFamily="18" charset="0"/>
                <a:ea typeface="標楷體" pitchFamily="65" charset="-120"/>
                <a:cs typeface="Times New Roman" pitchFamily="18" charset="0"/>
              </a:rPr>
              <a:t>美國營運管理學會</a:t>
            </a:r>
            <a:r>
              <a:rPr kumimoji="0" lang="en-US" altLang="zh-TW" sz="2000" b="1">
                <a:solidFill>
                  <a:srgbClr val="0000FF"/>
                </a:solidFill>
                <a:latin typeface="Times New Roman" pitchFamily="18" charset="0"/>
                <a:ea typeface="標楷體" pitchFamily="65" charset="-120"/>
                <a:cs typeface="Times New Roman" pitchFamily="18" charset="0"/>
              </a:rPr>
              <a:t>APICS</a:t>
            </a:r>
            <a:r>
              <a:rPr kumimoji="0" lang="en-US" altLang="zh-TW" sz="2000" b="1">
                <a:latin typeface="Times New Roman" pitchFamily="18" charset="0"/>
                <a:ea typeface="標楷體" pitchFamily="65" charset="-120"/>
                <a:cs typeface="Times New Roman" pitchFamily="18" charset="0"/>
              </a:rPr>
              <a:t> </a:t>
            </a:r>
            <a:r>
              <a:rPr kumimoji="0" lang="en-US" altLang="zh-TW" sz="1600">
                <a:latin typeface="標楷體" pitchFamily="65" charset="-120"/>
                <a:ea typeface="標楷體" pitchFamily="65" charset="-120"/>
                <a:cs typeface="Times New Roman" pitchFamily="18" charset="0"/>
              </a:rPr>
              <a:t>(</a:t>
            </a:r>
            <a:r>
              <a:rPr kumimoji="0" lang="zh-TW" altLang="en-US" sz="1600" b="1">
                <a:latin typeface="標楷體" pitchFamily="65" charset="-120"/>
                <a:ea typeface="標楷體" pitchFamily="65" charset="-120"/>
                <a:cs typeface="Times New Roman" pitchFamily="18" charset="0"/>
              </a:rPr>
              <a:t>舊名：生產與存貨控制協會</a:t>
            </a:r>
            <a:r>
              <a:rPr kumimoji="0" lang="en-US" altLang="zh-TW" sz="1600" b="1">
                <a:latin typeface="標楷體" pitchFamily="65" charset="-120"/>
                <a:ea typeface="標楷體" pitchFamily="65" charset="-120"/>
                <a:cs typeface="Times New Roman" pitchFamily="18" charset="0"/>
              </a:rPr>
              <a:t>)</a:t>
            </a:r>
            <a:r>
              <a:rPr kumimoji="0" lang="zh-TW" altLang="en-US" sz="2000" b="1">
                <a:latin typeface="Times New Roman" pitchFamily="18" charset="0"/>
                <a:ea typeface="標楷體" pitchFamily="65" charset="-120"/>
                <a:cs typeface="Times New Roman" pitchFamily="18" charset="0"/>
              </a:rPr>
              <a:t>就對</a:t>
            </a:r>
            <a:r>
              <a:rPr kumimoji="0" lang="en-US" altLang="zh-TW" sz="2000" b="1">
                <a:latin typeface="Times New Roman" pitchFamily="18" charset="0"/>
                <a:ea typeface="標楷體" pitchFamily="65" charset="-120"/>
                <a:cs typeface="Times New Roman" pitchFamily="18" charset="0"/>
              </a:rPr>
              <a:t>ERP</a:t>
            </a:r>
            <a:r>
              <a:rPr kumimoji="0" lang="zh-TW" altLang="en-US" sz="2000" b="1">
                <a:latin typeface="Times New Roman" pitchFamily="18" charset="0"/>
                <a:ea typeface="標楷體" pitchFamily="65" charset="-120"/>
                <a:cs typeface="Times New Roman" pitchFamily="18" charset="0"/>
              </a:rPr>
              <a:t>亦有了明確定義 ，跟傳統 </a:t>
            </a:r>
            <a:r>
              <a:rPr kumimoji="0" lang="en-US" altLang="zh-TW" sz="2000" b="1">
                <a:latin typeface="Times New Roman" pitchFamily="18" charset="0"/>
                <a:ea typeface="標楷體" pitchFamily="65" charset="-120"/>
                <a:cs typeface="Times New Roman" pitchFamily="18" charset="0"/>
              </a:rPr>
              <a:t>MRPII</a:t>
            </a:r>
            <a:r>
              <a:rPr kumimoji="0" lang="zh-TW" altLang="en-US" sz="2000" b="1">
                <a:latin typeface="Times New Roman" pitchFamily="18" charset="0"/>
                <a:ea typeface="標楷體" pitchFamily="65" charset="-120"/>
                <a:cs typeface="Times New Roman" pitchFamily="18" charset="0"/>
              </a:rPr>
              <a:t>有</a:t>
            </a:r>
            <a:r>
              <a:rPr kumimoji="0" lang="en-US" altLang="zh-TW" sz="2000" b="1">
                <a:latin typeface="Times New Roman" pitchFamily="18" charset="0"/>
                <a:ea typeface="標楷體" pitchFamily="65" charset="-120"/>
                <a:cs typeface="Times New Roman" pitchFamily="18" charset="0"/>
              </a:rPr>
              <a:t>4</a:t>
            </a:r>
            <a:r>
              <a:rPr kumimoji="0" lang="zh-TW" altLang="en-US" sz="2000" b="1">
                <a:latin typeface="Times New Roman" pitchFamily="18" charset="0"/>
                <a:ea typeface="標楷體" pitchFamily="65" charset="-120"/>
                <a:cs typeface="Times New Roman" pitchFamily="18" charset="0"/>
              </a:rPr>
              <a:t>個不同點 ： </a:t>
            </a:r>
          </a:p>
          <a:p>
            <a:pPr lvl="1" eaLnBrk="1" hangingPunct="1">
              <a:lnSpc>
                <a:spcPts val="2600"/>
              </a:lnSpc>
              <a:spcBef>
                <a:spcPts val="1200"/>
              </a:spcBef>
              <a:buClr>
                <a:srgbClr val="008000"/>
              </a:buClr>
              <a:buSzPct val="85000"/>
              <a:buFont typeface="Wingdings" pitchFamily="2" charset="2"/>
              <a:buChar char="Ø"/>
            </a:pPr>
            <a:r>
              <a:rPr kumimoji="0" lang="zh-TW" altLang="en-US" sz="2000" b="1">
                <a:solidFill>
                  <a:srgbClr val="FF0066"/>
                </a:solidFill>
                <a:latin typeface="Times New Roman" pitchFamily="18" charset="0"/>
                <a:ea typeface="標楷體" pitchFamily="65" charset="-120"/>
                <a:cs typeface="Times New Roman" pitchFamily="18" charset="0"/>
              </a:rPr>
              <a:t>關聯式資料庫</a:t>
            </a:r>
          </a:p>
          <a:p>
            <a:pPr lvl="1" eaLnBrk="1" hangingPunct="1">
              <a:lnSpc>
                <a:spcPts val="2600"/>
              </a:lnSpc>
              <a:spcBef>
                <a:spcPts val="1200"/>
              </a:spcBef>
              <a:buClr>
                <a:srgbClr val="008000"/>
              </a:buClr>
              <a:buSzPct val="85000"/>
              <a:buFont typeface="Wingdings" pitchFamily="2" charset="2"/>
              <a:buChar char="Ø"/>
            </a:pPr>
            <a:r>
              <a:rPr kumimoji="0" lang="zh-TW" altLang="en-US" sz="2000" b="1">
                <a:solidFill>
                  <a:srgbClr val="FF0066"/>
                </a:solidFill>
                <a:latin typeface="Times New Roman" pitchFamily="18" charset="0"/>
                <a:ea typeface="標楷體" pitchFamily="65" charset="-120"/>
                <a:cs typeface="Times New Roman" pitchFamily="18" charset="0"/>
              </a:rPr>
              <a:t>第四代語言   </a:t>
            </a:r>
          </a:p>
          <a:p>
            <a:pPr lvl="1" eaLnBrk="1" hangingPunct="1">
              <a:lnSpc>
                <a:spcPts val="2600"/>
              </a:lnSpc>
              <a:spcBef>
                <a:spcPts val="1200"/>
              </a:spcBef>
              <a:buClr>
                <a:srgbClr val="008000"/>
              </a:buClr>
              <a:buSzPct val="85000"/>
              <a:buFont typeface="Wingdings" pitchFamily="2" charset="2"/>
              <a:buChar char="Ø"/>
            </a:pPr>
            <a:r>
              <a:rPr kumimoji="0" lang="zh-TW" altLang="en-US" sz="2000" b="1">
                <a:solidFill>
                  <a:srgbClr val="FF0066"/>
                </a:solidFill>
                <a:latin typeface="Times New Roman" pitchFamily="18" charset="0"/>
                <a:ea typeface="標楷體" pitchFamily="65" charset="-120"/>
                <a:cs typeface="Times New Roman" pitchFamily="18" charset="0"/>
              </a:rPr>
              <a:t>開放性系統平台</a:t>
            </a:r>
          </a:p>
          <a:p>
            <a:pPr lvl="1" eaLnBrk="1" hangingPunct="1">
              <a:lnSpc>
                <a:spcPts val="2600"/>
              </a:lnSpc>
              <a:spcBef>
                <a:spcPts val="1200"/>
              </a:spcBef>
              <a:buClr>
                <a:srgbClr val="008000"/>
              </a:buClr>
              <a:buSzPct val="85000"/>
              <a:buFont typeface="Wingdings" pitchFamily="2" charset="2"/>
              <a:buChar char="Ø"/>
            </a:pPr>
            <a:r>
              <a:rPr kumimoji="0" lang="zh-TW" altLang="en-US" sz="2000" b="1">
                <a:solidFill>
                  <a:srgbClr val="FF0066"/>
                </a:solidFill>
                <a:latin typeface="Times New Roman" pitchFamily="18" charset="0"/>
                <a:ea typeface="標楷體" pitchFamily="65" charset="-120"/>
                <a:cs typeface="Times New Roman" pitchFamily="18" charset="0"/>
              </a:rPr>
              <a:t>主從架構</a:t>
            </a:r>
            <a:endParaRPr kumimoji="0" lang="en-US" altLang="zh-TW" sz="2000" b="1">
              <a:solidFill>
                <a:srgbClr val="FF0066"/>
              </a:solidFill>
              <a:latin typeface="Times New Roman" pitchFamily="18" charset="0"/>
              <a:ea typeface="標楷體" pitchFamily="65" charset="-120"/>
              <a:cs typeface="Times New Roman" pitchFamily="18" charset="0"/>
            </a:endParaRPr>
          </a:p>
        </p:txBody>
      </p:sp>
      <p:sp>
        <p:nvSpPr>
          <p:cNvPr id="268291" name="Rectangle 3"/>
          <p:cNvSpPr>
            <a:spLocks noGrp="1" noChangeArrowheads="1"/>
          </p:cNvSpPr>
          <p:nvPr>
            <p:ph type="title"/>
          </p:nvPr>
        </p:nvSpPr>
        <p:spPr>
          <a:xfrm>
            <a:off x="171450" y="1357313"/>
            <a:ext cx="8758238" cy="1303337"/>
          </a:xfrm>
        </p:spPr>
        <p:txBody>
          <a:bodyPr rtlCol="0">
            <a:normAutofit/>
          </a:bodyPr>
          <a:lstStyle/>
          <a:p>
            <a:pPr eaLnBrk="1" fontAlgn="t" hangingPunct="1">
              <a:spcAft>
                <a:spcPts val="0"/>
              </a:spcAft>
              <a:defRPr/>
            </a:pPr>
            <a:r>
              <a:rPr lang="en-US" altLang="zh-TW" b="1" dirty="0" smtClean="0">
                <a:effectLst>
                  <a:outerShdw blurRad="38100" dist="38100" dir="2700000" algn="tl">
                    <a:srgbClr val="000000">
                      <a:alpha val="43137"/>
                    </a:srgbClr>
                  </a:outerShdw>
                </a:effectLst>
              </a:rPr>
              <a:t>ERP</a:t>
            </a:r>
            <a:r>
              <a:rPr lang="en-US" altLang="zh-TW" dirty="0" smtClean="0">
                <a:effectLst>
                  <a:outerShdw blurRad="38100" dist="38100" dir="2700000" algn="tl">
                    <a:srgbClr val="000000">
                      <a:alpha val="43137"/>
                    </a:srgbClr>
                  </a:outerShdw>
                </a:effectLst>
              </a:rPr>
              <a:t> </a:t>
            </a:r>
            <a:r>
              <a:rPr lang="zh-TW" altLang="en-US" dirty="0">
                <a:effectLst>
                  <a:outerShdw blurRad="38100" dist="38100" dir="2700000" algn="tl">
                    <a:srgbClr val="000000">
                      <a:alpha val="43137"/>
                    </a:srgbClr>
                  </a:outerShdw>
                </a:effectLst>
              </a:rPr>
              <a:t>企業資源整合</a:t>
            </a:r>
            <a:r>
              <a:rPr lang="zh-TW" altLang="en-US" dirty="0" smtClean="0">
                <a:effectLst>
                  <a:outerShdw blurRad="38100" dist="38100" dir="2700000" algn="tl">
                    <a:srgbClr val="000000">
                      <a:alpha val="43137"/>
                    </a:srgbClr>
                  </a:outerShdw>
                </a:effectLst>
              </a:rPr>
              <a:t>規劃</a:t>
            </a:r>
            <a:r>
              <a:rPr lang="zh-TW" altLang="en-US" dirty="0">
                <a:effectLst>
                  <a:outerShdw blurRad="38100" dist="38100" dir="2700000" algn="tl">
                    <a:srgbClr val="000000">
                      <a:alpha val="43137"/>
                    </a:srgbClr>
                  </a:outerShdw>
                </a:effectLst>
              </a:rPr>
              <a:t/>
            </a:r>
            <a:br>
              <a:rPr lang="zh-TW" altLang="en-US" dirty="0">
                <a:effectLst>
                  <a:outerShdw blurRad="38100" dist="38100" dir="2700000" algn="tl">
                    <a:srgbClr val="000000">
                      <a:alpha val="43137"/>
                    </a:srgbClr>
                  </a:outerShdw>
                </a:effectLst>
              </a:rPr>
            </a:br>
            <a:r>
              <a:rPr lang="en-US" altLang="zh-TW" sz="2800" b="1" dirty="0">
                <a:effectLst>
                  <a:outerShdw blurRad="38100" dist="38100" dir="2700000" algn="tl">
                    <a:srgbClr val="000000">
                      <a:alpha val="43137"/>
                    </a:srgbClr>
                  </a:outerShdw>
                </a:effectLst>
              </a:rPr>
              <a:t>(Enterprise Resource Planning)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Effect transition="in" filter="blinds(horizontal)">
                                      <p:cBhvr>
                                        <p:cTn id="7" dur="500"/>
                                        <p:tgtEl>
                                          <p:spTgt spid="26829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8290">
                                            <p:txEl>
                                              <p:pRg st="0" end="0"/>
                                            </p:txEl>
                                          </p:spTgt>
                                        </p:tgtEl>
                                        <p:attrNameLst>
                                          <p:attrName>style.visibility</p:attrName>
                                        </p:attrNameLst>
                                      </p:cBhvr>
                                      <p:to>
                                        <p:strVal val="visible"/>
                                      </p:to>
                                    </p:set>
                                    <p:animEffect transition="in" filter="blinds(horizontal)">
                                      <p:cBhvr>
                                        <p:cTn id="11" dur="500"/>
                                        <p:tgtEl>
                                          <p:spTgt spid="268290">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8290">
                                            <p:txEl>
                                              <p:pRg st="1" end="1"/>
                                            </p:txEl>
                                          </p:spTgt>
                                        </p:tgtEl>
                                        <p:attrNameLst>
                                          <p:attrName>style.visibility</p:attrName>
                                        </p:attrNameLst>
                                      </p:cBhvr>
                                      <p:to>
                                        <p:strVal val="visible"/>
                                      </p:to>
                                    </p:set>
                                    <p:animEffect transition="in" filter="blinds(horizontal)">
                                      <p:cBhvr>
                                        <p:cTn id="15" dur="500"/>
                                        <p:tgtEl>
                                          <p:spTgt spid="268290">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8290">
                                            <p:txEl>
                                              <p:pRg st="2" end="2"/>
                                            </p:txEl>
                                          </p:spTgt>
                                        </p:tgtEl>
                                        <p:attrNameLst>
                                          <p:attrName>style.visibility</p:attrName>
                                        </p:attrNameLst>
                                      </p:cBhvr>
                                      <p:to>
                                        <p:strVal val="visible"/>
                                      </p:to>
                                    </p:set>
                                    <p:animEffect transition="in" filter="blinds(horizontal)">
                                      <p:cBhvr>
                                        <p:cTn id="19" dur="500"/>
                                        <p:tgtEl>
                                          <p:spTgt spid="268290">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68290">
                                            <p:txEl>
                                              <p:pRg st="3" end="3"/>
                                            </p:txEl>
                                          </p:spTgt>
                                        </p:tgtEl>
                                        <p:attrNameLst>
                                          <p:attrName>style.visibility</p:attrName>
                                        </p:attrNameLst>
                                      </p:cBhvr>
                                      <p:to>
                                        <p:strVal val="visible"/>
                                      </p:to>
                                    </p:set>
                                    <p:animEffect transition="in" filter="blinds(horizontal)">
                                      <p:cBhvr>
                                        <p:cTn id="23" dur="500"/>
                                        <p:tgtEl>
                                          <p:spTgt spid="268290">
                                            <p:txEl>
                                              <p:pRg st="3" end="3"/>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268290">
                                            <p:txEl>
                                              <p:pRg st="4" end="4"/>
                                            </p:txEl>
                                          </p:spTgt>
                                        </p:tgtEl>
                                        <p:attrNameLst>
                                          <p:attrName>style.visibility</p:attrName>
                                        </p:attrNameLst>
                                      </p:cBhvr>
                                      <p:to>
                                        <p:strVal val="visible"/>
                                      </p:to>
                                    </p:set>
                                    <p:animEffect transition="in" filter="blinds(horizontal)">
                                      <p:cBhvr>
                                        <p:cTn id="27" dur="500"/>
                                        <p:tgtEl>
                                          <p:spTgt spid="268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357188" y="2500313"/>
            <a:ext cx="8429625"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lnSpc>
                <a:spcPts val="2600"/>
              </a:lnSpc>
              <a:spcBef>
                <a:spcPts val="1200"/>
              </a:spcBef>
              <a:buClr>
                <a:srgbClr val="FF0066"/>
              </a:buClr>
              <a:buSzPct val="65000"/>
              <a:buFont typeface="Wingdings" pitchFamily="2" charset="2"/>
              <a:buChar char="u"/>
            </a:pPr>
            <a:r>
              <a:rPr kumimoji="0" lang="en-US" altLang="zh-TW" sz="2000" b="1">
                <a:solidFill>
                  <a:srgbClr val="FF0066"/>
                </a:solidFill>
                <a:latin typeface="Times New Roman" pitchFamily="18" charset="0"/>
                <a:ea typeface="標楷體" pitchFamily="65" charset="-120"/>
                <a:cs typeface="Times New Roman" pitchFamily="18" charset="0"/>
              </a:rPr>
              <a:t>ERP</a:t>
            </a:r>
            <a:r>
              <a:rPr kumimoji="0" lang="zh-TW" altLang="en-US" sz="2000" b="1">
                <a:solidFill>
                  <a:srgbClr val="FF0066"/>
                </a:solidFill>
                <a:latin typeface="Times New Roman" pitchFamily="18" charset="0"/>
                <a:ea typeface="標楷體" pitchFamily="65" charset="-120"/>
                <a:cs typeface="Times New Roman" pitchFamily="18" charset="0"/>
              </a:rPr>
              <a:t>的正名是</a:t>
            </a:r>
            <a:r>
              <a:rPr kumimoji="0" lang="en-US" altLang="zh-TW" sz="2000" b="1">
                <a:solidFill>
                  <a:srgbClr val="FF0066"/>
                </a:solidFill>
                <a:latin typeface="Times New Roman" pitchFamily="18" charset="0"/>
                <a:ea typeface="標楷體" pitchFamily="65" charset="-120"/>
                <a:cs typeface="Times New Roman" pitchFamily="18" charset="0"/>
              </a:rPr>
              <a:t>1990</a:t>
            </a:r>
            <a:r>
              <a:rPr kumimoji="0" lang="zh-TW" altLang="en-US" sz="2000" b="1">
                <a:solidFill>
                  <a:srgbClr val="FF0066"/>
                </a:solidFill>
                <a:latin typeface="Times New Roman" pitchFamily="18" charset="0"/>
                <a:ea typeface="標楷體" pitchFamily="65" charset="-120"/>
                <a:cs typeface="Times New Roman" pitchFamily="18" charset="0"/>
              </a:rPr>
              <a:t>年左右美國</a:t>
            </a:r>
            <a:r>
              <a:rPr kumimoji="0" lang="en-US" altLang="zh-TW" sz="2000" b="1">
                <a:solidFill>
                  <a:srgbClr val="FF0066"/>
                </a:solidFill>
                <a:latin typeface="Times New Roman" pitchFamily="18" charset="0"/>
                <a:ea typeface="標楷體" pitchFamily="65" charset="-120"/>
                <a:cs typeface="Times New Roman" pitchFamily="18" charset="0"/>
              </a:rPr>
              <a:t>Gartner Group Inc.</a:t>
            </a:r>
            <a:r>
              <a:rPr kumimoji="0" lang="zh-TW" altLang="en-US" sz="2000" b="1">
                <a:solidFill>
                  <a:srgbClr val="FF0066"/>
                </a:solidFill>
                <a:latin typeface="Times New Roman" pitchFamily="18" charset="0"/>
                <a:ea typeface="標楷體" pitchFamily="65" charset="-120"/>
                <a:cs typeface="Times New Roman" pitchFamily="18" charset="0"/>
              </a:rPr>
              <a:t>諮詢公司首先提出 ，</a:t>
            </a:r>
            <a:r>
              <a:rPr kumimoji="0" lang="zh-TW" altLang="en-US" sz="2000" b="1">
                <a:latin typeface="Times New Roman" pitchFamily="18" charset="0"/>
                <a:ea typeface="標楷體" pitchFamily="65" charset="-120"/>
                <a:cs typeface="Times New Roman" pitchFamily="18" charset="0"/>
              </a:rPr>
              <a:t>把製造資源觀念擴展到企業整體的資源管理 ，包含</a:t>
            </a:r>
            <a:r>
              <a:rPr kumimoji="0" lang="zh-TW" altLang="en-US" sz="2000" b="1">
                <a:solidFill>
                  <a:srgbClr val="0000FF"/>
                </a:solidFill>
                <a:latin typeface="Times New Roman" pitchFamily="18" charset="0"/>
                <a:ea typeface="標楷體" pitchFamily="65" charset="-120"/>
                <a:cs typeface="Times New Roman" pitchFamily="18" charset="0"/>
              </a:rPr>
              <a:t>財務、行銷、人事、人力資源整合及研發等</a:t>
            </a:r>
            <a:r>
              <a:rPr kumimoji="0" lang="zh-TW" altLang="en-US" sz="2000" b="1">
                <a:latin typeface="Times New Roman" pitchFamily="18" charset="0"/>
                <a:ea typeface="標楷體" pitchFamily="65" charset="-120"/>
                <a:cs typeface="Times New Roman" pitchFamily="18" charset="0"/>
              </a:rPr>
              <a:t>。企業資源計劃管理以達到全面資源的計劃並協助企業提昇整合營運效能</a:t>
            </a:r>
            <a:endParaRPr kumimoji="0" lang="en-US" altLang="zh-TW" sz="2000" b="1">
              <a:latin typeface="Times New Roman" pitchFamily="18" charset="0"/>
              <a:ea typeface="標楷體" pitchFamily="65" charset="-120"/>
              <a:cs typeface="Times New Roman" pitchFamily="18" charset="0"/>
            </a:endParaRPr>
          </a:p>
        </p:txBody>
      </p:sp>
      <p:sp>
        <p:nvSpPr>
          <p:cNvPr id="268291" name="Rectangle 3"/>
          <p:cNvSpPr>
            <a:spLocks noGrp="1" noChangeArrowheads="1"/>
          </p:cNvSpPr>
          <p:nvPr>
            <p:ph type="title"/>
          </p:nvPr>
        </p:nvSpPr>
        <p:spPr>
          <a:xfrm>
            <a:off x="171450" y="1357313"/>
            <a:ext cx="8758238" cy="1143000"/>
          </a:xfrm>
        </p:spPr>
        <p:txBody>
          <a:bodyPr rtlCol="0">
            <a:normAutofit/>
          </a:bodyPr>
          <a:lstStyle/>
          <a:p>
            <a:pPr eaLnBrk="1" fontAlgn="t" hangingPunct="1">
              <a:spcAft>
                <a:spcPts val="0"/>
              </a:spcAft>
              <a:defRPr/>
            </a:pPr>
            <a:r>
              <a:rPr lang="en-US" altLang="zh-TW" b="1" dirty="0" smtClean="0">
                <a:effectLst>
                  <a:outerShdw blurRad="38100" dist="38100" dir="2700000" algn="tl">
                    <a:srgbClr val="000000">
                      <a:alpha val="43137"/>
                    </a:srgbClr>
                  </a:outerShdw>
                </a:effectLst>
              </a:rPr>
              <a:t>ERP</a:t>
            </a:r>
            <a:r>
              <a:rPr lang="en-US" altLang="zh-TW" dirty="0" smtClean="0">
                <a:effectLst>
                  <a:outerShdw blurRad="38100" dist="38100" dir="2700000" algn="tl">
                    <a:srgbClr val="000000">
                      <a:alpha val="43137"/>
                    </a:srgbClr>
                  </a:outerShdw>
                </a:effectLst>
              </a:rPr>
              <a:t> </a:t>
            </a:r>
            <a:r>
              <a:rPr lang="zh-TW" altLang="en-US" dirty="0">
                <a:effectLst>
                  <a:outerShdw blurRad="38100" dist="38100" dir="2700000" algn="tl">
                    <a:srgbClr val="000000">
                      <a:alpha val="43137"/>
                    </a:srgbClr>
                  </a:outerShdw>
                </a:effectLst>
              </a:rPr>
              <a:t>企業資源整合</a:t>
            </a:r>
            <a:r>
              <a:rPr lang="zh-TW" altLang="en-US" dirty="0" smtClean="0">
                <a:effectLst>
                  <a:outerShdw blurRad="38100" dist="38100" dir="2700000" algn="tl">
                    <a:srgbClr val="000000">
                      <a:alpha val="43137"/>
                    </a:srgbClr>
                  </a:outerShdw>
                </a:effectLst>
              </a:rPr>
              <a:t>規劃 </a:t>
            </a:r>
            <a:r>
              <a:rPr lang="en-US" altLang="zh-TW" b="1" i="1" dirty="0" smtClean="0">
                <a:effectLst>
                  <a:outerShdw blurRad="38100" dist="38100" dir="2700000" algn="tl">
                    <a:srgbClr val="000000">
                      <a:alpha val="43137"/>
                    </a:srgbClr>
                  </a:outerShdw>
                </a:effectLst>
              </a:rPr>
              <a:t>(Cont.)</a:t>
            </a:r>
            <a:endParaRPr lang="en-US" altLang="zh-TW"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Effect transition="in" filter="dissolve">
                                      <p:cBhvr>
                                        <p:cTn id="7" dur="500"/>
                                        <p:tgtEl>
                                          <p:spTgt spid="268291"/>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68290">
                                            <p:txEl>
                                              <p:pRg st="0" end="0"/>
                                            </p:txEl>
                                          </p:spTgt>
                                        </p:tgtEl>
                                        <p:attrNameLst>
                                          <p:attrName>style.visibility</p:attrName>
                                        </p:attrNameLst>
                                      </p:cBhvr>
                                      <p:to>
                                        <p:strVal val="visible"/>
                                      </p:to>
                                    </p:set>
                                    <p:animEffect transition="in" filter="checkerboard(across)">
                                      <p:cBhvr>
                                        <p:cTn id="11" dur="500"/>
                                        <p:tgtEl>
                                          <p:spTgt spid="268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en-US" altLang="zh-TW" b="1" smtClean="0"/>
              <a:t>ERP</a:t>
            </a:r>
            <a:r>
              <a:rPr lang="zh-TW" altLang="en-US" b="1" smtClean="0"/>
              <a:t> </a:t>
            </a:r>
            <a:r>
              <a:rPr lang="zh-TW" altLang="en-US" smtClean="0"/>
              <a:t>的定義</a:t>
            </a:r>
          </a:p>
        </p:txBody>
      </p:sp>
      <p:sp>
        <p:nvSpPr>
          <p:cNvPr id="3" name="內容版面配置區 2"/>
          <p:cNvSpPr>
            <a:spLocks noGrp="1"/>
          </p:cNvSpPr>
          <p:nvPr>
            <p:ph idx="1"/>
          </p:nvPr>
        </p:nvSpPr>
        <p:spPr>
          <a:xfrm>
            <a:off x="457200" y="2643188"/>
            <a:ext cx="8043863" cy="3482975"/>
          </a:xfrm>
        </p:spPr>
        <p:txBody>
          <a:bodyPr/>
          <a:lstStyle/>
          <a:p>
            <a:pPr eaLnBrk="1" hangingPunct="1">
              <a:lnSpc>
                <a:spcPts val="2600"/>
              </a:lnSpc>
            </a:pPr>
            <a:r>
              <a:rPr lang="zh-TW" altLang="en-US" smtClean="0">
                <a:solidFill>
                  <a:schemeClr val="tx1"/>
                </a:solidFill>
              </a:rPr>
              <a:t>美國營運管理協會</a:t>
            </a:r>
            <a:r>
              <a:rPr lang="en-US" altLang="zh-TW" smtClean="0">
                <a:solidFill>
                  <a:schemeClr val="tx1"/>
                </a:solidFill>
              </a:rPr>
              <a:t> (APICS, The American Production and Inventory Control Society)</a:t>
            </a:r>
            <a:r>
              <a:rPr lang="zh-TW" altLang="en-US" smtClean="0">
                <a:solidFill>
                  <a:schemeClr val="tx1"/>
                </a:solidFill>
              </a:rPr>
              <a:t>也於</a:t>
            </a:r>
            <a:r>
              <a:rPr lang="en-US" altLang="zh-TW" smtClean="0">
                <a:solidFill>
                  <a:schemeClr val="tx1"/>
                </a:solidFill>
              </a:rPr>
              <a:t>1995</a:t>
            </a:r>
            <a:r>
              <a:rPr lang="zh-TW" altLang="en-US" smtClean="0">
                <a:solidFill>
                  <a:schemeClr val="tx1"/>
                </a:solidFill>
              </a:rPr>
              <a:t>年為</a:t>
            </a:r>
            <a:r>
              <a:rPr lang="en-US" altLang="zh-TW" smtClean="0">
                <a:solidFill>
                  <a:schemeClr val="tx1"/>
                </a:solidFill>
              </a:rPr>
              <a:t>ERP</a:t>
            </a:r>
            <a:r>
              <a:rPr lang="zh-TW" altLang="en-US" smtClean="0">
                <a:solidFill>
                  <a:schemeClr val="tx1"/>
                </a:solidFill>
              </a:rPr>
              <a:t>軟體或</a:t>
            </a:r>
            <a:r>
              <a:rPr lang="en-US" altLang="zh-TW" smtClean="0">
                <a:solidFill>
                  <a:schemeClr val="tx1"/>
                </a:solidFill>
              </a:rPr>
              <a:t>ERP</a:t>
            </a:r>
            <a:r>
              <a:rPr lang="zh-TW" altLang="en-US" smtClean="0">
                <a:solidFill>
                  <a:schemeClr val="tx1"/>
                </a:solidFill>
              </a:rPr>
              <a:t>套裝軟體</a:t>
            </a:r>
            <a:r>
              <a:rPr lang="en-US" altLang="zh-TW" smtClean="0">
                <a:solidFill>
                  <a:schemeClr val="tx1"/>
                </a:solidFill>
              </a:rPr>
              <a:t>(Packages)</a:t>
            </a:r>
            <a:r>
              <a:rPr lang="zh-TW" altLang="en-US" smtClean="0">
                <a:solidFill>
                  <a:schemeClr val="tx1"/>
                </a:solidFill>
              </a:rPr>
              <a:t>提出定義</a:t>
            </a:r>
            <a:endParaRPr lang="en-US" altLang="zh-TW" smtClean="0">
              <a:solidFill>
                <a:schemeClr val="tx1"/>
              </a:solidFill>
            </a:endParaRPr>
          </a:p>
          <a:p>
            <a:pPr lvl="1" eaLnBrk="1" hangingPunct="1">
              <a:lnSpc>
                <a:spcPts val="2600"/>
              </a:lnSpc>
            </a:pPr>
            <a:r>
              <a:rPr lang="zh-TW" altLang="en-US" sz="2000" smtClean="0">
                <a:solidFill>
                  <a:srgbClr val="0000FF"/>
                </a:solidFill>
              </a:rPr>
              <a:t>「企業資源規劃系統乃是－財務會計導向</a:t>
            </a:r>
            <a:r>
              <a:rPr lang="en-US" altLang="zh-TW" sz="2000" smtClean="0">
                <a:solidFill>
                  <a:srgbClr val="0000FF"/>
                </a:solidFill>
              </a:rPr>
              <a:t>(Accounting-Oriented)</a:t>
            </a:r>
            <a:r>
              <a:rPr lang="zh-TW" altLang="en-US" sz="2000" smtClean="0">
                <a:solidFill>
                  <a:srgbClr val="0000FF"/>
                </a:solidFill>
              </a:rPr>
              <a:t>的資訊系統，其主要的功能為將企業用來滿足顧客訂單所需的資源</a:t>
            </a:r>
            <a:r>
              <a:rPr lang="en-US" altLang="zh-TW" sz="2000" smtClean="0">
                <a:solidFill>
                  <a:srgbClr val="0000FF"/>
                </a:solidFill>
              </a:rPr>
              <a:t>(</a:t>
            </a:r>
            <a:r>
              <a:rPr lang="zh-TW" altLang="en-US" sz="2000" smtClean="0">
                <a:solidFill>
                  <a:srgbClr val="0000FF"/>
                </a:solidFill>
              </a:rPr>
              <a:t>涵蓋了採購、生產與配銷運籌</a:t>
            </a:r>
            <a:r>
              <a:rPr lang="en-US" altLang="zh-TW" sz="2000" smtClean="0">
                <a:solidFill>
                  <a:srgbClr val="0000FF"/>
                </a:solidFill>
              </a:rPr>
              <a:t>(Logistics)</a:t>
            </a:r>
            <a:r>
              <a:rPr lang="zh-TW" altLang="en-US" sz="2000" smtClean="0">
                <a:solidFill>
                  <a:srgbClr val="0000FF"/>
                </a:solidFill>
              </a:rPr>
              <a:t>作業所需的資源</a:t>
            </a:r>
            <a:r>
              <a:rPr lang="en-US" altLang="zh-TW" sz="2000" smtClean="0">
                <a:solidFill>
                  <a:srgbClr val="0000FF"/>
                </a:solidFill>
              </a:rPr>
              <a:t>)</a:t>
            </a:r>
            <a:r>
              <a:rPr lang="zh-TW" altLang="en-US" sz="2000" smtClean="0">
                <a:solidFill>
                  <a:srgbClr val="0000FF"/>
                </a:solidFill>
              </a:rPr>
              <a:t>進行有效的整合與規劃，以擴大整體經營績效、降低成本」</a:t>
            </a:r>
            <a:r>
              <a:rPr lang="zh-TW" altLang="en-US" smtClean="0">
                <a:solidFill>
                  <a:srgbClr val="0000FF"/>
                </a:solidFill>
              </a:rPr>
              <a:t/>
            </a:r>
            <a:br>
              <a:rPr lang="zh-TW" altLang="en-US" smtClean="0">
                <a:solidFill>
                  <a:srgbClr val="0000FF"/>
                </a:solidFill>
              </a:rPr>
            </a:br>
            <a:r>
              <a:rPr lang="zh-TW" altLang="en-US" smtClean="0">
                <a:solidFill>
                  <a:srgbClr val="0000FF"/>
                </a:solidFill>
              </a:rPr>
              <a:t/>
            </a:r>
            <a:br>
              <a:rPr lang="zh-TW" altLang="en-US" smtClean="0">
                <a:solidFill>
                  <a:srgbClr val="0000FF"/>
                </a:solidFill>
              </a:rPr>
            </a:br>
            <a:endParaRPr lang="zh-TW" altLang="en-US"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5" presetClass="entr" presetSubtype="5"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down)">
                                      <p:cBhvr>
                                        <p:cTn id="11" dur="500"/>
                                        <p:tgtEl>
                                          <p:spTgt spid="3">
                                            <p:txEl>
                                              <p:pRg st="0" end="0"/>
                                            </p:txEl>
                                          </p:spTgt>
                                        </p:tgtEl>
                                      </p:cBhvr>
                                    </p:animEffect>
                                  </p:childTnLst>
                                </p:cTn>
                              </p:par>
                            </p:childTnLst>
                          </p:cTn>
                        </p:par>
                        <p:par>
                          <p:cTn id="12" fill="hold" nodeType="afterGroup">
                            <p:stCondLst>
                              <p:cond delay="1000"/>
                            </p:stCondLst>
                            <p:childTnLst>
                              <p:par>
                                <p:cTn id="13" presetID="5" presetClass="entr" presetSubtype="5"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en-US" altLang="zh-TW" b="1" dirty="0" smtClean="0">
                <a:effectLst>
                  <a:outerShdw blurRad="38100" dist="38100" dir="2700000" algn="tl">
                    <a:srgbClr val="000000">
                      <a:alpha val="43137"/>
                    </a:srgbClr>
                  </a:outerShdw>
                </a:effectLst>
              </a:rPr>
              <a:t>ERP</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rPr>
              <a:t>的定義  </a:t>
            </a:r>
            <a:r>
              <a:rPr lang="en-US" altLang="zh-TW" b="1" i="1" dirty="0" smtClean="0">
                <a:effectLst>
                  <a:outerShdw blurRad="38100" dist="38100" dir="2700000" algn="tl">
                    <a:srgbClr val="000000">
                      <a:alpha val="43137"/>
                    </a:srgbClr>
                  </a:outerShdw>
                </a:effectLst>
              </a:rPr>
              <a:t>(Cont.)</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lstStyle/>
          <a:p>
            <a:pPr indent="-344488" eaLnBrk="1" hangingPunct="1">
              <a:lnSpc>
                <a:spcPts val="2600"/>
              </a:lnSpc>
            </a:pPr>
            <a:r>
              <a:rPr lang="en-US" altLang="zh-TW" smtClean="0">
                <a:solidFill>
                  <a:schemeClr val="tx1"/>
                </a:solidFill>
              </a:rPr>
              <a:t>Davenport (1998) </a:t>
            </a:r>
            <a:r>
              <a:rPr lang="zh-TW" altLang="en-US" smtClean="0">
                <a:solidFill>
                  <a:schemeClr val="tx1"/>
                </a:solidFill>
              </a:rPr>
              <a:t>認為</a:t>
            </a:r>
            <a:r>
              <a:rPr lang="en-US" altLang="zh-TW" smtClean="0">
                <a:solidFill>
                  <a:schemeClr val="tx1"/>
                </a:solidFill>
              </a:rPr>
              <a:t>ERP</a:t>
            </a:r>
            <a:r>
              <a:rPr lang="zh-TW" altLang="en-US" smtClean="0">
                <a:solidFill>
                  <a:schemeClr val="tx1"/>
                </a:solidFill>
              </a:rPr>
              <a:t>是一種用於企業資訊整合的科技，其核心為一簡單的資料庫。此資料庫匯集企業內各商業活動、流程的資料，並且是依據功能、部門、地區，利用跨越全世界的網際網　路加以連結，達到資源分享並支援其應用模組使用，以符合其策略、組織特性及企業文化，達到最佳利益</a:t>
            </a:r>
          </a:p>
          <a:p>
            <a:pPr indent="-344488" eaLnBrk="1" hangingPunct="1">
              <a:lnSpc>
                <a:spcPts val="2600"/>
              </a:lnSpc>
            </a:pPr>
            <a:r>
              <a:rPr lang="en-US" altLang="zh-TW" smtClean="0">
                <a:solidFill>
                  <a:schemeClr val="tx1"/>
                </a:solidFill>
              </a:rPr>
              <a:t>Gould (1997) </a:t>
            </a:r>
            <a:r>
              <a:rPr lang="zh-TW" altLang="en-US" smtClean="0">
                <a:solidFill>
                  <a:schemeClr val="tx1"/>
                </a:solidFill>
              </a:rPr>
              <a:t>認為</a:t>
            </a:r>
            <a:r>
              <a:rPr lang="en-US" altLang="zh-TW" smtClean="0">
                <a:solidFill>
                  <a:schemeClr val="tx1"/>
                </a:solidFill>
              </a:rPr>
              <a:t>ERP</a:t>
            </a:r>
            <a:r>
              <a:rPr lang="zh-TW" altLang="en-US" smtClean="0">
                <a:solidFill>
                  <a:schemeClr val="tx1"/>
                </a:solidFill>
              </a:rPr>
              <a:t>是一個將焦點放在</a:t>
            </a:r>
            <a:r>
              <a:rPr lang="en-US" altLang="zh-TW" smtClean="0">
                <a:solidFill>
                  <a:schemeClr val="tx1"/>
                </a:solidFill>
              </a:rPr>
              <a:t>『</a:t>
            </a:r>
            <a:r>
              <a:rPr lang="zh-TW" altLang="en-US" smtClean="0">
                <a:solidFill>
                  <a:schemeClr val="tx1"/>
                </a:solidFill>
              </a:rPr>
              <a:t>資源</a:t>
            </a:r>
            <a:r>
              <a:rPr lang="en-US" altLang="zh-TW" smtClean="0">
                <a:solidFill>
                  <a:schemeClr val="tx1"/>
                </a:solidFill>
              </a:rPr>
              <a:t>』</a:t>
            </a:r>
            <a:r>
              <a:rPr lang="zh-TW" altLang="en-US" smtClean="0">
                <a:solidFill>
                  <a:schemeClr val="tx1"/>
                </a:solidFill>
              </a:rPr>
              <a:t>上的規劃生產軟體，可以產生採購及生產計畫以滿足顧客訂貨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en-US" altLang="zh-TW" b="1" dirty="0" smtClean="0">
                <a:effectLst>
                  <a:outerShdw blurRad="38100" dist="38100" dir="2700000" algn="tl">
                    <a:srgbClr val="000000">
                      <a:alpha val="43137"/>
                    </a:srgbClr>
                  </a:outerShdw>
                </a:effectLst>
              </a:rPr>
              <a:t>ERP</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rPr>
              <a:t>的定義  </a:t>
            </a:r>
            <a:r>
              <a:rPr lang="en-US" altLang="zh-TW" b="1" i="1" dirty="0" smtClean="0">
                <a:effectLst>
                  <a:outerShdw blurRad="38100" dist="38100" dir="2700000" algn="tl">
                    <a:srgbClr val="000000">
                      <a:alpha val="43137"/>
                    </a:srgbClr>
                  </a:outerShdw>
                </a:effectLst>
              </a:rPr>
              <a:t>(Cont.)</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lstStyle/>
          <a:p>
            <a:pPr eaLnBrk="1" hangingPunct="1">
              <a:lnSpc>
                <a:spcPts val="2500"/>
              </a:lnSpc>
            </a:pPr>
            <a:r>
              <a:rPr lang="en-US" altLang="zh-TW" dirty="0" err="1" smtClean="0">
                <a:solidFill>
                  <a:schemeClr val="tx1"/>
                </a:solidFill>
              </a:rPr>
              <a:t>Mabert</a:t>
            </a:r>
            <a:r>
              <a:rPr lang="en-US" altLang="zh-TW" dirty="0" smtClean="0">
                <a:solidFill>
                  <a:schemeClr val="tx1"/>
                </a:solidFill>
              </a:rPr>
              <a:t> (2000)</a:t>
            </a:r>
            <a:r>
              <a:rPr lang="zh-TW" altLang="en-US" dirty="0" smtClean="0">
                <a:solidFill>
                  <a:schemeClr val="tx1"/>
                </a:solidFill>
              </a:rPr>
              <a:t>等則以概念基礎</a:t>
            </a:r>
            <a:r>
              <a:rPr lang="en-US" altLang="zh-TW" dirty="0" smtClean="0">
                <a:solidFill>
                  <a:schemeClr val="tx1"/>
                </a:solidFill>
              </a:rPr>
              <a:t>(Concept-Based)</a:t>
            </a:r>
            <a:r>
              <a:rPr lang="zh-TW" altLang="en-US" dirty="0" smtClean="0">
                <a:solidFill>
                  <a:schemeClr val="tx1"/>
                </a:solidFill>
              </a:rPr>
              <a:t>來描述</a:t>
            </a:r>
            <a:r>
              <a:rPr lang="en-US" altLang="zh-TW" dirty="0" smtClean="0">
                <a:solidFill>
                  <a:schemeClr val="tx1"/>
                </a:solidFill>
              </a:rPr>
              <a:t>ERP</a:t>
            </a:r>
            <a:r>
              <a:rPr lang="zh-TW" altLang="en-US" dirty="0" smtClean="0">
                <a:solidFill>
                  <a:schemeClr val="tx1"/>
                </a:solidFill>
              </a:rPr>
              <a:t>，認為它的作用是將跨功能流程緊密的整合，包括改善工作流程</a:t>
            </a:r>
            <a:r>
              <a:rPr lang="en-US" altLang="zh-TW" dirty="0" smtClean="0">
                <a:solidFill>
                  <a:schemeClr val="tx1"/>
                </a:solidFill>
              </a:rPr>
              <a:t>(Workflow)</a:t>
            </a:r>
            <a:r>
              <a:rPr lang="zh-TW" altLang="en-US" dirty="0" smtClean="0">
                <a:solidFill>
                  <a:schemeClr val="tx1"/>
                </a:solidFill>
              </a:rPr>
              <a:t>、企業實務</a:t>
            </a:r>
            <a:r>
              <a:rPr lang="en-US" altLang="zh-TW" dirty="0" smtClean="0">
                <a:solidFill>
                  <a:schemeClr val="tx1"/>
                </a:solidFill>
              </a:rPr>
              <a:t>(Practices)</a:t>
            </a:r>
            <a:r>
              <a:rPr lang="zh-TW" altLang="en-US" dirty="0" smtClean="0">
                <a:solidFill>
                  <a:schemeClr val="tx1"/>
                </a:solidFill>
              </a:rPr>
              <a:t>的標準化、改善訂單管理、正確的存貨、和較佳的供應鏈管理。</a:t>
            </a:r>
            <a:r>
              <a:rPr lang="en-US" altLang="zh-TW" dirty="0" smtClean="0">
                <a:solidFill>
                  <a:schemeClr val="tx1"/>
                </a:solidFill>
              </a:rPr>
              <a:t>ERP</a:t>
            </a:r>
            <a:r>
              <a:rPr lang="zh-TW" altLang="en-US" dirty="0" smtClean="0">
                <a:solidFill>
                  <a:schemeClr val="tx1"/>
                </a:solidFill>
              </a:rPr>
              <a:t>是一個企業資訊系統，能提供整個企業的營運資料，並且不只限於製造業；此外它不僅能提供國內營運所需的相關資料，還可提供全球企業其他方面的模組</a:t>
            </a:r>
            <a:endParaRPr lang="en-US" altLang="zh-TW" dirty="0" smtClean="0">
              <a:solidFill>
                <a:schemeClr val="tx1"/>
              </a:solidFill>
            </a:endParaRPr>
          </a:p>
          <a:p>
            <a:pPr eaLnBrk="1" hangingPunct="1">
              <a:lnSpc>
                <a:spcPts val="2500"/>
              </a:lnSpc>
            </a:pPr>
            <a:r>
              <a:rPr lang="zh-TW" altLang="en-US" dirty="0" smtClean="0">
                <a:solidFill>
                  <a:schemeClr val="tx1"/>
                </a:solidFill>
              </a:rPr>
              <a:t>一些著名的</a:t>
            </a:r>
            <a:r>
              <a:rPr lang="en-US" altLang="zh-TW" dirty="0" smtClean="0">
                <a:solidFill>
                  <a:schemeClr val="tx1"/>
                </a:solidFill>
              </a:rPr>
              <a:t>ERP</a:t>
            </a:r>
            <a:r>
              <a:rPr lang="zh-TW" altLang="en-US" dirty="0" smtClean="0">
                <a:solidFill>
                  <a:schemeClr val="tx1"/>
                </a:solidFill>
              </a:rPr>
              <a:t>供應商，如</a:t>
            </a:r>
            <a:r>
              <a:rPr lang="en-US" altLang="zh-TW" dirty="0" smtClean="0">
                <a:solidFill>
                  <a:schemeClr val="tx1"/>
                </a:solidFill>
              </a:rPr>
              <a:t>SAP</a:t>
            </a:r>
            <a:r>
              <a:rPr lang="zh-TW" altLang="en-US" dirty="0" smtClean="0">
                <a:solidFill>
                  <a:schemeClr val="tx1"/>
                </a:solidFill>
              </a:rPr>
              <a:t>、</a:t>
            </a:r>
            <a:r>
              <a:rPr lang="en-US" altLang="zh-TW" dirty="0" smtClean="0">
                <a:solidFill>
                  <a:schemeClr val="tx1"/>
                </a:solidFill>
              </a:rPr>
              <a:t>Baan</a:t>
            </a:r>
            <a:r>
              <a:rPr lang="zh-TW" altLang="en-US" dirty="0" smtClean="0">
                <a:solidFill>
                  <a:schemeClr val="tx1"/>
                </a:solidFill>
              </a:rPr>
              <a:t>、</a:t>
            </a:r>
            <a:r>
              <a:rPr lang="en-US" altLang="zh-TW" dirty="0" err="1" smtClean="0">
                <a:solidFill>
                  <a:schemeClr val="tx1"/>
                </a:solidFill>
              </a:rPr>
              <a:t>J.D.Edwards</a:t>
            </a:r>
            <a:r>
              <a:rPr lang="zh-TW" altLang="en-US" dirty="0" smtClean="0">
                <a:solidFill>
                  <a:schemeClr val="tx1"/>
                </a:solidFill>
              </a:rPr>
              <a:t>、</a:t>
            </a:r>
            <a:r>
              <a:rPr lang="en-US" altLang="zh-TW" dirty="0" smtClean="0">
                <a:solidFill>
                  <a:schemeClr val="tx1"/>
                </a:solidFill>
              </a:rPr>
              <a:t>SSA</a:t>
            </a:r>
            <a:r>
              <a:rPr lang="zh-TW" altLang="en-US" dirty="0" smtClean="0">
                <a:solidFill>
                  <a:schemeClr val="tx1"/>
                </a:solidFill>
              </a:rPr>
              <a:t>、</a:t>
            </a:r>
            <a:r>
              <a:rPr lang="en-US" altLang="zh-TW" dirty="0" smtClean="0">
                <a:solidFill>
                  <a:schemeClr val="tx1"/>
                </a:solidFill>
              </a:rPr>
              <a:t>JBA</a:t>
            </a:r>
            <a:r>
              <a:rPr lang="zh-TW" altLang="en-US" dirty="0" smtClean="0">
                <a:solidFill>
                  <a:schemeClr val="tx1"/>
                </a:solidFill>
              </a:rPr>
              <a:t>、</a:t>
            </a:r>
            <a:r>
              <a:rPr lang="en-US" altLang="zh-TW" dirty="0" smtClean="0">
                <a:solidFill>
                  <a:schemeClr val="tx1"/>
                </a:solidFill>
              </a:rPr>
              <a:t>Oracle</a:t>
            </a:r>
            <a:r>
              <a:rPr lang="zh-TW" altLang="en-US" dirty="0" smtClean="0">
                <a:solidFill>
                  <a:schemeClr val="tx1"/>
                </a:solidFill>
              </a:rPr>
              <a:t>和</a:t>
            </a:r>
            <a:r>
              <a:rPr lang="en-US" altLang="zh-TW" dirty="0" smtClean="0">
                <a:solidFill>
                  <a:schemeClr val="tx1"/>
                </a:solidFill>
              </a:rPr>
              <a:t>PeopleSoft</a:t>
            </a:r>
            <a:r>
              <a:rPr lang="zh-TW" altLang="en-US" dirty="0" smtClean="0">
                <a:solidFill>
                  <a:schemeClr val="tx1"/>
                </a:solidFill>
              </a:rPr>
              <a:t>等提供的</a:t>
            </a:r>
            <a:r>
              <a:rPr lang="en-US" altLang="zh-TW" dirty="0" smtClean="0">
                <a:solidFill>
                  <a:schemeClr val="tx1"/>
                </a:solidFill>
              </a:rPr>
              <a:t>ERP</a:t>
            </a:r>
            <a:r>
              <a:rPr lang="zh-TW" altLang="en-US" dirty="0" smtClean="0">
                <a:solidFill>
                  <a:schemeClr val="tx1"/>
                </a:solidFill>
              </a:rPr>
              <a:t>軟體，概念上也都是將企業資料倉儲</a:t>
            </a:r>
            <a:r>
              <a:rPr lang="en-US" altLang="zh-TW" dirty="0" smtClean="0">
                <a:solidFill>
                  <a:schemeClr val="tx1"/>
                </a:solidFill>
              </a:rPr>
              <a:t>(Data Warehouse)</a:t>
            </a:r>
            <a:r>
              <a:rPr lang="zh-TW" altLang="en-US" dirty="0" smtClean="0">
                <a:solidFill>
                  <a:schemeClr val="tx1"/>
                </a:solidFill>
              </a:rPr>
              <a:t>周遭的功能整合在一起，以支援傳統的企業流程活動</a:t>
            </a:r>
            <a:br>
              <a:rPr lang="zh-TW" altLang="en-US" dirty="0" smtClean="0">
                <a:solidFill>
                  <a:schemeClr val="tx1"/>
                </a:solidFill>
              </a:rPr>
            </a:br>
            <a:endParaRPr lang="zh-TW" alt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071563" y="1357313"/>
            <a:ext cx="7308850" cy="920750"/>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 </a:t>
            </a:r>
            <a:r>
              <a:rPr lang="zh-TW" altLang="en-US" dirty="0" smtClean="0">
                <a:effectLst>
                  <a:outerShdw blurRad="38100" dist="38100" dir="2700000" algn="tl">
                    <a:srgbClr val="000000">
                      <a:alpha val="43137"/>
                    </a:srgbClr>
                  </a:outerShdw>
                </a:effectLst>
              </a:rPr>
              <a:t>的</a:t>
            </a:r>
            <a:r>
              <a:rPr lang="zh-TW" altLang="en-US" dirty="0">
                <a:effectLst>
                  <a:outerShdw blurRad="38100" dist="38100" dir="2700000" algn="tl">
                    <a:srgbClr val="000000">
                      <a:alpha val="43137"/>
                    </a:srgbClr>
                  </a:outerShdw>
                </a:effectLst>
              </a:rPr>
              <a:t>特色</a:t>
            </a:r>
          </a:p>
        </p:txBody>
      </p:sp>
      <p:sp>
        <p:nvSpPr>
          <p:cNvPr id="269315" name="Rectangle 3"/>
          <p:cNvSpPr>
            <a:spLocks noGrp="1" noChangeArrowheads="1"/>
          </p:cNvSpPr>
          <p:nvPr>
            <p:ph idx="1"/>
          </p:nvPr>
        </p:nvSpPr>
        <p:spPr>
          <a:xfrm>
            <a:off x="285750" y="2428875"/>
            <a:ext cx="8642350" cy="3714750"/>
          </a:xfrm>
        </p:spPr>
        <p:txBody>
          <a:bodyPr/>
          <a:lstStyle/>
          <a:p>
            <a:pPr marL="609600" indent="-609600" eaLnBrk="1" hangingPunct="1">
              <a:lnSpc>
                <a:spcPts val="2600"/>
              </a:lnSpc>
              <a:buClr>
                <a:srgbClr val="FF0066"/>
              </a:buClr>
              <a:buFont typeface="Wingdings" pitchFamily="2" charset="2"/>
              <a:buChar char="n"/>
            </a:pPr>
            <a:r>
              <a:rPr lang="zh-TW" altLang="en-US" dirty="0" smtClean="0">
                <a:solidFill>
                  <a:schemeClr val="tx1"/>
                </a:solidFill>
              </a:rPr>
              <a:t>在此階段企業間合併風潮興盛，慢慢逐步由單一製造工廠邁向專業分工的產業體系整合。比較明顯特色如：</a:t>
            </a:r>
          </a:p>
          <a:p>
            <a:pPr marL="895350" lvl="1" indent="-495300" eaLnBrk="1" hangingPunct="1">
              <a:lnSpc>
                <a:spcPts val="2600"/>
              </a:lnSpc>
              <a:buSzPct val="85000"/>
            </a:pPr>
            <a:r>
              <a:rPr lang="zh-TW" altLang="en-US" sz="2000" dirty="0" smtClean="0">
                <a:solidFill>
                  <a:srgbClr val="0000FF"/>
                </a:solidFill>
                <a:effectLst>
                  <a:outerShdw blurRad="38100" dist="38100" dir="2700000" algn="tl">
                    <a:srgbClr val="000000">
                      <a:alpha val="43137"/>
                    </a:srgbClr>
                  </a:outerShdw>
                </a:effectLst>
              </a:rPr>
              <a:t>多工廠或生產線的製造資源整合 </a:t>
            </a:r>
            <a:r>
              <a:rPr lang="en-US" altLang="zh-TW" sz="2000" dirty="0" smtClean="0"/>
              <a:t>(</a:t>
            </a:r>
            <a:r>
              <a:rPr lang="zh-TW" altLang="en-US" sz="2000" dirty="0" smtClean="0"/>
              <a:t>包括統一採購與分廠生廠</a:t>
            </a:r>
            <a:r>
              <a:rPr lang="en-US" altLang="zh-TW" sz="2000" dirty="0" smtClean="0"/>
              <a:t>)</a:t>
            </a:r>
            <a:endParaRPr lang="zh-TW" altLang="en-US" sz="2000" dirty="0" smtClean="0"/>
          </a:p>
          <a:p>
            <a:pPr marL="895350" lvl="1" indent="-495300" eaLnBrk="1" hangingPunct="1">
              <a:lnSpc>
                <a:spcPts val="2600"/>
              </a:lnSpc>
              <a:buSzPct val="85000"/>
            </a:pPr>
            <a:r>
              <a:rPr lang="zh-TW" altLang="en-US" sz="2000" dirty="0" smtClean="0">
                <a:solidFill>
                  <a:srgbClr val="0000FF"/>
                </a:solidFill>
                <a:effectLst>
                  <a:outerShdw blurRad="38100" dist="38100" dir="2700000" algn="tl">
                    <a:srgbClr val="000000">
                      <a:alpha val="43137"/>
                    </a:srgbClr>
                  </a:outerShdw>
                </a:effectLst>
              </a:rPr>
              <a:t>中衛體系或供應鏈協同合作機制的運作模式</a:t>
            </a:r>
            <a:r>
              <a:rPr lang="zh-TW" altLang="en-US" sz="2000" dirty="0" smtClean="0">
                <a:solidFill>
                  <a:srgbClr val="0000FF"/>
                </a:solidFill>
              </a:rPr>
              <a:t>。</a:t>
            </a:r>
            <a:r>
              <a:rPr lang="zh-TW" altLang="en-US" sz="2000" dirty="0" smtClean="0"/>
              <a:t>透過體系間資源整合以降低存貨及提昇生產資源的效能，以提昇體系間的競爭力</a:t>
            </a:r>
          </a:p>
          <a:p>
            <a:pPr marL="895350" lvl="1" indent="-495300" eaLnBrk="1" hangingPunct="1">
              <a:lnSpc>
                <a:spcPts val="2600"/>
              </a:lnSpc>
              <a:buSzPct val="85000"/>
            </a:pPr>
            <a:r>
              <a:rPr lang="zh-TW" altLang="en-US" sz="2000" dirty="0" smtClean="0">
                <a:solidFill>
                  <a:srgbClr val="0000FF"/>
                </a:solidFill>
                <a:effectLst>
                  <a:outerShdw blurRad="38100" dist="38100" dir="2700000" algn="tl">
                    <a:srgbClr val="000000">
                      <a:alpha val="43137"/>
                    </a:srgbClr>
                  </a:outerShdw>
                </a:effectLst>
              </a:rPr>
              <a:t>企業營運總部或集團的成立</a:t>
            </a:r>
            <a:r>
              <a:rPr lang="zh-TW" altLang="en-US" sz="2000" dirty="0" smtClean="0">
                <a:solidFill>
                  <a:srgbClr val="0000FF"/>
                </a:solidFill>
              </a:rPr>
              <a:t>，</a:t>
            </a:r>
            <a:r>
              <a:rPr lang="zh-TW" altLang="en-US" sz="2000" dirty="0" smtClean="0"/>
              <a:t>將統籌整合企業內部可運用的資源  </a:t>
            </a:r>
            <a:r>
              <a:rPr lang="en-US" altLang="zh-TW" sz="2000" dirty="0" smtClean="0"/>
              <a:t>(</a:t>
            </a:r>
            <a:r>
              <a:rPr lang="zh-TW" altLang="en-US" sz="2000" dirty="0" smtClean="0"/>
              <a:t>資源重新分配、企業流程改造、有效內部控制</a:t>
            </a:r>
            <a:r>
              <a:rPr lang="en-US" altLang="zh-TW" sz="2000" dirty="0" smtClean="0"/>
              <a:t>)</a:t>
            </a:r>
          </a:p>
          <a:p>
            <a:pPr marL="895350" lvl="1" indent="-495300" eaLnBrk="1" hangingPunct="1">
              <a:lnSpc>
                <a:spcPts val="2600"/>
              </a:lnSpc>
              <a:buSzPct val="85000"/>
            </a:pPr>
            <a:r>
              <a:rPr lang="zh-TW" altLang="en-US" sz="2000" dirty="0" smtClean="0">
                <a:solidFill>
                  <a:srgbClr val="0000FF"/>
                </a:solidFill>
                <a:effectLst>
                  <a:outerShdw blurRad="38100" dist="38100" dir="2700000" algn="tl">
                    <a:srgbClr val="000000">
                      <a:alpha val="43137"/>
                    </a:srgbClr>
                  </a:outerShdw>
                </a:effectLst>
              </a:rPr>
              <a:t>資料庫與平台的開放</a:t>
            </a:r>
            <a:r>
              <a:rPr lang="zh-TW" altLang="en-US" sz="2000" dirty="0" smtClean="0">
                <a:solidFill>
                  <a:srgbClr val="0000FF"/>
                </a:solidFill>
              </a:rPr>
              <a:t>。</a:t>
            </a:r>
            <a:r>
              <a:rPr lang="zh-TW" altLang="en-US" sz="2000" dirty="0" smtClean="0"/>
              <a:t>為了各營運點的資料整合，資料庫及平台整合的互通變得更加重要</a:t>
            </a:r>
            <a:endParaRPr lang="en-US" altLang="zh-TW"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blinds(horizontal)">
                                      <p:cBhvr>
                                        <p:cTn id="7" dur="500"/>
                                        <p:tgtEl>
                                          <p:spTgt spid="2693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11" dur="500"/>
                                        <p:tgtEl>
                                          <p:spTgt spid="269315">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15" dur="500"/>
                                        <p:tgtEl>
                                          <p:spTgt spid="269315">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9" dur="500"/>
                                        <p:tgtEl>
                                          <p:spTgt spid="269315">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23" dur="500"/>
                                        <p:tgtEl>
                                          <p:spTgt spid="269315">
                                            <p:txEl>
                                              <p:pRg st="3" end="3"/>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27" dur="500"/>
                                        <p:tgtEl>
                                          <p:spTgt spid="269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rPr>
              <a:t>企業資源規劃系統</a:t>
            </a:r>
            <a:endParaRPr lang="zh-TW" altLang="en-US"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457200" y="2643188"/>
            <a:ext cx="8229600" cy="1785937"/>
          </a:xfrm>
        </p:spPr>
        <p:txBody>
          <a:bodyPr>
            <a:noAutofit/>
          </a:bodyPr>
          <a:lstStyle/>
          <a:p>
            <a:pPr eaLnBrk="1" hangingPunct="1">
              <a:lnSpc>
                <a:spcPts val="2600"/>
              </a:lnSpc>
              <a:defRPr/>
            </a:pPr>
            <a:r>
              <a:rPr lang="zh-TW" altLang="en-US" dirty="0" smtClean="0">
                <a:solidFill>
                  <a:srgbClr val="FF00FF"/>
                </a:solidFill>
                <a:effectLst>
                  <a:outerShdw blurRad="38100" dist="38100" dir="2700000" algn="tl">
                    <a:srgbClr val="C0C0C0"/>
                  </a:outerShdw>
                </a:effectLst>
              </a:rPr>
              <a:t>何謂</a:t>
            </a:r>
            <a:r>
              <a:rPr lang="en-US" altLang="zh-TW" dirty="0" smtClean="0">
                <a:solidFill>
                  <a:srgbClr val="FF00FF"/>
                </a:solidFill>
                <a:effectLst>
                  <a:outerShdw blurRad="38100" dist="38100" dir="2700000" algn="tl">
                    <a:srgbClr val="C0C0C0"/>
                  </a:outerShdw>
                </a:effectLst>
              </a:rPr>
              <a:t>ERP(Enterprise Resource Planning)</a:t>
            </a:r>
            <a:r>
              <a:rPr lang="zh-TW" altLang="en-US" dirty="0" smtClean="0">
                <a:solidFill>
                  <a:srgbClr val="FF00FF"/>
                </a:solidFill>
                <a:effectLst>
                  <a:outerShdw blurRad="38100" dist="38100" dir="2700000" algn="tl">
                    <a:srgbClr val="C0C0C0"/>
                  </a:outerShdw>
                </a:effectLst>
              </a:rPr>
              <a:t>資訊系統</a:t>
            </a:r>
            <a:endParaRPr lang="en-US" altLang="zh-TW" dirty="0" smtClean="0">
              <a:solidFill>
                <a:srgbClr val="FF00FF"/>
              </a:solidFill>
              <a:effectLst>
                <a:outerShdw blurRad="38100" dist="38100" dir="2700000" algn="tl">
                  <a:srgbClr val="C0C0C0"/>
                </a:outerShdw>
              </a:effectLst>
            </a:endParaRPr>
          </a:p>
          <a:p>
            <a:pPr lvl="1" eaLnBrk="1" hangingPunct="1">
              <a:lnSpc>
                <a:spcPts val="2600"/>
              </a:lnSpc>
              <a:defRPr/>
            </a:pPr>
            <a:r>
              <a:rPr lang="zh-TW" altLang="en-US" sz="2000" dirty="0" smtClean="0">
                <a:effectLst>
                  <a:outerShdw blurRad="38100" dist="38100" dir="2700000" algn="tl">
                    <a:srgbClr val="C0C0C0"/>
                  </a:outerShdw>
                </a:effectLst>
              </a:rPr>
              <a:t>簡單而言，</a:t>
            </a:r>
            <a:r>
              <a:rPr lang="en-US" altLang="zh-TW" sz="2000" dirty="0" smtClean="0">
                <a:effectLst>
                  <a:outerShdw blurRad="38100" dist="38100" dir="2700000" algn="tl">
                    <a:srgbClr val="C0C0C0"/>
                  </a:outerShdw>
                </a:effectLst>
              </a:rPr>
              <a:t>ERP</a:t>
            </a:r>
            <a:r>
              <a:rPr lang="zh-TW" altLang="en-US" sz="2000" dirty="0" smtClean="0">
                <a:effectLst>
                  <a:outerShdw blurRad="38100" dist="38100" dir="2700000" algn="tl">
                    <a:srgbClr val="C0C0C0"/>
                  </a:outerShdw>
                </a:effectLst>
              </a:rPr>
              <a:t>資訊系統，就是一套資訊管理系統，用以輔助企業執行營運有關的作業程序，包括從客戶的</a:t>
            </a:r>
            <a:r>
              <a:rPr lang="zh-TW" altLang="en-US" sz="2000" dirty="0" smtClean="0">
                <a:solidFill>
                  <a:srgbClr val="0000FF"/>
                </a:solidFill>
                <a:effectLst>
                  <a:outerShdw blurRad="38100" dist="38100" dir="2700000" algn="tl">
                    <a:srgbClr val="C0C0C0"/>
                  </a:outerShdw>
                </a:effectLst>
              </a:rPr>
              <a:t>報價、接單、採購、生產、存貨到財務與人事資源管理</a:t>
            </a:r>
            <a:r>
              <a:rPr lang="zh-TW" altLang="en-US" sz="2000" dirty="0" smtClean="0">
                <a:effectLst>
                  <a:outerShdw blurRad="38100" dist="38100" dir="2700000" algn="tl">
                    <a:srgbClr val="C0C0C0"/>
                  </a:outerShdw>
                </a:effectLst>
              </a:rPr>
              <a:t>等，都是</a:t>
            </a:r>
            <a:r>
              <a:rPr lang="en-US" altLang="zh-TW" sz="2000" dirty="0" smtClean="0">
                <a:effectLst>
                  <a:outerShdw blurRad="38100" dist="38100" dir="2700000" algn="tl">
                    <a:srgbClr val="C0C0C0"/>
                  </a:outerShdw>
                </a:effectLst>
              </a:rPr>
              <a:t>ERP</a:t>
            </a:r>
            <a:r>
              <a:rPr lang="zh-TW" altLang="en-US" sz="2000" dirty="0" smtClean="0">
                <a:effectLst>
                  <a:outerShdw blurRad="38100" dist="38100" dir="2700000" algn="tl">
                    <a:srgbClr val="C0C0C0"/>
                  </a:outerShdw>
                </a:effectLst>
              </a:rPr>
              <a:t>的範圍</a:t>
            </a:r>
            <a:r>
              <a:rPr lang="zh-TW" altLang="en-US" sz="2000" dirty="0" smtClean="0">
                <a:solidFill>
                  <a:srgbClr val="0000FF"/>
                </a:solidFill>
                <a:effectLst>
                  <a:outerShdw blurRad="38100" dist="38100" dir="2700000" algn="tl">
                    <a:srgbClr val="C0C0C0"/>
                  </a:outerShdw>
                </a:effectLst>
              </a:rPr>
              <a:t/>
            </a:r>
            <a:br>
              <a:rPr lang="zh-TW" altLang="en-US" sz="2000" dirty="0" smtClean="0">
                <a:solidFill>
                  <a:srgbClr val="0000FF"/>
                </a:solidFill>
                <a:effectLst>
                  <a:outerShdw blurRad="38100" dist="38100" dir="2700000" algn="tl">
                    <a:srgbClr val="C0C0C0"/>
                  </a:outerShdw>
                </a:effectLst>
              </a:rPr>
            </a:br>
            <a:endParaRPr lang="zh-TW" altLang="en-US" sz="2000" dirty="0" smtClean="0">
              <a:solidFill>
                <a:srgbClr val="0000FF"/>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5" presetClass="entr" presetSubtype="5"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down)">
                                      <p:cBhvr>
                                        <p:cTn id="11" dur="500"/>
                                        <p:tgtEl>
                                          <p:spTgt spid="3">
                                            <p:txEl>
                                              <p:pRg st="1" end="1"/>
                                            </p:txEl>
                                          </p:spTgt>
                                        </p:tgtEl>
                                      </p:cBhvr>
                                    </p:animEffect>
                                  </p:childTnLst>
                                </p:cTn>
                              </p:par>
                            </p:childTnLst>
                          </p:cTn>
                        </p:par>
                        <p:par>
                          <p:cTn id="12" fill="hold" nodeType="afterGroup">
                            <p:stCondLst>
                              <p:cond delay="1000"/>
                            </p:stCondLst>
                            <p:childTnLst>
                              <p:par>
                                <p:cTn id="13" presetID="5" presetClass="entr" presetSubtype="5"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071563" y="1357313"/>
            <a:ext cx="7308850" cy="920750"/>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 </a:t>
            </a:r>
            <a:r>
              <a:rPr lang="zh-TW" altLang="en-US" dirty="0" smtClean="0">
                <a:effectLst>
                  <a:outerShdw blurRad="38100" dist="38100" dir="2700000" algn="tl">
                    <a:srgbClr val="000000">
                      <a:alpha val="43137"/>
                    </a:srgbClr>
                  </a:outerShdw>
                </a:effectLst>
              </a:rPr>
              <a:t>的特色 </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
        <p:nvSpPr>
          <p:cNvPr id="269315" name="Rectangle 3"/>
          <p:cNvSpPr>
            <a:spLocks noGrp="1" noChangeArrowheads="1"/>
          </p:cNvSpPr>
          <p:nvPr>
            <p:ph idx="1"/>
          </p:nvPr>
        </p:nvSpPr>
        <p:spPr>
          <a:xfrm>
            <a:off x="285750" y="2428875"/>
            <a:ext cx="8642350" cy="3879850"/>
          </a:xfrm>
          <a:solidFill>
            <a:schemeClr val="bg1"/>
          </a:solidFill>
        </p:spPr>
        <p:txBody>
          <a:bodyPr/>
          <a:lstStyle/>
          <a:p>
            <a:pPr marL="895350" lvl="1" indent="-495300" eaLnBrk="1" hangingPunct="1">
              <a:lnSpc>
                <a:spcPts val="2600"/>
              </a:lnSpc>
              <a:buSzPct val="85000"/>
            </a:pPr>
            <a:r>
              <a:rPr lang="zh-TW" altLang="en-US" sz="2000" smtClean="0">
                <a:solidFill>
                  <a:srgbClr val="0000FF"/>
                </a:solidFill>
              </a:rPr>
              <a:t>本質：</a:t>
            </a:r>
            <a:r>
              <a:rPr lang="en-US" altLang="zh-TW" sz="2000" smtClean="0">
                <a:solidFill>
                  <a:srgbClr val="0000FF"/>
                </a:solidFill>
              </a:rPr>
              <a:t/>
            </a:r>
            <a:br>
              <a:rPr lang="en-US" altLang="zh-TW" sz="2000" smtClean="0">
                <a:solidFill>
                  <a:srgbClr val="0000FF"/>
                </a:solidFill>
              </a:rPr>
            </a:br>
            <a:r>
              <a:rPr lang="zh-TW" altLang="en-US" sz="2000" smtClean="0"/>
              <a:t>即時性、整合性、資訊分享、流程合理化；</a:t>
            </a:r>
            <a:r>
              <a:rPr lang="en-US" altLang="zh-TW" sz="2000" smtClean="0"/>
              <a:t/>
            </a:r>
            <a:br>
              <a:rPr lang="en-US" altLang="zh-TW" sz="2000" smtClean="0"/>
            </a:br>
            <a:r>
              <a:rPr lang="zh-TW" altLang="en-US" sz="2000" smtClean="0"/>
              <a:t>企業資源規劃系統→</a:t>
            </a:r>
            <a:r>
              <a:rPr lang="zh-TW" altLang="en-US" sz="2000" smtClean="0">
                <a:solidFill>
                  <a:srgbClr val="FF0000"/>
                </a:solidFill>
              </a:rPr>
              <a:t>線上交易處理系統 </a:t>
            </a:r>
            <a:r>
              <a:rPr lang="en-US" altLang="zh-TW" sz="2000" smtClean="0">
                <a:solidFill>
                  <a:srgbClr val="FF0000"/>
                </a:solidFill>
              </a:rPr>
              <a:t>(on-line transaction processing system)</a:t>
            </a:r>
            <a:endParaRPr lang="zh-TW" altLang="en-US" sz="2000" smtClean="0">
              <a:solidFill>
                <a:srgbClr val="FF0000"/>
              </a:solidFill>
            </a:endParaRPr>
          </a:p>
          <a:p>
            <a:pPr marL="895350" lvl="1" indent="-495300" eaLnBrk="1" hangingPunct="1">
              <a:lnSpc>
                <a:spcPts val="2600"/>
              </a:lnSpc>
              <a:buSzPct val="85000"/>
            </a:pPr>
            <a:r>
              <a:rPr lang="zh-TW" altLang="en-US" sz="2000" smtClean="0">
                <a:solidFill>
                  <a:srgbClr val="0000FF"/>
                </a:solidFill>
              </a:rPr>
              <a:t>符合需求：</a:t>
            </a:r>
            <a:r>
              <a:rPr lang="en-US" altLang="zh-TW" sz="2000" smtClean="0">
                <a:solidFill>
                  <a:srgbClr val="0000FF"/>
                </a:solidFill>
              </a:rPr>
              <a:t/>
            </a:r>
            <a:br>
              <a:rPr lang="en-US" altLang="zh-TW" sz="2000" smtClean="0">
                <a:solidFill>
                  <a:srgbClr val="0000FF"/>
                </a:solidFill>
              </a:rPr>
            </a:br>
            <a:r>
              <a:rPr lang="zh-TW" altLang="en-US" sz="2000" smtClean="0"/>
              <a:t>及時反應整體企業資源使用狀況，符合 </a:t>
            </a:r>
            <a:r>
              <a:rPr lang="en-US" altLang="zh-TW" sz="2000" smtClean="0"/>
              <a:t>“</a:t>
            </a:r>
            <a:r>
              <a:rPr lang="zh-TW" altLang="en-US" sz="2000" smtClean="0">
                <a:solidFill>
                  <a:srgbClr val="FF0000"/>
                </a:solidFill>
              </a:rPr>
              <a:t>企業流程再造</a:t>
            </a:r>
            <a:r>
              <a:rPr lang="en-US" altLang="zh-TW" sz="2000" smtClean="0">
                <a:solidFill>
                  <a:srgbClr val="FF0000"/>
                </a:solidFill>
              </a:rPr>
              <a:t>(BPR, Business Process Re-engineering)”</a:t>
            </a:r>
            <a:r>
              <a:rPr lang="zh-TW" altLang="en-US" sz="2000" smtClean="0"/>
              <a:t>之需求</a:t>
            </a:r>
            <a:endParaRPr lang="en-US" altLang="zh-TW" sz="2000" smtClean="0"/>
          </a:p>
          <a:p>
            <a:pPr marL="895350" lvl="1" indent="-495300" eaLnBrk="1" hangingPunct="1">
              <a:lnSpc>
                <a:spcPts val="2600"/>
              </a:lnSpc>
              <a:buSzPct val="85000"/>
            </a:pPr>
            <a:r>
              <a:rPr lang="zh-TW" altLang="en-US" sz="2000" smtClean="0">
                <a:solidFill>
                  <a:srgbClr val="0000FF"/>
                </a:solidFill>
              </a:rPr>
              <a:t>導入速度：</a:t>
            </a:r>
            <a:r>
              <a:rPr lang="en-US" altLang="zh-TW" sz="2000" smtClean="0">
                <a:solidFill>
                  <a:srgbClr val="0000FF"/>
                </a:solidFill>
              </a:rPr>
              <a:t/>
            </a:r>
            <a:br>
              <a:rPr lang="en-US" altLang="zh-TW" sz="2000" smtClean="0">
                <a:solidFill>
                  <a:srgbClr val="0000FF"/>
                </a:solidFill>
              </a:rPr>
            </a:br>
            <a:r>
              <a:rPr lang="en-US" altLang="zh-TW" sz="2000" smtClean="0"/>
              <a:t>“</a:t>
            </a:r>
            <a:r>
              <a:rPr lang="zh-TW" altLang="en-US" sz="2000" smtClean="0"/>
              <a:t>企業資源規劃系統</a:t>
            </a:r>
            <a:r>
              <a:rPr lang="en-US" altLang="zh-TW" sz="2000" smtClean="0"/>
              <a:t>”</a:t>
            </a:r>
            <a:r>
              <a:rPr lang="zh-TW" altLang="en-US" sz="2000" smtClean="0"/>
              <a:t>多為套裝軟體可快速建置，縮短自行開發</a:t>
            </a:r>
            <a:r>
              <a:rPr lang="en-US" altLang="zh-TW" sz="2000" smtClean="0"/>
              <a:t>50%</a:t>
            </a:r>
            <a:r>
              <a:rPr lang="zh-TW" altLang="en-US" sz="2000" smtClean="0"/>
              <a:t>時間</a:t>
            </a:r>
            <a:endParaRPr lang="en-US" altLang="zh-TW"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blinds(horizontal)">
                                      <p:cBhvr>
                                        <p:cTn id="7" dur="500"/>
                                        <p:tgtEl>
                                          <p:spTgt spid="2693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11" dur="500"/>
                                        <p:tgtEl>
                                          <p:spTgt spid="269315">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15" dur="500"/>
                                        <p:tgtEl>
                                          <p:spTgt spid="269315">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9" dur="500"/>
                                        <p:tgtEl>
                                          <p:spTgt spid="26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46" name="Rectangle 42"/>
          <p:cNvSpPr>
            <a:spLocks noChangeArrowheads="1"/>
          </p:cNvSpPr>
          <p:nvPr/>
        </p:nvSpPr>
        <p:spPr bwMode="auto">
          <a:xfrm>
            <a:off x="142875" y="1285875"/>
            <a:ext cx="1928813" cy="1357313"/>
          </a:xfrm>
          <a:prstGeom prst="rect">
            <a:avLst/>
          </a:prstGeom>
          <a:noFill/>
          <a:ln w="9525">
            <a:noFill/>
            <a:miter lim="800000"/>
            <a:headEnd/>
            <a:tailEnd/>
          </a:ln>
        </p:spPr>
        <p:txBody>
          <a:bodyPr/>
          <a:lstStyle/>
          <a:p>
            <a:pPr algn="ctr" fontAlgn="auto">
              <a:spcBef>
                <a:spcPts val="0"/>
              </a:spcBef>
              <a:spcAft>
                <a:spcPts val="0"/>
              </a:spcAft>
              <a:defRPr/>
            </a:pPr>
            <a:r>
              <a:rPr kumimoji="0" lang="zh-TW" altLang="en-US" sz="24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資策會</a:t>
            </a:r>
            <a:r>
              <a:rPr kumimoji="0" lang="en-US" altLang="zh-TW" sz="2400" b="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MIC</a:t>
            </a:r>
            <a:r>
              <a:rPr kumimoji="0" lang="zh-TW" altLang="en-US" sz="24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對</a:t>
            </a:r>
            <a:r>
              <a:rPr kumimoji="0" lang="en-US" altLang="zh-TW" sz="2400" b="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ERP</a:t>
            </a:r>
            <a:r>
              <a:rPr kumimoji="0" lang="zh-TW" altLang="en-US" sz="24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的演進歷程定義</a:t>
            </a:r>
          </a:p>
        </p:txBody>
      </p:sp>
      <p:grpSp>
        <p:nvGrpSpPr>
          <p:cNvPr id="2" name="Group 44"/>
          <p:cNvGrpSpPr>
            <a:grpSpLocks/>
          </p:cNvGrpSpPr>
          <p:nvPr/>
        </p:nvGrpSpPr>
        <p:grpSpPr bwMode="auto">
          <a:xfrm>
            <a:off x="163513" y="1357313"/>
            <a:ext cx="8980487" cy="5103812"/>
            <a:chOff x="103" y="935"/>
            <a:chExt cx="5453" cy="3215"/>
          </a:xfrm>
        </p:grpSpPr>
        <p:sp>
          <p:nvSpPr>
            <p:cNvPr id="39941" name="Rectangle 5"/>
            <p:cNvSpPr>
              <a:spLocks noChangeArrowheads="1"/>
            </p:cNvSpPr>
            <p:nvPr/>
          </p:nvSpPr>
          <p:spPr bwMode="auto">
            <a:xfrm>
              <a:off x="120" y="2619"/>
              <a:ext cx="1228" cy="211"/>
            </a:xfrm>
            <a:prstGeom prst="rect">
              <a:avLst/>
            </a:prstGeom>
            <a:gradFill rotWithShape="1">
              <a:gsLst>
                <a:gs pos="0">
                  <a:srgbClr val="99CCFF"/>
                </a:gs>
                <a:gs pos="50000">
                  <a:srgbClr val="FFFFFF"/>
                </a:gs>
                <a:gs pos="100000">
                  <a:srgbClr val="99CC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MRP (</a:t>
              </a:r>
              <a:r>
                <a:rPr kumimoji="0" lang="zh-TW" altLang="en-US" sz="1600" b="1">
                  <a:latin typeface="Times New Roman" pitchFamily="18" charset="0"/>
                  <a:ea typeface="標楷體" pitchFamily="65" charset="-120"/>
                  <a:cs typeface="Times New Roman" pitchFamily="18" charset="0"/>
                </a:rPr>
                <a:t>物料需求規畫</a:t>
              </a:r>
              <a:r>
                <a:rPr kumimoji="0" lang="en-US" altLang="zh-TW" sz="1600" b="1">
                  <a:latin typeface="Times New Roman" pitchFamily="18" charset="0"/>
                  <a:ea typeface="標楷體" pitchFamily="65" charset="-120"/>
                  <a:cs typeface="Times New Roman" pitchFamily="18" charset="0"/>
                </a:rPr>
                <a:t>)</a:t>
              </a:r>
            </a:p>
          </p:txBody>
        </p:sp>
        <p:sp>
          <p:nvSpPr>
            <p:cNvPr id="39942" name="Rectangle 6"/>
            <p:cNvSpPr>
              <a:spLocks noChangeArrowheads="1"/>
            </p:cNvSpPr>
            <p:nvPr/>
          </p:nvSpPr>
          <p:spPr bwMode="auto">
            <a:xfrm>
              <a:off x="120" y="2936"/>
              <a:ext cx="1228" cy="210"/>
            </a:xfrm>
            <a:prstGeom prst="rect">
              <a:avLst/>
            </a:prstGeom>
            <a:gradFill rotWithShape="1">
              <a:gsLst>
                <a:gs pos="0">
                  <a:srgbClr val="99CCFF"/>
                </a:gs>
                <a:gs pos="50000">
                  <a:srgbClr val="FFFFFF"/>
                </a:gs>
                <a:gs pos="100000">
                  <a:srgbClr val="99CC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Payroll (</a:t>
              </a:r>
              <a:r>
                <a:rPr kumimoji="0" lang="zh-TW" altLang="en-US" sz="1600" b="1">
                  <a:latin typeface="Times New Roman" pitchFamily="18" charset="0"/>
                  <a:ea typeface="標楷體" pitchFamily="65" charset="-120"/>
                  <a:cs typeface="Times New Roman" pitchFamily="18" charset="0"/>
                </a:rPr>
                <a:t>薪資系統</a:t>
              </a:r>
              <a:r>
                <a:rPr kumimoji="0" lang="en-US" altLang="zh-TW" sz="1600" b="1">
                  <a:latin typeface="Times New Roman" pitchFamily="18" charset="0"/>
                  <a:ea typeface="標楷體" pitchFamily="65" charset="-120"/>
                  <a:cs typeface="Times New Roman" pitchFamily="18" charset="0"/>
                </a:rPr>
                <a:t>)</a:t>
              </a:r>
            </a:p>
          </p:txBody>
        </p:sp>
        <p:sp>
          <p:nvSpPr>
            <p:cNvPr id="39943" name="Rectangle 7"/>
            <p:cNvSpPr>
              <a:spLocks noChangeArrowheads="1"/>
            </p:cNvSpPr>
            <p:nvPr/>
          </p:nvSpPr>
          <p:spPr bwMode="auto">
            <a:xfrm>
              <a:off x="120" y="3178"/>
              <a:ext cx="1228" cy="211"/>
            </a:xfrm>
            <a:prstGeom prst="rect">
              <a:avLst/>
            </a:prstGeom>
            <a:gradFill rotWithShape="1">
              <a:gsLst>
                <a:gs pos="0">
                  <a:srgbClr val="99CCFF"/>
                </a:gs>
                <a:gs pos="50000">
                  <a:srgbClr val="FFFFFF"/>
                </a:gs>
                <a:gs pos="100000">
                  <a:srgbClr val="99CC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GL (</a:t>
              </a:r>
              <a:r>
                <a:rPr kumimoji="0" lang="zh-TW" altLang="en-US" sz="1600" b="1">
                  <a:latin typeface="Times New Roman" pitchFamily="18" charset="0"/>
                  <a:ea typeface="標楷體" pitchFamily="65" charset="-120"/>
                  <a:cs typeface="Times New Roman" pitchFamily="18" charset="0"/>
                </a:rPr>
                <a:t>總帳會計</a:t>
              </a:r>
              <a:r>
                <a:rPr kumimoji="0" lang="en-US" altLang="zh-TW" sz="1600" b="1">
                  <a:latin typeface="Times New Roman" pitchFamily="18" charset="0"/>
                  <a:ea typeface="標楷體" pitchFamily="65" charset="-120"/>
                  <a:cs typeface="Times New Roman" pitchFamily="18" charset="0"/>
                </a:rPr>
                <a:t>)</a:t>
              </a:r>
            </a:p>
          </p:txBody>
        </p:sp>
        <p:sp>
          <p:nvSpPr>
            <p:cNvPr id="39944" name="Rectangle 8"/>
            <p:cNvSpPr>
              <a:spLocks noChangeArrowheads="1"/>
            </p:cNvSpPr>
            <p:nvPr/>
          </p:nvSpPr>
          <p:spPr bwMode="auto">
            <a:xfrm>
              <a:off x="120" y="3421"/>
              <a:ext cx="1228" cy="211"/>
            </a:xfrm>
            <a:prstGeom prst="rect">
              <a:avLst/>
            </a:prstGeom>
            <a:gradFill rotWithShape="1">
              <a:gsLst>
                <a:gs pos="0">
                  <a:srgbClr val="99CCFF"/>
                </a:gs>
                <a:gs pos="50000">
                  <a:srgbClr val="FFFFFF"/>
                </a:gs>
                <a:gs pos="100000">
                  <a:srgbClr val="99CC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AR (</a:t>
              </a:r>
              <a:r>
                <a:rPr kumimoji="0" lang="zh-TW" altLang="en-US" sz="1600" b="1">
                  <a:latin typeface="Times New Roman" pitchFamily="18" charset="0"/>
                  <a:ea typeface="標楷體" pitchFamily="65" charset="-120"/>
                  <a:cs typeface="Times New Roman" pitchFamily="18" charset="0"/>
                </a:rPr>
                <a:t>應收帳款系統</a:t>
              </a:r>
              <a:r>
                <a:rPr kumimoji="0" lang="en-US" altLang="zh-TW" sz="1600" b="1">
                  <a:latin typeface="Times New Roman" pitchFamily="18" charset="0"/>
                  <a:ea typeface="標楷體" pitchFamily="65" charset="-120"/>
                  <a:cs typeface="Times New Roman" pitchFamily="18" charset="0"/>
                </a:rPr>
                <a:t>)</a:t>
              </a:r>
            </a:p>
          </p:txBody>
        </p:sp>
        <p:sp>
          <p:nvSpPr>
            <p:cNvPr id="39945" name="Rectangle 9"/>
            <p:cNvSpPr>
              <a:spLocks noChangeArrowheads="1"/>
            </p:cNvSpPr>
            <p:nvPr/>
          </p:nvSpPr>
          <p:spPr bwMode="auto">
            <a:xfrm>
              <a:off x="120" y="3664"/>
              <a:ext cx="1228" cy="210"/>
            </a:xfrm>
            <a:prstGeom prst="rect">
              <a:avLst/>
            </a:prstGeom>
            <a:gradFill rotWithShape="1">
              <a:gsLst>
                <a:gs pos="0">
                  <a:srgbClr val="99CCFF"/>
                </a:gs>
                <a:gs pos="50000">
                  <a:srgbClr val="FFFFFF"/>
                </a:gs>
                <a:gs pos="100000">
                  <a:srgbClr val="99CC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AP (</a:t>
              </a:r>
              <a:r>
                <a:rPr kumimoji="0" lang="zh-TW" altLang="en-US" sz="1600" b="1">
                  <a:latin typeface="Times New Roman" pitchFamily="18" charset="0"/>
                  <a:ea typeface="標楷體" pitchFamily="65" charset="-120"/>
                  <a:cs typeface="Times New Roman" pitchFamily="18" charset="0"/>
                </a:rPr>
                <a:t>應付帳款系統</a:t>
              </a:r>
              <a:r>
                <a:rPr kumimoji="0" lang="en-US" altLang="zh-TW" sz="1600" b="1">
                  <a:latin typeface="Times New Roman" pitchFamily="18" charset="0"/>
                  <a:ea typeface="標楷體" pitchFamily="65" charset="-120"/>
                  <a:cs typeface="Times New Roman" pitchFamily="18" charset="0"/>
                </a:rPr>
                <a:t>)</a:t>
              </a:r>
            </a:p>
          </p:txBody>
        </p:sp>
        <p:sp>
          <p:nvSpPr>
            <p:cNvPr id="39946" name="Rectangle 10"/>
            <p:cNvSpPr>
              <a:spLocks noChangeArrowheads="1"/>
            </p:cNvSpPr>
            <p:nvPr/>
          </p:nvSpPr>
          <p:spPr bwMode="auto">
            <a:xfrm>
              <a:off x="103" y="3939"/>
              <a:ext cx="1228" cy="2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1970</a:t>
              </a:r>
            </a:p>
          </p:txBody>
        </p:sp>
        <p:sp>
          <p:nvSpPr>
            <p:cNvPr id="39947" name="Rectangle 11"/>
            <p:cNvSpPr>
              <a:spLocks noChangeArrowheads="1"/>
            </p:cNvSpPr>
            <p:nvPr/>
          </p:nvSpPr>
          <p:spPr bwMode="auto">
            <a:xfrm>
              <a:off x="1520" y="2555"/>
              <a:ext cx="1229" cy="348"/>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MRP II</a:t>
              </a:r>
            </a:p>
            <a:p>
              <a:pPr algn="ct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製造需求規畫</a:t>
              </a:r>
              <a:r>
                <a:rPr kumimoji="0" lang="en-US" altLang="zh-TW" sz="1600" b="1">
                  <a:latin typeface="Times New Roman" pitchFamily="18" charset="0"/>
                  <a:ea typeface="標楷體" pitchFamily="65" charset="-120"/>
                  <a:cs typeface="Times New Roman" pitchFamily="18" charset="0"/>
                </a:rPr>
                <a:t>)</a:t>
              </a:r>
            </a:p>
          </p:txBody>
        </p:sp>
        <p:sp>
          <p:nvSpPr>
            <p:cNvPr id="39948" name="Rectangle 12"/>
            <p:cNvSpPr>
              <a:spLocks noChangeArrowheads="1"/>
            </p:cNvSpPr>
            <p:nvPr/>
          </p:nvSpPr>
          <p:spPr bwMode="auto">
            <a:xfrm>
              <a:off x="1520" y="2077"/>
              <a:ext cx="1229" cy="210"/>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Scheduling (</a:t>
              </a:r>
              <a:r>
                <a:rPr kumimoji="0" lang="zh-TW" altLang="en-US" sz="1600" b="1">
                  <a:latin typeface="Times New Roman" pitchFamily="18" charset="0"/>
                  <a:ea typeface="標楷體" pitchFamily="65" charset="-120"/>
                  <a:cs typeface="Times New Roman" pitchFamily="18" charset="0"/>
                </a:rPr>
                <a:t>排程</a:t>
              </a:r>
              <a:r>
                <a:rPr kumimoji="0" lang="en-US" altLang="zh-TW" sz="1600" b="1">
                  <a:latin typeface="Times New Roman" pitchFamily="18" charset="0"/>
                  <a:ea typeface="標楷體" pitchFamily="65" charset="-120"/>
                  <a:cs typeface="Times New Roman" pitchFamily="18" charset="0"/>
                </a:rPr>
                <a:t>)</a:t>
              </a:r>
            </a:p>
          </p:txBody>
        </p:sp>
        <p:sp>
          <p:nvSpPr>
            <p:cNvPr id="39949" name="Rectangle 13"/>
            <p:cNvSpPr>
              <a:spLocks noChangeArrowheads="1"/>
            </p:cNvSpPr>
            <p:nvPr/>
          </p:nvSpPr>
          <p:spPr bwMode="auto">
            <a:xfrm>
              <a:off x="1520" y="2311"/>
              <a:ext cx="1229" cy="211"/>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Distribution (</a:t>
              </a:r>
              <a:r>
                <a:rPr kumimoji="0" lang="zh-TW" altLang="en-US" sz="1600" b="1">
                  <a:latin typeface="Times New Roman" pitchFamily="18" charset="0"/>
                  <a:ea typeface="標楷體" pitchFamily="65" charset="-120"/>
                  <a:cs typeface="Times New Roman" pitchFamily="18" charset="0"/>
                </a:rPr>
                <a:t>配銷</a:t>
              </a:r>
              <a:r>
                <a:rPr kumimoji="0" lang="en-US" altLang="zh-TW" sz="1600" b="1">
                  <a:latin typeface="Times New Roman" pitchFamily="18" charset="0"/>
                  <a:ea typeface="標楷體" pitchFamily="65" charset="-120"/>
                  <a:cs typeface="Times New Roman" pitchFamily="18" charset="0"/>
                </a:rPr>
                <a:t>)</a:t>
              </a:r>
            </a:p>
          </p:txBody>
        </p:sp>
        <p:sp>
          <p:nvSpPr>
            <p:cNvPr id="39950" name="Rectangle 14"/>
            <p:cNvSpPr>
              <a:spLocks noChangeArrowheads="1"/>
            </p:cNvSpPr>
            <p:nvPr/>
          </p:nvSpPr>
          <p:spPr bwMode="auto">
            <a:xfrm>
              <a:off x="1520" y="2935"/>
              <a:ext cx="1229" cy="211"/>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HR (</a:t>
              </a:r>
              <a:r>
                <a:rPr kumimoji="0" lang="zh-TW" altLang="en-US" sz="1600" b="1">
                  <a:latin typeface="Times New Roman" pitchFamily="18" charset="0"/>
                  <a:ea typeface="標楷體" pitchFamily="65" charset="-120"/>
                  <a:cs typeface="Times New Roman" pitchFamily="18" charset="0"/>
                </a:rPr>
                <a:t>人力資源</a:t>
              </a:r>
              <a:r>
                <a:rPr kumimoji="0" lang="en-US" altLang="zh-TW" sz="1600" b="1">
                  <a:latin typeface="Times New Roman" pitchFamily="18" charset="0"/>
                  <a:ea typeface="標楷體" pitchFamily="65" charset="-120"/>
                  <a:cs typeface="Times New Roman" pitchFamily="18" charset="0"/>
                </a:rPr>
                <a:t>)</a:t>
              </a:r>
            </a:p>
          </p:txBody>
        </p:sp>
        <p:sp>
          <p:nvSpPr>
            <p:cNvPr id="39951" name="Rectangle 15"/>
            <p:cNvSpPr>
              <a:spLocks noChangeArrowheads="1"/>
            </p:cNvSpPr>
            <p:nvPr/>
          </p:nvSpPr>
          <p:spPr bwMode="auto">
            <a:xfrm>
              <a:off x="1520" y="3186"/>
              <a:ext cx="1229" cy="672"/>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endParaRPr kumimoji="0" lang="en-US" altLang="zh-TW" sz="1600" b="1">
                <a:latin typeface="Times New Roman" pitchFamily="18" charset="0"/>
                <a:ea typeface="標楷體" pitchFamily="65" charset="-120"/>
                <a:cs typeface="Times New Roman" pitchFamily="18" charset="0"/>
              </a:endParaRPr>
            </a:p>
            <a:p>
              <a:pPr algn="ctr"/>
              <a:endParaRPr kumimoji="0" lang="en-US" altLang="zh-TW" sz="1600" b="1">
                <a:latin typeface="Times New Roman" pitchFamily="18" charset="0"/>
                <a:ea typeface="標楷體" pitchFamily="65" charset="-120"/>
                <a:cs typeface="Times New Roman" pitchFamily="18" charset="0"/>
              </a:endParaRPr>
            </a:p>
            <a:p>
              <a:pPr algn="ctr"/>
              <a:r>
                <a:rPr kumimoji="0" lang="en-US" altLang="zh-TW" sz="1600" b="1">
                  <a:latin typeface="Times New Roman" pitchFamily="18" charset="0"/>
                  <a:ea typeface="標楷體" pitchFamily="65" charset="-120"/>
                  <a:cs typeface="Times New Roman" pitchFamily="18" charset="0"/>
                </a:rPr>
                <a:t>FMIS (</a:t>
              </a:r>
              <a:r>
                <a:rPr kumimoji="0" lang="zh-TW" altLang="en-US" sz="1600" b="1">
                  <a:latin typeface="Times New Roman" pitchFamily="18" charset="0"/>
                  <a:ea typeface="標楷體" pitchFamily="65" charset="-120"/>
                  <a:cs typeface="Times New Roman" pitchFamily="18" charset="0"/>
                </a:rPr>
                <a:t>財務系統</a:t>
              </a:r>
              <a:r>
                <a:rPr kumimoji="0" lang="en-US" altLang="zh-TW" sz="1600" b="1">
                  <a:latin typeface="Times New Roman" pitchFamily="18" charset="0"/>
                  <a:ea typeface="標楷體" pitchFamily="65" charset="-120"/>
                  <a:cs typeface="Times New Roman" pitchFamily="18" charset="0"/>
                </a:rPr>
                <a:t>)</a:t>
              </a:r>
            </a:p>
          </p:txBody>
        </p:sp>
        <p:sp>
          <p:nvSpPr>
            <p:cNvPr id="39952" name="Rectangle 16"/>
            <p:cNvSpPr>
              <a:spLocks noChangeArrowheads="1"/>
            </p:cNvSpPr>
            <p:nvPr/>
          </p:nvSpPr>
          <p:spPr bwMode="auto">
            <a:xfrm>
              <a:off x="1520" y="1836"/>
              <a:ext cx="1229" cy="210"/>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Planning (</a:t>
              </a:r>
              <a:r>
                <a:rPr kumimoji="0" lang="zh-TW" altLang="en-US" sz="1600" b="1">
                  <a:latin typeface="Times New Roman" pitchFamily="18" charset="0"/>
                  <a:ea typeface="標楷體" pitchFamily="65" charset="-120"/>
                  <a:cs typeface="Times New Roman" pitchFamily="18" charset="0"/>
                </a:rPr>
                <a:t>計劃</a:t>
              </a:r>
              <a:r>
                <a:rPr kumimoji="0" lang="en-US" altLang="zh-TW" sz="1600" b="1">
                  <a:latin typeface="Times New Roman" pitchFamily="18" charset="0"/>
                  <a:ea typeface="標楷體" pitchFamily="65" charset="-120"/>
                  <a:cs typeface="Times New Roman" pitchFamily="18" charset="0"/>
                </a:rPr>
                <a:t>)</a:t>
              </a:r>
            </a:p>
          </p:txBody>
        </p:sp>
        <p:sp>
          <p:nvSpPr>
            <p:cNvPr id="39953" name="Rectangle 17"/>
            <p:cNvSpPr>
              <a:spLocks noChangeArrowheads="1"/>
            </p:cNvSpPr>
            <p:nvPr/>
          </p:nvSpPr>
          <p:spPr bwMode="auto">
            <a:xfrm>
              <a:off x="1512" y="1008"/>
              <a:ext cx="1228" cy="210"/>
            </a:xfrm>
            <a:prstGeom prst="rect">
              <a:avLst/>
            </a:prstGeom>
            <a:gradFill rotWithShape="1">
              <a:gsLst>
                <a:gs pos="0">
                  <a:srgbClr val="CC99FF"/>
                </a:gs>
                <a:gs pos="50000">
                  <a:srgbClr val="FFFFFF"/>
                </a:gs>
                <a:gs pos="100000">
                  <a:srgbClr val="CC99FF"/>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EDI (</a:t>
              </a:r>
              <a:r>
                <a:rPr kumimoji="0" lang="zh-TW" altLang="en-US" sz="1600" b="1">
                  <a:latin typeface="Times New Roman" pitchFamily="18" charset="0"/>
                  <a:ea typeface="標楷體" pitchFamily="65" charset="-120"/>
                  <a:cs typeface="Times New Roman" pitchFamily="18" charset="0"/>
                </a:rPr>
                <a:t>電子資訊交換</a:t>
              </a:r>
              <a:r>
                <a:rPr kumimoji="0" lang="en-US" altLang="zh-TW" sz="1600" b="1">
                  <a:latin typeface="Times New Roman" pitchFamily="18" charset="0"/>
                  <a:ea typeface="標楷體" pitchFamily="65" charset="-120"/>
                  <a:cs typeface="Times New Roman" pitchFamily="18" charset="0"/>
                </a:rPr>
                <a:t>)</a:t>
              </a:r>
            </a:p>
          </p:txBody>
        </p:sp>
        <p:sp>
          <p:nvSpPr>
            <p:cNvPr id="39954" name="Rectangle 18"/>
            <p:cNvSpPr>
              <a:spLocks noChangeArrowheads="1"/>
            </p:cNvSpPr>
            <p:nvPr/>
          </p:nvSpPr>
          <p:spPr bwMode="auto">
            <a:xfrm>
              <a:off x="1520" y="3939"/>
              <a:ext cx="1229" cy="2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1980</a:t>
              </a:r>
            </a:p>
          </p:txBody>
        </p:sp>
        <p:sp>
          <p:nvSpPr>
            <p:cNvPr id="39955" name="Rectangle 19"/>
            <p:cNvSpPr>
              <a:spLocks noChangeArrowheads="1"/>
            </p:cNvSpPr>
            <p:nvPr/>
          </p:nvSpPr>
          <p:spPr bwMode="auto">
            <a:xfrm>
              <a:off x="2921" y="2555"/>
              <a:ext cx="1193" cy="1319"/>
            </a:xfrm>
            <a:prstGeom prst="rect">
              <a:avLst/>
            </a:prstGeom>
            <a:gradFill rotWithShape="1">
              <a:gsLst>
                <a:gs pos="0">
                  <a:srgbClr val="FFCC00"/>
                </a:gs>
                <a:gs pos="50000">
                  <a:srgbClr val="FFFFFF"/>
                </a:gs>
                <a:gs pos="100000">
                  <a:srgbClr val="FFCC00"/>
                </a:gs>
              </a:gsLst>
              <a:lin ang="5400000" scaled="1"/>
            </a:gradFill>
            <a:ln w="9525">
              <a:solidFill>
                <a:srgbClr val="000000"/>
              </a:solidFill>
              <a:miter lim="800000"/>
              <a:headEnd/>
              <a:tailEnd/>
            </a:ln>
          </p:spPr>
          <p:txBody>
            <a:bodyPr/>
            <a:lstStyle/>
            <a:p>
              <a:pPr algn="ctr"/>
              <a:endParaRPr kumimoji="0" lang="en-US" altLang="zh-TW" sz="1600" b="1">
                <a:latin typeface="Times New Roman" pitchFamily="18" charset="0"/>
                <a:ea typeface="標楷體" pitchFamily="65" charset="-120"/>
                <a:cs typeface="Times New Roman" pitchFamily="18" charset="0"/>
              </a:endParaRPr>
            </a:p>
            <a:p>
              <a:pPr algn="ctr"/>
              <a:endParaRPr kumimoji="0" lang="en-US" altLang="zh-TW" sz="1600" b="1">
                <a:latin typeface="Times New Roman" pitchFamily="18" charset="0"/>
                <a:ea typeface="標楷體" pitchFamily="65" charset="-120"/>
                <a:cs typeface="Times New Roman" pitchFamily="18" charset="0"/>
              </a:endParaRPr>
            </a:p>
            <a:p>
              <a:pPr algn="ctr"/>
              <a:endParaRPr kumimoji="0" lang="en-US" altLang="zh-TW" sz="1600" b="1">
                <a:latin typeface="Times New Roman" pitchFamily="18" charset="0"/>
                <a:ea typeface="標楷體" pitchFamily="65" charset="-120"/>
                <a:cs typeface="Times New Roman" pitchFamily="18" charset="0"/>
              </a:endParaRPr>
            </a:p>
            <a:p>
              <a:pPr algn="ctr"/>
              <a:r>
                <a:rPr kumimoji="0" lang="en-US" altLang="zh-TW" sz="1600" b="1">
                  <a:latin typeface="Times New Roman" pitchFamily="18" charset="0"/>
                  <a:ea typeface="標楷體" pitchFamily="65" charset="-120"/>
                  <a:cs typeface="Times New Roman" pitchFamily="18" charset="0"/>
                </a:rPr>
                <a:t>ERP</a:t>
              </a:r>
            </a:p>
            <a:p>
              <a:pPr algn="ct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企業資源規劃</a:t>
              </a:r>
              <a:r>
                <a:rPr kumimoji="0" lang="en-US" altLang="zh-TW" sz="1600" b="1">
                  <a:latin typeface="Times New Roman" pitchFamily="18" charset="0"/>
                  <a:ea typeface="標楷體" pitchFamily="65" charset="-120"/>
                  <a:cs typeface="Times New Roman" pitchFamily="18" charset="0"/>
                </a:rPr>
                <a:t>)</a:t>
              </a:r>
            </a:p>
          </p:txBody>
        </p:sp>
        <p:sp>
          <p:nvSpPr>
            <p:cNvPr id="39956" name="Line 20"/>
            <p:cNvSpPr>
              <a:spLocks noChangeShapeType="1"/>
            </p:cNvSpPr>
            <p:nvPr/>
          </p:nvSpPr>
          <p:spPr bwMode="auto">
            <a:xfrm>
              <a:off x="1382" y="3777"/>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57" name="Line 21"/>
            <p:cNvSpPr>
              <a:spLocks noChangeShapeType="1"/>
            </p:cNvSpPr>
            <p:nvPr/>
          </p:nvSpPr>
          <p:spPr bwMode="auto">
            <a:xfrm>
              <a:off x="1391" y="3526"/>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58" name="Line 22"/>
            <p:cNvSpPr>
              <a:spLocks noChangeShapeType="1"/>
            </p:cNvSpPr>
            <p:nvPr/>
          </p:nvSpPr>
          <p:spPr bwMode="auto">
            <a:xfrm>
              <a:off x="1382" y="3283"/>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39959" name="AutoShape 23"/>
            <p:cNvCxnSpPr>
              <a:cxnSpLocks noChangeShapeType="1"/>
              <a:stCxn id="39942" idx="3"/>
              <a:endCxn id="39950" idx="1"/>
            </p:cNvCxnSpPr>
            <p:nvPr/>
          </p:nvCxnSpPr>
          <p:spPr bwMode="auto">
            <a:xfrm>
              <a:off x="1348" y="3041"/>
              <a:ext cx="172" cy="0"/>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39960" name="AutoShape 24"/>
            <p:cNvCxnSpPr>
              <a:cxnSpLocks noChangeShapeType="1"/>
              <a:stCxn id="39941" idx="3"/>
              <a:endCxn id="39947" idx="1"/>
            </p:cNvCxnSpPr>
            <p:nvPr/>
          </p:nvCxnSpPr>
          <p:spPr bwMode="auto">
            <a:xfrm>
              <a:off x="1348" y="2725"/>
              <a:ext cx="172" cy="4"/>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39961" name="Line 25"/>
            <p:cNvSpPr>
              <a:spLocks noChangeShapeType="1"/>
            </p:cNvSpPr>
            <p:nvPr/>
          </p:nvSpPr>
          <p:spPr bwMode="auto">
            <a:xfrm>
              <a:off x="2783" y="3520"/>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62" name="Line 26"/>
            <p:cNvSpPr>
              <a:spLocks noChangeShapeType="1"/>
            </p:cNvSpPr>
            <p:nvPr/>
          </p:nvSpPr>
          <p:spPr bwMode="auto">
            <a:xfrm>
              <a:off x="2783" y="3043"/>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63" name="Line 27"/>
            <p:cNvSpPr>
              <a:spLocks noChangeShapeType="1"/>
            </p:cNvSpPr>
            <p:nvPr/>
          </p:nvSpPr>
          <p:spPr bwMode="auto">
            <a:xfrm>
              <a:off x="2791" y="2735"/>
              <a:ext cx="135"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64" name="Line 28"/>
            <p:cNvSpPr>
              <a:spLocks noChangeShapeType="1"/>
            </p:cNvSpPr>
            <p:nvPr/>
          </p:nvSpPr>
          <p:spPr bwMode="auto">
            <a:xfrm>
              <a:off x="2783" y="2427"/>
              <a:ext cx="134"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65" name="Line 29"/>
            <p:cNvSpPr>
              <a:spLocks noChangeShapeType="1"/>
            </p:cNvSpPr>
            <p:nvPr/>
          </p:nvSpPr>
          <p:spPr bwMode="auto">
            <a:xfrm>
              <a:off x="2791" y="2198"/>
              <a:ext cx="135" cy="1"/>
            </a:xfrm>
            <a:prstGeom prst="line">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966" name="Rectangle 30"/>
            <p:cNvSpPr>
              <a:spLocks noChangeArrowheads="1"/>
            </p:cNvSpPr>
            <p:nvPr/>
          </p:nvSpPr>
          <p:spPr bwMode="auto">
            <a:xfrm>
              <a:off x="2904" y="1583"/>
              <a:ext cx="1224" cy="221"/>
            </a:xfrm>
            <a:prstGeom prst="rect">
              <a:avLst/>
            </a:prstGeom>
            <a:gradFill rotWithShape="1">
              <a:gsLst>
                <a:gs pos="0">
                  <a:srgbClr val="FFCC00"/>
                </a:gs>
                <a:gs pos="50000">
                  <a:srgbClr val="FFFFFF"/>
                </a:gs>
                <a:gs pos="100000">
                  <a:srgbClr val="FFCC00"/>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CRM (</a:t>
              </a:r>
              <a:r>
                <a:rPr kumimoji="0" lang="zh-TW" altLang="en-US" sz="1600" b="1">
                  <a:latin typeface="Times New Roman" pitchFamily="18" charset="0"/>
                  <a:ea typeface="標楷體" pitchFamily="65" charset="-120"/>
                  <a:cs typeface="Times New Roman" pitchFamily="18" charset="0"/>
                </a:rPr>
                <a:t>客戶關係管理</a:t>
              </a:r>
              <a:r>
                <a:rPr kumimoji="0" lang="en-US" altLang="zh-TW" sz="1600" b="1">
                  <a:latin typeface="Times New Roman" pitchFamily="18" charset="0"/>
                  <a:ea typeface="標楷體" pitchFamily="65" charset="-120"/>
                  <a:cs typeface="Times New Roman" pitchFamily="18" charset="0"/>
                </a:rPr>
                <a:t>)</a:t>
              </a:r>
            </a:p>
          </p:txBody>
        </p:sp>
        <p:sp>
          <p:nvSpPr>
            <p:cNvPr id="39967" name="Rectangle 31"/>
            <p:cNvSpPr>
              <a:spLocks noChangeArrowheads="1"/>
            </p:cNvSpPr>
            <p:nvPr/>
          </p:nvSpPr>
          <p:spPr bwMode="auto">
            <a:xfrm>
              <a:off x="2904" y="1324"/>
              <a:ext cx="1209" cy="221"/>
            </a:xfrm>
            <a:prstGeom prst="rect">
              <a:avLst/>
            </a:prstGeom>
            <a:gradFill rotWithShape="1">
              <a:gsLst>
                <a:gs pos="0">
                  <a:srgbClr val="FFCC00"/>
                </a:gs>
                <a:gs pos="50000">
                  <a:srgbClr val="FFFFFF"/>
                </a:gs>
                <a:gs pos="100000">
                  <a:srgbClr val="FFCC00"/>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SFA (</a:t>
              </a:r>
              <a:r>
                <a:rPr kumimoji="0" lang="zh-TW" altLang="en-US" sz="1600" b="1">
                  <a:latin typeface="Times New Roman" pitchFamily="18" charset="0"/>
                  <a:ea typeface="標楷體" pitchFamily="65" charset="-120"/>
                  <a:cs typeface="Times New Roman" pitchFamily="18" charset="0"/>
                </a:rPr>
                <a:t>銷售自動化</a:t>
              </a:r>
              <a:r>
                <a:rPr kumimoji="0" lang="en-US" altLang="zh-TW" sz="1600" b="1">
                  <a:latin typeface="Times New Roman" pitchFamily="18" charset="0"/>
                  <a:ea typeface="標楷體" pitchFamily="65" charset="-120"/>
                  <a:cs typeface="Times New Roman" pitchFamily="18" charset="0"/>
                </a:rPr>
                <a:t>)</a:t>
              </a:r>
            </a:p>
          </p:txBody>
        </p:sp>
        <p:sp>
          <p:nvSpPr>
            <p:cNvPr id="39968" name="Rectangle 32"/>
            <p:cNvSpPr>
              <a:spLocks noChangeArrowheads="1"/>
            </p:cNvSpPr>
            <p:nvPr/>
          </p:nvSpPr>
          <p:spPr bwMode="auto">
            <a:xfrm>
              <a:off x="2904" y="935"/>
              <a:ext cx="1209" cy="351"/>
            </a:xfrm>
            <a:prstGeom prst="rect">
              <a:avLst/>
            </a:prstGeom>
            <a:gradFill rotWithShape="1">
              <a:gsLst>
                <a:gs pos="0">
                  <a:srgbClr val="FFCC00"/>
                </a:gs>
                <a:gs pos="50000">
                  <a:srgbClr val="FFFFFF"/>
                </a:gs>
                <a:gs pos="100000">
                  <a:srgbClr val="FFCC00"/>
                </a:gs>
              </a:gsLst>
              <a:lin ang="5400000" scaled="1"/>
            </a:gradFill>
            <a:ln w="9525">
              <a:solidFill>
                <a:srgbClr val="000000"/>
              </a:solidFill>
              <a:miter lim="800000"/>
              <a:headEnd/>
              <a:tailEnd/>
            </a:ln>
          </p:spPr>
          <p:txBody>
            <a:bodyPr/>
            <a:lstStyle/>
            <a:p>
              <a:pPr algn="ctr"/>
              <a:r>
                <a:rPr kumimoji="0" lang="en-US" altLang="zh-TW" sz="1600" b="1">
                  <a:latin typeface="Times New Roman" pitchFamily="18" charset="0"/>
                  <a:ea typeface="標楷體" pitchFamily="65" charset="-120"/>
                  <a:cs typeface="Times New Roman" pitchFamily="18" charset="0"/>
                </a:rPr>
                <a:t>E-Commerce </a:t>
              </a:r>
            </a:p>
            <a:p>
              <a:pPr algn="ct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電子商務</a:t>
              </a:r>
              <a:r>
                <a:rPr kumimoji="0" lang="en-US" altLang="zh-TW" sz="1600" b="1">
                  <a:latin typeface="Times New Roman" pitchFamily="18" charset="0"/>
                  <a:ea typeface="標楷體" pitchFamily="65" charset="-120"/>
                  <a:cs typeface="Times New Roman" pitchFamily="18" charset="0"/>
                </a:rPr>
                <a:t>)</a:t>
              </a:r>
            </a:p>
          </p:txBody>
        </p:sp>
        <p:cxnSp>
          <p:nvCxnSpPr>
            <p:cNvPr id="39969" name="AutoShape 33"/>
            <p:cNvCxnSpPr>
              <a:cxnSpLocks noChangeShapeType="1"/>
              <a:stCxn id="39953" idx="3"/>
              <a:endCxn id="39968" idx="1"/>
            </p:cNvCxnSpPr>
            <p:nvPr/>
          </p:nvCxnSpPr>
          <p:spPr bwMode="auto">
            <a:xfrm flipV="1">
              <a:off x="2740" y="1111"/>
              <a:ext cx="164" cy="2"/>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39970" name="Rectangle 34"/>
            <p:cNvSpPr>
              <a:spLocks noChangeArrowheads="1"/>
            </p:cNvSpPr>
            <p:nvPr/>
          </p:nvSpPr>
          <p:spPr bwMode="auto">
            <a:xfrm>
              <a:off x="2904" y="3915"/>
              <a:ext cx="1228"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1990</a:t>
              </a:r>
            </a:p>
          </p:txBody>
        </p:sp>
        <p:sp>
          <p:nvSpPr>
            <p:cNvPr id="431139" name="Rectangle 35"/>
            <p:cNvSpPr>
              <a:spLocks noChangeArrowheads="1"/>
            </p:cNvSpPr>
            <p:nvPr/>
          </p:nvSpPr>
          <p:spPr bwMode="auto">
            <a:xfrm>
              <a:off x="4278" y="935"/>
              <a:ext cx="1278" cy="2933"/>
            </a:xfrm>
            <a:prstGeom prst="rect">
              <a:avLst/>
            </a:prstGeom>
            <a:gradFill rotWithShape="1">
              <a:gsLst>
                <a:gs pos="0">
                  <a:srgbClr val="FF99CC"/>
                </a:gs>
                <a:gs pos="50000">
                  <a:srgbClr val="FF99CC">
                    <a:gamma/>
                    <a:tint val="0"/>
                    <a:invGamma/>
                    <a:alpha val="67999"/>
                  </a:srgbClr>
                </a:gs>
                <a:gs pos="100000">
                  <a:srgbClr val="FF99CC"/>
                </a:gs>
              </a:gsLst>
              <a:lin ang="5400000" scaled="1"/>
            </a:gradFill>
            <a:ln w="9525">
              <a:solidFill>
                <a:srgbClr val="000000"/>
              </a:solidFill>
              <a:miter lim="800000"/>
              <a:headEnd/>
              <a:tailEnd/>
            </a:ln>
          </p:spPr>
          <p:txBody>
            <a:bodyPr/>
            <a:lstStyle/>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E-Business</a:t>
              </a: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電子企業環境</a:t>
              </a:r>
              <a:r>
                <a:rPr kumimoji="0" lang="en-US" altLang="zh-TW" sz="1600" b="1">
                  <a:latin typeface="Times New Roman" pitchFamily="18" charset="0"/>
                  <a:ea typeface="標楷體" pitchFamily="65" charset="-120"/>
                  <a:cs typeface="Times New Roman" pitchFamily="18" charset="0"/>
                </a:rPr>
                <a:t>)</a:t>
              </a: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ESCM</a:t>
              </a: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延伸型供應鏈管理</a:t>
              </a:r>
              <a:r>
                <a:rPr kumimoji="0" lang="en-US" altLang="zh-TW" sz="1600" b="1">
                  <a:latin typeface="Times New Roman" pitchFamily="18" charset="0"/>
                  <a:ea typeface="標楷體" pitchFamily="65" charset="-120"/>
                  <a:cs typeface="Times New Roman" pitchFamily="18" charset="0"/>
                </a:rPr>
                <a:t>)</a:t>
              </a: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endParaRPr kumimoji="0" lang="en-US" altLang="zh-TW" sz="1600" b="1">
                <a:latin typeface="Times New Roman" pitchFamily="18" charset="0"/>
                <a:ea typeface="標楷體" pitchFamily="65" charset="-120"/>
                <a:cs typeface="Times New Roman" pitchFamily="18" charset="0"/>
              </a:endParaRP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EERP</a:t>
              </a:r>
            </a:p>
            <a:p>
              <a:pPr algn="ctr" fontAlgn="auto">
                <a:spcBef>
                  <a:spcPts val="0"/>
                </a:spcBef>
                <a:spcAft>
                  <a:spcPts val="0"/>
                </a:spcAft>
                <a:defRPr/>
              </a:pP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延伸型企業資源規劃</a:t>
              </a:r>
              <a:r>
                <a:rPr kumimoji="0" lang="en-US" altLang="zh-TW" sz="1600" b="1">
                  <a:latin typeface="Times New Roman" pitchFamily="18" charset="0"/>
                  <a:ea typeface="標楷體" pitchFamily="65" charset="-120"/>
                  <a:cs typeface="Times New Roman" pitchFamily="18" charset="0"/>
                </a:rPr>
                <a:t>)</a:t>
              </a:r>
            </a:p>
          </p:txBody>
        </p:sp>
        <p:cxnSp>
          <p:nvCxnSpPr>
            <p:cNvPr id="39974" name="AutoShape 36"/>
            <p:cNvCxnSpPr>
              <a:cxnSpLocks noChangeShapeType="1"/>
            </p:cNvCxnSpPr>
            <p:nvPr/>
          </p:nvCxnSpPr>
          <p:spPr bwMode="auto">
            <a:xfrm flipV="1">
              <a:off x="4157" y="1114"/>
              <a:ext cx="126" cy="2"/>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39975" name="AutoShape 37"/>
            <p:cNvCxnSpPr>
              <a:cxnSpLocks noChangeShapeType="1"/>
            </p:cNvCxnSpPr>
            <p:nvPr/>
          </p:nvCxnSpPr>
          <p:spPr bwMode="auto">
            <a:xfrm flipV="1">
              <a:off x="4157" y="1429"/>
              <a:ext cx="126" cy="3"/>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39976" name="AutoShape 38"/>
            <p:cNvCxnSpPr>
              <a:cxnSpLocks noChangeShapeType="1"/>
            </p:cNvCxnSpPr>
            <p:nvPr/>
          </p:nvCxnSpPr>
          <p:spPr bwMode="auto">
            <a:xfrm flipV="1">
              <a:off x="4157" y="1688"/>
              <a:ext cx="126" cy="3"/>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39977" name="AutoShape 39"/>
            <p:cNvCxnSpPr>
              <a:cxnSpLocks noChangeShapeType="1"/>
            </p:cNvCxnSpPr>
            <p:nvPr/>
          </p:nvCxnSpPr>
          <p:spPr bwMode="auto">
            <a:xfrm flipV="1">
              <a:off x="4157" y="2174"/>
              <a:ext cx="126" cy="3"/>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39978" name="AutoShape 40"/>
            <p:cNvCxnSpPr>
              <a:cxnSpLocks noChangeShapeType="1"/>
            </p:cNvCxnSpPr>
            <p:nvPr/>
          </p:nvCxnSpPr>
          <p:spPr bwMode="auto">
            <a:xfrm flipV="1">
              <a:off x="4157" y="3121"/>
              <a:ext cx="126" cy="3"/>
            </a:xfrm>
            <a:prstGeom prst="straightConnector1">
              <a:avLst/>
            </a:prstGeom>
            <a:noFill/>
            <a:ln w="41275">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39979" name="Rectangle 41"/>
            <p:cNvSpPr>
              <a:spLocks noChangeArrowheads="1"/>
            </p:cNvSpPr>
            <p:nvPr/>
          </p:nvSpPr>
          <p:spPr bwMode="auto">
            <a:xfrm>
              <a:off x="4287" y="3909"/>
              <a:ext cx="1228"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2000</a:t>
              </a:r>
            </a:p>
          </p:txBody>
        </p:sp>
        <p:sp>
          <p:nvSpPr>
            <p:cNvPr id="39980" name="Rectangle 43"/>
            <p:cNvSpPr>
              <a:spLocks noChangeArrowheads="1"/>
            </p:cNvSpPr>
            <p:nvPr/>
          </p:nvSpPr>
          <p:spPr bwMode="auto">
            <a:xfrm>
              <a:off x="2912" y="1834"/>
              <a:ext cx="1202" cy="680"/>
            </a:xfrm>
            <a:prstGeom prst="rect">
              <a:avLst/>
            </a:prstGeom>
            <a:gradFill rotWithShape="1">
              <a:gsLst>
                <a:gs pos="0">
                  <a:srgbClr val="FFCC00"/>
                </a:gs>
                <a:gs pos="50000">
                  <a:srgbClr val="FFFFFF"/>
                </a:gs>
                <a:gs pos="100000">
                  <a:srgbClr val="FFCC00"/>
                </a:gs>
              </a:gsLst>
              <a:lin ang="5400000" scaled="1"/>
            </a:gradFill>
            <a:ln w="9525">
              <a:solidFill>
                <a:srgbClr val="000000"/>
              </a:solidFill>
              <a:miter lim="800000"/>
              <a:headEnd/>
              <a:tailEnd/>
            </a:ln>
          </p:spPr>
          <p:txBody>
            <a:bodyPr/>
            <a:lstStyle/>
            <a:p>
              <a:pPr algn="ctr"/>
              <a:endParaRPr kumimoji="0" lang="en-US" altLang="zh-TW" sz="1600" b="1">
                <a:latin typeface="Times New Roman" pitchFamily="18" charset="0"/>
                <a:ea typeface="標楷體" pitchFamily="65" charset="-120"/>
                <a:cs typeface="Times New Roman" pitchFamily="18" charset="0"/>
              </a:endParaRPr>
            </a:p>
            <a:p>
              <a:pPr algn="ctr"/>
              <a:r>
                <a:rPr kumimoji="0" lang="en-US" altLang="zh-TW" sz="1600" b="1">
                  <a:latin typeface="Times New Roman" pitchFamily="18" charset="0"/>
                  <a:ea typeface="標楷體" pitchFamily="65" charset="-120"/>
                  <a:cs typeface="Times New Roman" pitchFamily="18" charset="0"/>
                </a:rPr>
                <a:t>SCM</a:t>
              </a:r>
            </a:p>
            <a:p>
              <a:pPr algn="ctr"/>
              <a:r>
                <a:rPr kumimoji="0" lang="en-US" altLang="zh-TW" sz="1600" b="1">
                  <a:latin typeface="Times New Roman" pitchFamily="18" charset="0"/>
                  <a:ea typeface="標楷體" pitchFamily="65" charset="-120"/>
                  <a:cs typeface="Times New Roman" pitchFamily="18" charset="0"/>
                </a:rPr>
                <a:t>(</a:t>
              </a:r>
              <a:r>
                <a:rPr kumimoji="0" lang="zh-TW" altLang="en-US" sz="1600" b="1">
                  <a:latin typeface="Times New Roman" pitchFamily="18" charset="0"/>
                  <a:ea typeface="標楷體" pitchFamily="65" charset="-120"/>
                  <a:cs typeface="Times New Roman" pitchFamily="18" charset="0"/>
                </a:rPr>
                <a:t>供應鏈管理</a:t>
              </a:r>
              <a:r>
                <a:rPr kumimoji="0" lang="en-US" altLang="zh-TW" sz="1600" b="1">
                  <a:latin typeface="Times New Roman" pitchFamily="18" charset="0"/>
                  <a:ea typeface="標楷體" pitchFamily="65" charset="-120"/>
                  <a:cs typeface="Times New Roman" pitchFamily="18" charset="0"/>
                </a:rPr>
                <a:t>)</a:t>
              </a:r>
            </a:p>
          </p:txBody>
        </p:sp>
      </p:grpSp>
      <p:sp>
        <p:nvSpPr>
          <p:cNvPr id="431149" name="Rectangle 45"/>
          <p:cNvSpPr>
            <a:spLocks noChangeArrowheads="1"/>
          </p:cNvSpPr>
          <p:nvPr/>
        </p:nvSpPr>
        <p:spPr bwMode="auto">
          <a:xfrm>
            <a:off x="6075363" y="6429375"/>
            <a:ext cx="3068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TW" altLang="en-US" sz="1600" b="1">
                <a:latin typeface="Times New Roman" pitchFamily="18" charset="0"/>
                <a:ea typeface="標楷體" pitchFamily="65" charset="-120"/>
                <a:cs typeface="Times New Roman" pitchFamily="18" charset="0"/>
              </a:rPr>
              <a:t>資料來源：資策會</a:t>
            </a:r>
            <a:r>
              <a:rPr kumimoji="0" lang="en-US" altLang="zh-TW" sz="1600" b="1">
                <a:latin typeface="Times New Roman" pitchFamily="18" charset="0"/>
                <a:ea typeface="標楷體" pitchFamily="65" charset="-120"/>
                <a:cs typeface="Times New Roman" pitchFamily="18" charset="0"/>
              </a:rPr>
              <a:t>MIC</a:t>
            </a:r>
            <a:r>
              <a:rPr kumimoji="0" lang="zh-TW" altLang="en-US" sz="1600" b="1">
                <a:latin typeface="Times New Roman" pitchFamily="18" charset="0"/>
                <a:ea typeface="標楷體" pitchFamily="65" charset="-120"/>
                <a:cs typeface="Times New Roman" pitchFamily="18" charset="0"/>
              </a:rPr>
              <a:t>，</a:t>
            </a:r>
            <a:r>
              <a:rPr kumimoji="0" lang="en-US" altLang="zh-TW" sz="1600" b="1">
                <a:latin typeface="Times New Roman" pitchFamily="18" charset="0"/>
                <a:ea typeface="標楷體" pitchFamily="65" charset="-120"/>
                <a:cs typeface="Times New Roman" pitchFamily="18" charset="0"/>
              </a:rPr>
              <a:t>2002</a:t>
            </a:r>
            <a:r>
              <a:rPr kumimoji="0" lang="zh-TW" altLang="en-US" sz="1600" b="1">
                <a:latin typeface="Times New Roman" pitchFamily="18" charset="0"/>
                <a:ea typeface="標楷體" pitchFamily="65" charset="-120"/>
                <a:cs typeface="Times New Roman" pitchFamily="18" charset="0"/>
              </a:rPr>
              <a:t>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31146"/>
                                        </p:tgtEl>
                                        <p:attrNameLst>
                                          <p:attrName>style.visibility</p:attrName>
                                        </p:attrNameLst>
                                      </p:cBhvr>
                                      <p:to>
                                        <p:strVal val="visible"/>
                                      </p:to>
                                    </p:set>
                                    <p:animEffect transition="in" filter="blinds(horizontal)">
                                      <p:cBhvr>
                                        <p:cTn id="7" dur="500"/>
                                        <p:tgtEl>
                                          <p:spTgt spid="431146"/>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vertical)">
                                      <p:cBhvr>
                                        <p:cTn id="11" dur="500"/>
                                        <p:tgtEl>
                                          <p:spTgt spid="2"/>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31149"/>
                                        </p:tgtEl>
                                        <p:attrNameLst>
                                          <p:attrName>style.visibility</p:attrName>
                                        </p:attrNameLst>
                                      </p:cBhvr>
                                      <p:to>
                                        <p:strVal val="visible"/>
                                      </p:to>
                                    </p:set>
                                    <p:animEffect transition="in" filter="dissolve">
                                      <p:cBhvr>
                                        <p:cTn id="15" dur="500"/>
                                        <p:tgtEl>
                                          <p:spTgt spid="431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46" grpId="0"/>
      <p:bldP spid="4311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dirty="0" smtClean="0">
                <a:effectLst>
                  <a:outerShdw blurRad="38100" dist="38100" dir="2700000" algn="tl">
                    <a:srgbClr val="000000">
                      <a:alpha val="43137"/>
                    </a:srgbClr>
                  </a:outerShdw>
                </a:effectLst>
              </a:rPr>
              <a:t>評量測驗</a:t>
            </a:r>
            <a:endParaRPr lang="zh-TW" altLang="en-US" b="1" i="1" dirty="0" smtClean="0">
              <a:effectLst>
                <a:outerShdw blurRad="38100" dist="38100" dir="2700000" algn="tl">
                  <a:srgbClr val="000000">
                    <a:alpha val="43137"/>
                  </a:srgbClr>
                </a:outerShdw>
              </a:effectLst>
            </a:endParaRPr>
          </a:p>
        </p:txBody>
      </p:sp>
      <p:sp>
        <p:nvSpPr>
          <p:cNvPr id="3" name="內容版面配置區 2"/>
          <p:cNvSpPr>
            <a:spLocks noGrp="1"/>
          </p:cNvSpPr>
          <p:nvPr>
            <p:ph idx="4294967295"/>
          </p:nvPr>
        </p:nvSpPr>
        <p:spPr/>
        <p:txBody>
          <a:bodyPr/>
          <a:lstStyle/>
          <a:p>
            <a:pPr eaLnBrk="1" hangingPunct="1">
              <a:lnSpc>
                <a:spcPts val="2900"/>
              </a:lnSpc>
              <a:spcBef>
                <a:spcPts val="1900"/>
              </a:spcBef>
            </a:pPr>
            <a:r>
              <a:rPr lang="zh-TW" altLang="en-US" dirty="0">
                <a:solidFill>
                  <a:schemeClr val="tx1"/>
                </a:solidFill>
              </a:rPr>
              <a:t>何謂</a:t>
            </a:r>
            <a:r>
              <a:rPr lang="en-US" altLang="zh-TW" dirty="0">
                <a:solidFill>
                  <a:schemeClr val="tx1"/>
                </a:solidFill>
              </a:rPr>
              <a:t>ERP</a:t>
            </a:r>
            <a:r>
              <a:rPr lang="zh-TW" altLang="en-US" dirty="0">
                <a:solidFill>
                  <a:schemeClr val="tx1"/>
                </a:solidFill>
              </a:rPr>
              <a:t>，下列何者正確</a:t>
            </a:r>
            <a:r>
              <a:rPr lang="zh-TW" altLang="en-US" dirty="0" smtClean="0">
                <a:solidFill>
                  <a:schemeClr val="tx1"/>
                </a:solidFill>
              </a:rPr>
              <a:t>？</a:t>
            </a:r>
            <a:br>
              <a:rPr lang="zh-TW" altLang="en-US" dirty="0" smtClean="0">
                <a:solidFill>
                  <a:schemeClr val="tx1"/>
                </a:solidFill>
              </a:rPr>
            </a:br>
            <a:r>
              <a:rPr lang="en-US" altLang="zh-TW" dirty="0" smtClean="0">
                <a:solidFill>
                  <a:schemeClr val="tx1"/>
                </a:solidFill>
              </a:rPr>
              <a:t>A) </a:t>
            </a:r>
            <a:r>
              <a:rPr lang="en-US" altLang="zh-TW" dirty="0">
                <a:solidFill>
                  <a:schemeClr val="tx1"/>
                </a:solidFill>
              </a:rPr>
              <a:t>Enterprise Resource Planning</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B) </a:t>
            </a:r>
            <a:r>
              <a:rPr lang="en-US" altLang="zh-TW" dirty="0">
                <a:solidFill>
                  <a:schemeClr val="tx1"/>
                </a:solidFill>
              </a:rPr>
              <a:t>Enterprise Reengineering Program</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C) </a:t>
            </a:r>
            <a:r>
              <a:rPr lang="en-US" altLang="zh-TW" dirty="0">
                <a:solidFill>
                  <a:schemeClr val="tx1"/>
                </a:solidFill>
              </a:rPr>
              <a:t>Engineering Recycle Project</a:t>
            </a:r>
            <a:r>
              <a:rPr lang="zh-TW" altLang="en-US" dirty="0" smtClean="0">
                <a:solidFill>
                  <a:schemeClr val="tx1"/>
                </a:solidFill>
              </a:rPr>
              <a:t/>
            </a:r>
            <a:br>
              <a:rPr lang="zh-TW" altLang="en-US" dirty="0" smtClean="0">
                <a:solidFill>
                  <a:schemeClr val="tx1"/>
                </a:solidFill>
              </a:rPr>
            </a:br>
            <a:r>
              <a:rPr lang="en-US" altLang="zh-TW" dirty="0" smtClean="0">
                <a:solidFill>
                  <a:schemeClr val="tx1"/>
                </a:solidFill>
              </a:rPr>
              <a:t>D) </a:t>
            </a:r>
            <a:r>
              <a:rPr lang="en-US" altLang="zh-TW" dirty="0">
                <a:solidFill>
                  <a:schemeClr val="tx1"/>
                </a:solidFill>
              </a:rPr>
              <a:t>Extended Reengineering Process</a:t>
            </a:r>
            <a:endParaRPr lang="en-US" altLang="zh-TW" dirty="0" smtClean="0">
              <a:solidFill>
                <a:schemeClr val="tx1"/>
              </a:solidFill>
            </a:endParaRPr>
          </a:p>
          <a:p>
            <a:pPr lvl="1" eaLnBrk="1" hangingPunct="1">
              <a:lnSpc>
                <a:spcPts val="2900"/>
              </a:lnSpc>
              <a:spcBef>
                <a:spcPts val="1900"/>
              </a:spcBef>
            </a:pPr>
            <a:r>
              <a:rPr lang="en-US" altLang="zh-TW" sz="2000" dirty="0" smtClean="0">
                <a:solidFill>
                  <a:srgbClr val="0000FF"/>
                </a:solidFill>
                <a:effectLst>
                  <a:outerShdw blurRad="38100" dist="38100" dir="2700000" algn="tl">
                    <a:srgbClr val="000000">
                      <a:alpha val="43137"/>
                    </a:srgbClr>
                  </a:outerShdw>
                </a:effectLst>
              </a:rPr>
              <a:t>A</a:t>
            </a:r>
          </a:p>
        </p:txBody>
      </p:sp>
    </p:spTree>
    <p:extLst>
      <p:ext uri="{BB962C8B-B14F-4D97-AF65-F5344CB8AC3E}">
        <p14:creationId xmlns:p14="http://schemas.microsoft.com/office/powerpoint/2010/main" val="1847125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zh-TW" altLang="zh-TW" smtClean="0">
                <a:solidFill>
                  <a:schemeClr val="tx1"/>
                </a:solidFill>
              </a:rPr>
              <a:t>以下何者非美國營運管理學會對ERP的定義：</a:t>
            </a:r>
            <a:r>
              <a:rPr lang="zh-TW" altLang="en-US" smtClean="0">
                <a:solidFill>
                  <a:schemeClr val="tx1"/>
                </a:solidFill>
              </a:rPr>
              <a:t/>
            </a:r>
            <a:br>
              <a:rPr lang="zh-TW" altLang="en-US" smtClean="0">
                <a:solidFill>
                  <a:schemeClr val="tx1"/>
                </a:solidFill>
              </a:rPr>
            </a:br>
            <a:r>
              <a:rPr lang="en-US" altLang="zh-TW" smtClean="0">
                <a:solidFill>
                  <a:schemeClr val="tx1"/>
                </a:solidFill>
              </a:rPr>
              <a:t>A)	</a:t>
            </a:r>
            <a:r>
              <a:rPr lang="zh-TW" altLang="zh-TW" smtClean="0">
                <a:solidFill>
                  <a:schemeClr val="tx1"/>
                </a:solidFill>
              </a:rPr>
              <a:t>關連式資料庫</a:t>
            </a:r>
            <a:r>
              <a:rPr lang="zh-TW" altLang="en-US" smtClean="0">
                <a:solidFill>
                  <a:schemeClr val="tx1"/>
                </a:solidFill>
              </a:rPr>
              <a:t/>
            </a:r>
            <a:br>
              <a:rPr lang="zh-TW" altLang="en-US" smtClean="0">
                <a:solidFill>
                  <a:schemeClr val="tx1"/>
                </a:solidFill>
              </a:rPr>
            </a:br>
            <a:r>
              <a:rPr lang="en-US" altLang="zh-TW" smtClean="0">
                <a:solidFill>
                  <a:schemeClr val="tx1"/>
                </a:solidFill>
              </a:rPr>
              <a:t>B) 	</a:t>
            </a:r>
            <a:r>
              <a:rPr lang="zh-TW" altLang="zh-TW" smtClean="0">
                <a:solidFill>
                  <a:schemeClr val="tx1"/>
                </a:solidFill>
              </a:rPr>
              <a:t>第三代語言</a:t>
            </a:r>
            <a:r>
              <a:rPr lang="zh-TW" altLang="en-US" smtClean="0">
                <a:solidFill>
                  <a:schemeClr val="tx1"/>
                </a:solidFill>
              </a:rPr>
              <a:t/>
            </a:r>
            <a:br>
              <a:rPr lang="zh-TW" altLang="en-US" smtClean="0">
                <a:solidFill>
                  <a:schemeClr val="tx1"/>
                </a:solidFill>
              </a:rPr>
            </a:br>
            <a:r>
              <a:rPr lang="en-US" altLang="zh-TW" smtClean="0">
                <a:solidFill>
                  <a:schemeClr val="tx1"/>
                </a:solidFill>
              </a:rPr>
              <a:t>C)	</a:t>
            </a:r>
            <a:r>
              <a:rPr lang="zh-TW" altLang="zh-TW" smtClean="0">
                <a:solidFill>
                  <a:schemeClr val="tx1"/>
                </a:solidFill>
              </a:rPr>
              <a:t>主從架構</a:t>
            </a:r>
            <a:r>
              <a:rPr lang="zh-TW" altLang="en-US" smtClean="0">
                <a:solidFill>
                  <a:schemeClr val="tx1"/>
                </a:solidFill>
              </a:rPr>
              <a:t/>
            </a:r>
            <a:br>
              <a:rPr lang="zh-TW" altLang="en-US" smtClean="0">
                <a:solidFill>
                  <a:schemeClr val="tx1"/>
                </a:solidFill>
              </a:rPr>
            </a:br>
            <a:r>
              <a:rPr lang="en-US" altLang="zh-TW" smtClean="0">
                <a:solidFill>
                  <a:schemeClr val="tx1"/>
                </a:solidFill>
              </a:rPr>
              <a:t>D)	</a:t>
            </a:r>
            <a:r>
              <a:rPr lang="zh-TW" altLang="zh-TW" smtClean="0">
                <a:solidFill>
                  <a:schemeClr val="tx1"/>
                </a:solidFill>
              </a:rPr>
              <a:t>開放性系統平台</a:t>
            </a:r>
            <a:endParaRPr lang="en-US" altLang="zh-TW" smtClean="0">
              <a:solidFill>
                <a:schemeClr val="tx1"/>
              </a:solidFill>
            </a:endParaRPr>
          </a:p>
          <a:p>
            <a:pPr lvl="1" eaLnBrk="1" hangingPunct="1">
              <a:lnSpc>
                <a:spcPts val="2900"/>
              </a:lnSpc>
              <a:spcBef>
                <a:spcPts val="1900"/>
              </a:spcBef>
              <a:tabLst>
                <a:tab pos="717550" algn="l"/>
              </a:tabLst>
            </a:pPr>
            <a:r>
              <a:rPr lang="en-US" altLang="zh-TW" sz="2000" smtClean="0">
                <a:solidFill>
                  <a:srgbClr val="0000FF"/>
                </a:solidFill>
              </a:rPr>
              <a:t>B  (</a:t>
            </a:r>
            <a:r>
              <a:rPr lang="zh-TW" altLang="en-US" sz="2000" smtClean="0">
                <a:solidFill>
                  <a:srgbClr val="0000FF"/>
                </a:solidFill>
              </a:rPr>
              <a:t>第四代語言</a:t>
            </a:r>
            <a:r>
              <a:rPr lang="en-US" altLang="zh-TW" sz="2000" smtClean="0">
                <a:solidFill>
                  <a:srgbClr val="0000FF"/>
                </a:solidFill>
              </a:rPr>
              <a:t>)</a:t>
            </a:r>
          </a:p>
        </p:txBody>
      </p:sp>
    </p:spTree>
    <p:extLst>
      <p:ext uri="{BB962C8B-B14F-4D97-AF65-F5344CB8AC3E}">
        <p14:creationId xmlns:p14="http://schemas.microsoft.com/office/powerpoint/2010/main" val="1856495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813" y="2571750"/>
            <a:ext cx="7772400" cy="1928813"/>
          </a:xfrm>
        </p:spPr>
        <p:txBody>
          <a:bodyPr rtlCol="0">
            <a:normAutofit/>
          </a:bodyPr>
          <a:lstStyle/>
          <a:p>
            <a:pPr algn="ctr" eaLnBrk="1" fontAlgn="auto" hangingPunct="1">
              <a:lnSpc>
                <a:spcPts val="6000"/>
              </a:lnSpc>
              <a:spcBef>
                <a:spcPts val="4200"/>
              </a:spcBef>
              <a:spcAft>
                <a:spcPts val="4200"/>
              </a:spcAft>
              <a:defRPr/>
            </a:pPr>
            <a:r>
              <a:rPr lang="zh-TW" altLang="en-US" sz="3600" dirty="0" smtClean="0">
                <a:effectLst>
                  <a:outerShdw blurRad="38100" dist="38100" dir="2700000" algn="tl">
                    <a:srgbClr val="000000">
                      <a:alpha val="43137"/>
                    </a:srgbClr>
                  </a:outerShdw>
                </a:effectLst>
                <a:latin typeface="華康隸書體W7" pitchFamily="65" charset="-120"/>
              </a:rPr>
              <a:t>第四階段</a:t>
            </a:r>
            <a:r>
              <a:rPr lang="en-US" altLang="zh-TW" sz="3600" dirty="0" smtClean="0">
                <a:effectLst>
                  <a:outerShdw blurRad="38100" dist="38100" dir="2700000" algn="tl">
                    <a:srgbClr val="000000">
                      <a:alpha val="43137"/>
                    </a:srgbClr>
                  </a:outerShdw>
                </a:effectLst>
                <a:latin typeface="華康隸書體W7" pitchFamily="65" charset="-120"/>
              </a:rPr>
              <a:t/>
            </a:r>
            <a:br>
              <a:rPr lang="en-US" altLang="zh-TW" sz="3600" dirty="0" smtClean="0">
                <a:effectLst>
                  <a:outerShdw blurRad="38100" dist="38100" dir="2700000" algn="tl">
                    <a:srgbClr val="000000">
                      <a:alpha val="43137"/>
                    </a:srgbClr>
                  </a:outerShdw>
                </a:effectLst>
                <a:latin typeface="華康隸書體W7" pitchFamily="65" charset="-120"/>
              </a:rPr>
            </a:br>
            <a:r>
              <a:rPr lang="en-US" altLang="zh-TW" sz="3600" dirty="0" smtClean="0">
                <a:effectLst>
                  <a:outerShdw blurRad="38100" dist="38100" dir="2700000" algn="tl">
                    <a:srgbClr val="000000">
                      <a:alpha val="43137"/>
                    </a:srgbClr>
                  </a:outerShdw>
                </a:effectLst>
                <a:latin typeface="華康隸書體W7" pitchFamily="65" charset="-120"/>
              </a:rPr>
              <a:t> </a:t>
            </a:r>
            <a:r>
              <a:rPr lang="en-US" altLang="zh-TW" sz="3600" b="1" dirty="0" smtClean="0">
                <a:effectLst>
                  <a:outerShdw blurRad="38100" dist="38100" dir="2700000" algn="tl">
                    <a:srgbClr val="000000">
                      <a:alpha val="43137"/>
                    </a:srgbClr>
                  </a:outerShdw>
                </a:effectLst>
              </a:rPr>
              <a:t>ERPII</a:t>
            </a:r>
            <a:r>
              <a:rPr lang="zh-TW" altLang="en-US" sz="3600" b="1" dirty="0" smtClean="0">
                <a:effectLst>
                  <a:outerShdw blurRad="38100" dist="38100" dir="2700000" algn="tl">
                    <a:srgbClr val="000000">
                      <a:alpha val="43137"/>
                    </a:srgbClr>
                  </a:outerShdw>
                </a:effectLst>
              </a:rPr>
              <a:t> </a:t>
            </a:r>
            <a:r>
              <a:rPr lang="zh-TW" altLang="en-US" sz="3600" dirty="0" smtClean="0">
                <a:effectLst>
                  <a:outerShdw blurRad="38100" dist="38100" dir="2700000" algn="tl">
                    <a:srgbClr val="000000">
                      <a:alpha val="43137"/>
                    </a:srgbClr>
                  </a:outerShdw>
                </a:effectLst>
                <a:latin typeface="華康隸書體W7" pitchFamily="65" charset="-120"/>
              </a:rPr>
              <a:t>的發展</a:t>
            </a:r>
            <a:endParaRPr lang="zh-TW" altLang="en-US"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ERPII</a:t>
            </a:r>
            <a:r>
              <a:rPr lang="zh-TW" altLang="en-US" dirty="0" smtClean="0">
                <a:effectLst>
                  <a:outerShdw blurRad="38100" dist="38100" dir="2700000" algn="tl">
                    <a:srgbClr val="000000">
                      <a:alpha val="43137"/>
                    </a:srgbClr>
                  </a:outerShdw>
                </a:effectLst>
                <a:latin typeface="華康隸書體W7" pitchFamily="65" charset="-120"/>
              </a:rPr>
              <a:t> 的</a:t>
            </a:r>
            <a:r>
              <a:rPr lang="zh-TW" altLang="en-US" dirty="0">
                <a:effectLst>
                  <a:outerShdw blurRad="38100" dist="38100" dir="2700000" algn="tl">
                    <a:srgbClr val="000000">
                      <a:alpha val="43137"/>
                    </a:srgbClr>
                  </a:outerShdw>
                </a:effectLst>
                <a:latin typeface="華康隸書體W7" pitchFamily="65" charset="-120"/>
              </a:rPr>
              <a:t>發展</a:t>
            </a:r>
          </a:p>
        </p:txBody>
      </p:sp>
      <p:sp>
        <p:nvSpPr>
          <p:cNvPr id="272387" name="Rectangle 3"/>
          <p:cNvSpPr>
            <a:spLocks noGrp="1" noChangeArrowheads="1"/>
          </p:cNvSpPr>
          <p:nvPr>
            <p:ph idx="1"/>
          </p:nvPr>
        </p:nvSpPr>
        <p:spPr>
          <a:xfrm>
            <a:off x="357188" y="2571750"/>
            <a:ext cx="8507412" cy="2159000"/>
          </a:xfrm>
        </p:spPr>
        <p:txBody>
          <a:bodyPr/>
          <a:lstStyle/>
          <a:p>
            <a:pPr marL="542925" indent="-542925" eaLnBrk="1" hangingPunct="1">
              <a:lnSpc>
                <a:spcPts val="2600"/>
              </a:lnSpc>
            </a:pPr>
            <a:r>
              <a:rPr lang="en-US" altLang="zh-TW" smtClean="0">
                <a:solidFill>
                  <a:schemeClr val="tx1"/>
                </a:solidFill>
              </a:rPr>
              <a:t>2000</a:t>
            </a:r>
            <a:r>
              <a:rPr lang="zh-TW" altLang="en-US" smtClean="0">
                <a:solidFill>
                  <a:schemeClr val="tx1"/>
                </a:solidFill>
              </a:rPr>
              <a:t>年</a:t>
            </a:r>
            <a:r>
              <a:rPr lang="en-US" altLang="zh-TW" smtClean="0">
                <a:solidFill>
                  <a:schemeClr val="tx1"/>
                </a:solidFill>
              </a:rPr>
              <a:t>Gartner Group Inc.</a:t>
            </a:r>
            <a:r>
              <a:rPr lang="zh-TW" altLang="en-US" smtClean="0">
                <a:solidFill>
                  <a:schemeClr val="tx1"/>
                </a:solidFill>
              </a:rPr>
              <a:t>又提出一個新概念 </a:t>
            </a:r>
            <a:r>
              <a:rPr lang="en-US" altLang="zh-TW" smtClean="0">
                <a:solidFill>
                  <a:schemeClr val="tx1"/>
                </a:solidFill>
              </a:rPr>
              <a:t>– </a:t>
            </a:r>
            <a:r>
              <a:rPr lang="en-US" altLang="zh-TW" smtClean="0">
                <a:solidFill>
                  <a:srgbClr val="0000FF"/>
                </a:solidFill>
              </a:rPr>
              <a:t>ERPII (Extended ERP, EERP</a:t>
            </a:r>
            <a:r>
              <a:rPr lang="en-US" altLang="zh-TW" smtClean="0">
                <a:solidFill>
                  <a:schemeClr val="tx1"/>
                </a:solidFill>
              </a:rPr>
              <a:t>)</a:t>
            </a:r>
            <a:endParaRPr lang="zh-TW" altLang="en-US" smtClean="0">
              <a:solidFill>
                <a:schemeClr val="tx1"/>
              </a:solidFill>
            </a:endParaRPr>
          </a:p>
          <a:p>
            <a:pPr marL="942975" lvl="1" indent="-542925" eaLnBrk="1" hangingPunct="1">
              <a:lnSpc>
                <a:spcPts val="2600"/>
              </a:lnSpc>
            </a:pPr>
            <a:r>
              <a:rPr lang="zh-TW" altLang="en-US" sz="2000" smtClean="0"/>
              <a:t>企業因應外在經營環境變化，企業營運亦需快速升級，在</a:t>
            </a:r>
            <a:r>
              <a:rPr lang="en-US" altLang="zh-TW" sz="2000" smtClean="0"/>
              <a:t>ERP</a:t>
            </a:r>
            <a:r>
              <a:rPr lang="zh-TW" altLang="en-US" sz="2000" smtClean="0"/>
              <a:t>使用深度廣度及對</a:t>
            </a:r>
            <a:r>
              <a:rPr lang="en-US" altLang="zh-TW" sz="2000" smtClean="0"/>
              <a:t>IT</a:t>
            </a:r>
            <a:r>
              <a:rPr lang="zh-TW" altLang="en-US" sz="2000" smtClean="0"/>
              <a:t>應用及產業特性整合朝更專業發展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blinds(horizontal)">
                                      <p:cBhvr>
                                        <p:cTn id="7" dur="500"/>
                                        <p:tgtEl>
                                          <p:spTgt spid="27238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72387">
                                            <p:txEl>
                                              <p:pRg st="0" end="0"/>
                                            </p:txEl>
                                          </p:spTgt>
                                        </p:tgtEl>
                                        <p:attrNameLst>
                                          <p:attrName>style.visibility</p:attrName>
                                        </p:attrNameLst>
                                      </p:cBhvr>
                                      <p:to>
                                        <p:strVal val="visible"/>
                                      </p:to>
                                    </p:set>
                                    <p:animEffect transition="in" filter="dissolve">
                                      <p:cBhvr>
                                        <p:cTn id="11" dur="500"/>
                                        <p:tgtEl>
                                          <p:spTgt spid="272387">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72387">
                                            <p:txEl>
                                              <p:pRg st="1" end="1"/>
                                            </p:txEl>
                                          </p:spTgt>
                                        </p:tgtEl>
                                        <p:attrNameLst>
                                          <p:attrName>style.visibility</p:attrName>
                                        </p:attrNameLst>
                                      </p:cBhvr>
                                      <p:to>
                                        <p:strVal val="visible"/>
                                      </p:to>
                                    </p:set>
                                    <p:animEffect transition="in" filter="dissolve">
                                      <p:cBhvr>
                                        <p:cTn id="15" dur="500"/>
                                        <p:tgtEl>
                                          <p:spTgt spid="272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947863" y="1643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graphicFrame>
        <p:nvGraphicFramePr>
          <p:cNvPr id="433155" name="Object 2"/>
          <p:cNvGraphicFramePr>
            <a:graphicFrameLocks noChangeAspect="1"/>
          </p:cNvGraphicFramePr>
          <p:nvPr/>
        </p:nvGraphicFramePr>
        <p:xfrm>
          <a:off x="-36513" y="-3175"/>
          <a:ext cx="9180513" cy="6845300"/>
        </p:xfrm>
        <a:graphic>
          <a:graphicData uri="http://schemas.openxmlformats.org/presentationml/2006/ole">
            <mc:AlternateContent xmlns:mc="http://schemas.openxmlformats.org/markup-compatibility/2006">
              <mc:Choice xmlns:v="urn:schemas-microsoft-com:vml" Requires="v">
                <p:oleObj spid="_x0000_s43025" name="點陣圖影像" r:id="rId3" imgW="5792008" imgH="4191585" progId="PBrush">
                  <p:embed/>
                </p:oleObj>
              </mc:Choice>
              <mc:Fallback>
                <p:oleObj name="點陣圖影像" r:id="rId3" imgW="5792008" imgH="4191585"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3175"/>
                        <a:ext cx="9180513"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linds(vertical)">
                                      <p:cBhvr>
                                        <p:cTn id="7"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ERPII</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latin typeface="華康隸書體W7" pitchFamily="65" charset="-120"/>
              </a:rPr>
              <a:t>應用</a:t>
            </a:r>
            <a:r>
              <a:rPr lang="zh-TW" altLang="en-US" dirty="0">
                <a:effectLst>
                  <a:outerShdw blurRad="38100" dist="38100" dir="2700000" algn="tl">
                    <a:srgbClr val="000000">
                      <a:alpha val="43137"/>
                    </a:srgbClr>
                  </a:outerShdw>
                </a:effectLst>
                <a:latin typeface="華康隸書體W7" pitchFamily="65" charset="-120"/>
              </a:rPr>
              <a:t>範圍</a:t>
            </a:r>
          </a:p>
        </p:txBody>
      </p:sp>
      <p:sp>
        <p:nvSpPr>
          <p:cNvPr id="274435" name="Rectangle 3"/>
          <p:cNvSpPr>
            <a:spLocks noGrp="1" noChangeArrowheads="1"/>
          </p:cNvSpPr>
          <p:nvPr>
            <p:ph idx="1"/>
          </p:nvPr>
        </p:nvSpPr>
        <p:spPr>
          <a:xfrm>
            <a:off x="500063" y="2571750"/>
            <a:ext cx="8215312" cy="3449638"/>
          </a:xfrm>
        </p:spPr>
        <p:txBody>
          <a:bodyPr/>
          <a:lstStyle/>
          <a:p>
            <a:pPr marL="542925" indent="-542925" eaLnBrk="1" hangingPunct="1"/>
            <a:r>
              <a:rPr lang="en-US" altLang="zh-TW" smtClean="0">
                <a:solidFill>
                  <a:srgbClr val="0000FF"/>
                </a:solidFill>
              </a:rPr>
              <a:t>(1)</a:t>
            </a:r>
            <a:r>
              <a:rPr lang="zh-TW" altLang="en-US" smtClean="0">
                <a:solidFill>
                  <a:srgbClr val="0000FF"/>
                </a:solidFill>
              </a:rPr>
              <a:t> </a:t>
            </a:r>
            <a:r>
              <a:rPr lang="en-US" altLang="zh-TW" smtClean="0">
                <a:solidFill>
                  <a:srgbClr val="0000FF"/>
                </a:solidFill>
              </a:rPr>
              <a:t>ERPII</a:t>
            </a:r>
            <a:r>
              <a:rPr lang="zh-TW" altLang="en-US" smtClean="0">
                <a:solidFill>
                  <a:srgbClr val="0000FF"/>
                </a:solidFill>
              </a:rPr>
              <a:t>擴大企業資源的規劃與應用範圍</a:t>
            </a:r>
          </a:p>
          <a:p>
            <a:pPr marL="1009650" lvl="1" indent="-466725" eaLnBrk="1" hangingPunct="1"/>
            <a:r>
              <a:rPr lang="en-US" altLang="zh-TW" smtClean="0"/>
              <a:t>ERP (</a:t>
            </a:r>
            <a:r>
              <a:rPr lang="zh-TW" altLang="en-US" smtClean="0"/>
              <a:t>企業資源規劃</a:t>
            </a:r>
            <a:r>
              <a:rPr lang="en-US" altLang="zh-TW" smtClean="0"/>
              <a:t>)</a:t>
            </a:r>
          </a:p>
          <a:p>
            <a:pPr marL="1009650" lvl="1" indent="-466725" eaLnBrk="1" hangingPunct="1"/>
            <a:r>
              <a:rPr lang="en-US" altLang="zh-TW" smtClean="0"/>
              <a:t>CRM (Customer Relationship Management </a:t>
            </a:r>
            <a:r>
              <a:rPr lang="zh-TW" altLang="en-US" smtClean="0"/>
              <a:t>客戶關係管理</a:t>
            </a:r>
            <a:r>
              <a:rPr lang="en-US" altLang="zh-TW" smtClean="0"/>
              <a:t>) </a:t>
            </a:r>
          </a:p>
          <a:p>
            <a:pPr marL="1009650" lvl="1" indent="-466725" eaLnBrk="1" hangingPunct="1"/>
            <a:r>
              <a:rPr lang="en-US" altLang="zh-TW" smtClean="0"/>
              <a:t>SCM (Supply Chain Management </a:t>
            </a:r>
            <a:r>
              <a:rPr lang="zh-TW" altLang="en-US" smtClean="0"/>
              <a:t>供應鏈管理</a:t>
            </a:r>
            <a:r>
              <a:rPr lang="en-US" altLang="zh-TW" smtClean="0"/>
              <a:t>)</a:t>
            </a:r>
          </a:p>
          <a:p>
            <a:pPr marL="1009650" lvl="1" indent="-466725" eaLnBrk="1" hangingPunct="1"/>
            <a:r>
              <a:rPr lang="en-US" altLang="zh-TW" smtClean="0"/>
              <a:t>EC (E Commerce </a:t>
            </a:r>
            <a:r>
              <a:rPr lang="zh-TW" altLang="en-US" smtClean="0"/>
              <a:t>電子商務</a:t>
            </a:r>
            <a:r>
              <a:rPr lang="en-US" altLang="zh-TW" smtClean="0"/>
              <a:t>)</a:t>
            </a:r>
          </a:p>
          <a:p>
            <a:pPr marL="1009650" lvl="1" indent="-466725" eaLnBrk="1" hangingPunct="1"/>
            <a:r>
              <a:rPr lang="en-US" altLang="zh-TW" smtClean="0"/>
              <a:t>SEM (Stratagem Execution Management </a:t>
            </a:r>
            <a:r>
              <a:rPr lang="zh-TW" altLang="en-US" smtClean="0"/>
              <a:t>資訊策略執行管理</a:t>
            </a:r>
            <a:r>
              <a:rPr lang="en-US" altLang="zh-TW" smtClean="0"/>
              <a:t>)</a:t>
            </a:r>
          </a:p>
          <a:p>
            <a:pPr marL="1009650" lvl="1" indent="-466725" eaLnBrk="1" hangingPunct="1"/>
            <a:r>
              <a:rPr lang="en-US" altLang="zh-TW" smtClean="0"/>
              <a:t>MES (Manufacturing Execution System </a:t>
            </a:r>
            <a:r>
              <a:rPr lang="zh-TW" altLang="en-US" smtClean="0"/>
              <a:t>製造執行系統</a:t>
            </a:r>
            <a:r>
              <a:rPr lang="en-US" altLang="zh-TW"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dissolve">
                                      <p:cBhvr>
                                        <p:cTn id="7" dur="500"/>
                                        <p:tgtEl>
                                          <p:spTgt spid="27443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animEffect transition="in" filter="blinds(horizontal)">
                                      <p:cBhvr>
                                        <p:cTn id="11" dur="500"/>
                                        <p:tgtEl>
                                          <p:spTgt spid="274435">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15" dur="500"/>
                                        <p:tgtEl>
                                          <p:spTgt spid="274435">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4435">
                                            <p:txEl>
                                              <p:pRg st="2" end="2"/>
                                            </p:txEl>
                                          </p:spTgt>
                                        </p:tgtEl>
                                        <p:attrNameLst>
                                          <p:attrName>style.visibility</p:attrName>
                                        </p:attrNameLst>
                                      </p:cBhvr>
                                      <p:to>
                                        <p:strVal val="visible"/>
                                      </p:to>
                                    </p:set>
                                    <p:animEffect transition="in" filter="blinds(horizontal)">
                                      <p:cBhvr>
                                        <p:cTn id="19" dur="500"/>
                                        <p:tgtEl>
                                          <p:spTgt spid="274435">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74435">
                                            <p:txEl>
                                              <p:pRg st="3" end="3"/>
                                            </p:txEl>
                                          </p:spTgt>
                                        </p:tgtEl>
                                        <p:attrNameLst>
                                          <p:attrName>style.visibility</p:attrName>
                                        </p:attrNameLst>
                                      </p:cBhvr>
                                      <p:to>
                                        <p:strVal val="visible"/>
                                      </p:to>
                                    </p:set>
                                    <p:animEffect transition="in" filter="blinds(horizontal)">
                                      <p:cBhvr>
                                        <p:cTn id="23" dur="500"/>
                                        <p:tgtEl>
                                          <p:spTgt spid="274435">
                                            <p:txEl>
                                              <p:pRg st="3" end="3"/>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Effect transition="in" filter="blinds(horizontal)">
                                      <p:cBhvr>
                                        <p:cTn id="27" dur="500"/>
                                        <p:tgtEl>
                                          <p:spTgt spid="274435">
                                            <p:txEl>
                                              <p:pRg st="4" end="4"/>
                                            </p:txEl>
                                          </p:spTgt>
                                        </p:tgtEl>
                                      </p:cBhvr>
                                    </p:animEffect>
                                  </p:childTnLst>
                                </p:cTn>
                              </p:par>
                            </p:childTnLst>
                          </p:cTn>
                        </p:par>
                        <p:par>
                          <p:cTn id="28" fill="hold" nodeType="afterGroup">
                            <p:stCondLst>
                              <p:cond delay="3000"/>
                            </p:stCondLst>
                            <p:childTnLst>
                              <p:par>
                                <p:cTn id="29" presetID="3" presetClass="entr" presetSubtype="10" fill="hold" nodeType="afterEffect">
                                  <p:stCondLst>
                                    <p:cond delay="0"/>
                                  </p:stCondLst>
                                  <p:childTnLst>
                                    <p:set>
                                      <p:cBhvr>
                                        <p:cTn id="30" dur="1" fill="hold">
                                          <p:stCondLst>
                                            <p:cond delay="0"/>
                                          </p:stCondLst>
                                        </p:cTn>
                                        <p:tgtEl>
                                          <p:spTgt spid="274435">
                                            <p:txEl>
                                              <p:pRg st="5" end="5"/>
                                            </p:txEl>
                                          </p:spTgt>
                                        </p:tgtEl>
                                        <p:attrNameLst>
                                          <p:attrName>style.visibility</p:attrName>
                                        </p:attrNameLst>
                                      </p:cBhvr>
                                      <p:to>
                                        <p:strVal val="visible"/>
                                      </p:to>
                                    </p:set>
                                    <p:animEffect transition="in" filter="blinds(horizontal)">
                                      <p:cBhvr>
                                        <p:cTn id="31" dur="500"/>
                                        <p:tgtEl>
                                          <p:spTgt spid="274435">
                                            <p:txEl>
                                              <p:pRg st="5" end="5"/>
                                            </p:txEl>
                                          </p:spTgt>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274435">
                                            <p:txEl>
                                              <p:pRg st="6" end="6"/>
                                            </p:txEl>
                                          </p:spTgt>
                                        </p:tgtEl>
                                        <p:attrNameLst>
                                          <p:attrName>style.visibility</p:attrName>
                                        </p:attrNameLst>
                                      </p:cBhvr>
                                      <p:to>
                                        <p:strVal val="visible"/>
                                      </p:to>
                                    </p:set>
                                    <p:animEffect transition="in" filter="blinds(horizontal)">
                                      <p:cBhvr>
                                        <p:cTn id="35" dur="500"/>
                                        <p:tgtEl>
                                          <p:spTgt spid="274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ERPII</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latin typeface="華康隸書體W7" pitchFamily="65" charset="-120"/>
              </a:rPr>
              <a:t>應用範圍 </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
        <p:nvSpPr>
          <p:cNvPr id="274435" name="Rectangle 3"/>
          <p:cNvSpPr>
            <a:spLocks noGrp="1" noChangeArrowheads="1"/>
          </p:cNvSpPr>
          <p:nvPr>
            <p:ph idx="1"/>
          </p:nvPr>
        </p:nvSpPr>
        <p:spPr>
          <a:xfrm>
            <a:off x="457200" y="2643188"/>
            <a:ext cx="7931150" cy="3378200"/>
          </a:xfrm>
        </p:spPr>
        <p:txBody>
          <a:bodyPr/>
          <a:lstStyle/>
          <a:p>
            <a:pPr marL="1009650" lvl="1" indent="-466725" eaLnBrk="1" hangingPunct="1"/>
            <a:r>
              <a:rPr lang="en-US" altLang="zh-TW" smtClean="0"/>
              <a:t>BI (Business Intelligence </a:t>
            </a:r>
            <a:r>
              <a:rPr lang="zh-TW" altLang="en-US" smtClean="0"/>
              <a:t>商業智慧</a:t>
            </a:r>
            <a:r>
              <a:rPr lang="en-US" altLang="zh-TW" smtClean="0"/>
              <a:t>)</a:t>
            </a:r>
          </a:p>
          <a:p>
            <a:pPr marL="1009650" lvl="1" indent="-466725" eaLnBrk="1" hangingPunct="1"/>
            <a:r>
              <a:rPr lang="en-US" altLang="zh-TW" smtClean="0"/>
              <a:t>KM (Knowledge Management </a:t>
            </a:r>
            <a:r>
              <a:rPr lang="zh-TW" altLang="en-US" smtClean="0"/>
              <a:t>知識管理</a:t>
            </a:r>
            <a:r>
              <a:rPr lang="en-US" altLang="zh-TW" smtClean="0"/>
              <a:t>)</a:t>
            </a:r>
          </a:p>
          <a:p>
            <a:pPr marL="1009650" lvl="1" indent="-466725" eaLnBrk="1" hangingPunct="1"/>
            <a:r>
              <a:rPr lang="en-US" altLang="zh-TW" smtClean="0"/>
              <a:t>PDM (Product Data Management </a:t>
            </a:r>
            <a:r>
              <a:rPr lang="zh-TW" altLang="en-US" smtClean="0"/>
              <a:t>產品數據管理</a:t>
            </a:r>
            <a:r>
              <a:rPr lang="en-US" altLang="zh-TW" smtClean="0"/>
              <a:t>)</a:t>
            </a:r>
          </a:p>
          <a:p>
            <a:pPr marL="1009650" lvl="1" indent="-466725" eaLnBrk="1" hangingPunct="1"/>
            <a:r>
              <a:rPr lang="en-US" altLang="zh-TW" smtClean="0"/>
              <a:t>PLM (Product Lifecycle Management </a:t>
            </a:r>
            <a:r>
              <a:rPr lang="zh-TW" altLang="en-US" smtClean="0"/>
              <a:t>產品生命週期管理</a:t>
            </a:r>
            <a:r>
              <a:rPr lang="en-US" altLang="zh-TW" smtClean="0"/>
              <a:t>)</a:t>
            </a:r>
          </a:p>
          <a:p>
            <a:pPr marL="609600" indent="-466725" eaLnBrk="1" hangingPunct="1"/>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dissolve">
                                      <p:cBhvr>
                                        <p:cTn id="7" dur="500"/>
                                        <p:tgtEl>
                                          <p:spTgt spid="27443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animEffect transition="in" filter="blinds(horizontal)">
                                      <p:cBhvr>
                                        <p:cTn id="11" dur="500"/>
                                        <p:tgtEl>
                                          <p:spTgt spid="274435">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15" dur="500"/>
                                        <p:tgtEl>
                                          <p:spTgt spid="274435">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4435">
                                            <p:txEl>
                                              <p:pRg st="2" end="2"/>
                                            </p:txEl>
                                          </p:spTgt>
                                        </p:tgtEl>
                                        <p:attrNameLst>
                                          <p:attrName>style.visibility</p:attrName>
                                        </p:attrNameLst>
                                      </p:cBhvr>
                                      <p:to>
                                        <p:strVal val="visible"/>
                                      </p:to>
                                    </p:set>
                                    <p:animEffect transition="in" filter="blinds(horizontal)">
                                      <p:cBhvr>
                                        <p:cTn id="19" dur="500"/>
                                        <p:tgtEl>
                                          <p:spTgt spid="274435">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74435">
                                            <p:txEl>
                                              <p:pRg st="3" end="3"/>
                                            </p:txEl>
                                          </p:spTgt>
                                        </p:tgtEl>
                                        <p:attrNameLst>
                                          <p:attrName>style.visibility</p:attrName>
                                        </p:attrNameLst>
                                      </p:cBhvr>
                                      <p:to>
                                        <p:strVal val="visible"/>
                                      </p:to>
                                    </p:set>
                                    <p:animEffect transition="in" filter="blinds(horizontal)">
                                      <p:cBhvr>
                                        <p:cTn id="23" dur="500"/>
                                        <p:tgtEl>
                                          <p:spTgt spid="274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idx="1"/>
          </p:nvPr>
        </p:nvSpPr>
        <p:spPr>
          <a:xfrm>
            <a:off x="357188" y="2500313"/>
            <a:ext cx="8424862" cy="3937000"/>
          </a:xfrm>
        </p:spPr>
        <p:txBody>
          <a:bodyPr/>
          <a:lstStyle/>
          <a:p>
            <a:pPr marL="447675" indent="-447675" eaLnBrk="1" hangingPunct="1"/>
            <a:r>
              <a:rPr lang="en-US" altLang="zh-TW" smtClean="0">
                <a:solidFill>
                  <a:srgbClr val="0000FF"/>
                </a:solidFill>
              </a:rPr>
              <a:t>(2) ERPII</a:t>
            </a:r>
            <a:r>
              <a:rPr lang="zh-TW" altLang="en-US" smtClean="0">
                <a:solidFill>
                  <a:srgbClr val="0000FF"/>
                </a:solidFill>
              </a:rPr>
              <a:t>導入加速企業</a:t>
            </a:r>
            <a:r>
              <a:rPr lang="en-US" altLang="zh-TW" smtClean="0">
                <a:solidFill>
                  <a:srgbClr val="0000FF"/>
                </a:solidFill>
              </a:rPr>
              <a:t>BPR</a:t>
            </a:r>
            <a:r>
              <a:rPr lang="zh-TW" altLang="en-US" smtClean="0">
                <a:solidFill>
                  <a:srgbClr val="0000FF"/>
                </a:solidFill>
              </a:rPr>
              <a:t>變革的腳步與成效</a:t>
            </a:r>
          </a:p>
          <a:p>
            <a:pPr marL="847725" lvl="1" indent="-447675" eaLnBrk="1" hangingPunct="1"/>
            <a:r>
              <a:rPr lang="zh-TW" altLang="en-US" smtClean="0"/>
              <a:t>協助企業流程改造及發展符合現今經濟時代的營運模式，讓企業變革更加輕鬆有效</a:t>
            </a:r>
          </a:p>
          <a:p>
            <a:pPr marL="447675" indent="-447675" eaLnBrk="1" hangingPunct="1"/>
            <a:r>
              <a:rPr lang="en-US" altLang="zh-TW" smtClean="0">
                <a:solidFill>
                  <a:srgbClr val="0000FF"/>
                </a:solidFill>
              </a:rPr>
              <a:t>(3) ERPII</a:t>
            </a:r>
            <a:r>
              <a:rPr lang="zh-TW" altLang="en-US" smtClean="0">
                <a:solidFill>
                  <a:srgbClr val="0000FF"/>
                </a:solidFill>
              </a:rPr>
              <a:t>加速及擴大了運用網路及</a:t>
            </a:r>
            <a:r>
              <a:rPr lang="en-US" altLang="zh-TW" smtClean="0">
                <a:solidFill>
                  <a:srgbClr val="0000FF"/>
                </a:solidFill>
              </a:rPr>
              <a:t>IT</a:t>
            </a:r>
            <a:r>
              <a:rPr lang="zh-TW" altLang="en-US" smtClean="0">
                <a:solidFill>
                  <a:srgbClr val="0000FF"/>
                </a:solidFill>
              </a:rPr>
              <a:t>技術之範疇</a:t>
            </a:r>
          </a:p>
          <a:p>
            <a:pPr marL="847725" lvl="1" indent="-447675" eaLnBrk="1" hangingPunct="1"/>
            <a:r>
              <a:rPr lang="en-US" altLang="zh-TW" smtClean="0"/>
              <a:t>ERPII</a:t>
            </a:r>
            <a:r>
              <a:rPr lang="zh-TW" altLang="en-US" smtClean="0"/>
              <a:t>建構於成熟的</a:t>
            </a:r>
            <a:r>
              <a:rPr lang="en-US" altLang="zh-TW" smtClean="0"/>
              <a:t>IT</a:t>
            </a:r>
            <a:r>
              <a:rPr lang="zh-TW" altLang="en-US" smtClean="0"/>
              <a:t>應用技術上， 網際網路的應用整合、平台整合、資料庫、資料倉儲、資料探勘、商業智慧等，在在都離不開</a:t>
            </a:r>
            <a:r>
              <a:rPr lang="en-US" altLang="zh-TW" smtClean="0"/>
              <a:t>IT</a:t>
            </a:r>
            <a:r>
              <a:rPr lang="zh-TW" altLang="en-US" smtClean="0"/>
              <a:t>應用範疇</a:t>
            </a:r>
          </a:p>
        </p:txBody>
      </p:sp>
      <p:sp>
        <p:nvSpPr>
          <p:cNvPr id="5" name="Rectangle 2"/>
          <p:cNvSpPr>
            <a:spLocks noGrp="1" noChangeArrowheads="1"/>
          </p:cNvSpPr>
          <p:nvPr>
            <p:ph type="title"/>
          </p:nvPr>
        </p:nvSpPr>
        <p:spPr>
          <a:xfrm>
            <a:off x="428625" y="1357313"/>
            <a:ext cx="8358188" cy="1143000"/>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ERPII</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latin typeface="華康隸書體W7" pitchFamily="65" charset="-120"/>
              </a:rPr>
              <a:t>應用範圍 </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75459">
                                            <p:txEl>
                                              <p:pRg st="0" end="0"/>
                                            </p:txEl>
                                          </p:spTgt>
                                        </p:tgtEl>
                                        <p:attrNameLst>
                                          <p:attrName>style.visibility</p:attrName>
                                        </p:attrNameLst>
                                      </p:cBhvr>
                                      <p:to>
                                        <p:strVal val="visible"/>
                                      </p:to>
                                    </p:set>
                                    <p:animEffect transition="in" filter="dissolve">
                                      <p:cBhvr>
                                        <p:cTn id="11" dur="500"/>
                                        <p:tgtEl>
                                          <p:spTgt spid="275459">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75459">
                                            <p:txEl>
                                              <p:pRg st="1" end="1"/>
                                            </p:txEl>
                                          </p:spTgt>
                                        </p:tgtEl>
                                        <p:attrNameLst>
                                          <p:attrName>style.visibility</p:attrName>
                                        </p:attrNameLst>
                                      </p:cBhvr>
                                      <p:to>
                                        <p:strVal val="visible"/>
                                      </p:to>
                                    </p:set>
                                    <p:animEffect transition="in" filter="dissolve">
                                      <p:cBhvr>
                                        <p:cTn id="15" dur="500"/>
                                        <p:tgtEl>
                                          <p:spTgt spid="275459">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9" dur="500"/>
                                        <p:tgtEl>
                                          <p:spTgt spid="275459">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3" dur="500"/>
                                        <p:tgtEl>
                                          <p:spTgt spid="27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3"/>
          <p:cNvSpPr txBox="1">
            <a:spLocks noChangeArrowheads="1"/>
          </p:cNvSpPr>
          <p:nvPr/>
        </p:nvSpPr>
        <p:spPr bwMode="auto">
          <a:xfrm>
            <a:off x="571472" y="2857496"/>
            <a:ext cx="2133600" cy="400110"/>
          </a:xfrm>
          <a:prstGeom prst="rect">
            <a:avLst/>
          </a:prstGeom>
          <a:gradFill flip="none" rotWithShape="1">
            <a:gsLst>
              <a:gs pos="31000">
                <a:srgbClr val="FFFF99"/>
              </a:gs>
              <a:gs pos="50000">
                <a:srgbClr val="FFFF66">
                  <a:tint val="44500"/>
                  <a:satMod val="160000"/>
                </a:srgbClr>
              </a:gs>
              <a:gs pos="100000">
                <a:srgbClr val="FFFF66">
                  <a:tint val="23500"/>
                  <a:satMod val="160000"/>
                </a:srgbClr>
              </a:gs>
            </a:gsLst>
            <a:path path="circle">
              <a:fillToRect r="100000" b="100000"/>
            </a:path>
            <a:tileRect l="-100000" t="-100000"/>
          </a:gradFill>
          <a:ln w="9525">
            <a:solidFill>
              <a:srgbClr val="0033CC"/>
            </a:solidFill>
            <a:miter lim="800000"/>
            <a:headEnd/>
            <a:tailEnd/>
          </a:ln>
          <a:effectLst>
            <a:outerShdw dist="107763" dir="2700000" algn="ctr" rotWithShape="0">
              <a:schemeClr val="bg2"/>
            </a:outerShdw>
          </a:effectLst>
        </p:spPr>
        <p:txBody>
          <a:bodyPr>
            <a:spAutoFit/>
          </a:bodyPr>
          <a:lstStyle/>
          <a:p>
            <a:pPr algn="ctr" fontAlgn="auto">
              <a:spcBef>
                <a:spcPct val="50000"/>
              </a:spcBef>
              <a:spcAft>
                <a:spcPts val="0"/>
              </a:spcAft>
              <a:defRPr/>
            </a:pPr>
            <a:r>
              <a:rPr kumimoji="0" lang="en-US" altLang="zh-TW" sz="2000" b="1" dirty="0">
                <a:solidFill>
                  <a:srgbClr val="FF0000"/>
                </a:solidFill>
                <a:latin typeface="Times New Roman" pitchFamily="18" charset="0"/>
                <a:ea typeface="+mn-ea"/>
                <a:cs typeface="Times New Roman" pitchFamily="18" charset="0"/>
              </a:rPr>
              <a:t>MRP-1970</a:t>
            </a:r>
          </a:p>
        </p:txBody>
      </p:sp>
      <p:sp>
        <p:nvSpPr>
          <p:cNvPr id="253956" name="Text Box 4"/>
          <p:cNvSpPr txBox="1">
            <a:spLocks noChangeArrowheads="1"/>
          </p:cNvSpPr>
          <p:nvPr/>
        </p:nvSpPr>
        <p:spPr bwMode="auto">
          <a:xfrm>
            <a:off x="571472" y="3643314"/>
            <a:ext cx="2133600" cy="400110"/>
          </a:xfrm>
          <a:prstGeom prst="rect">
            <a:avLst/>
          </a:prstGeom>
          <a:gradFill flip="none" rotWithShape="1">
            <a:gsLst>
              <a:gs pos="31000">
                <a:srgbClr val="FFFF99"/>
              </a:gs>
              <a:gs pos="50000">
                <a:srgbClr val="FFFF66">
                  <a:tint val="44500"/>
                  <a:satMod val="160000"/>
                </a:srgbClr>
              </a:gs>
              <a:gs pos="100000">
                <a:srgbClr val="FFFF66">
                  <a:tint val="23500"/>
                  <a:satMod val="160000"/>
                </a:srgbClr>
              </a:gs>
            </a:gsLst>
            <a:path path="circle">
              <a:fillToRect r="100000" b="100000"/>
            </a:path>
            <a:tileRect l="-100000" t="-100000"/>
          </a:gradFill>
          <a:ln w="9525">
            <a:solidFill>
              <a:srgbClr val="0033CC"/>
            </a:solidFill>
            <a:miter lim="800000"/>
            <a:headEnd/>
            <a:tailEnd/>
          </a:ln>
          <a:effectLst>
            <a:outerShdw dist="107763" dir="2700000" algn="ctr" rotWithShape="0">
              <a:schemeClr val="bg2"/>
            </a:outerShdw>
          </a:effectLst>
        </p:spPr>
        <p:txBody>
          <a:bodyPr>
            <a:spAutoFit/>
          </a:bodyPr>
          <a:lstStyle/>
          <a:p>
            <a:pPr algn="ctr" fontAlgn="auto">
              <a:spcBef>
                <a:spcPct val="50000"/>
              </a:spcBef>
              <a:spcAft>
                <a:spcPts val="0"/>
              </a:spcAft>
              <a:defRPr/>
            </a:pPr>
            <a:r>
              <a:rPr kumimoji="0" lang="en-US" altLang="zh-TW" sz="2000" b="1" dirty="0">
                <a:solidFill>
                  <a:srgbClr val="FF0000"/>
                </a:solidFill>
                <a:latin typeface="Times New Roman" pitchFamily="18" charset="0"/>
                <a:ea typeface="+mn-ea"/>
                <a:cs typeface="Times New Roman" pitchFamily="18" charset="0"/>
              </a:rPr>
              <a:t>MRPⅡ-1980</a:t>
            </a:r>
          </a:p>
        </p:txBody>
      </p:sp>
      <p:sp>
        <p:nvSpPr>
          <p:cNvPr id="253957" name="Text Box 5"/>
          <p:cNvSpPr txBox="1">
            <a:spLocks noChangeArrowheads="1"/>
          </p:cNvSpPr>
          <p:nvPr/>
        </p:nvSpPr>
        <p:spPr bwMode="auto">
          <a:xfrm>
            <a:off x="642910" y="4429132"/>
            <a:ext cx="2057400" cy="400110"/>
          </a:xfrm>
          <a:prstGeom prst="rect">
            <a:avLst/>
          </a:prstGeom>
          <a:gradFill flip="none" rotWithShape="1">
            <a:gsLst>
              <a:gs pos="31000">
                <a:srgbClr val="FFFF99"/>
              </a:gs>
              <a:gs pos="50000">
                <a:srgbClr val="FFFF66">
                  <a:tint val="44500"/>
                  <a:satMod val="160000"/>
                </a:srgbClr>
              </a:gs>
              <a:gs pos="100000">
                <a:srgbClr val="FFFF66">
                  <a:tint val="23500"/>
                  <a:satMod val="160000"/>
                </a:srgbClr>
              </a:gs>
            </a:gsLst>
            <a:path path="circle">
              <a:fillToRect r="100000" b="100000"/>
            </a:path>
            <a:tileRect l="-100000" t="-100000"/>
          </a:gradFill>
          <a:ln w="9525">
            <a:solidFill>
              <a:srgbClr val="0033CC"/>
            </a:solidFill>
            <a:miter lim="800000"/>
            <a:headEnd/>
            <a:tailEnd/>
          </a:ln>
          <a:effectLst>
            <a:outerShdw dist="107763" dir="2700000" algn="ctr" rotWithShape="0">
              <a:schemeClr val="bg2"/>
            </a:outerShdw>
          </a:effectLst>
        </p:spPr>
        <p:txBody>
          <a:bodyPr>
            <a:spAutoFit/>
          </a:bodyPr>
          <a:lstStyle/>
          <a:p>
            <a:pPr algn="ctr" fontAlgn="auto">
              <a:spcBef>
                <a:spcPct val="50000"/>
              </a:spcBef>
              <a:spcAft>
                <a:spcPts val="0"/>
              </a:spcAft>
              <a:defRPr/>
            </a:pPr>
            <a:r>
              <a:rPr kumimoji="0" lang="en-US" altLang="zh-TW" sz="2000" b="1" dirty="0">
                <a:solidFill>
                  <a:srgbClr val="FF0000"/>
                </a:solidFill>
                <a:latin typeface="Times New Roman" pitchFamily="18" charset="0"/>
                <a:ea typeface="+mn-ea"/>
                <a:cs typeface="Times New Roman" pitchFamily="18" charset="0"/>
              </a:rPr>
              <a:t>ERP-1990</a:t>
            </a:r>
          </a:p>
        </p:txBody>
      </p:sp>
      <p:sp>
        <p:nvSpPr>
          <p:cNvPr id="253958" name="Text Box 6"/>
          <p:cNvSpPr txBox="1">
            <a:spLocks noChangeArrowheads="1"/>
          </p:cNvSpPr>
          <p:nvPr/>
        </p:nvSpPr>
        <p:spPr bwMode="auto">
          <a:xfrm>
            <a:off x="642910" y="5214950"/>
            <a:ext cx="2057400" cy="400110"/>
          </a:xfrm>
          <a:prstGeom prst="rect">
            <a:avLst/>
          </a:prstGeom>
          <a:gradFill flip="none" rotWithShape="1">
            <a:gsLst>
              <a:gs pos="31000">
                <a:srgbClr val="FFFF99"/>
              </a:gs>
              <a:gs pos="50000">
                <a:srgbClr val="FFFF66">
                  <a:tint val="44500"/>
                  <a:satMod val="160000"/>
                </a:srgbClr>
              </a:gs>
              <a:gs pos="100000">
                <a:srgbClr val="FFFF66">
                  <a:tint val="23500"/>
                  <a:satMod val="160000"/>
                </a:srgbClr>
              </a:gs>
            </a:gsLst>
            <a:path path="circle">
              <a:fillToRect r="100000" b="100000"/>
            </a:path>
            <a:tileRect l="-100000" t="-100000"/>
          </a:gradFill>
          <a:ln w="9525">
            <a:solidFill>
              <a:srgbClr val="0033CC"/>
            </a:solidFill>
            <a:miter lim="800000"/>
            <a:headEnd/>
            <a:tailEnd/>
          </a:ln>
          <a:effectLst>
            <a:outerShdw dist="107763" dir="2700000" algn="ctr" rotWithShape="0">
              <a:schemeClr val="bg2"/>
            </a:outerShdw>
          </a:effectLst>
        </p:spPr>
        <p:txBody>
          <a:bodyPr>
            <a:spAutoFit/>
          </a:bodyPr>
          <a:lstStyle/>
          <a:p>
            <a:pPr algn="ctr" fontAlgn="auto">
              <a:spcBef>
                <a:spcPct val="50000"/>
              </a:spcBef>
              <a:spcAft>
                <a:spcPts val="0"/>
              </a:spcAft>
              <a:defRPr/>
            </a:pPr>
            <a:r>
              <a:rPr kumimoji="0" lang="en-US" altLang="zh-TW" sz="2000" b="1" dirty="0">
                <a:solidFill>
                  <a:srgbClr val="FF0000"/>
                </a:solidFill>
                <a:latin typeface="Times New Roman" pitchFamily="18" charset="0"/>
                <a:ea typeface="+mn-ea"/>
                <a:cs typeface="Times New Roman" pitchFamily="18" charset="0"/>
              </a:rPr>
              <a:t>ERPⅡ-2000</a:t>
            </a:r>
          </a:p>
        </p:txBody>
      </p:sp>
      <p:sp>
        <p:nvSpPr>
          <p:cNvPr id="253959" name="Text Box 7"/>
          <p:cNvSpPr txBox="1">
            <a:spLocks noChangeArrowheads="1"/>
          </p:cNvSpPr>
          <p:nvPr/>
        </p:nvSpPr>
        <p:spPr bwMode="auto">
          <a:xfrm>
            <a:off x="2928938" y="2857500"/>
            <a:ext cx="4572000" cy="400050"/>
          </a:xfrm>
          <a:prstGeom prst="rect">
            <a:avLst/>
          </a:prstGeom>
          <a:solidFill>
            <a:schemeClr val="bg1"/>
          </a:solidFill>
          <a:ln w="9525">
            <a:noFill/>
            <a:miter lim="800000"/>
            <a:headEnd/>
            <a:tailEnd/>
          </a:ln>
          <a:effectLst/>
        </p:spPr>
        <p:txBody>
          <a:bodyPr>
            <a:spAutoFit/>
          </a:bodyPr>
          <a:lstStyle/>
          <a:p>
            <a:pPr fontAlgn="auto">
              <a:spcBef>
                <a:spcPct val="50000"/>
              </a:spcBef>
              <a:spcAft>
                <a:spcPts val="0"/>
              </a:spcAft>
              <a:defRPr/>
            </a:pPr>
            <a:r>
              <a:rPr kumimoji="0" lang="en-US" altLang="zh-TW" sz="2000" b="1" dirty="0">
                <a:effectLst>
                  <a:outerShdw blurRad="38100" dist="38100" dir="2700000" algn="tl">
                    <a:srgbClr val="C0C0C0"/>
                  </a:outerShdw>
                </a:effectLst>
                <a:latin typeface="Times New Roman" pitchFamily="18" charset="0"/>
                <a:ea typeface="+mn-ea"/>
                <a:cs typeface="Times New Roman" pitchFamily="18" charset="0"/>
              </a:rPr>
              <a:t>Material Requirement Planning</a:t>
            </a:r>
          </a:p>
        </p:txBody>
      </p:sp>
      <p:sp>
        <p:nvSpPr>
          <p:cNvPr id="253960" name="Text Box 8"/>
          <p:cNvSpPr txBox="1">
            <a:spLocks noChangeArrowheads="1"/>
          </p:cNvSpPr>
          <p:nvPr/>
        </p:nvSpPr>
        <p:spPr bwMode="auto">
          <a:xfrm>
            <a:off x="2928938" y="3643313"/>
            <a:ext cx="5486400" cy="400050"/>
          </a:xfrm>
          <a:prstGeom prst="rect">
            <a:avLst/>
          </a:prstGeom>
          <a:solidFill>
            <a:schemeClr val="bg1"/>
          </a:solidFill>
          <a:ln w="9525">
            <a:noFill/>
            <a:miter lim="800000"/>
            <a:headEnd/>
            <a:tailEnd/>
          </a:ln>
          <a:effectLst/>
        </p:spPr>
        <p:txBody>
          <a:bodyPr>
            <a:spAutoFit/>
          </a:bodyPr>
          <a:lstStyle/>
          <a:p>
            <a:pPr fontAlgn="auto">
              <a:spcBef>
                <a:spcPct val="50000"/>
              </a:spcBef>
              <a:spcAft>
                <a:spcPts val="0"/>
              </a:spcAft>
              <a:defRPr/>
            </a:pPr>
            <a:r>
              <a:rPr kumimoji="0" lang="en-US" altLang="zh-TW" sz="2000" b="1" dirty="0">
                <a:effectLst>
                  <a:outerShdw blurRad="38100" dist="38100" dir="2700000" algn="tl">
                    <a:srgbClr val="C0C0C0"/>
                  </a:outerShdw>
                </a:effectLst>
                <a:latin typeface="Times New Roman" pitchFamily="18" charset="0"/>
                <a:ea typeface="+mn-ea"/>
                <a:cs typeface="Times New Roman" pitchFamily="18" charset="0"/>
              </a:rPr>
              <a:t>Manufacturing Resource Planning</a:t>
            </a:r>
          </a:p>
        </p:txBody>
      </p:sp>
      <p:sp>
        <p:nvSpPr>
          <p:cNvPr id="253961" name="Text Box 9"/>
          <p:cNvSpPr txBox="1">
            <a:spLocks noChangeArrowheads="1"/>
          </p:cNvSpPr>
          <p:nvPr/>
        </p:nvSpPr>
        <p:spPr bwMode="auto">
          <a:xfrm>
            <a:off x="2928938" y="4473575"/>
            <a:ext cx="5435600" cy="290513"/>
          </a:xfrm>
          <a:prstGeom prst="rect">
            <a:avLst/>
          </a:prstGeom>
          <a:solidFill>
            <a:schemeClr val="bg1"/>
          </a:solidFill>
          <a:ln w="9525">
            <a:noFill/>
            <a:miter lim="800000"/>
            <a:headEnd/>
            <a:tailEnd/>
          </a:ln>
          <a:effectLst/>
        </p:spPr>
        <p:txBody>
          <a:bodyPr anchor="ctr">
            <a:spAutoFit/>
          </a:bodyPr>
          <a:lstStyle/>
          <a:p>
            <a:pPr fontAlgn="auto">
              <a:lnSpc>
                <a:spcPct val="60000"/>
              </a:lnSpc>
              <a:spcBef>
                <a:spcPct val="50000"/>
              </a:spcBef>
              <a:spcAft>
                <a:spcPts val="0"/>
              </a:spcAft>
              <a:defRPr/>
            </a:pPr>
            <a:r>
              <a:rPr kumimoji="0" lang="en-US" altLang="zh-TW" sz="2000" b="1" dirty="0">
                <a:effectLst>
                  <a:outerShdw blurRad="38100" dist="38100" dir="2700000" algn="tl">
                    <a:srgbClr val="C0C0C0"/>
                  </a:outerShdw>
                </a:effectLst>
                <a:latin typeface="Times New Roman" pitchFamily="18" charset="0"/>
                <a:ea typeface="+mn-ea"/>
                <a:cs typeface="Times New Roman" pitchFamily="18" charset="0"/>
              </a:rPr>
              <a:t>Enterprise Resource Planning</a:t>
            </a:r>
          </a:p>
        </p:txBody>
      </p:sp>
      <p:sp>
        <p:nvSpPr>
          <p:cNvPr id="253962" name="Text Box 10"/>
          <p:cNvSpPr txBox="1">
            <a:spLocks noChangeArrowheads="1"/>
          </p:cNvSpPr>
          <p:nvPr/>
        </p:nvSpPr>
        <p:spPr bwMode="auto">
          <a:xfrm>
            <a:off x="2924175" y="5072063"/>
            <a:ext cx="5434013" cy="708025"/>
          </a:xfrm>
          <a:prstGeom prst="rect">
            <a:avLst/>
          </a:prstGeom>
          <a:solidFill>
            <a:schemeClr val="bg1"/>
          </a:solidFill>
          <a:ln w="9525">
            <a:noFill/>
            <a:miter lim="800000"/>
            <a:headEnd/>
            <a:tailEnd/>
          </a:ln>
          <a:effectLst/>
        </p:spPr>
        <p:txBody>
          <a:bodyPr>
            <a:spAutoFit/>
          </a:bodyPr>
          <a:lstStyle/>
          <a:p>
            <a:pPr fontAlgn="auto">
              <a:spcBef>
                <a:spcPts val="0"/>
              </a:spcBef>
              <a:spcAft>
                <a:spcPts val="0"/>
              </a:spcAft>
              <a:defRPr/>
            </a:pPr>
            <a:r>
              <a:rPr kumimoji="0" lang="en-US" altLang="zh-TW"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Extended ERP</a:t>
            </a:r>
          </a:p>
          <a:p>
            <a:pPr fontAlgn="auto">
              <a:spcBef>
                <a:spcPts val="0"/>
              </a:spcBef>
              <a:spcAft>
                <a:spcPts val="0"/>
              </a:spcAft>
              <a:defRPr/>
            </a:pPr>
            <a:r>
              <a:rPr kumimoji="0" lang="en-US" altLang="zh-TW"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a:t>
            </a:r>
            <a:r>
              <a:rPr kumimoji="0" lang="zh-TW" altLang="en-US"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包含 </a:t>
            </a:r>
            <a:r>
              <a:rPr kumimoji="0" lang="en-US" altLang="zh-TW"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ERP+CRM+SCM+EC+MES+BI+KM</a:t>
            </a:r>
            <a:r>
              <a:rPr kumimoji="0" lang="zh-TW" altLang="en-US"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 等</a:t>
            </a:r>
            <a:r>
              <a:rPr kumimoji="0" lang="en-US" altLang="zh-TW" sz="2000" b="1" dirty="0">
                <a:effectLst>
                  <a:outerShdw blurRad="38100" dist="38100" dir="2700000" algn="tl">
                    <a:srgbClr val="C0C0C0"/>
                  </a:outerShdw>
                </a:effectLst>
                <a:latin typeface="Times New Roman" pitchFamily="18" charset="0"/>
                <a:ea typeface="標楷體" pitchFamily="65" charset="-120"/>
                <a:cs typeface="Times New Roman" pitchFamily="18" charset="0"/>
              </a:rPr>
              <a:t>)</a:t>
            </a:r>
          </a:p>
        </p:txBody>
      </p:sp>
      <p:sp>
        <p:nvSpPr>
          <p:cNvPr id="253969" name="Text Box 17"/>
          <p:cNvSpPr txBox="1">
            <a:spLocks noChangeArrowheads="1"/>
          </p:cNvSpPr>
          <p:nvPr/>
        </p:nvSpPr>
        <p:spPr bwMode="auto">
          <a:xfrm>
            <a:off x="642910" y="6000768"/>
            <a:ext cx="2057400" cy="400110"/>
          </a:xfrm>
          <a:prstGeom prst="rect">
            <a:avLst/>
          </a:prstGeom>
          <a:gradFill flip="none" rotWithShape="1">
            <a:gsLst>
              <a:gs pos="31000">
                <a:srgbClr val="FFFF99"/>
              </a:gs>
              <a:gs pos="50000">
                <a:srgbClr val="FFFF66">
                  <a:tint val="44500"/>
                  <a:satMod val="160000"/>
                </a:srgbClr>
              </a:gs>
              <a:gs pos="100000">
                <a:srgbClr val="FFFF66">
                  <a:tint val="23500"/>
                  <a:satMod val="160000"/>
                </a:srgbClr>
              </a:gs>
            </a:gsLst>
            <a:path path="circle">
              <a:fillToRect r="100000" b="100000"/>
            </a:path>
            <a:tileRect l="-100000" t="-100000"/>
          </a:gradFill>
          <a:ln w="9525">
            <a:solidFill>
              <a:srgbClr val="0033CC"/>
            </a:solidFill>
            <a:miter lim="800000"/>
            <a:headEnd/>
            <a:tailEnd/>
          </a:ln>
          <a:effectLst>
            <a:outerShdw dist="107763" dir="2700000" algn="ctr" rotWithShape="0">
              <a:schemeClr val="bg2"/>
            </a:outerShdw>
          </a:effectLst>
        </p:spPr>
        <p:txBody>
          <a:bodyPr>
            <a:spAutoFit/>
          </a:bodyPr>
          <a:lstStyle/>
          <a:p>
            <a:pPr algn="ctr" fontAlgn="auto">
              <a:spcBef>
                <a:spcPct val="50000"/>
              </a:spcBef>
              <a:spcAft>
                <a:spcPts val="0"/>
              </a:spcAft>
              <a:defRPr/>
            </a:pPr>
            <a:r>
              <a:rPr kumimoji="0" lang="en-US" altLang="zh-TW" sz="2000" b="1" dirty="0">
                <a:solidFill>
                  <a:srgbClr val="FF0000"/>
                </a:solidFill>
                <a:latin typeface="Times New Roman" pitchFamily="18" charset="0"/>
                <a:ea typeface="+mn-ea"/>
                <a:cs typeface="Times New Roman" pitchFamily="18" charset="0"/>
              </a:rPr>
              <a:t>RTE</a:t>
            </a:r>
          </a:p>
        </p:txBody>
      </p:sp>
      <p:sp>
        <p:nvSpPr>
          <p:cNvPr id="253970" name="Line 18"/>
          <p:cNvSpPr>
            <a:spLocks noChangeShapeType="1"/>
          </p:cNvSpPr>
          <p:nvPr/>
        </p:nvSpPr>
        <p:spPr bwMode="auto">
          <a:xfrm flipH="1">
            <a:off x="1714500" y="5643563"/>
            <a:ext cx="0" cy="3571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 name="Line 18"/>
          <p:cNvSpPr>
            <a:spLocks noChangeShapeType="1"/>
          </p:cNvSpPr>
          <p:nvPr/>
        </p:nvSpPr>
        <p:spPr bwMode="auto">
          <a:xfrm flipH="1">
            <a:off x="1714500" y="4857750"/>
            <a:ext cx="0" cy="357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 name="Line 18"/>
          <p:cNvSpPr>
            <a:spLocks noChangeShapeType="1"/>
          </p:cNvSpPr>
          <p:nvPr/>
        </p:nvSpPr>
        <p:spPr bwMode="auto">
          <a:xfrm flipH="1">
            <a:off x="1714500" y="4071938"/>
            <a:ext cx="0" cy="3571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 name="Line 18"/>
          <p:cNvSpPr>
            <a:spLocks noChangeShapeType="1"/>
          </p:cNvSpPr>
          <p:nvPr/>
        </p:nvSpPr>
        <p:spPr bwMode="auto">
          <a:xfrm flipH="1">
            <a:off x="1714500" y="3286125"/>
            <a:ext cx="0" cy="357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 name="標題 1"/>
          <p:cNvSpPr>
            <a:spLocks noGrp="1"/>
          </p:cNvSpPr>
          <p:nvPr>
            <p:ph type="title"/>
          </p:nvPr>
        </p:nvSpPr>
        <p:spPr>
          <a:xfrm>
            <a:off x="571500" y="1428750"/>
            <a:ext cx="8229600" cy="1000125"/>
          </a:xfrm>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rPr>
              <a:t>企業資訊系統之發展 </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
        <p:nvSpPr>
          <p:cNvPr id="253971" name="Text Box 19"/>
          <p:cNvSpPr txBox="1">
            <a:spLocks noChangeArrowheads="1"/>
          </p:cNvSpPr>
          <p:nvPr/>
        </p:nvSpPr>
        <p:spPr bwMode="auto">
          <a:xfrm>
            <a:off x="2924175" y="6000750"/>
            <a:ext cx="5434013" cy="400050"/>
          </a:xfrm>
          <a:prstGeom prst="rect">
            <a:avLst/>
          </a:prstGeom>
          <a:solidFill>
            <a:schemeClr val="bg1"/>
          </a:solidFill>
          <a:ln w="9525">
            <a:noFill/>
            <a:miter lim="800000"/>
            <a:headEnd/>
            <a:tailEnd/>
          </a:ln>
          <a:effectLst/>
        </p:spPr>
        <p:txBody>
          <a:bodyPr>
            <a:spAutoFit/>
          </a:bodyPr>
          <a:lstStyle/>
          <a:p>
            <a:pPr fontAlgn="auto">
              <a:spcBef>
                <a:spcPct val="20000"/>
              </a:spcBef>
              <a:spcAft>
                <a:spcPts val="0"/>
              </a:spcAft>
              <a:defRPr/>
            </a:pPr>
            <a:r>
              <a:rPr kumimoji="0" lang="en-US" altLang="zh-TW" sz="2000" b="1" dirty="0">
                <a:effectLst>
                  <a:outerShdw blurRad="38100" dist="38100" dir="2700000" algn="tl">
                    <a:srgbClr val="C0C0C0"/>
                  </a:outerShdw>
                </a:effectLst>
                <a:latin typeface="Times New Roman" pitchFamily="18" charset="0"/>
                <a:ea typeface="+mn-ea"/>
                <a:cs typeface="Times New Roman" pitchFamily="18" charset="0"/>
              </a:rPr>
              <a:t>Real Time Enterprise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53955"/>
                                        </p:tgtEl>
                                        <p:attrNameLst>
                                          <p:attrName>style.visibility</p:attrName>
                                        </p:attrNameLst>
                                      </p:cBhvr>
                                      <p:to>
                                        <p:strVal val="visible"/>
                                      </p:to>
                                    </p:set>
                                    <p:animEffect transition="in" filter="blinds(horizontal)">
                                      <p:cBhvr>
                                        <p:cTn id="11" dur="500"/>
                                        <p:tgtEl>
                                          <p:spTgt spid="25395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3959"/>
                                        </p:tgtEl>
                                        <p:attrNameLst>
                                          <p:attrName>style.visibility</p:attrName>
                                        </p:attrNameLst>
                                      </p:cBhvr>
                                      <p:to>
                                        <p:strVal val="visible"/>
                                      </p:to>
                                    </p:set>
                                    <p:animEffect transition="in" filter="blinds(horizontal)">
                                      <p:cBhvr>
                                        <p:cTn id="15" dur="500"/>
                                        <p:tgtEl>
                                          <p:spTgt spid="2539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childTnLst>
                          </p:cTn>
                        </p:par>
                        <p:par>
                          <p:cTn id="21" fill="hold" nodeType="afterGroup">
                            <p:stCondLst>
                              <p:cond delay="500"/>
                            </p:stCondLst>
                            <p:childTnLst>
                              <p:par>
                                <p:cTn id="22" presetID="5" presetClass="entr" presetSubtype="10" fill="hold" nodeType="afterEffect">
                                  <p:stCondLst>
                                    <p:cond delay="0"/>
                                  </p:stCondLst>
                                  <p:childTnLst>
                                    <p:set>
                                      <p:cBhvr>
                                        <p:cTn id="23" dur="1" fill="hold">
                                          <p:stCondLst>
                                            <p:cond delay="0"/>
                                          </p:stCondLst>
                                        </p:cTn>
                                        <p:tgtEl>
                                          <p:spTgt spid="253956"/>
                                        </p:tgtEl>
                                        <p:attrNameLst>
                                          <p:attrName>style.visibility</p:attrName>
                                        </p:attrNameLst>
                                      </p:cBhvr>
                                      <p:to>
                                        <p:strVal val="visible"/>
                                      </p:to>
                                    </p:set>
                                    <p:animEffect transition="in" filter="checkerboard(across)">
                                      <p:cBhvr>
                                        <p:cTn id="24" dur="500"/>
                                        <p:tgtEl>
                                          <p:spTgt spid="253956"/>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253960"/>
                                        </p:tgtEl>
                                        <p:attrNameLst>
                                          <p:attrName>style.visibility</p:attrName>
                                        </p:attrNameLst>
                                      </p:cBhvr>
                                      <p:to>
                                        <p:strVal val="visible"/>
                                      </p:to>
                                    </p:set>
                                    <p:animEffect transition="in" filter="checkerboard(across)">
                                      <p:cBhvr>
                                        <p:cTn id="28" dur="500"/>
                                        <p:tgtEl>
                                          <p:spTgt spid="2539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strips(downLeft)">
                                      <p:cBhvr>
                                        <p:cTn id="33" dur="500"/>
                                        <p:tgtEl>
                                          <p:spTgt spid="19"/>
                                        </p:tgtEl>
                                      </p:cBhvr>
                                    </p:animEffect>
                                  </p:childTnLst>
                                </p:cTn>
                              </p:par>
                            </p:childTnLst>
                          </p:cTn>
                        </p:par>
                        <p:par>
                          <p:cTn id="34" fill="hold" nodeType="afterGroup">
                            <p:stCondLst>
                              <p:cond delay="500"/>
                            </p:stCondLst>
                            <p:childTnLst>
                              <p:par>
                                <p:cTn id="35" presetID="9" presetClass="entr" presetSubtype="0" fill="hold" nodeType="afterEffect">
                                  <p:stCondLst>
                                    <p:cond delay="0"/>
                                  </p:stCondLst>
                                  <p:childTnLst>
                                    <p:set>
                                      <p:cBhvr>
                                        <p:cTn id="36" dur="1" fill="hold">
                                          <p:stCondLst>
                                            <p:cond delay="0"/>
                                          </p:stCondLst>
                                        </p:cTn>
                                        <p:tgtEl>
                                          <p:spTgt spid="253957"/>
                                        </p:tgtEl>
                                        <p:attrNameLst>
                                          <p:attrName>style.visibility</p:attrName>
                                        </p:attrNameLst>
                                      </p:cBhvr>
                                      <p:to>
                                        <p:strVal val="visible"/>
                                      </p:to>
                                    </p:set>
                                    <p:animEffect transition="in" filter="dissolve">
                                      <p:cBhvr>
                                        <p:cTn id="37" dur="500"/>
                                        <p:tgtEl>
                                          <p:spTgt spid="253957"/>
                                        </p:tgtEl>
                                      </p:cBhvr>
                                    </p:animEffect>
                                  </p:childTnLst>
                                </p:cTn>
                              </p:par>
                            </p:childTnLst>
                          </p:cTn>
                        </p:par>
                        <p:par>
                          <p:cTn id="38" fill="hold" nodeType="afterGroup">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253961"/>
                                        </p:tgtEl>
                                        <p:attrNameLst>
                                          <p:attrName>style.visibility</p:attrName>
                                        </p:attrNameLst>
                                      </p:cBhvr>
                                      <p:to>
                                        <p:strVal val="visible"/>
                                      </p:to>
                                    </p:set>
                                    <p:animEffect transition="in" filter="dissolve">
                                      <p:cBhvr>
                                        <p:cTn id="41" dur="500"/>
                                        <p:tgtEl>
                                          <p:spTgt spid="2539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Left)">
                                      <p:cBhvr>
                                        <p:cTn id="46" dur="500"/>
                                        <p:tgtEl>
                                          <p:spTgt spid="18"/>
                                        </p:tgtEl>
                                      </p:cBhvr>
                                    </p:animEffect>
                                  </p:childTnLst>
                                </p:cTn>
                              </p:par>
                            </p:childTnLst>
                          </p:cTn>
                        </p:par>
                        <p:par>
                          <p:cTn id="47" fill="hold" nodeType="afterGroup">
                            <p:stCondLst>
                              <p:cond delay="500"/>
                            </p:stCondLst>
                            <p:childTnLst>
                              <p:par>
                                <p:cTn id="48" presetID="5" presetClass="entr" presetSubtype="10" fill="hold" nodeType="afterEffect">
                                  <p:stCondLst>
                                    <p:cond delay="0"/>
                                  </p:stCondLst>
                                  <p:childTnLst>
                                    <p:set>
                                      <p:cBhvr>
                                        <p:cTn id="49" dur="1" fill="hold">
                                          <p:stCondLst>
                                            <p:cond delay="0"/>
                                          </p:stCondLst>
                                        </p:cTn>
                                        <p:tgtEl>
                                          <p:spTgt spid="253958"/>
                                        </p:tgtEl>
                                        <p:attrNameLst>
                                          <p:attrName>style.visibility</p:attrName>
                                        </p:attrNameLst>
                                      </p:cBhvr>
                                      <p:to>
                                        <p:strVal val="visible"/>
                                      </p:to>
                                    </p:set>
                                    <p:animEffect transition="in" filter="checkerboard(across)">
                                      <p:cBhvr>
                                        <p:cTn id="50" dur="500"/>
                                        <p:tgtEl>
                                          <p:spTgt spid="253958"/>
                                        </p:tgtEl>
                                      </p:cBhvr>
                                    </p:animEffect>
                                  </p:childTnLst>
                                </p:cTn>
                              </p:par>
                            </p:childTnLst>
                          </p:cTn>
                        </p:par>
                        <p:par>
                          <p:cTn id="51" fill="hold" nodeType="afterGroup">
                            <p:stCondLst>
                              <p:cond delay="1000"/>
                            </p:stCondLst>
                            <p:childTnLst>
                              <p:par>
                                <p:cTn id="52" presetID="5" presetClass="entr" presetSubtype="10" fill="hold" grpId="0" nodeType="afterEffect">
                                  <p:stCondLst>
                                    <p:cond delay="0"/>
                                  </p:stCondLst>
                                  <p:childTnLst>
                                    <p:set>
                                      <p:cBhvr>
                                        <p:cTn id="53" dur="1" fill="hold">
                                          <p:stCondLst>
                                            <p:cond delay="0"/>
                                          </p:stCondLst>
                                        </p:cTn>
                                        <p:tgtEl>
                                          <p:spTgt spid="253962"/>
                                        </p:tgtEl>
                                        <p:attrNameLst>
                                          <p:attrName>style.visibility</p:attrName>
                                        </p:attrNameLst>
                                      </p:cBhvr>
                                      <p:to>
                                        <p:strVal val="visible"/>
                                      </p:to>
                                    </p:set>
                                    <p:animEffect transition="in" filter="checkerboard(across)">
                                      <p:cBhvr>
                                        <p:cTn id="54" dur="500"/>
                                        <p:tgtEl>
                                          <p:spTgt spid="253962"/>
                                        </p:tgtEl>
                                      </p:cBhvr>
                                    </p:animEffect>
                                  </p:childTnLst>
                                </p:cTn>
                              </p:par>
                            </p:childTnLst>
                          </p:cTn>
                        </p:par>
                        <p:par>
                          <p:cTn id="55" fill="hold" nodeType="afterGroup">
                            <p:stCondLst>
                              <p:cond delay="1500"/>
                            </p:stCondLst>
                            <p:childTnLst>
                              <p:par>
                                <p:cTn id="56" presetID="3" presetClass="entr" presetSubtype="10" fill="hold" grpId="0" nodeType="afterEffect">
                                  <p:stCondLst>
                                    <p:cond delay="0"/>
                                  </p:stCondLst>
                                  <p:childTnLst>
                                    <p:set>
                                      <p:cBhvr>
                                        <p:cTn id="57" dur="1" fill="hold">
                                          <p:stCondLst>
                                            <p:cond delay="0"/>
                                          </p:stCondLst>
                                        </p:cTn>
                                        <p:tgtEl>
                                          <p:spTgt spid="253970"/>
                                        </p:tgtEl>
                                        <p:attrNameLst>
                                          <p:attrName>style.visibility</p:attrName>
                                        </p:attrNameLst>
                                      </p:cBhvr>
                                      <p:to>
                                        <p:strVal val="visible"/>
                                      </p:to>
                                    </p:set>
                                    <p:animEffect transition="in" filter="blinds(horizontal)">
                                      <p:cBhvr>
                                        <p:cTn id="58" dur="500"/>
                                        <p:tgtEl>
                                          <p:spTgt spid="253970"/>
                                        </p:tgtEl>
                                      </p:cBhvr>
                                    </p:animEffect>
                                  </p:childTnLst>
                                </p:cTn>
                              </p:par>
                            </p:childTnLst>
                          </p:cTn>
                        </p:par>
                        <p:par>
                          <p:cTn id="59" fill="hold" nodeType="afterGroup">
                            <p:stCondLst>
                              <p:cond delay="2000"/>
                            </p:stCondLst>
                            <p:childTnLst>
                              <p:par>
                                <p:cTn id="60" presetID="5" presetClass="entr" presetSubtype="10" fill="hold" nodeType="afterEffect">
                                  <p:stCondLst>
                                    <p:cond delay="0"/>
                                  </p:stCondLst>
                                  <p:childTnLst>
                                    <p:set>
                                      <p:cBhvr>
                                        <p:cTn id="61" dur="1" fill="hold">
                                          <p:stCondLst>
                                            <p:cond delay="0"/>
                                          </p:stCondLst>
                                        </p:cTn>
                                        <p:tgtEl>
                                          <p:spTgt spid="253969"/>
                                        </p:tgtEl>
                                        <p:attrNameLst>
                                          <p:attrName>style.visibility</p:attrName>
                                        </p:attrNameLst>
                                      </p:cBhvr>
                                      <p:to>
                                        <p:strVal val="visible"/>
                                      </p:to>
                                    </p:set>
                                    <p:animEffect transition="in" filter="checkerboard(across)">
                                      <p:cBhvr>
                                        <p:cTn id="62" dur="500"/>
                                        <p:tgtEl>
                                          <p:spTgt spid="253969"/>
                                        </p:tgtEl>
                                      </p:cBhvr>
                                    </p:animEffect>
                                  </p:childTnLst>
                                </p:cTn>
                              </p:par>
                            </p:childTnLst>
                          </p:cTn>
                        </p:par>
                        <p:par>
                          <p:cTn id="63" fill="hold" nodeType="afterGroup">
                            <p:stCondLst>
                              <p:cond delay="2500"/>
                            </p:stCondLst>
                            <p:childTnLst>
                              <p:par>
                                <p:cTn id="64" presetID="5" presetClass="entr" presetSubtype="10" fill="hold" grpId="0" nodeType="afterEffect">
                                  <p:stCondLst>
                                    <p:cond delay="0"/>
                                  </p:stCondLst>
                                  <p:childTnLst>
                                    <p:set>
                                      <p:cBhvr>
                                        <p:cTn id="65" dur="1" fill="hold">
                                          <p:stCondLst>
                                            <p:cond delay="0"/>
                                          </p:stCondLst>
                                        </p:cTn>
                                        <p:tgtEl>
                                          <p:spTgt spid="253971"/>
                                        </p:tgtEl>
                                        <p:attrNameLst>
                                          <p:attrName>style.visibility</p:attrName>
                                        </p:attrNameLst>
                                      </p:cBhvr>
                                      <p:to>
                                        <p:strVal val="visible"/>
                                      </p:to>
                                    </p:set>
                                    <p:animEffect transition="in" filter="checkerboard(across)">
                                      <p:cBhvr>
                                        <p:cTn id="66" dur="500"/>
                                        <p:tgtEl>
                                          <p:spTgt spid="25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animBg="1"/>
      <p:bldP spid="253960" grpId="0" animBg="1"/>
      <p:bldP spid="253961" grpId="0" animBg="1"/>
      <p:bldP spid="253962" grpId="0" animBg="1"/>
      <p:bldP spid="253970" grpId="0" animBg="1"/>
      <p:bldP spid="18" grpId="0" animBg="1"/>
      <p:bldP spid="19" grpId="0" animBg="1"/>
      <p:bldP spid="20" grpId="0" animBg="1"/>
      <p:bldP spid="21" grpId="0"/>
      <p:bldP spid="2539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000250"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graphicFrame>
        <p:nvGraphicFramePr>
          <p:cNvPr id="277507" name="Object 2"/>
          <p:cNvGraphicFramePr>
            <a:graphicFrameLocks noChangeAspect="1"/>
          </p:cNvGraphicFramePr>
          <p:nvPr/>
        </p:nvGraphicFramePr>
        <p:xfrm>
          <a:off x="6350" y="0"/>
          <a:ext cx="9137650" cy="6884988"/>
        </p:xfrm>
        <a:graphic>
          <a:graphicData uri="http://schemas.openxmlformats.org/presentationml/2006/ole">
            <mc:AlternateContent xmlns:mc="http://schemas.openxmlformats.org/markup-compatibility/2006">
              <mc:Choice xmlns:v="urn:schemas-microsoft-com:vml" Requires="v">
                <p:oleObj spid="_x0000_s47121" r:id="rId3" imgW="6001588" imgH="4219048" progId="PBrush">
                  <p:embed/>
                </p:oleObj>
              </mc:Choice>
              <mc:Fallback>
                <p:oleObj r:id="rId3" imgW="6001588" imgH="4219048"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913765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813" y="2571750"/>
            <a:ext cx="7772400" cy="1928813"/>
          </a:xfrm>
        </p:spPr>
        <p:txBody>
          <a:bodyPr rtlCol="0">
            <a:normAutofit/>
          </a:bodyPr>
          <a:lstStyle/>
          <a:p>
            <a:pPr algn="ctr" eaLnBrk="1" fontAlgn="auto" hangingPunct="1">
              <a:lnSpc>
                <a:spcPts val="6000"/>
              </a:lnSpc>
              <a:spcBef>
                <a:spcPts val="4200"/>
              </a:spcBef>
              <a:spcAft>
                <a:spcPts val="4200"/>
              </a:spcAft>
              <a:defRPr/>
            </a:pPr>
            <a:r>
              <a:rPr lang="zh-TW" altLang="en-US" sz="3600" dirty="0" smtClean="0">
                <a:effectLst>
                  <a:outerShdw blurRad="38100" dist="38100" dir="2700000" algn="tl">
                    <a:srgbClr val="000000">
                      <a:alpha val="43137"/>
                    </a:srgbClr>
                  </a:outerShdw>
                </a:effectLst>
                <a:latin typeface="華康隸書體W7" pitchFamily="65" charset="-120"/>
              </a:rPr>
              <a:t>第五階段</a:t>
            </a:r>
            <a:r>
              <a:rPr lang="en-US" altLang="zh-TW" sz="3600" dirty="0" smtClean="0">
                <a:effectLst>
                  <a:outerShdw blurRad="38100" dist="38100" dir="2700000" algn="tl">
                    <a:srgbClr val="000000">
                      <a:alpha val="43137"/>
                    </a:srgbClr>
                  </a:outerShdw>
                </a:effectLst>
                <a:latin typeface="華康隸書體W7" pitchFamily="65" charset="-120"/>
              </a:rPr>
              <a:t/>
            </a:r>
            <a:br>
              <a:rPr lang="en-US" altLang="zh-TW" sz="3600" dirty="0" smtClean="0">
                <a:effectLst>
                  <a:outerShdw blurRad="38100" dist="38100" dir="2700000" algn="tl">
                    <a:srgbClr val="000000">
                      <a:alpha val="43137"/>
                    </a:srgbClr>
                  </a:outerShdw>
                </a:effectLst>
                <a:latin typeface="華康隸書體W7" pitchFamily="65" charset="-120"/>
              </a:rPr>
            </a:br>
            <a:r>
              <a:rPr lang="en-US" altLang="zh-TW" sz="3600" dirty="0" smtClean="0">
                <a:effectLst>
                  <a:outerShdw blurRad="38100" dist="38100" dir="2700000" algn="tl">
                    <a:srgbClr val="000000">
                      <a:alpha val="43137"/>
                    </a:srgbClr>
                  </a:outerShdw>
                </a:effectLst>
                <a:latin typeface="華康隸書體W7" pitchFamily="65" charset="-120"/>
              </a:rPr>
              <a:t> </a:t>
            </a:r>
            <a:r>
              <a:rPr lang="en-US" altLang="zh-TW" sz="3600" b="1" dirty="0" smtClean="0">
                <a:effectLst>
                  <a:outerShdw blurRad="38100" dist="38100" dir="2700000" algn="tl">
                    <a:srgbClr val="000000">
                      <a:alpha val="43137"/>
                    </a:srgbClr>
                  </a:outerShdw>
                </a:effectLst>
              </a:rPr>
              <a:t>RTE</a:t>
            </a:r>
            <a:r>
              <a:rPr lang="zh-TW" altLang="en-US" sz="3600" b="1" dirty="0" smtClean="0">
                <a:effectLst>
                  <a:outerShdw blurRad="38100" dist="38100" dir="2700000" algn="tl">
                    <a:srgbClr val="000000">
                      <a:alpha val="43137"/>
                    </a:srgbClr>
                  </a:outerShdw>
                </a:effectLst>
              </a:rPr>
              <a:t> 及</a:t>
            </a:r>
            <a:r>
              <a:rPr lang="zh-TW" altLang="en-US" sz="3600" dirty="0" smtClean="0">
                <a:effectLst>
                  <a:outerShdw blurRad="38100" dist="38100" dir="2700000" algn="tl">
                    <a:srgbClr val="000000">
                      <a:alpha val="43137"/>
                    </a:srgbClr>
                  </a:outerShdw>
                </a:effectLst>
                <a:latin typeface="華康隸書體W7" pitchFamily="65" charset="-120"/>
              </a:rPr>
              <a:t>時企業</a:t>
            </a:r>
            <a:endParaRPr lang="zh-TW" altLang="en-US"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0" y="1428750"/>
            <a:ext cx="9144000" cy="1123950"/>
          </a:xfrm>
        </p:spPr>
        <p:txBody>
          <a:bodyPr rtlCol="0">
            <a:no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RTE</a:t>
            </a:r>
            <a:r>
              <a:rPr lang="zh-TW" altLang="en-US" b="1"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rPr>
              <a:t>即時企業</a:t>
            </a:r>
            <a:r>
              <a:rPr lang="en-US" altLang="zh-TW" dirty="0" smtClean="0">
                <a:effectLst>
                  <a:outerShdw blurRad="38100" dist="38100" dir="2700000" algn="tl">
                    <a:srgbClr val="000000">
                      <a:alpha val="43137"/>
                    </a:srgbClr>
                  </a:outerShdw>
                </a:effectLst>
              </a:rPr>
              <a:t/>
            </a:r>
            <a:br>
              <a:rPr lang="en-US" altLang="zh-TW" dirty="0" smtClean="0">
                <a:effectLst>
                  <a:outerShdw blurRad="38100" dist="38100" dir="2700000" algn="tl">
                    <a:srgbClr val="000000">
                      <a:alpha val="43137"/>
                    </a:srgbClr>
                  </a:outerShdw>
                </a:effectLst>
              </a:rPr>
            </a:br>
            <a:r>
              <a:rPr lang="en-US" altLang="zh-TW" sz="2800" b="1" dirty="0" smtClean="0">
                <a:effectLst>
                  <a:outerShdw blurRad="38100" dist="38100" dir="2700000" algn="tl">
                    <a:srgbClr val="000000">
                      <a:alpha val="43137"/>
                    </a:srgbClr>
                  </a:outerShdw>
                </a:effectLst>
              </a:rPr>
              <a:t>(RTE, Real </a:t>
            </a:r>
            <a:r>
              <a:rPr lang="en-US" altLang="zh-TW" sz="2800" b="1" dirty="0">
                <a:effectLst>
                  <a:outerShdw blurRad="38100" dist="38100" dir="2700000" algn="tl">
                    <a:srgbClr val="000000">
                      <a:alpha val="43137"/>
                    </a:srgbClr>
                  </a:outerShdw>
                </a:effectLst>
              </a:rPr>
              <a:t>Time Enterprise)</a:t>
            </a:r>
          </a:p>
        </p:txBody>
      </p:sp>
      <p:sp>
        <p:nvSpPr>
          <p:cNvPr id="408579" name="Rectangle 3"/>
          <p:cNvSpPr>
            <a:spLocks noGrp="1" noChangeArrowheads="1"/>
          </p:cNvSpPr>
          <p:nvPr>
            <p:ph idx="1"/>
          </p:nvPr>
        </p:nvSpPr>
        <p:spPr>
          <a:xfrm>
            <a:off x="357188" y="2786063"/>
            <a:ext cx="8429625" cy="3236912"/>
          </a:xfrm>
        </p:spPr>
        <p:txBody>
          <a:bodyPr/>
          <a:lstStyle/>
          <a:p>
            <a:pPr marL="447675" indent="-447675" eaLnBrk="1" hangingPunct="1"/>
            <a:r>
              <a:rPr lang="zh-TW" altLang="en-US" smtClean="0">
                <a:solidFill>
                  <a:schemeClr val="tx1"/>
                </a:solidFill>
              </a:rPr>
              <a:t>此概念由世界知名的</a:t>
            </a:r>
            <a:r>
              <a:rPr lang="en-US" altLang="zh-TW" smtClean="0">
                <a:solidFill>
                  <a:schemeClr val="tx1"/>
                </a:solidFill>
              </a:rPr>
              <a:t>IT</a:t>
            </a:r>
            <a:r>
              <a:rPr lang="zh-TW" altLang="en-US" smtClean="0">
                <a:solidFill>
                  <a:schemeClr val="tx1"/>
                </a:solidFill>
              </a:rPr>
              <a:t>諮詢顧問公司</a:t>
            </a:r>
            <a:r>
              <a:rPr lang="en-US" altLang="zh-TW" smtClean="0">
                <a:solidFill>
                  <a:schemeClr val="tx1"/>
                </a:solidFill>
              </a:rPr>
              <a:t>Gartner Group</a:t>
            </a:r>
            <a:r>
              <a:rPr lang="zh-TW" altLang="en-US" smtClean="0">
                <a:solidFill>
                  <a:schemeClr val="tx1"/>
                </a:solidFill>
              </a:rPr>
              <a:t>提出的。在</a:t>
            </a:r>
            <a:r>
              <a:rPr lang="en-US" altLang="zh-TW" smtClean="0">
                <a:solidFill>
                  <a:schemeClr val="tx1"/>
                </a:solidFill>
              </a:rPr>
              <a:t>2002</a:t>
            </a:r>
            <a:r>
              <a:rPr lang="zh-TW" altLang="en-US" smtClean="0">
                <a:solidFill>
                  <a:schemeClr val="tx1"/>
                </a:solidFill>
              </a:rPr>
              <a:t>年末，該公司經過大量不同背景、不同學科的分析員長期的調查研究，總結歸納出一個對企業管理必將產生深遠影響的業務概念，即</a:t>
            </a:r>
            <a:r>
              <a:rPr lang="en-US" altLang="zh-TW" smtClean="0">
                <a:solidFill>
                  <a:schemeClr val="tx1"/>
                </a:solidFill>
              </a:rPr>
              <a:t>RTE</a:t>
            </a:r>
            <a:endParaRPr lang="zh-TW" altLang="en-US" smtClean="0">
              <a:solidFill>
                <a:schemeClr val="tx1"/>
              </a:solidFill>
            </a:endParaRPr>
          </a:p>
          <a:p>
            <a:pPr marL="447675" indent="-447675" eaLnBrk="1" hangingPunct="1"/>
            <a:r>
              <a:rPr lang="en-US" altLang="zh-TW" smtClean="0">
                <a:solidFill>
                  <a:schemeClr val="tx1"/>
                </a:solidFill>
              </a:rPr>
              <a:t>Gartner Group</a:t>
            </a:r>
            <a:r>
              <a:rPr lang="zh-TW" altLang="en-US" smtClean="0">
                <a:solidFill>
                  <a:schemeClr val="tx1"/>
                </a:solidFill>
              </a:rPr>
              <a:t>將其定義為：「</a:t>
            </a:r>
            <a:r>
              <a:rPr lang="zh-TW" altLang="en-US" smtClean="0">
                <a:solidFill>
                  <a:srgbClr val="0000FF"/>
                </a:solidFill>
              </a:rPr>
              <a:t>能夠通過使用最新資訊，在關鍵商務流程中消除管理和實施中的延遲，從而提高競爭力的企業</a:t>
            </a:r>
            <a:r>
              <a:rPr lang="zh-TW" altLang="en-US" smtClean="0">
                <a:solidFill>
                  <a:schemeClr val="tx1"/>
                </a:solidFill>
              </a:rPr>
              <a:t>」</a:t>
            </a:r>
          </a:p>
          <a:p>
            <a:pPr marL="809625" lvl="1" indent="-409575" eaLnBrk="1" hangingPunct="1">
              <a:buSzPct val="85000"/>
            </a:pPr>
            <a:r>
              <a:rPr lang="zh-TW" altLang="en-US" smtClean="0"/>
              <a:t>企業必須善用資訊的力量來提升競爭優勢，甚至創造競爭力，甚至可創造商機與獲利。</a:t>
            </a:r>
          </a:p>
          <a:p>
            <a:pPr marL="809625" lvl="1" indent="-409575" eaLnBrk="1" hangingPunct="1">
              <a:buSzPct val="85000"/>
            </a:pPr>
            <a:r>
              <a:rPr lang="zh-TW" altLang="en-US" smtClean="0"/>
              <a:t>把資訊當成資產資本來運用，他們甚至預估，好好的運用即時企業觀念可提高獲利</a:t>
            </a:r>
            <a:r>
              <a:rPr lang="en-US" altLang="zh-TW" smtClean="0">
                <a:solidFill>
                  <a:srgbClr val="FF0066"/>
                </a:solidFill>
              </a:rPr>
              <a:t>10-15%</a:t>
            </a:r>
            <a:endParaRPr lang="zh-TW" altLang="en-US" smtClean="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8578"/>
                                        </p:tgtEl>
                                        <p:attrNameLst>
                                          <p:attrName>style.visibility</p:attrName>
                                        </p:attrNameLst>
                                      </p:cBhvr>
                                      <p:to>
                                        <p:strVal val="visible"/>
                                      </p:to>
                                    </p:set>
                                    <p:animEffect transition="in" filter="dissolve">
                                      <p:cBhvr>
                                        <p:cTn id="7" dur="500"/>
                                        <p:tgtEl>
                                          <p:spTgt spid="4085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8579">
                                            <p:txEl>
                                              <p:pRg st="0" end="0"/>
                                            </p:txEl>
                                          </p:spTgt>
                                        </p:tgtEl>
                                        <p:attrNameLst>
                                          <p:attrName>style.visibility</p:attrName>
                                        </p:attrNameLst>
                                      </p:cBhvr>
                                      <p:to>
                                        <p:strVal val="visible"/>
                                      </p:to>
                                    </p:set>
                                    <p:animEffect transition="in" filter="blinds(horizontal)">
                                      <p:cBhvr>
                                        <p:cTn id="11" dur="500"/>
                                        <p:tgtEl>
                                          <p:spTgt spid="408579">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08579">
                                            <p:txEl>
                                              <p:pRg st="1" end="1"/>
                                            </p:txEl>
                                          </p:spTgt>
                                        </p:tgtEl>
                                        <p:attrNameLst>
                                          <p:attrName>style.visibility</p:attrName>
                                        </p:attrNameLst>
                                      </p:cBhvr>
                                      <p:to>
                                        <p:strVal val="visible"/>
                                      </p:to>
                                    </p:set>
                                    <p:animEffect transition="in" filter="blinds(horizontal)">
                                      <p:cBhvr>
                                        <p:cTn id="15" dur="500"/>
                                        <p:tgtEl>
                                          <p:spTgt spid="408579">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08579">
                                            <p:txEl>
                                              <p:pRg st="2" end="2"/>
                                            </p:txEl>
                                          </p:spTgt>
                                        </p:tgtEl>
                                        <p:attrNameLst>
                                          <p:attrName>style.visibility</p:attrName>
                                        </p:attrNameLst>
                                      </p:cBhvr>
                                      <p:to>
                                        <p:strVal val="visible"/>
                                      </p:to>
                                    </p:set>
                                    <p:animEffect transition="in" filter="blinds(horizontal)">
                                      <p:cBhvr>
                                        <p:cTn id="19" dur="500"/>
                                        <p:tgtEl>
                                          <p:spTgt spid="408579">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408579">
                                            <p:txEl>
                                              <p:pRg st="3" end="3"/>
                                            </p:txEl>
                                          </p:spTgt>
                                        </p:tgtEl>
                                        <p:attrNameLst>
                                          <p:attrName>style.visibility</p:attrName>
                                        </p:attrNameLst>
                                      </p:cBhvr>
                                      <p:to>
                                        <p:strVal val="visible"/>
                                      </p:to>
                                    </p:set>
                                    <p:animEffect transition="in" filter="blinds(horizontal)">
                                      <p:cBhvr>
                                        <p:cTn id="23" dur="500"/>
                                        <p:tgtEl>
                                          <p:spTgt spid="408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71500" y="1357313"/>
          <a:ext cx="8215312" cy="4989512"/>
        </p:xfrm>
        <a:graphic>
          <a:graphicData uri="http://schemas.openxmlformats.org/drawingml/2006/table">
            <a:tbl>
              <a:tblPr firstRow="1" bandRow="1">
                <a:tableStyleId>{5C22544A-7EE6-4342-B048-85BDC9FD1C3A}</a:tableStyleId>
              </a:tblPr>
              <a:tblGrid>
                <a:gridCol w="857250"/>
                <a:gridCol w="1428750"/>
                <a:gridCol w="1500188"/>
                <a:gridCol w="1500188"/>
                <a:gridCol w="1500188"/>
                <a:gridCol w="1428748"/>
              </a:tblGrid>
              <a:tr h="785865">
                <a:tc>
                  <a:txBody>
                    <a:bodyPr/>
                    <a:lstStyle/>
                    <a:p>
                      <a:pPr algn="ctr"/>
                      <a:r>
                        <a:rPr lang="zh-TW" altLang="en-US" sz="1800" b="0" dirty="0" smtClean="0">
                          <a:solidFill>
                            <a:srgbClr val="0000FF"/>
                          </a:solidFill>
                          <a:latin typeface="Times New Roman" pitchFamily="18" charset="0"/>
                          <a:ea typeface="標楷體" pitchFamily="65" charset="-120"/>
                          <a:cs typeface="Times New Roman" pitchFamily="18" charset="0"/>
                        </a:rPr>
                        <a:t>資訊系統</a:t>
                      </a:r>
                      <a:endParaRPr lang="zh-TW" altLang="en-US" sz="1800" b="0" dirty="0">
                        <a:solidFill>
                          <a:srgbClr val="0000FF"/>
                        </a:solidFill>
                        <a:latin typeface="Times New Roman" pitchFamily="18" charset="0"/>
                        <a:ea typeface="標楷體" pitchFamily="65" charset="-120"/>
                        <a:cs typeface="Times New Roman" pitchFamily="18" charset="0"/>
                      </a:endParaRPr>
                    </a:p>
                  </a:txBody>
                  <a:tcPr marL="91439" marR="91439" marT="45723" marB="45723" anchor="ctr">
                    <a:solidFill>
                      <a:schemeClr val="accent3">
                        <a:lumMod val="40000"/>
                        <a:lumOff val="60000"/>
                      </a:schemeClr>
                    </a:solidFill>
                  </a:tcPr>
                </a:tc>
                <a:tc>
                  <a:txBody>
                    <a:bodyPr/>
                    <a:lstStyle/>
                    <a:p>
                      <a:pPr algn="ctr"/>
                      <a:r>
                        <a:rPr lang="en-US" altLang="zh-TW" sz="1800" b="0" dirty="0" smtClean="0">
                          <a:solidFill>
                            <a:srgbClr val="FF0000"/>
                          </a:solidFill>
                          <a:latin typeface="Times New Roman" pitchFamily="18" charset="0"/>
                          <a:ea typeface="標楷體" pitchFamily="65" charset="-120"/>
                          <a:cs typeface="Times New Roman" pitchFamily="18" charset="0"/>
                        </a:rPr>
                        <a:t>MRP</a:t>
                      </a:r>
                      <a:endParaRPr lang="zh-TW" altLang="en-US" sz="1800" b="0" dirty="0">
                        <a:solidFill>
                          <a:srgbClr val="FF0000"/>
                        </a:solidFill>
                        <a:latin typeface="Times New Roman" pitchFamily="18" charset="0"/>
                        <a:ea typeface="標楷體" pitchFamily="65" charset="-120"/>
                        <a:cs typeface="Times New Roman" pitchFamily="18" charset="0"/>
                      </a:endParaRPr>
                    </a:p>
                  </a:txBody>
                  <a:tcPr marL="91439" marR="91439" marT="45723" marB="45723" anchor="ctr">
                    <a:solidFill>
                      <a:schemeClr val="accent2">
                        <a:lumMod val="40000"/>
                        <a:lumOff val="60000"/>
                      </a:schemeClr>
                    </a:solidFill>
                  </a:tcPr>
                </a:tc>
                <a:tc>
                  <a:txBody>
                    <a:bodyPr/>
                    <a:lstStyle/>
                    <a:p>
                      <a:pPr algn="ctr"/>
                      <a:r>
                        <a:rPr lang="en-US" altLang="zh-TW" sz="1800" b="0" dirty="0" smtClean="0">
                          <a:solidFill>
                            <a:srgbClr val="FF0000"/>
                          </a:solidFill>
                          <a:latin typeface="Times New Roman" pitchFamily="18" charset="0"/>
                          <a:ea typeface="標楷體" pitchFamily="65" charset="-120"/>
                          <a:cs typeface="Times New Roman" pitchFamily="18" charset="0"/>
                        </a:rPr>
                        <a:t>MRP</a:t>
                      </a:r>
                      <a:r>
                        <a:rPr lang="zh-TW" altLang="en-US" sz="1800" b="0" dirty="0" smtClean="0">
                          <a:solidFill>
                            <a:srgbClr val="FF0000"/>
                          </a:solidFill>
                          <a:latin typeface="Times New Roman" pitchFamily="18" charset="0"/>
                          <a:ea typeface="標楷體" pitchFamily="65" charset="-120"/>
                          <a:cs typeface="Times New Roman" pitchFamily="18" charset="0"/>
                        </a:rPr>
                        <a:t> </a:t>
                      </a:r>
                      <a:r>
                        <a:rPr lang="en-US" altLang="zh-TW" sz="1800" b="0" dirty="0" smtClean="0">
                          <a:solidFill>
                            <a:srgbClr val="FF0000"/>
                          </a:solidFill>
                          <a:latin typeface="Times New Roman" pitchFamily="18" charset="0"/>
                          <a:ea typeface="標楷體" pitchFamily="65" charset="-120"/>
                          <a:cs typeface="Times New Roman" pitchFamily="18" charset="0"/>
                        </a:rPr>
                        <a:t>II</a:t>
                      </a:r>
                      <a:endParaRPr lang="zh-TW" altLang="en-US" sz="1800" b="0" dirty="0">
                        <a:solidFill>
                          <a:srgbClr val="FF0000"/>
                        </a:solidFill>
                        <a:latin typeface="Times New Roman" pitchFamily="18" charset="0"/>
                        <a:ea typeface="標楷體" pitchFamily="65" charset="-120"/>
                        <a:cs typeface="Times New Roman" pitchFamily="18" charset="0"/>
                      </a:endParaRPr>
                    </a:p>
                  </a:txBody>
                  <a:tcPr marL="91439" marR="91439" marT="45723" marB="45723" anchor="ctr">
                    <a:solidFill>
                      <a:schemeClr val="accent5">
                        <a:lumMod val="40000"/>
                        <a:lumOff val="60000"/>
                      </a:schemeClr>
                    </a:solidFill>
                  </a:tcPr>
                </a:tc>
                <a:tc>
                  <a:txBody>
                    <a:bodyPr/>
                    <a:lstStyle/>
                    <a:p>
                      <a:pPr algn="ctr"/>
                      <a:r>
                        <a:rPr lang="en-US" altLang="zh-TW" sz="1800" b="0" dirty="0" smtClean="0">
                          <a:solidFill>
                            <a:srgbClr val="FF0000"/>
                          </a:solidFill>
                          <a:latin typeface="Times New Roman" pitchFamily="18" charset="0"/>
                          <a:ea typeface="標楷體" pitchFamily="65" charset="-120"/>
                          <a:cs typeface="Times New Roman" pitchFamily="18" charset="0"/>
                        </a:rPr>
                        <a:t>ERP</a:t>
                      </a:r>
                      <a:endParaRPr lang="zh-TW" altLang="en-US" sz="1800" b="0" dirty="0">
                        <a:solidFill>
                          <a:srgbClr val="FF0000"/>
                        </a:solidFill>
                        <a:latin typeface="Times New Roman" pitchFamily="18" charset="0"/>
                        <a:ea typeface="標楷體" pitchFamily="65" charset="-120"/>
                        <a:cs typeface="Times New Roman" pitchFamily="18" charset="0"/>
                      </a:endParaRPr>
                    </a:p>
                  </a:txBody>
                  <a:tcPr marL="91439" marR="91439" marT="45723" marB="45723" anchor="ctr">
                    <a:solidFill>
                      <a:srgbClr val="FFFFCC"/>
                    </a:solidFill>
                  </a:tcPr>
                </a:tc>
                <a:tc>
                  <a:txBody>
                    <a:bodyPr/>
                    <a:lstStyle/>
                    <a:p>
                      <a:pPr algn="ctr"/>
                      <a:r>
                        <a:rPr lang="en-US" altLang="zh-TW" sz="1800" b="0" dirty="0" smtClean="0">
                          <a:solidFill>
                            <a:srgbClr val="FF0000"/>
                          </a:solidFill>
                          <a:latin typeface="Times New Roman" pitchFamily="18" charset="0"/>
                          <a:ea typeface="標楷體" pitchFamily="65" charset="-120"/>
                          <a:cs typeface="Times New Roman" pitchFamily="18" charset="0"/>
                        </a:rPr>
                        <a:t>ERP</a:t>
                      </a:r>
                      <a:r>
                        <a:rPr lang="zh-TW" altLang="en-US" sz="1800" b="0" dirty="0" smtClean="0">
                          <a:solidFill>
                            <a:srgbClr val="FF0000"/>
                          </a:solidFill>
                          <a:latin typeface="Times New Roman" pitchFamily="18" charset="0"/>
                          <a:ea typeface="標楷體" pitchFamily="65" charset="-120"/>
                          <a:cs typeface="Times New Roman" pitchFamily="18" charset="0"/>
                        </a:rPr>
                        <a:t> </a:t>
                      </a:r>
                      <a:r>
                        <a:rPr lang="en-US" altLang="zh-TW" sz="1800" b="0" dirty="0" smtClean="0">
                          <a:solidFill>
                            <a:srgbClr val="FF0000"/>
                          </a:solidFill>
                          <a:latin typeface="Times New Roman" pitchFamily="18" charset="0"/>
                          <a:ea typeface="標楷體" pitchFamily="65" charset="-120"/>
                          <a:cs typeface="Times New Roman" pitchFamily="18" charset="0"/>
                        </a:rPr>
                        <a:t>II</a:t>
                      </a:r>
                      <a:endParaRPr lang="zh-TW" altLang="en-US" sz="1800" b="0" dirty="0">
                        <a:solidFill>
                          <a:srgbClr val="FF0000"/>
                        </a:solidFill>
                        <a:latin typeface="Times New Roman" pitchFamily="18" charset="0"/>
                        <a:ea typeface="標楷體" pitchFamily="65" charset="-120"/>
                        <a:cs typeface="Times New Roman" pitchFamily="18" charset="0"/>
                      </a:endParaRPr>
                    </a:p>
                  </a:txBody>
                  <a:tcPr marL="91439" marR="91439" marT="45723" marB="45723" anchor="ctr">
                    <a:solidFill>
                      <a:srgbClr val="FF99FF"/>
                    </a:solidFill>
                  </a:tcPr>
                </a:tc>
                <a:tc>
                  <a:txBody>
                    <a:bodyPr/>
                    <a:lstStyle/>
                    <a:p>
                      <a:pPr algn="ctr"/>
                      <a:r>
                        <a:rPr lang="en-US" altLang="zh-TW" sz="1800" b="0" dirty="0" smtClean="0">
                          <a:solidFill>
                            <a:srgbClr val="FF0000"/>
                          </a:solidFill>
                          <a:latin typeface="Times New Roman" pitchFamily="18" charset="0"/>
                          <a:ea typeface="標楷體" pitchFamily="65" charset="-120"/>
                          <a:cs typeface="Times New Roman" pitchFamily="18" charset="0"/>
                        </a:rPr>
                        <a:t>RTE</a:t>
                      </a:r>
                      <a:endParaRPr lang="zh-TW" altLang="en-US" sz="1800" b="0" dirty="0">
                        <a:solidFill>
                          <a:srgbClr val="FF0000"/>
                        </a:solidFill>
                        <a:latin typeface="Times New Roman" pitchFamily="18" charset="0"/>
                        <a:ea typeface="標楷體" pitchFamily="65" charset="-120"/>
                        <a:cs typeface="Times New Roman" pitchFamily="18" charset="0"/>
                      </a:endParaRPr>
                    </a:p>
                  </a:txBody>
                  <a:tcPr marL="91439" marR="91439" marT="45723" marB="45723" anchor="ctr">
                    <a:solidFill>
                      <a:schemeClr val="accent4">
                        <a:lumMod val="20000"/>
                        <a:lumOff val="80000"/>
                      </a:schemeClr>
                    </a:solidFill>
                  </a:tcPr>
                </a:tc>
              </a:tr>
              <a:tr h="857308">
                <a:tc>
                  <a:txBody>
                    <a:bodyPr/>
                    <a:lstStyle/>
                    <a:p>
                      <a:pPr algn="ctr"/>
                      <a:r>
                        <a:rPr lang="zh-TW" altLang="en-US" sz="1800" b="0" dirty="0" smtClean="0">
                          <a:solidFill>
                            <a:srgbClr val="0000FF"/>
                          </a:solidFill>
                          <a:latin typeface="Times New Roman" pitchFamily="18" charset="0"/>
                          <a:ea typeface="標楷體" pitchFamily="65" charset="-120"/>
                          <a:cs typeface="Times New Roman" pitchFamily="18" charset="0"/>
                        </a:rPr>
                        <a:t>生產模式</a:t>
                      </a:r>
                      <a:endParaRPr lang="zh-TW" altLang="en-US" sz="1800" b="0" dirty="0">
                        <a:solidFill>
                          <a:srgbClr val="0000FF"/>
                        </a:solidFill>
                        <a:latin typeface="Times New Roman" pitchFamily="18" charset="0"/>
                        <a:ea typeface="標楷體" pitchFamily="65" charset="-120"/>
                        <a:cs typeface="Times New Roman" pitchFamily="18" charset="0"/>
                      </a:endParaRPr>
                    </a:p>
                  </a:txBody>
                  <a:tcPr marL="91439" marR="91439" marT="45723" marB="45723" anchor="ctr">
                    <a:solidFill>
                      <a:schemeClr val="accent3">
                        <a:lumMod val="40000"/>
                        <a:lumOff val="60000"/>
                      </a:schemeClr>
                    </a:solidFill>
                  </a:tcPr>
                </a:tc>
                <a:tc>
                  <a:txBody>
                    <a:bodyPr/>
                    <a:lstStyle/>
                    <a:p>
                      <a:pPr algn="ctr"/>
                      <a:r>
                        <a:rPr lang="zh-TW" altLang="en-US" sz="1800" b="0" dirty="0" smtClean="0">
                          <a:latin typeface="Times New Roman" pitchFamily="18" charset="0"/>
                          <a:ea typeface="標楷體" pitchFamily="65" charset="-120"/>
                          <a:cs typeface="Times New Roman" pitchFamily="18" charset="0"/>
                        </a:rPr>
                        <a:t>大量生產</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chemeClr val="accent2">
                        <a:lumMod val="40000"/>
                        <a:lumOff val="60000"/>
                      </a:schemeClr>
                    </a:solidFill>
                  </a:tcPr>
                </a:tc>
                <a:tc>
                  <a:txBody>
                    <a:bodyPr/>
                    <a:lstStyle/>
                    <a:p>
                      <a:pPr algn="ctr"/>
                      <a:r>
                        <a:rPr lang="zh-TW" altLang="en-US" sz="1800" b="0" dirty="0" smtClean="0">
                          <a:latin typeface="Times New Roman" pitchFamily="18" charset="0"/>
                          <a:ea typeface="標楷體" pitchFamily="65" charset="-120"/>
                          <a:cs typeface="Times New Roman" pitchFamily="18" charset="0"/>
                        </a:rPr>
                        <a:t>多樣少量</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chemeClr val="accent5">
                        <a:lumMod val="40000"/>
                        <a:lumOff val="60000"/>
                      </a:schemeClr>
                    </a:solidFill>
                  </a:tcPr>
                </a:tc>
                <a:tc>
                  <a:txBody>
                    <a:bodyPr/>
                    <a:lstStyle/>
                    <a:p>
                      <a:pPr algn="ctr"/>
                      <a:r>
                        <a:rPr lang="zh-TW" altLang="en-US" sz="1800" b="0" dirty="0" smtClean="0">
                          <a:solidFill>
                            <a:schemeClr val="tx1"/>
                          </a:solidFill>
                          <a:latin typeface="Times New Roman" pitchFamily="18" charset="0"/>
                          <a:ea typeface="標楷體" pitchFamily="65" charset="-120"/>
                          <a:cs typeface="Times New Roman" pitchFamily="18" charset="0"/>
                        </a:rPr>
                        <a:t>企業內的資源整合</a:t>
                      </a: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nchor="ctr">
                    <a:solidFill>
                      <a:srgbClr val="FFFFCC"/>
                    </a:solidFill>
                  </a:tcPr>
                </a:tc>
                <a:tc>
                  <a:txBody>
                    <a:bodyPr/>
                    <a:lstStyle/>
                    <a:p>
                      <a:pPr algn="ctr"/>
                      <a:r>
                        <a:rPr lang="zh-TW" altLang="en-US" sz="1800" b="0" dirty="0" smtClean="0">
                          <a:latin typeface="Times New Roman" pitchFamily="18" charset="0"/>
                          <a:ea typeface="標楷體" pitchFamily="65" charset="-120"/>
                          <a:cs typeface="Times New Roman" pitchFamily="18" charset="0"/>
                        </a:rPr>
                        <a:t>價值鏈的資源整合</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rgbClr val="FF99FF"/>
                    </a:solidFill>
                  </a:tcPr>
                </a:tc>
                <a:tc>
                  <a:txBody>
                    <a:bodyPr/>
                    <a:lstStyle/>
                    <a:p>
                      <a:pPr algn="ct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nchor="ctr">
                    <a:solidFill>
                      <a:schemeClr val="accent4">
                        <a:lumMod val="20000"/>
                        <a:lumOff val="80000"/>
                      </a:schemeClr>
                    </a:solidFill>
                  </a:tcPr>
                </a:tc>
              </a:tr>
              <a:tr h="785865">
                <a:tc>
                  <a:txBody>
                    <a:bodyPr/>
                    <a:lstStyle/>
                    <a:p>
                      <a:pPr algn="ctr"/>
                      <a:r>
                        <a:rPr lang="zh-TW" altLang="en-US" sz="1800" b="0" dirty="0" smtClean="0">
                          <a:solidFill>
                            <a:srgbClr val="0000FF"/>
                          </a:solidFill>
                          <a:latin typeface="Times New Roman" pitchFamily="18" charset="0"/>
                          <a:ea typeface="標楷體" pitchFamily="65" charset="-120"/>
                          <a:cs typeface="Times New Roman" pitchFamily="18" charset="0"/>
                        </a:rPr>
                        <a:t>需求重點</a:t>
                      </a:r>
                      <a:endParaRPr lang="zh-TW" altLang="en-US" sz="1800" b="0" dirty="0">
                        <a:solidFill>
                          <a:srgbClr val="0000FF"/>
                        </a:solidFill>
                        <a:latin typeface="Times New Roman" pitchFamily="18" charset="0"/>
                        <a:ea typeface="標楷體" pitchFamily="65" charset="-120"/>
                        <a:cs typeface="Times New Roman" pitchFamily="18" charset="0"/>
                      </a:endParaRPr>
                    </a:p>
                  </a:txBody>
                  <a:tcPr marL="91439" marR="91439" marT="45723" marB="45723" anchor="ctr">
                    <a:solidFill>
                      <a:schemeClr val="accent3">
                        <a:lumMod val="40000"/>
                        <a:lumOff val="60000"/>
                      </a:schemeClr>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物料品質成本</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chemeClr val="accent2">
                        <a:lumMod val="40000"/>
                        <a:lumOff val="60000"/>
                      </a:schemeClr>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效率</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chemeClr val="accent5">
                        <a:lumMod val="40000"/>
                        <a:lumOff val="60000"/>
                      </a:schemeClr>
                    </a:solidFill>
                  </a:tcPr>
                </a:tc>
                <a:tc>
                  <a:txBody>
                    <a:bodyPr/>
                    <a:lstStyle/>
                    <a:p>
                      <a:pPr algn="l"/>
                      <a:r>
                        <a:rPr lang="zh-TW" altLang="en-US" sz="1800" b="0" dirty="0" smtClean="0">
                          <a:solidFill>
                            <a:schemeClr val="tx1"/>
                          </a:solidFill>
                          <a:latin typeface="Times New Roman" pitchFamily="18" charset="0"/>
                          <a:ea typeface="標楷體" pitchFamily="65" charset="-120"/>
                          <a:cs typeface="Times New Roman" pitchFamily="18" charset="0"/>
                        </a:rPr>
                        <a:t>速度</a:t>
                      </a: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nchor="ctr">
                    <a:solidFill>
                      <a:srgbClr val="FFFFCC"/>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協同規劃</a:t>
                      </a:r>
                      <a:endParaRPr lang="zh-TW" altLang="en-US" sz="1800" b="0" dirty="0">
                        <a:latin typeface="Times New Roman" pitchFamily="18" charset="0"/>
                        <a:ea typeface="標楷體" pitchFamily="65" charset="-120"/>
                        <a:cs typeface="Times New Roman" pitchFamily="18" charset="0"/>
                      </a:endParaRPr>
                    </a:p>
                  </a:txBody>
                  <a:tcPr marL="91439" marR="91439" marT="45723" marB="45723" anchor="ctr">
                    <a:solidFill>
                      <a:srgbClr val="FF99FF"/>
                    </a:solidFill>
                  </a:tcPr>
                </a:tc>
                <a:tc>
                  <a:txBody>
                    <a:bodyPr/>
                    <a:lstStyle/>
                    <a:p>
                      <a:pPr algn="l"/>
                      <a:r>
                        <a:rPr lang="zh-TW" altLang="en-US" sz="1800" b="0" dirty="0" smtClean="0">
                          <a:solidFill>
                            <a:schemeClr val="tx1"/>
                          </a:solidFill>
                          <a:latin typeface="Times New Roman" pitchFamily="18" charset="0"/>
                          <a:ea typeface="標楷體" pitchFamily="65" charset="-120"/>
                          <a:cs typeface="Times New Roman" pitchFamily="18" charset="0"/>
                        </a:rPr>
                        <a:t>即時</a:t>
                      </a: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nchor="ctr">
                    <a:solidFill>
                      <a:schemeClr val="accent4">
                        <a:lumMod val="20000"/>
                        <a:lumOff val="80000"/>
                      </a:schemeClr>
                    </a:solidFill>
                  </a:tcPr>
                </a:tc>
              </a:tr>
              <a:tr h="2560474">
                <a:tc>
                  <a:txBody>
                    <a:bodyPr/>
                    <a:lstStyle/>
                    <a:p>
                      <a:pPr algn="ctr"/>
                      <a:r>
                        <a:rPr lang="zh-TW" altLang="en-US" sz="1800" b="0" dirty="0" smtClean="0">
                          <a:solidFill>
                            <a:srgbClr val="0000FF"/>
                          </a:solidFill>
                          <a:latin typeface="Times New Roman" pitchFamily="18" charset="0"/>
                          <a:ea typeface="標楷體" pitchFamily="65" charset="-120"/>
                          <a:cs typeface="Times New Roman" pitchFamily="18" charset="0"/>
                        </a:rPr>
                        <a:t>管理重點</a:t>
                      </a:r>
                      <a:endParaRPr lang="zh-TW" altLang="en-US" sz="1800" b="0" dirty="0">
                        <a:solidFill>
                          <a:srgbClr val="0000FF"/>
                        </a:solidFill>
                        <a:latin typeface="Times New Roman" pitchFamily="18" charset="0"/>
                        <a:ea typeface="標楷體" pitchFamily="65" charset="-120"/>
                        <a:cs typeface="Times New Roman" pitchFamily="18" charset="0"/>
                      </a:endParaRPr>
                    </a:p>
                  </a:txBody>
                  <a:tcPr marL="91439" marR="91439" marT="45723" marB="45723" anchor="ctr">
                    <a:solidFill>
                      <a:schemeClr val="accent3">
                        <a:lumMod val="40000"/>
                        <a:lumOff val="60000"/>
                      </a:schemeClr>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主要以製造工廠內的物料規劃及管理為重點</a:t>
                      </a:r>
                      <a:endParaRPr lang="zh-TW" altLang="en-US" sz="1800" b="0" dirty="0">
                        <a:latin typeface="Times New Roman" pitchFamily="18" charset="0"/>
                        <a:ea typeface="標楷體" pitchFamily="65" charset="-120"/>
                        <a:cs typeface="Times New Roman" pitchFamily="18" charset="0"/>
                      </a:endParaRPr>
                    </a:p>
                  </a:txBody>
                  <a:tcPr marL="91439" marR="91439" marT="45723" marB="45723">
                    <a:solidFill>
                      <a:schemeClr val="accent2">
                        <a:lumMod val="40000"/>
                        <a:lumOff val="60000"/>
                      </a:schemeClr>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除物料控管，強調有限產能的規劃及其他生產資源的規劃及控管，著重如何提升生產效率</a:t>
                      </a:r>
                      <a:endParaRPr lang="zh-TW" altLang="en-US" sz="1800" b="0" dirty="0">
                        <a:latin typeface="Times New Roman" pitchFamily="18" charset="0"/>
                        <a:ea typeface="標楷體" pitchFamily="65" charset="-120"/>
                        <a:cs typeface="Times New Roman" pitchFamily="18" charset="0"/>
                      </a:endParaRPr>
                    </a:p>
                  </a:txBody>
                  <a:tcPr marL="91439" marR="91439" marT="45723" marB="45723">
                    <a:solidFill>
                      <a:schemeClr val="accent5">
                        <a:lumMod val="40000"/>
                        <a:lumOff val="60000"/>
                      </a:schemeClr>
                    </a:solidFill>
                  </a:tcPr>
                </a:tc>
                <a:tc>
                  <a:txBody>
                    <a:bodyPr/>
                    <a:lstStyle/>
                    <a:p>
                      <a:pPr algn="l"/>
                      <a:r>
                        <a:rPr lang="zh-TW" altLang="en-US" sz="1800" b="0" dirty="0" smtClean="0">
                          <a:solidFill>
                            <a:schemeClr val="tx1"/>
                          </a:solidFill>
                          <a:latin typeface="Times New Roman" pitchFamily="18" charset="0"/>
                          <a:ea typeface="標楷體" pitchFamily="65" charset="-120"/>
                          <a:cs typeface="Times New Roman" pitchFamily="18" charset="0"/>
                        </a:rPr>
                        <a:t>強調企業集團內的資源整合，從單一企業資源延伸至集團內的資源；多廠區的資源整合是重點</a:t>
                      </a: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solidFill>
                      <a:srgbClr val="FFFFCC"/>
                    </a:solidFill>
                  </a:tcPr>
                </a:tc>
                <a:tc>
                  <a:txBody>
                    <a:bodyPr/>
                    <a:lstStyle/>
                    <a:p>
                      <a:pPr algn="l"/>
                      <a:r>
                        <a:rPr lang="zh-TW" altLang="en-US" sz="1800" b="0" dirty="0" smtClean="0">
                          <a:latin typeface="Times New Roman" pitchFamily="18" charset="0"/>
                          <a:ea typeface="標楷體" pitchFamily="65" charset="-120"/>
                          <a:cs typeface="Times New Roman" pitchFamily="18" charset="0"/>
                        </a:rPr>
                        <a:t>強調提升企業競爭力的價值鏈程序管理；從客戶端到供應商端，更涵蓋全球運籌經營概念</a:t>
                      </a:r>
                      <a:endParaRPr lang="zh-TW" altLang="en-US" sz="1800" b="0" dirty="0">
                        <a:latin typeface="Times New Roman" pitchFamily="18" charset="0"/>
                        <a:ea typeface="標楷體" pitchFamily="65" charset="-120"/>
                        <a:cs typeface="Times New Roman" pitchFamily="18" charset="0"/>
                      </a:endParaRPr>
                    </a:p>
                  </a:txBody>
                  <a:tcPr marL="91439" marR="91439" marT="45723" marB="45723">
                    <a:solidFill>
                      <a:srgbClr val="FF99FF"/>
                    </a:solidFill>
                  </a:tcPr>
                </a:tc>
                <a:tc>
                  <a:txBody>
                    <a:bodyPr/>
                    <a:lstStyle/>
                    <a:p>
                      <a:pPr algn="l"/>
                      <a:r>
                        <a:rPr lang="zh-TW" altLang="en-US" sz="1800" b="0" dirty="0" smtClean="0">
                          <a:solidFill>
                            <a:schemeClr val="tx1"/>
                          </a:solidFill>
                          <a:latin typeface="Times New Roman" pitchFamily="18" charset="0"/>
                          <a:ea typeface="標楷體" pitchFamily="65" charset="-120"/>
                          <a:cs typeface="Times New Roman" pitchFamily="18" charset="0"/>
                        </a:rPr>
                        <a:t>強調如何將靜態的資訊轉換為可創造企業競爭力的知識或資源</a:t>
                      </a:r>
                      <a:endParaRPr lang="zh-TW" altLang="en-US" sz="1800" b="0" dirty="0">
                        <a:solidFill>
                          <a:schemeClr val="tx1"/>
                        </a:solidFill>
                        <a:latin typeface="Times New Roman" pitchFamily="18" charset="0"/>
                        <a:ea typeface="標楷體" pitchFamily="65" charset="-120"/>
                        <a:cs typeface="Times New Roman" pitchFamily="18" charset="0"/>
                      </a:endParaRPr>
                    </a:p>
                  </a:txBody>
                  <a:tcPr marL="91439" marR="91439" marT="45723" marB="45723">
                    <a:solidFill>
                      <a:schemeClr val="accent4">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a:xfrm>
            <a:off x="428625" y="2786063"/>
            <a:ext cx="8351838" cy="3530600"/>
          </a:xfrm>
        </p:spPr>
        <p:txBody>
          <a:bodyPr/>
          <a:lstStyle/>
          <a:p>
            <a:pPr marL="542925" indent="-542925" eaLnBrk="1" hangingPunct="1">
              <a:buFont typeface="Wingdings" pitchFamily="2" charset="2"/>
              <a:buChar char="n"/>
            </a:pPr>
            <a:r>
              <a:rPr lang="zh-TW" altLang="en-US" smtClean="0">
                <a:solidFill>
                  <a:schemeClr val="tx1"/>
                </a:solidFill>
              </a:rPr>
              <a:t>企業接單需要藉助</a:t>
            </a:r>
            <a:r>
              <a:rPr lang="en-US" altLang="zh-TW" smtClean="0">
                <a:solidFill>
                  <a:schemeClr val="tx1"/>
                </a:solidFill>
              </a:rPr>
              <a:t>ERP</a:t>
            </a:r>
            <a:r>
              <a:rPr lang="zh-TW" altLang="en-US" smtClean="0">
                <a:solidFill>
                  <a:schemeClr val="tx1"/>
                </a:solidFill>
              </a:rPr>
              <a:t>系統的協助</a:t>
            </a:r>
          </a:p>
          <a:p>
            <a:pPr marL="542925" indent="-542925" eaLnBrk="1" hangingPunct="1">
              <a:buFont typeface="Wingdings" pitchFamily="2" charset="2"/>
              <a:buChar char="n"/>
            </a:pPr>
            <a:r>
              <a:rPr lang="zh-TW" altLang="en-US" smtClean="0">
                <a:solidFill>
                  <a:schemeClr val="tx1"/>
                </a:solidFill>
              </a:rPr>
              <a:t>全球運籌管理，營運決勝於分秒必爭中，</a:t>
            </a:r>
            <a:r>
              <a:rPr lang="en-US" altLang="zh-TW" smtClean="0">
                <a:solidFill>
                  <a:schemeClr val="tx1"/>
                </a:solidFill>
              </a:rPr>
              <a:t>ERP</a:t>
            </a:r>
            <a:r>
              <a:rPr lang="zh-TW" altLang="en-US" smtClean="0">
                <a:solidFill>
                  <a:schemeClr val="tx1"/>
                </a:solidFill>
              </a:rPr>
              <a:t>提供企業營運所需的完整資訊</a:t>
            </a:r>
          </a:p>
          <a:p>
            <a:pPr marL="542925" indent="-542925" eaLnBrk="1" hangingPunct="1">
              <a:buFont typeface="Wingdings" pitchFamily="2" charset="2"/>
              <a:buChar char="n"/>
            </a:pPr>
            <a:r>
              <a:rPr lang="zh-TW" altLang="en-US" smtClean="0">
                <a:solidFill>
                  <a:schemeClr val="tx1"/>
                </a:solidFill>
              </a:rPr>
              <a:t>企業經營重策略，策略執行需要更多的經營成果分析與模擬，資訊科技的應用正逢其時</a:t>
            </a:r>
          </a:p>
          <a:p>
            <a:pPr marL="542925" indent="-542925" eaLnBrk="1" hangingPunct="1">
              <a:buFont typeface="Wingdings" pitchFamily="2" charset="2"/>
              <a:buChar char="n"/>
            </a:pPr>
            <a:r>
              <a:rPr lang="en-US" altLang="zh-TW" smtClean="0">
                <a:solidFill>
                  <a:schemeClr val="tx1"/>
                </a:solidFill>
              </a:rPr>
              <a:t>e</a:t>
            </a:r>
            <a:r>
              <a:rPr lang="zh-TW" altLang="en-US" smtClean="0">
                <a:solidFill>
                  <a:schemeClr val="tx1"/>
                </a:solidFill>
              </a:rPr>
              <a:t>化的範圍擴及核心知識</a:t>
            </a:r>
          </a:p>
          <a:p>
            <a:pPr marL="542925" indent="-542925" eaLnBrk="1" hangingPunct="1">
              <a:buFont typeface="Wingdings" pitchFamily="2" charset="2"/>
              <a:buChar char="n"/>
            </a:pPr>
            <a:r>
              <a:rPr lang="en-US" altLang="zh-TW" smtClean="0">
                <a:solidFill>
                  <a:schemeClr val="tx1"/>
                </a:solidFill>
              </a:rPr>
              <a:t>ERP</a:t>
            </a:r>
            <a:r>
              <a:rPr lang="zh-TW" altLang="en-US" smtClean="0">
                <a:solidFill>
                  <a:schemeClr val="tx1"/>
                </a:solidFill>
              </a:rPr>
              <a:t>應用的深度及廣度正快速的成長及發展</a:t>
            </a:r>
          </a:p>
          <a:p>
            <a:pPr marL="542925" indent="-542925" eaLnBrk="1" hangingPunct="1">
              <a:buFont typeface="Wingdings" pitchFamily="2" charset="2"/>
              <a:buChar char="n"/>
            </a:pPr>
            <a:endParaRPr lang="en-US" altLang="zh-TW" smtClean="0">
              <a:solidFill>
                <a:schemeClr val="tx1"/>
              </a:solidFill>
            </a:endParaRPr>
          </a:p>
        </p:txBody>
      </p:sp>
      <p:sp>
        <p:nvSpPr>
          <p:cNvPr id="409606" name="Rectangle 6"/>
          <p:cNvSpPr>
            <a:spLocks noGrp="1" noChangeArrowheads="1"/>
          </p:cNvSpPr>
          <p:nvPr>
            <p:ph type="title"/>
          </p:nvPr>
        </p:nvSpPr>
        <p:spPr>
          <a:xfrm>
            <a:off x="285750" y="1357313"/>
            <a:ext cx="8643938" cy="11144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C0C0C0"/>
                  </a:outerShdw>
                </a:effectLst>
              </a:rPr>
              <a:t>21</a:t>
            </a:r>
            <a:r>
              <a:rPr lang="zh-TW" altLang="en-US" dirty="0">
                <a:effectLst>
                  <a:outerShdw blurRad="38100" dist="38100" dir="2700000" algn="tl">
                    <a:srgbClr val="C0C0C0"/>
                  </a:outerShdw>
                </a:effectLst>
                <a:latin typeface="華康隸書體W7" pitchFamily="65" charset="-120"/>
              </a:rPr>
              <a:t>世紀企業資訊化所面臨的挑戰與衝擊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606"/>
                                        </p:tgtEl>
                                        <p:attrNameLst>
                                          <p:attrName>style.visibility</p:attrName>
                                        </p:attrNameLst>
                                      </p:cBhvr>
                                      <p:to>
                                        <p:strVal val="visible"/>
                                      </p:to>
                                    </p:set>
                                    <p:animEffect transition="in" filter="dissolve">
                                      <p:cBhvr>
                                        <p:cTn id="7" dur="500"/>
                                        <p:tgtEl>
                                          <p:spTgt spid="40960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11" dur="500"/>
                                        <p:tgtEl>
                                          <p:spTgt spid="409603">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15" dur="500"/>
                                        <p:tgtEl>
                                          <p:spTgt spid="409603">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19" dur="500"/>
                                        <p:tgtEl>
                                          <p:spTgt spid="409603">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23" dur="500"/>
                                        <p:tgtEl>
                                          <p:spTgt spid="409603">
                                            <p:txEl>
                                              <p:pRg st="3" end="3"/>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27" dur="5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057400" y="1757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sp>
        <p:nvSpPr>
          <p:cNvPr id="421892" name="Rectangle 4"/>
          <p:cNvSpPr>
            <a:spLocks noGrp="1" noChangeArrowheads="1"/>
          </p:cNvSpPr>
          <p:nvPr>
            <p:ph type="title"/>
          </p:nvPr>
        </p:nvSpPr>
        <p:spPr>
          <a:xfrm>
            <a:off x="785813" y="1428750"/>
            <a:ext cx="7772400" cy="720725"/>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latin typeface="華康隸書體W7" pitchFamily="65" charset="-120"/>
              </a:rPr>
              <a:t>案例</a:t>
            </a:r>
            <a:r>
              <a:rPr lang="en-US" altLang="zh-TW" b="1" dirty="0">
                <a:effectLst>
                  <a:outerShdw blurRad="38100" dist="38100" dir="2700000" algn="tl">
                    <a:srgbClr val="C0C0C0"/>
                  </a:outerShdw>
                </a:effectLst>
              </a:rPr>
              <a:t>A</a:t>
            </a:r>
            <a:r>
              <a:rPr lang="zh-TW" altLang="en-US" dirty="0">
                <a:effectLst>
                  <a:outerShdw blurRad="38100" dist="38100" dir="2700000" algn="tl">
                    <a:srgbClr val="C0C0C0"/>
                  </a:outerShdw>
                </a:effectLst>
                <a:latin typeface="華康隸書體W7" pitchFamily="65" charset="-120"/>
              </a:rPr>
              <a:t>：</a:t>
            </a:r>
            <a:r>
              <a:rPr lang="en-US" altLang="zh-TW" b="1" dirty="0">
                <a:effectLst>
                  <a:outerShdw blurRad="38100" dist="38100" dir="2700000" algn="tl">
                    <a:srgbClr val="C0C0C0"/>
                  </a:outerShdw>
                </a:effectLst>
              </a:rPr>
              <a:t>ERP</a:t>
            </a:r>
            <a:r>
              <a:rPr lang="zh-TW" altLang="en-US" dirty="0">
                <a:effectLst>
                  <a:outerShdw blurRad="38100" dist="38100" dir="2700000" algn="tl">
                    <a:srgbClr val="C0C0C0"/>
                  </a:outerShdw>
                </a:effectLst>
                <a:latin typeface="華康隸書體W7" pitchFamily="65" charset="-120"/>
              </a:rPr>
              <a:t>與條碼系統的整合</a:t>
            </a:r>
          </a:p>
        </p:txBody>
      </p:sp>
      <p:sp>
        <p:nvSpPr>
          <p:cNvPr id="421895" name="Rectangle 7"/>
          <p:cNvSpPr>
            <a:spLocks noChangeArrowheads="1"/>
          </p:cNvSpPr>
          <p:nvPr/>
        </p:nvSpPr>
        <p:spPr bwMode="auto">
          <a:xfrm>
            <a:off x="2386013" y="2571750"/>
            <a:ext cx="4405312" cy="3584575"/>
          </a:xfrm>
          <a:prstGeom prst="rect">
            <a:avLst/>
          </a:prstGeom>
          <a:gradFill rotWithShape="1">
            <a:gsLst>
              <a:gs pos="0">
                <a:srgbClr val="D6B19C"/>
              </a:gs>
              <a:gs pos="30000">
                <a:srgbClr val="D49E6C"/>
              </a:gs>
              <a:gs pos="70000">
                <a:srgbClr val="A65528"/>
              </a:gs>
              <a:gs pos="100000">
                <a:srgbClr val="663012"/>
              </a:gs>
            </a:gsLst>
            <a:lin ang="2700000"/>
          </a:gradFill>
          <a:ln w="9525">
            <a:solidFill>
              <a:srgbClr val="000000"/>
            </a:solidFill>
            <a:miter lim="800000"/>
            <a:headEnd/>
            <a:tailEnd/>
          </a:ln>
        </p:spPr>
        <p:txBody>
          <a:bodyPr/>
          <a:lstStyle/>
          <a:p>
            <a:endParaRPr kumimoji="0" lang="zh-TW" altLang="en-US">
              <a:latin typeface="Times New Roman" pitchFamily="18" charset="0"/>
              <a:ea typeface="標楷體" pitchFamily="65" charset="-120"/>
              <a:cs typeface="Times New Roman" pitchFamily="18" charset="0"/>
            </a:endParaRPr>
          </a:p>
        </p:txBody>
      </p:sp>
      <p:sp>
        <p:nvSpPr>
          <p:cNvPr id="421896" name="Rectangle 8"/>
          <p:cNvSpPr>
            <a:spLocks noChangeArrowheads="1"/>
          </p:cNvSpPr>
          <p:nvPr/>
        </p:nvSpPr>
        <p:spPr bwMode="auto">
          <a:xfrm>
            <a:off x="714375" y="2995613"/>
            <a:ext cx="2044700" cy="1166812"/>
          </a:xfrm>
          <a:prstGeom prst="rect">
            <a:avLst/>
          </a:prstGeom>
          <a:solidFill>
            <a:srgbClr val="CCFF99">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採購模組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．採購進貨</a:t>
            </a:r>
          </a:p>
          <a:p>
            <a:r>
              <a:rPr kumimoji="0" lang="zh-TW" altLang="en-US" b="1">
                <a:solidFill>
                  <a:schemeClr val="accent2"/>
                </a:solidFill>
                <a:latin typeface="Times New Roman" pitchFamily="18" charset="0"/>
                <a:ea typeface="標楷體" pitchFamily="65" charset="-120"/>
                <a:cs typeface="Times New Roman" pitchFamily="18" charset="0"/>
              </a:rPr>
              <a:t>．進貨驗收</a:t>
            </a:r>
          </a:p>
        </p:txBody>
      </p:sp>
      <p:sp>
        <p:nvSpPr>
          <p:cNvPr id="421897" name="Rectangle 9"/>
          <p:cNvSpPr>
            <a:spLocks noChangeArrowheads="1"/>
          </p:cNvSpPr>
          <p:nvPr/>
        </p:nvSpPr>
        <p:spPr bwMode="auto">
          <a:xfrm>
            <a:off x="6454775" y="2832100"/>
            <a:ext cx="2046288" cy="908050"/>
          </a:xfrm>
          <a:prstGeom prst="rect">
            <a:avLst/>
          </a:prstGeom>
          <a:solidFill>
            <a:srgbClr val="CC99FF">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訂單模組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．銷貨作業</a:t>
            </a:r>
          </a:p>
        </p:txBody>
      </p:sp>
      <p:sp>
        <p:nvSpPr>
          <p:cNvPr id="421898" name="Rectangle 10"/>
          <p:cNvSpPr>
            <a:spLocks noChangeArrowheads="1"/>
          </p:cNvSpPr>
          <p:nvPr/>
        </p:nvSpPr>
        <p:spPr bwMode="auto">
          <a:xfrm>
            <a:off x="6454775" y="3827463"/>
            <a:ext cx="2046288" cy="908050"/>
          </a:xfrm>
          <a:prstGeom prst="rect">
            <a:avLst/>
          </a:prstGeom>
          <a:solidFill>
            <a:srgbClr val="33CCCC">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庫存模組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．庫存異動</a:t>
            </a:r>
          </a:p>
        </p:txBody>
      </p:sp>
      <p:sp>
        <p:nvSpPr>
          <p:cNvPr id="421899" name="Rectangle 11"/>
          <p:cNvSpPr>
            <a:spLocks noChangeArrowheads="1"/>
          </p:cNvSpPr>
          <p:nvPr/>
        </p:nvSpPr>
        <p:spPr bwMode="auto">
          <a:xfrm>
            <a:off x="6454775" y="4816475"/>
            <a:ext cx="2046288" cy="1166813"/>
          </a:xfrm>
          <a:prstGeom prst="rect">
            <a:avLst/>
          </a:prstGeom>
          <a:solidFill>
            <a:srgbClr val="FF99CC">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盤點模組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．資產盤點</a:t>
            </a:r>
          </a:p>
          <a:p>
            <a:r>
              <a:rPr kumimoji="0" lang="zh-TW" altLang="en-US" b="1">
                <a:solidFill>
                  <a:schemeClr val="accent2"/>
                </a:solidFill>
                <a:latin typeface="Times New Roman" pitchFamily="18" charset="0"/>
                <a:ea typeface="標楷體" pitchFamily="65" charset="-120"/>
                <a:cs typeface="Times New Roman" pitchFamily="18" charset="0"/>
              </a:rPr>
              <a:t>．庫存盤點</a:t>
            </a:r>
          </a:p>
        </p:txBody>
      </p:sp>
      <p:sp>
        <p:nvSpPr>
          <p:cNvPr id="421900" name="Rectangle 12"/>
          <p:cNvSpPr>
            <a:spLocks noChangeArrowheads="1"/>
          </p:cNvSpPr>
          <p:nvPr/>
        </p:nvSpPr>
        <p:spPr bwMode="auto">
          <a:xfrm>
            <a:off x="714375" y="4240213"/>
            <a:ext cx="2044700" cy="1684337"/>
          </a:xfrm>
          <a:prstGeom prst="rect">
            <a:avLst/>
          </a:prstGeom>
          <a:solidFill>
            <a:srgbClr val="FFCC00">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製令模組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．領料作業</a:t>
            </a:r>
          </a:p>
          <a:p>
            <a:r>
              <a:rPr kumimoji="0" lang="zh-TW" altLang="en-US" b="1">
                <a:solidFill>
                  <a:schemeClr val="accent2"/>
                </a:solidFill>
                <a:latin typeface="Times New Roman" pitchFamily="18" charset="0"/>
                <a:ea typeface="標楷體" pitchFamily="65" charset="-120"/>
                <a:cs typeface="Times New Roman" pitchFamily="18" charset="0"/>
              </a:rPr>
              <a:t>．託外進貨</a:t>
            </a:r>
          </a:p>
          <a:p>
            <a:r>
              <a:rPr kumimoji="0" lang="zh-TW" altLang="en-US" b="1">
                <a:solidFill>
                  <a:schemeClr val="accent2"/>
                </a:solidFill>
                <a:latin typeface="Times New Roman" pitchFamily="18" charset="0"/>
                <a:ea typeface="標楷體" pitchFamily="65" charset="-120"/>
                <a:cs typeface="Times New Roman" pitchFamily="18" charset="0"/>
              </a:rPr>
              <a:t>．生產入庫</a:t>
            </a:r>
          </a:p>
          <a:p>
            <a:r>
              <a:rPr kumimoji="0" lang="zh-TW" altLang="en-US" b="1">
                <a:solidFill>
                  <a:schemeClr val="accent2"/>
                </a:solidFill>
                <a:latin typeface="Times New Roman" pitchFamily="18" charset="0"/>
                <a:ea typeface="標楷體" pitchFamily="65" charset="-120"/>
                <a:cs typeface="Times New Roman" pitchFamily="18" charset="0"/>
              </a:rPr>
              <a:t>．進貨驗收</a:t>
            </a:r>
          </a:p>
        </p:txBody>
      </p:sp>
      <p:sp>
        <p:nvSpPr>
          <p:cNvPr id="421901" name="Rectangle 13"/>
          <p:cNvSpPr>
            <a:spLocks noChangeArrowheads="1"/>
          </p:cNvSpPr>
          <p:nvPr/>
        </p:nvSpPr>
        <p:spPr bwMode="auto">
          <a:xfrm>
            <a:off x="3484563" y="5691188"/>
            <a:ext cx="2333625" cy="1023937"/>
          </a:xfrm>
          <a:prstGeom prst="rect">
            <a:avLst/>
          </a:prstGeom>
          <a:solidFill>
            <a:srgbClr val="FFFF99">
              <a:alpha val="79999"/>
            </a:srgbClr>
          </a:solidFill>
          <a:ln w="9525">
            <a:solidFill>
              <a:srgbClr val="000000"/>
            </a:solidFill>
            <a:miter lim="800000"/>
            <a:headEnd/>
            <a:tailEnd/>
          </a:ln>
        </p:spPr>
        <p:txBody>
          <a:bodyPr/>
          <a:lstStyle/>
          <a:p>
            <a:pPr algn="ctr"/>
            <a:r>
              <a:rPr kumimoji="0" lang="zh-TW" altLang="en-US" b="1">
                <a:solidFill>
                  <a:srgbClr val="0000FF"/>
                </a:solidFill>
                <a:latin typeface="Times New Roman" pitchFamily="18" charset="0"/>
                <a:ea typeface="標楷體" pitchFamily="65" charset="-120"/>
                <a:cs typeface="Times New Roman" pitchFamily="18" charset="0"/>
              </a:rPr>
              <a:t>製程模組</a:t>
            </a:r>
          </a:p>
          <a:p>
            <a:pPr>
              <a:spcBef>
                <a:spcPct val="30000"/>
              </a:spcBef>
            </a:pPr>
            <a:r>
              <a:rPr kumimoji="0" lang="zh-TW" altLang="en-US" b="1">
                <a:solidFill>
                  <a:schemeClr val="accent2"/>
                </a:solidFill>
                <a:latin typeface="Times New Roman" pitchFamily="18" charset="0"/>
                <a:ea typeface="標楷體" pitchFamily="65" charset="-120"/>
                <a:cs typeface="Times New Roman" pitchFamily="18" charset="0"/>
              </a:rPr>
              <a:t>．製程移轉</a:t>
            </a:r>
          </a:p>
          <a:p>
            <a:r>
              <a:rPr kumimoji="0" lang="zh-TW" altLang="en-US" b="1">
                <a:solidFill>
                  <a:schemeClr val="accent2"/>
                </a:solidFill>
                <a:latin typeface="Times New Roman" pitchFamily="18" charset="0"/>
                <a:ea typeface="標楷體" pitchFamily="65" charset="-120"/>
                <a:cs typeface="Times New Roman" pitchFamily="18" charset="0"/>
              </a:rPr>
              <a:t>．製程移轉驗收</a:t>
            </a:r>
          </a:p>
        </p:txBody>
      </p:sp>
      <p:sp>
        <p:nvSpPr>
          <p:cNvPr id="421902" name="Oval 14"/>
          <p:cNvSpPr>
            <a:spLocks noChangeArrowheads="1"/>
          </p:cNvSpPr>
          <p:nvPr/>
        </p:nvSpPr>
        <p:spPr bwMode="auto">
          <a:xfrm>
            <a:off x="3551238" y="2881313"/>
            <a:ext cx="2044700" cy="1684337"/>
          </a:xfrm>
          <a:prstGeom prst="ellipse">
            <a:avLst/>
          </a:prstGeom>
          <a:solidFill>
            <a:srgbClr val="99CCFF">
              <a:alpha val="59999"/>
            </a:srgbClr>
          </a:solidFill>
          <a:ln w="9525">
            <a:solidFill>
              <a:srgbClr val="000000"/>
            </a:solidFill>
            <a:round/>
            <a:headEnd/>
            <a:tailEnd/>
          </a:ln>
        </p:spPr>
        <p:txBody>
          <a:bodyPr/>
          <a:lstStyle/>
          <a:p>
            <a:endParaRPr kumimoji="0" lang="zh-TW" altLang="en-US">
              <a:latin typeface="Times New Roman" pitchFamily="18" charset="0"/>
              <a:ea typeface="標楷體" pitchFamily="65" charset="-120"/>
              <a:cs typeface="Times New Roman" pitchFamily="18" charset="0"/>
            </a:endParaRPr>
          </a:p>
        </p:txBody>
      </p:sp>
      <p:sp>
        <p:nvSpPr>
          <p:cNvPr id="421903" name="Rectangle 15"/>
          <p:cNvSpPr>
            <a:spLocks noChangeArrowheads="1"/>
          </p:cNvSpPr>
          <p:nvPr/>
        </p:nvSpPr>
        <p:spPr bwMode="auto">
          <a:xfrm>
            <a:off x="3551238" y="3495675"/>
            <a:ext cx="204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ERP</a:t>
            </a:r>
            <a:r>
              <a:rPr kumimoji="0" lang="zh-TW" altLang="en-US" b="1">
                <a:latin typeface="Times New Roman" pitchFamily="18" charset="0"/>
                <a:ea typeface="標楷體" pitchFamily="65" charset="-120"/>
                <a:cs typeface="Times New Roman" pitchFamily="18" charset="0"/>
              </a:rPr>
              <a:t>系統</a:t>
            </a:r>
          </a:p>
        </p:txBody>
      </p:sp>
      <p:sp>
        <p:nvSpPr>
          <p:cNvPr id="421904" name="Rectangle 16"/>
          <p:cNvSpPr>
            <a:spLocks noChangeArrowheads="1"/>
          </p:cNvSpPr>
          <p:nvPr/>
        </p:nvSpPr>
        <p:spPr bwMode="auto">
          <a:xfrm>
            <a:off x="3470275" y="4622800"/>
            <a:ext cx="204628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BTS</a:t>
            </a:r>
          </a:p>
          <a:p>
            <a:pPr algn="ctr"/>
            <a:r>
              <a:rPr kumimoji="0" lang="zh-TW" altLang="en-US" b="1">
                <a:latin typeface="Times New Roman" pitchFamily="18" charset="0"/>
                <a:ea typeface="標楷體" pitchFamily="65" charset="-120"/>
                <a:cs typeface="Times New Roman" pitchFamily="18" charset="0"/>
              </a:rPr>
              <a:t>同步平台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dissolve">
                                      <p:cBhvr>
                                        <p:cTn id="7" dur="500"/>
                                        <p:tgtEl>
                                          <p:spTgt spid="421892"/>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21895"/>
                                        </p:tgtEl>
                                        <p:attrNameLst>
                                          <p:attrName>style.visibility</p:attrName>
                                        </p:attrNameLst>
                                      </p:cBhvr>
                                      <p:to>
                                        <p:strVal val="visible"/>
                                      </p:to>
                                    </p:set>
                                    <p:animEffect transition="in" filter="blinds(vertical)">
                                      <p:cBhvr>
                                        <p:cTn id="11" dur="500"/>
                                        <p:tgtEl>
                                          <p:spTgt spid="421895"/>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21896"/>
                                        </p:tgtEl>
                                        <p:attrNameLst>
                                          <p:attrName>style.visibility</p:attrName>
                                        </p:attrNameLst>
                                      </p:cBhvr>
                                      <p:to>
                                        <p:strVal val="visible"/>
                                      </p:to>
                                    </p:set>
                                    <p:animEffect transition="in" filter="blinds(vertical)">
                                      <p:cBhvr>
                                        <p:cTn id="15" dur="500"/>
                                        <p:tgtEl>
                                          <p:spTgt spid="421896"/>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21897"/>
                                        </p:tgtEl>
                                        <p:attrNameLst>
                                          <p:attrName>style.visibility</p:attrName>
                                        </p:attrNameLst>
                                      </p:cBhvr>
                                      <p:to>
                                        <p:strVal val="visible"/>
                                      </p:to>
                                    </p:set>
                                    <p:animEffect transition="in" filter="blinds(vertical)">
                                      <p:cBhvr>
                                        <p:cTn id="19" dur="500"/>
                                        <p:tgtEl>
                                          <p:spTgt spid="421897"/>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21898"/>
                                        </p:tgtEl>
                                        <p:attrNameLst>
                                          <p:attrName>style.visibility</p:attrName>
                                        </p:attrNameLst>
                                      </p:cBhvr>
                                      <p:to>
                                        <p:strVal val="visible"/>
                                      </p:to>
                                    </p:set>
                                    <p:animEffect transition="in" filter="blinds(vertical)">
                                      <p:cBhvr>
                                        <p:cTn id="23" dur="500"/>
                                        <p:tgtEl>
                                          <p:spTgt spid="421898"/>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21899"/>
                                        </p:tgtEl>
                                        <p:attrNameLst>
                                          <p:attrName>style.visibility</p:attrName>
                                        </p:attrNameLst>
                                      </p:cBhvr>
                                      <p:to>
                                        <p:strVal val="visible"/>
                                      </p:to>
                                    </p:set>
                                    <p:animEffect transition="in" filter="blinds(vertical)">
                                      <p:cBhvr>
                                        <p:cTn id="27" dur="500"/>
                                        <p:tgtEl>
                                          <p:spTgt spid="421899"/>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21900"/>
                                        </p:tgtEl>
                                        <p:attrNameLst>
                                          <p:attrName>style.visibility</p:attrName>
                                        </p:attrNameLst>
                                      </p:cBhvr>
                                      <p:to>
                                        <p:strVal val="visible"/>
                                      </p:to>
                                    </p:set>
                                    <p:animEffect transition="in" filter="blinds(vertical)">
                                      <p:cBhvr>
                                        <p:cTn id="31" dur="500"/>
                                        <p:tgtEl>
                                          <p:spTgt spid="421900"/>
                                        </p:tgtEl>
                                      </p:cBhvr>
                                    </p:animEffect>
                                  </p:childTnLst>
                                </p:cTn>
                              </p:par>
                            </p:childTnLst>
                          </p:cTn>
                        </p:par>
                        <p:par>
                          <p:cTn id="32" fill="hold" nodeType="afterGroup">
                            <p:stCondLst>
                              <p:cond delay="3500"/>
                            </p:stCondLst>
                            <p:childTnLst>
                              <p:par>
                                <p:cTn id="33" presetID="3" presetClass="entr" presetSubtype="5" fill="hold" grpId="0" nodeType="afterEffect">
                                  <p:stCondLst>
                                    <p:cond delay="0"/>
                                  </p:stCondLst>
                                  <p:childTnLst>
                                    <p:set>
                                      <p:cBhvr>
                                        <p:cTn id="34" dur="1" fill="hold">
                                          <p:stCondLst>
                                            <p:cond delay="0"/>
                                          </p:stCondLst>
                                        </p:cTn>
                                        <p:tgtEl>
                                          <p:spTgt spid="421901"/>
                                        </p:tgtEl>
                                        <p:attrNameLst>
                                          <p:attrName>style.visibility</p:attrName>
                                        </p:attrNameLst>
                                      </p:cBhvr>
                                      <p:to>
                                        <p:strVal val="visible"/>
                                      </p:to>
                                    </p:set>
                                    <p:animEffect transition="in" filter="blinds(vertical)">
                                      <p:cBhvr>
                                        <p:cTn id="35" dur="500"/>
                                        <p:tgtEl>
                                          <p:spTgt spid="421901"/>
                                        </p:tgtEl>
                                      </p:cBhvr>
                                    </p:animEffect>
                                  </p:childTnLst>
                                </p:cTn>
                              </p:par>
                            </p:childTnLst>
                          </p:cTn>
                        </p:par>
                        <p:par>
                          <p:cTn id="36" fill="hold" nodeType="afterGroup">
                            <p:stCondLst>
                              <p:cond delay="4000"/>
                            </p:stCondLst>
                            <p:childTnLst>
                              <p:par>
                                <p:cTn id="37" presetID="3" presetClass="entr" presetSubtype="5" fill="hold" grpId="0" nodeType="afterEffect">
                                  <p:stCondLst>
                                    <p:cond delay="0"/>
                                  </p:stCondLst>
                                  <p:childTnLst>
                                    <p:set>
                                      <p:cBhvr>
                                        <p:cTn id="38" dur="1" fill="hold">
                                          <p:stCondLst>
                                            <p:cond delay="0"/>
                                          </p:stCondLst>
                                        </p:cTn>
                                        <p:tgtEl>
                                          <p:spTgt spid="421902"/>
                                        </p:tgtEl>
                                        <p:attrNameLst>
                                          <p:attrName>style.visibility</p:attrName>
                                        </p:attrNameLst>
                                      </p:cBhvr>
                                      <p:to>
                                        <p:strVal val="visible"/>
                                      </p:to>
                                    </p:set>
                                    <p:animEffect transition="in" filter="blinds(vertical)">
                                      <p:cBhvr>
                                        <p:cTn id="39" dur="500"/>
                                        <p:tgtEl>
                                          <p:spTgt spid="421902"/>
                                        </p:tgtEl>
                                      </p:cBhvr>
                                    </p:animEffect>
                                  </p:childTnLst>
                                </p:cTn>
                              </p:par>
                            </p:childTnLst>
                          </p:cTn>
                        </p:par>
                        <p:par>
                          <p:cTn id="40" fill="hold" nodeType="afterGroup">
                            <p:stCondLst>
                              <p:cond delay="4500"/>
                            </p:stCondLst>
                            <p:childTnLst>
                              <p:par>
                                <p:cTn id="41" presetID="3" presetClass="entr" presetSubtype="5" fill="hold" grpId="0" nodeType="afterEffect">
                                  <p:stCondLst>
                                    <p:cond delay="0"/>
                                  </p:stCondLst>
                                  <p:childTnLst>
                                    <p:set>
                                      <p:cBhvr>
                                        <p:cTn id="42" dur="1" fill="hold">
                                          <p:stCondLst>
                                            <p:cond delay="0"/>
                                          </p:stCondLst>
                                        </p:cTn>
                                        <p:tgtEl>
                                          <p:spTgt spid="421903"/>
                                        </p:tgtEl>
                                        <p:attrNameLst>
                                          <p:attrName>style.visibility</p:attrName>
                                        </p:attrNameLst>
                                      </p:cBhvr>
                                      <p:to>
                                        <p:strVal val="visible"/>
                                      </p:to>
                                    </p:set>
                                    <p:animEffect transition="in" filter="blinds(vertical)">
                                      <p:cBhvr>
                                        <p:cTn id="43" dur="500"/>
                                        <p:tgtEl>
                                          <p:spTgt spid="421903"/>
                                        </p:tgtEl>
                                      </p:cBhvr>
                                    </p:animEffect>
                                  </p:childTnLst>
                                </p:cTn>
                              </p:par>
                            </p:childTnLst>
                          </p:cTn>
                        </p:par>
                        <p:par>
                          <p:cTn id="44" fill="hold" nodeType="afterGroup">
                            <p:stCondLst>
                              <p:cond delay="5000"/>
                            </p:stCondLst>
                            <p:childTnLst>
                              <p:par>
                                <p:cTn id="45" presetID="3" presetClass="entr" presetSubtype="5" fill="hold" grpId="0" nodeType="afterEffect">
                                  <p:stCondLst>
                                    <p:cond delay="0"/>
                                  </p:stCondLst>
                                  <p:childTnLst>
                                    <p:set>
                                      <p:cBhvr>
                                        <p:cTn id="46" dur="1" fill="hold">
                                          <p:stCondLst>
                                            <p:cond delay="0"/>
                                          </p:stCondLst>
                                        </p:cTn>
                                        <p:tgtEl>
                                          <p:spTgt spid="421904"/>
                                        </p:tgtEl>
                                        <p:attrNameLst>
                                          <p:attrName>style.visibility</p:attrName>
                                        </p:attrNameLst>
                                      </p:cBhvr>
                                      <p:to>
                                        <p:strVal val="visible"/>
                                      </p:to>
                                    </p:set>
                                    <p:animEffect transition="in" filter="blinds(vertical)">
                                      <p:cBhvr>
                                        <p:cTn id="47" dur="500"/>
                                        <p:tgtEl>
                                          <p:spTgt spid="421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5" grpId="0" animBg="1"/>
      <p:bldP spid="421896" grpId="0" animBg="1"/>
      <p:bldP spid="421897" grpId="0" animBg="1"/>
      <p:bldP spid="421898" grpId="0" animBg="1"/>
      <p:bldP spid="421899" grpId="0" animBg="1"/>
      <p:bldP spid="421900" grpId="0" animBg="1"/>
      <p:bldP spid="421901" grpId="0" animBg="1"/>
      <p:bldP spid="421902" grpId="0" animBg="1"/>
      <p:bldP spid="421903" grpId="0"/>
      <p:bldP spid="42190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771650" y="1809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graphicFrame>
        <p:nvGraphicFramePr>
          <p:cNvPr id="279555" name="Object 2"/>
          <p:cNvGraphicFramePr>
            <a:graphicFrameLocks noChangeAspect="1"/>
          </p:cNvGraphicFramePr>
          <p:nvPr/>
        </p:nvGraphicFramePr>
        <p:xfrm>
          <a:off x="323850" y="1125538"/>
          <a:ext cx="8496300" cy="5618162"/>
        </p:xfrm>
        <a:graphic>
          <a:graphicData uri="http://schemas.openxmlformats.org/presentationml/2006/ole">
            <mc:AlternateContent xmlns:mc="http://schemas.openxmlformats.org/markup-compatibility/2006">
              <mc:Choice xmlns:v="urn:schemas-microsoft-com:vml" Requires="v">
                <p:oleObj spid="_x0000_s53265" r:id="rId3" imgW="6133333" imgH="3715269" progId="PBrush">
                  <p:embed/>
                </p:oleObj>
              </mc:Choice>
              <mc:Fallback>
                <p:oleObj r:id="rId3" imgW="6133333" imgH="3715269"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5538"/>
                        <a:ext cx="8496300" cy="561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dissolve">
                                      <p:cBhvr>
                                        <p:cTn id="7" dur="500"/>
                                        <p:tgtEl>
                                          <p:spTgt spid="27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title"/>
          </p:nvPr>
        </p:nvSpPr>
        <p:spPr>
          <a:xfrm>
            <a:off x="428625" y="1285875"/>
            <a:ext cx="8358188" cy="1143000"/>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rPr>
              <a:t>案例</a:t>
            </a:r>
            <a:r>
              <a:rPr lang="en-US" altLang="zh-TW" b="1" dirty="0" smtClean="0">
                <a:effectLst>
                  <a:outerShdw blurRad="38100" dist="38100" dir="2700000" algn="tl">
                    <a:srgbClr val="C0C0C0"/>
                  </a:outerShdw>
                </a:effectLst>
              </a:rPr>
              <a:t>B</a:t>
            </a:r>
            <a:r>
              <a:rPr lang="zh-TW" altLang="en-US" dirty="0" smtClean="0">
                <a:effectLst>
                  <a:outerShdw blurRad="38100" dist="38100" dir="2700000" algn="tl">
                    <a:srgbClr val="C0C0C0"/>
                  </a:outerShdw>
                </a:effectLst>
              </a:rPr>
              <a:t>： </a:t>
            </a:r>
            <a:r>
              <a:rPr lang="en-US" altLang="zh-TW" b="1" dirty="0" smtClean="0">
                <a:effectLst>
                  <a:outerShdw blurRad="38100" dist="38100" dir="2700000" algn="tl">
                    <a:srgbClr val="C0C0C0"/>
                  </a:outerShdw>
                </a:effectLst>
              </a:rPr>
              <a:t>ERP</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與 </a:t>
            </a:r>
            <a:r>
              <a:rPr lang="en-US" altLang="zh-TW" b="1" dirty="0" smtClean="0">
                <a:effectLst>
                  <a:outerShdw blurRad="38100" dist="38100" dir="2700000" algn="tl">
                    <a:srgbClr val="C0C0C0"/>
                  </a:outerShdw>
                </a:effectLst>
              </a:rPr>
              <a:t>PDA</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整合</a:t>
            </a:r>
            <a:endParaRPr lang="zh-TW" altLang="en-US" dirty="0">
              <a:effectLst>
                <a:outerShdw blurRad="38100" dist="38100" dir="2700000" algn="tl">
                  <a:srgbClr val="C0C0C0"/>
                </a:outerShdw>
              </a:effectLst>
            </a:endParaRPr>
          </a:p>
        </p:txBody>
      </p:sp>
      <p:sp>
        <p:nvSpPr>
          <p:cNvPr id="280672" name="Rectangle 96"/>
          <p:cNvSpPr>
            <a:spLocks noChangeArrowheads="1"/>
          </p:cNvSpPr>
          <p:nvPr/>
        </p:nvSpPr>
        <p:spPr bwMode="auto">
          <a:xfrm>
            <a:off x="285750" y="2806700"/>
            <a:ext cx="1606550" cy="412750"/>
          </a:xfrm>
          <a:prstGeom prst="rect">
            <a:avLst/>
          </a:prstGeom>
          <a:solidFill>
            <a:srgbClr val="92D050"/>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基本資料</a:t>
            </a:r>
          </a:p>
        </p:txBody>
      </p:sp>
      <p:pic>
        <p:nvPicPr>
          <p:cNvPr id="280673" name="Picture 97" descr="pda-庫存狀況(預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475" y="2500313"/>
            <a:ext cx="3824288"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674" name="Rectangle 98"/>
          <p:cNvSpPr>
            <a:spLocks noChangeArrowheads="1"/>
          </p:cNvSpPr>
          <p:nvPr/>
        </p:nvSpPr>
        <p:spPr bwMode="auto">
          <a:xfrm>
            <a:off x="285750" y="3217863"/>
            <a:ext cx="1606550" cy="922337"/>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客戶資料</a:t>
            </a:r>
          </a:p>
          <a:p>
            <a:pPr algn="ctr"/>
            <a:r>
              <a:rPr kumimoji="0" lang="zh-TW" altLang="en-US">
                <a:latin typeface="Times New Roman" pitchFamily="18" charset="0"/>
                <a:ea typeface="標楷體" pitchFamily="65" charset="-120"/>
                <a:cs typeface="Times New Roman" pitchFamily="18" charset="0"/>
              </a:rPr>
              <a:t>品號資料</a:t>
            </a:r>
          </a:p>
          <a:p>
            <a:pPr algn="ctr"/>
            <a:r>
              <a:rPr kumimoji="0" lang="zh-TW" altLang="en-US">
                <a:latin typeface="Times New Roman" pitchFamily="18" charset="0"/>
                <a:ea typeface="標楷體" pitchFamily="65" charset="-120"/>
                <a:cs typeface="Times New Roman" pitchFamily="18" charset="0"/>
              </a:rPr>
              <a:t>商品計價</a:t>
            </a:r>
          </a:p>
        </p:txBody>
      </p:sp>
      <p:sp>
        <p:nvSpPr>
          <p:cNvPr id="280675" name="Rectangle 99"/>
          <p:cNvSpPr>
            <a:spLocks noChangeArrowheads="1"/>
          </p:cNvSpPr>
          <p:nvPr/>
        </p:nvSpPr>
        <p:spPr bwMode="auto">
          <a:xfrm>
            <a:off x="285750" y="4344988"/>
            <a:ext cx="1606550" cy="411162"/>
          </a:xfrm>
          <a:prstGeom prst="rect">
            <a:avLst/>
          </a:prstGeom>
          <a:solidFill>
            <a:srgbClr val="FF99CC"/>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訂單系統</a:t>
            </a:r>
          </a:p>
        </p:txBody>
      </p:sp>
      <p:sp>
        <p:nvSpPr>
          <p:cNvPr id="280676" name="Rectangle 100"/>
          <p:cNvSpPr>
            <a:spLocks noChangeArrowheads="1"/>
          </p:cNvSpPr>
          <p:nvPr/>
        </p:nvSpPr>
        <p:spPr bwMode="auto">
          <a:xfrm>
            <a:off x="285750" y="4754563"/>
            <a:ext cx="1606550" cy="630237"/>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報價建立</a:t>
            </a:r>
          </a:p>
          <a:p>
            <a:pPr algn="ctr"/>
            <a:r>
              <a:rPr kumimoji="0" lang="zh-TW" altLang="en-US">
                <a:latin typeface="Times New Roman" pitchFamily="18" charset="0"/>
                <a:ea typeface="標楷體" pitchFamily="65" charset="-120"/>
                <a:cs typeface="Times New Roman" pitchFamily="18" charset="0"/>
              </a:rPr>
              <a:t>訂單建立</a:t>
            </a:r>
          </a:p>
        </p:txBody>
      </p:sp>
      <p:sp>
        <p:nvSpPr>
          <p:cNvPr id="280677" name="Rectangle 101"/>
          <p:cNvSpPr>
            <a:spLocks noChangeArrowheads="1"/>
          </p:cNvSpPr>
          <p:nvPr/>
        </p:nvSpPr>
        <p:spPr bwMode="auto">
          <a:xfrm>
            <a:off x="285750" y="5600700"/>
            <a:ext cx="1606550" cy="411163"/>
          </a:xfrm>
          <a:prstGeom prst="rect">
            <a:avLst/>
          </a:prstGeom>
          <a:solidFill>
            <a:srgbClr val="FFCC66"/>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行銷管理</a:t>
            </a:r>
          </a:p>
        </p:txBody>
      </p:sp>
      <p:sp>
        <p:nvSpPr>
          <p:cNvPr id="280678" name="Rectangle 102"/>
          <p:cNvSpPr>
            <a:spLocks noChangeArrowheads="1"/>
          </p:cNvSpPr>
          <p:nvPr/>
        </p:nvSpPr>
        <p:spPr bwMode="auto">
          <a:xfrm>
            <a:off x="285750" y="6010275"/>
            <a:ext cx="1606550" cy="385763"/>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產品知識</a:t>
            </a:r>
          </a:p>
        </p:txBody>
      </p:sp>
      <p:sp>
        <p:nvSpPr>
          <p:cNvPr id="280679" name="Rectangle 103"/>
          <p:cNvSpPr>
            <a:spLocks noChangeArrowheads="1"/>
          </p:cNvSpPr>
          <p:nvPr/>
        </p:nvSpPr>
        <p:spPr bwMode="auto">
          <a:xfrm>
            <a:off x="7265988" y="5062538"/>
            <a:ext cx="1565275" cy="412750"/>
          </a:xfrm>
          <a:prstGeom prst="rect">
            <a:avLst/>
          </a:prstGeom>
          <a:solidFill>
            <a:srgbClr val="FFFF99"/>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系統工具</a:t>
            </a:r>
          </a:p>
        </p:txBody>
      </p:sp>
      <p:sp>
        <p:nvSpPr>
          <p:cNvPr id="280680" name="Rectangle 104"/>
          <p:cNvSpPr>
            <a:spLocks noChangeArrowheads="1"/>
          </p:cNvSpPr>
          <p:nvPr/>
        </p:nvSpPr>
        <p:spPr bwMode="auto">
          <a:xfrm>
            <a:off x="7265988" y="5473700"/>
            <a:ext cx="1565275" cy="922338"/>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參數設定</a:t>
            </a:r>
          </a:p>
          <a:p>
            <a:pPr algn="ctr"/>
            <a:r>
              <a:rPr kumimoji="0" lang="zh-TW" altLang="en-US">
                <a:latin typeface="Times New Roman" pitchFamily="18" charset="0"/>
                <a:ea typeface="標楷體" pitchFamily="65" charset="-120"/>
                <a:cs typeface="Times New Roman" pitchFamily="18" charset="0"/>
              </a:rPr>
              <a:t>批次傳輸</a:t>
            </a:r>
          </a:p>
          <a:p>
            <a:pPr algn="ctr"/>
            <a:r>
              <a:rPr kumimoji="0" lang="zh-TW" altLang="en-US">
                <a:latin typeface="Times New Roman" pitchFamily="18" charset="0"/>
                <a:ea typeface="標楷體" pitchFamily="65" charset="-120"/>
                <a:cs typeface="Times New Roman" pitchFamily="18" charset="0"/>
              </a:rPr>
              <a:t>版本更新</a:t>
            </a:r>
          </a:p>
        </p:txBody>
      </p:sp>
      <p:sp>
        <p:nvSpPr>
          <p:cNvPr id="280681" name="Rectangle 105"/>
          <p:cNvSpPr>
            <a:spLocks noChangeArrowheads="1"/>
          </p:cNvSpPr>
          <p:nvPr/>
        </p:nvSpPr>
        <p:spPr bwMode="auto">
          <a:xfrm>
            <a:off x="7265988" y="3832225"/>
            <a:ext cx="1566862" cy="411163"/>
          </a:xfrm>
          <a:prstGeom prst="rect">
            <a:avLst/>
          </a:prstGeom>
          <a:solidFill>
            <a:srgbClr val="CC99FF"/>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行程管理</a:t>
            </a:r>
          </a:p>
        </p:txBody>
      </p:sp>
      <p:sp>
        <p:nvSpPr>
          <p:cNvPr id="280682" name="Rectangle 106"/>
          <p:cNvSpPr>
            <a:spLocks noChangeArrowheads="1"/>
          </p:cNvSpPr>
          <p:nvPr/>
        </p:nvSpPr>
        <p:spPr bwMode="auto">
          <a:xfrm>
            <a:off x="7265988" y="4243388"/>
            <a:ext cx="1566862" cy="628650"/>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工作日報</a:t>
            </a:r>
          </a:p>
          <a:p>
            <a:pPr algn="ctr"/>
            <a:r>
              <a:rPr kumimoji="0" lang="zh-TW" altLang="en-US">
                <a:latin typeface="Times New Roman" pitchFamily="18" charset="0"/>
                <a:ea typeface="標楷體" pitchFamily="65" charset="-120"/>
                <a:cs typeface="Times New Roman" pitchFamily="18" charset="0"/>
              </a:rPr>
              <a:t>訊息傳送</a:t>
            </a:r>
          </a:p>
        </p:txBody>
      </p:sp>
      <p:sp>
        <p:nvSpPr>
          <p:cNvPr id="280683" name="Rectangle 107"/>
          <p:cNvSpPr>
            <a:spLocks noChangeArrowheads="1"/>
          </p:cNvSpPr>
          <p:nvPr/>
        </p:nvSpPr>
        <p:spPr bwMode="auto">
          <a:xfrm>
            <a:off x="7265988" y="2705100"/>
            <a:ext cx="1566862" cy="411163"/>
          </a:xfrm>
          <a:prstGeom prst="rect">
            <a:avLst/>
          </a:prstGeom>
          <a:solidFill>
            <a:srgbClr val="66CCFF"/>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銷售記錄</a:t>
            </a:r>
          </a:p>
        </p:txBody>
      </p:sp>
      <p:sp>
        <p:nvSpPr>
          <p:cNvPr id="280684" name="Rectangle 108"/>
          <p:cNvSpPr>
            <a:spLocks noChangeArrowheads="1"/>
          </p:cNvSpPr>
          <p:nvPr/>
        </p:nvSpPr>
        <p:spPr bwMode="auto">
          <a:xfrm>
            <a:off x="7265988" y="3116263"/>
            <a:ext cx="1566862" cy="628650"/>
          </a:xfrm>
          <a:prstGeom prst="rect">
            <a:avLst/>
          </a:prstGeom>
          <a:solidFill>
            <a:srgbClr val="FFFFFF"/>
          </a:solidFill>
          <a:ln w="9525">
            <a:solidFill>
              <a:srgbClr val="000000"/>
            </a:solidFill>
            <a:miter lim="800000"/>
            <a:headEnd/>
            <a:tailEnd/>
          </a:ln>
        </p:spPr>
        <p:txBody>
          <a:bodyPr/>
          <a:lstStyle/>
          <a:p>
            <a:pPr algn="ctr"/>
            <a:r>
              <a:rPr kumimoji="0" lang="zh-TW" altLang="en-US">
                <a:latin typeface="Times New Roman" pitchFamily="18" charset="0"/>
                <a:ea typeface="標楷體" pitchFamily="65" charset="-120"/>
                <a:cs typeface="Times New Roman" pitchFamily="18" charset="0"/>
              </a:rPr>
              <a:t>庫存狀況</a:t>
            </a:r>
          </a:p>
          <a:p>
            <a:pPr algn="ctr"/>
            <a:r>
              <a:rPr kumimoji="0" lang="zh-TW" altLang="en-US">
                <a:latin typeface="Times New Roman" pitchFamily="18" charset="0"/>
                <a:ea typeface="標楷體" pitchFamily="65" charset="-120"/>
                <a:cs typeface="Times New Roman" pitchFamily="18" charset="0"/>
              </a:rPr>
              <a:t>應收帳款</a:t>
            </a:r>
          </a:p>
        </p:txBody>
      </p:sp>
      <p:sp>
        <p:nvSpPr>
          <p:cNvPr id="280685" name="Line 109"/>
          <p:cNvSpPr>
            <a:spLocks noChangeShapeType="1"/>
          </p:cNvSpPr>
          <p:nvPr/>
        </p:nvSpPr>
        <p:spPr bwMode="auto">
          <a:xfrm flipH="1">
            <a:off x="1870075" y="3422650"/>
            <a:ext cx="935038"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86" name="Line 110"/>
          <p:cNvSpPr>
            <a:spLocks noChangeShapeType="1"/>
          </p:cNvSpPr>
          <p:nvPr/>
        </p:nvSpPr>
        <p:spPr bwMode="auto">
          <a:xfrm flipH="1">
            <a:off x="1870075" y="3692525"/>
            <a:ext cx="9350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87" name="Line 111"/>
          <p:cNvSpPr>
            <a:spLocks noChangeShapeType="1"/>
          </p:cNvSpPr>
          <p:nvPr/>
        </p:nvSpPr>
        <p:spPr bwMode="auto">
          <a:xfrm flipH="1">
            <a:off x="1870075" y="3933825"/>
            <a:ext cx="935038"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88" name="Line 112"/>
          <p:cNvSpPr>
            <a:spLocks noChangeShapeType="1"/>
          </p:cNvSpPr>
          <p:nvPr/>
        </p:nvSpPr>
        <p:spPr bwMode="auto">
          <a:xfrm flipH="1">
            <a:off x="1870075" y="4959350"/>
            <a:ext cx="911225" cy="15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89" name="Line 113"/>
          <p:cNvSpPr>
            <a:spLocks noChangeShapeType="1"/>
          </p:cNvSpPr>
          <p:nvPr/>
        </p:nvSpPr>
        <p:spPr bwMode="auto">
          <a:xfrm flipH="1">
            <a:off x="1870075" y="5216525"/>
            <a:ext cx="9112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90" name="Line 114"/>
          <p:cNvSpPr>
            <a:spLocks noChangeShapeType="1"/>
          </p:cNvSpPr>
          <p:nvPr/>
        </p:nvSpPr>
        <p:spPr bwMode="auto">
          <a:xfrm flipH="1">
            <a:off x="1870075" y="6189663"/>
            <a:ext cx="935038"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91" name="Line 115"/>
          <p:cNvSpPr>
            <a:spLocks noChangeShapeType="1"/>
          </p:cNvSpPr>
          <p:nvPr/>
        </p:nvSpPr>
        <p:spPr bwMode="auto">
          <a:xfrm flipH="1">
            <a:off x="6315075" y="3319463"/>
            <a:ext cx="935038" cy="15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80692" name="Line 116"/>
          <p:cNvSpPr>
            <a:spLocks noChangeShapeType="1"/>
          </p:cNvSpPr>
          <p:nvPr/>
        </p:nvSpPr>
        <p:spPr bwMode="auto">
          <a:xfrm flipH="1">
            <a:off x="6315075" y="3589338"/>
            <a:ext cx="935038"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80693" name="Line 117"/>
          <p:cNvSpPr>
            <a:spLocks noChangeShapeType="1"/>
          </p:cNvSpPr>
          <p:nvPr/>
        </p:nvSpPr>
        <p:spPr bwMode="auto">
          <a:xfrm flipH="1">
            <a:off x="6345238" y="4448175"/>
            <a:ext cx="90963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94" name="Line 118"/>
          <p:cNvSpPr>
            <a:spLocks noChangeShapeType="1"/>
          </p:cNvSpPr>
          <p:nvPr/>
        </p:nvSpPr>
        <p:spPr bwMode="auto">
          <a:xfrm flipH="1">
            <a:off x="6345238" y="4703763"/>
            <a:ext cx="909637" cy="15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95" name="Line 119"/>
          <p:cNvSpPr>
            <a:spLocks noChangeShapeType="1"/>
          </p:cNvSpPr>
          <p:nvPr/>
        </p:nvSpPr>
        <p:spPr bwMode="auto">
          <a:xfrm flipH="1">
            <a:off x="6315075" y="5921375"/>
            <a:ext cx="966788" cy="15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0696" name="Line 120"/>
          <p:cNvSpPr>
            <a:spLocks noChangeShapeType="1"/>
          </p:cNvSpPr>
          <p:nvPr/>
        </p:nvSpPr>
        <p:spPr bwMode="auto">
          <a:xfrm flipH="1">
            <a:off x="6315075" y="6176963"/>
            <a:ext cx="966788" cy="15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dissolve">
                                      <p:cBhvr>
                                        <p:cTn id="7" dur="500"/>
                                        <p:tgtEl>
                                          <p:spTgt spid="280579"/>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80672"/>
                                        </p:tgtEl>
                                        <p:attrNameLst>
                                          <p:attrName>style.visibility</p:attrName>
                                        </p:attrNameLst>
                                      </p:cBhvr>
                                      <p:to>
                                        <p:strVal val="visible"/>
                                      </p:to>
                                    </p:set>
                                    <p:animEffect transition="in" filter="blinds(vertical)">
                                      <p:cBhvr>
                                        <p:cTn id="11" dur="500"/>
                                        <p:tgtEl>
                                          <p:spTgt spid="280672"/>
                                        </p:tgtEl>
                                      </p:cBhvr>
                                    </p:animEffect>
                                  </p:childTnLst>
                                </p:cTn>
                              </p:par>
                            </p:childTnLst>
                          </p:cTn>
                        </p:par>
                        <p:par>
                          <p:cTn id="12" fill="hold" nodeType="afterGroup">
                            <p:stCondLst>
                              <p:cond delay="1000"/>
                            </p:stCondLst>
                            <p:childTnLst>
                              <p:par>
                                <p:cTn id="13" presetID="3" presetClass="entr" presetSubtype="5" fill="hold" nodeType="afterEffect">
                                  <p:stCondLst>
                                    <p:cond delay="0"/>
                                  </p:stCondLst>
                                  <p:childTnLst>
                                    <p:set>
                                      <p:cBhvr>
                                        <p:cTn id="14" dur="1" fill="hold">
                                          <p:stCondLst>
                                            <p:cond delay="0"/>
                                          </p:stCondLst>
                                        </p:cTn>
                                        <p:tgtEl>
                                          <p:spTgt spid="280673"/>
                                        </p:tgtEl>
                                        <p:attrNameLst>
                                          <p:attrName>style.visibility</p:attrName>
                                        </p:attrNameLst>
                                      </p:cBhvr>
                                      <p:to>
                                        <p:strVal val="visible"/>
                                      </p:to>
                                    </p:set>
                                    <p:animEffect transition="in" filter="blinds(vertical)">
                                      <p:cBhvr>
                                        <p:cTn id="15" dur="500"/>
                                        <p:tgtEl>
                                          <p:spTgt spid="280673"/>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280674"/>
                                        </p:tgtEl>
                                        <p:attrNameLst>
                                          <p:attrName>style.visibility</p:attrName>
                                        </p:attrNameLst>
                                      </p:cBhvr>
                                      <p:to>
                                        <p:strVal val="visible"/>
                                      </p:to>
                                    </p:set>
                                    <p:animEffect transition="in" filter="blinds(vertical)">
                                      <p:cBhvr>
                                        <p:cTn id="19" dur="500"/>
                                        <p:tgtEl>
                                          <p:spTgt spid="280674"/>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280675"/>
                                        </p:tgtEl>
                                        <p:attrNameLst>
                                          <p:attrName>style.visibility</p:attrName>
                                        </p:attrNameLst>
                                      </p:cBhvr>
                                      <p:to>
                                        <p:strVal val="visible"/>
                                      </p:to>
                                    </p:set>
                                    <p:animEffect transition="in" filter="blinds(vertical)">
                                      <p:cBhvr>
                                        <p:cTn id="23" dur="500"/>
                                        <p:tgtEl>
                                          <p:spTgt spid="280675"/>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280676"/>
                                        </p:tgtEl>
                                        <p:attrNameLst>
                                          <p:attrName>style.visibility</p:attrName>
                                        </p:attrNameLst>
                                      </p:cBhvr>
                                      <p:to>
                                        <p:strVal val="visible"/>
                                      </p:to>
                                    </p:set>
                                    <p:animEffect transition="in" filter="blinds(vertical)">
                                      <p:cBhvr>
                                        <p:cTn id="27" dur="500"/>
                                        <p:tgtEl>
                                          <p:spTgt spid="280676"/>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280677"/>
                                        </p:tgtEl>
                                        <p:attrNameLst>
                                          <p:attrName>style.visibility</p:attrName>
                                        </p:attrNameLst>
                                      </p:cBhvr>
                                      <p:to>
                                        <p:strVal val="visible"/>
                                      </p:to>
                                    </p:set>
                                    <p:animEffect transition="in" filter="blinds(vertical)">
                                      <p:cBhvr>
                                        <p:cTn id="31" dur="500"/>
                                        <p:tgtEl>
                                          <p:spTgt spid="280677"/>
                                        </p:tgtEl>
                                      </p:cBhvr>
                                    </p:animEffect>
                                  </p:childTnLst>
                                </p:cTn>
                              </p:par>
                            </p:childTnLst>
                          </p:cTn>
                        </p:par>
                        <p:par>
                          <p:cTn id="32" fill="hold" nodeType="afterGroup">
                            <p:stCondLst>
                              <p:cond delay="3500"/>
                            </p:stCondLst>
                            <p:childTnLst>
                              <p:par>
                                <p:cTn id="33" presetID="3" presetClass="entr" presetSubtype="5" fill="hold" grpId="0" nodeType="afterEffect">
                                  <p:stCondLst>
                                    <p:cond delay="0"/>
                                  </p:stCondLst>
                                  <p:childTnLst>
                                    <p:set>
                                      <p:cBhvr>
                                        <p:cTn id="34" dur="1" fill="hold">
                                          <p:stCondLst>
                                            <p:cond delay="0"/>
                                          </p:stCondLst>
                                        </p:cTn>
                                        <p:tgtEl>
                                          <p:spTgt spid="280678"/>
                                        </p:tgtEl>
                                        <p:attrNameLst>
                                          <p:attrName>style.visibility</p:attrName>
                                        </p:attrNameLst>
                                      </p:cBhvr>
                                      <p:to>
                                        <p:strVal val="visible"/>
                                      </p:to>
                                    </p:set>
                                    <p:animEffect transition="in" filter="blinds(vertical)">
                                      <p:cBhvr>
                                        <p:cTn id="35" dur="500"/>
                                        <p:tgtEl>
                                          <p:spTgt spid="280678"/>
                                        </p:tgtEl>
                                      </p:cBhvr>
                                    </p:animEffect>
                                  </p:childTnLst>
                                </p:cTn>
                              </p:par>
                            </p:childTnLst>
                          </p:cTn>
                        </p:par>
                        <p:par>
                          <p:cTn id="36" fill="hold" nodeType="afterGroup">
                            <p:stCondLst>
                              <p:cond delay="4000"/>
                            </p:stCondLst>
                            <p:childTnLst>
                              <p:par>
                                <p:cTn id="37" presetID="3" presetClass="entr" presetSubtype="5" fill="hold" grpId="0" nodeType="afterEffect">
                                  <p:stCondLst>
                                    <p:cond delay="0"/>
                                  </p:stCondLst>
                                  <p:childTnLst>
                                    <p:set>
                                      <p:cBhvr>
                                        <p:cTn id="38" dur="1" fill="hold">
                                          <p:stCondLst>
                                            <p:cond delay="0"/>
                                          </p:stCondLst>
                                        </p:cTn>
                                        <p:tgtEl>
                                          <p:spTgt spid="280679"/>
                                        </p:tgtEl>
                                        <p:attrNameLst>
                                          <p:attrName>style.visibility</p:attrName>
                                        </p:attrNameLst>
                                      </p:cBhvr>
                                      <p:to>
                                        <p:strVal val="visible"/>
                                      </p:to>
                                    </p:set>
                                    <p:animEffect transition="in" filter="blinds(vertical)">
                                      <p:cBhvr>
                                        <p:cTn id="39" dur="500"/>
                                        <p:tgtEl>
                                          <p:spTgt spid="280679"/>
                                        </p:tgtEl>
                                      </p:cBhvr>
                                    </p:animEffect>
                                  </p:childTnLst>
                                </p:cTn>
                              </p:par>
                            </p:childTnLst>
                          </p:cTn>
                        </p:par>
                        <p:par>
                          <p:cTn id="40" fill="hold" nodeType="afterGroup">
                            <p:stCondLst>
                              <p:cond delay="4500"/>
                            </p:stCondLst>
                            <p:childTnLst>
                              <p:par>
                                <p:cTn id="41" presetID="3" presetClass="entr" presetSubtype="5" fill="hold" grpId="0" nodeType="afterEffect">
                                  <p:stCondLst>
                                    <p:cond delay="0"/>
                                  </p:stCondLst>
                                  <p:childTnLst>
                                    <p:set>
                                      <p:cBhvr>
                                        <p:cTn id="42" dur="1" fill="hold">
                                          <p:stCondLst>
                                            <p:cond delay="0"/>
                                          </p:stCondLst>
                                        </p:cTn>
                                        <p:tgtEl>
                                          <p:spTgt spid="280680"/>
                                        </p:tgtEl>
                                        <p:attrNameLst>
                                          <p:attrName>style.visibility</p:attrName>
                                        </p:attrNameLst>
                                      </p:cBhvr>
                                      <p:to>
                                        <p:strVal val="visible"/>
                                      </p:to>
                                    </p:set>
                                    <p:animEffect transition="in" filter="blinds(vertical)">
                                      <p:cBhvr>
                                        <p:cTn id="43" dur="500"/>
                                        <p:tgtEl>
                                          <p:spTgt spid="280680"/>
                                        </p:tgtEl>
                                      </p:cBhvr>
                                    </p:animEffect>
                                  </p:childTnLst>
                                </p:cTn>
                              </p:par>
                            </p:childTnLst>
                          </p:cTn>
                        </p:par>
                        <p:par>
                          <p:cTn id="44" fill="hold" nodeType="afterGroup">
                            <p:stCondLst>
                              <p:cond delay="5000"/>
                            </p:stCondLst>
                            <p:childTnLst>
                              <p:par>
                                <p:cTn id="45" presetID="3" presetClass="entr" presetSubtype="5" fill="hold" grpId="0" nodeType="afterEffect">
                                  <p:stCondLst>
                                    <p:cond delay="0"/>
                                  </p:stCondLst>
                                  <p:childTnLst>
                                    <p:set>
                                      <p:cBhvr>
                                        <p:cTn id="46" dur="1" fill="hold">
                                          <p:stCondLst>
                                            <p:cond delay="0"/>
                                          </p:stCondLst>
                                        </p:cTn>
                                        <p:tgtEl>
                                          <p:spTgt spid="280681"/>
                                        </p:tgtEl>
                                        <p:attrNameLst>
                                          <p:attrName>style.visibility</p:attrName>
                                        </p:attrNameLst>
                                      </p:cBhvr>
                                      <p:to>
                                        <p:strVal val="visible"/>
                                      </p:to>
                                    </p:set>
                                    <p:animEffect transition="in" filter="blinds(vertical)">
                                      <p:cBhvr>
                                        <p:cTn id="47" dur="500"/>
                                        <p:tgtEl>
                                          <p:spTgt spid="280681"/>
                                        </p:tgtEl>
                                      </p:cBhvr>
                                    </p:animEffect>
                                  </p:childTnLst>
                                </p:cTn>
                              </p:par>
                            </p:childTnLst>
                          </p:cTn>
                        </p:par>
                        <p:par>
                          <p:cTn id="48" fill="hold" nodeType="afterGroup">
                            <p:stCondLst>
                              <p:cond delay="5500"/>
                            </p:stCondLst>
                            <p:childTnLst>
                              <p:par>
                                <p:cTn id="49" presetID="3" presetClass="entr" presetSubtype="5" fill="hold" grpId="0" nodeType="afterEffect">
                                  <p:stCondLst>
                                    <p:cond delay="0"/>
                                  </p:stCondLst>
                                  <p:childTnLst>
                                    <p:set>
                                      <p:cBhvr>
                                        <p:cTn id="50" dur="1" fill="hold">
                                          <p:stCondLst>
                                            <p:cond delay="0"/>
                                          </p:stCondLst>
                                        </p:cTn>
                                        <p:tgtEl>
                                          <p:spTgt spid="280682"/>
                                        </p:tgtEl>
                                        <p:attrNameLst>
                                          <p:attrName>style.visibility</p:attrName>
                                        </p:attrNameLst>
                                      </p:cBhvr>
                                      <p:to>
                                        <p:strVal val="visible"/>
                                      </p:to>
                                    </p:set>
                                    <p:animEffect transition="in" filter="blinds(vertical)">
                                      <p:cBhvr>
                                        <p:cTn id="51" dur="500"/>
                                        <p:tgtEl>
                                          <p:spTgt spid="280682"/>
                                        </p:tgtEl>
                                      </p:cBhvr>
                                    </p:animEffect>
                                  </p:childTnLst>
                                </p:cTn>
                              </p:par>
                            </p:childTnLst>
                          </p:cTn>
                        </p:par>
                        <p:par>
                          <p:cTn id="52" fill="hold" nodeType="afterGroup">
                            <p:stCondLst>
                              <p:cond delay="6000"/>
                            </p:stCondLst>
                            <p:childTnLst>
                              <p:par>
                                <p:cTn id="53" presetID="3" presetClass="entr" presetSubtype="5" fill="hold" grpId="0" nodeType="afterEffect">
                                  <p:stCondLst>
                                    <p:cond delay="0"/>
                                  </p:stCondLst>
                                  <p:childTnLst>
                                    <p:set>
                                      <p:cBhvr>
                                        <p:cTn id="54" dur="1" fill="hold">
                                          <p:stCondLst>
                                            <p:cond delay="0"/>
                                          </p:stCondLst>
                                        </p:cTn>
                                        <p:tgtEl>
                                          <p:spTgt spid="280683"/>
                                        </p:tgtEl>
                                        <p:attrNameLst>
                                          <p:attrName>style.visibility</p:attrName>
                                        </p:attrNameLst>
                                      </p:cBhvr>
                                      <p:to>
                                        <p:strVal val="visible"/>
                                      </p:to>
                                    </p:set>
                                    <p:animEffect transition="in" filter="blinds(vertical)">
                                      <p:cBhvr>
                                        <p:cTn id="55" dur="500"/>
                                        <p:tgtEl>
                                          <p:spTgt spid="280683"/>
                                        </p:tgtEl>
                                      </p:cBhvr>
                                    </p:animEffect>
                                  </p:childTnLst>
                                </p:cTn>
                              </p:par>
                            </p:childTnLst>
                          </p:cTn>
                        </p:par>
                        <p:par>
                          <p:cTn id="56" fill="hold" nodeType="afterGroup">
                            <p:stCondLst>
                              <p:cond delay="6500"/>
                            </p:stCondLst>
                            <p:childTnLst>
                              <p:par>
                                <p:cTn id="57" presetID="3" presetClass="entr" presetSubtype="5" fill="hold" grpId="0" nodeType="afterEffect">
                                  <p:stCondLst>
                                    <p:cond delay="0"/>
                                  </p:stCondLst>
                                  <p:childTnLst>
                                    <p:set>
                                      <p:cBhvr>
                                        <p:cTn id="58" dur="1" fill="hold">
                                          <p:stCondLst>
                                            <p:cond delay="0"/>
                                          </p:stCondLst>
                                        </p:cTn>
                                        <p:tgtEl>
                                          <p:spTgt spid="280684"/>
                                        </p:tgtEl>
                                        <p:attrNameLst>
                                          <p:attrName>style.visibility</p:attrName>
                                        </p:attrNameLst>
                                      </p:cBhvr>
                                      <p:to>
                                        <p:strVal val="visible"/>
                                      </p:to>
                                    </p:set>
                                    <p:animEffect transition="in" filter="blinds(vertical)">
                                      <p:cBhvr>
                                        <p:cTn id="59" dur="500"/>
                                        <p:tgtEl>
                                          <p:spTgt spid="280684"/>
                                        </p:tgtEl>
                                      </p:cBhvr>
                                    </p:animEffect>
                                  </p:childTnLst>
                                </p:cTn>
                              </p:par>
                            </p:childTnLst>
                          </p:cTn>
                        </p:par>
                        <p:par>
                          <p:cTn id="60" fill="hold" nodeType="afterGroup">
                            <p:stCondLst>
                              <p:cond delay="7000"/>
                            </p:stCondLst>
                            <p:childTnLst>
                              <p:par>
                                <p:cTn id="61" presetID="3" presetClass="entr" presetSubtype="5" fill="hold" grpId="0" nodeType="afterEffect">
                                  <p:stCondLst>
                                    <p:cond delay="0"/>
                                  </p:stCondLst>
                                  <p:childTnLst>
                                    <p:set>
                                      <p:cBhvr>
                                        <p:cTn id="62" dur="1" fill="hold">
                                          <p:stCondLst>
                                            <p:cond delay="0"/>
                                          </p:stCondLst>
                                        </p:cTn>
                                        <p:tgtEl>
                                          <p:spTgt spid="280685"/>
                                        </p:tgtEl>
                                        <p:attrNameLst>
                                          <p:attrName>style.visibility</p:attrName>
                                        </p:attrNameLst>
                                      </p:cBhvr>
                                      <p:to>
                                        <p:strVal val="visible"/>
                                      </p:to>
                                    </p:set>
                                    <p:animEffect transition="in" filter="blinds(vertical)">
                                      <p:cBhvr>
                                        <p:cTn id="63" dur="500"/>
                                        <p:tgtEl>
                                          <p:spTgt spid="280685"/>
                                        </p:tgtEl>
                                      </p:cBhvr>
                                    </p:animEffect>
                                  </p:childTnLst>
                                </p:cTn>
                              </p:par>
                            </p:childTnLst>
                          </p:cTn>
                        </p:par>
                        <p:par>
                          <p:cTn id="64" fill="hold" nodeType="afterGroup">
                            <p:stCondLst>
                              <p:cond delay="7500"/>
                            </p:stCondLst>
                            <p:childTnLst>
                              <p:par>
                                <p:cTn id="65" presetID="3" presetClass="entr" presetSubtype="5" fill="hold" grpId="0" nodeType="afterEffect">
                                  <p:stCondLst>
                                    <p:cond delay="0"/>
                                  </p:stCondLst>
                                  <p:childTnLst>
                                    <p:set>
                                      <p:cBhvr>
                                        <p:cTn id="66" dur="1" fill="hold">
                                          <p:stCondLst>
                                            <p:cond delay="0"/>
                                          </p:stCondLst>
                                        </p:cTn>
                                        <p:tgtEl>
                                          <p:spTgt spid="280686"/>
                                        </p:tgtEl>
                                        <p:attrNameLst>
                                          <p:attrName>style.visibility</p:attrName>
                                        </p:attrNameLst>
                                      </p:cBhvr>
                                      <p:to>
                                        <p:strVal val="visible"/>
                                      </p:to>
                                    </p:set>
                                    <p:animEffect transition="in" filter="blinds(vertical)">
                                      <p:cBhvr>
                                        <p:cTn id="67" dur="500"/>
                                        <p:tgtEl>
                                          <p:spTgt spid="280686"/>
                                        </p:tgtEl>
                                      </p:cBhvr>
                                    </p:animEffect>
                                  </p:childTnLst>
                                </p:cTn>
                              </p:par>
                            </p:childTnLst>
                          </p:cTn>
                        </p:par>
                        <p:par>
                          <p:cTn id="68" fill="hold" nodeType="afterGroup">
                            <p:stCondLst>
                              <p:cond delay="8000"/>
                            </p:stCondLst>
                            <p:childTnLst>
                              <p:par>
                                <p:cTn id="69" presetID="3" presetClass="entr" presetSubtype="5" fill="hold" grpId="0" nodeType="afterEffect">
                                  <p:stCondLst>
                                    <p:cond delay="0"/>
                                  </p:stCondLst>
                                  <p:childTnLst>
                                    <p:set>
                                      <p:cBhvr>
                                        <p:cTn id="70" dur="1" fill="hold">
                                          <p:stCondLst>
                                            <p:cond delay="0"/>
                                          </p:stCondLst>
                                        </p:cTn>
                                        <p:tgtEl>
                                          <p:spTgt spid="280687"/>
                                        </p:tgtEl>
                                        <p:attrNameLst>
                                          <p:attrName>style.visibility</p:attrName>
                                        </p:attrNameLst>
                                      </p:cBhvr>
                                      <p:to>
                                        <p:strVal val="visible"/>
                                      </p:to>
                                    </p:set>
                                    <p:animEffect transition="in" filter="blinds(vertical)">
                                      <p:cBhvr>
                                        <p:cTn id="71" dur="500"/>
                                        <p:tgtEl>
                                          <p:spTgt spid="280687"/>
                                        </p:tgtEl>
                                      </p:cBhvr>
                                    </p:animEffect>
                                  </p:childTnLst>
                                </p:cTn>
                              </p:par>
                            </p:childTnLst>
                          </p:cTn>
                        </p:par>
                        <p:par>
                          <p:cTn id="72" fill="hold" nodeType="afterGroup">
                            <p:stCondLst>
                              <p:cond delay="8500"/>
                            </p:stCondLst>
                            <p:childTnLst>
                              <p:par>
                                <p:cTn id="73" presetID="3" presetClass="entr" presetSubtype="5" fill="hold" grpId="0" nodeType="afterEffect">
                                  <p:stCondLst>
                                    <p:cond delay="0"/>
                                  </p:stCondLst>
                                  <p:childTnLst>
                                    <p:set>
                                      <p:cBhvr>
                                        <p:cTn id="74" dur="1" fill="hold">
                                          <p:stCondLst>
                                            <p:cond delay="0"/>
                                          </p:stCondLst>
                                        </p:cTn>
                                        <p:tgtEl>
                                          <p:spTgt spid="280688"/>
                                        </p:tgtEl>
                                        <p:attrNameLst>
                                          <p:attrName>style.visibility</p:attrName>
                                        </p:attrNameLst>
                                      </p:cBhvr>
                                      <p:to>
                                        <p:strVal val="visible"/>
                                      </p:to>
                                    </p:set>
                                    <p:animEffect transition="in" filter="blinds(vertical)">
                                      <p:cBhvr>
                                        <p:cTn id="75" dur="500"/>
                                        <p:tgtEl>
                                          <p:spTgt spid="280688"/>
                                        </p:tgtEl>
                                      </p:cBhvr>
                                    </p:animEffect>
                                  </p:childTnLst>
                                </p:cTn>
                              </p:par>
                            </p:childTnLst>
                          </p:cTn>
                        </p:par>
                        <p:par>
                          <p:cTn id="76" fill="hold" nodeType="afterGroup">
                            <p:stCondLst>
                              <p:cond delay="9000"/>
                            </p:stCondLst>
                            <p:childTnLst>
                              <p:par>
                                <p:cTn id="77" presetID="3" presetClass="entr" presetSubtype="5" fill="hold" grpId="0" nodeType="afterEffect">
                                  <p:stCondLst>
                                    <p:cond delay="0"/>
                                  </p:stCondLst>
                                  <p:childTnLst>
                                    <p:set>
                                      <p:cBhvr>
                                        <p:cTn id="78" dur="1" fill="hold">
                                          <p:stCondLst>
                                            <p:cond delay="0"/>
                                          </p:stCondLst>
                                        </p:cTn>
                                        <p:tgtEl>
                                          <p:spTgt spid="280689"/>
                                        </p:tgtEl>
                                        <p:attrNameLst>
                                          <p:attrName>style.visibility</p:attrName>
                                        </p:attrNameLst>
                                      </p:cBhvr>
                                      <p:to>
                                        <p:strVal val="visible"/>
                                      </p:to>
                                    </p:set>
                                    <p:animEffect transition="in" filter="blinds(vertical)">
                                      <p:cBhvr>
                                        <p:cTn id="79" dur="500"/>
                                        <p:tgtEl>
                                          <p:spTgt spid="280689"/>
                                        </p:tgtEl>
                                      </p:cBhvr>
                                    </p:animEffect>
                                  </p:childTnLst>
                                </p:cTn>
                              </p:par>
                            </p:childTnLst>
                          </p:cTn>
                        </p:par>
                        <p:par>
                          <p:cTn id="80" fill="hold" nodeType="afterGroup">
                            <p:stCondLst>
                              <p:cond delay="9500"/>
                            </p:stCondLst>
                            <p:childTnLst>
                              <p:par>
                                <p:cTn id="81" presetID="3" presetClass="entr" presetSubtype="5" fill="hold" grpId="0" nodeType="afterEffect">
                                  <p:stCondLst>
                                    <p:cond delay="0"/>
                                  </p:stCondLst>
                                  <p:childTnLst>
                                    <p:set>
                                      <p:cBhvr>
                                        <p:cTn id="82" dur="1" fill="hold">
                                          <p:stCondLst>
                                            <p:cond delay="0"/>
                                          </p:stCondLst>
                                        </p:cTn>
                                        <p:tgtEl>
                                          <p:spTgt spid="280690"/>
                                        </p:tgtEl>
                                        <p:attrNameLst>
                                          <p:attrName>style.visibility</p:attrName>
                                        </p:attrNameLst>
                                      </p:cBhvr>
                                      <p:to>
                                        <p:strVal val="visible"/>
                                      </p:to>
                                    </p:set>
                                    <p:animEffect transition="in" filter="blinds(vertical)">
                                      <p:cBhvr>
                                        <p:cTn id="83" dur="500"/>
                                        <p:tgtEl>
                                          <p:spTgt spid="280690"/>
                                        </p:tgtEl>
                                      </p:cBhvr>
                                    </p:animEffect>
                                  </p:childTnLst>
                                </p:cTn>
                              </p:par>
                            </p:childTnLst>
                          </p:cTn>
                        </p:par>
                        <p:par>
                          <p:cTn id="84" fill="hold" nodeType="afterGroup">
                            <p:stCondLst>
                              <p:cond delay="10000"/>
                            </p:stCondLst>
                            <p:childTnLst>
                              <p:par>
                                <p:cTn id="85" presetID="3" presetClass="entr" presetSubtype="5" fill="hold" grpId="0" nodeType="afterEffect">
                                  <p:stCondLst>
                                    <p:cond delay="0"/>
                                  </p:stCondLst>
                                  <p:childTnLst>
                                    <p:set>
                                      <p:cBhvr>
                                        <p:cTn id="86" dur="1" fill="hold">
                                          <p:stCondLst>
                                            <p:cond delay="0"/>
                                          </p:stCondLst>
                                        </p:cTn>
                                        <p:tgtEl>
                                          <p:spTgt spid="280691"/>
                                        </p:tgtEl>
                                        <p:attrNameLst>
                                          <p:attrName>style.visibility</p:attrName>
                                        </p:attrNameLst>
                                      </p:cBhvr>
                                      <p:to>
                                        <p:strVal val="visible"/>
                                      </p:to>
                                    </p:set>
                                    <p:animEffect transition="in" filter="blinds(vertical)">
                                      <p:cBhvr>
                                        <p:cTn id="87" dur="500"/>
                                        <p:tgtEl>
                                          <p:spTgt spid="280691"/>
                                        </p:tgtEl>
                                      </p:cBhvr>
                                    </p:animEffect>
                                  </p:childTnLst>
                                </p:cTn>
                              </p:par>
                            </p:childTnLst>
                          </p:cTn>
                        </p:par>
                        <p:par>
                          <p:cTn id="88" fill="hold" nodeType="afterGroup">
                            <p:stCondLst>
                              <p:cond delay="10500"/>
                            </p:stCondLst>
                            <p:childTnLst>
                              <p:par>
                                <p:cTn id="89" presetID="3" presetClass="entr" presetSubtype="5" fill="hold" grpId="0" nodeType="afterEffect">
                                  <p:stCondLst>
                                    <p:cond delay="0"/>
                                  </p:stCondLst>
                                  <p:childTnLst>
                                    <p:set>
                                      <p:cBhvr>
                                        <p:cTn id="90" dur="1" fill="hold">
                                          <p:stCondLst>
                                            <p:cond delay="0"/>
                                          </p:stCondLst>
                                        </p:cTn>
                                        <p:tgtEl>
                                          <p:spTgt spid="280692"/>
                                        </p:tgtEl>
                                        <p:attrNameLst>
                                          <p:attrName>style.visibility</p:attrName>
                                        </p:attrNameLst>
                                      </p:cBhvr>
                                      <p:to>
                                        <p:strVal val="visible"/>
                                      </p:to>
                                    </p:set>
                                    <p:animEffect transition="in" filter="blinds(vertical)">
                                      <p:cBhvr>
                                        <p:cTn id="91" dur="500"/>
                                        <p:tgtEl>
                                          <p:spTgt spid="280692"/>
                                        </p:tgtEl>
                                      </p:cBhvr>
                                    </p:animEffect>
                                  </p:childTnLst>
                                </p:cTn>
                              </p:par>
                            </p:childTnLst>
                          </p:cTn>
                        </p:par>
                        <p:par>
                          <p:cTn id="92" fill="hold" nodeType="afterGroup">
                            <p:stCondLst>
                              <p:cond delay="11000"/>
                            </p:stCondLst>
                            <p:childTnLst>
                              <p:par>
                                <p:cTn id="93" presetID="3" presetClass="entr" presetSubtype="5" fill="hold" grpId="0" nodeType="afterEffect">
                                  <p:stCondLst>
                                    <p:cond delay="0"/>
                                  </p:stCondLst>
                                  <p:childTnLst>
                                    <p:set>
                                      <p:cBhvr>
                                        <p:cTn id="94" dur="1" fill="hold">
                                          <p:stCondLst>
                                            <p:cond delay="0"/>
                                          </p:stCondLst>
                                        </p:cTn>
                                        <p:tgtEl>
                                          <p:spTgt spid="280693"/>
                                        </p:tgtEl>
                                        <p:attrNameLst>
                                          <p:attrName>style.visibility</p:attrName>
                                        </p:attrNameLst>
                                      </p:cBhvr>
                                      <p:to>
                                        <p:strVal val="visible"/>
                                      </p:to>
                                    </p:set>
                                    <p:animEffect transition="in" filter="blinds(vertical)">
                                      <p:cBhvr>
                                        <p:cTn id="95" dur="500"/>
                                        <p:tgtEl>
                                          <p:spTgt spid="280693"/>
                                        </p:tgtEl>
                                      </p:cBhvr>
                                    </p:animEffect>
                                  </p:childTnLst>
                                </p:cTn>
                              </p:par>
                            </p:childTnLst>
                          </p:cTn>
                        </p:par>
                        <p:par>
                          <p:cTn id="96" fill="hold" nodeType="afterGroup">
                            <p:stCondLst>
                              <p:cond delay="11500"/>
                            </p:stCondLst>
                            <p:childTnLst>
                              <p:par>
                                <p:cTn id="97" presetID="3" presetClass="entr" presetSubtype="5" fill="hold" grpId="0" nodeType="afterEffect">
                                  <p:stCondLst>
                                    <p:cond delay="0"/>
                                  </p:stCondLst>
                                  <p:childTnLst>
                                    <p:set>
                                      <p:cBhvr>
                                        <p:cTn id="98" dur="1" fill="hold">
                                          <p:stCondLst>
                                            <p:cond delay="0"/>
                                          </p:stCondLst>
                                        </p:cTn>
                                        <p:tgtEl>
                                          <p:spTgt spid="280694"/>
                                        </p:tgtEl>
                                        <p:attrNameLst>
                                          <p:attrName>style.visibility</p:attrName>
                                        </p:attrNameLst>
                                      </p:cBhvr>
                                      <p:to>
                                        <p:strVal val="visible"/>
                                      </p:to>
                                    </p:set>
                                    <p:animEffect transition="in" filter="blinds(vertical)">
                                      <p:cBhvr>
                                        <p:cTn id="99" dur="500"/>
                                        <p:tgtEl>
                                          <p:spTgt spid="280694"/>
                                        </p:tgtEl>
                                      </p:cBhvr>
                                    </p:animEffect>
                                  </p:childTnLst>
                                </p:cTn>
                              </p:par>
                            </p:childTnLst>
                          </p:cTn>
                        </p:par>
                        <p:par>
                          <p:cTn id="100" fill="hold" nodeType="afterGroup">
                            <p:stCondLst>
                              <p:cond delay="12000"/>
                            </p:stCondLst>
                            <p:childTnLst>
                              <p:par>
                                <p:cTn id="101" presetID="3" presetClass="entr" presetSubtype="5" fill="hold" grpId="0" nodeType="afterEffect">
                                  <p:stCondLst>
                                    <p:cond delay="0"/>
                                  </p:stCondLst>
                                  <p:childTnLst>
                                    <p:set>
                                      <p:cBhvr>
                                        <p:cTn id="102" dur="1" fill="hold">
                                          <p:stCondLst>
                                            <p:cond delay="0"/>
                                          </p:stCondLst>
                                        </p:cTn>
                                        <p:tgtEl>
                                          <p:spTgt spid="280695"/>
                                        </p:tgtEl>
                                        <p:attrNameLst>
                                          <p:attrName>style.visibility</p:attrName>
                                        </p:attrNameLst>
                                      </p:cBhvr>
                                      <p:to>
                                        <p:strVal val="visible"/>
                                      </p:to>
                                    </p:set>
                                    <p:animEffect transition="in" filter="blinds(vertical)">
                                      <p:cBhvr>
                                        <p:cTn id="103" dur="500"/>
                                        <p:tgtEl>
                                          <p:spTgt spid="280695"/>
                                        </p:tgtEl>
                                      </p:cBhvr>
                                    </p:animEffect>
                                  </p:childTnLst>
                                </p:cTn>
                              </p:par>
                            </p:childTnLst>
                          </p:cTn>
                        </p:par>
                        <p:par>
                          <p:cTn id="104" fill="hold" nodeType="afterGroup">
                            <p:stCondLst>
                              <p:cond delay="12500"/>
                            </p:stCondLst>
                            <p:childTnLst>
                              <p:par>
                                <p:cTn id="105" presetID="3" presetClass="entr" presetSubtype="5" fill="hold" grpId="0" nodeType="afterEffect">
                                  <p:stCondLst>
                                    <p:cond delay="0"/>
                                  </p:stCondLst>
                                  <p:childTnLst>
                                    <p:set>
                                      <p:cBhvr>
                                        <p:cTn id="106" dur="1" fill="hold">
                                          <p:stCondLst>
                                            <p:cond delay="0"/>
                                          </p:stCondLst>
                                        </p:cTn>
                                        <p:tgtEl>
                                          <p:spTgt spid="280696"/>
                                        </p:tgtEl>
                                        <p:attrNameLst>
                                          <p:attrName>style.visibility</p:attrName>
                                        </p:attrNameLst>
                                      </p:cBhvr>
                                      <p:to>
                                        <p:strVal val="visible"/>
                                      </p:to>
                                    </p:set>
                                    <p:animEffect transition="in" filter="blinds(vertical)">
                                      <p:cBhvr>
                                        <p:cTn id="107" dur="500"/>
                                        <p:tgtEl>
                                          <p:spTgt spid="280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672" grpId="0" animBg="1"/>
      <p:bldP spid="280674" grpId="0" animBg="1"/>
      <p:bldP spid="280675" grpId="0" animBg="1"/>
      <p:bldP spid="280676" grpId="0" animBg="1"/>
      <p:bldP spid="280677" grpId="0" animBg="1"/>
      <p:bldP spid="280678" grpId="0" animBg="1"/>
      <p:bldP spid="280679" grpId="0" animBg="1"/>
      <p:bldP spid="280680" grpId="0" animBg="1"/>
      <p:bldP spid="280681" grpId="0" animBg="1"/>
      <p:bldP spid="280682" grpId="0" animBg="1"/>
      <p:bldP spid="280683" grpId="0" animBg="1"/>
      <p:bldP spid="280684" grpId="0" animBg="1"/>
      <p:bldP spid="280685" grpId="0" animBg="1"/>
      <p:bldP spid="280686" grpId="0" animBg="1"/>
      <p:bldP spid="280687" grpId="0" animBg="1"/>
      <p:bldP spid="280688" grpId="0" animBg="1"/>
      <p:bldP spid="280689" grpId="0" animBg="1"/>
      <p:bldP spid="280690" grpId="0" animBg="1"/>
      <p:bldP spid="280691" grpId="0" animBg="1"/>
      <p:bldP spid="280692" grpId="0" animBg="1"/>
      <p:bldP spid="280693" grpId="0" animBg="1"/>
      <p:bldP spid="280694" grpId="0" animBg="1"/>
      <p:bldP spid="280695" grpId="0" animBg="1"/>
      <p:bldP spid="28069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Grp="1" noChangeArrowheads="1"/>
          </p:cNvSpPr>
          <p:nvPr>
            <p:ph type="title"/>
          </p:nvPr>
        </p:nvSpPr>
        <p:spPr>
          <a:xfrm>
            <a:off x="785813" y="1428750"/>
            <a:ext cx="7643812" cy="887413"/>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latin typeface="華康隸書體W7" pitchFamily="65" charset="-120"/>
              </a:rPr>
              <a:t>案例</a:t>
            </a:r>
            <a:r>
              <a:rPr lang="en-US" altLang="zh-TW" b="1" dirty="0" smtClean="0">
                <a:effectLst>
                  <a:outerShdw blurRad="38100" dist="38100" dir="2700000" algn="tl">
                    <a:srgbClr val="C0C0C0"/>
                  </a:outerShdw>
                </a:effectLst>
              </a:rPr>
              <a:t>C</a:t>
            </a:r>
            <a:r>
              <a:rPr lang="zh-TW" altLang="en-US" b="1" dirty="0" smtClean="0">
                <a:effectLst>
                  <a:outerShdw blurRad="38100" dist="38100" dir="2700000" algn="tl">
                    <a:srgbClr val="C0C0C0"/>
                  </a:outerShdw>
                </a:effectLst>
              </a:rPr>
              <a:t>：</a:t>
            </a:r>
            <a:r>
              <a:rPr lang="en-US" altLang="zh-TW" b="1" dirty="0" smtClean="0">
                <a:effectLst>
                  <a:outerShdw blurRad="38100" dist="38100" dir="2700000" algn="tl">
                    <a:srgbClr val="C0C0C0"/>
                  </a:outerShdw>
                </a:effectLst>
              </a:rPr>
              <a:t>ERP</a:t>
            </a:r>
            <a:r>
              <a:rPr lang="zh-TW" altLang="en-US" dirty="0">
                <a:effectLst>
                  <a:outerShdw blurRad="38100" dist="38100" dir="2700000" algn="tl">
                    <a:srgbClr val="C0C0C0"/>
                  </a:outerShdw>
                </a:effectLst>
                <a:latin typeface="華康隸書體W7" pitchFamily="65" charset="-120"/>
              </a:rPr>
              <a:t>與自動倉儲的整合</a:t>
            </a:r>
          </a:p>
        </p:txBody>
      </p:sp>
      <p:sp>
        <p:nvSpPr>
          <p:cNvPr id="423944" name="Rectangle 8"/>
          <p:cNvSpPr>
            <a:spLocks noChangeArrowheads="1"/>
          </p:cNvSpPr>
          <p:nvPr/>
        </p:nvSpPr>
        <p:spPr bwMode="auto">
          <a:xfrm>
            <a:off x="2460625" y="3063875"/>
            <a:ext cx="3946525" cy="2293938"/>
          </a:xfrm>
          <a:prstGeom prst="rect">
            <a:avLst/>
          </a:prstGeom>
          <a:solidFill>
            <a:srgbClr val="CCFFFF"/>
          </a:soli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46" name="AutoShape 10"/>
          <p:cNvSpPr>
            <a:spLocks noChangeArrowheads="1"/>
          </p:cNvSpPr>
          <p:nvPr/>
        </p:nvSpPr>
        <p:spPr bwMode="auto">
          <a:xfrm>
            <a:off x="2671763" y="3743325"/>
            <a:ext cx="1241425" cy="1209675"/>
          </a:xfrm>
          <a:prstGeom prst="can">
            <a:avLst>
              <a:gd name="adj" fmla="val 27245"/>
            </a:avLst>
          </a:prstGeom>
          <a:gradFill rotWithShape="1">
            <a:gsLst>
              <a:gs pos="0">
                <a:srgbClr val="FFCC99"/>
              </a:gs>
              <a:gs pos="100000">
                <a:srgbClr val="FFFDFC"/>
              </a:gs>
            </a:gsLst>
            <a:lin ang="5400000" scaled="1"/>
          </a:gradFill>
          <a:ln w="9525">
            <a:solidFill>
              <a:srgbClr val="000000"/>
            </a:solidFill>
            <a:round/>
            <a:headEnd/>
            <a:tailEnd/>
          </a:ln>
          <a:effectLst>
            <a:outerShdw dist="107763" dir="2700000" algn="ctr" rotWithShape="0">
              <a:srgbClr val="808080">
                <a:alpha val="50000"/>
              </a:srgbClr>
            </a:outerShdw>
          </a:effectLst>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47" name="Rectangle 11"/>
          <p:cNvSpPr>
            <a:spLocks noChangeArrowheads="1"/>
          </p:cNvSpPr>
          <p:nvPr/>
        </p:nvSpPr>
        <p:spPr bwMode="auto">
          <a:xfrm>
            <a:off x="2728913" y="4022725"/>
            <a:ext cx="110013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Host</a:t>
            </a:r>
          </a:p>
          <a:p>
            <a:pPr algn="ctr"/>
            <a:r>
              <a:rPr kumimoji="0" lang="en-US" altLang="zh-TW" b="1">
                <a:latin typeface="Times New Roman" pitchFamily="18" charset="0"/>
                <a:ea typeface="標楷體" pitchFamily="65" charset="-120"/>
                <a:cs typeface="Times New Roman" pitchFamily="18" charset="0"/>
              </a:rPr>
              <a:t>Storage</a:t>
            </a:r>
          </a:p>
          <a:p>
            <a:pPr algn="ctr"/>
            <a:r>
              <a:rPr kumimoji="0" lang="en-US" altLang="zh-TW" b="1">
                <a:latin typeface="Times New Roman" pitchFamily="18" charset="0"/>
                <a:ea typeface="標楷體" pitchFamily="65" charset="-120"/>
                <a:cs typeface="Times New Roman" pitchFamily="18" charset="0"/>
              </a:rPr>
              <a:t>Table</a:t>
            </a:r>
          </a:p>
        </p:txBody>
      </p:sp>
      <p:sp>
        <p:nvSpPr>
          <p:cNvPr id="423948" name="Rectangle 12"/>
          <p:cNvSpPr>
            <a:spLocks noChangeArrowheads="1"/>
          </p:cNvSpPr>
          <p:nvPr/>
        </p:nvSpPr>
        <p:spPr bwMode="auto">
          <a:xfrm>
            <a:off x="303213" y="3844925"/>
            <a:ext cx="1917700" cy="1009650"/>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kumimoji="0" lang="zh-TW" altLang="en-US" b="1">
                <a:latin typeface="Times New Roman" pitchFamily="18" charset="0"/>
                <a:ea typeface="標楷體" pitchFamily="65" charset="-120"/>
                <a:cs typeface="Times New Roman" pitchFamily="18" charset="0"/>
              </a:rPr>
              <a:t>輸入</a:t>
            </a:r>
          </a:p>
          <a:p>
            <a:pPr algn="ctr"/>
            <a:r>
              <a:rPr kumimoji="0" lang="zh-TW" altLang="en-US" b="1">
                <a:latin typeface="Times New Roman" pitchFamily="18" charset="0"/>
                <a:ea typeface="標楷體" pitchFamily="65" charset="-120"/>
                <a:cs typeface="Times New Roman" pitchFamily="18" charset="0"/>
              </a:rPr>
              <a:t>成品入庫單</a:t>
            </a:r>
          </a:p>
          <a:p>
            <a:pPr algn="ct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未確認</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有批號</a:t>
            </a:r>
          </a:p>
        </p:txBody>
      </p:sp>
      <p:sp>
        <p:nvSpPr>
          <p:cNvPr id="423949" name="Rectangle 13"/>
          <p:cNvSpPr>
            <a:spLocks noChangeArrowheads="1"/>
          </p:cNvSpPr>
          <p:nvPr/>
        </p:nvSpPr>
        <p:spPr bwMode="auto">
          <a:xfrm>
            <a:off x="4251325" y="3844925"/>
            <a:ext cx="1916113" cy="1009650"/>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kumimoji="0" lang="zh-TW" altLang="en-US" b="1">
                <a:latin typeface="Times New Roman" pitchFamily="18" charset="0"/>
                <a:ea typeface="標楷體" pitchFamily="65" charset="-120"/>
                <a:cs typeface="Times New Roman" pitchFamily="18" charset="0"/>
              </a:rPr>
              <a:t>輸入批號去</a:t>
            </a:r>
          </a:p>
          <a:p>
            <a:pPr algn="ctr"/>
            <a:r>
              <a:rPr kumimoji="0" lang="zh-TW" altLang="en-US" b="1">
                <a:latin typeface="Times New Roman" pitchFamily="18" charset="0"/>
                <a:ea typeface="標楷體" pitchFamily="65" charset="-120"/>
                <a:cs typeface="Times New Roman" pitchFamily="18" charset="0"/>
              </a:rPr>
              <a:t>對應</a:t>
            </a:r>
            <a:r>
              <a:rPr kumimoji="0" lang="en-US" altLang="zh-TW" b="1">
                <a:latin typeface="Times New Roman" pitchFamily="18" charset="0"/>
                <a:ea typeface="標楷體" pitchFamily="65" charset="-120"/>
                <a:cs typeface="Times New Roman" pitchFamily="18" charset="0"/>
              </a:rPr>
              <a:t>ERP</a:t>
            </a:r>
            <a:r>
              <a:rPr kumimoji="0" lang="zh-TW" altLang="en-US" b="1">
                <a:latin typeface="Times New Roman" pitchFamily="18" charset="0"/>
                <a:ea typeface="標楷體" pitchFamily="65" charset="-120"/>
                <a:cs typeface="Times New Roman" pitchFamily="18" charset="0"/>
              </a:rPr>
              <a:t>的</a:t>
            </a:r>
          </a:p>
          <a:p>
            <a:pPr algn="ctr"/>
            <a:r>
              <a:rPr kumimoji="0" lang="zh-TW" altLang="en-US" b="1">
                <a:latin typeface="Times New Roman" pitchFamily="18" charset="0"/>
                <a:ea typeface="標楷體" pitchFamily="65" charset="-120"/>
                <a:cs typeface="Times New Roman" pitchFamily="18" charset="0"/>
              </a:rPr>
              <a:t>成品入庫單</a:t>
            </a:r>
          </a:p>
        </p:txBody>
      </p:sp>
      <p:sp>
        <p:nvSpPr>
          <p:cNvPr id="423950" name="Rectangle 14"/>
          <p:cNvSpPr>
            <a:spLocks noChangeArrowheads="1"/>
          </p:cNvSpPr>
          <p:nvPr/>
        </p:nvSpPr>
        <p:spPr bwMode="auto">
          <a:xfrm>
            <a:off x="6538913" y="3783013"/>
            <a:ext cx="1917700" cy="1008062"/>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kumimoji="0" lang="zh-TW" altLang="en-US" b="1">
                <a:latin typeface="Times New Roman" pitchFamily="18" charset="0"/>
                <a:ea typeface="標楷體" pitchFamily="65" charset="-120"/>
                <a:cs typeface="Times New Roman" pitchFamily="18" charset="0"/>
              </a:rPr>
              <a:t>回寫成品入庫單</a:t>
            </a:r>
          </a:p>
          <a:p>
            <a:pPr algn="ctr"/>
            <a:r>
              <a:rPr kumimoji="0" lang="zh-TW" altLang="en-US" b="1">
                <a:latin typeface="Times New Roman" pitchFamily="18" charset="0"/>
                <a:ea typeface="標楷體" pitchFamily="65" charset="-120"/>
                <a:cs typeface="Times New Roman" pitchFamily="18" charset="0"/>
              </a:rPr>
              <a:t>為已確認</a:t>
            </a:r>
          </a:p>
          <a:p>
            <a:pPr algn="ctr"/>
            <a:r>
              <a:rPr kumimoji="0" lang="zh-TW" altLang="en-US" b="1">
                <a:latin typeface="Times New Roman" pitchFamily="18" charset="0"/>
                <a:ea typeface="標楷體" pitchFamily="65" charset="-120"/>
                <a:cs typeface="Times New Roman" pitchFamily="18" charset="0"/>
              </a:rPr>
              <a:t>並入庫存帳</a:t>
            </a:r>
          </a:p>
        </p:txBody>
      </p:sp>
      <p:sp>
        <p:nvSpPr>
          <p:cNvPr id="423951" name="Rectangle 15"/>
          <p:cNvSpPr>
            <a:spLocks noChangeArrowheads="1"/>
          </p:cNvSpPr>
          <p:nvPr/>
        </p:nvSpPr>
        <p:spPr bwMode="auto">
          <a:xfrm>
            <a:off x="488950" y="3295650"/>
            <a:ext cx="1609725" cy="401638"/>
          </a:xfrm>
          <a:prstGeom prst="rect">
            <a:avLst/>
          </a:prstGeom>
          <a:noFill/>
          <a:ln w="9525">
            <a:noFill/>
            <a:miter lim="800000"/>
            <a:headEnd/>
            <a:tailEnd/>
          </a:ln>
        </p:spPr>
        <p:txBody>
          <a:bodyPr/>
          <a:lstStyle/>
          <a:p>
            <a:pPr algn="ctr" fontAlgn="auto">
              <a:spcBef>
                <a:spcPts val="0"/>
              </a:spcBef>
              <a:spcAft>
                <a:spcPts val="0"/>
              </a:spcAft>
              <a:defRPr/>
            </a:pPr>
            <a:r>
              <a:rPr kumimoji="0" lang="en-US" altLang="zh-TW" b="1" dirty="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ERP</a:t>
            </a:r>
            <a:r>
              <a:rPr kumimoji="0" lang="zh-TW" altLang="en-US" b="1" dirty="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系統</a:t>
            </a:r>
          </a:p>
        </p:txBody>
      </p:sp>
      <p:sp>
        <p:nvSpPr>
          <p:cNvPr id="423952" name="Rectangle 16"/>
          <p:cNvSpPr>
            <a:spLocks noChangeArrowheads="1"/>
          </p:cNvSpPr>
          <p:nvPr/>
        </p:nvSpPr>
        <p:spPr bwMode="auto">
          <a:xfrm>
            <a:off x="6726238" y="3244850"/>
            <a:ext cx="1609725" cy="401638"/>
          </a:xfrm>
          <a:prstGeom prst="rect">
            <a:avLst/>
          </a:prstGeom>
          <a:noFill/>
          <a:ln w="9525">
            <a:noFill/>
            <a:miter lim="800000"/>
            <a:headEnd/>
            <a:tailEnd/>
          </a:ln>
        </p:spPr>
        <p:txBody>
          <a:bodyPr/>
          <a:lstStyle/>
          <a:p>
            <a:pPr algn="ctr" fontAlgn="auto">
              <a:spcBef>
                <a:spcPts val="0"/>
              </a:spcBef>
              <a:spcAft>
                <a:spcPts val="0"/>
              </a:spcAft>
              <a:defRPr/>
            </a:pPr>
            <a:r>
              <a:rPr kumimoji="0" lang="en-US" altLang="zh-TW" b="1">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ERP</a:t>
            </a:r>
            <a:r>
              <a:rPr kumimoji="0" lang="zh-TW" altLang="en-US" b="1">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系統</a:t>
            </a:r>
          </a:p>
        </p:txBody>
      </p:sp>
      <p:sp>
        <p:nvSpPr>
          <p:cNvPr id="423953" name="Rectangle 17"/>
          <p:cNvSpPr>
            <a:spLocks noChangeArrowheads="1"/>
          </p:cNvSpPr>
          <p:nvPr/>
        </p:nvSpPr>
        <p:spPr bwMode="auto">
          <a:xfrm>
            <a:off x="4433888" y="4929188"/>
            <a:ext cx="16922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單別</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單號</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序號</a:t>
            </a:r>
          </a:p>
        </p:txBody>
      </p:sp>
      <p:sp>
        <p:nvSpPr>
          <p:cNvPr id="423954" name="Rectangle 18"/>
          <p:cNvSpPr>
            <a:spLocks noChangeArrowheads="1"/>
          </p:cNvSpPr>
          <p:nvPr/>
        </p:nvSpPr>
        <p:spPr bwMode="auto">
          <a:xfrm>
            <a:off x="3465513" y="3114675"/>
            <a:ext cx="2193925" cy="403225"/>
          </a:xfrm>
          <a:prstGeom prst="rect">
            <a:avLst/>
          </a:prstGeom>
          <a:noFill/>
          <a:ln w="9525">
            <a:noFill/>
            <a:miter lim="800000"/>
            <a:headEnd/>
            <a:tailEnd/>
          </a:ln>
        </p:spPr>
        <p:txBody>
          <a:bodyPr/>
          <a:lstStyle/>
          <a:p>
            <a:pPr algn="ctr" fontAlgn="auto">
              <a:spcBef>
                <a:spcPts val="0"/>
              </a:spcBef>
              <a:spcAft>
                <a:spcPts val="0"/>
              </a:spcAft>
              <a:defRPr/>
            </a:pPr>
            <a:r>
              <a:rPr kumimoji="0" lang="zh-TW" altLang="en-US" b="1" dirty="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自動倉儲系統</a:t>
            </a:r>
          </a:p>
        </p:txBody>
      </p:sp>
      <p:sp>
        <p:nvSpPr>
          <p:cNvPr id="423955" name="Rectangle 19"/>
          <p:cNvSpPr>
            <a:spLocks noChangeArrowheads="1"/>
          </p:cNvSpPr>
          <p:nvPr/>
        </p:nvSpPr>
        <p:spPr bwMode="auto">
          <a:xfrm>
            <a:off x="3465513" y="2500313"/>
            <a:ext cx="2193925" cy="404812"/>
          </a:xfrm>
          <a:prstGeom prst="rect">
            <a:avLst/>
          </a:prstGeom>
          <a:noFill/>
          <a:ln w="9525">
            <a:noFill/>
            <a:miter lim="800000"/>
            <a:headEnd/>
            <a:tailEnd/>
          </a:ln>
        </p:spPr>
        <p:txBody>
          <a:bodyPr/>
          <a:lstStyle/>
          <a:p>
            <a:pPr algn="ctr" fontAlgn="auto">
              <a:spcBef>
                <a:spcPts val="0"/>
              </a:spcBef>
              <a:spcAft>
                <a:spcPts val="0"/>
              </a:spcAft>
              <a:defRPr/>
            </a:pPr>
            <a:r>
              <a:rPr kumimoji="0" lang="zh-TW" altLang="en-US" b="1" dirty="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資訊流</a:t>
            </a:r>
          </a:p>
        </p:txBody>
      </p:sp>
      <p:sp>
        <p:nvSpPr>
          <p:cNvPr id="423956" name="AutoShape 20"/>
          <p:cNvSpPr>
            <a:spLocks noChangeArrowheads="1"/>
          </p:cNvSpPr>
          <p:nvPr/>
        </p:nvSpPr>
        <p:spPr bwMode="auto">
          <a:xfrm>
            <a:off x="2278063" y="4171950"/>
            <a:ext cx="338137" cy="404813"/>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57" name="AutoShape 21"/>
          <p:cNvSpPr>
            <a:spLocks noChangeArrowheads="1"/>
          </p:cNvSpPr>
          <p:nvPr/>
        </p:nvSpPr>
        <p:spPr bwMode="auto">
          <a:xfrm>
            <a:off x="4011613" y="4171950"/>
            <a:ext cx="409575" cy="404813"/>
          </a:xfrm>
          <a:prstGeom prst="rightArrow">
            <a:avLst>
              <a:gd name="adj1" fmla="val 50000"/>
              <a:gd name="adj2" fmla="val 24971"/>
            </a:avLst>
          </a:prstGeom>
          <a:solidFill>
            <a:srgbClr val="FFFFFF"/>
          </a:soli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58" name="AutoShape 22"/>
          <p:cNvSpPr>
            <a:spLocks noChangeArrowheads="1"/>
          </p:cNvSpPr>
          <p:nvPr/>
        </p:nvSpPr>
        <p:spPr bwMode="auto">
          <a:xfrm>
            <a:off x="6296025" y="4184650"/>
            <a:ext cx="338138" cy="404813"/>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59" name="Rectangle 23"/>
          <p:cNvSpPr>
            <a:spLocks noChangeArrowheads="1"/>
          </p:cNvSpPr>
          <p:nvPr/>
        </p:nvSpPr>
        <p:spPr bwMode="auto">
          <a:xfrm>
            <a:off x="285750" y="4929188"/>
            <a:ext cx="2143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b="1">
                <a:solidFill>
                  <a:srgbClr val="FF0000"/>
                </a:solidFill>
                <a:latin typeface="Times New Roman" pitchFamily="18" charset="0"/>
                <a:ea typeface="標楷體" pitchFamily="65" charset="-120"/>
                <a:cs typeface="Times New Roman" pitchFamily="18" charset="0"/>
              </a:rPr>
              <a:t>尚未跟條碼整合，</a:t>
            </a:r>
          </a:p>
          <a:p>
            <a:r>
              <a:rPr kumimoji="0" lang="zh-TW" altLang="en-US" b="1">
                <a:solidFill>
                  <a:srgbClr val="FF0000"/>
                </a:solidFill>
                <a:latin typeface="Times New Roman" pitchFamily="18" charset="0"/>
                <a:ea typeface="標楷體" pitchFamily="65" charset="-120"/>
                <a:cs typeface="Times New Roman" pitchFamily="18" charset="0"/>
              </a:rPr>
              <a:t>用傳統編號及批號處理</a:t>
            </a:r>
          </a:p>
        </p:txBody>
      </p:sp>
      <p:sp>
        <p:nvSpPr>
          <p:cNvPr id="423960" name="AutoShape 24"/>
          <p:cNvSpPr>
            <a:spLocks noChangeArrowheads="1"/>
          </p:cNvSpPr>
          <p:nvPr/>
        </p:nvSpPr>
        <p:spPr bwMode="auto">
          <a:xfrm>
            <a:off x="2460625" y="5595938"/>
            <a:ext cx="1241425" cy="706437"/>
          </a:xfrm>
          <a:prstGeom prst="cube">
            <a:avLst>
              <a:gd name="adj" fmla="val 25000"/>
            </a:avLst>
          </a:prstGeom>
          <a:gradFill rotWithShape="1">
            <a:gsLst>
              <a:gs pos="0">
                <a:srgbClr val="FF99CC"/>
              </a:gs>
              <a:gs pos="100000">
                <a:srgbClr val="FFFFFF"/>
              </a:gs>
            </a:gsLst>
            <a:lin ang="5400000" scaled="1"/>
          </a:gra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61" name="Rectangle 25"/>
          <p:cNvSpPr>
            <a:spLocks noChangeArrowheads="1"/>
          </p:cNvSpPr>
          <p:nvPr/>
        </p:nvSpPr>
        <p:spPr bwMode="auto">
          <a:xfrm>
            <a:off x="2501900" y="5849938"/>
            <a:ext cx="9032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貨品</a:t>
            </a:r>
          </a:p>
        </p:txBody>
      </p:sp>
      <p:sp>
        <p:nvSpPr>
          <p:cNvPr id="423962" name="Rectangle 26"/>
          <p:cNvSpPr>
            <a:spLocks noChangeArrowheads="1"/>
          </p:cNvSpPr>
          <p:nvPr/>
        </p:nvSpPr>
        <p:spPr bwMode="auto">
          <a:xfrm>
            <a:off x="4071938" y="5500688"/>
            <a:ext cx="1690687" cy="403225"/>
          </a:xfrm>
          <a:prstGeom prst="rect">
            <a:avLst/>
          </a:prstGeom>
          <a:noFill/>
          <a:ln w="9525">
            <a:noFill/>
            <a:miter lim="800000"/>
            <a:headEnd/>
            <a:tailEnd/>
          </a:ln>
        </p:spPr>
        <p:txBody>
          <a:bodyPr/>
          <a:lstStyle/>
          <a:p>
            <a:pPr algn="ctr" fontAlgn="auto">
              <a:spcBef>
                <a:spcPts val="0"/>
              </a:spcBef>
              <a:spcAft>
                <a:spcPts val="0"/>
              </a:spcAft>
              <a:defRPr/>
            </a:pPr>
            <a:r>
              <a:rPr kumimoji="0" lang="zh-TW" altLang="en-US" b="1" dirty="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物　流</a:t>
            </a:r>
          </a:p>
        </p:txBody>
      </p:sp>
      <p:sp>
        <p:nvSpPr>
          <p:cNvPr id="423963" name="Rectangle 27"/>
          <p:cNvSpPr>
            <a:spLocks noChangeArrowheads="1"/>
          </p:cNvSpPr>
          <p:nvPr/>
        </p:nvSpPr>
        <p:spPr bwMode="auto">
          <a:xfrm>
            <a:off x="6662738" y="5041900"/>
            <a:ext cx="13541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啟動吊車</a:t>
            </a:r>
          </a:p>
        </p:txBody>
      </p:sp>
      <p:sp>
        <p:nvSpPr>
          <p:cNvPr id="423964" name="AutoShape 28"/>
          <p:cNvSpPr>
            <a:spLocks noChangeArrowheads="1"/>
          </p:cNvSpPr>
          <p:nvPr/>
        </p:nvSpPr>
        <p:spPr bwMode="auto">
          <a:xfrm>
            <a:off x="4000500" y="5786438"/>
            <a:ext cx="2030413" cy="403225"/>
          </a:xfrm>
          <a:prstGeom prst="rightArrow">
            <a:avLst>
              <a:gd name="adj1" fmla="val 50000"/>
              <a:gd name="adj2" fmla="val 112528"/>
            </a:avLst>
          </a:prstGeom>
          <a:solidFill>
            <a:srgbClr val="FFFFFF"/>
          </a:soli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65" name="AutoShape 29"/>
          <p:cNvSpPr>
            <a:spLocks noChangeArrowheads="1"/>
          </p:cNvSpPr>
          <p:nvPr/>
        </p:nvSpPr>
        <p:spPr bwMode="auto">
          <a:xfrm rot="-3000000">
            <a:off x="6269038" y="4760913"/>
            <a:ext cx="504825" cy="790575"/>
          </a:xfrm>
          <a:prstGeom prst="downArrow">
            <a:avLst>
              <a:gd name="adj1" fmla="val 50000"/>
              <a:gd name="adj2" fmla="val 34997"/>
            </a:avLst>
          </a:prstGeom>
          <a:solidFill>
            <a:srgbClr val="FFFFFF"/>
          </a:solidFill>
          <a:ln w="9525">
            <a:solidFill>
              <a:srgbClr val="000000"/>
            </a:solidFill>
            <a:miter lim="800000"/>
            <a:headEnd/>
            <a:tailEnd/>
          </a:ln>
        </p:spPr>
        <p:txBody>
          <a:bodyPr vert="eaVert"/>
          <a:lstStyle/>
          <a:p>
            <a:endParaRPr kumimoji="0" lang="zh-TW" altLang="en-US" b="1">
              <a:latin typeface="Times New Roman" pitchFamily="18" charset="0"/>
              <a:ea typeface="標楷體" pitchFamily="65" charset="-120"/>
              <a:cs typeface="Times New Roman" pitchFamily="18" charset="0"/>
            </a:endParaRPr>
          </a:p>
        </p:txBody>
      </p:sp>
      <p:sp>
        <p:nvSpPr>
          <p:cNvPr id="423966" name="Oval 30"/>
          <p:cNvSpPr>
            <a:spLocks noChangeArrowheads="1"/>
          </p:cNvSpPr>
          <p:nvPr/>
        </p:nvSpPr>
        <p:spPr bwMode="auto">
          <a:xfrm>
            <a:off x="6376988" y="5410200"/>
            <a:ext cx="2255837" cy="1109663"/>
          </a:xfrm>
          <a:prstGeom prst="ellipse">
            <a:avLst/>
          </a:prstGeom>
          <a:solidFill>
            <a:srgbClr val="CCFF99"/>
          </a:solidFill>
          <a:ln w="9525">
            <a:solidFill>
              <a:srgbClr val="000000"/>
            </a:solidFill>
            <a:round/>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423967" name="Rectangle 31"/>
          <p:cNvSpPr>
            <a:spLocks noChangeArrowheads="1"/>
          </p:cNvSpPr>
          <p:nvPr/>
        </p:nvSpPr>
        <p:spPr bwMode="auto">
          <a:xfrm>
            <a:off x="6394450" y="5608638"/>
            <a:ext cx="225583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吊車將貨品置入</a:t>
            </a:r>
          </a:p>
          <a:p>
            <a:pPr algn="ctr"/>
            <a:r>
              <a:rPr kumimoji="0" lang="zh-TW" altLang="en-US" b="1">
                <a:latin typeface="Times New Roman" pitchFamily="18" charset="0"/>
                <a:ea typeface="標楷體" pitchFamily="65" charset="-120"/>
                <a:cs typeface="Times New Roman" pitchFamily="18" charset="0"/>
              </a:rPr>
              <a:t>倉儲中指定庫位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dissolve">
                                      <p:cBhvr>
                                        <p:cTn id="7" dur="500"/>
                                        <p:tgtEl>
                                          <p:spTgt spid="42394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3944"/>
                                        </p:tgtEl>
                                        <p:attrNameLst>
                                          <p:attrName>style.visibility</p:attrName>
                                        </p:attrNameLst>
                                      </p:cBhvr>
                                      <p:to>
                                        <p:strVal val="visible"/>
                                      </p:to>
                                    </p:set>
                                    <p:animEffect transition="in" filter="dissolve">
                                      <p:cBhvr>
                                        <p:cTn id="11" dur="500"/>
                                        <p:tgtEl>
                                          <p:spTgt spid="423944"/>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23946"/>
                                        </p:tgtEl>
                                        <p:attrNameLst>
                                          <p:attrName>style.visibility</p:attrName>
                                        </p:attrNameLst>
                                      </p:cBhvr>
                                      <p:to>
                                        <p:strVal val="visible"/>
                                      </p:to>
                                    </p:set>
                                    <p:animEffect transition="in" filter="dissolve">
                                      <p:cBhvr>
                                        <p:cTn id="15" dur="500"/>
                                        <p:tgtEl>
                                          <p:spTgt spid="42394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23947"/>
                                        </p:tgtEl>
                                        <p:attrNameLst>
                                          <p:attrName>style.visibility</p:attrName>
                                        </p:attrNameLst>
                                      </p:cBhvr>
                                      <p:to>
                                        <p:strVal val="visible"/>
                                      </p:to>
                                    </p:set>
                                    <p:animEffect transition="in" filter="dissolve">
                                      <p:cBhvr>
                                        <p:cTn id="19" dur="500"/>
                                        <p:tgtEl>
                                          <p:spTgt spid="423947"/>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23948"/>
                                        </p:tgtEl>
                                        <p:attrNameLst>
                                          <p:attrName>style.visibility</p:attrName>
                                        </p:attrNameLst>
                                      </p:cBhvr>
                                      <p:to>
                                        <p:strVal val="visible"/>
                                      </p:to>
                                    </p:set>
                                    <p:animEffect transition="in" filter="dissolve">
                                      <p:cBhvr>
                                        <p:cTn id="23" dur="500"/>
                                        <p:tgtEl>
                                          <p:spTgt spid="42394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423949"/>
                                        </p:tgtEl>
                                        <p:attrNameLst>
                                          <p:attrName>style.visibility</p:attrName>
                                        </p:attrNameLst>
                                      </p:cBhvr>
                                      <p:to>
                                        <p:strVal val="visible"/>
                                      </p:to>
                                    </p:set>
                                    <p:animEffect transition="in" filter="dissolve">
                                      <p:cBhvr>
                                        <p:cTn id="27" dur="500"/>
                                        <p:tgtEl>
                                          <p:spTgt spid="423949"/>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423950"/>
                                        </p:tgtEl>
                                        <p:attrNameLst>
                                          <p:attrName>style.visibility</p:attrName>
                                        </p:attrNameLst>
                                      </p:cBhvr>
                                      <p:to>
                                        <p:strVal val="visible"/>
                                      </p:to>
                                    </p:set>
                                    <p:animEffect transition="in" filter="dissolve">
                                      <p:cBhvr>
                                        <p:cTn id="31" dur="500"/>
                                        <p:tgtEl>
                                          <p:spTgt spid="423950"/>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423951"/>
                                        </p:tgtEl>
                                        <p:attrNameLst>
                                          <p:attrName>style.visibility</p:attrName>
                                        </p:attrNameLst>
                                      </p:cBhvr>
                                      <p:to>
                                        <p:strVal val="visible"/>
                                      </p:to>
                                    </p:set>
                                    <p:animEffect transition="in" filter="dissolve">
                                      <p:cBhvr>
                                        <p:cTn id="35" dur="500"/>
                                        <p:tgtEl>
                                          <p:spTgt spid="423951"/>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423952"/>
                                        </p:tgtEl>
                                        <p:attrNameLst>
                                          <p:attrName>style.visibility</p:attrName>
                                        </p:attrNameLst>
                                      </p:cBhvr>
                                      <p:to>
                                        <p:strVal val="visible"/>
                                      </p:to>
                                    </p:set>
                                    <p:animEffect transition="in" filter="dissolve">
                                      <p:cBhvr>
                                        <p:cTn id="39" dur="500"/>
                                        <p:tgtEl>
                                          <p:spTgt spid="423952"/>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423953"/>
                                        </p:tgtEl>
                                        <p:attrNameLst>
                                          <p:attrName>style.visibility</p:attrName>
                                        </p:attrNameLst>
                                      </p:cBhvr>
                                      <p:to>
                                        <p:strVal val="visible"/>
                                      </p:to>
                                    </p:set>
                                    <p:animEffect transition="in" filter="dissolve">
                                      <p:cBhvr>
                                        <p:cTn id="43" dur="500"/>
                                        <p:tgtEl>
                                          <p:spTgt spid="423953"/>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423954"/>
                                        </p:tgtEl>
                                        <p:attrNameLst>
                                          <p:attrName>style.visibility</p:attrName>
                                        </p:attrNameLst>
                                      </p:cBhvr>
                                      <p:to>
                                        <p:strVal val="visible"/>
                                      </p:to>
                                    </p:set>
                                    <p:animEffect transition="in" filter="dissolve">
                                      <p:cBhvr>
                                        <p:cTn id="47" dur="500"/>
                                        <p:tgtEl>
                                          <p:spTgt spid="423954"/>
                                        </p:tgtEl>
                                      </p:cBhvr>
                                    </p:animEffect>
                                  </p:childTnLst>
                                </p:cTn>
                              </p:par>
                            </p:childTnLst>
                          </p:cTn>
                        </p:par>
                        <p:par>
                          <p:cTn id="48" fill="hold" nodeType="afterGroup">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423955"/>
                                        </p:tgtEl>
                                        <p:attrNameLst>
                                          <p:attrName>style.visibility</p:attrName>
                                        </p:attrNameLst>
                                      </p:cBhvr>
                                      <p:to>
                                        <p:strVal val="visible"/>
                                      </p:to>
                                    </p:set>
                                    <p:animEffect transition="in" filter="dissolve">
                                      <p:cBhvr>
                                        <p:cTn id="51" dur="500"/>
                                        <p:tgtEl>
                                          <p:spTgt spid="423955"/>
                                        </p:tgtEl>
                                      </p:cBhvr>
                                    </p:animEffect>
                                  </p:childTnLst>
                                </p:cTn>
                              </p:par>
                            </p:childTnLst>
                          </p:cTn>
                        </p:par>
                        <p:par>
                          <p:cTn id="52" fill="hold" nodeType="afterGroup">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423956"/>
                                        </p:tgtEl>
                                        <p:attrNameLst>
                                          <p:attrName>style.visibility</p:attrName>
                                        </p:attrNameLst>
                                      </p:cBhvr>
                                      <p:to>
                                        <p:strVal val="visible"/>
                                      </p:to>
                                    </p:set>
                                    <p:animEffect transition="in" filter="dissolve">
                                      <p:cBhvr>
                                        <p:cTn id="55" dur="500"/>
                                        <p:tgtEl>
                                          <p:spTgt spid="423956"/>
                                        </p:tgtEl>
                                      </p:cBhvr>
                                    </p:animEffect>
                                  </p:childTnLst>
                                </p:cTn>
                              </p:par>
                            </p:childTnLst>
                          </p:cTn>
                        </p:par>
                        <p:par>
                          <p:cTn id="56" fill="hold" nodeType="afterGroup">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423957"/>
                                        </p:tgtEl>
                                        <p:attrNameLst>
                                          <p:attrName>style.visibility</p:attrName>
                                        </p:attrNameLst>
                                      </p:cBhvr>
                                      <p:to>
                                        <p:strVal val="visible"/>
                                      </p:to>
                                    </p:set>
                                    <p:animEffect transition="in" filter="dissolve">
                                      <p:cBhvr>
                                        <p:cTn id="59" dur="500"/>
                                        <p:tgtEl>
                                          <p:spTgt spid="423957"/>
                                        </p:tgtEl>
                                      </p:cBhvr>
                                    </p:animEffect>
                                  </p:childTnLst>
                                </p:cTn>
                              </p:par>
                            </p:childTnLst>
                          </p:cTn>
                        </p:par>
                        <p:par>
                          <p:cTn id="60" fill="hold" nodeType="afterGroup">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423958"/>
                                        </p:tgtEl>
                                        <p:attrNameLst>
                                          <p:attrName>style.visibility</p:attrName>
                                        </p:attrNameLst>
                                      </p:cBhvr>
                                      <p:to>
                                        <p:strVal val="visible"/>
                                      </p:to>
                                    </p:set>
                                    <p:animEffect transition="in" filter="dissolve">
                                      <p:cBhvr>
                                        <p:cTn id="63" dur="500"/>
                                        <p:tgtEl>
                                          <p:spTgt spid="423958"/>
                                        </p:tgtEl>
                                      </p:cBhvr>
                                    </p:animEffect>
                                  </p:childTnLst>
                                </p:cTn>
                              </p:par>
                            </p:childTnLst>
                          </p:cTn>
                        </p:par>
                        <p:par>
                          <p:cTn id="64" fill="hold" nodeType="afterGroup">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423959"/>
                                        </p:tgtEl>
                                        <p:attrNameLst>
                                          <p:attrName>style.visibility</p:attrName>
                                        </p:attrNameLst>
                                      </p:cBhvr>
                                      <p:to>
                                        <p:strVal val="visible"/>
                                      </p:to>
                                    </p:set>
                                    <p:animEffect transition="in" filter="dissolve">
                                      <p:cBhvr>
                                        <p:cTn id="67" dur="500"/>
                                        <p:tgtEl>
                                          <p:spTgt spid="423959"/>
                                        </p:tgtEl>
                                      </p:cBhvr>
                                    </p:animEffect>
                                  </p:childTnLst>
                                </p:cTn>
                              </p:par>
                            </p:childTnLst>
                          </p:cTn>
                        </p:par>
                        <p:par>
                          <p:cTn id="68" fill="hold" nodeType="afterGroup">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423960"/>
                                        </p:tgtEl>
                                        <p:attrNameLst>
                                          <p:attrName>style.visibility</p:attrName>
                                        </p:attrNameLst>
                                      </p:cBhvr>
                                      <p:to>
                                        <p:strVal val="visible"/>
                                      </p:to>
                                    </p:set>
                                    <p:animEffect transition="in" filter="dissolve">
                                      <p:cBhvr>
                                        <p:cTn id="71" dur="500"/>
                                        <p:tgtEl>
                                          <p:spTgt spid="423960"/>
                                        </p:tgtEl>
                                      </p:cBhvr>
                                    </p:animEffect>
                                  </p:childTnLst>
                                </p:cTn>
                              </p:par>
                            </p:childTnLst>
                          </p:cTn>
                        </p:par>
                        <p:par>
                          <p:cTn id="72" fill="hold" nodeType="afterGroup">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423961"/>
                                        </p:tgtEl>
                                        <p:attrNameLst>
                                          <p:attrName>style.visibility</p:attrName>
                                        </p:attrNameLst>
                                      </p:cBhvr>
                                      <p:to>
                                        <p:strVal val="visible"/>
                                      </p:to>
                                    </p:set>
                                    <p:animEffect transition="in" filter="dissolve">
                                      <p:cBhvr>
                                        <p:cTn id="75" dur="500"/>
                                        <p:tgtEl>
                                          <p:spTgt spid="423961"/>
                                        </p:tgtEl>
                                      </p:cBhvr>
                                    </p:animEffect>
                                  </p:childTnLst>
                                </p:cTn>
                              </p:par>
                            </p:childTnLst>
                          </p:cTn>
                        </p:par>
                        <p:par>
                          <p:cTn id="76" fill="hold" nodeType="afterGroup">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423962"/>
                                        </p:tgtEl>
                                        <p:attrNameLst>
                                          <p:attrName>style.visibility</p:attrName>
                                        </p:attrNameLst>
                                      </p:cBhvr>
                                      <p:to>
                                        <p:strVal val="visible"/>
                                      </p:to>
                                    </p:set>
                                    <p:animEffect transition="in" filter="dissolve">
                                      <p:cBhvr>
                                        <p:cTn id="79" dur="500"/>
                                        <p:tgtEl>
                                          <p:spTgt spid="423962"/>
                                        </p:tgtEl>
                                      </p:cBhvr>
                                    </p:animEffect>
                                  </p:childTnLst>
                                </p:cTn>
                              </p:par>
                            </p:childTnLst>
                          </p:cTn>
                        </p:par>
                        <p:par>
                          <p:cTn id="80" fill="hold" nodeType="afterGroup">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423963"/>
                                        </p:tgtEl>
                                        <p:attrNameLst>
                                          <p:attrName>style.visibility</p:attrName>
                                        </p:attrNameLst>
                                      </p:cBhvr>
                                      <p:to>
                                        <p:strVal val="visible"/>
                                      </p:to>
                                    </p:set>
                                    <p:animEffect transition="in" filter="dissolve">
                                      <p:cBhvr>
                                        <p:cTn id="83" dur="500"/>
                                        <p:tgtEl>
                                          <p:spTgt spid="423963"/>
                                        </p:tgtEl>
                                      </p:cBhvr>
                                    </p:animEffect>
                                  </p:childTnLst>
                                </p:cTn>
                              </p:par>
                            </p:childTnLst>
                          </p:cTn>
                        </p:par>
                        <p:par>
                          <p:cTn id="84" fill="hold" nodeType="afterGroup">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423964"/>
                                        </p:tgtEl>
                                        <p:attrNameLst>
                                          <p:attrName>style.visibility</p:attrName>
                                        </p:attrNameLst>
                                      </p:cBhvr>
                                      <p:to>
                                        <p:strVal val="visible"/>
                                      </p:to>
                                    </p:set>
                                    <p:animEffect transition="in" filter="dissolve">
                                      <p:cBhvr>
                                        <p:cTn id="87" dur="500"/>
                                        <p:tgtEl>
                                          <p:spTgt spid="423964"/>
                                        </p:tgtEl>
                                      </p:cBhvr>
                                    </p:animEffect>
                                  </p:childTnLst>
                                </p:cTn>
                              </p:par>
                            </p:childTnLst>
                          </p:cTn>
                        </p:par>
                        <p:par>
                          <p:cTn id="88" fill="hold" nodeType="afterGroup">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423965"/>
                                        </p:tgtEl>
                                        <p:attrNameLst>
                                          <p:attrName>style.visibility</p:attrName>
                                        </p:attrNameLst>
                                      </p:cBhvr>
                                      <p:to>
                                        <p:strVal val="visible"/>
                                      </p:to>
                                    </p:set>
                                    <p:animEffect transition="in" filter="dissolve">
                                      <p:cBhvr>
                                        <p:cTn id="91" dur="500"/>
                                        <p:tgtEl>
                                          <p:spTgt spid="423965"/>
                                        </p:tgtEl>
                                      </p:cBhvr>
                                    </p:animEffect>
                                  </p:childTnLst>
                                </p:cTn>
                              </p:par>
                            </p:childTnLst>
                          </p:cTn>
                        </p:par>
                        <p:par>
                          <p:cTn id="92" fill="hold" nodeType="afterGroup">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423966"/>
                                        </p:tgtEl>
                                        <p:attrNameLst>
                                          <p:attrName>style.visibility</p:attrName>
                                        </p:attrNameLst>
                                      </p:cBhvr>
                                      <p:to>
                                        <p:strVal val="visible"/>
                                      </p:to>
                                    </p:set>
                                    <p:animEffect transition="in" filter="dissolve">
                                      <p:cBhvr>
                                        <p:cTn id="95" dur="500"/>
                                        <p:tgtEl>
                                          <p:spTgt spid="423966"/>
                                        </p:tgtEl>
                                      </p:cBhvr>
                                    </p:animEffect>
                                  </p:childTnLst>
                                </p:cTn>
                              </p:par>
                            </p:childTnLst>
                          </p:cTn>
                        </p:par>
                        <p:par>
                          <p:cTn id="96" fill="hold" nodeType="afterGroup">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423967"/>
                                        </p:tgtEl>
                                        <p:attrNameLst>
                                          <p:attrName>style.visibility</p:attrName>
                                        </p:attrNameLst>
                                      </p:cBhvr>
                                      <p:to>
                                        <p:strVal val="visible"/>
                                      </p:to>
                                    </p:set>
                                    <p:animEffect transition="in" filter="dissolve">
                                      <p:cBhvr>
                                        <p:cTn id="99" dur="500"/>
                                        <p:tgtEl>
                                          <p:spTgt spid="423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P spid="423944" grpId="0" animBg="1"/>
      <p:bldP spid="423946" grpId="0" animBg="1"/>
      <p:bldP spid="423947" grpId="0"/>
      <p:bldP spid="423948" grpId="0" animBg="1"/>
      <p:bldP spid="423949" grpId="0" animBg="1"/>
      <p:bldP spid="423950" grpId="0" animBg="1"/>
      <p:bldP spid="423951" grpId="0"/>
      <p:bldP spid="423952" grpId="0"/>
      <p:bldP spid="423953" grpId="0"/>
      <p:bldP spid="423954" grpId="0"/>
      <p:bldP spid="423955" grpId="0"/>
      <p:bldP spid="423956" grpId="0" animBg="1"/>
      <p:bldP spid="423957" grpId="0" animBg="1"/>
      <p:bldP spid="423958" grpId="0" animBg="1"/>
      <p:bldP spid="423959" grpId="0"/>
      <p:bldP spid="423960" grpId="0" animBg="1"/>
      <p:bldP spid="423961" grpId="0"/>
      <p:bldP spid="423962" grpId="0"/>
      <p:bldP spid="423963" grpId="0"/>
      <p:bldP spid="423964" grpId="0" animBg="1"/>
      <p:bldP spid="423965" grpId="0" animBg="1"/>
      <p:bldP spid="423966" grpId="0" animBg="1"/>
      <p:bldP spid="42396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885950"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pic>
        <p:nvPicPr>
          <p:cNvPr id="282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357438"/>
            <a:ext cx="6205537"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28" name="Rectangle 4"/>
          <p:cNvSpPr>
            <a:spLocks noGrp="1" noChangeArrowheads="1"/>
          </p:cNvSpPr>
          <p:nvPr>
            <p:ph type="title"/>
          </p:nvPr>
        </p:nvSpPr>
        <p:spPr>
          <a:xfrm>
            <a:off x="928688" y="1357313"/>
            <a:ext cx="7269162" cy="882650"/>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latin typeface="華康隸書體W7" pitchFamily="65" charset="-120"/>
              </a:rPr>
              <a:t>案例</a:t>
            </a:r>
            <a:r>
              <a:rPr lang="en-US" altLang="zh-TW" b="1" dirty="0" smtClean="0">
                <a:effectLst>
                  <a:outerShdw blurRad="38100" dist="38100" dir="2700000" algn="tl">
                    <a:srgbClr val="C0C0C0"/>
                  </a:outerShdw>
                </a:effectLst>
              </a:rPr>
              <a:t>D</a:t>
            </a:r>
            <a:r>
              <a:rPr lang="zh-TW" altLang="en-US" b="1" dirty="0" smtClean="0">
                <a:effectLst>
                  <a:outerShdw blurRad="38100" dist="38100" dir="2700000" algn="tl">
                    <a:srgbClr val="C0C0C0"/>
                  </a:outerShdw>
                </a:effectLst>
              </a:rPr>
              <a:t>：</a:t>
            </a:r>
            <a:r>
              <a:rPr lang="en-US" altLang="zh-TW" b="1" dirty="0" smtClean="0">
                <a:effectLst>
                  <a:outerShdw blurRad="38100" dist="38100" dir="2700000" algn="tl">
                    <a:srgbClr val="C0C0C0"/>
                  </a:outerShdw>
                </a:effectLst>
              </a:rPr>
              <a:t>ERP</a:t>
            </a:r>
            <a:r>
              <a:rPr lang="zh-TW" altLang="en-US" dirty="0">
                <a:effectLst>
                  <a:outerShdw blurRad="38100" dist="38100" dir="2700000" algn="tl">
                    <a:srgbClr val="C0C0C0"/>
                  </a:outerShdw>
                </a:effectLst>
              </a:rPr>
              <a:t>與</a:t>
            </a:r>
            <a:r>
              <a:rPr lang="en-US" altLang="zh-TW" b="1" dirty="0">
                <a:effectLst>
                  <a:outerShdw blurRad="38100" dist="38100" dir="2700000" algn="tl">
                    <a:srgbClr val="C0C0C0"/>
                  </a:outerShdw>
                </a:effectLst>
              </a:rPr>
              <a:t>CAD</a:t>
            </a:r>
            <a:r>
              <a:rPr lang="zh-TW" altLang="en-US" dirty="0">
                <a:effectLst>
                  <a:outerShdw blurRad="38100" dist="38100" dir="2700000" algn="tl">
                    <a:srgbClr val="C0C0C0"/>
                  </a:outerShdw>
                </a:effectLst>
              </a:rPr>
              <a:t>的</a:t>
            </a:r>
            <a:r>
              <a:rPr lang="zh-TW" altLang="en-US" dirty="0">
                <a:effectLst>
                  <a:outerShdw blurRad="38100" dist="38100" dir="2700000" algn="tl">
                    <a:srgbClr val="C0C0C0"/>
                  </a:outerShdw>
                </a:effectLst>
                <a:latin typeface="華康隸書體W7" pitchFamily="65" charset="-120"/>
              </a:rPr>
              <a:t>整合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dissolve">
                                      <p:cBhvr>
                                        <p:cTn id="7" dur="500"/>
                                        <p:tgtEl>
                                          <p:spTgt spid="28262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82627"/>
                                        </p:tgtEl>
                                        <p:attrNameLst>
                                          <p:attrName>style.visibility</p:attrName>
                                        </p:attrNameLst>
                                      </p:cBhvr>
                                      <p:to>
                                        <p:strVal val="visible"/>
                                      </p:to>
                                    </p:set>
                                    <p:animEffect transition="in" filter="dissolve">
                                      <p:cBhvr>
                                        <p:cTn id="11" dur="500"/>
                                        <p:tgtEl>
                                          <p:spTgt spid="28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813" y="2571750"/>
            <a:ext cx="7772400" cy="1928813"/>
          </a:xfrm>
        </p:spPr>
        <p:txBody>
          <a:bodyPr rtlCol="0">
            <a:normAutofit/>
          </a:bodyPr>
          <a:lstStyle/>
          <a:p>
            <a:pPr algn="ctr" eaLnBrk="1" fontAlgn="auto" hangingPunct="1">
              <a:lnSpc>
                <a:spcPts val="6000"/>
              </a:lnSpc>
              <a:spcBef>
                <a:spcPts val="4200"/>
              </a:spcBef>
              <a:spcAft>
                <a:spcPts val="4200"/>
              </a:spcAft>
              <a:defRPr/>
            </a:pPr>
            <a:r>
              <a:rPr lang="zh-TW" altLang="en-US" sz="3600" dirty="0" smtClean="0">
                <a:effectLst>
                  <a:outerShdw blurRad="38100" dist="38100" dir="2700000" algn="tl">
                    <a:srgbClr val="000000">
                      <a:alpha val="43137"/>
                    </a:srgbClr>
                  </a:outerShdw>
                </a:effectLst>
                <a:latin typeface="華康隸書體W7" pitchFamily="65" charset="-120"/>
              </a:rPr>
              <a:t>第一階段</a:t>
            </a:r>
            <a:r>
              <a:rPr lang="en-US" altLang="zh-TW" sz="3600" dirty="0" smtClean="0">
                <a:effectLst>
                  <a:outerShdw blurRad="38100" dist="38100" dir="2700000" algn="tl">
                    <a:srgbClr val="000000">
                      <a:alpha val="43137"/>
                    </a:srgbClr>
                  </a:outerShdw>
                </a:effectLst>
                <a:latin typeface="華康隸書體W7" pitchFamily="65" charset="-120"/>
              </a:rPr>
              <a:t/>
            </a:r>
            <a:br>
              <a:rPr lang="en-US" altLang="zh-TW" sz="3600" dirty="0" smtClean="0">
                <a:effectLst>
                  <a:outerShdw blurRad="38100" dist="38100" dir="2700000" algn="tl">
                    <a:srgbClr val="000000">
                      <a:alpha val="43137"/>
                    </a:srgbClr>
                  </a:outerShdw>
                </a:effectLst>
                <a:latin typeface="華康隸書體W7" pitchFamily="65" charset="-120"/>
              </a:rPr>
            </a:br>
            <a:r>
              <a:rPr lang="en-US" altLang="zh-TW" sz="3600" b="1" dirty="0" smtClean="0">
                <a:effectLst>
                  <a:outerShdw blurRad="38100" dist="38100" dir="2700000" algn="tl">
                    <a:srgbClr val="000000">
                      <a:alpha val="43137"/>
                    </a:srgbClr>
                  </a:outerShdw>
                </a:effectLst>
              </a:rPr>
              <a:t> MRP </a:t>
            </a:r>
            <a:r>
              <a:rPr lang="zh-TW" altLang="en-US" sz="3600" b="1" dirty="0" smtClean="0">
                <a:effectLst>
                  <a:outerShdw blurRad="38100" dist="38100" dir="2700000" algn="tl">
                    <a:srgbClr val="000000">
                      <a:alpha val="43137"/>
                    </a:srgbClr>
                  </a:outerShdw>
                </a:effectLst>
              </a:rPr>
              <a:t> </a:t>
            </a:r>
            <a:r>
              <a:rPr lang="zh-TW" altLang="en-US" sz="3600" dirty="0" smtClean="0">
                <a:effectLst>
                  <a:outerShdw blurRad="38100" dist="38100" dir="2700000" algn="tl">
                    <a:srgbClr val="000000">
                      <a:alpha val="43137"/>
                    </a:srgbClr>
                  </a:outerShdw>
                </a:effectLst>
              </a:rPr>
              <a:t>物料需求規劃</a:t>
            </a:r>
            <a:endParaRPr lang="zh-TW" altLang="en-US"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009775"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sp>
        <p:nvSpPr>
          <p:cNvPr id="424964" name="Rectangle 4"/>
          <p:cNvSpPr>
            <a:spLocks noGrp="1" noChangeArrowheads="1"/>
          </p:cNvSpPr>
          <p:nvPr>
            <p:ph type="title"/>
          </p:nvPr>
        </p:nvSpPr>
        <p:spPr>
          <a:xfrm>
            <a:off x="714375" y="1428750"/>
            <a:ext cx="7772400" cy="679450"/>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rPr>
              <a:t>案例</a:t>
            </a:r>
            <a:r>
              <a:rPr lang="en-US" altLang="zh-TW" b="1" dirty="0">
                <a:effectLst>
                  <a:outerShdw blurRad="38100" dist="38100" dir="2700000" algn="tl">
                    <a:srgbClr val="C0C0C0"/>
                  </a:outerShdw>
                </a:effectLst>
              </a:rPr>
              <a:t>E</a:t>
            </a:r>
            <a:r>
              <a:rPr lang="zh-TW" altLang="en-US" dirty="0" smtClean="0">
                <a:effectLst>
                  <a:outerShdw blurRad="38100" dist="38100" dir="2700000" algn="tl">
                    <a:srgbClr val="C0C0C0"/>
                  </a:outerShdw>
                </a:effectLst>
              </a:rPr>
              <a:t>： </a:t>
            </a:r>
            <a:r>
              <a:rPr lang="en-US" altLang="zh-TW" b="1" dirty="0" smtClean="0">
                <a:effectLst>
                  <a:outerShdw blurRad="38100" dist="38100" dir="2700000" algn="tl">
                    <a:srgbClr val="C0C0C0"/>
                  </a:outerShdw>
                </a:effectLst>
              </a:rPr>
              <a:t>ERP</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與 </a:t>
            </a:r>
            <a:r>
              <a:rPr lang="en-US" altLang="zh-TW" b="1" dirty="0" smtClean="0">
                <a:effectLst>
                  <a:outerShdw blurRad="38100" dist="38100" dir="2700000" algn="tl">
                    <a:srgbClr val="C0C0C0"/>
                  </a:outerShdw>
                </a:effectLst>
              </a:rPr>
              <a:t>MES</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的</a:t>
            </a:r>
            <a:r>
              <a:rPr lang="zh-TW" altLang="en-US" dirty="0">
                <a:effectLst>
                  <a:outerShdw blurRad="38100" dist="38100" dir="2700000" algn="tl">
                    <a:srgbClr val="C0C0C0"/>
                  </a:outerShdw>
                </a:effectLst>
              </a:rPr>
              <a:t>整合</a:t>
            </a:r>
          </a:p>
        </p:txBody>
      </p:sp>
      <p:grpSp>
        <p:nvGrpSpPr>
          <p:cNvPr id="2" name="群組 29"/>
          <p:cNvGrpSpPr>
            <a:grpSpLocks/>
          </p:cNvGrpSpPr>
          <p:nvPr/>
        </p:nvGrpSpPr>
        <p:grpSpPr bwMode="auto">
          <a:xfrm>
            <a:off x="1500188" y="2357438"/>
            <a:ext cx="6294437" cy="4340225"/>
            <a:chOff x="1135063" y="1268413"/>
            <a:chExt cx="6677025" cy="5072062"/>
          </a:xfrm>
        </p:grpSpPr>
        <p:sp>
          <p:nvSpPr>
            <p:cNvPr id="424967" name="Rectangle 7"/>
            <p:cNvSpPr>
              <a:spLocks noChangeArrowheads="1"/>
            </p:cNvSpPr>
            <p:nvPr/>
          </p:nvSpPr>
          <p:spPr bwMode="auto">
            <a:xfrm>
              <a:off x="1135063" y="1916113"/>
              <a:ext cx="2676525" cy="4424362"/>
            </a:xfrm>
            <a:prstGeom prst="rect">
              <a:avLst/>
            </a:prstGeom>
            <a:gradFill rotWithShape="1">
              <a:gsLst>
                <a:gs pos="0">
                  <a:srgbClr val="99CCFF">
                    <a:alpha val="80000"/>
                  </a:srgbClr>
                </a:gs>
                <a:gs pos="50000">
                  <a:srgbClr val="99CCFF">
                    <a:gamma/>
                    <a:tint val="0"/>
                    <a:invGamma/>
                  </a:srgbClr>
                </a:gs>
                <a:gs pos="100000">
                  <a:srgbClr val="99CCFF">
                    <a:alpha val="80000"/>
                  </a:srgbClr>
                </a:gs>
              </a:gsLst>
              <a:lin ang="5400000" scaled="1"/>
            </a:gradFill>
            <a:ln w="9525">
              <a:solidFill>
                <a:srgbClr val="000000"/>
              </a:solidFill>
              <a:miter lim="800000"/>
              <a:headEnd/>
              <a:tailEnd/>
            </a:ln>
          </p:spPr>
          <p:txBody>
            <a:bodyPr/>
            <a:lstStyle/>
            <a:p>
              <a:pPr fontAlgn="auto">
                <a:spcBef>
                  <a:spcPts val="0"/>
                </a:spcBef>
                <a:spcAft>
                  <a:spcPts val="0"/>
                </a:spcAft>
                <a:defRPr/>
              </a:pPr>
              <a:endParaRPr kumimoji="0" lang="zh-TW" altLang="en-US" b="1">
                <a:latin typeface="Times New Roman" pitchFamily="18" charset="0"/>
                <a:ea typeface="標楷體" pitchFamily="65" charset="-120"/>
                <a:cs typeface="Times New Roman" pitchFamily="18" charset="0"/>
              </a:endParaRPr>
            </a:p>
          </p:txBody>
        </p:sp>
        <p:sp>
          <p:nvSpPr>
            <p:cNvPr id="57352" name="Rectangle 9"/>
            <p:cNvSpPr>
              <a:spLocks noChangeArrowheads="1"/>
            </p:cNvSpPr>
            <p:nvPr/>
          </p:nvSpPr>
          <p:spPr bwMode="auto">
            <a:xfrm>
              <a:off x="1533525" y="2122488"/>
              <a:ext cx="1854200" cy="411162"/>
            </a:xfrm>
            <a:prstGeom prst="rect">
              <a:avLst/>
            </a:prstGeom>
            <a:solidFill>
              <a:srgbClr val="FFFFFF"/>
            </a:solidFill>
            <a:ln w="9525">
              <a:solidFill>
                <a:srgbClr val="000000"/>
              </a:solidFill>
              <a:miter lim="800000"/>
              <a:headEnd/>
              <a:tailEnd/>
            </a:ln>
          </p:spPr>
          <p:txBody>
            <a:bodyPr/>
            <a:lstStyle/>
            <a:p>
              <a:pPr algn="ctr"/>
              <a:r>
                <a:rPr kumimoji="0" lang="zh-TW" altLang="en-US" b="1">
                  <a:solidFill>
                    <a:schemeClr val="accent2"/>
                  </a:solidFill>
                  <a:latin typeface="Times New Roman" pitchFamily="18" charset="0"/>
                  <a:ea typeface="標楷體" pitchFamily="65" charset="-120"/>
                  <a:cs typeface="Times New Roman" pitchFamily="18" charset="0"/>
                </a:rPr>
                <a:t>訂　　單</a:t>
              </a:r>
            </a:p>
          </p:txBody>
        </p:sp>
        <p:sp>
          <p:nvSpPr>
            <p:cNvPr id="57353" name="Rectangle 10"/>
            <p:cNvSpPr>
              <a:spLocks noChangeArrowheads="1"/>
            </p:cNvSpPr>
            <p:nvPr/>
          </p:nvSpPr>
          <p:spPr bwMode="auto">
            <a:xfrm>
              <a:off x="1533525" y="2841625"/>
              <a:ext cx="1854200" cy="412750"/>
            </a:xfrm>
            <a:prstGeom prst="rect">
              <a:avLst/>
            </a:prstGeom>
            <a:solidFill>
              <a:srgbClr val="FFFFFF"/>
            </a:solidFill>
            <a:ln w="9525">
              <a:solidFill>
                <a:srgbClr val="000000"/>
              </a:solidFill>
              <a:miter lim="800000"/>
              <a:headEnd/>
              <a:tailEnd/>
            </a:ln>
          </p:spPr>
          <p:txBody>
            <a:bodyPr/>
            <a:lstStyle/>
            <a:p>
              <a:pPr algn="ctr"/>
              <a:r>
                <a:rPr kumimoji="0" lang="zh-TW" altLang="en-US" b="1">
                  <a:solidFill>
                    <a:schemeClr val="accent2"/>
                  </a:solidFill>
                  <a:latin typeface="Times New Roman" pitchFamily="18" charset="0"/>
                  <a:ea typeface="標楷體" pitchFamily="65" charset="-120"/>
                  <a:cs typeface="Times New Roman" pitchFamily="18" charset="0"/>
                </a:rPr>
                <a:t>製令工單</a:t>
              </a:r>
            </a:p>
          </p:txBody>
        </p:sp>
        <p:sp>
          <p:nvSpPr>
            <p:cNvPr id="57354" name="Rectangle 11"/>
            <p:cNvSpPr>
              <a:spLocks noChangeArrowheads="1"/>
            </p:cNvSpPr>
            <p:nvPr/>
          </p:nvSpPr>
          <p:spPr bwMode="auto">
            <a:xfrm>
              <a:off x="1533525" y="3562350"/>
              <a:ext cx="1854200" cy="411163"/>
            </a:xfrm>
            <a:prstGeom prst="rect">
              <a:avLst/>
            </a:prstGeom>
            <a:solidFill>
              <a:srgbClr val="FFFFFF"/>
            </a:solidFill>
            <a:ln w="9525">
              <a:solidFill>
                <a:srgbClr val="000000"/>
              </a:solidFill>
              <a:miter lim="800000"/>
              <a:headEnd/>
              <a:tailEnd/>
            </a:ln>
          </p:spPr>
          <p:txBody>
            <a:bodyPr/>
            <a:lstStyle/>
            <a:p>
              <a:pPr algn="ctr"/>
              <a:r>
                <a:rPr kumimoji="0" lang="zh-TW" altLang="en-US" b="1">
                  <a:solidFill>
                    <a:schemeClr val="accent2"/>
                  </a:solidFill>
                  <a:latin typeface="Times New Roman" pitchFamily="18" charset="0"/>
                  <a:ea typeface="標楷體" pitchFamily="65" charset="-120"/>
                  <a:cs typeface="Times New Roman" pitchFamily="18" charset="0"/>
                </a:rPr>
                <a:t>領  料  單</a:t>
              </a:r>
            </a:p>
          </p:txBody>
        </p:sp>
        <p:sp>
          <p:nvSpPr>
            <p:cNvPr id="57355" name="Rectangle 12"/>
            <p:cNvSpPr>
              <a:spLocks noChangeArrowheads="1"/>
            </p:cNvSpPr>
            <p:nvPr/>
          </p:nvSpPr>
          <p:spPr bwMode="auto">
            <a:xfrm>
              <a:off x="1533525" y="4257675"/>
              <a:ext cx="1854200" cy="409575"/>
            </a:xfrm>
            <a:prstGeom prst="rect">
              <a:avLst/>
            </a:prstGeom>
            <a:solidFill>
              <a:srgbClr val="FFFFFF"/>
            </a:solidFill>
            <a:ln w="9525">
              <a:solidFill>
                <a:srgbClr val="000000"/>
              </a:solidFill>
              <a:miter lim="800000"/>
              <a:headEnd/>
              <a:tailEnd/>
            </a:ln>
          </p:spPr>
          <p:txBody>
            <a:bodyPr/>
            <a:lstStyle/>
            <a:p>
              <a:pPr algn="ctr"/>
              <a:r>
                <a:rPr kumimoji="0" lang="zh-TW" altLang="en-US" b="1">
                  <a:solidFill>
                    <a:schemeClr val="accent2"/>
                  </a:solidFill>
                  <a:latin typeface="Times New Roman" pitchFamily="18" charset="0"/>
                  <a:ea typeface="標楷體" pitchFamily="65" charset="-120"/>
                  <a:cs typeface="Times New Roman" pitchFamily="18" charset="0"/>
                </a:rPr>
                <a:t>生產入庫單</a:t>
              </a:r>
            </a:p>
          </p:txBody>
        </p:sp>
        <p:sp>
          <p:nvSpPr>
            <p:cNvPr id="57356" name="Rectangle 13"/>
            <p:cNvSpPr>
              <a:spLocks noChangeArrowheads="1"/>
            </p:cNvSpPr>
            <p:nvPr/>
          </p:nvSpPr>
          <p:spPr bwMode="auto">
            <a:xfrm>
              <a:off x="1533525" y="4964113"/>
              <a:ext cx="1854200" cy="412750"/>
            </a:xfrm>
            <a:prstGeom prst="rect">
              <a:avLst/>
            </a:prstGeom>
            <a:solidFill>
              <a:srgbClr val="FFFFFF"/>
            </a:solidFill>
            <a:ln w="9525">
              <a:solidFill>
                <a:srgbClr val="000000"/>
              </a:solidFill>
              <a:miter lim="800000"/>
              <a:headEnd/>
              <a:tailEnd/>
            </a:ln>
          </p:spPr>
          <p:txBody>
            <a:bodyPr/>
            <a:lstStyle/>
            <a:p>
              <a:pPr algn="ctr"/>
              <a:r>
                <a:rPr kumimoji="0" lang="zh-TW" altLang="en-US" b="1">
                  <a:solidFill>
                    <a:schemeClr val="accent2"/>
                  </a:solidFill>
                  <a:latin typeface="Times New Roman" pitchFamily="18" charset="0"/>
                  <a:ea typeface="標楷體" pitchFamily="65" charset="-120"/>
                  <a:cs typeface="Times New Roman" pitchFamily="18" charset="0"/>
                </a:rPr>
                <a:t>製令工時</a:t>
              </a:r>
            </a:p>
          </p:txBody>
        </p:sp>
        <p:sp>
          <p:nvSpPr>
            <p:cNvPr id="57357" name="Oval 14"/>
            <p:cNvSpPr>
              <a:spLocks noChangeArrowheads="1"/>
            </p:cNvSpPr>
            <p:nvPr/>
          </p:nvSpPr>
          <p:spPr bwMode="auto">
            <a:xfrm>
              <a:off x="1392238" y="5646738"/>
              <a:ext cx="2162175" cy="617537"/>
            </a:xfrm>
            <a:prstGeom prst="ellipse">
              <a:avLst/>
            </a:prstGeom>
            <a:gradFill rotWithShape="1">
              <a:gsLst>
                <a:gs pos="0">
                  <a:srgbClr val="00CCFF"/>
                </a:gs>
                <a:gs pos="100000">
                  <a:srgbClr val="FFFFFF"/>
                </a:gs>
              </a:gsLst>
              <a:lin ang="5400000" scaled="1"/>
            </a:gradFill>
            <a:ln w="9525">
              <a:solidFill>
                <a:srgbClr val="000000"/>
              </a:solidFill>
              <a:round/>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57358" name="Rectangle 15"/>
            <p:cNvSpPr>
              <a:spLocks noChangeArrowheads="1"/>
            </p:cNvSpPr>
            <p:nvPr/>
          </p:nvSpPr>
          <p:spPr bwMode="auto">
            <a:xfrm>
              <a:off x="1584325" y="5749925"/>
              <a:ext cx="17541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zh-TW" altLang="en-US" b="1">
                  <a:latin typeface="Times New Roman" pitchFamily="18" charset="0"/>
                  <a:ea typeface="標楷體" pitchFamily="65" charset="-120"/>
                  <a:cs typeface="Times New Roman" pitchFamily="18" charset="0"/>
                </a:rPr>
                <a:t>成本計算系統</a:t>
              </a:r>
            </a:p>
          </p:txBody>
        </p:sp>
        <p:sp>
          <p:nvSpPr>
            <p:cNvPr id="57359" name="Rectangle 16"/>
            <p:cNvSpPr>
              <a:spLocks noChangeArrowheads="1"/>
            </p:cNvSpPr>
            <p:nvPr/>
          </p:nvSpPr>
          <p:spPr bwMode="auto">
            <a:xfrm>
              <a:off x="1331913" y="1268413"/>
              <a:ext cx="22701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ERP</a:t>
              </a:r>
              <a:r>
                <a:rPr kumimoji="0" lang="zh-TW" altLang="en-US" b="1">
                  <a:latin typeface="Times New Roman" pitchFamily="18" charset="0"/>
                  <a:ea typeface="標楷體" pitchFamily="65" charset="-120"/>
                  <a:cs typeface="Times New Roman" pitchFamily="18" charset="0"/>
                </a:rPr>
                <a:t>系統</a:t>
              </a:r>
            </a:p>
          </p:txBody>
        </p:sp>
        <p:sp>
          <p:nvSpPr>
            <p:cNvPr id="57360" name="Rectangle 17"/>
            <p:cNvSpPr>
              <a:spLocks noChangeArrowheads="1"/>
            </p:cNvSpPr>
            <p:nvPr/>
          </p:nvSpPr>
          <p:spPr bwMode="auto">
            <a:xfrm>
              <a:off x="5137150" y="1916113"/>
              <a:ext cx="2674938" cy="4424362"/>
            </a:xfrm>
            <a:prstGeom prst="rect">
              <a:avLst/>
            </a:prstGeom>
            <a:gradFill rotWithShape="1">
              <a:gsLst>
                <a:gs pos="0">
                  <a:srgbClr val="FFFF99"/>
                </a:gs>
                <a:gs pos="50000">
                  <a:srgbClr val="FFFFFF"/>
                </a:gs>
                <a:gs pos="100000">
                  <a:srgbClr val="FFFF99"/>
                </a:gs>
              </a:gsLst>
              <a:lin ang="5400000" scaled="1"/>
            </a:gradFill>
            <a:ln w="9525">
              <a:solidFill>
                <a:srgbClr val="000000"/>
              </a:solidFill>
              <a:miter lim="800000"/>
              <a:headEnd/>
              <a:tailEnd/>
            </a:ln>
          </p:spPr>
          <p:txBody>
            <a:bodyPr/>
            <a:lstStyle/>
            <a:p>
              <a:endParaRPr kumimoji="0" lang="zh-TW" altLang="en-US" b="1">
                <a:latin typeface="Times New Roman" pitchFamily="18" charset="0"/>
                <a:ea typeface="標楷體" pitchFamily="65" charset="-120"/>
                <a:cs typeface="Times New Roman" pitchFamily="18" charset="0"/>
              </a:endParaRPr>
            </a:p>
          </p:txBody>
        </p:sp>
        <p:sp>
          <p:nvSpPr>
            <p:cNvPr id="57361" name="Rectangle 18"/>
            <p:cNvSpPr>
              <a:spLocks noChangeArrowheads="1"/>
            </p:cNvSpPr>
            <p:nvPr/>
          </p:nvSpPr>
          <p:spPr bwMode="auto">
            <a:xfrm>
              <a:off x="5548313" y="2122488"/>
              <a:ext cx="1852612" cy="411162"/>
            </a:xfrm>
            <a:prstGeom prst="rect">
              <a:avLst/>
            </a:prstGeom>
            <a:solidFill>
              <a:srgbClr val="FFFFFF"/>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製令工單</a:t>
              </a:r>
            </a:p>
          </p:txBody>
        </p:sp>
        <p:sp>
          <p:nvSpPr>
            <p:cNvPr id="57362" name="Rectangle 19"/>
            <p:cNvSpPr>
              <a:spLocks noChangeArrowheads="1"/>
            </p:cNvSpPr>
            <p:nvPr/>
          </p:nvSpPr>
          <p:spPr bwMode="auto">
            <a:xfrm>
              <a:off x="5548313" y="2841625"/>
              <a:ext cx="1852612" cy="412750"/>
            </a:xfrm>
            <a:prstGeom prst="rect">
              <a:avLst/>
            </a:prstGeom>
            <a:solidFill>
              <a:srgbClr val="FFFFFF"/>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工單下線</a:t>
              </a:r>
            </a:p>
          </p:txBody>
        </p:sp>
        <p:sp>
          <p:nvSpPr>
            <p:cNvPr id="57363" name="Rectangle 20"/>
            <p:cNvSpPr>
              <a:spLocks noChangeArrowheads="1"/>
            </p:cNvSpPr>
            <p:nvPr/>
          </p:nvSpPr>
          <p:spPr bwMode="auto">
            <a:xfrm>
              <a:off x="5548313" y="3665538"/>
              <a:ext cx="1852612" cy="411162"/>
            </a:xfrm>
            <a:prstGeom prst="rect">
              <a:avLst/>
            </a:prstGeom>
            <a:solidFill>
              <a:srgbClr val="FFFFFF"/>
            </a:solidFill>
            <a:ln w="9525">
              <a:solidFill>
                <a:srgbClr val="000000"/>
              </a:solidFill>
              <a:miter lim="800000"/>
              <a:headEnd/>
              <a:tailEnd/>
            </a:ln>
          </p:spPr>
          <p:txBody>
            <a:bodyPr/>
            <a:lstStyle/>
            <a:p>
              <a:pPr algn="ctr"/>
              <a:r>
                <a:rPr kumimoji="0" lang="zh-TW" altLang="en-US" b="1">
                  <a:latin typeface="Times New Roman" pitchFamily="18" charset="0"/>
                  <a:ea typeface="標楷體" pitchFamily="65" charset="-120"/>
                  <a:cs typeface="Times New Roman" pitchFamily="18" charset="0"/>
                </a:rPr>
                <a:t>生產入庫</a:t>
              </a:r>
            </a:p>
          </p:txBody>
        </p:sp>
        <p:sp>
          <p:nvSpPr>
            <p:cNvPr id="57364" name="Rectangle 21"/>
            <p:cNvSpPr>
              <a:spLocks noChangeArrowheads="1"/>
            </p:cNvSpPr>
            <p:nvPr/>
          </p:nvSpPr>
          <p:spPr bwMode="auto">
            <a:xfrm>
              <a:off x="5346700" y="1268413"/>
              <a:ext cx="22701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TW" b="1">
                  <a:latin typeface="Times New Roman" pitchFamily="18" charset="0"/>
                  <a:ea typeface="標楷體" pitchFamily="65" charset="-120"/>
                  <a:cs typeface="Times New Roman" pitchFamily="18" charset="0"/>
                </a:rPr>
                <a:t>MES</a:t>
              </a:r>
              <a:r>
                <a:rPr kumimoji="0" lang="zh-TW" altLang="en-US" b="1">
                  <a:latin typeface="Times New Roman" pitchFamily="18" charset="0"/>
                  <a:ea typeface="標楷體" pitchFamily="65" charset="-120"/>
                  <a:cs typeface="Times New Roman" pitchFamily="18" charset="0"/>
                </a:rPr>
                <a:t>系統</a:t>
              </a:r>
            </a:p>
          </p:txBody>
        </p:sp>
        <p:sp>
          <p:nvSpPr>
            <p:cNvPr id="57365" name="Text Box 22"/>
            <p:cNvSpPr txBox="1">
              <a:spLocks noChangeArrowheads="1"/>
            </p:cNvSpPr>
            <p:nvPr/>
          </p:nvSpPr>
          <p:spPr bwMode="auto">
            <a:xfrm>
              <a:off x="4210050" y="1916113"/>
              <a:ext cx="617538" cy="4424362"/>
            </a:xfrm>
            <a:prstGeom prst="rect">
              <a:avLst/>
            </a:prstGeom>
            <a:gradFill rotWithShape="1">
              <a:gsLst>
                <a:gs pos="0">
                  <a:srgbClr val="00CCFF"/>
                </a:gs>
                <a:gs pos="100000">
                  <a:srgbClr val="FFFFFF"/>
                </a:gs>
              </a:gsLst>
              <a:lin ang="5400000" scaled="1"/>
            </a:gradFill>
            <a:ln w="9525">
              <a:solidFill>
                <a:srgbClr val="000000"/>
              </a:solidFill>
              <a:miter lim="800000"/>
              <a:headEnd/>
              <a:tailEnd/>
            </a:ln>
          </p:spPr>
          <p:txBody>
            <a:bodyPr vert="eaVert"/>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kumimoji="0" lang="zh-TW" altLang="en-US" b="1">
                  <a:solidFill>
                    <a:srgbClr val="FF0000"/>
                  </a:solidFill>
                  <a:latin typeface="Times New Roman" pitchFamily="18" charset="0"/>
                  <a:ea typeface="標楷體" pitchFamily="65" charset="-120"/>
                  <a:cs typeface="Times New Roman" pitchFamily="18" charset="0"/>
                </a:rPr>
                <a:t>整　合　界　面</a:t>
              </a:r>
            </a:p>
          </p:txBody>
        </p:sp>
        <p:cxnSp>
          <p:nvCxnSpPr>
            <p:cNvPr id="57366" name="AutoShape 23"/>
            <p:cNvCxnSpPr>
              <a:cxnSpLocks noChangeShapeType="1"/>
              <a:stCxn id="57352" idx="3"/>
              <a:endCxn id="57361" idx="1"/>
            </p:cNvCxnSpPr>
            <p:nvPr/>
          </p:nvCxnSpPr>
          <p:spPr bwMode="auto">
            <a:xfrm>
              <a:off x="3387725" y="2327275"/>
              <a:ext cx="2160588" cy="1588"/>
            </a:xfrm>
            <a:prstGeom prst="straightConnector1">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cxnSp>
        <p:cxnSp>
          <p:nvCxnSpPr>
            <p:cNvPr id="57367" name="AutoShape 24"/>
            <p:cNvCxnSpPr>
              <a:cxnSpLocks noChangeShapeType="1"/>
              <a:stCxn id="57362" idx="1"/>
              <a:endCxn id="57353" idx="3"/>
            </p:cNvCxnSpPr>
            <p:nvPr/>
          </p:nvCxnSpPr>
          <p:spPr bwMode="auto">
            <a:xfrm flipH="1">
              <a:off x="3387725" y="3048000"/>
              <a:ext cx="2160588" cy="1588"/>
            </a:xfrm>
            <a:prstGeom prst="straightConnector1">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cxnSp>
        <p:cxnSp>
          <p:nvCxnSpPr>
            <p:cNvPr id="57368" name="AutoShape 25"/>
            <p:cNvCxnSpPr>
              <a:cxnSpLocks noChangeShapeType="1"/>
              <a:stCxn id="57362" idx="1"/>
              <a:endCxn id="57354" idx="3"/>
            </p:cNvCxnSpPr>
            <p:nvPr/>
          </p:nvCxnSpPr>
          <p:spPr bwMode="auto">
            <a:xfrm flipH="1">
              <a:off x="3387725" y="3048000"/>
              <a:ext cx="2160588" cy="720725"/>
            </a:xfrm>
            <a:prstGeom prst="straightConnector1">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cxnSp>
        <p:cxnSp>
          <p:nvCxnSpPr>
            <p:cNvPr id="57369" name="AutoShape 26"/>
            <p:cNvCxnSpPr>
              <a:cxnSpLocks noChangeShapeType="1"/>
              <a:stCxn id="57363" idx="1"/>
              <a:endCxn id="57355" idx="3"/>
            </p:cNvCxnSpPr>
            <p:nvPr/>
          </p:nvCxnSpPr>
          <p:spPr bwMode="auto">
            <a:xfrm flipH="1">
              <a:off x="3387725" y="3871913"/>
              <a:ext cx="2160588" cy="590550"/>
            </a:xfrm>
            <a:prstGeom prst="straightConnector1">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cxnSp>
        <p:cxnSp>
          <p:nvCxnSpPr>
            <p:cNvPr id="57370" name="AutoShape 27"/>
            <p:cNvCxnSpPr>
              <a:cxnSpLocks noChangeShapeType="1"/>
              <a:stCxn id="57352" idx="2"/>
              <a:endCxn id="57353" idx="0"/>
            </p:cNvCxnSpPr>
            <p:nvPr/>
          </p:nvCxnSpPr>
          <p:spPr bwMode="auto">
            <a:xfrm>
              <a:off x="2460625" y="2533650"/>
              <a:ext cx="1588" cy="307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1" name="AutoShape 28"/>
            <p:cNvCxnSpPr>
              <a:cxnSpLocks noChangeShapeType="1"/>
              <a:stCxn id="57353" idx="2"/>
              <a:endCxn id="57354" idx="0"/>
            </p:cNvCxnSpPr>
            <p:nvPr/>
          </p:nvCxnSpPr>
          <p:spPr bwMode="auto">
            <a:xfrm>
              <a:off x="2460625" y="3254375"/>
              <a:ext cx="1588" cy="307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2" name="AutoShape 29"/>
            <p:cNvCxnSpPr>
              <a:cxnSpLocks noChangeShapeType="1"/>
              <a:stCxn id="57354" idx="2"/>
              <a:endCxn id="57355" idx="0"/>
            </p:cNvCxnSpPr>
            <p:nvPr/>
          </p:nvCxnSpPr>
          <p:spPr bwMode="auto">
            <a:xfrm>
              <a:off x="2460625" y="3973513"/>
              <a:ext cx="1588" cy="2841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3" name="AutoShape 30"/>
            <p:cNvCxnSpPr>
              <a:cxnSpLocks noChangeShapeType="1"/>
              <a:stCxn id="57355" idx="2"/>
              <a:endCxn id="57356" idx="0"/>
            </p:cNvCxnSpPr>
            <p:nvPr/>
          </p:nvCxnSpPr>
          <p:spPr bwMode="auto">
            <a:xfrm>
              <a:off x="2460625" y="4667250"/>
              <a:ext cx="1588" cy="2968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4" name="AutoShape 31"/>
            <p:cNvCxnSpPr>
              <a:cxnSpLocks noChangeShapeType="1"/>
              <a:stCxn id="57356" idx="2"/>
              <a:endCxn id="57357" idx="0"/>
            </p:cNvCxnSpPr>
            <p:nvPr/>
          </p:nvCxnSpPr>
          <p:spPr bwMode="auto">
            <a:xfrm>
              <a:off x="2460625" y="5376863"/>
              <a:ext cx="12700" cy="269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5" name="AutoShape 32"/>
            <p:cNvCxnSpPr>
              <a:cxnSpLocks noChangeShapeType="1"/>
              <a:stCxn id="57361" idx="2"/>
              <a:endCxn id="57362" idx="0"/>
            </p:cNvCxnSpPr>
            <p:nvPr/>
          </p:nvCxnSpPr>
          <p:spPr bwMode="auto">
            <a:xfrm>
              <a:off x="6475413" y="2533650"/>
              <a:ext cx="0" cy="307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76" name="AutoShape 33"/>
            <p:cNvCxnSpPr>
              <a:cxnSpLocks noChangeShapeType="1"/>
              <a:stCxn id="57362" idx="2"/>
              <a:endCxn id="57363" idx="0"/>
            </p:cNvCxnSpPr>
            <p:nvPr/>
          </p:nvCxnSpPr>
          <p:spPr bwMode="auto">
            <a:xfrm>
              <a:off x="6475413" y="3254375"/>
              <a:ext cx="0" cy="411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4964"/>
                                        </p:tgtEl>
                                        <p:attrNameLst>
                                          <p:attrName>style.visibility</p:attrName>
                                        </p:attrNameLst>
                                      </p:cBhvr>
                                      <p:to>
                                        <p:strVal val="visible"/>
                                      </p:to>
                                    </p:set>
                                    <p:animEffect transition="in" filter="dissolve">
                                      <p:cBhvr>
                                        <p:cTn id="7" dur="500"/>
                                        <p:tgtEl>
                                          <p:spTgt spid="42496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657350" y="1343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graphicFrame>
        <p:nvGraphicFramePr>
          <p:cNvPr id="284675" name="Object 2"/>
          <p:cNvGraphicFramePr>
            <a:graphicFrameLocks noChangeAspect="1"/>
          </p:cNvGraphicFramePr>
          <p:nvPr/>
        </p:nvGraphicFramePr>
        <p:xfrm>
          <a:off x="1143000" y="2286000"/>
          <a:ext cx="6858000" cy="4459288"/>
        </p:xfrm>
        <a:graphic>
          <a:graphicData uri="http://schemas.openxmlformats.org/presentationml/2006/ole">
            <mc:AlternateContent xmlns:mc="http://schemas.openxmlformats.org/markup-compatibility/2006">
              <mc:Choice xmlns:v="urn:schemas-microsoft-com:vml" Requires="v">
                <p:oleObj spid="_x0000_s58386" r:id="rId3" imgW="5668166" imgH="4238095" progId="PBrush">
                  <p:embed/>
                </p:oleObj>
              </mc:Choice>
              <mc:Fallback>
                <p:oleObj r:id="rId3" imgW="5668166" imgH="4238095"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68580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4676" name="Rectangle 4"/>
          <p:cNvSpPr>
            <a:spLocks noGrp="1" noChangeArrowheads="1"/>
          </p:cNvSpPr>
          <p:nvPr>
            <p:ph type="title"/>
          </p:nvPr>
        </p:nvSpPr>
        <p:spPr>
          <a:xfrm>
            <a:off x="857250" y="1357313"/>
            <a:ext cx="7558088" cy="792162"/>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latin typeface="華康隸書體W7" pitchFamily="65" charset="-120"/>
              </a:rPr>
              <a:t>案例</a:t>
            </a:r>
            <a:r>
              <a:rPr lang="en-US" altLang="zh-TW" b="1" dirty="0">
                <a:effectLst>
                  <a:outerShdw blurRad="38100" dist="38100" dir="2700000" algn="tl">
                    <a:srgbClr val="C0C0C0"/>
                  </a:outerShdw>
                </a:effectLst>
              </a:rPr>
              <a:t>F</a:t>
            </a:r>
            <a:r>
              <a:rPr lang="zh-TW" altLang="en-US" b="1" dirty="0">
                <a:effectLst>
                  <a:outerShdw blurRad="38100" dist="38100" dir="2700000" algn="tl">
                    <a:srgbClr val="C0C0C0"/>
                  </a:outerShdw>
                </a:effectLst>
              </a:rPr>
              <a:t>：</a:t>
            </a:r>
            <a:r>
              <a:rPr lang="en-US" altLang="zh-TW" b="1" dirty="0" smtClean="0">
                <a:effectLst>
                  <a:outerShdw blurRad="38100" dist="38100" dir="2700000" algn="tl">
                    <a:srgbClr val="C0C0C0"/>
                  </a:outerShdw>
                </a:effectLst>
              </a:rPr>
              <a:t>ERP</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與</a:t>
            </a:r>
            <a:r>
              <a:rPr lang="zh-TW" altLang="en-US" dirty="0">
                <a:effectLst>
                  <a:outerShdw blurRad="38100" dist="38100" dir="2700000" algn="tl">
                    <a:srgbClr val="C0C0C0"/>
                  </a:outerShdw>
                </a:effectLst>
              </a:rPr>
              <a:t>地磅</a:t>
            </a:r>
            <a:r>
              <a:rPr lang="zh-TW" altLang="en-US" dirty="0">
                <a:effectLst>
                  <a:outerShdw blurRad="38100" dist="38100" dir="2700000" algn="tl">
                    <a:srgbClr val="C0C0C0"/>
                  </a:outerShdw>
                </a:effectLst>
                <a:latin typeface="華康隸書體W7" pitchFamily="65" charset="-120"/>
              </a:rPr>
              <a:t>的整合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blinds(horizontal)">
                                      <p:cBhvr>
                                        <p:cTn id="7" dur="500"/>
                                        <p:tgtEl>
                                          <p:spTgt spid="28467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84675"/>
                                        </p:tgtEl>
                                        <p:attrNameLst>
                                          <p:attrName>style.visibility</p:attrName>
                                        </p:attrNameLst>
                                      </p:cBhvr>
                                      <p:to>
                                        <p:strVal val="visible"/>
                                      </p:to>
                                    </p:set>
                                    <p:animEffect transition="in" filter="blinds(horizontal)">
                                      <p:cBhvr>
                                        <p:cTn id="11" dur="500"/>
                                        <p:tgtEl>
                                          <p:spTgt spid="28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214563" y="198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TW" altLang="en-US">
              <a:latin typeface="Calibri" pitchFamily="34" charset="0"/>
            </a:endParaRPr>
          </a:p>
        </p:txBody>
      </p:sp>
      <p:sp>
        <p:nvSpPr>
          <p:cNvPr id="425988" name="Rectangle 4"/>
          <p:cNvSpPr>
            <a:spLocks noGrp="1" noChangeArrowheads="1"/>
          </p:cNvSpPr>
          <p:nvPr>
            <p:ph type="title"/>
          </p:nvPr>
        </p:nvSpPr>
        <p:spPr>
          <a:xfrm>
            <a:off x="928688" y="1357313"/>
            <a:ext cx="7486650" cy="908050"/>
          </a:xfrm>
        </p:spPr>
        <p:txBody>
          <a:bodyPr rtlCol="0">
            <a:normAutofit/>
          </a:bodyPr>
          <a:lstStyle/>
          <a:p>
            <a:pPr eaLnBrk="1" fontAlgn="auto" hangingPunct="1">
              <a:spcAft>
                <a:spcPts val="0"/>
              </a:spcAft>
              <a:defRPr/>
            </a:pPr>
            <a:r>
              <a:rPr lang="zh-TW" altLang="en-US" dirty="0">
                <a:effectLst>
                  <a:outerShdw blurRad="38100" dist="38100" dir="2700000" algn="tl">
                    <a:srgbClr val="C0C0C0"/>
                  </a:outerShdw>
                </a:effectLst>
                <a:latin typeface="華康隸書體W7" pitchFamily="65" charset="-120"/>
              </a:rPr>
              <a:t>案例</a:t>
            </a:r>
            <a:r>
              <a:rPr lang="en-US" altLang="zh-TW" b="1" dirty="0">
                <a:effectLst>
                  <a:outerShdw blurRad="38100" dist="38100" dir="2700000" algn="tl">
                    <a:srgbClr val="C0C0C0"/>
                  </a:outerShdw>
                </a:effectLst>
              </a:rPr>
              <a:t>G</a:t>
            </a:r>
            <a:r>
              <a:rPr lang="zh-TW" altLang="en-US" dirty="0" smtClean="0">
                <a:effectLst>
                  <a:outerShdw blurRad="38100" dist="38100" dir="2700000" algn="tl">
                    <a:srgbClr val="C0C0C0"/>
                  </a:outerShdw>
                </a:effectLst>
              </a:rPr>
              <a:t>：</a:t>
            </a:r>
            <a:r>
              <a:rPr lang="en-US" altLang="zh-TW" b="1" dirty="0" smtClean="0">
                <a:effectLst>
                  <a:outerShdw blurRad="38100" dist="38100" dir="2700000" algn="tl">
                    <a:srgbClr val="C0C0C0"/>
                  </a:outerShdw>
                </a:effectLst>
              </a:rPr>
              <a:t>ERP</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rPr>
              <a:t>與 </a:t>
            </a:r>
            <a:r>
              <a:rPr lang="en-US" altLang="zh-TW" b="1" dirty="0" smtClean="0">
                <a:effectLst>
                  <a:outerShdw blurRad="38100" dist="38100" dir="2700000" algn="tl">
                    <a:srgbClr val="C0C0C0"/>
                  </a:outerShdw>
                </a:effectLst>
              </a:rPr>
              <a:t>APS</a:t>
            </a:r>
            <a:r>
              <a:rPr lang="zh-TW" altLang="en-US" b="1" dirty="0" smtClean="0">
                <a:effectLst>
                  <a:outerShdw blurRad="38100" dist="38100" dir="2700000" algn="tl">
                    <a:srgbClr val="C0C0C0"/>
                  </a:outerShdw>
                </a:effectLst>
              </a:rPr>
              <a:t> </a:t>
            </a:r>
            <a:r>
              <a:rPr lang="zh-TW" altLang="en-US" dirty="0" smtClean="0">
                <a:effectLst>
                  <a:outerShdw blurRad="38100" dist="38100" dir="2700000" algn="tl">
                    <a:srgbClr val="C0C0C0"/>
                  </a:outerShdw>
                </a:effectLst>
                <a:latin typeface="華康隸書體W7" pitchFamily="65" charset="-120"/>
              </a:rPr>
              <a:t>的</a:t>
            </a:r>
            <a:r>
              <a:rPr lang="zh-TW" altLang="en-US" dirty="0">
                <a:effectLst>
                  <a:outerShdw blurRad="38100" dist="38100" dir="2700000" algn="tl">
                    <a:srgbClr val="C0C0C0"/>
                  </a:outerShdw>
                </a:effectLst>
                <a:latin typeface="華康隸書體W7" pitchFamily="65" charset="-120"/>
              </a:rPr>
              <a:t>整合</a:t>
            </a:r>
          </a:p>
        </p:txBody>
      </p:sp>
      <p:grpSp>
        <p:nvGrpSpPr>
          <p:cNvPr id="2" name="群組 18"/>
          <p:cNvGrpSpPr>
            <a:grpSpLocks/>
          </p:cNvGrpSpPr>
          <p:nvPr/>
        </p:nvGrpSpPr>
        <p:grpSpPr bwMode="auto">
          <a:xfrm>
            <a:off x="1214438" y="2714625"/>
            <a:ext cx="6246812" cy="3951288"/>
            <a:chOff x="611188" y="1557338"/>
            <a:chExt cx="6769100" cy="4608512"/>
          </a:xfrm>
        </p:grpSpPr>
        <p:sp>
          <p:nvSpPr>
            <p:cNvPr id="59397" name="Rectangle 12"/>
            <p:cNvSpPr>
              <a:spLocks noChangeArrowheads="1"/>
            </p:cNvSpPr>
            <p:nvPr/>
          </p:nvSpPr>
          <p:spPr bwMode="auto">
            <a:xfrm>
              <a:off x="933450" y="1557338"/>
              <a:ext cx="22590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TW" b="1">
                  <a:latin typeface="Times New Roman" pitchFamily="18" charset="0"/>
                  <a:ea typeface="標楷體" pitchFamily="65" charset="-120"/>
                  <a:cs typeface="Times New Roman" pitchFamily="18" charset="0"/>
                </a:rPr>
                <a:t>e-Sales</a:t>
              </a:r>
            </a:p>
          </p:txBody>
        </p:sp>
        <p:sp>
          <p:nvSpPr>
            <p:cNvPr id="59398" name="Rectangle 14"/>
            <p:cNvSpPr>
              <a:spLocks noChangeArrowheads="1"/>
            </p:cNvSpPr>
            <p:nvPr/>
          </p:nvSpPr>
          <p:spPr bwMode="auto">
            <a:xfrm>
              <a:off x="6084888" y="2420938"/>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zh-TW" altLang="en-US" b="1">
                  <a:solidFill>
                    <a:schemeClr val="accent2"/>
                  </a:solidFill>
                  <a:latin typeface="Times New Roman" pitchFamily="18" charset="0"/>
                  <a:ea typeface="標楷體" pitchFamily="65" charset="-120"/>
                  <a:cs typeface="Times New Roman" pitchFamily="18" charset="0"/>
                </a:rPr>
                <a:t>回應</a:t>
              </a:r>
            </a:p>
          </p:txBody>
        </p:sp>
        <p:sp>
          <p:nvSpPr>
            <p:cNvPr id="59399" name="Rectangle 15"/>
            <p:cNvSpPr>
              <a:spLocks noChangeArrowheads="1"/>
            </p:cNvSpPr>
            <p:nvPr/>
          </p:nvSpPr>
          <p:spPr bwMode="auto">
            <a:xfrm>
              <a:off x="611188" y="2471738"/>
              <a:ext cx="258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zh-TW" altLang="en-US" b="1">
                  <a:latin typeface="Times New Roman" pitchFamily="18" charset="0"/>
                  <a:ea typeface="標楷體" pitchFamily="65" charset="-120"/>
                  <a:cs typeface="Times New Roman" pitchFamily="18" charset="0"/>
                </a:rPr>
                <a:t>電子表單系統</a:t>
              </a:r>
            </a:p>
          </p:txBody>
        </p:sp>
        <p:sp>
          <p:nvSpPr>
            <p:cNvPr id="59400" name="Rectangle 16"/>
            <p:cNvSpPr>
              <a:spLocks noChangeArrowheads="1"/>
            </p:cNvSpPr>
            <p:nvPr/>
          </p:nvSpPr>
          <p:spPr bwMode="auto">
            <a:xfrm>
              <a:off x="611188" y="3397250"/>
              <a:ext cx="25812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TW" b="1">
                  <a:latin typeface="Times New Roman" pitchFamily="18" charset="0"/>
                  <a:ea typeface="標楷體" pitchFamily="65" charset="-120"/>
                  <a:cs typeface="Times New Roman" pitchFamily="18" charset="0"/>
                </a:rPr>
                <a:t>APS</a:t>
              </a:r>
              <a:r>
                <a:rPr kumimoji="0" lang="zh-TW" altLang="en-US" b="1">
                  <a:latin typeface="Times New Roman" pitchFamily="18" charset="0"/>
                  <a:ea typeface="標楷體" pitchFamily="65" charset="-120"/>
                  <a:cs typeface="Times New Roman" pitchFamily="18" charset="0"/>
                </a:rPr>
                <a:t>系統</a:t>
              </a:r>
            </a:p>
          </p:txBody>
        </p:sp>
        <p:sp>
          <p:nvSpPr>
            <p:cNvPr id="59401" name="Rectangle 7"/>
            <p:cNvSpPr>
              <a:spLocks noChangeArrowheads="1"/>
            </p:cNvSpPr>
            <p:nvPr/>
          </p:nvSpPr>
          <p:spPr bwMode="auto">
            <a:xfrm>
              <a:off x="3131323" y="1557338"/>
              <a:ext cx="2686997" cy="605458"/>
            </a:xfrm>
            <a:prstGeom prst="rect">
              <a:avLst/>
            </a:prstGeom>
            <a:gradFill rotWithShape="1">
              <a:gsLst>
                <a:gs pos="0">
                  <a:srgbClr val="99CCFF"/>
                </a:gs>
                <a:gs pos="100000">
                  <a:srgbClr val="FFFFFF"/>
                </a:gs>
              </a:gsLst>
              <a:lin ang="5400000" scaled="1"/>
            </a:gradFill>
            <a:ln w="9525">
              <a:solidFill>
                <a:srgbClr val="000000"/>
              </a:solidFill>
              <a:miter lim="800000"/>
              <a:headEnd/>
              <a:tailEnd/>
            </a:ln>
            <a:effectLst>
              <a:outerShdw dist="107763" dir="2700000" algn="ctr" rotWithShape="0">
                <a:srgbClr val="808080">
                  <a:alpha val="50000"/>
                </a:srgbClr>
              </a:outerShdw>
            </a:effectLst>
          </p:spPr>
          <p:txBody>
            <a:bodyPr anchor="ctr"/>
            <a:lstStyle/>
            <a:p>
              <a:pPr algn="ctr"/>
              <a:r>
                <a:rPr kumimoji="0" lang="zh-TW" altLang="en-US" b="1">
                  <a:latin typeface="Times New Roman" pitchFamily="18" charset="0"/>
                  <a:ea typeface="標楷體" pitchFamily="65" charset="-120"/>
                  <a:cs typeface="Times New Roman" pitchFamily="18" charset="0"/>
                </a:rPr>
                <a:t>國外客戶下單</a:t>
              </a:r>
              <a:r>
                <a:rPr kumimoji="0" lang="en-US" altLang="zh-TW" b="1">
                  <a:latin typeface="Times New Roman" pitchFamily="18" charset="0"/>
                  <a:ea typeface="標楷體" pitchFamily="65" charset="-120"/>
                  <a:cs typeface="Times New Roman" pitchFamily="18" charset="0"/>
                </a:rPr>
                <a:t>-Web</a:t>
              </a:r>
            </a:p>
          </p:txBody>
        </p:sp>
        <p:sp>
          <p:nvSpPr>
            <p:cNvPr id="59402" name="Rectangle 8"/>
            <p:cNvSpPr>
              <a:spLocks noChangeArrowheads="1"/>
            </p:cNvSpPr>
            <p:nvPr/>
          </p:nvSpPr>
          <p:spPr bwMode="auto">
            <a:xfrm>
              <a:off x="3131323" y="2429419"/>
              <a:ext cx="2690438" cy="603606"/>
            </a:xfrm>
            <a:prstGeom prst="rect">
              <a:avLst/>
            </a:prstGeom>
            <a:gradFill rotWithShape="1">
              <a:gsLst>
                <a:gs pos="0">
                  <a:srgbClr val="99CCFF"/>
                </a:gs>
                <a:gs pos="100000">
                  <a:srgbClr val="FFFFFF"/>
                </a:gs>
              </a:gsLst>
              <a:lin ang="5400000" scaled="1"/>
            </a:gradFill>
            <a:ln w="9525">
              <a:solidFill>
                <a:srgbClr val="000000"/>
              </a:solidFill>
              <a:miter lim="800000"/>
              <a:headEnd/>
              <a:tailEnd/>
            </a:ln>
            <a:effectLst>
              <a:outerShdw dist="107763" dir="2700000" algn="ctr" rotWithShape="0">
                <a:srgbClr val="808080">
                  <a:alpha val="50000"/>
                </a:srgbClr>
              </a:outerShdw>
            </a:effectLst>
          </p:spPr>
          <p:txBody>
            <a:bodyPr anchor="ctr"/>
            <a:lstStyle/>
            <a:p>
              <a:pPr algn="ctr"/>
              <a:r>
                <a:rPr kumimoji="0" lang="zh-TW" altLang="en-US" b="1">
                  <a:latin typeface="Times New Roman" pitchFamily="18" charset="0"/>
                  <a:ea typeface="標楷體" pitchFamily="65" charset="-120"/>
                  <a:cs typeface="Times New Roman" pitchFamily="18" charset="0"/>
                </a:rPr>
                <a:t>訂單轉發電子表單</a:t>
              </a:r>
            </a:p>
          </p:txBody>
        </p:sp>
        <p:sp>
          <p:nvSpPr>
            <p:cNvPr id="59403" name="Rectangle 9"/>
            <p:cNvSpPr>
              <a:spLocks noChangeArrowheads="1"/>
            </p:cNvSpPr>
            <p:nvPr/>
          </p:nvSpPr>
          <p:spPr bwMode="auto">
            <a:xfrm>
              <a:off x="3131323" y="3299648"/>
              <a:ext cx="2692159" cy="607309"/>
            </a:xfrm>
            <a:prstGeom prst="rect">
              <a:avLst/>
            </a:prstGeom>
            <a:gradFill rotWithShape="1">
              <a:gsLst>
                <a:gs pos="0">
                  <a:srgbClr val="339966"/>
                </a:gs>
                <a:gs pos="100000">
                  <a:srgbClr val="FFFFFF"/>
                </a:gs>
              </a:gsLst>
              <a:lin ang="5400000" scaled="1"/>
            </a:gradFill>
            <a:ln w="9525">
              <a:solidFill>
                <a:srgbClr val="000000"/>
              </a:solidFill>
              <a:miter lim="800000"/>
              <a:headEnd/>
              <a:tailEnd/>
            </a:ln>
            <a:effectLst>
              <a:outerShdw dist="107763" dir="2700000" algn="ctr" rotWithShape="0">
                <a:srgbClr val="808080">
                  <a:alpha val="50000"/>
                </a:srgbClr>
              </a:outerShdw>
            </a:effectLst>
          </p:spPr>
          <p:txBody>
            <a:bodyPr anchor="ctr"/>
            <a:lstStyle/>
            <a:p>
              <a:pPr algn="ctr"/>
              <a:r>
                <a:rPr kumimoji="0" lang="en-US" altLang="zh-TW" b="1">
                  <a:latin typeface="Times New Roman" pitchFamily="18" charset="0"/>
                  <a:ea typeface="標楷體" pitchFamily="65" charset="-120"/>
                  <a:cs typeface="Times New Roman" pitchFamily="18" charset="0"/>
                </a:rPr>
                <a:t>ATP</a:t>
              </a:r>
              <a:r>
                <a:rPr kumimoji="0" lang="zh-TW" altLang="en-US" b="1">
                  <a:latin typeface="Times New Roman" pitchFamily="18" charset="0"/>
                  <a:ea typeface="標楷體" pitchFamily="65" charset="-120"/>
                  <a:cs typeface="Times New Roman" pitchFamily="18" charset="0"/>
                </a:rPr>
                <a:t>試算</a:t>
              </a:r>
            </a:p>
          </p:txBody>
        </p:sp>
        <p:sp>
          <p:nvSpPr>
            <p:cNvPr id="59404" name="AutoShape 10"/>
            <p:cNvSpPr>
              <a:spLocks noChangeArrowheads="1"/>
            </p:cNvSpPr>
            <p:nvPr/>
          </p:nvSpPr>
          <p:spPr bwMode="auto">
            <a:xfrm>
              <a:off x="3399678" y="4173581"/>
              <a:ext cx="2150286" cy="1062790"/>
            </a:xfrm>
            <a:prstGeom prst="flowChartDecision">
              <a:avLst/>
            </a:prstGeom>
            <a:solidFill>
              <a:srgbClr val="FF99CC"/>
            </a:solidFill>
            <a:ln w="9525">
              <a:solidFill>
                <a:srgbClr val="000000"/>
              </a:solidFill>
              <a:miter lim="800000"/>
              <a:headEnd/>
              <a:tailEnd/>
            </a:ln>
            <a:effectLst>
              <a:outerShdw dist="107763" dir="2700000" algn="ctr" rotWithShape="0">
                <a:srgbClr val="808080">
                  <a:alpha val="50000"/>
                </a:srgbClr>
              </a:outerShdw>
            </a:effectLst>
          </p:spPr>
          <p:txBody>
            <a:bodyPr anchor="ctr"/>
            <a:lstStyle/>
            <a:p>
              <a:endParaRPr kumimoji="0" lang="zh-TW" altLang="en-US" b="1">
                <a:latin typeface="Times New Roman" pitchFamily="18" charset="0"/>
                <a:ea typeface="標楷體" pitchFamily="65" charset="-120"/>
                <a:cs typeface="Times New Roman" pitchFamily="18" charset="0"/>
              </a:endParaRPr>
            </a:p>
          </p:txBody>
        </p:sp>
        <p:sp>
          <p:nvSpPr>
            <p:cNvPr id="59405" name="Rectangle 11"/>
            <p:cNvSpPr>
              <a:spLocks noChangeArrowheads="1"/>
            </p:cNvSpPr>
            <p:nvPr/>
          </p:nvSpPr>
          <p:spPr bwMode="auto">
            <a:xfrm>
              <a:off x="3921125" y="4508500"/>
              <a:ext cx="10826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zh-TW" altLang="en-US" b="1">
                  <a:latin typeface="Times New Roman" pitchFamily="18" charset="0"/>
                  <a:ea typeface="標楷體" pitchFamily="65" charset="-120"/>
                  <a:cs typeface="Times New Roman" pitchFamily="18" charset="0"/>
                </a:rPr>
                <a:t>核准</a:t>
              </a:r>
            </a:p>
          </p:txBody>
        </p:sp>
        <p:sp>
          <p:nvSpPr>
            <p:cNvPr id="59406" name="Rectangle 13"/>
            <p:cNvSpPr>
              <a:spLocks noChangeArrowheads="1"/>
            </p:cNvSpPr>
            <p:nvPr/>
          </p:nvSpPr>
          <p:spPr bwMode="auto">
            <a:xfrm>
              <a:off x="3131323" y="5558541"/>
              <a:ext cx="2692159" cy="607309"/>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nchor="ctr"/>
            <a:lstStyle/>
            <a:p>
              <a:pPr algn="ctr"/>
              <a:r>
                <a:rPr kumimoji="0" lang="en-US" altLang="zh-TW" b="1">
                  <a:solidFill>
                    <a:srgbClr val="CC0000"/>
                  </a:solidFill>
                  <a:latin typeface="Times New Roman" pitchFamily="18" charset="0"/>
                  <a:ea typeface="標楷體" pitchFamily="65" charset="-120"/>
                  <a:cs typeface="Times New Roman" pitchFamily="18" charset="0"/>
                </a:rPr>
                <a:t>ERP </a:t>
              </a:r>
              <a:r>
                <a:rPr kumimoji="0" lang="zh-TW" altLang="en-US" b="1">
                  <a:solidFill>
                    <a:srgbClr val="CC0000"/>
                  </a:solidFill>
                  <a:latin typeface="Times New Roman" pitchFamily="18" charset="0"/>
                  <a:ea typeface="標楷體" pitchFamily="65" charset="-120"/>
                  <a:cs typeface="Times New Roman" pitchFamily="18" charset="0"/>
                </a:rPr>
                <a:t>訂單系統</a:t>
              </a:r>
            </a:p>
          </p:txBody>
        </p:sp>
        <p:cxnSp>
          <p:nvCxnSpPr>
            <p:cNvPr id="59407" name="AutoShape 17"/>
            <p:cNvCxnSpPr>
              <a:cxnSpLocks noChangeShapeType="1"/>
              <a:stCxn id="59401" idx="2"/>
              <a:endCxn id="59402" idx="0"/>
            </p:cNvCxnSpPr>
            <p:nvPr/>
          </p:nvCxnSpPr>
          <p:spPr bwMode="auto">
            <a:xfrm>
              <a:off x="4475163" y="2162175"/>
              <a:ext cx="1587"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408" name="AutoShape 18"/>
            <p:cNvCxnSpPr>
              <a:cxnSpLocks noChangeShapeType="1"/>
              <a:stCxn id="59402" idx="2"/>
              <a:endCxn id="59403" idx="0"/>
            </p:cNvCxnSpPr>
            <p:nvPr/>
          </p:nvCxnSpPr>
          <p:spPr bwMode="auto">
            <a:xfrm>
              <a:off x="4476750" y="3033713"/>
              <a:ext cx="1588"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409" name="AutoShape 19"/>
            <p:cNvCxnSpPr>
              <a:cxnSpLocks noChangeShapeType="1"/>
              <a:stCxn id="59403" idx="2"/>
              <a:endCxn id="59404" idx="0"/>
            </p:cNvCxnSpPr>
            <p:nvPr/>
          </p:nvCxnSpPr>
          <p:spPr bwMode="auto">
            <a:xfrm flipH="1">
              <a:off x="4475163" y="3906838"/>
              <a:ext cx="3175"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410" name="AutoShape 20"/>
            <p:cNvCxnSpPr>
              <a:cxnSpLocks noChangeShapeType="1"/>
              <a:stCxn id="59404" idx="2"/>
              <a:endCxn id="59406" idx="0"/>
            </p:cNvCxnSpPr>
            <p:nvPr/>
          </p:nvCxnSpPr>
          <p:spPr bwMode="auto">
            <a:xfrm>
              <a:off x="4475163" y="5235575"/>
              <a:ext cx="3175" cy="3222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411" name="AutoShape 21"/>
            <p:cNvCxnSpPr>
              <a:cxnSpLocks noChangeShapeType="1"/>
              <a:stCxn id="59403" idx="3"/>
              <a:endCxn id="59401" idx="3"/>
            </p:cNvCxnSpPr>
            <p:nvPr/>
          </p:nvCxnSpPr>
          <p:spPr bwMode="auto">
            <a:xfrm flipH="1" flipV="1">
              <a:off x="5818188" y="1860550"/>
              <a:ext cx="4762" cy="1743075"/>
            </a:xfrm>
            <a:prstGeom prst="bentConnector3">
              <a:avLst>
                <a:gd name="adj1" fmla="val -480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25988"/>
                                        </p:tgtEl>
                                        <p:attrNameLst>
                                          <p:attrName>style.visibility</p:attrName>
                                        </p:attrNameLst>
                                      </p:cBhvr>
                                      <p:to>
                                        <p:strVal val="visible"/>
                                      </p:to>
                                    </p:set>
                                    <p:animEffect transition="in" filter="blinds(horizontal)">
                                      <p:cBhvr>
                                        <p:cTn id="7" dur="500"/>
                                        <p:tgtEl>
                                          <p:spTgt spid="425988"/>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title"/>
          </p:nvPr>
        </p:nvSpPr>
        <p:spPr>
          <a:xfrm>
            <a:off x="285750" y="1285875"/>
            <a:ext cx="8569325" cy="1285875"/>
          </a:xfrm>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latin typeface="華康隸書體W7" pitchFamily="65" charset="-120"/>
              </a:rPr>
              <a:t>內部控制制度</a:t>
            </a:r>
            <a:endParaRPr lang="zh-TW" altLang="en-US" dirty="0">
              <a:effectLst>
                <a:outerShdw blurRad="38100" dist="38100" dir="2700000" algn="tl">
                  <a:srgbClr val="000000">
                    <a:alpha val="43137"/>
                  </a:srgbClr>
                </a:outerShdw>
              </a:effectLst>
              <a:latin typeface="華康隸書體W7" pitchFamily="65" charset="-120"/>
            </a:endParaRPr>
          </a:p>
        </p:txBody>
      </p:sp>
      <p:sp>
        <p:nvSpPr>
          <p:cNvPr id="413701" name="Rectangle 5"/>
          <p:cNvSpPr>
            <a:spLocks noChangeArrowheads="1"/>
          </p:cNvSpPr>
          <p:nvPr/>
        </p:nvSpPr>
        <p:spPr bwMode="auto">
          <a:xfrm>
            <a:off x="500063" y="2500313"/>
            <a:ext cx="83153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spcBef>
                <a:spcPct val="500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簡單而言，就是一套管理機制，藉由此機制讓組織的運作更有效率，包含組織的分工與授權、作業程序、各項標準及表單、激勵與獎懲辦法等</a:t>
            </a:r>
            <a:endParaRPr kumimoji="0" lang="en-US" altLang="zh-TW" b="1">
              <a:latin typeface="Times New Roman" pitchFamily="18" charset="0"/>
              <a:ea typeface="標楷體" pitchFamily="65" charset="-120"/>
              <a:cs typeface="Times New Roman" pitchFamily="18" charset="0"/>
            </a:endParaRPr>
          </a:p>
          <a:p>
            <a:pPr marL="447675" indent="-447675">
              <a:spcBef>
                <a:spcPct val="500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例如：</a:t>
            </a:r>
            <a:endParaRPr kumimoji="0" lang="en-US" altLang="zh-TW" b="1">
              <a:latin typeface="Times New Roman" pitchFamily="18" charset="0"/>
              <a:ea typeface="標楷體" pitchFamily="65" charset="-120"/>
              <a:cs typeface="Times New Roman" pitchFamily="18" charset="0"/>
            </a:endParaRPr>
          </a:p>
          <a:p>
            <a:pPr marL="904875" lvl="1" indent="-447675">
              <a:spcBef>
                <a:spcPct val="50000"/>
              </a:spcBef>
              <a:buClr>
                <a:srgbClr val="0099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客戶打電話詢價時，業務人員應如何填寫報價單，才能使資料完整？報價單需經過哪些程序的授權才能生效？</a:t>
            </a:r>
            <a:endParaRPr kumimoji="0" lang="en-US" altLang="zh-TW" b="1">
              <a:latin typeface="Times New Roman" pitchFamily="18" charset="0"/>
              <a:ea typeface="標楷體" pitchFamily="65" charset="-120"/>
              <a:cs typeface="Times New Roman" pitchFamily="18" charset="0"/>
            </a:endParaRPr>
          </a:p>
          <a:p>
            <a:pPr marL="904875" lvl="1" indent="-447675">
              <a:spcBef>
                <a:spcPct val="50000"/>
              </a:spcBef>
              <a:buClr>
                <a:srgbClr val="0099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製造單位有原物料的需求時，應如何通知採購單位進行採購作業？採購作業應如何填寫採購單？又如何進行詢價與議價？與確認採購廠商與價格？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dissolve">
                                      <p:cBhvr>
                                        <p:cTn id="7" dur="500"/>
                                        <p:tgtEl>
                                          <p:spTgt spid="41369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13701">
                                            <p:txEl>
                                              <p:pRg st="0" end="0"/>
                                            </p:txEl>
                                          </p:spTgt>
                                        </p:tgtEl>
                                        <p:attrNameLst>
                                          <p:attrName>style.visibility</p:attrName>
                                        </p:attrNameLst>
                                      </p:cBhvr>
                                      <p:to>
                                        <p:strVal val="visible"/>
                                      </p:to>
                                    </p:set>
                                    <p:animEffect transition="in" filter="dissolve">
                                      <p:cBhvr>
                                        <p:cTn id="11" dur="500"/>
                                        <p:tgtEl>
                                          <p:spTgt spid="41370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3701">
                                            <p:txEl>
                                              <p:pRg st="1" end="1"/>
                                            </p:txEl>
                                          </p:spTgt>
                                        </p:tgtEl>
                                        <p:attrNameLst>
                                          <p:attrName>style.visibility</p:attrName>
                                        </p:attrNameLst>
                                      </p:cBhvr>
                                      <p:to>
                                        <p:strVal val="visible"/>
                                      </p:to>
                                    </p:set>
                                    <p:animEffect transition="in" filter="dissolve">
                                      <p:cBhvr>
                                        <p:cTn id="16" dur="500"/>
                                        <p:tgtEl>
                                          <p:spTgt spid="413701">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13701">
                                            <p:txEl>
                                              <p:pRg st="2" end="2"/>
                                            </p:txEl>
                                          </p:spTgt>
                                        </p:tgtEl>
                                        <p:attrNameLst>
                                          <p:attrName>style.visibility</p:attrName>
                                        </p:attrNameLst>
                                      </p:cBhvr>
                                      <p:to>
                                        <p:strVal val="visible"/>
                                      </p:to>
                                    </p:set>
                                    <p:animEffect transition="in" filter="dissolve">
                                      <p:cBhvr>
                                        <p:cTn id="19" dur="500"/>
                                        <p:tgtEl>
                                          <p:spTgt spid="41370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13701">
                                            <p:txEl>
                                              <p:pRg st="3" end="3"/>
                                            </p:txEl>
                                          </p:spTgt>
                                        </p:tgtEl>
                                        <p:attrNameLst>
                                          <p:attrName>style.visibility</p:attrName>
                                        </p:attrNameLst>
                                      </p:cBhvr>
                                      <p:to>
                                        <p:strVal val="visible"/>
                                      </p:to>
                                    </p:set>
                                    <p:animEffect transition="in" filter="blinds(horizontal)">
                                      <p:cBhvr>
                                        <p:cTn id="24" dur="500"/>
                                        <p:tgtEl>
                                          <p:spTgt spid="4137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title"/>
          </p:nvPr>
        </p:nvSpPr>
        <p:spPr>
          <a:xfrm>
            <a:off x="285750" y="1285875"/>
            <a:ext cx="8569325" cy="1285875"/>
          </a:xfrm>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latin typeface="華康隸書體W7" pitchFamily="65" charset="-120"/>
              </a:rPr>
              <a:t>內部控制制度的管理目的</a:t>
            </a:r>
            <a:endParaRPr lang="zh-TW" altLang="en-US" dirty="0">
              <a:effectLst>
                <a:outerShdw blurRad="38100" dist="38100" dir="2700000" algn="tl">
                  <a:srgbClr val="000000">
                    <a:alpha val="43137"/>
                  </a:srgbClr>
                </a:outerShdw>
              </a:effectLst>
              <a:latin typeface="華康隸書體W7" pitchFamily="65" charset="-120"/>
            </a:endParaRPr>
          </a:p>
        </p:txBody>
      </p:sp>
      <p:sp>
        <p:nvSpPr>
          <p:cNvPr id="413701" name="Rectangle 5"/>
          <p:cNvSpPr>
            <a:spLocks noChangeArrowheads="1"/>
          </p:cNvSpPr>
          <p:nvPr/>
        </p:nvSpPr>
        <p:spPr bwMode="auto">
          <a:xfrm>
            <a:off x="500063" y="2470150"/>
            <a:ext cx="83153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讓流程程序執行有所依歸與遵循，提升行政效率與行政品質</a:t>
            </a:r>
            <a:endParaRPr kumimoji="0" lang="en-US" altLang="zh-TW" b="1">
              <a:latin typeface="Times New Roman" pitchFamily="18" charset="0"/>
              <a:ea typeface="標楷體" pitchFamily="65" charset="-120"/>
              <a:cs typeface="Times New Roman" pitchFamily="18" charset="0"/>
            </a:endParaRPr>
          </a:p>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明確定義組織的分工及權責，及程序與組織的關連</a:t>
            </a:r>
            <a:endParaRPr kumimoji="0" lang="en-US" altLang="zh-TW" b="1">
              <a:latin typeface="Times New Roman" pitchFamily="18" charset="0"/>
              <a:ea typeface="標楷體" pitchFamily="65" charset="-120"/>
              <a:cs typeface="Times New Roman" pitchFamily="18" charset="0"/>
            </a:endParaRPr>
          </a:p>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作為組織定位及工作組織工作項目之原始依據</a:t>
            </a:r>
            <a:endParaRPr kumimoji="0" lang="en-US" altLang="zh-TW" b="1">
              <a:latin typeface="Times New Roman" pitchFamily="18" charset="0"/>
              <a:ea typeface="標楷體" pitchFamily="65" charset="-120"/>
              <a:cs typeface="Times New Roman" pitchFamily="18" charset="0"/>
            </a:endParaRPr>
          </a:p>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作為人員訓練之依據及人員績效考評之來源</a:t>
            </a:r>
            <a:endParaRPr kumimoji="0" lang="en-US" altLang="zh-TW" b="1">
              <a:latin typeface="Times New Roman" pitchFamily="18" charset="0"/>
              <a:ea typeface="標楷體" pitchFamily="65" charset="-120"/>
              <a:cs typeface="Times New Roman" pitchFamily="18" charset="0"/>
            </a:endParaRPr>
          </a:p>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人員工作說明書來源及工作負荷評量之依據</a:t>
            </a:r>
            <a:endParaRPr kumimoji="0" lang="en-US" altLang="zh-TW" b="1">
              <a:latin typeface="Times New Roman" pitchFamily="18" charset="0"/>
              <a:ea typeface="標楷體" pitchFamily="65" charset="-120"/>
              <a:cs typeface="Times New Roman" pitchFamily="18" charset="0"/>
            </a:endParaRPr>
          </a:p>
          <a:p>
            <a:pPr marL="447675" indent="-447675">
              <a:lnSpc>
                <a:spcPts val="2500"/>
              </a:lnSpc>
              <a:spcBef>
                <a:spcPts val="1200"/>
              </a:spcBef>
              <a:buClr>
                <a:srgbClr val="FF0000"/>
              </a:buClr>
              <a:buSzPct val="65000"/>
              <a:buFont typeface="Wingdings" pitchFamily="2" charset="2"/>
              <a:buChar char="u"/>
            </a:pPr>
            <a:r>
              <a:rPr kumimoji="0" lang="zh-TW" altLang="en-US" b="1">
                <a:latin typeface="Times New Roman" pitchFamily="18" charset="0"/>
                <a:ea typeface="標楷體" pitchFamily="65" charset="-120"/>
                <a:cs typeface="Times New Roman" pitchFamily="18" charset="0"/>
              </a:rPr>
              <a:t>明確定義各程序及表單之核決權限  </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製表、審查、核准</a:t>
            </a:r>
            <a:r>
              <a:rPr kumimoji="0" lang="en-US" altLang="zh-TW" b="1">
                <a:latin typeface="Times New Roman" pitchFamily="18" charset="0"/>
                <a:ea typeface="標楷體" pitchFamily="65" charset="-120"/>
                <a:cs typeface="Times New Roman" pitchFamily="18" charset="0"/>
              </a:rPr>
              <a:t>)</a:t>
            </a:r>
            <a:endParaRPr kumimoji="0" lang="zh-TW" altLang="en-US" b="1">
              <a:latin typeface="Times New Roman" pitchFamily="18" charset="0"/>
              <a:ea typeface="標楷體" pitchFamily="65" charset="-12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dissolve">
                                      <p:cBhvr>
                                        <p:cTn id="7" dur="500"/>
                                        <p:tgtEl>
                                          <p:spTgt spid="413699"/>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413701">
                                            <p:txEl>
                                              <p:pRg st="0" end="0"/>
                                            </p:txEl>
                                          </p:spTgt>
                                        </p:tgtEl>
                                        <p:attrNameLst>
                                          <p:attrName>style.visibility</p:attrName>
                                        </p:attrNameLst>
                                      </p:cBhvr>
                                      <p:to>
                                        <p:strVal val="visible"/>
                                      </p:to>
                                    </p:set>
                                    <p:animEffect transition="in" filter="blinds(vertical)">
                                      <p:cBhvr>
                                        <p:cTn id="11" dur="1000"/>
                                        <p:tgtEl>
                                          <p:spTgt spid="413701">
                                            <p:txEl>
                                              <p:pRg st="0" end="0"/>
                                            </p:txEl>
                                          </p:spTgt>
                                        </p:tgtEl>
                                      </p:cBhvr>
                                    </p:animEffect>
                                  </p:childTnLst>
                                </p:cTn>
                              </p:par>
                            </p:childTnLst>
                          </p:cTn>
                        </p:par>
                        <p:par>
                          <p:cTn id="12" fill="hold" nodeType="afterGroup">
                            <p:stCondLst>
                              <p:cond delay="1500"/>
                            </p:stCondLst>
                            <p:childTnLst>
                              <p:par>
                                <p:cTn id="13" presetID="3" presetClass="entr" presetSubtype="5" fill="hold" nodeType="afterEffect">
                                  <p:stCondLst>
                                    <p:cond delay="0"/>
                                  </p:stCondLst>
                                  <p:childTnLst>
                                    <p:set>
                                      <p:cBhvr>
                                        <p:cTn id="14" dur="1" fill="hold">
                                          <p:stCondLst>
                                            <p:cond delay="0"/>
                                          </p:stCondLst>
                                        </p:cTn>
                                        <p:tgtEl>
                                          <p:spTgt spid="413701">
                                            <p:txEl>
                                              <p:pRg st="1" end="1"/>
                                            </p:txEl>
                                          </p:spTgt>
                                        </p:tgtEl>
                                        <p:attrNameLst>
                                          <p:attrName>style.visibility</p:attrName>
                                        </p:attrNameLst>
                                      </p:cBhvr>
                                      <p:to>
                                        <p:strVal val="visible"/>
                                      </p:to>
                                    </p:set>
                                    <p:animEffect transition="in" filter="blinds(vertical)">
                                      <p:cBhvr>
                                        <p:cTn id="15" dur="1000"/>
                                        <p:tgtEl>
                                          <p:spTgt spid="413701">
                                            <p:txEl>
                                              <p:pRg st="1" end="1"/>
                                            </p:txEl>
                                          </p:spTgt>
                                        </p:tgtEl>
                                      </p:cBhvr>
                                    </p:animEffect>
                                  </p:childTnLst>
                                </p:cTn>
                              </p:par>
                            </p:childTnLst>
                          </p:cTn>
                        </p:par>
                        <p:par>
                          <p:cTn id="16" fill="hold" nodeType="afterGroup">
                            <p:stCondLst>
                              <p:cond delay="2500"/>
                            </p:stCondLst>
                            <p:childTnLst>
                              <p:par>
                                <p:cTn id="17" presetID="3" presetClass="entr" presetSubtype="5" fill="hold" nodeType="afterEffect">
                                  <p:stCondLst>
                                    <p:cond delay="0"/>
                                  </p:stCondLst>
                                  <p:childTnLst>
                                    <p:set>
                                      <p:cBhvr>
                                        <p:cTn id="18" dur="1" fill="hold">
                                          <p:stCondLst>
                                            <p:cond delay="0"/>
                                          </p:stCondLst>
                                        </p:cTn>
                                        <p:tgtEl>
                                          <p:spTgt spid="413701">
                                            <p:txEl>
                                              <p:pRg st="2" end="2"/>
                                            </p:txEl>
                                          </p:spTgt>
                                        </p:tgtEl>
                                        <p:attrNameLst>
                                          <p:attrName>style.visibility</p:attrName>
                                        </p:attrNameLst>
                                      </p:cBhvr>
                                      <p:to>
                                        <p:strVal val="visible"/>
                                      </p:to>
                                    </p:set>
                                    <p:animEffect transition="in" filter="blinds(vertical)">
                                      <p:cBhvr>
                                        <p:cTn id="19" dur="1000"/>
                                        <p:tgtEl>
                                          <p:spTgt spid="413701">
                                            <p:txEl>
                                              <p:pRg st="2" end="2"/>
                                            </p:txEl>
                                          </p:spTgt>
                                        </p:tgtEl>
                                      </p:cBhvr>
                                    </p:animEffect>
                                  </p:childTnLst>
                                </p:cTn>
                              </p:par>
                            </p:childTnLst>
                          </p:cTn>
                        </p:par>
                        <p:par>
                          <p:cTn id="20" fill="hold" nodeType="afterGroup">
                            <p:stCondLst>
                              <p:cond delay="3500"/>
                            </p:stCondLst>
                            <p:childTnLst>
                              <p:par>
                                <p:cTn id="21" presetID="3" presetClass="entr" presetSubtype="5" fill="hold" nodeType="afterEffect">
                                  <p:stCondLst>
                                    <p:cond delay="0"/>
                                  </p:stCondLst>
                                  <p:childTnLst>
                                    <p:set>
                                      <p:cBhvr>
                                        <p:cTn id="22" dur="1" fill="hold">
                                          <p:stCondLst>
                                            <p:cond delay="0"/>
                                          </p:stCondLst>
                                        </p:cTn>
                                        <p:tgtEl>
                                          <p:spTgt spid="413701">
                                            <p:txEl>
                                              <p:pRg st="3" end="3"/>
                                            </p:txEl>
                                          </p:spTgt>
                                        </p:tgtEl>
                                        <p:attrNameLst>
                                          <p:attrName>style.visibility</p:attrName>
                                        </p:attrNameLst>
                                      </p:cBhvr>
                                      <p:to>
                                        <p:strVal val="visible"/>
                                      </p:to>
                                    </p:set>
                                    <p:animEffect transition="in" filter="blinds(vertical)">
                                      <p:cBhvr>
                                        <p:cTn id="23" dur="1000"/>
                                        <p:tgtEl>
                                          <p:spTgt spid="413701">
                                            <p:txEl>
                                              <p:pRg st="3" end="3"/>
                                            </p:txEl>
                                          </p:spTgt>
                                        </p:tgtEl>
                                      </p:cBhvr>
                                    </p:animEffect>
                                  </p:childTnLst>
                                </p:cTn>
                              </p:par>
                            </p:childTnLst>
                          </p:cTn>
                        </p:par>
                        <p:par>
                          <p:cTn id="24" fill="hold" nodeType="afterGroup">
                            <p:stCondLst>
                              <p:cond delay="4500"/>
                            </p:stCondLst>
                            <p:childTnLst>
                              <p:par>
                                <p:cTn id="25" presetID="3" presetClass="entr" presetSubtype="5" fill="hold" nodeType="afterEffect">
                                  <p:stCondLst>
                                    <p:cond delay="0"/>
                                  </p:stCondLst>
                                  <p:childTnLst>
                                    <p:set>
                                      <p:cBhvr>
                                        <p:cTn id="26" dur="1" fill="hold">
                                          <p:stCondLst>
                                            <p:cond delay="0"/>
                                          </p:stCondLst>
                                        </p:cTn>
                                        <p:tgtEl>
                                          <p:spTgt spid="413701">
                                            <p:txEl>
                                              <p:pRg st="4" end="4"/>
                                            </p:txEl>
                                          </p:spTgt>
                                        </p:tgtEl>
                                        <p:attrNameLst>
                                          <p:attrName>style.visibility</p:attrName>
                                        </p:attrNameLst>
                                      </p:cBhvr>
                                      <p:to>
                                        <p:strVal val="visible"/>
                                      </p:to>
                                    </p:set>
                                    <p:animEffect transition="in" filter="blinds(vertical)">
                                      <p:cBhvr>
                                        <p:cTn id="27" dur="1000"/>
                                        <p:tgtEl>
                                          <p:spTgt spid="413701">
                                            <p:txEl>
                                              <p:pRg st="4" end="4"/>
                                            </p:txEl>
                                          </p:spTgt>
                                        </p:tgtEl>
                                      </p:cBhvr>
                                    </p:animEffect>
                                  </p:childTnLst>
                                </p:cTn>
                              </p:par>
                            </p:childTnLst>
                          </p:cTn>
                        </p:par>
                        <p:par>
                          <p:cTn id="28" fill="hold" nodeType="afterGroup">
                            <p:stCondLst>
                              <p:cond delay="5500"/>
                            </p:stCondLst>
                            <p:childTnLst>
                              <p:par>
                                <p:cTn id="29" presetID="3" presetClass="entr" presetSubtype="5" fill="hold" nodeType="afterEffect">
                                  <p:stCondLst>
                                    <p:cond delay="0"/>
                                  </p:stCondLst>
                                  <p:childTnLst>
                                    <p:set>
                                      <p:cBhvr>
                                        <p:cTn id="30" dur="1" fill="hold">
                                          <p:stCondLst>
                                            <p:cond delay="0"/>
                                          </p:stCondLst>
                                        </p:cTn>
                                        <p:tgtEl>
                                          <p:spTgt spid="413701">
                                            <p:txEl>
                                              <p:pRg st="5" end="5"/>
                                            </p:txEl>
                                          </p:spTgt>
                                        </p:tgtEl>
                                        <p:attrNameLst>
                                          <p:attrName>style.visibility</p:attrName>
                                        </p:attrNameLst>
                                      </p:cBhvr>
                                      <p:to>
                                        <p:strVal val="visible"/>
                                      </p:to>
                                    </p:set>
                                    <p:animEffect transition="in" filter="blinds(vertical)">
                                      <p:cBhvr>
                                        <p:cTn id="31" dur="1000"/>
                                        <p:tgtEl>
                                          <p:spTgt spid="4137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橢圓 37"/>
          <p:cNvSpPr/>
          <p:nvPr/>
        </p:nvSpPr>
        <p:spPr>
          <a:xfrm>
            <a:off x="1214438" y="2214563"/>
            <a:ext cx="7072312" cy="464343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31" name="橢圓 30"/>
          <p:cNvSpPr/>
          <p:nvPr/>
        </p:nvSpPr>
        <p:spPr>
          <a:xfrm>
            <a:off x="3357554" y="3714752"/>
            <a:ext cx="2428892" cy="1714512"/>
          </a:xfrm>
          <a:prstGeom prst="ellipse">
            <a:avLst/>
          </a:prstGeom>
          <a:solidFill>
            <a:srgbClr val="33CC33"/>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b="1" dirty="0">
              <a:solidFill>
                <a:srgbClr val="33CC33"/>
              </a:solidFill>
              <a:latin typeface="標楷體" pitchFamily="65" charset="-120"/>
              <a:ea typeface="標楷體" pitchFamily="65" charset="-120"/>
            </a:endParaRPr>
          </a:p>
        </p:txBody>
      </p:sp>
      <p:sp>
        <p:nvSpPr>
          <p:cNvPr id="413699" name="Rectangle 3"/>
          <p:cNvSpPr>
            <a:spLocks noGrp="1" noChangeArrowheads="1"/>
          </p:cNvSpPr>
          <p:nvPr>
            <p:ph type="title"/>
          </p:nvPr>
        </p:nvSpPr>
        <p:spPr>
          <a:xfrm>
            <a:off x="285750" y="1285875"/>
            <a:ext cx="8643938" cy="1143000"/>
          </a:xfrm>
        </p:spPr>
        <p:txBody>
          <a:bodyPr rtlCol="0">
            <a:normAutofit/>
          </a:bodyPr>
          <a:lstStyle/>
          <a:p>
            <a:pPr eaLnBrk="1" fontAlgn="auto" hangingPunct="1">
              <a:spcAft>
                <a:spcPts val="0"/>
              </a:spcAft>
              <a:defRPr/>
            </a:pPr>
            <a:r>
              <a:rPr lang="zh-TW" altLang="en-US" dirty="0" smtClean="0">
                <a:effectLst>
                  <a:outerShdw blurRad="38100" dist="38100" dir="2700000" algn="tl">
                    <a:srgbClr val="000000">
                      <a:alpha val="43137"/>
                    </a:srgbClr>
                  </a:outerShdw>
                </a:effectLst>
                <a:latin typeface="華康隸書體W7" pitchFamily="65" charset="-120"/>
              </a:rPr>
              <a:t>九大交易循環</a:t>
            </a:r>
            <a:endParaRPr lang="zh-TW" altLang="en-US" dirty="0">
              <a:effectLst>
                <a:outerShdw blurRad="38100" dist="38100" dir="2700000" algn="tl">
                  <a:srgbClr val="000000">
                    <a:alpha val="43137"/>
                  </a:srgbClr>
                </a:outerShdw>
              </a:effectLst>
              <a:latin typeface="華康隸書體W7" pitchFamily="65" charset="-120"/>
            </a:endParaRPr>
          </a:p>
        </p:txBody>
      </p:sp>
      <p:sp>
        <p:nvSpPr>
          <p:cNvPr id="4" name="橢圓 3"/>
          <p:cNvSpPr/>
          <p:nvPr/>
        </p:nvSpPr>
        <p:spPr>
          <a:xfrm>
            <a:off x="4857752" y="2428868"/>
            <a:ext cx="1071570" cy="1071570"/>
          </a:xfrm>
          <a:prstGeom prst="ellipse">
            <a:avLst/>
          </a:prstGeom>
          <a:solidFill>
            <a:srgbClr val="FFFF99"/>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銷貨收款循環</a:t>
            </a:r>
            <a:endParaRPr kumimoji="0" lang="zh-TW" altLang="en-US" smtClean="0">
              <a:solidFill>
                <a:srgbClr val="FFFFFF"/>
              </a:solidFill>
              <a:ea typeface="標楷體" pitchFamily="65" charset="-120"/>
              <a:cs typeface="Times New Roman" pitchFamily="18" charset="0"/>
            </a:endParaRPr>
          </a:p>
        </p:txBody>
      </p:sp>
      <p:sp>
        <p:nvSpPr>
          <p:cNvPr id="5" name="橢圓 4"/>
          <p:cNvSpPr/>
          <p:nvPr/>
        </p:nvSpPr>
        <p:spPr>
          <a:xfrm>
            <a:off x="6072198" y="3429000"/>
            <a:ext cx="1071570" cy="1071570"/>
          </a:xfrm>
          <a:prstGeom prst="ellipse">
            <a:avLst/>
          </a:prstGeom>
          <a:solidFill>
            <a:srgbClr val="FF99FF"/>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生產循環</a:t>
            </a:r>
            <a:endParaRPr kumimoji="0" lang="zh-TW" altLang="en-US" smtClean="0">
              <a:solidFill>
                <a:srgbClr val="FFFFFF"/>
              </a:solidFill>
              <a:ea typeface="標楷體" pitchFamily="65" charset="-120"/>
              <a:cs typeface="Times New Roman" pitchFamily="18" charset="0"/>
            </a:endParaRPr>
          </a:p>
        </p:txBody>
      </p:sp>
      <p:sp>
        <p:nvSpPr>
          <p:cNvPr id="6" name="橢圓 5"/>
          <p:cNvSpPr/>
          <p:nvPr/>
        </p:nvSpPr>
        <p:spPr>
          <a:xfrm>
            <a:off x="6072198" y="4857760"/>
            <a:ext cx="1071570" cy="1071570"/>
          </a:xfrm>
          <a:prstGeom prst="ellipse">
            <a:avLst/>
          </a:prstGeom>
          <a:solidFill>
            <a:schemeClr val="tx2">
              <a:lumMod val="20000"/>
              <a:lumOff val="80000"/>
            </a:schemeClr>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採購付款循環</a:t>
            </a:r>
            <a:endParaRPr kumimoji="0" lang="zh-TW" altLang="en-US" smtClean="0">
              <a:solidFill>
                <a:srgbClr val="FFFFFF"/>
              </a:solidFill>
              <a:ea typeface="標楷體" pitchFamily="65" charset="-120"/>
              <a:cs typeface="Times New Roman" pitchFamily="18" charset="0"/>
            </a:endParaRPr>
          </a:p>
        </p:txBody>
      </p:sp>
      <p:sp>
        <p:nvSpPr>
          <p:cNvPr id="7" name="橢圓 6"/>
          <p:cNvSpPr/>
          <p:nvPr/>
        </p:nvSpPr>
        <p:spPr>
          <a:xfrm>
            <a:off x="4857752" y="5643578"/>
            <a:ext cx="1071570" cy="1071570"/>
          </a:xfrm>
          <a:prstGeom prst="ellipse">
            <a:avLst/>
          </a:prstGeom>
          <a:solidFill>
            <a:srgbClr val="CCFF66"/>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薪工循環</a:t>
            </a:r>
            <a:endParaRPr kumimoji="0" lang="zh-TW" altLang="en-US" smtClean="0">
              <a:solidFill>
                <a:srgbClr val="FFFFFF"/>
              </a:solidFill>
              <a:ea typeface="標楷體" pitchFamily="65" charset="-120"/>
              <a:cs typeface="Times New Roman" pitchFamily="18" charset="0"/>
            </a:endParaRPr>
          </a:p>
        </p:txBody>
      </p:sp>
      <p:sp>
        <p:nvSpPr>
          <p:cNvPr id="8" name="橢圓 7"/>
          <p:cNvSpPr/>
          <p:nvPr/>
        </p:nvSpPr>
        <p:spPr>
          <a:xfrm>
            <a:off x="3357554" y="5643578"/>
            <a:ext cx="1071570" cy="1071570"/>
          </a:xfrm>
          <a:prstGeom prst="ellipse">
            <a:avLst/>
          </a:prstGeom>
          <a:solidFill>
            <a:srgbClr val="FFCC99"/>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固定資產循環</a:t>
            </a:r>
            <a:endParaRPr kumimoji="0" lang="zh-TW" altLang="en-US" smtClean="0">
              <a:solidFill>
                <a:srgbClr val="FFFFFF"/>
              </a:solidFill>
              <a:ea typeface="標楷體" pitchFamily="65" charset="-120"/>
              <a:cs typeface="Times New Roman" pitchFamily="18" charset="0"/>
            </a:endParaRPr>
          </a:p>
        </p:txBody>
      </p:sp>
      <p:sp>
        <p:nvSpPr>
          <p:cNvPr id="9" name="橢圓 8"/>
          <p:cNvSpPr/>
          <p:nvPr/>
        </p:nvSpPr>
        <p:spPr>
          <a:xfrm>
            <a:off x="1928794" y="4786322"/>
            <a:ext cx="1071570" cy="1071570"/>
          </a:xfrm>
          <a:prstGeom prst="ellipse">
            <a:avLst/>
          </a:prstGeom>
          <a:solidFill>
            <a:schemeClr val="accent4">
              <a:lumMod val="40000"/>
              <a:lumOff val="60000"/>
            </a:schemeClr>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融資循環</a:t>
            </a:r>
            <a:endParaRPr kumimoji="0" lang="zh-TW" altLang="en-US" smtClean="0">
              <a:solidFill>
                <a:srgbClr val="FFFFFF"/>
              </a:solidFill>
              <a:ea typeface="標楷體" pitchFamily="65" charset="-120"/>
              <a:cs typeface="Times New Roman" pitchFamily="18" charset="0"/>
            </a:endParaRPr>
          </a:p>
        </p:txBody>
      </p:sp>
      <p:sp>
        <p:nvSpPr>
          <p:cNvPr id="10" name="橢圓 9"/>
          <p:cNvSpPr/>
          <p:nvPr/>
        </p:nvSpPr>
        <p:spPr>
          <a:xfrm>
            <a:off x="1928794" y="3357562"/>
            <a:ext cx="1143008" cy="1071570"/>
          </a:xfrm>
          <a:prstGeom prst="ellipse">
            <a:avLst/>
          </a:prstGeom>
          <a:solidFill>
            <a:srgbClr val="66FFFF"/>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研發循環</a:t>
            </a:r>
            <a:endParaRPr kumimoji="0" lang="zh-TW" altLang="en-US" smtClean="0">
              <a:solidFill>
                <a:srgbClr val="FFFFFF"/>
              </a:solidFill>
              <a:ea typeface="標楷體" pitchFamily="65" charset="-120"/>
              <a:cs typeface="Times New Roman" pitchFamily="18" charset="0"/>
            </a:endParaRPr>
          </a:p>
        </p:txBody>
      </p:sp>
      <p:sp>
        <p:nvSpPr>
          <p:cNvPr id="11" name="橢圓 10"/>
          <p:cNvSpPr/>
          <p:nvPr/>
        </p:nvSpPr>
        <p:spPr>
          <a:xfrm>
            <a:off x="3214678" y="2428868"/>
            <a:ext cx="1071570" cy="1071570"/>
          </a:xfrm>
          <a:prstGeom prst="ellipse">
            <a:avLst/>
          </a:prstGeom>
          <a:solidFill>
            <a:srgbClr val="9999FF"/>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latin typeface="Times New Roman" pitchFamily="18" charset="0"/>
                <a:ea typeface="標楷體" pitchFamily="65" charset="-120"/>
                <a:cs typeface="Times New Roman" pitchFamily="18" charset="0"/>
              </a:rPr>
              <a:t>投資循環</a:t>
            </a:r>
            <a:endParaRPr kumimoji="0" lang="zh-TW" altLang="en-US" smtClean="0">
              <a:solidFill>
                <a:srgbClr val="FFFFFF"/>
              </a:solidFill>
              <a:ea typeface="標楷體" pitchFamily="65" charset="-120"/>
              <a:cs typeface="Times New Roman" pitchFamily="18" charset="0"/>
            </a:endParaRPr>
          </a:p>
        </p:txBody>
      </p:sp>
      <p:sp>
        <p:nvSpPr>
          <p:cNvPr id="12" name="橢圓 11"/>
          <p:cNvSpPr/>
          <p:nvPr/>
        </p:nvSpPr>
        <p:spPr>
          <a:xfrm>
            <a:off x="3857620" y="4143380"/>
            <a:ext cx="1428760" cy="928694"/>
          </a:xfrm>
          <a:prstGeom prst="ellipse">
            <a:avLst/>
          </a:prstGeom>
          <a:solidFill>
            <a:srgbClr val="FF9999"/>
          </a:solidFill>
          <a:ln w="12700"/>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ctr">
              <a:defRPr/>
            </a:pPr>
            <a:r>
              <a:rPr kumimoji="0" lang="zh-TW" altLang="en-US" b="1" smtClean="0">
                <a:solidFill>
                  <a:srgbClr val="0000FF"/>
                </a:solidFill>
                <a:latin typeface="Times New Roman" pitchFamily="18" charset="0"/>
                <a:ea typeface="標楷體" pitchFamily="65" charset="-120"/>
                <a:cs typeface="Times New Roman" pitchFamily="18" charset="0"/>
              </a:rPr>
              <a:t>內部控制</a:t>
            </a:r>
            <a:r>
              <a:rPr kumimoji="0" lang="en-US" altLang="zh-TW" b="1" smtClean="0">
                <a:solidFill>
                  <a:srgbClr val="0000FF"/>
                </a:solidFill>
                <a:latin typeface="Times New Roman" pitchFamily="18" charset="0"/>
                <a:ea typeface="標楷體" pitchFamily="65" charset="-120"/>
                <a:cs typeface="Times New Roman" pitchFamily="18" charset="0"/>
              </a:rPr>
              <a:t/>
            </a:r>
            <a:br>
              <a:rPr kumimoji="0" lang="en-US" altLang="zh-TW" b="1" smtClean="0">
                <a:solidFill>
                  <a:srgbClr val="0000FF"/>
                </a:solidFill>
                <a:latin typeface="Times New Roman" pitchFamily="18" charset="0"/>
                <a:ea typeface="標楷體" pitchFamily="65" charset="-120"/>
                <a:cs typeface="Times New Roman" pitchFamily="18" charset="0"/>
              </a:rPr>
            </a:br>
            <a:r>
              <a:rPr kumimoji="0" lang="zh-TW" altLang="en-US" b="1" smtClean="0">
                <a:solidFill>
                  <a:srgbClr val="0000FF"/>
                </a:solidFill>
                <a:latin typeface="Times New Roman" pitchFamily="18" charset="0"/>
                <a:ea typeface="標楷體" pitchFamily="65" charset="-120"/>
                <a:cs typeface="Times New Roman" pitchFamily="18" charset="0"/>
              </a:rPr>
              <a:t>與稽核</a:t>
            </a:r>
            <a:endParaRPr kumimoji="0" lang="zh-TW" altLang="en-US" smtClean="0">
              <a:solidFill>
                <a:srgbClr val="0000FF"/>
              </a:solidFill>
              <a:ea typeface="標楷體" pitchFamily="65" charset="-120"/>
              <a:cs typeface="Times New Roman" pitchFamily="18" charset="0"/>
            </a:endParaRPr>
          </a:p>
        </p:txBody>
      </p:sp>
      <p:cxnSp>
        <p:nvCxnSpPr>
          <p:cNvPr id="14" name="直線接點 13"/>
          <p:cNvCxnSpPr/>
          <p:nvPr/>
        </p:nvCxnSpPr>
        <p:spPr>
          <a:xfrm rot="16200000" flipH="1">
            <a:off x="5857875" y="3214688"/>
            <a:ext cx="371475" cy="371475"/>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rot="5400000">
            <a:off x="6430169" y="4679157"/>
            <a:ext cx="357187" cy="0"/>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rot="5400000">
            <a:off x="5929313" y="5700712"/>
            <a:ext cx="228600" cy="371475"/>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303463" y="4589462"/>
            <a:ext cx="357188" cy="36513"/>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2874169" y="3174206"/>
            <a:ext cx="371475" cy="309563"/>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rot="10800000">
            <a:off x="4286250" y="2963863"/>
            <a:ext cx="571500" cy="0"/>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rot="10800000">
            <a:off x="4429125" y="6180138"/>
            <a:ext cx="428625" cy="0"/>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rot="16200000" flipH="1">
            <a:off x="2950369" y="5593557"/>
            <a:ext cx="228600" cy="442912"/>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sp>
        <p:nvSpPr>
          <p:cNvPr id="39" name="向下箭號 38"/>
          <p:cNvSpPr/>
          <p:nvPr/>
        </p:nvSpPr>
        <p:spPr>
          <a:xfrm rot="1342236">
            <a:off x="5114925" y="3627438"/>
            <a:ext cx="234950" cy="223837"/>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1" name="向下箭號 40"/>
          <p:cNvSpPr/>
          <p:nvPr/>
        </p:nvSpPr>
        <p:spPr>
          <a:xfrm rot="3600000">
            <a:off x="5753100" y="4117975"/>
            <a:ext cx="236538" cy="223838"/>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2" name="向下箭號 41"/>
          <p:cNvSpPr/>
          <p:nvPr/>
        </p:nvSpPr>
        <p:spPr>
          <a:xfrm rot="7200000">
            <a:off x="5824538" y="4903788"/>
            <a:ext cx="236537" cy="223837"/>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3" name="向下箭號 42"/>
          <p:cNvSpPr/>
          <p:nvPr/>
        </p:nvSpPr>
        <p:spPr>
          <a:xfrm rot="9600000">
            <a:off x="5032375" y="5391150"/>
            <a:ext cx="234950" cy="223838"/>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4" name="向下箭號 43"/>
          <p:cNvSpPr/>
          <p:nvPr/>
        </p:nvSpPr>
        <p:spPr>
          <a:xfrm rot="12000000">
            <a:off x="3784600" y="5329238"/>
            <a:ext cx="234950" cy="223837"/>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5" name="向下箭號 44"/>
          <p:cNvSpPr/>
          <p:nvPr/>
        </p:nvSpPr>
        <p:spPr>
          <a:xfrm rot="14400000">
            <a:off x="3038475" y="4832350"/>
            <a:ext cx="236538" cy="223838"/>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6" name="向下箭號 45"/>
          <p:cNvSpPr/>
          <p:nvPr/>
        </p:nvSpPr>
        <p:spPr>
          <a:xfrm rot="16800000">
            <a:off x="3155950" y="4024313"/>
            <a:ext cx="236537" cy="223838"/>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7" name="向下箭號 46"/>
          <p:cNvSpPr/>
          <p:nvPr/>
        </p:nvSpPr>
        <p:spPr>
          <a:xfrm rot="20400000">
            <a:off x="3889375" y="3533775"/>
            <a:ext cx="234950" cy="223838"/>
          </a:xfrm>
          <a:prstGeom prst="downArrow">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74" name="文字方塊 73"/>
          <p:cNvSpPr txBox="1">
            <a:spLocks noChangeArrowheads="1"/>
          </p:cNvSpPr>
          <p:nvPr/>
        </p:nvSpPr>
        <p:spPr bwMode="auto">
          <a:xfrm>
            <a:off x="4357688" y="3714750"/>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電</a:t>
            </a:r>
          </a:p>
        </p:txBody>
      </p:sp>
      <p:sp>
        <p:nvSpPr>
          <p:cNvPr id="75" name="文字方塊 74"/>
          <p:cNvSpPr txBox="1">
            <a:spLocks noChangeArrowheads="1"/>
          </p:cNvSpPr>
          <p:nvPr/>
        </p:nvSpPr>
        <p:spPr bwMode="auto">
          <a:xfrm>
            <a:off x="5000625" y="3929063"/>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子</a:t>
            </a:r>
          </a:p>
        </p:txBody>
      </p:sp>
      <p:sp>
        <p:nvSpPr>
          <p:cNvPr id="76" name="文字方塊 75"/>
          <p:cNvSpPr txBox="1">
            <a:spLocks noChangeArrowheads="1"/>
          </p:cNvSpPr>
          <p:nvPr/>
        </p:nvSpPr>
        <p:spPr bwMode="auto">
          <a:xfrm>
            <a:off x="5286375" y="4357688"/>
            <a:ext cx="49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資</a:t>
            </a:r>
          </a:p>
        </p:txBody>
      </p:sp>
      <p:sp>
        <p:nvSpPr>
          <p:cNvPr id="77" name="文字方塊 76"/>
          <p:cNvSpPr txBox="1">
            <a:spLocks noChangeArrowheads="1"/>
          </p:cNvSpPr>
          <p:nvPr/>
        </p:nvSpPr>
        <p:spPr bwMode="auto">
          <a:xfrm>
            <a:off x="5000625" y="4929188"/>
            <a:ext cx="49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料</a:t>
            </a:r>
          </a:p>
        </p:txBody>
      </p:sp>
      <p:sp>
        <p:nvSpPr>
          <p:cNvPr id="78" name="文字方塊 77"/>
          <p:cNvSpPr txBox="1">
            <a:spLocks noChangeArrowheads="1"/>
          </p:cNvSpPr>
          <p:nvPr/>
        </p:nvSpPr>
        <p:spPr bwMode="auto">
          <a:xfrm>
            <a:off x="4357688" y="5072063"/>
            <a:ext cx="490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處</a:t>
            </a:r>
          </a:p>
        </p:txBody>
      </p:sp>
      <p:sp>
        <p:nvSpPr>
          <p:cNvPr id="79" name="文字方塊 78"/>
          <p:cNvSpPr txBox="1">
            <a:spLocks noChangeArrowheads="1"/>
          </p:cNvSpPr>
          <p:nvPr/>
        </p:nvSpPr>
        <p:spPr bwMode="auto">
          <a:xfrm>
            <a:off x="3714750" y="4929188"/>
            <a:ext cx="49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理</a:t>
            </a:r>
          </a:p>
        </p:txBody>
      </p:sp>
      <p:sp>
        <p:nvSpPr>
          <p:cNvPr id="80" name="文字方塊 79"/>
          <p:cNvSpPr txBox="1">
            <a:spLocks noChangeArrowheads="1"/>
          </p:cNvSpPr>
          <p:nvPr/>
        </p:nvSpPr>
        <p:spPr bwMode="auto">
          <a:xfrm>
            <a:off x="3357563" y="4429125"/>
            <a:ext cx="490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循</a:t>
            </a:r>
          </a:p>
        </p:txBody>
      </p:sp>
      <p:sp>
        <p:nvSpPr>
          <p:cNvPr id="81" name="文字方塊 80"/>
          <p:cNvSpPr txBox="1">
            <a:spLocks noChangeArrowheads="1"/>
          </p:cNvSpPr>
          <p:nvPr/>
        </p:nvSpPr>
        <p:spPr bwMode="auto">
          <a:xfrm>
            <a:off x="3714750" y="3929063"/>
            <a:ext cx="49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kumimoji="0" lang="zh-TW" altLang="en-US" b="1">
                <a:solidFill>
                  <a:schemeClr val="bg1"/>
                </a:solidFill>
                <a:latin typeface="標楷體" pitchFamily="65" charset="-120"/>
                <a:ea typeface="標楷體" pitchFamily="65" charset="-120"/>
              </a:rPr>
              <a:t>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dissolve">
                                      <p:cBhvr>
                                        <p:cTn id="7" dur="500"/>
                                        <p:tgtEl>
                                          <p:spTgt spid="41369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2000"/>
                                        <p:tgtEl>
                                          <p:spTgt spid="4"/>
                                        </p:tgtEl>
                                      </p:cBhvr>
                                    </p:animEffect>
                                  </p:childTnLst>
                                </p:cTn>
                              </p:par>
                            </p:childTnLst>
                          </p:cTn>
                        </p:par>
                        <p:par>
                          <p:cTn id="12" fill="hold" nodeType="afterGroup">
                            <p:stCondLst>
                              <p:cond delay="25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2000"/>
                                        <p:tgtEl>
                                          <p:spTgt spid="14"/>
                                        </p:tgtEl>
                                      </p:cBhvr>
                                    </p:animEffect>
                                  </p:childTnLst>
                                </p:cTn>
                              </p:par>
                            </p:childTnLst>
                          </p:cTn>
                        </p:par>
                        <p:par>
                          <p:cTn id="16" fill="hold" nodeType="afterGroup">
                            <p:stCondLst>
                              <p:cond delay="4500"/>
                            </p:stCondLst>
                            <p:childTnLst>
                              <p:par>
                                <p:cTn id="17" presetID="3"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2000"/>
                                        <p:tgtEl>
                                          <p:spTgt spid="5"/>
                                        </p:tgtEl>
                                      </p:cBhvr>
                                    </p:animEffect>
                                  </p:childTnLst>
                                </p:cTn>
                              </p:par>
                            </p:childTnLst>
                          </p:cTn>
                        </p:par>
                        <p:par>
                          <p:cTn id="20" fill="hold" nodeType="afterGroup">
                            <p:stCondLst>
                              <p:cond delay="6500"/>
                            </p:stCondLst>
                            <p:childTnLst>
                              <p:par>
                                <p:cTn id="21" presetID="9"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2000"/>
                                        <p:tgtEl>
                                          <p:spTgt spid="15"/>
                                        </p:tgtEl>
                                      </p:cBhvr>
                                    </p:animEffect>
                                  </p:childTnLst>
                                </p:cTn>
                              </p:par>
                            </p:childTnLst>
                          </p:cTn>
                        </p:par>
                        <p:par>
                          <p:cTn id="24" fill="hold" nodeType="afterGroup">
                            <p:stCondLst>
                              <p:cond delay="8500"/>
                            </p:stCondLst>
                            <p:childTnLst>
                              <p:par>
                                <p:cTn id="25" presetID="5" presetClass="entr" presetSubtype="5"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down)">
                                      <p:cBhvr>
                                        <p:cTn id="27" dur="2000"/>
                                        <p:tgtEl>
                                          <p:spTgt spid="6"/>
                                        </p:tgtEl>
                                      </p:cBhvr>
                                    </p:animEffect>
                                  </p:childTnLst>
                                </p:cTn>
                              </p:par>
                            </p:childTnLst>
                          </p:cTn>
                        </p:par>
                        <p:par>
                          <p:cTn id="28" fill="hold" nodeType="afterGroup">
                            <p:stCondLst>
                              <p:cond delay="10500"/>
                            </p:stCondLst>
                            <p:childTnLst>
                              <p:par>
                                <p:cTn id="29" presetID="18" presetClass="entr" presetSubtype="12"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Left)">
                                      <p:cBhvr>
                                        <p:cTn id="31" dur="2000"/>
                                        <p:tgtEl>
                                          <p:spTgt spid="19"/>
                                        </p:tgtEl>
                                      </p:cBhvr>
                                    </p:animEffect>
                                  </p:childTnLst>
                                </p:cTn>
                              </p:par>
                            </p:childTnLst>
                          </p:cTn>
                        </p:par>
                        <p:par>
                          <p:cTn id="32" fill="hold" nodeType="afterGroup">
                            <p:stCondLst>
                              <p:cond delay="12500"/>
                            </p:stCondLst>
                            <p:childTnLst>
                              <p:par>
                                <p:cTn id="33" presetID="4" presetClass="entr" presetSubtype="16"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2000"/>
                                        <p:tgtEl>
                                          <p:spTgt spid="7"/>
                                        </p:tgtEl>
                                      </p:cBhvr>
                                    </p:animEffect>
                                  </p:childTnLst>
                                </p:cTn>
                              </p:par>
                            </p:childTnLst>
                          </p:cTn>
                        </p:par>
                        <p:par>
                          <p:cTn id="36" fill="hold" nodeType="afterGroup">
                            <p:stCondLst>
                              <p:cond delay="14500"/>
                            </p:stCondLst>
                            <p:childTnLst>
                              <p:par>
                                <p:cTn id="37" presetID="5" presetClass="entr" presetSubtype="10"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checkerboard(across)">
                                      <p:cBhvr>
                                        <p:cTn id="39" dur="2000"/>
                                        <p:tgtEl>
                                          <p:spTgt spid="33"/>
                                        </p:tgtEl>
                                      </p:cBhvr>
                                    </p:animEffect>
                                  </p:childTnLst>
                                </p:cTn>
                              </p:par>
                            </p:childTnLst>
                          </p:cTn>
                        </p:par>
                        <p:par>
                          <p:cTn id="40" fill="hold" nodeType="afterGroup">
                            <p:stCondLst>
                              <p:cond delay="16500"/>
                            </p:stCondLst>
                            <p:childTnLst>
                              <p:par>
                                <p:cTn id="41" presetID="3" presetClass="entr" presetSubtype="1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2000"/>
                                        <p:tgtEl>
                                          <p:spTgt spid="8"/>
                                        </p:tgtEl>
                                      </p:cBhvr>
                                    </p:animEffect>
                                  </p:childTnLst>
                                </p:cTn>
                              </p:par>
                            </p:childTnLst>
                          </p:cTn>
                        </p:par>
                        <p:par>
                          <p:cTn id="44" fill="hold" nodeType="afterGroup">
                            <p:stCondLst>
                              <p:cond delay="18500"/>
                            </p:stCondLst>
                            <p:childTnLst>
                              <p:par>
                                <p:cTn id="45" presetID="3" presetClass="entr" presetSubtype="10"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2000"/>
                                        <p:tgtEl>
                                          <p:spTgt spid="35"/>
                                        </p:tgtEl>
                                      </p:cBhvr>
                                    </p:animEffect>
                                  </p:childTnLst>
                                </p:cTn>
                              </p:par>
                            </p:childTnLst>
                          </p:cTn>
                        </p:par>
                        <p:par>
                          <p:cTn id="48" fill="hold" nodeType="afterGroup">
                            <p:stCondLst>
                              <p:cond delay="20500"/>
                            </p:stCondLst>
                            <p:childTnLst>
                              <p:par>
                                <p:cTn id="49" presetID="18" presetClass="entr" presetSubtype="12"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strips(downLeft)">
                                      <p:cBhvr>
                                        <p:cTn id="51" dur="2000"/>
                                        <p:tgtEl>
                                          <p:spTgt spid="9"/>
                                        </p:tgtEl>
                                      </p:cBhvr>
                                    </p:animEffect>
                                  </p:childTnLst>
                                </p:cTn>
                              </p:par>
                            </p:childTnLst>
                          </p:cTn>
                        </p:par>
                        <p:par>
                          <p:cTn id="52" fill="hold" nodeType="afterGroup">
                            <p:stCondLst>
                              <p:cond delay="22500"/>
                            </p:stCondLst>
                            <p:childTnLst>
                              <p:par>
                                <p:cTn id="53" presetID="5" presetClass="entr" presetSubtype="10"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2000"/>
                                        <p:tgtEl>
                                          <p:spTgt spid="22"/>
                                        </p:tgtEl>
                                      </p:cBhvr>
                                    </p:animEffect>
                                  </p:childTnLst>
                                </p:cTn>
                              </p:par>
                            </p:childTnLst>
                          </p:cTn>
                        </p:par>
                        <p:par>
                          <p:cTn id="56" fill="hold" nodeType="afterGroup">
                            <p:stCondLst>
                              <p:cond delay="24500"/>
                            </p:stCondLst>
                            <p:childTnLst>
                              <p:par>
                                <p:cTn id="57" presetID="9" presetClass="entr" presetSubtype="0"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dissolve">
                                      <p:cBhvr>
                                        <p:cTn id="59" dur="2000"/>
                                        <p:tgtEl>
                                          <p:spTgt spid="10"/>
                                        </p:tgtEl>
                                      </p:cBhvr>
                                    </p:animEffect>
                                  </p:childTnLst>
                                </p:cTn>
                              </p:par>
                            </p:childTnLst>
                          </p:cTn>
                        </p:par>
                        <p:par>
                          <p:cTn id="60" fill="hold" nodeType="afterGroup">
                            <p:stCondLst>
                              <p:cond delay="26500"/>
                            </p:stCondLst>
                            <p:childTnLst>
                              <p:par>
                                <p:cTn id="61" presetID="9"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2000"/>
                                        <p:tgtEl>
                                          <p:spTgt spid="28"/>
                                        </p:tgtEl>
                                      </p:cBhvr>
                                    </p:animEffect>
                                  </p:childTnLst>
                                </p:cTn>
                              </p:par>
                            </p:childTnLst>
                          </p:cTn>
                        </p:par>
                        <p:par>
                          <p:cTn id="64" fill="hold" nodeType="afterGroup">
                            <p:stCondLst>
                              <p:cond delay="28500"/>
                            </p:stCondLst>
                            <p:childTnLst>
                              <p:par>
                                <p:cTn id="65" presetID="5" presetClass="entr" presetSubtype="10"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checkerboard(across)">
                                      <p:cBhvr>
                                        <p:cTn id="67" dur="2000"/>
                                        <p:tgtEl>
                                          <p:spTgt spid="11"/>
                                        </p:tgtEl>
                                      </p:cBhvr>
                                    </p:animEffect>
                                  </p:childTnLst>
                                </p:cTn>
                              </p:par>
                            </p:childTnLst>
                          </p:cTn>
                        </p:par>
                        <p:par>
                          <p:cTn id="68" fill="hold" nodeType="afterGroup">
                            <p:stCondLst>
                              <p:cond delay="30500"/>
                            </p:stCondLst>
                            <p:childTnLst>
                              <p:par>
                                <p:cTn id="69" presetID="4" presetClass="entr" presetSubtype="16" fill="hold"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box(in)">
                                      <p:cBhvr>
                                        <p:cTn id="71" dur="2000"/>
                                        <p:tgtEl>
                                          <p:spTgt spid="30"/>
                                        </p:tgtEl>
                                      </p:cBhvr>
                                    </p:animEffect>
                                  </p:childTnLst>
                                </p:cTn>
                              </p:par>
                            </p:childTnLst>
                          </p:cTn>
                        </p:par>
                        <p:par>
                          <p:cTn id="72" fill="hold" nodeType="afterGroup">
                            <p:stCondLst>
                              <p:cond delay="34500"/>
                            </p:stCondLst>
                            <p:childTnLst>
                              <p:par>
                                <p:cTn id="73" presetID="18" presetClass="entr" presetSubtype="6"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strips(downRight)">
                                      <p:cBhvr>
                                        <p:cTn id="75" dur="2000"/>
                                        <p:tgtEl>
                                          <p:spTgt spid="39"/>
                                        </p:tgtEl>
                                      </p:cBhvr>
                                    </p:animEffect>
                                  </p:childTnLst>
                                </p:cTn>
                              </p:par>
                            </p:childTnLst>
                          </p:cTn>
                        </p:par>
                        <p:par>
                          <p:cTn id="76" fill="hold" nodeType="afterGroup">
                            <p:stCondLst>
                              <p:cond delay="36500"/>
                            </p:stCondLst>
                            <p:childTnLst>
                              <p:par>
                                <p:cTn id="77" presetID="18" presetClass="entr" presetSubtype="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strips(downRight)">
                                      <p:cBhvr>
                                        <p:cTn id="79" dur="2000"/>
                                        <p:tgtEl>
                                          <p:spTgt spid="41"/>
                                        </p:tgtEl>
                                      </p:cBhvr>
                                    </p:animEffect>
                                  </p:childTnLst>
                                </p:cTn>
                              </p:par>
                            </p:childTnLst>
                          </p:cTn>
                        </p:par>
                        <p:par>
                          <p:cTn id="80" fill="hold" nodeType="afterGroup">
                            <p:stCondLst>
                              <p:cond delay="38500"/>
                            </p:stCondLst>
                            <p:childTnLst>
                              <p:par>
                                <p:cTn id="81" presetID="18" presetClass="entr" presetSubtype="6"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Right)">
                                      <p:cBhvr>
                                        <p:cTn id="83" dur="2000"/>
                                        <p:tgtEl>
                                          <p:spTgt spid="42"/>
                                        </p:tgtEl>
                                      </p:cBhvr>
                                    </p:animEffect>
                                  </p:childTnLst>
                                </p:cTn>
                              </p:par>
                            </p:childTnLst>
                          </p:cTn>
                        </p:par>
                        <p:par>
                          <p:cTn id="84" fill="hold" nodeType="afterGroup">
                            <p:stCondLst>
                              <p:cond delay="40500"/>
                            </p:stCondLst>
                            <p:childTnLst>
                              <p:par>
                                <p:cTn id="85" presetID="18" presetClass="entr" presetSubtype="6"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strips(downRight)">
                                      <p:cBhvr>
                                        <p:cTn id="87" dur="2000"/>
                                        <p:tgtEl>
                                          <p:spTgt spid="43"/>
                                        </p:tgtEl>
                                      </p:cBhvr>
                                    </p:animEffect>
                                  </p:childTnLst>
                                </p:cTn>
                              </p:par>
                            </p:childTnLst>
                          </p:cTn>
                        </p:par>
                        <p:par>
                          <p:cTn id="88" fill="hold" nodeType="afterGroup">
                            <p:stCondLst>
                              <p:cond delay="42500"/>
                            </p:stCondLst>
                            <p:childTnLst>
                              <p:par>
                                <p:cTn id="89" presetID="18" presetClass="entr" presetSubtype="6"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strips(downRight)">
                                      <p:cBhvr>
                                        <p:cTn id="91" dur="2000"/>
                                        <p:tgtEl>
                                          <p:spTgt spid="44"/>
                                        </p:tgtEl>
                                      </p:cBhvr>
                                    </p:animEffect>
                                  </p:childTnLst>
                                </p:cTn>
                              </p:par>
                            </p:childTnLst>
                          </p:cTn>
                        </p:par>
                        <p:par>
                          <p:cTn id="92" fill="hold" nodeType="afterGroup">
                            <p:stCondLst>
                              <p:cond delay="44500"/>
                            </p:stCondLst>
                            <p:childTnLst>
                              <p:par>
                                <p:cTn id="93" presetID="18" presetClass="entr" presetSubtype="6" fill="hold" grpId="0" nodeType="after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strips(downRight)">
                                      <p:cBhvr>
                                        <p:cTn id="95" dur="2000"/>
                                        <p:tgtEl>
                                          <p:spTgt spid="45"/>
                                        </p:tgtEl>
                                      </p:cBhvr>
                                    </p:animEffect>
                                  </p:childTnLst>
                                </p:cTn>
                              </p:par>
                            </p:childTnLst>
                          </p:cTn>
                        </p:par>
                        <p:par>
                          <p:cTn id="96" fill="hold" nodeType="afterGroup">
                            <p:stCondLst>
                              <p:cond delay="46500"/>
                            </p:stCondLst>
                            <p:childTnLst>
                              <p:par>
                                <p:cTn id="97" presetID="18" presetClass="entr" presetSubtype="6"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strips(downRight)">
                                      <p:cBhvr>
                                        <p:cTn id="99" dur="2000"/>
                                        <p:tgtEl>
                                          <p:spTgt spid="46"/>
                                        </p:tgtEl>
                                      </p:cBhvr>
                                    </p:animEffect>
                                  </p:childTnLst>
                                </p:cTn>
                              </p:par>
                            </p:childTnLst>
                          </p:cTn>
                        </p:par>
                        <p:par>
                          <p:cTn id="100" fill="hold" nodeType="afterGroup">
                            <p:stCondLst>
                              <p:cond delay="48500"/>
                            </p:stCondLst>
                            <p:childTnLst>
                              <p:par>
                                <p:cTn id="101" presetID="18" presetClass="entr" presetSubtype="6" fill="hold" grpId="0" nodeType="after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strips(downRight)">
                                      <p:cBhvr>
                                        <p:cTn id="103" dur="2000"/>
                                        <p:tgtEl>
                                          <p:spTgt spid="47"/>
                                        </p:tgtEl>
                                      </p:cBhvr>
                                    </p:animEffect>
                                  </p:childTnLst>
                                </p:cTn>
                              </p:par>
                            </p:childTnLst>
                          </p:cTn>
                        </p:par>
                        <p:par>
                          <p:cTn id="104" fill="hold" nodeType="afterGroup">
                            <p:stCondLst>
                              <p:cond delay="50500"/>
                            </p:stCondLst>
                            <p:childTnLst>
                              <p:par>
                                <p:cTn id="105" presetID="9" presetClass="entr" presetSubtype="0" fill="hold"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dissolve">
                                      <p:cBhvr>
                                        <p:cTn id="107" dur="2000"/>
                                        <p:tgtEl>
                                          <p:spTgt spid="31"/>
                                        </p:tgtEl>
                                      </p:cBhvr>
                                    </p:animEffect>
                                  </p:childTnLst>
                                </p:cTn>
                              </p:par>
                            </p:childTnLst>
                          </p:cTn>
                        </p:par>
                        <p:par>
                          <p:cTn id="108" fill="hold" nodeType="afterGroup">
                            <p:stCondLst>
                              <p:cond delay="52500"/>
                            </p:stCondLst>
                            <p:childTnLst>
                              <p:par>
                                <p:cTn id="109" presetID="3" presetClass="entr" presetSubtype="5" fill="hold" grpId="0" nodeType="after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blinds(vertical)">
                                      <p:cBhvr>
                                        <p:cTn id="111" dur="500"/>
                                        <p:tgtEl>
                                          <p:spTgt spid="74"/>
                                        </p:tgtEl>
                                      </p:cBhvr>
                                    </p:animEffect>
                                  </p:childTnLst>
                                </p:cTn>
                              </p:par>
                            </p:childTnLst>
                          </p:cTn>
                        </p:par>
                        <p:par>
                          <p:cTn id="112" fill="hold" nodeType="afterGroup">
                            <p:stCondLst>
                              <p:cond delay="53000"/>
                            </p:stCondLst>
                            <p:childTnLst>
                              <p:par>
                                <p:cTn id="113" presetID="3" presetClass="entr" presetSubtype="5" fill="hold" grpId="0" nodeType="after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blinds(vertical)">
                                      <p:cBhvr>
                                        <p:cTn id="115" dur="500"/>
                                        <p:tgtEl>
                                          <p:spTgt spid="75"/>
                                        </p:tgtEl>
                                      </p:cBhvr>
                                    </p:animEffect>
                                  </p:childTnLst>
                                </p:cTn>
                              </p:par>
                            </p:childTnLst>
                          </p:cTn>
                        </p:par>
                        <p:par>
                          <p:cTn id="116" fill="hold" nodeType="afterGroup">
                            <p:stCondLst>
                              <p:cond delay="53500"/>
                            </p:stCondLst>
                            <p:childTnLst>
                              <p:par>
                                <p:cTn id="117" presetID="3" presetClass="entr" presetSubtype="5" fill="hold" grpId="0" nodeType="afterEffect">
                                  <p:stCondLst>
                                    <p:cond delay="0"/>
                                  </p:stCondLst>
                                  <p:childTnLst>
                                    <p:set>
                                      <p:cBhvr>
                                        <p:cTn id="118" dur="1" fill="hold">
                                          <p:stCondLst>
                                            <p:cond delay="0"/>
                                          </p:stCondLst>
                                        </p:cTn>
                                        <p:tgtEl>
                                          <p:spTgt spid="76"/>
                                        </p:tgtEl>
                                        <p:attrNameLst>
                                          <p:attrName>style.visibility</p:attrName>
                                        </p:attrNameLst>
                                      </p:cBhvr>
                                      <p:to>
                                        <p:strVal val="visible"/>
                                      </p:to>
                                    </p:set>
                                    <p:animEffect transition="in" filter="blinds(vertical)">
                                      <p:cBhvr>
                                        <p:cTn id="119" dur="500"/>
                                        <p:tgtEl>
                                          <p:spTgt spid="76"/>
                                        </p:tgtEl>
                                      </p:cBhvr>
                                    </p:animEffect>
                                  </p:childTnLst>
                                </p:cTn>
                              </p:par>
                            </p:childTnLst>
                          </p:cTn>
                        </p:par>
                        <p:par>
                          <p:cTn id="120" fill="hold" nodeType="afterGroup">
                            <p:stCondLst>
                              <p:cond delay="54000"/>
                            </p:stCondLst>
                            <p:childTnLst>
                              <p:par>
                                <p:cTn id="121" presetID="3" presetClass="entr" presetSubtype="5" fill="hold" grpId="0" nodeType="afterEffect">
                                  <p:stCondLst>
                                    <p:cond delay="0"/>
                                  </p:stCondLst>
                                  <p:childTnLst>
                                    <p:set>
                                      <p:cBhvr>
                                        <p:cTn id="122" dur="1" fill="hold">
                                          <p:stCondLst>
                                            <p:cond delay="0"/>
                                          </p:stCondLst>
                                        </p:cTn>
                                        <p:tgtEl>
                                          <p:spTgt spid="77"/>
                                        </p:tgtEl>
                                        <p:attrNameLst>
                                          <p:attrName>style.visibility</p:attrName>
                                        </p:attrNameLst>
                                      </p:cBhvr>
                                      <p:to>
                                        <p:strVal val="visible"/>
                                      </p:to>
                                    </p:set>
                                    <p:animEffect transition="in" filter="blinds(vertical)">
                                      <p:cBhvr>
                                        <p:cTn id="123" dur="500"/>
                                        <p:tgtEl>
                                          <p:spTgt spid="77"/>
                                        </p:tgtEl>
                                      </p:cBhvr>
                                    </p:animEffect>
                                  </p:childTnLst>
                                </p:cTn>
                              </p:par>
                            </p:childTnLst>
                          </p:cTn>
                        </p:par>
                        <p:par>
                          <p:cTn id="124" fill="hold" nodeType="afterGroup">
                            <p:stCondLst>
                              <p:cond delay="54500"/>
                            </p:stCondLst>
                            <p:childTnLst>
                              <p:par>
                                <p:cTn id="125" presetID="3" presetClass="entr" presetSubtype="5" fill="hold" grpId="0" nodeType="after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blinds(vertical)">
                                      <p:cBhvr>
                                        <p:cTn id="127" dur="500"/>
                                        <p:tgtEl>
                                          <p:spTgt spid="78"/>
                                        </p:tgtEl>
                                      </p:cBhvr>
                                    </p:animEffect>
                                  </p:childTnLst>
                                </p:cTn>
                              </p:par>
                            </p:childTnLst>
                          </p:cTn>
                        </p:par>
                        <p:par>
                          <p:cTn id="128" fill="hold" nodeType="afterGroup">
                            <p:stCondLst>
                              <p:cond delay="55000"/>
                            </p:stCondLst>
                            <p:childTnLst>
                              <p:par>
                                <p:cTn id="129" presetID="3" presetClass="entr" presetSubtype="5" fill="hold" grpId="0" nodeType="after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blinds(vertical)">
                                      <p:cBhvr>
                                        <p:cTn id="131" dur="500"/>
                                        <p:tgtEl>
                                          <p:spTgt spid="79"/>
                                        </p:tgtEl>
                                      </p:cBhvr>
                                    </p:animEffect>
                                  </p:childTnLst>
                                </p:cTn>
                              </p:par>
                            </p:childTnLst>
                          </p:cTn>
                        </p:par>
                        <p:par>
                          <p:cTn id="132" fill="hold" nodeType="afterGroup">
                            <p:stCondLst>
                              <p:cond delay="55500"/>
                            </p:stCondLst>
                            <p:childTnLst>
                              <p:par>
                                <p:cTn id="133" presetID="3" presetClass="entr" presetSubtype="5"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blinds(vertical)">
                                      <p:cBhvr>
                                        <p:cTn id="135" dur="500"/>
                                        <p:tgtEl>
                                          <p:spTgt spid="80"/>
                                        </p:tgtEl>
                                      </p:cBhvr>
                                    </p:animEffect>
                                  </p:childTnLst>
                                </p:cTn>
                              </p:par>
                            </p:childTnLst>
                          </p:cTn>
                        </p:par>
                        <p:par>
                          <p:cTn id="136" fill="hold" nodeType="afterGroup">
                            <p:stCondLst>
                              <p:cond delay="56000"/>
                            </p:stCondLst>
                            <p:childTnLst>
                              <p:par>
                                <p:cTn id="137" presetID="3" presetClass="entr" presetSubtype="5" fill="hold" grpId="0" nodeType="after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blinds(vertical)">
                                      <p:cBhvr>
                                        <p:cTn id="139" dur="500"/>
                                        <p:tgtEl>
                                          <p:spTgt spid="81"/>
                                        </p:tgtEl>
                                      </p:cBhvr>
                                    </p:animEffect>
                                  </p:childTnLst>
                                </p:cTn>
                              </p:par>
                            </p:childTnLst>
                          </p:cTn>
                        </p:par>
                        <p:par>
                          <p:cTn id="140" fill="hold" nodeType="afterGroup">
                            <p:stCondLst>
                              <p:cond delay="56500"/>
                            </p:stCondLst>
                            <p:childTnLst>
                              <p:par>
                                <p:cTn id="141" presetID="9" presetClass="entr" presetSubtype="0" fill="hold" nodeType="after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dissolve">
                                      <p:cBhvr>
                                        <p:cTn id="14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P spid="39" grpId="0" animBg="1"/>
      <p:bldP spid="41" grpId="0" animBg="1"/>
      <p:bldP spid="42" grpId="0" animBg="1"/>
      <p:bldP spid="43" grpId="0" animBg="1"/>
      <p:bldP spid="44" grpId="0" animBg="1"/>
      <p:bldP spid="45" grpId="0" animBg="1"/>
      <p:bldP spid="46" grpId="0" animBg="1"/>
      <p:bldP spid="47" grpId="0" animBg="1"/>
      <p:bldP spid="74" grpId="0"/>
      <p:bldP spid="75" grpId="0"/>
      <p:bldP spid="76" grpId="0"/>
      <p:bldP spid="77" grpId="0"/>
      <p:bldP spid="78" grpId="0"/>
      <p:bldP spid="79" grpId="0"/>
      <p:bldP spid="80" grpId="0"/>
      <p:bldP spid="8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title"/>
          </p:nvPr>
        </p:nvSpPr>
        <p:spPr>
          <a:xfrm>
            <a:off x="285750" y="1285875"/>
            <a:ext cx="8569325" cy="1114425"/>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 </a:t>
            </a:r>
            <a:r>
              <a:rPr lang="zh-TW" altLang="en-US" dirty="0" smtClean="0">
                <a:effectLst>
                  <a:outerShdw blurRad="38100" dist="38100" dir="2700000" algn="tl">
                    <a:srgbClr val="000000">
                      <a:alpha val="43137"/>
                    </a:srgbClr>
                  </a:outerShdw>
                </a:effectLst>
                <a:latin typeface="華康隸書體W7" pitchFamily="65" charset="-120"/>
              </a:rPr>
              <a:t>資訊</a:t>
            </a:r>
            <a:r>
              <a:rPr lang="zh-TW" altLang="en-US" dirty="0">
                <a:effectLst>
                  <a:outerShdw blurRad="38100" dist="38100" dir="2700000" algn="tl">
                    <a:srgbClr val="000000">
                      <a:alpha val="43137"/>
                    </a:srgbClr>
                  </a:outerShdw>
                </a:effectLst>
                <a:latin typeface="華康隸書體W7" pitchFamily="65" charset="-120"/>
              </a:rPr>
              <a:t>系統與內部控制的關連</a:t>
            </a:r>
          </a:p>
        </p:txBody>
      </p:sp>
      <p:sp>
        <p:nvSpPr>
          <p:cNvPr id="413701" name="Rectangle 5"/>
          <p:cNvSpPr>
            <a:spLocks noChangeArrowheads="1"/>
          </p:cNvSpPr>
          <p:nvPr/>
        </p:nvSpPr>
        <p:spPr bwMode="auto">
          <a:xfrm>
            <a:off x="500063" y="2500313"/>
            <a:ext cx="83153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7675" indent="-447675">
              <a:spcBef>
                <a:spcPct val="50000"/>
              </a:spcBef>
              <a:buClr>
                <a:srgbClr val="FF0000"/>
              </a:buClr>
              <a:buSzPct val="65000"/>
              <a:buFont typeface="Wingdings" pitchFamily="2" charset="2"/>
              <a:buChar char="u"/>
            </a:pPr>
            <a:r>
              <a:rPr kumimoji="0" lang="en-US" altLang="zh-TW" b="1">
                <a:latin typeface="Times New Roman" pitchFamily="18" charset="0"/>
                <a:ea typeface="標楷體" pitchFamily="65" charset="-120"/>
                <a:cs typeface="Times New Roman" pitchFamily="18" charset="0"/>
              </a:rPr>
              <a:t>ERP</a:t>
            </a:r>
            <a:r>
              <a:rPr kumimoji="0" lang="zh-TW" altLang="en-US" b="1">
                <a:latin typeface="Times New Roman" pitchFamily="18" charset="0"/>
                <a:ea typeface="標楷體" pitchFamily="65" charset="-120"/>
                <a:cs typeface="Times New Roman" pitchFamily="18" charset="0"/>
              </a:rPr>
              <a:t>系統常見的控制模式有以下</a:t>
            </a:r>
            <a:r>
              <a:rPr kumimoji="0" lang="en-US" altLang="zh-TW" b="1">
                <a:latin typeface="Times New Roman" pitchFamily="18" charset="0"/>
                <a:ea typeface="標楷體" pitchFamily="65" charset="-120"/>
                <a:cs typeface="Times New Roman" pitchFamily="18" charset="0"/>
              </a:rPr>
              <a:t>7</a:t>
            </a:r>
            <a:r>
              <a:rPr kumimoji="0" lang="zh-TW" altLang="en-US" b="1">
                <a:latin typeface="Times New Roman" pitchFamily="18" charset="0"/>
                <a:ea typeface="標楷體" pitchFamily="65" charset="-120"/>
                <a:cs typeface="Times New Roman" pitchFamily="18" charset="0"/>
              </a:rPr>
              <a:t>種類型 ：</a:t>
            </a:r>
          </a:p>
          <a:p>
            <a:pPr marL="904875" lvl="1" indent="-447675">
              <a:lnSpc>
                <a:spcPts val="26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一：授權控制 </a:t>
            </a:r>
            <a:r>
              <a:rPr kumimoji="0" lang="en-US" altLang="zh-TW" b="1">
                <a:latin typeface="Times New Roman" pitchFamily="18" charset="0"/>
                <a:ea typeface="標楷體" pitchFamily="65" charset="-120"/>
                <a:cs typeface="Times New Roman" pitchFamily="18" charset="0"/>
              </a:rPr>
              <a:t>– </a:t>
            </a:r>
            <a:r>
              <a:rPr kumimoji="0" lang="zh-TW" altLang="en-US" b="1">
                <a:latin typeface="Times New Roman" pitchFamily="18" charset="0"/>
                <a:ea typeface="標楷體" pitchFamily="65" charset="-120"/>
                <a:cs typeface="Times New Roman" pitchFamily="18" charset="0"/>
              </a:rPr>
              <a:t>新增、修改、刪除、確認、輸出</a:t>
            </a:r>
          </a:p>
          <a:p>
            <a:pPr marL="904875" lvl="1" indent="-447675">
              <a:lnSpc>
                <a:spcPts val="26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二：參數設定 </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事前有效杜絕風險或控制風險發生的途徑</a:t>
            </a:r>
          </a:p>
          <a:p>
            <a:pPr marL="904875" lvl="1" indent="-447675">
              <a:lnSpc>
                <a:spcPts val="26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三：程序管制 </a:t>
            </a:r>
            <a:r>
              <a:rPr kumimoji="0" lang="en-US" altLang="zh-TW" b="1">
                <a:latin typeface="Times New Roman" pitchFamily="18" charset="0"/>
                <a:ea typeface="標楷體" pitchFamily="65" charset="-120"/>
                <a:cs typeface="Times New Roman" pitchFamily="18" charset="0"/>
              </a:rPr>
              <a:t>– </a:t>
            </a:r>
            <a:r>
              <a:rPr kumimoji="0" lang="zh-TW" altLang="en-US" b="1">
                <a:latin typeface="Times New Roman" pitchFamily="18" charset="0"/>
                <a:ea typeface="標楷體" pitchFamily="65" charset="-120"/>
                <a:cs typeface="Times New Roman" pitchFamily="18" charset="0"/>
              </a:rPr>
              <a:t>利用程序來控制監督風險</a:t>
            </a:r>
          </a:p>
          <a:p>
            <a:pPr marL="904875" lvl="1" indent="-447675">
              <a:lnSpc>
                <a:spcPts val="26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四：資料控管 </a:t>
            </a:r>
            <a:r>
              <a:rPr kumimoji="0" lang="en-US" altLang="zh-TW" b="1">
                <a:latin typeface="Times New Roman" pitchFamily="18" charset="0"/>
                <a:ea typeface="標楷體" pitchFamily="65" charset="-120"/>
                <a:cs typeface="Times New Roman" pitchFamily="18" charset="0"/>
              </a:rPr>
              <a:t>– </a:t>
            </a:r>
            <a:r>
              <a:rPr kumimoji="0" lang="zh-TW" altLang="en-US" b="1">
                <a:latin typeface="Times New Roman" pitchFamily="18" charset="0"/>
                <a:ea typeface="標楷體" pitchFamily="65" charset="-120"/>
                <a:cs typeface="Times New Roman" pitchFamily="18" charset="0"/>
              </a:rPr>
              <a:t>資料</a:t>
            </a:r>
            <a:r>
              <a:rPr kumimoji="0" lang="en-US" altLang="zh-TW" b="1">
                <a:latin typeface="Times New Roman" pitchFamily="18" charset="0"/>
                <a:ea typeface="標楷體" pitchFamily="65" charset="-120"/>
                <a:cs typeface="Times New Roman" pitchFamily="18" charset="0"/>
              </a:rPr>
              <a:t>Input/</a:t>
            </a:r>
            <a:r>
              <a:rPr kumimoji="0" lang="zh-TW" altLang="en-US" b="1">
                <a:latin typeface="Times New Roman" pitchFamily="18" charset="0"/>
                <a:ea typeface="標楷體" pitchFamily="65" charset="-120"/>
                <a:cs typeface="Times New Roman" pitchFamily="18" charset="0"/>
              </a:rPr>
              <a:t>資料切割</a:t>
            </a:r>
            <a:r>
              <a:rPr kumimoji="0" lang="en-US" altLang="zh-TW" b="1">
                <a:latin typeface="Times New Roman" pitchFamily="18" charset="0"/>
                <a:ea typeface="標楷體" pitchFamily="65" charset="-120"/>
                <a:cs typeface="Times New Roman" pitchFamily="18" charset="0"/>
              </a:rPr>
              <a:t>/</a:t>
            </a:r>
            <a:r>
              <a:rPr kumimoji="0" lang="zh-TW" altLang="en-US" b="1">
                <a:latin typeface="Times New Roman" pitchFamily="18" charset="0"/>
                <a:ea typeface="標楷體" pitchFamily="65" charset="-120"/>
                <a:cs typeface="Times New Roman" pitchFamily="18" charset="0"/>
              </a:rPr>
              <a:t>資料增修、刪除</a:t>
            </a:r>
            <a:r>
              <a:rPr kumimoji="0" lang="en-US" altLang="zh-TW" b="1">
                <a:latin typeface="Times New Roman" pitchFamily="18" charset="0"/>
                <a:ea typeface="標楷體" pitchFamily="65" charset="-120"/>
                <a:cs typeface="Times New Roman" pitchFamily="18" charset="0"/>
              </a:rPr>
              <a:t>/Output/</a:t>
            </a:r>
            <a:r>
              <a:rPr kumimoji="0" lang="zh-TW" altLang="en-US" b="1">
                <a:latin typeface="Times New Roman" pitchFamily="18" charset="0"/>
                <a:ea typeface="標楷體" pitchFamily="65" charset="-120"/>
                <a:cs typeface="Times New Roman" pitchFamily="18" charset="0"/>
              </a:rPr>
              <a:t>資料庫管理</a:t>
            </a:r>
            <a:endParaRPr kumimoji="0" lang="en-US" altLang="zh-TW" b="1">
              <a:latin typeface="Times New Roman" pitchFamily="18" charset="0"/>
              <a:ea typeface="標楷體" pitchFamily="65" charset="-120"/>
              <a:cs typeface="Times New Roman" pitchFamily="18" charset="0"/>
            </a:endParaRPr>
          </a:p>
          <a:p>
            <a:pPr marL="904875" lvl="1" indent="-447675">
              <a:lnSpc>
                <a:spcPts val="26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五：即時警示訊息提醒 </a:t>
            </a:r>
            <a:r>
              <a:rPr kumimoji="0" lang="en-US" altLang="zh-TW" b="1">
                <a:latin typeface="Times New Roman" pitchFamily="18" charset="0"/>
                <a:ea typeface="標楷體" pitchFamily="65" charset="-120"/>
                <a:cs typeface="Times New Roman" pitchFamily="18" charset="0"/>
              </a:rPr>
              <a:t>– </a:t>
            </a:r>
            <a:r>
              <a:rPr kumimoji="0" lang="zh-TW" altLang="en-US" b="1">
                <a:latin typeface="Times New Roman" pitchFamily="18" charset="0"/>
                <a:ea typeface="標楷體" pitchFamily="65" charset="-120"/>
                <a:cs typeface="Times New Roman" pitchFamily="18" charset="0"/>
              </a:rPr>
              <a:t>資訊監控或預期報表提示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dissolve">
                                      <p:cBhvr>
                                        <p:cTn id="7" dur="500"/>
                                        <p:tgtEl>
                                          <p:spTgt spid="41369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13701">
                                            <p:txEl>
                                              <p:pRg st="0" end="0"/>
                                            </p:txEl>
                                          </p:spTgt>
                                        </p:tgtEl>
                                        <p:attrNameLst>
                                          <p:attrName>style.visibility</p:attrName>
                                        </p:attrNameLst>
                                      </p:cBhvr>
                                      <p:to>
                                        <p:strVal val="visible"/>
                                      </p:to>
                                    </p:set>
                                    <p:animEffect transition="in" filter="dissolve">
                                      <p:cBhvr>
                                        <p:cTn id="11" dur="500"/>
                                        <p:tgtEl>
                                          <p:spTgt spid="413701">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13701">
                                            <p:txEl>
                                              <p:pRg st="1" end="1"/>
                                            </p:txEl>
                                          </p:spTgt>
                                        </p:tgtEl>
                                        <p:attrNameLst>
                                          <p:attrName>style.visibility</p:attrName>
                                        </p:attrNameLst>
                                      </p:cBhvr>
                                      <p:to>
                                        <p:strVal val="visible"/>
                                      </p:to>
                                    </p:set>
                                    <p:animEffect transition="in" filter="dissolve">
                                      <p:cBhvr>
                                        <p:cTn id="15" dur="500"/>
                                        <p:tgtEl>
                                          <p:spTgt spid="413701">
                                            <p:txEl>
                                              <p:pRg st="1" end="1"/>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13701">
                                            <p:txEl>
                                              <p:pRg st="2" end="2"/>
                                            </p:txEl>
                                          </p:spTgt>
                                        </p:tgtEl>
                                        <p:attrNameLst>
                                          <p:attrName>style.visibility</p:attrName>
                                        </p:attrNameLst>
                                      </p:cBhvr>
                                      <p:to>
                                        <p:strVal val="visible"/>
                                      </p:to>
                                    </p:set>
                                    <p:animEffect transition="in" filter="dissolve">
                                      <p:cBhvr>
                                        <p:cTn id="19" dur="500"/>
                                        <p:tgtEl>
                                          <p:spTgt spid="413701">
                                            <p:txEl>
                                              <p:pRg st="2" end="2"/>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13701">
                                            <p:txEl>
                                              <p:pRg st="3" end="3"/>
                                            </p:txEl>
                                          </p:spTgt>
                                        </p:tgtEl>
                                        <p:attrNameLst>
                                          <p:attrName>style.visibility</p:attrName>
                                        </p:attrNameLst>
                                      </p:cBhvr>
                                      <p:to>
                                        <p:strVal val="visible"/>
                                      </p:to>
                                    </p:set>
                                    <p:animEffect transition="in" filter="dissolve">
                                      <p:cBhvr>
                                        <p:cTn id="23" dur="500"/>
                                        <p:tgtEl>
                                          <p:spTgt spid="413701">
                                            <p:txEl>
                                              <p:pRg st="3" end="3"/>
                                            </p:txEl>
                                          </p:spTgt>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413701">
                                            <p:txEl>
                                              <p:pRg st="4" end="4"/>
                                            </p:txEl>
                                          </p:spTgt>
                                        </p:tgtEl>
                                        <p:attrNameLst>
                                          <p:attrName>style.visibility</p:attrName>
                                        </p:attrNameLst>
                                      </p:cBhvr>
                                      <p:to>
                                        <p:strVal val="visible"/>
                                      </p:to>
                                    </p:set>
                                    <p:animEffect transition="in" filter="dissolve">
                                      <p:cBhvr>
                                        <p:cTn id="27" dur="500"/>
                                        <p:tgtEl>
                                          <p:spTgt spid="413701">
                                            <p:txEl>
                                              <p:pRg st="4" end="4"/>
                                            </p:txEl>
                                          </p:spTgt>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413701">
                                            <p:txEl>
                                              <p:pRg st="5" end="5"/>
                                            </p:txEl>
                                          </p:spTgt>
                                        </p:tgtEl>
                                        <p:attrNameLst>
                                          <p:attrName>style.visibility</p:attrName>
                                        </p:attrNameLst>
                                      </p:cBhvr>
                                      <p:to>
                                        <p:strVal val="visible"/>
                                      </p:to>
                                    </p:set>
                                    <p:animEffect transition="in" filter="dissolve">
                                      <p:cBhvr>
                                        <p:cTn id="31" dur="500"/>
                                        <p:tgtEl>
                                          <p:spTgt spid="4137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title"/>
          </p:nvPr>
        </p:nvSpPr>
        <p:spPr>
          <a:xfrm>
            <a:off x="285750" y="1285875"/>
            <a:ext cx="8643938" cy="1214438"/>
          </a:xfrm>
        </p:spPr>
        <p:txBody>
          <a:bodyPr rtlCol="0">
            <a:normAutofit/>
          </a:bodyPr>
          <a:lstStyle/>
          <a:p>
            <a:pPr eaLnBrk="1" fontAlgn="auto" hangingPunct="1">
              <a:spcAft>
                <a:spcPts val="0"/>
              </a:spcAft>
              <a:defRPr/>
            </a:pPr>
            <a:r>
              <a:rPr lang="en-US" altLang="zh-TW" b="1" dirty="0" smtClean="0">
                <a:effectLst>
                  <a:outerShdw blurRad="38100" dist="38100" dir="2700000" algn="tl">
                    <a:srgbClr val="000000">
                      <a:alpha val="43137"/>
                    </a:srgbClr>
                  </a:outerShdw>
                </a:effectLst>
              </a:rPr>
              <a:t>ERP </a:t>
            </a:r>
            <a:r>
              <a:rPr lang="zh-TW" altLang="en-US" dirty="0" smtClean="0">
                <a:effectLst>
                  <a:outerShdw blurRad="38100" dist="38100" dir="2700000" algn="tl">
                    <a:srgbClr val="000000">
                      <a:alpha val="43137"/>
                    </a:srgbClr>
                  </a:outerShdw>
                </a:effectLst>
                <a:latin typeface="華康隸書體W7" pitchFamily="65" charset="-120"/>
              </a:rPr>
              <a:t>資訊</a:t>
            </a:r>
            <a:r>
              <a:rPr lang="zh-TW" altLang="en-US" dirty="0">
                <a:effectLst>
                  <a:outerShdw blurRad="38100" dist="38100" dir="2700000" algn="tl">
                    <a:srgbClr val="000000">
                      <a:alpha val="43137"/>
                    </a:srgbClr>
                  </a:outerShdw>
                </a:effectLst>
                <a:latin typeface="華康隸書體W7" pitchFamily="65" charset="-120"/>
              </a:rPr>
              <a:t>系統與內部控制的</a:t>
            </a:r>
            <a:r>
              <a:rPr lang="zh-TW" altLang="en-US" dirty="0" smtClean="0">
                <a:effectLst>
                  <a:outerShdw blurRad="38100" dist="38100" dir="2700000" algn="tl">
                    <a:srgbClr val="000000">
                      <a:alpha val="43137"/>
                    </a:srgbClr>
                  </a:outerShdw>
                </a:effectLst>
                <a:latin typeface="華康隸書體W7" pitchFamily="65" charset="-120"/>
              </a:rPr>
              <a:t>關連</a:t>
            </a:r>
            <a:r>
              <a:rPr lang="en-US" altLang="zh-TW" b="1" i="1" dirty="0" smtClean="0">
                <a:effectLst>
                  <a:outerShdw blurRad="38100" dist="38100" dir="2700000" algn="tl">
                    <a:srgbClr val="000000">
                      <a:alpha val="43137"/>
                    </a:srgbClr>
                  </a:outerShdw>
                </a:effectLst>
              </a:rPr>
              <a:t>(Cont.)</a:t>
            </a:r>
            <a:endParaRPr lang="zh-TW" altLang="en-US" b="1" i="1" dirty="0">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571500" y="2571750"/>
            <a:ext cx="83153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04875" lvl="1" indent="-447675">
              <a:lnSpc>
                <a:spcPts val="25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六：事後差異分析 </a:t>
            </a:r>
            <a:r>
              <a:rPr kumimoji="0" lang="en-US" altLang="zh-TW" b="1">
                <a:latin typeface="Times New Roman" pitchFamily="18" charset="0"/>
                <a:ea typeface="標楷體" pitchFamily="65" charset="-120"/>
                <a:cs typeface="Times New Roman" pitchFamily="18" charset="0"/>
              </a:rPr>
              <a:t>– </a:t>
            </a:r>
            <a:r>
              <a:rPr kumimoji="0" lang="zh-TW" altLang="en-US" b="1">
                <a:latin typeface="Times New Roman" pitchFamily="18" charset="0"/>
                <a:ea typeface="標楷體" pitchFamily="65" charset="-120"/>
                <a:cs typeface="Times New Roman" pitchFamily="18" charset="0"/>
              </a:rPr>
              <a:t>統計報表、異常檢視報表、趨勢分析</a:t>
            </a:r>
          </a:p>
          <a:p>
            <a:pPr marL="904875" lvl="1" indent="-447675">
              <a:lnSpc>
                <a:spcPts val="2500"/>
              </a:lnSpc>
              <a:spcBef>
                <a:spcPts val="1200"/>
              </a:spcBef>
              <a:buClr>
                <a:srgbClr val="008000"/>
              </a:buClr>
              <a:buSzPct val="85000"/>
              <a:buFont typeface="Wingdings" pitchFamily="2" charset="2"/>
              <a:buChar char="Ø"/>
            </a:pPr>
            <a:r>
              <a:rPr kumimoji="0" lang="zh-TW" altLang="en-US" b="1">
                <a:latin typeface="Times New Roman" pitchFamily="18" charset="0"/>
                <a:ea typeface="標楷體" pitchFamily="65" charset="-120"/>
                <a:cs typeface="Times New Roman" pitchFamily="18" charset="0"/>
              </a:rPr>
              <a:t>七：利用</a:t>
            </a:r>
            <a:r>
              <a:rPr kumimoji="0" lang="en-US" altLang="zh-TW" b="1">
                <a:latin typeface="Times New Roman" pitchFamily="18" charset="0"/>
                <a:ea typeface="標楷體" pitchFamily="65" charset="-120"/>
                <a:cs typeface="Times New Roman" pitchFamily="18" charset="0"/>
              </a:rPr>
              <a:t>IT</a:t>
            </a:r>
            <a:r>
              <a:rPr kumimoji="0" lang="zh-TW" altLang="en-US" b="1">
                <a:latin typeface="Times New Roman" pitchFamily="18" charset="0"/>
                <a:ea typeface="標楷體" pitchFamily="65" charset="-120"/>
                <a:cs typeface="Times New Roman" pitchFamily="18" charset="0"/>
              </a:rPr>
              <a:t>技術、網路環境、硬體及技術的控管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blinds(horizontal)">
                                      <p:cBhvr>
                                        <p:cTn id="7" dur="500"/>
                                        <p:tgtEl>
                                          <p:spTgt spid="41369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13701">
                                            <p:txEl>
                                              <p:pRg st="0" end="0"/>
                                            </p:txEl>
                                          </p:spTgt>
                                        </p:tgtEl>
                                        <p:attrNameLst>
                                          <p:attrName>style.visibility</p:attrName>
                                        </p:attrNameLst>
                                      </p:cBhvr>
                                      <p:to>
                                        <p:strVal val="visible"/>
                                      </p:to>
                                    </p:set>
                                    <p:animEffect transition="in" filter="blinds(horizontal)">
                                      <p:cBhvr>
                                        <p:cTn id="11" dur="500"/>
                                        <p:tgtEl>
                                          <p:spTgt spid="413701">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13701">
                                            <p:txEl>
                                              <p:pRg st="1" end="1"/>
                                            </p:txEl>
                                          </p:spTgt>
                                        </p:tgtEl>
                                        <p:attrNameLst>
                                          <p:attrName>style.visibility</p:attrName>
                                        </p:attrNameLst>
                                      </p:cBhvr>
                                      <p:to>
                                        <p:strVal val="visible"/>
                                      </p:to>
                                    </p:set>
                                    <p:animEffect transition="in" filter="blinds(horizontal)">
                                      <p:cBhvr>
                                        <p:cTn id="15" dur="500"/>
                                        <p:tgtEl>
                                          <p:spTgt spid="413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zh-TW" altLang="en-US" smtClean="0"/>
              <a:t>本章重點回顧</a:t>
            </a:r>
          </a:p>
        </p:txBody>
      </p:sp>
      <p:sp>
        <p:nvSpPr>
          <p:cNvPr id="3" name="內容版面配置區 2"/>
          <p:cNvSpPr>
            <a:spLocks noGrp="1"/>
          </p:cNvSpPr>
          <p:nvPr>
            <p:ph idx="1"/>
          </p:nvPr>
        </p:nvSpPr>
        <p:spPr/>
        <p:txBody>
          <a:bodyPr/>
          <a:lstStyle/>
          <a:p>
            <a:pPr eaLnBrk="1" hangingPunct="1"/>
            <a:r>
              <a:rPr lang="zh-TW" altLang="en-US" smtClean="0">
                <a:solidFill>
                  <a:schemeClr val="tx1"/>
                </a:solidFill>
              </a:rPr>
              <a:t>清楚</a:t>
            </a:r>
            <a:r>
              <a:rPr lang="en-US" altLang="zh-TW" smtClean="0">
                <a:solidFill>
                  <a:schemeClr val="tx1"/>
                </a:solidFill>
              </a:rPr>
              <a:t>ERP</a:t>
            </a:r>
            <a:r>
              <a:rPr lang="zh-TW" altLang="en-US" smtClean="0">
                <a:solidFill>
                  <a:schemeClr val="tx1"/>
                </a:solidFill>
              </a:rPr>
              <a:t>之演進過程中之五大階段</a:t>
            </a:r>
            <a:endParaRPr lang="en-US" altLang="zh-TW" smtClean="0">
              <a:solidFill>
                <a:schemeClr val="tx1"/>
              </a:solidFill>
            </a:endParaRPr>
          </a:p>
          <a:p>
            <a:pPr eaLnBrk="1" hangingPunct="1"/>
            <a:r>
              <a:rPr lang="zh-TW" altLang="en-US" smtClean="0">
                <a:solidFill>
                  <a:schemeClr val="tx1"/>
                </a:solidFill>
              </a:rPr>
              <a:t>了解每一演進階段時期之背景</a:t>
            </a:r>
            <a:endParaRPr lang="en-US" altLang="zh-TW" smtClean="0">
              <a:solidFill>
                <a:schemeClr val="tx1"/>
              </a:solidFill>
            </a:endParaRPr>
          </a:p>
          <a:p>
            <a:pPr eaLnBrk="1" hangingPunct="1"/>
            <a:r>
              <a:rPr lang="zh-TW" altLang="en-US" smtClean="0">
                <a:solidFill>
                  <a:schemeClr val="tx1"/>
                </a:solidFill>
              </a:rPr>
              <a:t>了解每一演進階段之管理重點</a:t>
            </a:r>
            <a:endParaRPr lang="en-US" altLang="zh-TW" smtClean="0">
              <a:solidFill>
                <a:schemeClr val="tx1"/>
              </a:solidFill>
            </a:endParaRPr>
          </a:p>
          <a:p>
            <a:pPr eaLnBrk="1" hangingPunct="1"/>
            <a:r>
              <a:rPr lang="zh-TW" altLang="en-US" smtClean="0">
                <a:solidFill>
                  <a:schemeClr val="tx1"/>
                </a:solidFill>
              </a:rPr>
              <a:t>企業資訊化所遇到之挑戰與衝擊</a:t>
            </a:r>
            <a:endParaRPr lang="en-US" altLang="zh-TW" smtClean="0">
              <a:solidFill>
                <a:schemeClr val="tx1"/>
              </a:solidFill>
            </a:endParaRPr>
          </a:p>
          <a:p>
            <a:pPr eaLnBrk="1" hangingPunct="1"/>
            <a:r>
              <a:rPr lang="en-US" altLang="zh-TW" smtClean="0">
                <a:solidFill>
                  <a:schemeClr val="tx1"/>
                </a:solidFill>
              </a:rPr>
              <a:t>ERP</a:t>
            </a:r>
            <a:r>
              <a:rPr lang="zh-TW" altLang="en-US" smtClean="0">
                <a:solidFill>
                  <a:schemeClr val="tx1"/>
                </a:solidFill>
              </a:rPr>
              <a:t>系統之導入與應用對企業營運內部控制之關聯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zh-TW" altLang="en-US" smtClean="0"/>
              <a:t>評量測驗</a:t>
            </a:r>
          </a:p>
        </p:txBody>
      </p:sp>
      <p:sp>
        <p:nvSpPr>
          <p:cNvPr id="3" name="內容版面配置區 2"/>
          <p:cNvSpPr>
            <a:spLocks noGrp="1"/>
          </p:cNvSpPr>
          <p:nvPr>
            <p:ph idx="1"/>
          </p:nvPr>
        </p:nvSpPr>
        <p:spPr/>
        <p:txBody>
          <a:bodyPr/>
          <a:lstStyle/>
          <a:p>
            <a:pPr eaLnBrk="1" hangingPunct="1"/>
            <a:r>
              <a:rPr lang="en-US" altLang="zh-TW" smtClean="0">
                <a:solidFill>
                  <a:schemeClr val="tx1"/>
                </a:solidFill>
              </a:rPr>
              <a:t>ERPII</a:t>
            </a:r>
            <a:r>
              <a:rPr lang="zh-TW" altLang="en-US" smtClean="0">
                <a:solidFill>
                  <a:schemeClr val="tx1"/>
                </a:solidFill>
              </a:rPr>
              <a:t> 階段管理的重點是企業集團內的資源整合，從單一企業資源延伸至集團內的資源，多廠區的資源整合是重點。   □是        □否</a:t>
            </a:r>
            <a:endParaRPr lang="en-US" altLang="zh-TW" smtClean="0">
              <a:solidFill>
                <a:schemeClr val="tx1"/>
              </a:solidFill>
            </a:endParaRPr>
          </a:p>
          <a:p>
            <a:pPr lvl="1" eaLnBrk="1" hangingPunct="1"/>
            <a:r>
              <a:rPr lang="zh-TW" altLang="en-US" smtClean="0"/>
              <a:t>否    </a:t>
            </a:r>
            <a:r>
              <a:rPr lang="en-US" altLang="zh-TW" smtClean="0"/>
              <a:t>(ERP</a:t>
            </a:r>
            <a:r>
              <a:rPr lang="zh-TW" altLang="en-US" smtClean="0"/>
              <a:t>階段</a:t>
            </a:r>
            <a:r>
              <a:rPr lang="en-US" altLang="zh-TW" smtClean="0"/>
              <a:t>)</a:t>
            </a:r>
          </a:p>
          <a:p>
            <a:pPr eaLnBrk="1" hangingPunct="1"/>
            <a:r>
              <a:rPr lang="zh-TW" altLang="en-US" smtClean="0">
                <a:solidFill>
                  <a:schemeClr val="tx1"/>
                </a:solidFill>
              </a:rPr>
              <a:t>企業資訊系統的發展最新階段是 </a:t>
            </a:r>
            <a:r>
              <a:rPr lang="en-US" altLang="zh-TW" smtClean="0">
                <a:solidFill>
                  <a:schemeClr val="tx1"/>
                </a:solidFill>
              </a:rPr>
              <a:t>ERP</a:t>
            </a:r>
            <a:r>
              <a:rPr lang="zh-TW" altLang="en-US" smtClean="0">
                <a:solidFill>
                  <a:schemeClr val="tx1"/>
                </a:solidFill>
              </a:rPr>
              <a:t> </a:t>
            </a:r>
            <a:r>
              <a:rPr lang="en-US" altLang="zh-TW" smtClean="0">
                <a:solidFill>
                  <a:schemeClr val="tx1"/>
                </a:solidFill>
              </a:rPr>
              <a:t>II</a:t>
            </a:r>
            <a:r>
              <a:rPr lang="zh-TW" altLang="en-US" smtClean="0">
                <a:solidFill>
                  <a:schemeClr val="tx1"/>
                </a:solidFill>
              </a:rPr>
              <a:t> 。       □是        □否</a:t>
            </a:r>
            <a:endParaRPr lang="en-US" altLang="zh-TW" smtClean="0">
              <a:solidFill>
                <a:schemeClr val="tx1"/>
              </a:solidFill>
            </a:endParaRPr>
          </a:p>
          <a:p>
            <a:pPr lvl="1" eaLnBrk="1" hangingPunct="1"/>
            <a:r>
              <a:rPr lang="zh-TW" altLang="en-US" smtClean="0"/>
              <a:t>否    </a:t>
            </a:r>
            <a:r>
              <a:rPr lang="en-US" altLang="zh-TW" smtClean="0"/>
              <a:t>(RTE</a:t>
            </a:r>
            <a:r>
              <a:rPr lang="zh-TW" altLang="en-US" smtClean="0"/>
              <a:t>即時企業階段</a:t>
            </a:r>
            <a:r>
              <a:rPr lang="en-US" altLang="zh-TW" smtClean="0"/>
              <a:t>)</a:t>
            </a:r>
          </a:p>
          <a:p>
            <a:pPr eaLnBrk="1" hangingPunct="1"/>
            <a:r>
              <a:rPr lang="en-US" altLang="zh-TW" smtClean="0">
                <a:solidFill>
                  <a:schemeClr val="tx1"/>
                </a:solidFill>
              </a:rPr>
              <a:t>MRP</a:t>
            </a:r>
            <a:r>
              <a:rPr lang="zh-TW" altLang="en-US" smtClean="0">
                <a:solidFill>
                  <a:schemeClr val="tx1"/>
                </a:solidFill>
              </a:rPr>
              <a:t>的理論架構最重要的關鍵是「</a:t>
            </a:r>
            <a:r>
              <a:rPr lang="en-US" altLang="zh-TW" smtClean="0">
                <a:solidFill>
                  <a:schemeClr val="tx1"/>
                </a:solidFill>
              </a:rPr>
              <a:t>BOM</a:t>
            </a:r>
            <a:r>
              <a:rPr lang="zh-TW" altLang="en-US" smtClean="0">
                <a:solidFill>
                  <a:schemeClr val="tx1"/>
                </a:solidFill>
              </a:rPr>
              <a:t>表」及「前置時間」。       □是        □否</a:t>
            </a:r>
            <a:endParaRPr lang="en-US" altLang="zh-TW" smtClean="0">
              <a:solidFill>
                <a:schemeClr val="tx1"/>
              </a:solidFill>
            </a:endParaRPr>
          </a:p>
          <a:p>
            <a:pPr lvl="1" eaLnBrk="1" hangingPunct="1"/>
            <a:r>
              <a:rPr lang="zh-TW" altLang="en-US" smtClean="0"/>
              <a:t>是</a:t>
            </a:r>
            <a:endParaRPr lang="en-US" altLang="zh-TW" smtClean="0"/>
          </a:p>
          <a:p>
            <a:pPr lvl="1" eaLnBrk="1" hangingPunct="1"/>
            <a:endParaRPr lang="zh-TW"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500063" y="1428750"/>
            <a:ext cx="8229600" cy="1357313"/>
          </a:xfrm>
        </p:spPr>
        <p:txBody>
          <a:bodyPr>
            <a:normAutofit/>
          </a:bodyPr>
          <a:lstStyle/>
          <a:p>
            <a:pPr eaLnBrk="1" fontAlgn="ctr" hangingPunct="1">
              <a:defRPr/>
            </a:pPr>
            <a:r>
              <a:rPr lang="en-US" altLang="zh-TW" b="1" smtClean="0">
                <a:effectLst>
                  <a:outerShdw blurRad="38100" dist="38100" dir="2700000" algn="tl">
                    <a:srgbClr val="C0C0C0"/>
                  </a:outerShdw>
                </a:effectLst>
              </a:rPr>
              <a:t>MRP </a:t>
            </a:r>
            <a:r>
              <a:rPr lang="zh-TW" altLang="en-US" smtClean="0">
                <a:effectLst>
                  <a:outerShdw blurRad="38100" dist="38100" dir="2700000" algn="tl">
                    <a:srgbClr val="C0C0C0"/>
                  </a:outerShdw>
                </a:effectLst>
              </a:rPr>
              <a:t>物料需求規劃</a:t>
            </a:r>
            <a:br>
              <a:rPr lang="zh-TW" altLang="en-US" smtClean="0">
                <a:effectLst>
                  <a:outerShdw blurRad="38100" dist="38100" dir="2700000" algn="tl">
                    <a:srgbClr val="C0C0C0"/>
                  </a:outerShdw>
                </a:effectLst>
              </a:rPr>
            </a:br>
            <a:r>
              <a:rPr lang="en-US" altLang="zh-TW" sz="2800" b="1" smtClean="0">
                <a:effectLst>
                  <a:outerShdw blurRad="38100" dist="38100" dir="2700000" algn="tl">
                    <a:srgbClr val="C0C0C0"/>
                  </a:outerShdw>
                </a:effectLst>
              </a:rPr>
              <a:t>(MRP, Material Requirement Planning)</a:t>
            </a:r>
          </a:p>
        </p:txBody>
      </p:sp>
      <p:sp>
        <p:nvSpPr>
          <p:cNvPr id="254979" name="Text Box 3"/>
          <p:cNvSpPr txBox="1">
            <a:spLocks noChangeArrowheads="1"/>
          </p:cNvSpPr>
          <p:nvPr/>
        </p:nvSpPr>
        <p:spPr bwMode="auto">
          <a:xfrm>
            <a:off x="285750" y="2857500"/>
            <a:ext cx="8532813"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Calibri" pitchFamily="34" charset="0"/>
                <a:ea typeface="新細明體" pitchFamily="18" charset="-120"/>
              </a:defRPr>
            </a:lvl1pPr>
            <a:lvl2pPr marL="819150" indent="-3619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nSpc>
                <a:spcPts val="2800"/>
              </a:lnSpc>
              <a:spcBef>
                <a:spcPts val="1200"/>
              </a:spcBef>
              <a:buClr>
                <a:srgbClr val="FF0066"/>
              </a:buClr>
              <a:buSzPct val="65000"/>
              <a:buFont typeface="Wingdings" pitchFamily="2" charset="2"/>
              <a:buChar char="u"/>
              <a:defRPr/>
            </a:pP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1970</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年代，大部分的企業以製造為主，當時人工充沛 、成本低廉，但產品</a:t>
            </a:r>
            <a:r>
              <a:rPr kumimoji="0" lang="zh-TW" altLang="en-US" sz="2000" b="1" smtClean="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材料佔製造成本超過</a:t>
            </a:r>
            <a:r>
              <a:rPr kumimoji="0" lang="en-US" altLang="zh-TW" sz="2000" b="1" smtClean="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50%</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，因此，如何有效控管原料為企業管理之重點</a:t>
            </a:r>
            <a:endPar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endParaRPr>
          </a:p>
          <a:p>
            <a:pPr lvl="1">
              <a:lnSpc>
                <a:spcPts val="2800"/>
              </a:lnSpc>
              <a:spcBef>
                <a:spcPts val="1200"/>
              </a:spcBef>
              <a:buClr>
                <a:srgbClr val="009900"/>
              </a:buClr>
              <a:buSzPct val="85000"/>
              <a:buFont typeface="Wingdings" pitchFamily="2" charset="2"/>
              <a:buChar char="Ø"/>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生產模式：大量生產</a:t>
            </a:r>
            <a:endPar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endParaRPr>
          </a:p>
          <a:p>
            <a:pPr lvl="1">
              <a:lnSpc>
                <a:spcPts val="2800"/>
              </a:lnSpc>
              <a:spcBef>
                <a:spcPts val="1200"/>
              </a:spcBef>
              <a:buClr>
                <a:srgbClr val="009900"/>
              </a:buClr>
              <a:buSzPct val="85000"/>
              <a:buFont typeface="Wingdings" pitchFamily="2" charset="2"/>
              <a:buChar char="Ø"/>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企業重點：物料規劃、優良品質、低成本  </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t>
            </a:r>
            <a:r>
              <a:rPr kumimoji="0" lang="zh-TW" altLang="en-US" sz="2000" b="1" u="sng" smtClean="0">
                <a:effectLst>
                  <a:outerShdw blurRad="38100" dist="38100" dir="2700000" algn="tl">
                    <a:srgbClr val="C0C0C0"/>
                  </a:outerShdw>
                </a:effectLst>
                <a:latin typeface="Times New Roman" pitchFamily="18" charset="0"/>
                <a:ea typeface="標楷體" pitchFamily="65" charset="-120"/>
                <a:cs typeface="Times New Roman" pitchFamily="18" charset="0"/>
              </a:rPr>
              <a:t>適當的</a:t>
            </a:r>
            <a:r>
              <a:rPr kumimoji="0" lang="zh-TW" altLang="en-US" sz="2000" b="1" u="sng"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量</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t>
            </a:r>
            <a:r>
              <a:rPr kumimoji="0" lang="zh-TW" altLang="en-US" sz="2000" b="1" u="sng" smtClean="0">
                <a:effectLst>
                  <a:outerShdw blurRad="38100" dist="38100" dir="2700000" algn="tl">
                    <a:srgbClr val="C0C0C0"/>
                  </a:outerShdw>
                </a:effectLst>
                <a:latin typeface="Times New Roman" pitchFamily="18" charset="0"/>
                <a:ea typeface="標楷體" pitchFamily="65" charset="-120"/>
                <a:cs typeface="Times New Roman" pitchFamily="18" charset="0"/>
              </a:rPr>
              <a:t>適時的</a:t>
            </a:r>
            <a:r>
              <a:rPr kumimoji="0" lang="zh-TW" altLang="en-US" sz="2000" b="1" u="sng"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料</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t>
            </a:r>
          </a:p>
          <a:p>
            <a:pPr lvl="1">
              <a:lnSpc>
                <a:spcPts val="2800"/>
              </a:lnSpc>
              <a:spcBef>
                <a:spcPts val="1200"/>
              </a:spcBef>
              <a:buClr>
                <a:srgbClr val="009900"/>
              </a:buClr>
              <a:buSzPct val="85000"/>
              <a:buFont typeface="Wingdings" pitchFamily="2" charset="2"/>
              <a:buChar char="Ø"/>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需求重點：物料品質成本</a:t>
            </a:r>
            <a:endPar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endParaRPr>
          </a:p>
          <a:p>
            <a:pPr lvl="1">
              <a:lnSpc>
                <a:spcPts val="2800"/>
              </a:lnSpc>
              <a:spcBef>
                <a:spcPts val="1200"/>
              </a:spcBef>
              <a:buClr>
                <a:srgbClr val="009900"/>
              </a:buClr>
              <a:buSzPct val="85000"/>
              <a:buFont typeface="Wingdings" pitchFamily="2" charset="2"/>
              <a:buChar char="Ø"/>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管理重點：主要以製造工廠內的</a:t>
            </a:r>
            <a:r>
              <a:rPr kumimoji="0" lang="zh-TW" altLang="en-US"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物料</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規劃與管理為重點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4978"/>
                                        </p:tgtEl>
                                        <p:attrNameLst>
                                          <p:attrName>style.visibility</p:attrName>
                                        </p:attrNameLst>
                                      </p:cBhvr>
                                      <p:to>
                                        <p:strVal val="visible"/>
                                      </p:to>
                                    </p:set>
                                    <p:animEffect transition="in" filter="blinds(horizontal)">
                                      <p:cBhvr>
                                        <p:cTn id="7" dur="500"/>
                                        <p:tgtEl>
                                          <p:spTgt spid="2549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11" dur="500"/>
                                        <p:tgtEl>
                                          <p:spTgt spid="25497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nodeType="clickEffect">
                                  <p:stCondLst>
                                    <p:cond delay="0"/>
                                  </p:stCondLst>
                                  <p:childTnLst>
                                    <p:set>
                                      <p:cBhvr>
                                        <p:cTn id="15" dur="1" fill="hold">
                                          <p:stCondLst>
                                            <p:cond delay="0"/>
                                          </p:stCondLst>
                                        </p:cTn>
                                        <p:tgtEl>
                                          <p:spTgt spid="254979">
                                            <p:txEl>
                                              <p:pRg st="1" end="1"/>
                                            </p:txEl>
                                          </p:spTgt>
                                        </p:tgtEl>
                                        <p:attrNameLst>
                                          <p:attrName>style.visibility</p:attrName>
                                        </p:attrNameLst>
                                      </p:cBhvr>
                                      <p:to>
                                        <p:strVal val="visible"/>
                                      </p:to>
                                    </p:set>
                                    <p:animEffect transition="in" filter="checkerboard(down)">
                                      <p:cBhvr>
                                        <p:cTn id="16" dur="1000"/>
                                        <p:tgtEl>
                                          <p:spTgt spid="254979">
                                            <p:txEl>
                                              <p:pRg st="1" end="1"/>
                                            </p:txEl>
                                          </p:spTgt>
                                        </p:tgtEl>
                                      </p:cBhvr>
                                    </p:animEffect>
                                  </p:childTnLst>
                                </p:cTn>
                              </p:par>
                            </p:childTnLst>
                          </p:cTn>
                        </p:par>
                        <p:par>
                          <p:cTn id="17" fill="hold" nodeType="afterGroup">
                            <p:stCondLst>
                              <p:cond delay="1000"/>
                            </p:stCondLst>
                            <p:childTnLst>
                              <p:par>
                                <p:cTn id="18" presetID="5" presetClass="entr" presetSubtype="5" fill="hold" nodeType="afterEffect">
                                  <p:stCondLst>
                                    <p:cond delay="0"/>
                                  </p:stCondLst>
                                  <p:childTnLst>
                                    <p:set>
                                      <p:cBhvr>
                                        <p:cTn id="19" dur="1" fill="hold">
                                          <p:stCondLst>
                                            <p:cond delay="0"/>
                                          </p:stCondLst>
                                        </p:cTn>
                                        <p:tgtEl>
                                          <p:spTgt spid="254979">
                                            <p:txEl>
                                              <p:pRg st="2" end="2"/>
                                            </p:txEl>
                                          </p:spTgt>
                                        </p:tgtEl>
                                        <p:attrNameLst>
                                          <p:attrName>style.visibility</p:attrName>
                                        </p:attrNameLst>
                                      </p:cBhvr>
                                      <p:to>
                                        <p:strVal val="visible"/>
                                      </p:to>
                                    </p:set>
                                    <p:animEffect transition="in" filter="checkerboard(down)">
                                      <p:cBhvr>
                                        <p:cTn id="20" dur="1000"/>
                                        <p:tgtEl>
                                          <p:spTgt spid="254979">
                                            <p:txEl>
                                              <p:pRg st="2" end="2"/>
                                            </p:txEl>
                                          </p:spTgt>
                                        </p:tgtEl>
                                      </p:cBhvr>
                                    </p:animEffect>
                                  </p:childTnLst>
                                </p:cTn>
                              </p:par>
                              <p:par>
                                <p:cTn id="21" presetID="5" presetClass="entr" presetSubtype="5" fill="hold" nodeType="withEffect">
                                  <p:stCondLst>
                                    <p:cond delay="0"/>
                                  </p:stCondLst>
                                  <p:childTnLst>
                                    <p:set>
                                      <p:cBhvr>
                                        <p:cTn id="22" dur="1" fill="hold">
                                          <p:stCondLst>
                                            <p:cond delay="0"/>
                                          </p:stCondLst>
                                        </p:cTn>
                                        <p:tgtEl>
                                          <p:spTgt spid="254979">
                                            <p:txEl>
                                              <p:pRg st="3" end="3"/>
                                            </p:txEl>
                                          </p:spTgt>
                                        </p:tgtEl>
                                        <p:attrNameLst>
                                          <p:attrName>style.visibility</p:attrName>
                                        </p:attrNameLst>
                                      </p:cBhvr>
                                      <p:to>
                                        <p:strVal val="visible"/>
                                      </p:to>
                                    </p:set>
                                    <p:animEffect transition="in" filter="checkerboard(down)">
                                      <p:cBhvr>
                                        <p:cTn id="23" dur="1000"/>
                                        <p:tgtEl>
                                          <p:spTgt spid="254979">
                                            <p:txEl>
                                              <p:pRg st="3" end="3"/>
                                            </p:txEl>
                                          </p:spTgt>
                                        </p:tgtEl>
                                      </p:cBhvr>
                                    </p:animEffect>
                                  </p:childTnLst>
                                </p:cTn>
                              </p:par>
                              <p:par>
                                <p:cTn id="24" presetID="5" presetClass="entr" presetSubtype="5" fill="hold" nodeType="withEffect">
                                  <p:stCondLst>
                                    <p:cond delay="0"/>
                                  </p:stCondLst>
                                  <p:childTnLst>
                                    <p:set>
                                      <p:cBhvr>
                                        <p:cTn id="25" dur="1" fill="hold">
                                          <p:stCondLst>
                                            <p:cond delay="0"/>
                                          </p:stCondLst>
                                        </p:cTn>
                                        <p:tgtEl>
                                          <p:spTgt spid="254979">
                                            <p:txEl>
                                              <p:pRg st="4" end="4"/>
                                            </p:txEl>
                                          </p:spTgt>
                                        </p:tgtEl>
                                        <p:attrNameLst>
                                          <p:attrName>style.visibility</p:attrName>
                                        </p:attrNameLst>
                                      </p:cBhvr>
                                      <p:to>
                                        <p:strVal val="visible"/>
                                      </p:to>
                                    </p:set>
                                    <p:animEffect transition="in" filter="checkerboard(down)">
                                      <p:cBhvr>
                                        <p:cTn id="26" dur="1000"/>
                                        <p:tgtEl>
                                          <p:spTgt spid="254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1"/>
          </p:nvPr>
        </p:nvSpPr>
        <p:spPr/>
        <p:txBody>
          <a:bodyPr/>
          <a:lstStyle/>
          <a:p>
            <a:pPr eaLnBrk="1" hangingPunct="1">
              <a:defRPr/>
            </a:pPr>
            <a:r>
              <a:rPr lang="en-US" altLang="zh-TW" smtClean="0">
                <a:solidFill>
                  <a:schemeClr val="tx1"/>
                </a:solidFill>
                <a:effectLst>
                  <a:outerShdw blurRad="38100" dist="38100" dir="2700000" algn="tl">
                    <a:srgbClr val="C0C0C0"/>
                  </a:outerShdw>
                </a:effectLst>
              </a:rPr>
              <a:t>BSC</a:t>
            </a:r>
            <a:r>
              <a:rPr lang="zh-TW" altLang="en-US" smtClean="0">
                <a:solidFill>
                  <a:schemeClr val="tx1"/>
                </a:solidFill>
                <a:effectLst>
                  <a:outerShdw blurRad="38100" dist="38100" dir="2700000" algn="tl">
                    <a:srgbClr val="C0C0C0"/>
                  </a:outerShdw>
                </a:effectLst>
              </a:rPr>
              <a:t>平衡計分卡、</a:t>
            </a:r>
            <a:r>
              <a:rPr lang="en-US" altLang="zh-TW" smtClean="0">
                <a:solidFill>
                  <a:schemeClr val="tx1"/>
                </a:solidFill>
                <a:effectLst>
                  <a:outerShdw blurRad="38100" dist="38100" dir="2700000" algn="tl">
                    <a:srgbClr val="C0C0C0"/>
                  </a:outerShdw>
                </a:effectLst>
              </a:rPr>
              <a:t>DCM</a:t>
            </a:r>
            <a:r>
              <a:rPr lang="zh-TW" altLang="en-US" smtClean="0">
                <a:solidFill>
                  <a:schemeClr val="tx1"/>
                </a:solidFill>
                <a:effectLst>
                  <a:outerShdw blurRad="38100" dist="38100" dir="2700000" algn="tl">
                    <a:srgbClr val="C0C0C0"/>
                  </a:outerShdw>
                </a:effectLst>
              </a:rPr>
              <a:t>需求鏈管理、</a:t>
            </a:r>
            <a:r>
              <a:rPr lang="en-US" altLang="zh-TW" smtClean="0">
                <a:solidFill>
                  <a:schemeClr val="tx1"/>
                </a:solidFill>
                <a:effectLst>
                  <a:outerShdw blurRad="38100" dist="38100" dir="2700000" algn="tl">
                    <a:srgbClr val="C0C0C0"/>
                  </a:outerShdw>
                </a:effectLst>
              </a:rPr>
              <a:t>CRM</a:t>
            </a:r>
            <a:r>
              <a:rPr lang="zh-TW" altLang="en-US" smtClean="0">
                <a:solidFill>
                  <a:schemeClr val="tx1"/>
                </a:solidFill>
                <a:effectLst>
                  <a:outerShdw blurRad="38100" dist="38100" dir="2700000" algn="tl">
                    <a:srgbClr val="C0C0C0"/>
                  </a:outerShdw>
                </a:effectLst>
              </a:rPr>
              <a:t>客戶關係管理</a:t>
            </a:r>
            <a:r>
              <a:rPr lang="en-US" altLang="zh-TW" smtClean="0">
                <a:solidFill>
                  <a:schemeClr val="tx1"/>
                </a:solidFill>
                <a:effectLst>
                  <a:outerShdw blurRad="38100" dist="38100" dir="2700000" algn="tl">
                    <a:srgbClr val="C0C0C0"/>
                  </a:outerShdw>
                </a:effectLst>
              </a:rPr>
              <a:t>…</a:t>
            </a:r>
            <a:r>
              <a:rPr lang="zh-TW" altLang="en-US" smtClean="0">
                <a:solidFill>
                  <a:schemeClr val="tx1"/>
                </a:solidFill>
                <a:effectLst>
                  <a:outerShdw blurRad="38100" dist="38100" dir="2700000" algn="tl">
                    <a:srgbClr val="C0C0C0"/>
                  </a:outerShdw>
                </a:effectLst>
              </a:rPr>
              <a:t>等出現是在</a:t>
            </a:r>
            <a:r>
              <a:rPr lang="en-US" altLang="zh-TW" smtClean="0">
                <a:solidFill>
                  <a:schemeClr val="tx1"/>
                </a:solidFill>
                <a:effectLst>
                  <a:outerShdw blurRad="38100" dist="38100" dir="2700000" algn="tl">
                    <a:srgbClr val="C0C0C0"/>
                  </a:outerShdw>
                </a:effectLst>
              </a:rPr>
              <a:t>ERP</a:t>
            </a:r>
            <a:r>
              <a:rPr lang="zh-TW" altLang="en-US" smtClean="0">
                <a:solidFill>
                  <a:schemeClr val="tx1"/>
                </a:solidFill>
                <a:effectLst>
                  <a:outerShdw blurRad="38100" dist="38100" dir="2700000" algn="tl">
                    <a:srgbClr val="C0C0C0"/>
                  </a:outerShdw>
                </a:effectLst>
              </a:rPr>
              <a:t>階段。         □是        □否</a:t>
            </a:r>
            <a:endParaRPr lang="en-US" altLang="zh-TW" smtClean="0">
              <a:solidFill>
                <a:schemeClr val="tx1"/>
              </a:solidFill>
              <a:effectLst>
                <a:outerShdw blurRad="38100" dist="38100" dir="2700000" algn="tl">
                  <a:srgbClr val="C0C0C0"/>
                </a:outerShdw>
              </a:effectLst>
            </a:endParaRPr>
          </a:p>
          <a:p>
            <a:pPr lvl="1" eaLnBrk="1" hangingPunct="1">
              <a:defRPr/>
            </a:pPr>
            <a:r>
              <a:rPr lang="zh-TW" altLang="en-US" smtClean="0">
                <a:solidFill>
                  <a:srgbClr val="0000FF"/>
                </a:solidFill>
                <a:effectLst>
                  <a:outerShdw blurRad="38100" dist="38100" dir="2700000" algn="tl">
                    <a:srgbClr val="C0C0C0"/>
                  </a:outerShdw>
                </a:effectLst>
              </a:rPr>
              <a:t>否    </a:t>
            </a:r>
            <a:r>
              <a:rPr lang="en-US" altLang="zh-TW" smtClean="0">
                <a:solidFill>
                  <a:srgbClr val="0000FF"/>
                </a:solidFill>
                <a:effectLst>
                  <a:outerShdw blurRad="38100" dist="38100" dir="2700000" algn="tl">
                    <a:srgbClr val="C0C0C0"/>
                  </a:outerShdw>
                </a:effectLst>
              </a:rPr>
              <a:t>(ERPII</a:t>
            </a:r>
            <a:r>
              <a:rPr lang="zh-TW" altLang="en-US" smtClean="0">
                <a:solidFill>
                  <a:srgbClr val="0000FF"/>
                </a:solidFill>
                <a:effectLst>
                  <a:outerShdw blurRad="38100" dist="38100" dir="2700000" algn="tl">
                    <a:srgbClr val="C0C0C0"/>
                  </a:outerShdw>
                </a:effectLst>
              </a:rPr>
              <a:t> 階段</a:t>
            </a:r>
            <a:r>
              <a:rPr lang="en-US" altLang="zh-TW" smtClean="0">
                <a:solidFill>
                  <a:srgbClr val="0000FF"/>
                </a:solidFill>
                <a:effectLst>
                  <a:outerShdw blurRad="38100" dist="38100" dir="2700000" algn="tl">
                    <a:srgbClr val="C0C0C0"/>
                  </a:outerShdw>
                </a:effectLst>
              </a:rPr>
              <a:t>)</a:t>
            </a:r>
          </a:p>
          <a:p>
            <a:pPr eaLnBrk="1" hangingPunct="1">
              <a:defRPr/>
            </a:pPr>
            <a:r>
              <a:rPr lang="zh-TW" altLang="en-US" smtClean="0">
                <a:solidFill>
                  <a:schemeClr val="tx1"/>
                </a:solidFill>
                <a:effectLst>
                  <a:outerShdw blurRad="38100" dist="38100" dir="2700000" algn="tl">
                    <a:srgbClr val="C0C0C0"/>
                  </a:outerShdw>
                </a:effectLst>
              </a:rPr>
              <a:t>強調如何將靜態的資訊轉換為可創造企業競爭力的知識或資源是</a:t>
            </a:r>
            <a:r>
              <a:rPr lang="en-US" altLang="zh-TW" smtClean="0">
                <a:solidFill>
                  <a:schemeClr val="tx1"/>
                </a:solidFill>
                <a:effectLst>
                  <a:outerShdw blurRad="38100" dist="38100" dir="2700000" algn="tl">
                    <a:srgbClr val="C0C0C0"/>
                  </a:outerShdw>
                </a:effectLst>
              </a:rPr>
              <a:t>RTE(Real Time Enterprise)</a:t>
            </a:r>
            <a:r>
              <a:rPr lang="zh-TW" altLang="en-US" smtClean="0">
                <a:solidFill>
                  <a:schemeClr val="tx1"/>
                </a:solidFill>
                <a:effectLst>
                  <a:outerShdw blurRad="38100" dist="38100" dir="2700000" algn="tl">
                    <a:srgbClr val="C0C0C0"/>
                  </a:outerShdw>
                </a:effectLst>
              </a:rPr>
              <a:t>即時企業的管理重點。       □是        □否</a:t>
            </a:r>
            <a:endParaRPr lang="en-US" altLang="zh-TW" smtClean="0">
              <a:solidFill>
                <a:schemeClr val="tx1"/>
              </a:solidFill>
              <a:effectLst>
                <a:outerShdw blurRad="38100" dist="38100" dir="2700000" algn="tl">
                  <a:srgbClr val="C0C0C0"/>
                </a:outerShdw>
              </a:effectLst>
            </a:endParaRPr>
          </a:p>
          <a:p>
            <a:pPr lvl="1" eaLnBrk="1" hangingPunct="1">
              <a:defRPr/>
            </a:pPr>
            <a:r>
              <a:rPr lang="zh-TW" altLang="en-US" smtClean="0">
                <a:solidFill>
                  <a:srgbClr val="0000FF"/>
                </a:solidFill>
                <a:effectLst>
                  <a:outerShdw blurRad="38100" dist="38100" dir="2700000" algn="tl">
                    <a:srgbClr val="C0C0C0"/>
                  </a:outerShdw>
                </a:effectLst>
              </a:rPr>
              <a:t>是    </a:t>
            </a:r>
            <a:r>
              <a:rPr lang="en-US" altLang="zh-TW" smtClean="0">
                <a:solidFill>
                  <a:srgbClr val="0000FF"/>
                </a:solidFill>
                <a:effectLst>
                  <a:outerShdw blurRad="38100" dist="38100" dir="2700000" algn="tl">
                    <a:srgbClr val="C0C0C0"/>
                  </a:outerShdw>
                </a:effectLst>
              </a:rPr>
              <a:t>(RTE</a:t>
            </a:r>
            <a:r>
              <a:rPr lang="zh-TW" altLang="en-US" smtClean="0">
                <a:solidFill>
                  <a:srgbClr val="0000FF"/>
                </a:solidFill>
                <a:effectLst>
                  <a:outerShdw blurRad="38100" dist="38100" dir="2700000" algn="tl">
                    <a:srgbClr val="C0C0C0"/>
                  </a:outerShdw>
                </a:effectLst>
              </a:rPr>
              <a:t>即時企業階段</a:t>
            </a:r>
            <a:r>
              <a:rPr lang="en-US" altLang="zh-TW" smtClean="0">
                <a:solidFill>
                  <a:srgbClr val="0000FF"/>
                </a:solidFill>
                <a:effectLst>
                  <a:outerShdw blurRad="38100" dist="38100" dir="2700000" algn="tl">
                    <a:srgbClr val="C0C0C0"/>
                  </a:outerShdw>
                </a:effectLst>
              </a:rPr>
              <a:t>)</a:t>
            </a:r>
          </a:p>
          <a:p>
            <a:pPr lvl="1" eaLnBrk="1" hangingPunct="1">
              <a:defRPr/>
            </a:pPr>
            <a:endParaRPr lang="zh-TW" altLang="en-US" smtClean="0">
              <a:solidFill>
                <a:srgbClr val="0000FF"/>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p:txBody>
          <a:bodyPr/>
          <a:lstStyle/>
          <a:p>
            <a:pPr eaLnBrk="1" hangingPunct="1">
              <a:lnSpc>
                <a:spcPts val="2900"/>
              </a:lnSpc>
              <a:spcBef>
                <a:spcPts val="1900"/>
              </a:spcBef>
            </a:pPr>
            <a:r>
              <a:rPr lang="zh-TW" altLang="zh-TW" smtClean="0">
                <a:solidFill>
                  <a:schemeClr val="tx1"/>
                </a:solidFill>
              </a:rPr>
              <a:t>有關MRP產生的需求計畫，以下描述何者為非</a:t>
            </a:r>
            <a:r>
              <a:rPr lang="zh-TW" altLang="en-US" smtClean="0">
                <a:solidFill>
                  <a:schemeClr val="tx1"/>
                </a:solidFill>
              </a:rPr>
              <a:t>：</a:t>
            </a:r>
            <a:br>
              <a:rPr lang="zh-TW" altLang="en-US" smtClean="0">
                <a:solidFill>
                  <a:schemeClr val="tx1"/>
                </a:solidFill>
              </a:rPr>
            </a:br>
            <a:r>
              <a:rPr lang="en-US" altLang="zh-TW" smtClean="0">
                <a:solidFill>
                  <a:schemeClr val="tx1"/>
                </a:solidFill>
              </a:rPr>
              <a:t>A) </a:t>
            </a:r>
            <a:r>
              <a:rPr lang="zh-TW" altLang="zh-TW" smtClean="0">
                <a:solidFill>
                  <a:schemeClr val="tx1"/>
                </a:solidFill>
              </a:rPr>
              <a:t>需求計畫的時間推算是以製造或採購的前置時間為依據</a:t>
            </a:r>
            <a:r>
              <a:rPr lang="zh-TW" altLang="en-US" smtClean="0">
                <a:solidFill>
                  <a:schemeClr val="tx1"/>
                </a:solidFill>
              </a:rPr>
              <a:t/>
            </a:r>
            <a:br>
              <a:rPr lang="zh-TW" altLang="en-US" smtClean="0">
                <a:solidFill>
                  <a:schemeClr val="tx1"/>
                </a:solidFill>
              </a:rPr>
            </a:br>
            <a:r>
              <a:rPr lang="en-US" altLang="zh-TW" smtClean="0">
                <a:solidFill>
                  <a:schemeClr val="tx1"/>
                </a:solidFill>
              </a:rPr>
              <a:t>B) </a:t>
            </a:r>
            <a:r>
              <a:rPr lang="zh-TW" altLang="en-US" smtClean="0">
                <a:solidFill>
                  <a:schemeClr val="tx1"/>
                </a:solidFill>
              </a:rPr>
              <a:t>需求計畫的假設前題是製造產能無限</a:t>
            </a:r>
            <a:br>
              <a:rPr lang="zh-TW" altLang="en-US" smtClean="0">
                <a:solidFill>
                  <a:schemeClr val="tx1"/>
                </a:solidFill>
              </a:rPr>
            </a:br>
            <a:r>
              <a:rPr lang="en-US" altLang="zh-TW" smtClean="0">
                <a:solidFill>
                  <a:schemeClr val="tx1"/>
                </a:solidFill>
              </a:rPr>
              <a:t>C) </a:t>
            </a:r>
            <a:r>
              <a:rPr lang="zh-TW" altLang="en-US" smtClean="0">
                <a:solidFill>
                  <a:schemeClr val="tx1"/>
                </a:solidFill>
              </a:rPr>
              <a:t>需求計畫產生後，可以清楚的知道每一需求計畫來源訂單為何</a:t>
            </a:r>
            <a:br>
              <a:rPr lang="zh-TW" altLang="en-US" smtClean="0">
                <a:solidFill>
                  <a:schemeClr val="tx1"/>
                </a:solidFill>
              </a:rPr>
            </a:br>
            <a:r>
              <a:rPr lang="en-US" altLang="zh-TW" smtClean="0">
                <a:solidFill>
                  <a:schemeClr val="tx1"/>
                </a:solidFill>
              </a:rPr>
              <a:t>D) </a:t>
            </a:r>
            <a:r>
              <a:rPr lang="zh-TW" altLang="zh-TW" smtClean="0">
                <a:solidFill>
                  <a:schemeClr val="tx1"/>
                </a:solidFill>
              </a:rPr>
              <a:t>需求計畫指的是需求時間點的淨需求</a:t>
            </a:r>
            <a:endParaRPr lang="en-US" altLang="zh-TW" smtClean="0">
              <a:solidFill>
                <a:schemeClr val="tx1"/>
              </a:solidFill>
            </a:endParaRPr>
          </a:p>
          <a:p>
            <a:pPr lvl="1" eaLnBrk="1" hangingPunct="1">
              <a:lnSpc>
                <a:spcPts val="2900"/>
              </a:lnSpc>
              <a:spcBef>
                <a:spcPts val="1900"/>
              </a:spcBef>
            </a:pPr>
            <a:r>
              <a:rPr lang="en-US" altLang="zh-TW" sz="2000" smtClean="0">
                <a:solidFill>
                  <a:srgbClr val="0000FF"/>
                </a:solidFill>
              </a:rPr>
              <a:t>C  (MRP</a:t>
            </a:r>
            <a:r>
              <a:rPr lang="zh-TW" altLang="en-US" sz="2000" smtClean="0">
                <a:solidFill>
                  <a:srgbClr val="0000FF"/>
                </a:solidFill>
              </a:rPr>
              <a:t>無法知道每一需求計劃之來源訂單</a:t>
            </a:r>
            <a:r>
              <a:rPr lang="en-US" altLang="zh-TW" sz="2000" smtClean="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zh-TW" altLang="zh-TW" smtClean="0">
                <a:solidFill>
                  <a:schemeClr val="tx1"/>
                </a:solidFill>
              </a:rPr>
              <a:t>ERPⅡ的理念是由誰來提出：</a:t>
            </a:r>
            <a:r>
              <a:rPr lang="zh-TW" altLang="en-US" smtClean="0">
                <a:solidFill>
                  <a:schemeClr val="tx1"/>
                </a:solidFill>
              </a:rPr>
              <a:t/>
            </a:r>
            <a:br>
              <a:rPr lang="zh-TW" altLang="en-US" smtClean="0">
                <a:solidFill>
                  <a:schemeClr val="tx1"/>
                </a:solidFill>
              </a:rPr>
            </a:br>
            <a:r>
              <a:rPr lang="en-US" altLang="zh-TW" smtClean="0">
                <a:solidFill>
                  <a:schemeClr val="tx1"/>
                </a:solidFill>
              </a:rPr>
              <a:t>A)	</a:t>
            </a:r>
            <a:r>
              <a:rPr lang="zh-TW" altLang="zh-TW" smtClean="0">
                <a:solidFill>
                  <a:schemeClr val="tx1"/>
                </a:solidFill>
              </a:rPr>
              <a:t>IBM</a:t>
            </a:r>
            <a:r>
              <a:rPr lang="zh-TW" altLang="en-US" smtClean="0">
                <a:solidFill>
                  <a:schemeClr val="tx1"/>
                </a:solidFill>
              </a:rPr>
              <a:t/>
            </a:r>
            <a:br>
              <a:rPr lang="zh-TW" altLang="en-US" smtClean="0">
                <a:solidFill>
                  <a:schemeClr val="tx1"/>
                </a:solidFill>
              </a:rPr>
            </a:br>
            <a:r>
              <a:rPr lang="en-US" altLang="zh-TW" smtClean="0">
                <a:solidFill>
                  <a:schemeClr val="tx1"/>
                </a:solidFill>
              </a:rPr>
              <a:t>B) 	</a:t>
            </a:r>
            <a:r>
              <a:rPr lang="zh-TW" altLang="zh-TW" smtClean="0">
                <a:solidFill>
                  <a:schemeClr val="tx1"/>
                </a:solidFill>
              </a:rPr>
              <a:t>微軟</a:t>
            </a:r>
            <a:r>
              <a:rPr lang="zh-TW" altLang="en-US" smtClean="0">
                <a:solidFill>
                  <a:schemeClr val="tx1"/>
                </a:solidFill>
              </a:rPr>
              <a:t/>
            </a:r>
            <a:br>
              <a:rPr lang="zh-TW" altLang="en-US" smtClean="0">
                <a:solidFill>
                  <a:schemeClr val="tx1"/>
                </a:solidFill>
              </a:rPr>
            </a:br>
            <a:r>
              <a:rPr lang="en-US" altLang="zh-TW" smtClean="0">
                <a:solidFill>
                  <a:schemeClr val="tx1"/>
                </a:solidFill>
              </a:rPr>
              <a:t>C)	</a:t>
            </a:r>
            <a:r>
              <a:rPr lang="zh-TW" altLang="zh-TW" smtClean="0">
                <a:solidFill>
                  <a:schemeClr val="tx1"/>
                </a:solidFill>
              </a:rPr>
              <a:t>Garter Group Inc.</a:t>
            </a:r>
            <a:r>
              <a:rPr lang="zh-TW" altLang="en-US" smtClean="0">
                <a:solidFill>
                  <a:schemeClr val="tx1"/>
                </a:solidFill>
              </a:rPr>
              <a:t/>
            </a:r>
            <a:br>
              <a:rPr lang="zh-TW" altLang="en-US" smtClean="0">
                <a:solidFill>
                  <a:schemeClr val="tx1"/>
                </a:solidFill>
              </a:rPr>
            </a:br>
            <a:r>
              <a:rPr lang="en-US" altLang="zh-TW" smtClean="0">
                <a:solidFill>
                  <a:schemeClr val="tx1"/>
                </a:solidFill>
              </a:rPr>
              <a:t>D)	</a:t>
            </a:r>
            <a:r>
              <a:rPr lang="zh-TW" altLang="zh-TW" smtClean="0">
                <a:solidFill>
                  <a:schemeClr val="tx1"/>
                </a:solidFill>
              </a:rPr>
              <a:t>鼎新電腦</a:t>
            </a:r>
            <a:endParaRPr lang="en-US" altLang="zh-TW" smtClean="0">
              <a:solidFill>
                <a:schemeClr val="tx1"/>
              </a:solidFill>
            </a:endParaRPr>
          </a:p>
          <a:p>
            <a:pPr lvl="1" eaLnBrk="1" hangingPunct="1">
              <a:lnSpc>
                <a:spcPts val="2900"/>
              </a:lnSpc>
              <a:spcBef>
                <a:spcPts val="1900"/>
              </a:spcBef>
              <a:tabLst>
                <a:tab pos="717550" algn="l"/>
              </a:tabLst>
            </a:pPr>
            <a:r>
              <a:rPr lang="en-US" altLang="zh-TW" sz="2000" smtClean="0">
                <a:solidFill>
                  <a:srgbClr val="0000FF"/>
                </a:solidFill>
              </a:rPr>
              <a:t>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p:txBody>
          <a:bodyPr/>
          <a:lstStyle/>
          <a:p>
            <a:pPr eaLnBrk="1" hangingPunct="1">
              <a:lnSpc>
                <a:spcPts val="2900"/>
              </a:lnSpc>
              <a:spcBef>
                <a:spcPts val="1900"/>
              </a:spcBef>
              <a:tabLst>
                <a:tab pos="717550" algn="l"/>
              </a:tabLst>
            </a:pPr>
            <a:r>
              <a:rPr lang="zh-TW" altLang="zh-TW" smtClean="0">
                <a:solidFill>
                  <a:schemeClr val="tx1"/>
                </a:solidFill>
              </a:rPr>
              <a:t>以下針對ERP的描述何者為非：</a:t>
            </a:r>
            <a:r>
              <a:rPr lang="zh-TW" altLang="en-US" smtClean="0">
                <a:solidFill>
                  <a:schemeClr val="tx1"/>
                </a:solidFill>
              </a:rPr>
              <a:t/>
            </a:r>
            <a:br>
              <a:rPr lang="zh-TW" altLang="en-US" smtClean="0">
                <a:solidFill>
                  <a:schemeClr val="tx1"/>
                </a:solidFill>
              </a:rPr>
            </a:br>
            <a:r>
              <a:rPr lang="en-US" altLang="zh-TW" smtClean="0">
                <a:solidFill>
                  <a:schemeClr val="tx1"/>
                </a:solidFill>
              </a:rPr>
              <a:t>A)	</a:t>
            </a:r>
            <a:r>
              <a:rPr lang="zh-TW" altLang="zh-TW" smtClean="0">
                <a:solidFill>
                  <a:schemeClr val="tx1"/>
                </a:solidFill>
              </a:rPr>
              <a:t>ERP的基礎架構是MRPⅡ</a:t>
            </a:r>
            <a:r>
              <a:rPr lang="zh-TW" altLang="en-US" smtClean="0">
                <a:solidFill>
                  <a:schemeClr val="tx1"/>
                </a:solidFill>
              </a:rPr>
              <a:t/>
            </a:r>
            <a:br>
              <a:rPr lang="zh-TW" altLang="en-US" smtClean="0">
                <a:solidFill>
                  <a:schemeClr val="tx1"/>
                </a:solidFill>
              </a:rPr>
            </a:br>
            <a:r>
              <a:rPr lang="en-US" altLang="zh-TW" smtClean="0">
                <a:solidFill>
                  <a:schemeClr val="tx1"/>
                </a:solidFill>
              </a:rPr>
              <a:t>B) 	</a:t>
            </a:r>
            <a:r>
              <a:rPr lang="zh-TW" altLang="zh-TW" smtClean="0">
                <a:solidFill>
                  <a:schemeClr val="tx1"/>
                </a:solidFill>
              </a:rPr>
              <a:t>ERP的範疇包含SCM供應鏈管理</a:t>
            </a:r>
            <a:r>
              <a:rPr lang="zh-TW" altLang="en-US" smtClean="0">
                <a:solidFill>
                  <a:schemeClr val="tx1"/>
                </a:solidFill>
              </a:rPr>
              <a:t/>
            </a:r>
            <a:br>
              <a:rPr lang="zh-TW" altLang="en-US" smtClean="0">
                <a:solidFill>
                  <a:schemeClr val="tx1"/>
                </a:solidFill>
              </a:rPr>
            </a:br>
            <a:r>
              <a:rPr lang="en-US" altLang="zh-TW" smtClean="0">
                <a:solidFill>
                  <a:schemeClr val="tx1"/>
                </a:solidFill>
              </a:rPr>
              <a:t>C)	</a:t>
            </a:r>
            <a:r>
              <a:rPr lang="zh-TW" altLang="zh-TW" smtClean="0">
                <a:solidFill>
                  <a:schemeClr val="tx1"/>
                </a:solidFill>
              </a:rPr>
              <a:t>ERP的範疇不包含CRM模組</a:t>
            </a:r>
            <a:r>
              <a:rPr lang="zh-TW" altLang="en-US" smtClean="0">
                <a:solidFill>
                  <a:schemeClr val="tx1"/>
                </a:solidFill>
              </a:rPr>
              <a:t/>
            </a:r>
            <a:br>
              <a:rPr lang="zh-TW" altLang="en-US" smtClean="0">
                <a:solidFill>
                  <a:schemeClr val="tx1"/>
                </a:solidFill>
              </a:rPr>
            </a:br>
            <a:r>
              <a:rPr lang="en-US" altLang="zh-TW" smtClean="0">
                <a:solidFill>
                  <a:schemeClr val="tx1"/>
                </a:solidFill>
              </a:rPr>
              <a:t>D)	</a:t>
            </a:r>
            <a:r>
              <a:rPr lang="zh-TW" altLang="zh-TW" smtClean="0">
                <a:solidFill>
                  <a:schemeClr val="tx1"/>
                </a:solidFill>
              </a:rPr>
              <a:t>ERP的發展穩定後將朝ERPⅡ邁進</a:t>
            </a:r>
            <a:endParaRPr lang="en-US" altLang="zh-TW" smtClean="0">
              <a:solidFill>
                <a:schemeClr val="tx1"/>
              </a:solidFill>
            </a:endParaRPr>
          </a:p>
          <a:p>
            <a:pPr lvl="1" eaLnBrk="1" hangingPunct="1">
              <a:lnSpc>
                <a:spcPts val="2900"/>
              </a:lnSpc>
              <a:spcBef>
                <a:spcPts val="1900"/>
              </a:spcBef>
              <a:tabLst>
                <a:tab pos="717550" algn="l"/>
              </a:tabLst>
            </a:pPr>
            <a:r>
              <a:rPr lang="en-US" altLang="zh-TW" sz="2000" smtClean="0">
                <a:solidFill>
                  <a:srgbClr val="0000FF"/>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Text Box 3"/>
          <p:cNvSpPr txBox="1">
            <a:spLocks noChangeArrowheads="1"/>
          </p:cNvSpPr>
          <p:nvPr/>
        </p:nvSpPr>
        <p:spPr bwMode="auto">
          <a:xfrm>
            <a:off x="323850" y="2500313"/>
            <a:ext cx="8532813" cy="2835275"/>
          </a:xfrm>
          <a:prstGeom prst="rect">
            <a:avLst/>
          </a:prstGeom>
          <a:noFill/>
          <a:ln w="9525">
            <a:noFill/>
            <a:miter lim="800000"/>
            <a:headEnd/>
            <a:tailEnd/>
          </a:ln>
          <a:effectLst/>
        </p:spPr>
        <p:txBody>
          <a:bodyPr>
            <a:spAutoFit/>
          </a:bodyPr>
          <a:lstStyle>
            <a:lvl1pPr marL="447675" indent="-447675">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nSpc>
                <a:spcPts val="2400"/>
              </a:lnSpc>
              <a:spcBef>
                <a:spcPts val="1200"/>
              </a:spcBef>
              <a:buClr>
                <a:srgbClr val="FF3399"/>
              </a:buClr>
              <a:buSzPct val="65000"/>
              <a:buFont typeface="Wingdings" pitchFamily="2" charset="2"/>
              <a:buChar char="n"/>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目的 ：</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
            </a:r>
            <a:b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b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降低製造業用料規劃不當 </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 </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不即時、 用量計算不正確</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 </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所衍生出的存貨積壓 </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&amp; </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降低因用料規劃不良所造成的生產力損失 </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停工待料、緊急缺料</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a:t>
            </a:r>
            <a:endPar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endParaRPr>
          </a:p>
          <a:p>
            <a:pPr>
              <a:lnSpc>
                <a:spcPts val="2400"/>
              </a:lnSpc>
              <a:spcBef>
                <a:spcPts val="1200"/>
              </a:spcBef>
              <a:buClr>
                <a:srgbClr val="FF3399"/>
              </a:buClr>
              <a:buSzPct val="65000"/>
              <a:buFont typeface="Wingdings" pitchFamily="2" charset="2"/>
              <a:buChar char="n"/>
              <a:defRPr/>
            </a:pP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邏輯思維：</a:t>
            </a: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
            </a:r>
            <a:b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b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依商品出貨的生產排程計劃 ，在用料的</a:t>
            </a:r>
            <a:r>
              <a:rPr kumimoji="0" lang="zh-TW" altLang="en-US" sz="2000" b="1" u="sng" smtClean="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需求時間點</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，即時 </a:t>
            </a:r>
            <a:r>
              <a:rPr kumimoji="0" lang="zh-TW" altLang="en-US" sz="2000" b="1" u="sng" smtClean="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供給適量的材料</a:t>
            </a:r>
            <a:r>
              <a:rPr kumimoji="0" lang="zh-TW" altLang="en-US" sz="2000" b="1" smtClean="0">
                <a:solidFill>
                  <a:schemeClr val="accent2"/>
                </a:solidFill>
                <a:effectLst>
                  <a:outerShdw blurRad="38100" dist="38100" dir="2700000" algn="tl">
                    <a:srgbClr val="C0C0C0"/>
                  </a:outerShdw>
                </a:effectLst>
                <a:latin typeface="Times New Roman" pitchFamily="18" charset="0"/>
                <a:ea typeface="標楷體" pitchFamily="65" charset="-120"/>
                <a:cs typeface="Times New Roman" pitchFamily="18" charset="0"/>
              </a:rPr>
              <a:t> </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，讓製造現場順利投料生產並能準時出貨</a:t>
            </a:r>
          </a:p>
          <a:p>
            <a:pPr>
              <a:lnSpc>
                <a:spcPts val="2400"/>
              </a:lnSpc>
              <a:spcBef>
                <a:spcPts val="1200"/>
              </a:spcBef>
              <a:buClr>
                <a:srgbClr val="FF3399"/>
              </a:buClr>
              <a:buSzPct val="65000"/>
              <a:buFont typeface="Wingdings" pitchFamily="2" charset="2"/>
              <a:buChar char="n"/>
              <a:defRPr/>
            </a:pPr>
            <a:endPar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endParaRPr>
          </a:p>
        </p:txBody>
      </p:sp>
      <p:sp>
        <p:nvSpPr>
          <p:cNvPr id="5" name="Rectangle 2"/>
          <p:cNvSpPr txBox="1">
            <a:spLocks noChangeArrowheads="1"/>
          </p:cNvSpPr>
          <p:nvPr/>
        </p:nvSpPr>
        <p:spPr>
          <a:xfrm>
            <a:off x="500063" y="1357313"/>
            <a:ext cx="8229600" cy="1143000"/>
          </a:xfrm>
          <a:prstGeom prst="rect">
            <a:avLst/>
          </a:prstGeom>
        </p:spPr>
        <p:txBody>
          <a:bodyPr anchor="ctr">
            <a:normAutofit/>
          </a:bodyPr>
          <a:lstStyle/>
          <a:p>
            <a:pPr algn="ctr" fontAlgn="ctr">
              <a:spcAft>
                <a:spcPts val="0"/>
              </a:spcAft>
              <a:defRPr/>
            </a:pPr>
            <a:r>
              <a:rPr kumimoji="0" lang="en-US" altLang="zh-TW" sz="3600" b="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MRP </a:t>
            </a:r>
            <a:r>
              <a:rPr kumimoji="0" lang="zh-TW" altLang="en-US"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物料需求規劃</a:t>
            </a:r>
            <a:r>
              <a:rPr kumimoji="0" lang="en-US" altLang="zh-TW" sz="3600"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 </a:t>
            </a:r>
            <a:r>
              <a:rPr kumimoji="0" lang="en-US" altLang="zh-TW" sz="36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rPr>
              <a:t>(Cont.)</a:t>
            </a:r>
            <a:endParaRPr kumimoji="0" lang="en-US" altLang="zh-TW" sz="2800" b="1" i="1" dirty="0">
              <a:solidFill>
                <a:srgbClr val="0000FF"/>
              </a:solidFill>
              <a:effectLst>
                <a:outerShdw blurRad="38100" dist="38100" dir="2700000" algn="tl">
                  <a:srgbClr val="000000">
                    <a:alpha val="43137"/>
                  </a:srgbClr>
                </a:outerShdw>
              </a:effectLst>
              <a:latin typeface="Times New Roman" pitchFamily="18" charset="0"/>
              <a:ea typeface="書法家顏楷體" pitchFamily="49" charset="-12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02435">
                                            <p:txEl>
                                              <p:pRg st="0" end="0"/>
                                            </p:txEl>
                                          </p:spTgt>
                                        </p:tgtEl>
                                        <p:attrNameLst>
                                          <p:attrName>style.visibility</p:attrName>
                                        </p:attrNameLst>
                                      </p:cBhvr>
                                      <p:to>
                                        <p:strVal val="visible"/>
                                      </p:to>
                                    </p:set>
                                    <p:animEffect transition="in" filter="blinds(horizontal)">
                                      <p:cBhvr>
                                        <p:cTn id="12" dur="500"/>
                                        <p:tgtEl>
                                          <p:spTgt spid="402435">
                                            <p:txEl>
                                              <p:pRg st="0" end="0"/>
                                            </p:txEl>
                                          </p:spTgt>
                                        </p:tgtEl>
                                      </p:cBhvr>
                                    </p:animEffect>
                                  </p:childTnLst>
                                </p:cTn>
                              </p:par>
                            </p:childTnLst>
                          </p:cTn>
                        </p:par>
                        <p:par>
                          <p:cTn id="13" fill="hold" nodeType="afterGroup">
                            <p:stCondLst>
                              <p:cond delay="1000"/>
                            </p:stCondLst>
                            <p:childTnLst>
                              <p:par>
                                <p:cTn id="14" presetID="5" presetClass="entr" presetSubtype="10" fill="hold" nodeType="afterEffect">
                                  <p:stCondLst>
                                    <p:cond delay="0"/>
                                  </p:stCondLst>
                                  <p:childTnLst>
                                    <p:set>
                                      <p:cBhvr>
                                        <p:cTn id="15" dur="1" fill="hold">
                                          <p:stCondLst>
                                            <p:cond delay="0"/>
                                          </p:stCondLst>
                                        </p:cTn>
                                        <p:tgtEl>
                                          <p:spTgt spid="402435">
                                            <p:txEl>
                                              <p:pRg st="1" end="1"/>
                                            </p:txEl>
                                          </p:spTgt>
                                        </p:tgtEl>
                                        <p:attrNameLst>
                                          <p:attrName>style.visibility</p:attrName>
                                        </p:attrNameLst>
                                      </p:cBhvr>
                                      <p:to>
                                        <p:strVal val="visible"/>
                                      </p:to>
                                    </p:set>
                                    <p:animEffect transition="in" filter="checkerboard(across)">
                                      <p:cBhvr>
                                        <p:cTn id="16" dur="500"/>
                                        <p:tgtEl>
                                          <p:spTgt spid="402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500063" y="1428750"/>
            <a:ext cx="8229600" cy="1357313"/>
          </a:xfrm>
        </p:spPr>
        <p:txBody>
          <a:bodyPr rtlCol="0">
            <a:normAutofit/>
          </a:bodyPr>
          <a:lstStyle/>
          <a:p>
            <a:pPr eaLnBrk="1" fontAlgn="ctr" hangingPunct="1">
              <a:spcAft>
                <a:spcPts val="0"/>
              </a:spcAft>
              <a:defRPr/>
            </a:pPr>
            <a:r>
              <a:rPr lang="en-US" altLang="zh-TW" b="1" dirty="0" smtClean="0">
                <a:effectLst>
                  <a:outerShdw blurRad="38100" dist="38100" dir="2700000" algn="tl">
                    <a:srgbClr val="000000">
                      <a:alpha val="43137"/>
                    </a:srgbClr>
                  </a:outerShdw>
                </a:effectLst>
              </a:rPr>
              <a:t>MRP </a:t>
            </a:r>
            <a:r>
              <a:rPr lang="zh-TW" altLang="en-US" dirty="0" smtClean="0">
                <a:effectLst>
                  <a:outerShdw blurRad="38100" dist="38100" dir="2700000" algn="tl">
                    <a:srgbClr val="000000">
                      <a:alpha val="43137"/>
                    </a:srgbClr>
                  </a:outerShdw>
                </a:effectLst>
              </a:rPr>
              <a:t>物</a:t>
            </a:r>
            <a:r>
              <a:rPr lang="zh-TW" altLang="en-US" dirty="0">
                <a:effectLst>
                  <a:outerShdw blurRad="38100" dist="38100" dir="2700000" algn="tl">
                    <a:srgbClr val="000000">
                      <a:alpha val="43137"/>
                    </a:srgbClr>
                  </a:outerShdw>
                </a:effectLst>
              </a:rPr>
              <a:t>料需求</a:t>
            </a:r>
            <a:r>
              <a:rPr lang="zh-TW" altLang="en-US" dirty="0" smtClean="0">
                <a:effectLst>
                  <a:outerShdw blurRad="38100" dist="38100" dir="2700000" algn="tl">
                    <a:srgbClr val="000000">
                      <a:alpha val="43137"/>
                    </a:srgbClr>
                  </a:outerShdw>
                </a:effectLst>
              </a:rPr>
              <a:t>規劃 </a:t>
            </a:r>
            <a:r>
              <a:rPr lang="en-US" altLang="zh-TW" b="1" i="1" dirty="0" smtClean="0">
                <a:effectLst>
                  <a:outerShdw blurRad="38100" dist="38100" dir="2700000" algn="tl">
                    <a:srgbClr val="000000">
                      <a:alpha val="43137"/>
                    </a:srgbClr>
                  </a:outerShdw>
                </a:effectLst>
              </a:rPr>
              <a:t>(Cont.)</a:t>
            </a:r>
            <a:endParaRPr lang="en-US" altLang="zh-TW" sz="2800" dirty="0">
              <a:effectLst>
                <a:outerShdw blurRad="38100" dist="38100" dir="2700000" algn="tl">
                  <a:srgbClr val="000000">
                    <a:alpha val="43137"/>
                  </a:srgbClr>
                </a:outerShdw>
              </a:effectLst>
            </a:endParaRPr>
          </a:p>
        </p:txBody>
      </p:sp>
      <p:sp>
        <p:nvSpPr>
          <p:cNvPr id="254979" name="Text Box 3"/>
          <p:cNvSpPr txBox="1">
            <a:spLocks noChangeArrowheads="1"/>
          </p:cNvSpPr>
          <p:nvPr/>
        </p:nvSpPr>
        <p:spPr bwMode="auto">
          <a:xfrm>
            <a:off x="285750" y="2643188"/>
            <a:ext cx="8532813"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nSpc>
                <a:spcPts val="2800"/>
              </a:lnSpc>
              <a:spcBef>
                <a:spcPts val="1200"/>
              </a:spcBef>
              <a:buClr>
                <a:srgbClr val="FF0066"/>
              </a:buClr>
              <a:buSzPct val="65000"/>
              <a:buFont typeface="Wingdings" pitchFamily="2" charset="2"/>
              <a:buChar char="u"/>
              <a:defRPr/>
            </a:pPr>
            <a:r>
              <a:rPr kumimoji="0" lang="en-US" altLang="zh-TW"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MRP</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物料需求計劃的理論基礎，就是以生產產品的</a:t>
            </a:r>
            <a:r>
              <a:rPr kumimoji="0" lang="zh-TW" altLang="en-US"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用料清單</a:t>
            </a:r>
            <a:r>
              <a:rPr kumimoji="0" lang="en-US" altLang="zh-TW"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(Bill of Material</a:t>
            </a:r>
            <a:r>
              <a:rPr kumimoji="0" lang="zh-TW" altLang="en-US"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，簡稱</a:t>
            </a:r>
            <a:r>
              <a:rPr kumimoji="0" lang="en-US" altLang="zh-TW"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BOM)</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及生產與採購的</a:t>
            </a:r>
            <a:r>
              <a:rPr kumimoji="0" lang="zh-TW" altLang="en-US" sz="2000" b="1" smtClean="0">
                <a:solidFill>
                  <a:srgbClr val="0000FF"/>
                </a:solidFill>
                <a:effectLst>
                  <a:outerShdw blurRad="38100" dist="38100" dir="2700000" algn="tl">
                    <a:srgbClr val="C0C0C0"/>
                  </a:outerShdw>
                </a:effectLst>
                <a:latin typeface="Times New Roman" pitchFamily="18" charset="0"/>
                <a:ea typeface="標楷體" pitchFamily="65" charset="-120"/>
                <a:cs typeface="Times New Roman" pitchFamily="18" charset="0"/>
              </a:rPr>
              <a:t>前置時間</a:t>
            </a:r>
            <a:r>
              <a:rPr kumimoji="0" lang="zh-TW" altLang="en-US" sz="2000" b="1" smtClean="0">
                <a:effectLst>
                  <a:outerShdw blurRad="38100" dist="38100" dir="2700000" algn="tl">
                    <a:srgbClr val="C0C0C0"/>
                  </a:outerShdw>
                </a:effectLst>
                <a:latin typeface="Times New Roman" pitchFamily="18" charset="0"/>
                <a:ea typeface="標楷體" pitchFamily="65" charset="-120"/>
                <a:cs typeface="Times New Roman" pitchFamily="18" charset="0"/>
              </a:rPr>
              <a:t>，以及原物料的採購及生產為基本條件，來規劃</a:t>
            </a:r>
            <a:r>
              <a:rPr kumimoji="0" lang="zh-TW" altLang="en-US" sz="2000" b="1" smtClean="0">
                <a:solidFill>
                  <a:srgbClr val="FF0000"/>
                </a:solidFill>
                <a:effectLst>
                  <a:outerShdw blurRad="38100" dist="38100" dir="2700000" algn="tl">
                    <a:srgbClr val="C0C0C0"/>
                  </a:outerShdw>
                </a:effectLst>
                <a:latin typeface="Times New Roman" pitchFamily="18" charset="0"/>
                <a:ea typeface="標楷體" pitchFamily="65" charset="-120"/>
                <a:cs typeface="Times New Roman" pitchFamily="18" charset="0"/>
              </a:rPr>
              <a:t>何時該採購？何時該生產？採購多少數量？生產多少數量？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4978"/>
                                        </p:tgtEl>
                                        <p:attrNameLst>
                                          <p:attrName>style.visibility</p:attrName>
                                        </p:attrNameLst>
                                      </p:cBhvr>
                                      <p:to>
                                        <p:strVal val="visible"/>
                                      </p:to>
                                    </p:set>
                                    <p:animEffect transition="in" filter="blinds(horizontal)">
                                      <p:cBhvr>
                                        <p:cTn id="7" dur="500"/>
                                        <p:tgtEl>
                                          <p:spTgt spid="254978"/>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54979">
                                            <p:txEl>
                                              <p:pRg st="0" end="0"/>
                                            </p:txEl>
                                          </p:spTgt>
                                        </p:tgtEl>
                                        <p:attrNameLst>
                                          <p:attrName>style.visibility</p:attrName>
                                        </p:attrNameLst>
                                      </p:cBhvr>
                                      <p:to>
                                        <p:strVal val="visible"/>
                                      </p:to>
                                    </p:set>
                                    <p:animEffect transition="in" filter="checkerboard(across)">
                                      <p:cBhvr>
                                        <p:cTn id="11" dur="500"/>
                                        <p:tgtEl>
                                          <p:spTgt spid="254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1891</TotalTime>
  <Words>4363</Words>
  <Application>Microsoft Office PowerPoint</Application>
  <PresentationFormat>如螢幕大小 (4:3)</PresentationFormat>
  <Paragraphs>554</Paragraphs>
  <Slides>73</Slides>
  <Notes>3</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73</vt:i4>
      </vt:variant>
    </vt:vector>
  </HeadingPairs>
  <TitlesOfParts>
    <vt:vector size="84" baseType="lpstr">
      <vt:lpstr>Kozuka Gothic Pro EL</vt:lpstr>
      <vt:lpstr>書法家顏楷體</vt:lpstr>
      <vt:lpstr>華康隸書體W7</vt:lpstr>
      <vt:lpstr>新細明體</vt:lpstr>
      <vt:lpstr>標楷體</vt:lpstr>
      <vt:lpstr>Arial</vt:lpstr>
      <vt:lpstr>Calibri</vt:lpstr>
      <vt:lpstr>Times New Roman</vt:lpstr>
      <vt:lpstr>Wingdings</vt:lpstr>
      <vt:lpstr>Office 佈景主題</vt:lpstr>
      <vt:lpstr>點陣圖影像</vt:lpstr>
      <vt:lpstr>第一章  企業資源規劃之發展與趨勢</vt:lpstr>
      <vt:lpstr>課程大綱</vt:lpstr>
      <vt:lpstr>企業資源規劃之定義</vt:lpstr>
      <vt:lpstr>企業資源規劃系統</vt:lpstr>
      <vt:lpstr>企業資訊系統之發展 (Cont.)</vt:lpstr>
      <vt:lpstr>第一階段  MRP  物料需求規劃</vt:lpstr>
      <vt:lpstr>MRP 物料需求規劃 (MRP, Material Requirement Planning)</vt:lpstr>
      <vt:lpstr>PowerPoint 簡報</vt:lpstr>
      <vt:lpstr>MRP 物料需求規劃 (Cont.)</vt:lpstr>
      <vt:lpstr>PowerPoint 簡報</vt:lpstr>
      <vt:lpstr>採購前置時間之定義</vt:lpstr>
      <vt:lpstr>生產(製造)前置時間之定義</vt:lpstr>
      <vt:lpstr>MRP 的案例</vt:lpstr>
      <vt:lpstr>MRP 的案例 (Cont.)</vt:lpstr>
      <vt:lpstr>MRP 的案例 (Cont.)</vt:lpstr>
      <vt:lpstr> 範例規劃重點</vt:lpstr>
      <vt:lpstr>供給與需求的定義 </vt:lpstr>
      <vt:lpstr>PowerPoint 簡報</vt:lpstr>
      <vt:lpstr>PowerPoint 簡報</vt:lpstr>
      <vt:lpstr>PowerPoint 簡報</vt:lpstr>
      <vt:lpstr>PowerPoint 簡報</vt:lpstr>
      <vt:lpstr>MRP 系統執行困難</vt:lpstr>
      <vt:lpstr>MRP 系統執行困難 (Cont.)</vt:lpstr>
      <vt:lpstr>LRP 批次需求計劃  (LRP, Lot Requirement Planning)</vt:lpstr>
      <vt:lpstr> LRP與MRP 最大的不同</vt:lpstr>
      <vt:lpstr>評量測驗</vt:lpstr>
      <vt:lpstr>評量測驗 (Cont.)</vt:lpstr>
      <vt:lpstr>評量測驗 (Cont.)</vt:lpstr>
      <vt:lpstr>評量測驗 (Cont.)</vt:lpstr>
      <vt:lpstr>第二階段 MRP II 製造資源需求計劃</vt:lpstr>
      <vt:lpstr>MRPII  製造資源需求計劃 (MRPII , Manufacturing Resource Planning)</vt:lpstr>
      <vt:lpstr>MRPII  製造資源需求計劃 (Cont.)</vt:lpstr>
      <vt:lpstr>第三階段  ERP 企業資源整合規劃</vt:lpstr>
      <vt:lpstr>ERP 企業資源整合規劃 (Enterprise Resource Planning)</vt:lpstr>
      <vt:lpstr>ERP 企業資源整合規劃 (Cont.)</vt:lpstr>
      <vt:lpstr>ERP 的定義</vt:lpstr>
      <vt:lpstr>ERP 的定義  (Cont.)</vt:lpstr>
      <vt:lpstr>ERP 的定義  (Cont.)</vt:lpstr>
      <vt:lpstr>ERP 的特色</vt:lpstr>
      <vt:lpstr>ERP 的特色 (Cont.)</vt:lpstr>
      <vt:lpstr>PowerPoint 簡報</vt:lpstr>
      <vt:lpstr>評量測驗</vt:lpstr>
      <vt:lpstr>評量測驗 (Cont.)</vt:lpstr>
      <vt:lpstr>第四階段  ERPII 的發展</vt:lpstr>
      <vt:lpstr>ERPII 的發展</vt:lpstr>
      <vt:lpstr>PowerPoint 簡報</vt:lpstr>
      <vt:lpstr>ERPII 應用範圍</vt:lpstr>
      <vt:lpstr>ERPII 應用範圍 (Cont.)</vt:lpstr>
      <vt:lpstr>ERPII 應用範圍 (Cont.)</vt:lpstr>
      <vt:lpstr>PowerPoint 簡報</vt:lpstr>
      <vt:lpstr>第五階段  RTE 及時企業</vt:lpstr>
      <vt:lpstr>RTE 即時企業 (RTE, Real Time Enterprise)</vt:lpstr>
      <vt:lpstr>PowerPoint 簡報</vt:lpstr>
      <vt:lpstr>21世紀企業資訊化所面臨的挑戰與衝擊 </vt:lpstr>
      <vt:lpstr>案例A：ERP與條碼系統的整合</vt:lpstr>
      <vt:lpstr>PowerPoint 簡報</vt:lpstr>
      <vt:lpstr>案例B： ERP 與 PDA 整合</vt:lpstr>
      <vt:lpstr>案例C：ERP與自動倉儲的整合</vt:lpstr>
      <vt:lpstr>案例D：ERP與CAD的整合</vt:lpstr>
      <vt:lpstr>案例E： ERP 與 MES 的整合</vt:lpstr>
      <vt:lpstr>案例F：ERP 與地磅的整合</vt:lpstr>
      <vt:lpstr>案例G：ERP 與 APS 的整合</vt:lpstr>
      <vt:lpstr>內部控制制度</vt:lpstr>
      <vt:lpstr>內部控制制度的管理目的</vt:lpstr>
      <vt:lpstr>九大交易循環</vt:lpstr>
      <vt:lpstr>ERP 資訊系統與內部控制的關連</vt:lpstr>
      <vt:lpstr>ERP 資訊系統與內部控制的關連(Cont.)</vt:lpstr>
      <vt:lpstr>本章重點回顧</vt:lpstr>
      <vt:lpstr>評量測驗</vt:lpstr>
      <vt:lpstr>評量測驗 (Cont.)</vt:lpstr>
      <vt:lpstr>評量測驗 (Cont.)</vt:lpstr>
      <vt:lpstr>評量測驗 (Cont.)</vt:lpstr>
      <vt:lpstr>評量測驗 (Cont.)</vt:lpstr>
    </vt:vector>
  </TitlesOfParts>
  <Company>亞東技術學院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Jason</dc:creator>
  <cp:lastModifiedBy>JASON LAI</cp:lastModifiedBy>
  <cp:revision>163</cp:revision>
  <dcterms:created xsi:type="dcterms:W3CDTF">2009-09-08T04:51:44Z</dcterms:created>
  <dcterms:modified xsi:type="dcterms:W3CDTF">2016-01-08T05:21:04Z</dcterms:modified>
</cp:coreProperties>
</file>