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84" r:id="rId3"/>
    <p:sldId id="441" r:id="rId4"/>
    <p:sldId id="420" r:id="rId5"/>
    <p:sldId id="457" r:id="rId6"/>
    <p:sldId id="375" r:id="rId7"/>
    <p:sldId id="376" r:id="rId8"/>
    <p:sldId id="377" r:id="rId9"/>
    <p:sldId id="378" r:id="rId10"/>
    <p:sldId id="434" r:id="rId11"/>
    <p:sldId id="379" r:id="rId12"/>
    <p:sldId id="435" r:id="rId13"/>
    <p:sldId id="433" r:id="rId14"/>
    <p:sldId id="421" r:id="rId15"/>
    <p:sldId id="380" r:id="rId16"/>
    <p:sldId id="430" r:id="rId17"/>
    <p:sldId id="431" r:id="rId18"/>
    <p:sldId id="432" r:id="rId19"/>
    <p:sldId id="429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36" r:id="rId28"/>
    <p:sldId id="437" r:id="rId29"/>
    <p:sldId id="381" r:id="rId30"/>
    <p:sldId id="438" r:id="rId31"/>
    <p:sldId id="439" r:id="rId32"/>
    <p:sldId id="382" r:id="rId33"/>
    <p:sldId id="440" r:id="rId34"/>
    <p:sldId id="442" r:id="rId35"/>
    <p:sldId id="383" r:id="rId36"/>
    <p:sldId id="385" r:id="rId37"/>
    <p:sldId id="448" r:id="rId38"/>
    <p:sldId id="449" r:id="rId39"/>
    <p:sldId id="450" r:id="rId40"/>
    <p:sldId id="416" r:id="rId41"/>
    <p:sldId id="451" r:id="rId42"/>
    <p:sldId id="386" r:id="rId43"/>
    <p:sldId id="387" r:id="rId44"/>
    <p:sldId id="388" r:id="rId45"/>
    <p:sldId id="452" r:id="rId46"/>
    <p:sldId id="389" r:id="rId47"/>
    <p:sldId id="390" r:id="rId48"/>
    <p:sldId id="453" r:id="rId49"/>
    <p:sldId id="391" r:id="rId50"/>
    <p:sldId id="454" r:id="rId51"/>
    <p:sldId id="392" r:id="rId52"/>
    <p:sldId id="455" r:id="rId53"/>
    <p:sldId id="456" r:id="rId54"/>
    <p:sldId id="418" r:id="rId55"/>
    <p:sldId id="419" r:id="rId56"/>
    <p:sldId id="443" r:id="rId57"/>
    <p:sldId id="444" r:id="rId58"/>
    <p:sldId id="445" r:id="rId59"/>
    <p:sldId id="446" r:id="rId60"/>
    <p:sldId id="447" r:id="rId6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FF33"/>
    <a:srgbClr val="6699FF"/>
    <a:srgbClr val="0000FF"/>
    <a:srgbClr val="66FF66"/>
    <a:srgbClr val="CC0066"/>
    <a:srgbClr val="FFFF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6" autoAdjust="0"/>
    <p:restoredTop sz="93762" autoAdjust="0"/>
  </p:normalViewPr>
  <p:slideViewPr>
    <p:cSldViewPr>
      <p:cViewPr varScale="1">
        <p:scale>
          <a:sx n="80" d="100"/>
          <a:sy n="80" d="100"/>
        </p:scale>
        <p:origin x="143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5395BA5-584E-4211-A2F6-9F722DDD3B2F}" type="datetimeFigureOut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22CF96D-D4B1-4F57-8112-A5018E8186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677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6B4D992E-6656-41E0-986D-4D24AE52D31F}" type="datetimeFigureOut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D91FADA-E51A-4580-9218-18A2CB636A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35512-CFD7-4000-B9FC-ADE7828A91F4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106850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F7C481D6-E5F7-432E-AE02-46E4FF65F5C3}" type="slidenum">
              <a:rPr kumimoji="0" lang="en-US" altLang="zh-TW" sz="1300" b="0">
                <a:latin typeface="Calibri" pitchFamily="34" charset="0"/>
              </a:rPr>
              <a:pPr algn="r" eaLnBrk="1" hangingPunct="1"/>
              <a:t>22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301077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F5287946-D36B-42EB-B6FD-E2F608AB107D}" type="slidenum">
              <a:rPr kumimoji="0" lang="en-US" altLang="zh-TW" sz="1300" b="0">
                <a:latin typeface="Calibri" pitchFamily="34" charset="0"/>
              </a:rPr>
              <a:pPr algn="r" eaLnBrk="1" hangingPunct="1"/>
              <a:t>23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352429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712576D9-C5F9-48EC-9AE7-A4E5BCA3D517}" type="slidenum">
              <a:rPr kumimoji="0" lang="en-US" altLang="zh-TW" sz="1300" b="0">
                <a:latin typeface="Calibri" pitchFamily="34" charset="0"/>
              </a:rPr>
              <a:pPr algn="r" eaLnBrk="1" hangingPunct="1"/>
              <a:t>24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155953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E9D002B6-FC5C-4655-9E6C-6E64FB8FB6F1}" type="slidenum">
              <a:rPr kumimoji="0" lang="en-US" altLang="zh-TW" sz="1300" b="0">
                <a:latin typeface="Calibri" pitchFamily="34" charset="0"/>
              </a:rPr>
              <a:pPr algn="r" eaLnBrk="1" hangingPunct="1"/>
              <a:t>25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47313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ACDD1CDE-AA03-4606-B778-D41E70249DDD}" type="slidenum">
              <a:rPr kumimoji="0" lang="en-US" altLang="zh-TW" sz="1300" b="0">
                <a:latin typeface="Calibri" pitchFamily="34" charset="0"/>
              </a:rPr>
              <a:pPr algn="r" eaLnBrk="1" hangingPunct="1"/>
              <a:t>26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184435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1F561CA6-E434-4D8B-9966-C5BD99DABDC7}" type="slidenum">
              <a:rPr kumimoji="0" lang="en-US" altLang="zh-TW" sz="1300" b="0">
                <a:latin typeface="Calibri" pitchFamily="34" charset="0"/>
              </a:rPr>
              <a:pPr algn="r" eaLnBrk="1" hangingPunct="1"/>
              <a:t>27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120498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9D07D584-0495-4FD5-A196-0D178E754C7B}" type="slidenum">
              <a:rPr kumimoji="0" lang="en-US" altLang="zh-TW" sz="1300" b="0">
                <a:latin typeface="Calibri" pitchFamily="34" charset="0"/>
              </a:rPr>
              <a:pPr algn="r" eaLnBrk="1" hangingPunct="1"/>
              <a:t>28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139036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30F7353F-95D6-41C9-8969-E757FB30778C}" type="slidenum">
              <a:rPr kumimoji="0" lang="en-US" altLang="zh-TW" sz="1300" b="0">
                <a:latin typeface="Calibri" pitchFamily="34" charset="0"/>
              </a:rPr>
              <a:pPr algn="r" eaLnBrk="1" hangingPunct="1"/>
              <a:t>4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234799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35512-CFD7-4000-B9FC-ADE7828A91F4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151550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E38B466F-C9B3-418D-90FF-9A6B3278E4F4}" type="slidenum">
              <a:rPr kumimoji="0" lang="en-US" altLang="zh-TW" sz="1300" b="0">
                <a:latin typeface="Calibri" pitchFamily="34" charset="0"/>
              </a:rPr>
              <a:pPr algn="r" eaLnBrk="1" hangingPunct="1"/>
              <a:t>16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27629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1B4B11D1-C2A7-4673-82B4-5DD3A376E602}" type="slidenum">
              <a:rPr kumimoji="0" lang="en-US" altLang="zh-TW" sz="1300" b="0">
                <a:latin typeface="Calibri" pitchFamily="34" charset="0"/>
              </a:rPr>
              <a:pPr algn="r" eaLnBrk="1" hangingPunct="1"/>
              <a:t>17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427182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5F8F5CFA-C877-4379-A154-854296087687}" type="slidenum">
              <a:rPr kumimoji="0" lang="en-US" altLang="zh-TW" sz="1300" b="0">
                <a:latin typeface="Calibri" pitchFamily="34" charset="0"/>
              </a:rPr>
              <a:pPr algn="r" eaLnBrk="1" hangingPunct="1"/>
              <a:t>18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265684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CE01E3A3-D8BF-4614-BE4B-CAF11288A4E3}" type="slidenum">
              <a:rPr kumimoji="0" lang="en-US" altLang="zh-TW" sz="1300" b="0">
                <a:latin typeface="Calibri" pitchFamily="34" charset="0"/>
              </a:rPr>
              <a:pPr algn="r" eaLnBrk="1" hangingPunct="1"/>
              <a:t>19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110070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143681E7-3904-483E-B683-E2A0409A5D27}" type="slidenum">
              <a:rPr kumimoji="0" lang="en-US" altLang="zh-TW" sz="1300" b="0">
                <a:latin typeface="Calibri" pitchFamily="34" charset="0"/>
              </a:rPr>
              <a:pPr algn="r" eaLnBrk="1" hangingPunct="1"/>
              <a:t>20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2648452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21FBD4B3-CC6F-4745-9EC6-1E9014D3832E}" type="slidenum">
              <a:rPr kumimoji="0" lang="en-US" altLang="zh-TW" sz="1300" b="0">
                <a:latin typeface="Calibri" pitchFamily="34" charset="0"/>
              </a:rPr>
              <a:pPr algn="r" eaLnBrk="1" hangingPunct="1"/>
              <a:t>21</a:t>
            </a:fld>
            <a:endParaRPr kumimoji="0" lang="en-US" altLang="zh-TW" sz="1300" b="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【</a:t>
            </a:r>
            <a:r>
              <a:rPr lang="zh-TW" altLang="en-US" smtClean="0"/>
              <a:t>章節分隔頁</a:t>
            </a:r>
            <a:r>
              <a:rPr lang="en-US" altLang="zh-TW" smtClean="0"/>
              <a:t>】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於每章開始之前揭示，再次提醒本章之學習內容有哪些</a:t>
            </a:r>
          </a:p>
        </p:txBody>
      </p:sp>
    </p:spTree>
    <p:extLst>
      <p:ext uri="{BB962C8B-B14F-4D97-AF65-F5344CB8AC3E}">
        <p14:creationId xmlns:p14="http://schemas.microsoft.com/office/powerpoint/2010/main" val="152675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00FF"/>
                </a:solidFill>
                <a:ea typeface="書法家顏楷體" pitchFamily="49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10400" y="2603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2F7475F5-2AB4-40BB-9221-2E5B107BB46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4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6BBB8-8DBA-4F92-86E2-BBEB4E2D63D9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9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6C843-0D68-48EA-B706-B9331D261457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382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8D379-F170-4483-ACC0-C9E7903083EA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3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11172-4A98-4B0D-B797-E893AD6C4DE7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071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FA9-2250-4AC8-8CE5-F5779A8D93E5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76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7AA9F-7A55-4B91-93E9-9BF04F0CD3D0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832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4CF35-1AC0-4C7C-9F05-D6325C2C888A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9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2DC49-7726-42A2-8067-349B6E29A78B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92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E338B-4C84-406C-811E-A0A526A06A59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78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EDF36-A6BC-4F7F-8F15-326E2059EE38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21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8D70F4-E412-4712-AC6B-8422437D8420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010400" y="2603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4D8A54EC-7954-4D03-ACD7-7F59FC63ACAB}" type="slidenum">
              <a: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 eaLnBrk="0" hangingPunct="0"/>
              <a:t>‹#›</a:t>
            </a:fld>
            <a:endParaRPr lang="en-US" altLang="zh-TW" sz="1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90CA6D4-2C66-4803-B4F2-0BFD7234962A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815263" cy="1671637"/>
          </a:xfrm>
        </p:spPr>
        <p:txBody>
          <a:bodyPr/>
          <a:lstStyle/>
          <a:p>
            <a:pPr eaLnBrk="1" hangingPunct="1">
              <a:lnSpc>
                <a:spcPts val="6000"/>
              </a:lnSpc>
              <a:spcBef>
                <a:spcPts val="1200"/>
              </a:spcBef>
              <a:defRPr/>
            </a:pPr>
            <a:r>
              <a:rPr lang="zh-TW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第三章</a:t>
            </a:r>
            <a:r>
              <a:rPr lang="zh-TW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TW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3600" b="1" smtClean="0"/>
              <a:t> </a:t>
            </a:r>
            <a:r>
              <a:rPr lang="en-US" altLang="zh-TW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ERP</a:t>
            </a:r>
            <a:r>
              <a:rPr lang="zh-TW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導入方法論與組織架構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71750" y="4286250"/>
            <a:ext cx="5786438" cy="1566863"/>
          </a:xfrm>
        </p:spPr>
        <p:txBody>
          <a:bodyPr/>
          <a:lstStyle/>
          <a:p>
            <a:pPr algn="l" eaLnBrk="1" hangingPunct="1">
              <a:lnSpc>
                <a:spcPts val="3000"/>
              </a:lnSpc>
            </a:pP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授課教師：賴鍵元</a:t>
            </a:r>
            <a:endParaRPr lang="en-US" altLang="zh-TW" sz="2400" smtClean="0">
              <a:solidFill>
                <a:schemeClr val="tx1"/>
              </a:solidFill>
              <a:ea typeface="標楷體" pitchFamily="65" charset="-120"/>
            </a:endParaRPr>
          </a:p>
          <a:p>
            <a:pPr algn="l" eaLnBrk="1" hangingPunct="1">
              <a:lnSpc>
                <a:spcPts val="3000"/>
              </a:lnSpc>
            </a:pP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研 究 室：誠勤</a:t>
            </a: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805</a:t>
            </a:r>
          </a:p>
          <a:p>
            <a:pPr algn="l" eaLnBrk="1" hangingPunct="1">
              <a:lnSpc>
                <a:spcPts val="3000"/>
              </a:lnSpc>
            </a:pP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E-mail</a:t>
            </a: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：</a:t>
            </a: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fi012@mail.oit.edu.tw</a:t>
            </a:r>
            <a:endParaRPr lang="zh-TW" altLang="en-US" sz="2400" smtClean="0">
              <a:solidFill>
                <a:schemeClr val="tx1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068638"/>
            <a:ext cx="6902450" cy="74295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細明體" pitchFamily="49" charset="-120"/>
              </a:rPr>
              <a:t> </a:t>
            </a:r>
            <a:r>
              <a:rPr lang="zh-TW" altLang="en-US" smtClean="0">
                <a:latin typeface="華康隸書體W7"/>
              </a:rPr>
              <a:t>二、電腦編號原則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1628775"/>
            <a:ext cx="6902450" cy="742950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華康隸書體W7"/>
              </a:rPr>
              <a:t>電腦編號之目的</a:t>
            </a:r>
          </a:p>
        </p:txBody>
      </p:sp>
      <p:sp>
        <p:nvSpPr>
          <p:cNvPr id="25643" name="Rectangle 161"/>
          <p:cNvSpPr>
            <a:spLocks noChangeArrowheads="1"/>
          </p:cNvSpPr>
          <p:nvPr/>
        </p:nvSpPr>
        <p:spPr bwMode="auto">
          <a:xfrm>
            <a:off x="827088" y="2781300"/>
            <a:ext cx="74168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6700" indent="-266700">
              <a:lnSpc>
                <a:spcPct val="110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latin typeface="標楷體" pitchFamily="65" charset="-120"/>
                <a:ea typeface="標楷體" pitchFamily="65" charset="-120"/>
              </a:rPr>
              <a:t>防止資料重複</a:t>
            </a:r>
          </a:p>
          <a:p>
            <a:pPr marL="266700" indent="-266700">
              <a:lnSpc>
                <a:spcPct val="110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latin typeface="標楷體" pitchFamily="65" charset="-120"/>
                <a:ea typeface="標楷體" pitchFamily="65" charset="-120"/>
              </a:rPr>
              <a:t>提升登錄時效</a:t>
            </a:r>
          </a:p>
          <a:p>
            <a:pPr marL="266700" indent="-266700">
              <a:lnSpc>
                <a:spcPct val="110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latin typeface="標楷體" pitchFamily="65" charset="-120"/>
                <a:ea typeface="標楷體" pitchFamily="65" charset="-120"/>
              </a:rPr>
              <a:t>加強分類管理</a:t>
            </a:r>
          </a:p>
          <a:p>
            <a:pPr marL="266700" indent="-266700">
              <a:lnSpc>
                <a:spcPct val="110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latin typeface="標楷體" pitchFamily="65" charset="-120"/>
                <a:ea typeface="標楷體" pitchFamily="65" charset="-120"/>
              </a:rPr>
              <a:t>便於資料辨識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5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5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5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628775"/>
            <a:ext cx="7345363" cy="742950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華康隸書體W7"/>
              </a:rPr>
              <a:t>哪些資料需要編號</a:t>
            </a:r>
          </a:p>
        </p:txBody>
      </p:sp>
      <p:sp>
        <p:nvSpPr>
          <p:cNvPr id="25643" name="Rectangle 161"/>
          <p:cNvSpPr>
            <a:spLocks noChangeArrowheads="1"/>
          </p:cNvSpPr>
          <p:nvPr/>
        </p:nvSpPr>
        <p:spPr bwMode="auto">
          <a:xfrm>
            <a:off x="611188" y="2708275"/>
            <a:ext cx="8137525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>
              <a:lnSpc>
                <a:spcPct val="110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  <a:defRPr/>
            </a:pP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在</a:t>
            </a:r>
            <a:r>
              <a:rPr kumimoji="0"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ERP</a:t>
            </a: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系統各模組資料登錄時，有需要輸入「</a:t>
            </a:r>
            <a:r>
              <a:rPr kumimoji="0"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XX</a:t>
            </a: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代號」的這種欄位，即需要一套編碼原則</a:t>
            </a:r>
          </a:p>
          <a:p>
            <a:pPr marL="266700" indent="-266700">
              <a:lnSpc>
                <a:spcPct val="110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  <a:defRPr/>
            </a:pP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資料如果在</a:t>
            </a:r>
            <a:r>
              <a:rPr kumimoji="0"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20</a:t>
            </a: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筆以上都建議要設定資料的編號原則，但這非絕對，端視未來的預期量而定</a:t>
            </a:r>
          </a:p>
          <a:p>
            <a:pPr marL="742950" lvl="1" indent="-285750">
              <a:lnSpc>
                <a:spcPct val="110000"/>
              </a:lnSpc>
              <a:spcBef>
                <a:spcPct val="50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defRPr/>
            </a:pPr>
            <a:r>
              <a:rPr kumimoji="0" lang="zh-TW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如果少量的資料，使用者容易辨識，就不需要設定編碼原則，例如只有兩個倉庫，一個原料倉，一個成品倉，不用特定給定編號原則</a:t>
            </a:r>
            <a:r>
              <a:rPr kumimoji="0" lang="en-US" altLang="zh-TW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(</a:t>
            </a:r>
            <a:r>
              <a:rPr kumimoji="0" lang="zh-TW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除非未來會有很多的倉庫</a:t>
            </a:r>
            <a:r>
              <a:rPr kumimoji="0" lang="en-US" altLang="zh-TW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25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25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8"/>
          <p:cNvSpPr>
            <a:spLocks noChangeArrowheads="1"/>
          </p:cNvSpPr>
          <p:nvPr/>
        </p:nvSpPr>
        <p:spPr bwMode="auto">
          <a:xfrm>
            <a:off x="179388" y="2924175"/>
            <a:ext cx="8785225" cy="3817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7" name="Rectangle 27"/>
          <p:cNvSpPr>
            <a:spLocks noChangeArrowheads="1"/>
          </p:cNvSpPr>
          <p:nvPr/>
        </p:nvSpPr>
        <p:spPr bwMode="auto">
          <a:xfrm>
            <a:off x="179388" y="2924175"/>
            <a:ext cx="8785225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412875"/>
            <a:ext cx="6902450" cy="74295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細明體" pitchFamily="49" charset="-120"/>
              </a:rPr>
              <a:t> </a:t>
            </a:r>
            <a:r>
              <a:rPr lang="zh-TW" altLang="en-US" smtClean="0">
                <a:latin typeface="華康隸書體W7"/>
              </a:rPr>
              <a:t>電腦編號原則</a:t>
            </a:r>
          </a:p>
        </p:txBody>
      </p:sp>
      <p:graphicFrame>
        <p:nvGraphicFramePr>
          <p:cNvPr id="25652" name="Group 52"/>
          <p:cNvGraphicFramePr>
            <a:graphicFrameLocks noGrp="1"/>
          </p:cNvGraphicFramePr>
          <p:nvPr/>
        </p:nvGraphicFramePr>
        <p:xfrm>
          <a:off x="539750" y="3068638"/>
          <a:ext cx="7993063" cy="3455985"/>
        </p:xfrm>
        <a:graphic>
          <a:graphicData uri="http://schemas.openxmlformats.org/drawingml/2006/table">
            <a:tbl>
              <a:tblPr/>
              <a:tblGrid>
                <a:gridCol w="2519363"/>
                <a:gridCol w="5473700"/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較常有編號原則的資料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編號的權責單位或參與單位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原物料編號原則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研發、採購、資材或倉管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半成品編號原則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研發、生管、財務、資材或倉管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成品商品編號原則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研發、生管、業務、財務、資材或倉管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客戶編號原則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業務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廠商編號原則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生管託外單位、採購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5643" name="Rectangle 161"/>
          <p:cNvSpPr>
            <a:spLocks noChangeArrowheads="1"/>
          </p:cNvSpPr>
          <p:nvPr/>
        </p:nvSpPr>
        <p:spPr bwMode="auto">
          <a:xfrm>
            <a:off x="468313" y="2492375"/>
            <a:ext cx="8501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6700" indent="-266700"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>
                <a:latin typeface="標楷體" pitchFamily="65" charset="-120"/>
                <a:ea typeface="標楷體" pitchFamily="65" charset="-120"/>
              </a:rPr>
              <a:t>哪些資料需要設定編碼原則？一般企業大都會將以下資料設定編號原則：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  <p:bldP spid="256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9"/>
          <p:cNvSpPr>
            <a:spLocks noChangeArrowheads="1"/>
          </p:cNvSpPr>
          <p:nvPr/>
        </p:nvSpPr>
        <p:spPr bwMode="auto">
          <a:xfrm>
            <a:off x="179388" y="2420938"/>
            <a:ext cx="8785225" cy="4321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628775"/>
            <a:ext cx="6902450" cy="742950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華康隸書體W7"/>
              </a:rPr>
              <a:t>電腦編號原則 </a:t>
            </a:r>
            <a:r>
              <a:rPr lang="en-US" altLang="zh-TW" b="1" i="1" smtClean="0"/>
              <a:t>(Cont.)</a:t>
            </a:r>
          </a:p>
        </p:txBody>
      </p:sp>
      <p:graphicFrame>
        <p:nvGraphicFramePr>
          <p:cNvPr id="51252" name="Group 52"/>
          <p:cNvGraphicFramePr>
            <a:graphicFrameLocks noGrp="1"/>
          </p:cNvGraphicFramePr>
          <p:nvPr/>
        </p:nvGraphicFramePr>
        <p:xfrm>
          <a:off x="468313" y="2708275"/>
          <a:ext cx="8207375" cy="3744914"/>
        </p:xfrm>
        <a:graphic>
          <a:graphicData uri="http://schemas.openxmlformats.org/drawingml/2006/table">
            <a:tbl>
              <a:tblPr/>
              <a:tblGrid>
                <a:gridCol w="2590800"/>
                <a:gridCol w="5616575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較常有編號原則的資料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編號的權責單位或參與單位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員工編號原則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人事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固定資產編號原則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總務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會計科目編號原則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會計財務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（財政機關有一套基本參考原則，建議直接使用）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立沖帳編號原則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會計財務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產品製程編號原則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研發、生管、製造現場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存貨批號編號原則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生管、物管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chemeClr val="bg1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ChangeArrowheads="1"/>
          </p:cNvSpPr>
          <p:nvPr/>
        </p:nvSpPr>
        <p:spPr bwMode="auto">
          <a:xfrm>
            <a:off x="179388" y="2349500"/>
            <a:ext cx="8785225" cy="4392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5" name="Rectangle 3"/>
          <p:cNvSpPr>
            <a:spLocks noChangeArrowheads="1"/>
          </p:cNvSpPr>
          <p:nvPr/>
        </p:nvSpPr>
        <p:spPr bwMode="auto">
          <a:xfrm>
            <a:off x="539750" y="2533650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kumimoji="0" lang="zh-TW" altLang="en-US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：編號原則應有唯一性</a:t>
            </a:r>
          </a:p>
        </p:txBody>
      </p:sp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539750" y="3052763"/>
            <a:ext cx="4037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kumimoji="0" lang="zh-TW" altLang="en-US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：編號原則應該具有擴充性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39750" y="3573463"/>
            <a:ext cx="327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：編號應該反應分類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39750" y="4094163"/>
            <a:ext cx="378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：變動屬性不應納入編號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39750" y="4613275"/>
            <a:ext cx="2767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：編號長度適中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4633913" y="2522538"/>
            <a:ext cx="403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：盡量避免採用有意義編號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4633913" y="3006725"/>
            <a:ext cx="4176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：避免使用英文字母或與數</a:t>
            </a:r>
            <a:b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字交替使用</a:t>
            </a:r>
          </a:p>
        </p:txBody>
      </p:sp>
      <p:sp>
        <p:nvSpPr>
          <p:cNvPr id="26632" name="Rectangle 10"/>
          <p:cNvSpPr>
            <a:spLocks noChangeArrowheads="1"/>
          </p:cNvSpPr>
          <p:nvPr/>
        </p:nvSpPr>
        <p:spPr bwMode="auto">
          <a:xfrm>
            <a:off x="4633913" y="3808413"/>
            <a:ext cx="327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：避免使用特殊符號</a:t>
            </a: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4633913" y="4329113"/>
            <a:ext cx="327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：編號長度應求一致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4633913" y="4879975"/>
            <a:ext cx="339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FF00FF"/>
              </a:buClr>
              <a:buSzPct val="70000"/>
              <a:buFont typeface="Wingdings" pitchFamily="2" charset="2"/>
              <a:buChar char="p"/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：編號應有防錯功能</a:t>
            </a:r>
          </a:p>
        </p:txBody>
      </p:sp>
      <p:sp>
        <p:nvSpPr>
          <p:cNvPr id="385037" name="Rectangle 13"/>
          <p:cNvSpPr>
            <a:spLocks noGrp="1" noChangeArrowheads="1"/>
          </p:cNvSpPr>
          <p:nvPr>
            <p:ph type="title"/>
          </p:nvPr>
        </p:nvSpPr>
        <p:spPr>
          <a:xfrm>
            <a:off x="1857375" y="1428750"/>
            <a:ext cx="5305425" cy="742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編號的基礎原則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23850" y="5516563"/>
            <a:ext cx="8640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※ </a:t>
            </a:r>
            <a:r>
              <a:rPr lang="zh-TW" altLang="en-US" sz="20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編碼原則</a:t>
            </a:r>
            <a:r>
              <a:rPr lang="en-US" altLang="zh-TW" sz="20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sz="20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20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2</a:t>
            </a:r>
            <a:r>
              <a:rPr lang="zh-TW" altLang="en-US" sz="20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一定要遵守</a:t>
            </a:r>
            <a:r>
              <a:rPr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，其餘原則因行業別不同，可以只當參考與建議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3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  <p:bldP spid="26626" grpId="0"/>
      <p:bldP spid="26627" grpId="0"/>
      <p:bldP spid="26628" grpId="0"/>
      <p:bldP spid="26629" grpId="0"/>
      <p:bldP spid="26630" grpId="0"/>
      <p:bldP spid="26631" grpId="0"/>
      <p:bldP spid="26632" grpId="0"/>
      <p:bldP spid="26633" grpId="0"/>
      <p:bldP spid="26634" grpId="0"/>
      <p:bldP spid="385037" grpId="0"/>
      <p:bldP spid="297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813" y="1285875"/>
            <a:ext cx="7772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：編號應具備唯一性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785813" y="2714625"/>
            <a:ext cx="7962900" cy="2586038"/>
          </a:xfrm>
        </p:spPr>
        <p:txBody>
          <a:bodyPr/>
          <a:lstStyle/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目的：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清楚識別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產品品號的唯一性：       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410001 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為數位相機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-SL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系列</a:t>
            </a:r>
            <a:b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 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410002 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為數位相機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-SX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系列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一品項不能兩種名稱，亦不能兩種代號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813" y="1285875"/>
            <a:ext cx="7772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：編號應具有擴充性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785813" y="2714625"/>
            <a:ext cx="7889875" cy="3162300"/>
          </a:xfrm>
        </p:spPr>
        <p:txBody>
          <a:bodyPr/>
          <a:lstStyle/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目的：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必須考量未來資料量的增加速度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員工編號： 王大民  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2312 … 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鞏二一   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9999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 </a:t>
            </a:r>
            <a:b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假若有新進人員  張大三 ， 該如何編號？   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不夠用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如果 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5~10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年內公司員工有可能超過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萬人，員工編號就應該編到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碼，但如果編碼太長而用不到，就不適合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813" y="1285875"/>
            <a:ext cx="7772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：編號應該反應分類</a:t>
            </a: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785813" y="2714625"/>
            <a:ext cx="7962900" cy="3019425"/>
          </a:xfrm>
        </p:spPr>
        <p:txBody>
          <a:bodyPr/>
          <a:lstStyle/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目的：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方便後續資料排序、彙總、查詢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原料－五金類以「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」開頭  ： 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X X X X X</a:t>
            </a:r>
            <a:b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原料－塑膠類以「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」開頭  ： 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X X X X X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成品－相機類以「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」開頭  ：</a:t>
            </a:r>
            <a:r>
              <a:rPr lang="zh-TW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X X X X X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TW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47675" indent="-447675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如果用報表分類同是原料，五金類與塑膠類就會被分類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813" y="1285875"/>
            <a:ext cx="7772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：變動屬性不應納入編號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2714625"/>
            <a:ext cx="8064500" cy="2586038"/>
          </a:xfrm>
        </p:spPr>
        <p:txBody>
          <a:bodyPr/>
          <a:lstStyle/>
          <a:p>
            <a:pPr marL="447675" indent="-447675" eaLnBrk="1" hangingPunct="1"/>
            <a:r>
              <a:rPr lang="zh-TW" altLang="en-US" smtClean="0">
                <a:solidFill>
                  <a:schemeClr val="tx1"/>
                </a:solidFill>
              </a:rPr>
              <a:t>目的：</a:t>
            </a:r>
          </a:p>
          <a:p>
            <a:pPr lvl="1" eaLnBrk="1" hangingPunct="1"/>
            <a:r>
              <a:rPr lang="zh-TW" altLang="en-US" smtClean="0"/>
              <a:t>避免未來有可能發生變動，一旦發生變動，是否要全面修改原有的編號，將會成為十分困擾的抉擇</a:t>
            </a:r>
          </a:p>
          <a:p>
            <a:pPr marL="447675" indent="-447675" eaLnBrk="1" hangingPunct="1"/>
            <a:r>
              <a:rPr lang="zh-TW" altLang="en-US" smtClean="0">
                <a:solidFill>
                  <a:schemeClr val="tx1"/>
                </a:solidFill>
              </a:rPr>
              <a:t>例如：</a:t>
            </a:r>
          </a:p>
          <a:p>
            <a:pPr lvl="1" eaLnBrk="1" hangingPunct="1"/>
            <a:r>
              <a:rPr lang="zh-TW" altLang="en-US" smtClean="0"/>
              <a:t>員工所屬部門</a:t>
            </a:r>
            <a:r>
              <a:rPr lang="zh-TW" altLang="en-US" smtClean="0">
                <a:solidFill>
                  <a:srgbClr val="FF0000"/>
                </a:solidFill>
              </a:rPr>
              <a:t>不應納入</a:t>
            </a:r>
            <a:r>
              <a:rPr lang="zh-TW" altLang="en-US" smtClean="0"/>
              <a:t>員工編號中，以避免人員部門調動，編號就沒有意義了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7B5D747-B4C6-4776-821F-75B9652975C2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1285875"/>
            <a:ext cx="7772400" cy="13573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 pitchFamily="65" charset="-120"/>
              </a:rPr>
              <a:t>課程大綱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85813" y="2714625"/>
            <a:ext cx="7962900" cy="2586038"/>
          </a:xfrm>
        </p:spPr>
        <p:txBody>
          <a:bodyPr/>
          <a:lstStyle/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en-US" altLang="zh-TW" sz="2000" smtClean="0">
                <a:solidFill>
                  <a:schemeClr val="tx1"/>
                </a:solidFill>
                <a:ea typeface="標楷體" pitchFamily="65" charset="-120"/>
              </a:rPr>
              <a:t>ERP</a:t>
            </a:r>
            <a:r>
              <a:rPr lang="zh-TW" altLang="en-US" sz="2000" smtClean="0">
                <a:solidFill>
                  <a:schemeClr val="tx1"/>
                </a:solidFill>
                <a:ea typeface="標楷體" pitchFamily="65" charset="-120"/>
              </a:rPr>
              <a:t>導入方法論</a:t>
            </a: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zh-TW" altLang="en-US" sz="2000" smtClean="0">
                <a:solidFill>
                  <a:schemeClr val="tx1"/>
                </a:solidFill>
                <a:ea typeface="標楷體" pitchFamily="65" charset="-120"/>
              </a:rPr>
              <a:t>電腦編號原則</a:t>
            </a: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zh-TW" altLang="en-US" sz="2000" smtClean="0">
                <a:solidFill>
                  <a:schemeClr val="tx1"/>
                </a:solidFill>
                <a:ea typeface="標楷體" pitchFamily="65" charset="-120"/>
              </a:rPr>
              <a:t>商品</a:t>
            </a:r>
            <a:r>
              <a:rPr lang="en-US" altLang="zh-TW" sz="2000" smtClean="0">
                <a:solidFill>
                  <a:schemeClr val="tx1"/>
                </a:solidFill>
                <a:ea typeface="標楷體" pitchFamily="65" charset="-120"/>
              </a:rPr>
              <a:t>BOM</a:t>
            </a:r>
            <a:r>
              <a:rPr lang="zh-TW" altLang="en-US" sz="2000" smtClean="0">
                <a:solidFill>
                  <a:schemeClr val="tx1"/>
                </a:solidFill>
                <a:ea typeface="標楷體" pitchFamily="65" charset="-120"/>
              </a:rPr>
              <a:t>的規劃</a:t>
            </a: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zh-TW" altLang="en-US" sz="2000" smtClean="0">
                <a:solidFill>
                  <a:schemeClr val="tx1"/>
                </a:solidFill>
                <a:ea typeface="標楷體" pitchFamily="65" charset="-120"/>
              </a:rPr>
              <a:t>導入</a:t>
            </a:r>
            <a:r>
              <a:rPr lang="en-US" altLang="zh-TW" sz="2000" smtClean="0">
                <a:solidFill>
                  <a:schemeClr val="tx1"/>
                </a:solidFill>
                <a:ea typeface="標楷體" pitchFamily="65" charset="-120"/>
              </a:rPr>
              <a:t>ERP</a:t>
            </a:r>
            <a:r>
              <a:rPr lang="zh-TW" altLang="en-US" sz="2000" smtClean="0">
                <a:solidFill>
                  <a:schemeClr val="tx1"/>
                </a:solidFill>
                <a:ea typeface="標楷體" pitchFamily="65" charset="-120"/>
              </a:rPr>
              <a:t>系統時</a:t>
            </a:r>
            <a:r>
              <a:rPr lang="en-US" altLang="zh-TW" sz="2000" smtClean="0">
                <a:solidFill>
                  <a:schemeClr val="tx1"/>
                </a:solidFill>
                <a:ea typeface="標楷體" pitchFamily="65" charset="-120"/>
              </a:rPr>
              <a:t>,</a:t>
            </a:r>
            <a:r>
              <a:rPr lang="zh-TW" altLang="en-US" sz="2000" smtClean="0">
                <a:solidFill>
                  <a:schemeClr val="tx1"/>
                </a:solidFill>
                <a:ea typeface="標楷體" pitchFamily="65" charset="-120"/>
              </a:rPr>
              <a:t>較佳的專案組織運作模式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813" y="1285875"/>
            <a:ext cx="7772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：編號長度適中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785813" y="2714625"/>
            <a:ext cx="7962900" cy="2586038"/>
          </a:xfrm>
        </p:spPr>
        <p:txBody>
          <a:bodyPr/>
          <a:lstStyle/>
          <a:p>
            <a:pPr marL="447675" indent="-447675" eaLnBrk="1" hangingPunct="1"/>
            <a:r>
              <a:rPr lang="zh-TW" altLang="en-US" smtClean="0">
                <a:solidFill>
                  <a:schemeClr val="tx1"/>
                </a:solidFill>
              </a:rPr>
              <a:t>目的：</a:t>
            </a:r>
          </a:p>
          <a:p>
            <a:pPr lvl="1" eaLnBrk="1" hangingPunct="1"/>
            <a:r>
              <a:rPr lang="zh-TW" altLang="en-US" smtClean="0"/>
              <a:t>節省閱讀、抄寫、記憶、輸入的作業時間，增加資料處理的效率，同時降低處理過程中的出錯機率</a:t>
            </a:r>
          </a:p>
          <a:p>
            <a:pPr marL="447675" indent="-447675" eaLnBrk="1" hangingPunct="1"/>
            <a:r>
              <a:rPr lang="zh-TW" altLang="en-US" smtClean="0">
                <a:solidFill>
                  <a:schemeClr val="tx1"/>
                </a:solidFill>
              </a:rPr>
              <a:t>例如：</a:t>
            </a:r>
          </a:p>
          <a:p>
            <a:pPr lvl="1" eaLnBrk="1" hangingPunct="1"/>
            <a:r>
              <a:rPr lang="zh-TW" altLang="en-US" smtClean="0"/>
              <a:t>一般來說，常見的品號編碼在</a:t>
            </a:r>
            <a:r>
              <a:rPr lang="zh-TW" altLang="en-US" smtClean="0">
                <a:solidFill>
                  <a:srgbClr val="0000FF"/>
                </a:solidFill>
              </a:rPr>
              <a:t>「</a:t>
            </a:r>
            <a:r>
              <a:rPr lang="en-US" altLang="zh-TW" smtClean="0">
                <a:solidFill>
                  <a:srgbClr val="0000FF"/>
                </a:solidFill>
              </a:rPr>
              <a:t>8-12</a:t>
            </a:r>
            <a:r>
              <a:rPr lang="zh-TW" altLang="en-US" smtClean="0">
                <a:solidFill>
                  <a:srgbClr val="0000FF"/>
                </a:solidFill>
              </a:rPr>
              <a:t>」碼</a:t>
            </a:r>
            <a:r>
              <a:rPr lang="zh-TW" altLang="en-US" smtClean="0"/>
              <a:t>是較恰當的；假若，超過</a:t>
            </a:r>
            <a:r>
              <a:rPr lang="en-US" altLang="zh-TW" smtClean="0"/>
              <a:t>16</a:t>
            </a:r>
            <a:r>
              <a:rPr lang="zh-TW" altLang="en-US" smtClean="0"/>
              <a:t>碼則過長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813" y="1285875"/>
            <a:ext cx="7772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：盡量避免採用有意義編號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785813" y="2714625"/>
            <a:ext cx="7962900" cy="2298700"/>
          </a:xfrm>
        </p:spPr>
        <p:txBody>
          <a:bodyPr/>
          <a:lstStyle/>
          <a:p>
            <a:pPr marL="447675" indent="-447675" eaLnBrk="1" hangingPunct="1"/>
            <a:r>
              <a:rPr lang="zh-TW" altLang="en-US" smtClean="0">
                <a:solidFill>
                  <a:schemeClr val="tx1"/>
                </a:solidFill>
              </a:rPr>
              <a:t>目的：</a:t>
            </a:r>
          </a:p>
          <a:p>
            <a:pPr lvl="1" eaLnBrk="1" hangingPunct="1"/>
            <a:r>
              <a:rPr lang="zh-TW" altLang="en-US" smtClean="0"/>
              <a:t>避免在日後資料量日益增加的時候，編碼的原則無法滿足所有的意義，造成擴充性不足，無法遵循同樣的原則</a:t>
            </a:r>
          </a:p>
          <a:p>
            <a:pPr marL="447675" indent="-447675" eaLnBrk="1" hangingPunct="1"/>
            <a:r>
              <a:rPr lang="zh-TW" altLang="en-US" smtClean="0">
                <a:solidFill>
                  <a:schemeClr val="tx1"/>
                </a:solidFill>
              </a:rPr>
              <a:t>例如：</a:t>
            </a:r>
          </a:p>
          <a:p>
            <a:pPr lvl="1" eaLnBrk="1" hangingPunct="1"/>
            <a:r>
              <a:rPr lang="zh-TW" altLang="en-US" smtClean="0"/>
              <a:t>原料編號   </a:t>
            </a:r>
            <a:r>
              <a:rPr lang="en-US" altLang="zh-TW" smtClean="0"/>
              <a:t>3   5   4   2   5   3   1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779838" y="4292600"/>
            <a:ext cx="215900" cy="6492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b="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067175" y="4292600"/>
            <a:ext cx="215900" cy="6492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b="0"/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4356100" y="4292600"/>
            <a:ext cx="215900" cy="6492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b="0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V="1">
            <a:off x="3894138" y="5024438"/>
            <a:ext cx="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V="1">
            <a:off x="4181475" y="5024438"/>
            <a:ext cx="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V="1">
            <a:off x="4470400" y="5024438"/>
            <a:ext cx="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708400" y="5373688"/>
            <a:ext cx="45878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規格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995738" y="5373688"/>
            <a:ext cx="458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尺寸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4284663" y="5373688"/>
            <a:ext cx="458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顏色</a:t>
            </a:r>
          </a:p>
        </p:txBody>
      </p:sp>
      <p:sp>
        <p:nvSpPr>
          <p:cNvPr id="44044" name="AutoShape 13"/>
          <p:cNvSpPr>
            <a:spLocks noChangeArrowheads="1"/>
          </p:cNvSpPr>
          <p:nvPr/>
        </p:nvSpPr>
        <p:spPr bwMode="auto">
          <a:xfrm>
            <a:off x="5219700" y="3933825"/>
            <a:ext cx="2303463" cy="1152525"/>
          </a:xfrm>
          <a:prstGeom prst="wedgeRoundRectCallout">
            <a:avLst>
              <a:gd name="adj1" fmla="val -78185"/>
              <a:gd name="adj2" fmla="val 363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5000"/>
              </a:lnSpc>
            </a:pPr>
            <a:r>
              <a:rPr lang="zh-TW" altLang="en-US">
                <a:latin typeface="Times New Roman" pitchFamily="18" charset="0"/>
                <a:ea typeface="標楷體" pitchFamily="65" charset="-120"/>
              </a:rPr>
              <a:t>假設，目前該原料有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5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種規格、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3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種尺寸、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7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種顏色</a:t>
            </a:r>
          </a:p>
        </p:txBody>
      </p:sp>
      <p:sp>
        <p:nvSpPr>
          <p:cNvPr id="44045" name="AutoShape 14"/>
          <p:cNvSpPr>
            <a:spLocks noChangeArrowheads="1"/>
          </p:cNvSpPr>
          <p:nvPr/>
        </p:nvSpPr>
        <p:spPr bwMode="auto">
          <a:xfrm>
            <a:off x="5651500" y="5157788"/>
            <a:ext cx="2952750" cy="1511300"/>
          </a:xfrm>
          <a:prstGeom prst="wedgeRoundRectCallout">
            <a:avLst>
              <a:gd name="adj1" fmla="val -73009"/>
              <a:gd name="adj2" fmla="val -17648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kumimoji="0" lang="zh-TW" altLang="en-US">
                <a:latin typeface="Times New Roman" pitchFamily="18" charset="0"/>
                <a:ea typeface="標楷體" pitchFamily="65" charset="-120"/>
              </a:rPr>
              <a:t>乍看下，很合理，但如果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</a:rPr>
              <a:t>5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</a:rPr>
              <a:t>年後，該原料擴增到有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</a:rPr>
              <a:t>12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</a:rPr>
              <a:t>種規格、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3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種尺寸、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10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種顏色，該如何編號？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4035" grpId="0" animBg="1"/>
      <p:bldP spid="44036" grpId="0" animBg="1"/>
      <p:bldP spid="44037" grpId="0" animBg="1"/>
      <p:bldP spid="44038" grpId="0" animBg="1"/>
      <p:bldP spid="44039" grpId="0" animBg="1"/>
      <p:bldP spid="44040" grpId="0" animBg="1"/>
      <p:bldP spid="54282" grpId="0"/>
      <p:bldP spid="54283" grpId="0"/>
      <p:bldP spid="54284" grpId="0"/>
      <p:bldP spid="44044" grpId="0" animBg="1"/>
      <p:bldP spid="440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813" y="1285875"/>
            <a:ext cx="7772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：盡量避免採用有意義編號 </a:t>
            </a:r>
            <a:r>
              <a:rPr lang="en-US" altLang="zh-TW" sz="32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(Cont.)</a:t>
            </a:r>
            <a:endParaRPr lang="zh-TW" altLang="en-US" sz="3200" b="1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785813" y="2714625"/>
            <a:ext cx="7962900" cy="2586038"/>
          </a:xfrm>
        </p:spPr>
        <p:txBody>
          <a:bodyPr/>
          <a:lstStyle/>
          <a:p>
            <a:pPr marL="447675" indent="-447675" eaLnBrk="1" hangingPunct="1"/>
            <a:r>
              <a:rPr lang="zh-TW" altLang="en-US" smtClean="0">
                <a:solidFill>
                  <a:schemeClr val="tx1"/>
                </a:solidFill>
              </a:rPr>
              <a:t>正確觀念：</a:t>
            </a:r>
          </a:p>
          <a:p>
            <a:pPr lvl="1" eaLnBrk="1" hangingPunct="1"/>
            <a:r>
              <a:rPr lang="zh-TW" altLang="en-US" smtClean="0"/>
              <a:t>品號僅是料件的代碼，只是做為使用者與電腦之間的溝通工具而已，他甚至可以不需要具備任何意義</a:t>
            </a:r>
          </a:p>
          <a:p>
            <a:pPr lvl="1" eaLnBrk="1" hangingPunct="1"/>
            <a:r>
              <a:rPr lang="zh-TW" altLang="en-US" smtClean="0"/>
              <a:t>在</a:t>
            </a:r>
            <a:r>
              <a:rPr lang="en-US" altLang="zh-TW" smtClean="0"/>
              <a:t>ERP</a:t>
            </a:r>
            <a:r>
              <a:rPr lang="zh-TW" altLang="en-US" smtClean="0"/>
              <a:t>系統中，以提供了相當多的欄位用來描述「品號」，因此，品號的品名、規格等所有的資料在列印或顯示時，都會伴隨著料號出現，其實沒有必要將所有意義都編入品號中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285875"/>
            <a:ext cx="8280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TW" altLang="en-US" sz="3200" b="1" smtClean="0"/>
              <a:t>避免使用英文字母或與數字交替使用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2636838"/>
            <a:ext cx="8064500" cy="3384550"/>
          </a:xfrm>
        </p:spPr>
        <p:txBody>
          <a:bodyPr/>
          <a:lstStyle/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目的：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最好全部用阿拉伯數字來編號，避免讀音或識別上混淆和困擾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英文字「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」與數字「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」容易混淆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英文字「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」與數字「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」容易混淆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註：</a:t>
            </a:r>
            <a:b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如果真的有英文編入的需要，可將英文字放在最前面。例如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RS00301</a:t>
            </a:r>
            <a:endParaRPr lang="zh-TW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285875"/>
            <a:ext cx="8280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TW" altLang="en-US" sz="3200" b="1" smtClean="0"/>
              <a:t>避免使用特殊符號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2565400"/>
            <a:ext cx="8064500" cy="3024188"/>
          </a:xfrm>
        </p:spPr>
        <p:txBody>
          <a:bodyPr/>
          <a:lstStyle/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目的：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編號中夾雜「＊」、「－」、「／」 、「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﹒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 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等特殊符號。不僅影響輸入效率，亦會在口述編號時，造成不便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可能與應用系統資料庫的基礎限制而有抵觸的問題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原料品號：　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RS-00301 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(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不佳的編號方式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b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原料品號：　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RS00301     (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較佳的編號方式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TW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285875"/>
            <a:ext cx="8280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TW" altLang="en-US" sz="3200" b="1" smtClean="0"/>
              <a:t>編號長度應求一致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2714625"/>
            <a:ext cx="8064500" cy="3019425"/>
          </a:xfrm>
        </p:spPr>
        <p:txBody>
          <a:bodyPr/>
          <a:lstStyle/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目的：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方便閱讀或輸入時一眼即可發現異常錯誤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原料類有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碼：　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0 X X X X</a:t>
            </a:r>
            <a:b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成品類有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號：　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0 X X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註：</a:t>
            </a:r>
            <a:b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要求「同一類型」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例如原料、半成品、成品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編碼長度應該要一樣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285875"/>
            <a:ext cx="8280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原則</a:t>
            </a:r>
            <a:r>
              <a:rPr lang="en-US" altLang="zh-TW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TW" altLang="en-US" sz="3200" b="1" smtClean="0"/>
              <a:t>編號應有防錯功能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2714625"/>
            <a:ext cx="8064500" cy="3306763"/>
          </a:xfrm>
        </p:spPr>
        <p:txBody>
          <a:bodyPr/>
          <a:lstStyle/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目的：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當編號位數愈長時，除非使用條碼識別系統，否則在資料輸入時，容易因為疏忽而發生錯誤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</a:p>
          <a:p>
            <a:pPr lvl="1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原料類有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碼：　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0 X X X X 0 0 5 1 2 4 6</a:t>
            </a:r>
            <a:b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加一碼檢查碼：　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0 X X X X 0 0 5 1 2 4 6 </a:t>
            </a:r>
            <a:r>
              <a:rPr lang="en-US" altLang="zh-TW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  <a:p>
            <a:pPr marL="447675" indent="-447675"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註：</a:t>
            </a:r>
            <a:b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如此即可用電腦系統邏輯來判斷並警告資料輸入時發生的錯誤</a:t>
            </a:r>
            <a:endParaRPr lang="en-US" altLang="zh-TW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11188" y="2420938"/>
            <a:ext cx="7993062" cy="44370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0">
              <a:latin typeface="Arial" charset="0"/>
              <a:ea typeface="新細明體" charset="-120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285875"/>
            <a:ext cx="8280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物料編號與物料分類的關聯</a:t>
            </a:r>
            <a:endParaRPr lang="zh-TW" altLang="en-US" sz="3200" b="1" smtClean="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268538" y="256540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物料編碼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651500" y="25654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物料分類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1258888" y="3068638"/>
            <a:ext cx="6553200" cy="15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TW" altLang="en-US" b="0">
              <a:latin typeface="Arial" charset="0"/>
              <a:ea typeface="新細明體" charset="-120"/>
            </a:endParaRPr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1908175" y="3068638"/>
            <a:ext cx="23034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1101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XXXX001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1101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XXXX002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1101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XXXX003</a:t>
            </a:r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1908175" y="4221163"/>
            <a:ext cx="2303463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3010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XXXX001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3010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XXXX002</a:t>
            </a:r>
          </a:p>
        </p:txBody>
      </p:sp>
      <p:sp>
        <p:nvSpPr>
          <p:cNvPr id="56328" name="Text Box 10"/>
          <p:cNvSpPr txBox="1">
            <a:spLocks noChangeArrowheads="1"/>
          </p:cNvSpPr>
          <p:nvPr/>
        </p:nvSpPr>
        <p:spPr bwMode="auto">
          <a:xfrm>
            <a:off x="1908175" y="5013325"/>
            <a:ext cx="230346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4586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XXXX001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4586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XXXX002</a:t>
            </a: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>
            <a:off x="3563938" y="321310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0" name="Line 12"/>
          <p:cNvSpPr>
            <a:spLocks noChangeShapeType="1"/>
          </p:cNvSpPr>
          <p:nvPr/>
        </p:nvSpPr>
        <p:spPr bwMode="auto">
          <a:xfrm>
            <a:off x="3779838" y="321310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>
            <a:off x="3563938" y="39338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3563938" y="357346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>
            <a:off x="3563938" y="43656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4" name="Line 16"/>
          <p:cNvSpPr>
            <a:spLocks noChangeShapeType="1"/>
          </p:cNvSpPr>
          <p:nvPr/>
        </p:nvSpPr>
        <p:spPr bwMode="auto">
          <a:xfrm>
            <a:off x="3779838" y="43656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5" name="Line 18"/>
          <p:cNvSpPr>
            <a:spLocks noChangeShapeType="1"/>
          </p:cNvSpPr>
          <p:nvPr/>
        </p:nvSpPr>
        <p:spPr bwMode="auto">
          <a:xfrm>
            <a:off x="3563938" y="47974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6" name="Line 23"/>
          <p:cNvSpPr>
            <a:spLocks noChangeShapeType="1"/>
          </p:cNvSpPr>
          <p:nvPr/>
        </p:nvSpPr>
        <p:spPr bwMode="auto">
          <a:xfrm>
            <a:off x="3563938" y="515620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7" name="Line 24"/>
          <p:cNvSpPr>
            <a:spLocks noChangeShapeType="1"/>
          </p:cNvSpPr>
          <p:nvPr/>
        </p:nvSpPr>
        <p:spPr bwMode="auto">
          <a:xfrm>
            <a:off x="3779838" y="51562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8" name="Line 25"/>
          <p:cNvSpPr>
            <a:spLocks noChangeShapeType="1"/>
          </p:cNvSpPr>
          <p:nvPr/>
        </p:nvSpPr>
        <p:spPr bwMode="auto">
          <a:xfrm>
            <a:off x="3563938" y="558800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9" name="Line 26"/>
          <p:cNvSpPr>
            <a:spLocks noChangeShapeType="1"/>
          </p:cNvSpPr>
          <p:nvPr/>
        </p:nvSpPr>
        <p:spPr bwMode="auto">
          <a:xfrm>
            <a:off x="3779838" y="3573463"/>
            <a:ext cx="1512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0" name="Line 27"/>
          <p:cNvSpPr>
            <a:spLocks noChangeShapeType="1"/>
          </p:cNvSpPr>
          <p:nvPr/>
        </p:nvSpPr>
        <p:spPr bwMode="auto">
          <a:xfrm>
            <a:off x="3779838" y="4581525"/>
            <a:ext cx="1512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1" name="Line 28"/>
          <p:cNvSpPr>
            <a:spLocks noChangeShapeType="1"/>
          </p:cNvSpPr>
          <p:nvPr/>
        </p:nvSpPr>
        <p:spPr bwMode="auto">
          <a:xfrm>
            <a:off x="3779838" y="5373688"/>
            <a:ext cx="1512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5508625" y="3357563"/>
            <a:ext cx="2303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1101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電阻</a:t>
            </a:r>
            <a:endParaRPr lang="en-US" altLang="zh-TW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5508625" y="4365625"/>
            <a:ext cx="2303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3010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PC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板半成品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5508625" y="5156200"/>
            <a:ext cx="2303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4586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成品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1187450" y="5876925"/>
            <a:ext cx="324008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用途：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1.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識別屬性</a:t>
            </a:r>
          </a:p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            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2.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報表及資料查詢排序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5292725" y="5876925"/>
            <a:ext cx="29527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1.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統計彙總存貨資料 </a:t>
            </a:r>
            <a:b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</a:b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(eg.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庫存明細表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1258888" y="5805488"/>
            <a:ext cx="6553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TW" altLang="en-US" b="0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nimBg="1"/>
      <p:bldP spid="410626" grpId="0"/>
      <p:bldP spid="75780" grpId="0"/>
      <p:bldP spid="75781" grpId="0"/>
      <p:bldP spid="56326" grpId="0"/>
      <p:bldP spid="56327" grpId="0"/>
      <p:bldP spid="56328" grpId="0"/>
      <p:bldP spid="56329" grpId="0" animBg="1"/>
      <p:bldP spid="56330" grpId="0" animBg="1"/>
      <p:bldP spid="56331" grpId="0" animBg="1"/>
      <p:bldP spid="56332" grpId="0" animBg="1"/>
      <p:bldP spid="56333" grpId="0" animBg="1"/>
      <p:bldP spid="56334" grpId="0" animBg="1"/>
      <p:bldP spid="56335" grpId="0" animBg="1"/>
      <p:bldP spid="56336" grpId="0" animBg="1"/>
      <p:bldP spid="56337" grpId="0" animBg="1"/>
      <p:bldP spid="56338" grpId="0" animBg="1"/>
      <p:bldP spid="56339" grpId="0" animBg="1"/>
      <p:bldP spid="56340" grpId="0" animBg="1"/>
      <p:bldP spid="56341" grpId="0" animBg="1"/>
      <p:bldP spid="75805" grpId="0"/>
      <p:bldP spid="75806" grpId="0"/>
      <p:bldP spid="75807" grpId="0"/>
      <p:bldP spid="75808" grpId="0"/>
      <p:bldP spid="758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11188" y="2636838"/>
            <a:ext cx="7993062" cy="403225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0">
              <a:latin typeface="Arial" charset="0"/>
              <a:ea typeface="新細明體" charset="-120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285875"/>
            <a:ext cx="8280400" cy="1357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物料編號與會計科目的關聯</a:t>
            </a:r>
            <a:endParaRPr lang="zh-TW" altLang="en-US" sz="3200" b="1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979613" y="278130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物料編碼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651500" y="27813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會計科目</a:t>
            </a: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1258888" y="3284538"/>
            <a:ext cx="6553200" cy="15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TW" altLang="en-US" b="0">
              <a:latin typeface="Arial" charset="0"/>
              <a:ea typeface="新細明體" charset="-120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051050" y="3573463"/>
            <a:ext cx="1439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1101   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電組</a:t>
            </a:r>
            <a:endParaRPr lang="en-US" altLang="zh-TW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051050" y="4292600"/>
            <a:ext cx="237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3010 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  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PC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板半成品</a:t>
            </a:r>
            <a:endParaRPr lang="en-US" altLang="zh-TW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8376" name="Line 20"/>
          <p:cNvSpPr>
            <a:spLocks noChangeShapeType="1"/>
          </p:cNvSpPr>
          <p:nvPr/>
        </p:nvSpPr>
        <p:spPr bwMode="auto">
          <a:xfrm>
            <a:off x="3779838" y="3789363"/>
            <a:ext cx="1512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7" name="Line 21"/>
          <p:cNvSpPr>
            <a:spLocks noChangeShapeType="1"/>
          </p:cNvSpPr>
          <p:nvPr/>
        </p:nvSpPr>
        <p:spPr bwMode="auto">
          <a:xfrm>
            <a:off x="4427538" y="4508500"/>
            <a:ext cx="865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8" name="Line 22"/>
          <p:cNvSpPr>
            <a:spLocks noChangeShapeType="1"/>
          </p:cNvSpPr>
          <p:nvPr/>
        </p:nvSpPr>
        <p:spPr bwMode="auto">
          <a:xfrm>
            <a:off x="3779838" y="5156200"/>
            <a:ext cx="15128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5508625" y="3573463"/>
            <a:ext cx="2303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1226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原料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5508625" y="4292600"/>
            <a:ext cx="2303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1218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半成品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5508625" y="4938713"/>
            <a:ext cx="2303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kumimoji="0"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1211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成品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5219700" y="5732463"/>
            <a:ext cx="29527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1.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彙總存貨資產總金額 </a:t>
            </a:r>
            <a:b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</a:b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(eg.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進耗存統計表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>
            <a:off x="1258888" y="5589588"/>
            <a:ext cx="6553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TW" altLang="en-US" b="0">
              <a:latin typeface="Arial" charset="0"/>
              <a:ea typeface="新細明體" charset="-120"/>
            </a:endParaRP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2051050" y="4940300"/>
            <a:ext cx="2303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4586</a:t>
            </a:r>
            <a:r>
              <a:rPr lang="en-US" altLang="zh-TW" b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成品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10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10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10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10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4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6" dur="10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0" dur="10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  <p:bldP spid="410626" grpId="0"/>
      <p:bldP spid="410626" grpId="1"/>
      <p:bldP spid="78852" grpId="0"/>
      <p:bldP spid="78853" grpId="0"/>
      <p:bldP spid="78855" grpId="0"/>
      <p:bldP spid="78856" grpId="0"/>
      <p:bldP spid="58376" grpId="0" animBg="1"/>
      <p:bldP spid="58377" grpId="0" animBg="1"/>
      <p:bldP spid="58378" grpId="0" animBg="1"/>
      <p:bldP spid="78871" grpId="0"/>
      <p:bldP spid="78872" grpId="0"/>
      <p:bldP spid="78873" grpId="0"/>
      <p:bldP spid="78875" grpId="0"/>
      <p:bldP spid="788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9"/>
          <p:cNvSpPr>
            <a:spLocks noChangeArrowheads="1"/>
          </p:cNvSpPr>
          <p:nvPr/>
        </p:nvSpPr>
        <p:spPr bwMode="auto">
          <a:xfrm>
            <a:off x="468313" y="2852738"/>
            <a:ext cx="8424862" cy="4005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b="0"/>
          </a:p>
        </p:txBody>
      </p:sp>
      <p:sp>
        <p:nvSpPr>
          <p:cNvPr id="387084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1484313"/>
            <a:ext cx="8497887" cy="742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編碼範例</a:t>
            </a:r>
          </a:p>
        </p:txBody>
      </p:sp>
      <p:sp>
        <p:nvSpPr>
          <p:cNvPr id="27650" name="Rectangle 13"/>
          <p:cNvSpPr>
            <a:spLocks noChangeArrowheads="1"/>
          </p:cNvSpPr>
          <p:nvPr/>
        </p:nvSpPr>
        <p:spPr bwMode="auto">
          <a:xfrm>
            <a:off x="468313" y="2420938"/>
            <a:ext cx="6434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47675" indent="-447675">
              <a:buClr>
                <a:srgbClr val="FF0000"/>
              </a:buClr>
              <a:buSzPct val="75000"/>
              <a:buFont typeface="Wingdings" pitchFamily="2" charset="2"/>
              <a:buChar char="u"/>
              <a:tabLst>
                <a:tab pos="447675" algn="l"/>
              </a:tabLst>
            </a:pP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成品編號 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(9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碼，</a:t>
            </a:r>
            <a:r>
              <a:rPr kumimoji="0" lang="zh-TW" altLang="en-US" sz="2000" u="sng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Ｘ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kumimoji="0" lang="zh-TW" altLang="en-US" sz="2000" u="sng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Ｘ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kumimoji="0" lang="zh-TW" altLang="en-US" sz="2000" u="sng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ＸＸ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kumimoji="0" lang="zh-TW" altLang="en-US" sz="2000" u="sng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ＸＸＸ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kumimoji="0" lang="zh-TW" altLang="en-US" sz="2000" u="sng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ＸＸ</a:t>
            </a:r>
            <a:r>
              <a:rPr kumimoji="0" lang="zh-TW" altLang="en-US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sz="2000">
                <a:solidFill>
                  <a:srgbClr val="00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827088" y="2995613"/>
            <a:ext cx="1368425" cy="647700"/>
          </a:xfrm>
          <a:prstGeom prst="roundRect">
            <a:avLst>
              <a:gd name="adj" fmla="val 34907"/>
            </a:avLst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碼</a:t>
            </a:r>
          </a:p>
          <a:p>
            <a:pPr algn="ctr">
              <a:defRPr/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X</a:t>
            </a: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2411413" y="2995613"/>
            <a:ext cx="1366837" cy="647700"/>
          </a:xfrm>
          <a:prstGeom prst="roundRect">
            <a:avLst>
              <a:gd name="adj" fmla="val 34907"/>
            </a:avLst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2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碼</a:t>
            </a:r>
          </a:p>
          <a:p>
            <a:pPr algn="ctr">
              <a:defRPr/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X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3995738" y="2995613"/>
            <a:ext cx="1366837" cy="647700"/>
          </a:xfrm>
          <a:prstGeom prst="roundRect">
            <a:avLst>
              <a:gd name="adj" fmla="val 34907"/>
            </a:avLst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3-4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碼</a:t>
            </a:r>
          </a:p>
          <a:p>
            <a:pPr algn="ctr">
              <a:defRPr/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XX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580063" y="2995613"/>
            <a:ext cx="1366837" cy="647700"/>
          </a:xfrm>
          <a:prstGeom prst="roundRect">
            <a:avLst>
              <a:gd name="adj" fmla="val 34907"/>
            </a:avLst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5-7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碼</a:t>
            </a:r>
          </a:p>
          <a:p>
            <a:pPr algn="ctr">
              <a:defRPr/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XXX</a:t>
            </a:r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7164388" y="2995613"/>
            <a:ext cx="1366837" cy="647700"/>
          </a:xfrm>
          <a:prstGeom prst="roundRect">
            <a:avLst>
              <a:gd name="adj" fmla="val 34907"/>
            </a:avLst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8-9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碼</a:t>
            </a:r>
          </a:p>
          <a:p>
            <a:pPr algn="ctr">
              <a:defRPr/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XX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900113" y="3787775"/>
            <a:ext cx="1295400" cy="360363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1 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原    料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900113" y="4219575"/>
            <a:ext cx="1295400" cy="360363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2 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物    料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900113" y="4651375"/>
            <a:ext cx="1295400" cy="360363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3 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半成品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900113" y="5084763"/>
            <a:ext cx="1295400" cy="360362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4 </a:t>
            </a: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成    品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900113" y="5516563"/>
            <a:ext cx="1295400" cy="360362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5 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代銷品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900113" y="5948363"/>
            <a:ext cx="1295400" cy="360362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6 </a:t>
            </a: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客供品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2484438" y="5084763"/>
            <a:ext cx="1295400" cy="360362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1 </a:t>
            </a: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桌上型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484438" y="5516563"/>
            <a:ext cx="1295400" cy="360362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2 </a:t>
            </a: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工業用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2484438" y="5948363"/>
            <a:ext cx="1295400" cy="360362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3 </a:t>
            </a: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筆記型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116013" y="6308725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識別碼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2700338" y="6308725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分類碼</a:t>
            </a: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4067175" y="5084763"/>
            <a:ext cx="1295400" cy="360362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01 X</a:t>
            </a: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系列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4067175" y="5516563"/>
            <a:ext cx="1295400" cy="360362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02 T</a:t>
            </a: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系列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4067175" y="5948363"/>
            <a:ext cx="1295400" cy="360362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03 R</a:t>
            </a: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系列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4356100" y="6308725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型號</a:t>
            </a:r>
          </a:p>
        </p:txBody>
      </p:sp>
      <p:sp>
        <p:nvSpPr>
          <p:cNvPr id="60440" name="AutoShape 26"/>
          <p:cNvSpPr>
            <a:spLocks noChangeArrowheads="1"/>
          </p:cNvSpPr>
          <p:nvPr/>
        </p:nvSpPr>
        <p:spPr bwMode="auto">
          <a:xfrm>
            <a:off x="2268538" y="5227638"/>
            <a:ext cx="14287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0"/>
          </a:p>
        </p:txBody>
      </p:sp>
      <p:sp>
        <p:nvSpPr>
          <p:cNvPr id="60441" name="AutoShape 27"/>
          <p:cNvSpPr>
            <a:spLocks noChangeArrowheads="1"/>
          </p:cNvSpPr>
          <p:nvPr/>
        </p:nvSpPr>
        <p:spPr bwMode="auto">
          <a:xfrm>
            <a:off x="3851275" y="5156200"/>
            <a:ext cx="14287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0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5580063" y="5084763"/>
            <a:ext cx="1512887" cy="358775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256  CPU1.6G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0446" name="AutoShape 27"/>
          <p:cNvSpPr>
            <a:spLocks noChangeArrowheads="1"/>
          </p:cNvSpPr>
          <p:nvPr/>
        </p:nvSpPr>
        <p:spPr bwMode="auto">
          <a:xfrm>
            <a:off x="5364163" y="5156200"/>
            <a:ext cx="14287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0"/>
          </a:p>
        </p:txBody>
      </p:sp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5580063" y="5516563"/>
            <a:ext cx="1512887" cy="358775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257  CPU1.7G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5580063" y="5948363"/>
            <a:ext cx="1512887" cy="358775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258  CPU1.8G</a:t>
            </a: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940425" y="6308725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規格</a:t>
            </a:r>
          </a:p>
        </p:txBody>
      </p:sp>
      <p:sp>
        <p:nvSpPr>
          <p:cNvPr id="60450" name="AutoShape 27"/>
          <p:cNvSpPr>
            <a:spLocks noChangeArrowheads="1"/>
          </p:cNvSpPr>
          <p:nvPr/>
        </p:nvSpPr>
        <p:spPr bwMode="auto">
          <a:xfrm>
            <a:off x="7092950" y="5156200"/>
            <a:ext cx="14287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308850" y="5084763"/>
            <a:ext cx="1150938" cy="36036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01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7308850" y="5516563"/>
            <a:ext cx="1150938" cy="36036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02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308850" y="5948363"/>
            <a:ext cx="1150938" cy="36036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03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7451725" y="6308725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流水號</a:t>
            </a:r>
          </a:p>
        </p:txBody>
      </p:sp>
      <p:sp>
        <p:nvSpPr>
          <p:cNvPr id="60455" name="Rectangle 39"/>
          <p:cNvSpPr>
            <a:spLocks noChangeArrowheads="1"/>
          </p:cNvSpPr>
          <p:nvPr/>
        </p:nvSpPr>
        <p:spPr bwMode="auto">
          <a:xfrm>
            <a:off x="827088" y="3716338"/>
            <a:ext cx="1441450" cy="1296987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827088" y="5445125"/>
            <a:ext cx="1441450" cy="8636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2411413" y="5445125"/>
            <a:ext cx="1441450" cy="8636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3995738" y="5445125"/>
            <a:ext cx="1441450" cy="8636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59" name="Rectangle 43"/>
          <p:cNvSpPr>
            <a:spLocks noChangeArrowheads="1"/>
          </p:cNvSpPr>
          <p:nvPr/>
        </p:nvSpPr>
        <p:spPr bwMode="auto">
          <a:xfrm>
            <a:off x="5508625" y="5445125"/>
            <a:ext cx="1655763" cy="8636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61" name="AutoShape 45"/>
          <p:cNvSpPr>
            <a:spLocks noChangeArrowheads="1"/>
          </p:cNvSpPr>
          <p:nvPr/>
        </p:nvSpPr>
        <p:spPr bwMode="auto">
          <a:xfrm>
            <a:off x="323850" y="5013325"/>
            <a:ext cx="8496300" cy="431800"/>
          </a:xfrm>
          <a:prstGeom prst="roundRect">
            <a:avLst>
              <a:gd name="adj" fmla="val 41435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62" name="AutoShape 46"/>
          <p:cNvSpPr>
            <a:spLocks noChangeArrowheads="1"/>
          </p:cNvSpPr>
          <p:nvPr/>
        </p:nvSpPr>
        <p:spPr bwMode="auto">
          <a:xfrm>
            <a:off x="5003800" y="4221163"/>
            <a:ext cx="2016125" cy="576262"/>
          </a:xfrm>
          <a:prstGeom prst="wedgeRoundRectCallout">
            <a:avLst>
              <a:gd name="adj1" fmla="val -45278"/>
              <a:gd name="adj2" fmla="val 70111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4 1 0 1 2 5 6 0 1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5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3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1" dur="10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7" grpId="0" animBg="1"/>
      <p:bldP spid="387084" grpId="0"/>
      <p:bldP spid="27650" grpId="0"/>
      <p:bldP spid="53252" grpId="0" animBg="1"/>
      <p:bldP spid="53253" grpId="0" animBg="1"/>
      <p:bldP spid="53254" grpId="0" animBg="1"/>
      <p:bldP spid="53255" grpId="0" animBg="1"/>
      <p:bldP spid="53256" grpId="0" animBg="1"/>
      <p:bldP spid="53258" grpId="0" animBg="1"/>
      <p:bldP spid="53259" grpId="0" animBg="1"/>
      <p:bldP spid="53260" grpId="0" animBg="1"/>
      <p:bldP spid="53261" grpId="0" animBg="1"/>
      <p:bldP spid="53262" grpId="0" animBg="1"/>
      <p:bldP spid="53263" grpId="0" animBg="1"/>
      <p:bldP spid="53264" grpId="0" animBg="1"/>
      <p:bldP spid="53265" grpId="0" animBg="1"/>
      <p:bldP spid="53266" grpId="0" animBg="1"/>
      <p:bldP spid="53267" grpId="0"/>
      <p:bldP spid="53268" grpId="0"/>
      <p:bldP spid="53269" grpId="0" animBg="1"/>
      <p:bldP spid="53270" grpId="0" animBg="1"/>
      <p:bldP spid="53271" grpId="0" animBg="1"/>
      <p:bldP spid="53272" grpId="0"/>
      <p:bldP spid="60440" grpId="0" animBg="1"/>
      <p:bldP spid="60441" grpId="0" animBg="1"/>
      <p:bldP spid="53276" grpId="0" animBg="1"/>
      <p:bldP spid="60446" grpId="0" animBg="1"/>
      <p:bldP spid="2" grpId="0" animBg="1"/>
      <p:bldP spid="3" grpId="0" animBg="1"/>
      <p:bldP spid="4" grpId="0"/>
      <p:bldP spid="60450" grpId="0" animBg="1"/>
      <p:bldP spid="5" grpId="0" animBg="1"/>
      <p:bldP spid="6" grpId="0" animBg="1"/>
      <p:bldP spid="7" grpId="0" animBg="1"/>
      <p:bldP spid="8" grpId="0"/>
      <p:bldP spid="60455" grpId="0" animBg="1"/>
      <p:bldP spid="60456" grpId="0" animBg="1"/>
      <p:bldP spid="60457" grpId="0" animBg="1"/>
      <p:bldP spid="60458" grpId="0" animBg="1"/>
      <p:bldP spid="60459" grpId="0" animBg="1"/>
      <p:bldP spid="60461" grpId="0" animBg="1"/>
      <p:bldP spid="604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93D2850-6D95-4B8D-A873-0BB0E98E72DA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56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068638"/>
            <a:ext cx="6902450" cy="74295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細明體" pitchFamily="49" charset="-120"/>
              </a:rPr>
              <a:t> </a:t>
            </a:r>
            <a:r>
              <a:rPr lang="zh-TW" altLang="en-US" smtClean="0">
                <a:latin typeface="華康隸書體W7"/>
              </a:rPr>
              <a:t>一、導入方法論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068638"/>
            <a:ext cx="6902450" cy="74295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細明體" pitchFamily="49" charset="-120"/>
              </a:rPr>
              <a:t> </a:t>
            </a:r>
            <a:r>
              <a:rPr lang="zh-TW" altLang="en-US" smtClean="0">
                <a:latin typeface="華康隸書體W7"/>
              </a:rPr>
              <a:t>三、商品</a:t>
            </a:r>
            <a:r>
              <a:rPr lang="en-US" altLang="zh-TW" b="1" smtClean="0"/>
              <a:t>BOM </a:t>
            </a:r>
            <a:r>
              <a:rPr lang="zh-TW" altLang="en-US" smtClean="0">
                <a:latin typeface="華康隸書體W7"/>
              </a:rPr>
              <a:t>的規劃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628775"/>
            <a:ext cx="7416800" cy="742950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華康隸書體W7"/>
              </a:rPr>
              <a:t>甚麼是</a:t>
            </a:r>
            <a:r>
              <a:rPr lang="zh-TW" altLang="en-US" smtClean="0"/>
              <a:t> </a:t>
            </a:r>
            <a:r>
              <a:rPr lang="en-US" altLang="zh-TW" b="1" smtClean="0"/>
              <a:t>BOM </a:t>
            </a:r>
            <a:r>
              <a:rPr lang="zh-TW" altLang="en-US" b="1" smtClean="0"/>
              <a:t>？</a:t>
            </a:r>
          </a:p>
        </p:txBody>
      </p:sp>
      <p:sp>
        <p:nvSpPr>
          <p:cNvPr id="25643" name="Rectangle 161"/>
          <p:cNvSpPr>
            <a:spLocks noChangeArrowheads="1"/>
          </p:cNvSpPr>
          <p:nvPr/>
        </p:nvSpPr>
        <p:spPr bwMode="auto">
          <a:xfrm>
            <a:off x="611188" y="2636838"/>
            <a:ext cx="7416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6700" indent="-266700">
              <a:lnSpc>
                <a:spcPct val="110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en-US" altLang="zh-TW" sz="2000">
                <a:latin typeface="Times New Roman" pitchFamily="18" charset="0"/>
                <a:ea typeface="標楷體" pitchFamily="65" charset="-120"/>
              </a:rPr>
              <a:t>BOM (Bill of Material) 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＝ 材料用料清單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1979613" y="3213100"/>
            <a:ext cx="5040312" cy="244792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lIns="234000" tIns="154800" rIns="162000" bIns="154800"/>
          <a:lstStyle/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zh-TW" altLang="en-US">
                <a:solidFill>
                  <a:schemeClr val="hlink"/>
                </a:solidFill>
                <a:ea typeface="標楷體" pitchFamily="65" charset="-120"/>
              </a:rPr>
              <a:t>簡單的說，就是將製造的「最終產品」或「銷售商品」所需要的原料、半成品，以及單位用量，由上往下依包裝、組合、製造、採購的順序逐一展開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  <p:bldP spid="25643" grpId="0"/>
      <p:bldP spid="809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902450" cy="7429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mtClean="0">
                <a:latin typeface="細明體" pitchFamily="49" charset="-120"/>
              </a:rPr>
              <a:t> </a:t>
            </a:r>
            <a:r>
              <a:rPr lang="zh-TW" altLang="en-US" smtClean="0">
                <a:solidFill>
                  <a:schemeClr val="hlink"/>
                </a:solidFill>
              </a:rPr>
              <a:t>以數位相機說明 </a:t>
            </a:r>
            <a:r>
              <a:rPr lang="en-US" altLang="zh-TW" b="1" smtClean="0">
                <a:solidFill>
                  <a:schemeClr val="hlink"/>
                </a:solidFill>
              </a:rPr>
              <a:t>BOM </a:t>
            </a:r>
            <a:r>
              <a:rPr lang="zh-TW" altLang="en-US" smtClean="0">
                <a:solidFill>
                  <a:schemeClr val="hlink"/>
                </a:solidFill>
              </a:rPr>
              <a:t>的結構</a:t>
            </a:r>
          </a:p>
        </p:txBody>
      </p:sp>
      <p:sp>
        <p:nvSpPr>
          <p:cNvPr id="35843" name="Line 8"/>
          <p:cNvSpPr>
            <a:spLocks noChangeShapeType="1"/>
          </p:cNvSpPr>
          <p:nvPr/>
        </p:nvSpPr>
        <p:spPr bwMode="auto">
          <a:xfrm>
            <a:off x="7180263" y="233045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3325813" y="1538288"/>
            <a:ext cx="2303462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品號：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420001 (M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algn="ctr"/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數位相機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-SX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系列</a:t>
            </a: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842963" y="2579688"/>
            <a:ext cx="164623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310002</a:t>
            </a:r>
          </a:p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PCBA-Main-SX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M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1843088" y="3435350"/>
            <a:ext cx="16462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320002</a:t>
            </a:r>
          </a:p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PCBA-Sensor-SX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S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2927350" y="2579688"/>
            <a:ext cx="131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390001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相機包材組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Y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35848" name="Rectangle 13"/>
          <p:cNvSpPr>
            <a:spLocks noChangeArrowheads="1"/>
          </p:cNvSpPr>
          <p:nvPr/>
        </p:nvSpPr>
        <p:spPr bwMode="auto">
          <a:xfrm>
            <a:off x="3559175" y="3435350"/>
            <a:ext cx="17859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190003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電池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-AAA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可充式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/4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35849" name="Rectangle 14"/>
          <p:cNvSpPr>
            <a:spLocks noChangeArrowheads="1"/>
          </p:cNvSpPr>
          <p:nvPr/>
        </p:nvSpPr>
        <p:spPr bwMode="auto">
          <a:xfrm>
            <a:off x="4464050" y="2579688"/>
            <a:ext cx="19510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190008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驅動程式光碟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V2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35850" name="Rectangle 15"/>
          <p:cNvSpPr>
            <a:spLocks noChangeArrowheads="1"/>
          </p:cNvSpPr>
          <p:nvPr/>
        </p:nvSpPr>
        <p:spPr bwMode="auto">
          <a:xfrm>
            <a:off x="5341938" y="3435350"/>
            <a:ext cx="19510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190009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防塵相機套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-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黑色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35851" name="Rectangle 16"/>
          <p:cNvSpPr>
            <a:spLocks noChangeArrowheads="1"/>
          </p:cNvSpPr>
          <p:nvPr/>
        </p:nvSpPr>
        <p:spPr bwMode="auto">
          <a:xfrm>
            <a:off x="6110288" y="2579688"/>
            <a:ext cx="21161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190012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使用手冊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35852" name="Line 17"/>
          <p:cNvSpPr>
            <a:spLocks noChangeShapeType="1"/>
          </p:cNvSpPr>
          <p:nvPr/>
        </p:nvSpPr>
        <p:spPr bwMode="auto">
          <a:xfrm>
            <a:off x="1720850" y="2330450"/>
            <a:ext cx="5453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3" name="Line 18"/>
          <p:cNvSpPr>
            <a:spLocks noChangeShapeType="1"/>
          </p:cNvSpPr>
          <p:nvPr/>
        </p:nvSpPr>
        <p:spPr bwMode="auto">
          <a:xfrm>
            <a:off x="1720850" y="233045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4" name="Line 19"/>
          <p:cNvSpPr>
            <a:spLocks noChangeShapeType="1"/>
          </p:cNvSpPr>
          <p:nvPr/>
        </p:nvSpPr>
        <p:spPr bwMode="auto">
          <a:xfrm>
            <a:off x="3598863" y="233045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5" name="Line 20"/>
          <p:cNvSpPr>
            <a:spLocks noChangeShapeType="1"/>
          </p:cNvSpPr>
          <p:nvPr/>
        </p:nvSpPr>
        <p:spPr bwMode="auto">
          <a:xfrm>
            <a:off x="2681288" y="2330450"/>
            <a:ext cx="0" cy="1141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6" name="Line 21"/>
          <p:cNvSpPr>
            <a:spLocks noChangeShapeType="1"/>
          </p:cNvSpPr>
          <p:nvPr/>
        </p:nvSpPr>
        <p:spPr bwMode="auto">
          <a:xfrm>
            <a:off x="4476750" y="2341563"/>
            <a:ext cx="0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7" name="Line 22"/>
          <p:cNvSpPr>
            <a:spLocks noChangeShapeType="1"/>
          </p:cNvSpPr>
          <p:nvPr/>
        </p:nvSpPr>
        <p:spPr bwMode="auto">
          <a:xfrm>
            <a:off x="5451475" y="233045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8" name="Line 23"/>
          <p:cNvSpPr>
            <a:spLocks noChangeShapeType="1"/>
          </p:cNvSpPr>
          <p:nvPr/>
        </p:nvSpPr>
        <p:spPr bwMode="auto">
          <a:xfrm>
            <a:off x="6329363" y="2341563"/>
            <a:ext cx="0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9" name="Line 24"/>
          <p:cNvSpPr>
            <a:spLocks noChangeShapeType="1"/>
          </p:cNvSpPr>
          <p:nvPr/>
        </p:nvSpPr>
        <p:spPr bwMode="auto">
          <a:xfrm>
            <a:off x="4476750" y="2141538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0" name="Rectangle 25"/>
          <p:cNvSpPr>
            <a:spLocks noChangeArrowheads="1"/>
          </p:cNvSpPr>
          <p:nvPr/>
        </p:nvSpPr>
        <p:spPr bwMode="auto">
          <a:xfrm>
            <a:off x="3406775" y="4710113"/>
            <a:ext cx="2305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品號：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310002 (M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algn="ctr"/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PCBA-Main-SX</a:t>
            </a:r>
          </a:p>
        </p:txBody>
      </p:sp>
      <p:grpSp>
        <p:nvGrpSpPr>
          <p:cNvPr id="35861" name="Group 26"/>
          <p:cNvGrpSpPr>
            <a:grpSpLocks/>
          </p:cNvGrpSpPr>
          <p:nvPr/>
        </p:nvGrpSpPr>
        <p:grpSpPr bwMode="auto">
          <a:xfrm>
            <a:off x="142875" y="5281613"/>
            <a:ext cx="8820150" cy="1141412"/>
            <a:chOff x="737" y="8105"/>
            <a:chExt cx="9645" cy="1440"/>
          </a:xfrm>
        </p:grpSpPr>
        <p:sp>
          <p:nvSpPr>
            <p:cNvPr id="35872" name="Rectangle 27"/>
            <p:cNvSpPr>
              <a:spLocks noChangeArrowheads="1"/>
            </p:cNvSpPr>
            <p:nvPr/>
          </p:nvSpPr>
          <p:spPr bwMode="auto">
            <a:xfrm>
              <a:off x="737" y="8645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110001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主開關連動板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73" name="Rectangle 28"/>
            <p:cNvSpPr>
              <a:spLocks noChangeArrowheads="1"/>
            </p:cNvSpPr>
            <p:nvPr/>
          </p:nvSpPr>
          <p:spPr bwMode="auto">
            <a:xfrm>
              <a:off x="2117" y="8645"/>
              <a:ext cx="1245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110002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模式按鈕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74" name="Rectangle 29"/>
            <p:cNvSpPr>
              <a:spLocks noChangeArrowheads="1"/>
            </p:cNvSpPr>
            <p:nvPr/>
          </p:nvSpPr>
          <p:spPr bwMode="auto">
            <a:xfrm>
              <a:off x="3152" y="8645"/>
              <a:ext cx="11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110003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塑膠前蓋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75" name="Rectangle 30"/>
            <p:cNvSpPr>
              <a:spLocks noChangeArrowheads="1"/>
            </p:cNvSpPr>
            <p:nvPr/>
          </p:nvSpPr>
          <p:spPr bwMode="auto">
            <a:xfrm>
              <a:off x="4052" y="8645"/>
              <a:ext cx="117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110004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塑膠後蓋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76" name="Rectangle 31"/>
            <p:cNvSpPr>
              <a:spLocks noChangeArrowheads="1"/>
            </p:cNvSpPr>
            <p:nvPr/>
          </p:nvSpPr>
          <p:spPr bwMode="auto">
            <a:xfrm>
              <a:off x="4937" y="8630"/>
              <a:ext cx="126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130001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金屬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Logo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77" name="Rectangle 32"/>
            <p:cNvSpPr>
              <a:spLocks noChangeArrowheads="1"/>
            </p:cNvSpPr>
            <p:nvPr/>
          </p:nvSpPr>
          <p:spPr bwMode="auto">
            <a:xfrm>
              <a:off x="5882" y="8630"/>
              <a:ext cx="12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130002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鍍鎳螺絲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/8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78" name="Rectangle 33"/>
            <p:cNvSpPr>
              <a:spLocks noChangeArrowheads="1"/>
            </p:cNvSpPr>
            <p:nvPr/>
          </p:nvSpPr>
          <p:spPr bwMode="auto">
            <a:xfrm>
              <a:off x="6752" y="8630"/>
              <a:ext cx="108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140001</a:t>
              </a:r>
            </a:p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LCD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窗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79" name="Line 34"/>
            <p:cNvSpPr>
              <a:spLocks noChangeShapeType="1"/>
            </p:cNvSpPr>
            <p:nvPr/>
          </p:nvSpPr>
          <p:spPr bwMode="auto">
            <a:xfrm>
              <a:off x="1697" y="8330"/>
              <a:ext cx="81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0" name="Line 35"/>
            <p:cNvSpPr>
              <a:spLocks noChangeShapeType="1"/>
            </p:cNvSpPr>
            <p:nvPr/>
          </p:nvSpPr>
          <p:spPr bwMode="auto">
            <a:xfrm>
              <a:off x="1697" y="833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1" name="Line 36"/>
            <p:cNvSpPr>
              <a:spLocks noChangeShapeType="1"/>
            </p:cNvSpPr>
            <p:nvPr/>
          </p:nvSpPr>
          <p:spPr bwMode="auto">
            <a:xfrm>
              <a:off x="3722" y="833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2" name="Line 37"/>
            <p:cNvSpPr>
              <a:spLocks noChangeShapeType="1"/>
            </p:cNvSpPr>
            <p:nvPr/>
          </p:nvSpPr>
          <p:spPr bwMode="auto">
            <a:xfrm>
              <a:off x="5567" y="834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3" name="Line 38"/>
            <p:cNvSpPr>
              <a:spLocks noChangeShapeType="1"/>
            </p:cNvSpPr>
            <p:nvPr/>
          </p:nvSpPr>
          <p:spPr bwMode="auto">
            <a:xfrm>
              <a:off x="7307" y="833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4" name="Line 39"/>
            <p:cNvSpPr>
              <a:spLocks noChangeShapeType="1"/>
            </p:cNvSpPr>
            <p:nvPr/>
          </p:nvSpPr>
          <p:spPr bwMode="auto">
            <a:xfrm>
              <a:off x="5567" y="810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5" name="Rectangle 40"/>
            <p:cNvSpPr>
              <a:spLocks noChangeArrowheads="1"/>
            </p:cNvSpPr>
            <p:nvPr/>
          </p:nvSpPr>
          <p:spPr bwMode="auto">
            <a:xfrm>
              <a:off x="7532" y="8630"/>
              <a:ext cx="12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140002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顯示窗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86" name="Rectangle 41"/>
            <p:cNvSpPr>
              <a:spLocks noChangeArrowheads="1"/>
            </p:cNvSpPr>
            <p:nvPr/>
          </p:nvSpPr>
          <p:spPr bwMode="auto">
            <a:xfrm>
              <a:off x="8387" y="8630"/>
              <a:ext cx="11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140003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光學鏡片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87" name="Line 42"/>
            <p:cNvSpPr>
              <a:spLocks noChangeShapeType="1"/>
            </p:cNvSpPr>
            <p:nvPr/>
          </p:nvSpPr>
          <p:spPr bwMode="auto">
            <a:xfrm>
              <a:off x="8972" y="833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8" name="Rectangle 43"/>
            <p:cNvSpPr>
              <a:spLocks noChangeArrowheads="1"/>
            </p:cNvSpPr>
            <p:nvPr/>
          </p:nvSpPr>
          <p:spPr bwMode="auto">
            <a:xfrm>
              <a:off x="9182" y="8630"/>
              <a:ext cx="12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140005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伸縮鏡頭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5889" name="Line 44"/>
            <p:cNvSpPr>
              <a:spLocks noChangeShapeType="1"/>
            </p:cNvSpPr>
            <p:nvPr/>
          </p:nvSpPr>
          <p:spPr bwMode="auto">
            <a:xfrm>
              <a:off x="2732" y="833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90" name="Line 45"/>
            <p:cNvSpPr>
              <a:spLocks noChangeShapeType="1"/>
            </p:cNvSpPr>
            <p:nvPr/>
          </p:nvSpPr>
          <p:spPr bwMode="auto">
            <a:xfrm>
              <a:off x="4637" y="833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91" name="Line 46"/>
            <p:cNvSpPr>
              <a:spLocks noChangeShapeType="1"/>
            </p:cNvSpPr>
            <p:nvPr/>
          </p:nvSpPr>
          <p:spPr bwMode="auto">
            <a:xfrm>
              <a:off x="6482" y="834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92" name="Line 47"/>
            <p:cNvSpPr>
              <a:spLocks noChangeShapeType="1"/>
            </p:cNvSpPr>
            <p:nvPr/>
          </p:nvSpPr>
          <p:spPr bwMode="auto">
            <a:xfrm>
              <a:off x="8132" y="834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93" name="Line 48"/>
            <p:cNvSpPr>
              <a:spLocks noChangeShapeType="1"/>
            </p:cNvSpPr>
            <p:nvPr/>
          </p:nvSpPr>
          <p:spPr bwMode="auto">
            <a:xfrm>
              <a:off x="9797" y="834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862" name="Rectangle 49"/>
          <p:cNvSpPr>
            <a:spLocks noChangeArrowheads="1"/>
          </p:cNvSpPr>
          <p:nvPr/>
        </p:nvSpPr>
        <p:spPr bwMode="auto">
          <a:xfrm>
            <a:off x="3406775" y="1538288"/>
            <a:ext cx="2139950" cy="5699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63" name="Rectangle 50"/>
          <p:cNvSpPr>
            <a:spLocks noChangeArrowheads="1"/>
          </p:cNvSpPr>
          <p:nvPr/>
        </p:nvSpPr>
        <p:spPr bwMode="auto">
          <a:xfrm>
            <a:off x="938213" y="2570163"/>
            <a:ext cx="1481137" cy="714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64" name="Rectangle 51"/>
          <p:cNvSpPr>
            <a:spLocks noChangeArrowheads="1"/>
          </p:cNvSpPr>
          <p:nvPr/>
        </p:nvSpPr>
        <p:spPr bwMode="auto">
          <a:xfrm>
            <a:off x="3571875" y="4710113"/>
            <a:ext cx="1974850" cy="53181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65" name="Oval 53"/>
          <p:cNvSpPr>
            <a:spLocks noChangeArrowheads="1"/>
          </p:cNvSpPr>
          <p:nvPr/>
        </p:nvSpPr>
        <p:spPr bwMode="auto">
          <a:xfrm>
            <a:off x="3571875" y="3425825"/>
            <a:ext cx="1811338" cy="71437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31830" name="AutoShape 54"/>
          <p:cNvSpPr>
            <a:spLocks noChangeArrowheads="1"/>
          </p:cNvSpPr>
          <p:nvPr/>
        </p:nvSpPr>
        <p:spPr bwMode="auto">
          <a:xfrm>
            <a:off x="5711825" y="4597400"/>
            <a:ext cx="1152525" cy="428625"/>
          </a:xfrm>
          <a:prstGeom prst="wedgeRoundRectCallout">
            <a:avLst>
              <a:gd name="adj1" fmla="val -90157"/>
              <a:gd name="adj2" fmla="val 72778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189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0" lang="zh-TW" altLang="en-US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</a:rPr>
              <a:t>半成品</a:t>
            </a:r>
          </a:p>
        </p:txBody>
      </p:sp>
      <p:sp>
        <p:nvSpPr>
          <p:cNvPr id="331831" name="AutoShape 55"/>
          <p:cNvSpPr>
            <a:spLocks noChangeArrowheads="1"/>
          </p:cNvSpPr>
          <p:nvPr/>
        </p:nvSpPr>
        <p:spPr bwMode="auto">
          <a:xfrm>
            <a:off x="5876925" y="1428750"/>
            <a:ext cx="822325" cy="428625"/>
          </a:xfrm>
          <a:prstGeom prst="wedgeRoundRectCallout">
            <a:avLst>
              <a:gd name="adj1" fmla="val -106222"/>
              <a:gd name="adj2" fmla="val 72778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189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kumimoji="0" lang="zh-TW" altLang="en-US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</a:rPr>
              <a:t>成品</a:t>
            </a:r>
          </a:p>
        </p:txBody>
      </p:sp>
      <p:sp>
        <p:nvSpPr>
          <p:cNvPr id="35868" name="Oval 56"/>
          <p:cNvSpPr>
            <a:spLocks noChangeArrowheads="1"/>
          </p:cNvSpPr>
          <p:nvPr/>
        </p:nvSpPr>
        <p:spPr bwMode="auto">
          <a:xfrm>
            <a:off x="1925638" y="3425825"/>
            <a:ext cx="1481137" cy="714375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69" name="Rectangle 57"/>
          <p:cNvSpPr>
            <a:spLocks noChangeArrowheads="1"/>
          </p:cNvSpPr>
          <p:nvPr/>
        </p:nvSpPr>
        <p:spPr bwMode="auto">
          <a:xfrm>
            <a:off x="357188" y="6475413"/>
            <a:ext cx="693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0" lang="zh-TW" altLang="en-US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另託外加工件</a:t>
            </a:r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320002PCBA-Sensor-SX</a:t>
            </a:r>
            <a:r>
              <a:rPr kumimoji="0" lang="zh-TW" altLang="en-US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</a:t>
            </a:r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</a:t>
            </a:r>
            <a:r>
              <a:rPr kumimoji="0" lang="zh-TW" altLang="en-US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件</a:t>
            </a:r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/1</a:t>
            </a:r>
            <a:r>
              <a:rPr kumimoji="0" lang="zh-TW" altLang="en-US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）為一個單階的</a:t>
            </a:r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BOM</a:t>
            </a:r>
            <a:endParaRPr kumimoji="0" lang="zh-TW" altLang="en-US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5870" name="AutoShape 56"/>
          <p:cNvSpPr>
            <a:spLocks noChangeArrowheads="1"/>
          </p:cNvSpPr>
          <p:nvPr/>
        </p:nvSpPr>
        <p:spPr bwMode="auto">
          <a:xfrm rot="5400000">
            <a:off x="1475582" y="3501231"/>
            <a:ext cx="1655762" cy="1800225"/>
          </a:xfrm>
          <a:custGeom>
            <a:avLst/>
            <a:gdLst>
              <a:gd name="T0" fmla="*/ 104776543 w 21600"/>
              <a:gd name="T1" fmla="*/ 0 h 21600"/>
              <a:gd name="T2" fmla="*/ 82623682 w 21600"/>
              <a:gd name="T3" fmla="*/ 39322328 h 21600"/>
              <a:gd name="T4" fmla="*/ 0 w 21600"/>
              <a:gd name="T5" fmla="*/ 136853680 h 21600"/>
              <a:gd name="T6" fmla="*/ 57438765 w 21600"/>
              <a:gd name="T7" fmla="*/ 150037490 h 21600"/>
              <a:gd name="T8" fmla="*/ 114871628 w 21600"/>
              <a:gd name="T9" fmla="*/ 96739431 h 21600"/>
              <a:gd name="T10" fmla="*/ 126923502 w 21600"/>
              <a:gd name="T11" fmla="*/ 3932232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802 h 21600"/>
              <a:gd name="T20" fmla="*/ 19549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831" y="0"/>
                </a:moveTo>
                <a:lnTo>
                  <a:pt x="14061" y="5661"/>
                </a:lnTo>
                <a:lnTo>
                  <a:pt x="16112" y="5661"/>
                </a:lnTo>
                <a:lnTo>
                  <a:pt x="16112" y="17802"/>
                </a:lnTo>
                <a:lnTo>
                  <a:pt x="0" y="17802"/>
                </a:lnTo>
                <a:lnTo>
                  <a:pt x="0" y="21600"/>
                </a:lnTo>
                <a:lnTo>
                  <a:pt x="19549" y="21600"/>
                </a:lnTo>
                <a:lnTo>
                  <a:pt x="19549" y="5661"/>
                </a:lnTo>
                <a:lnTo>
                  <a:pt x="21600" y="566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98" name="AutoShape 58"/>
          <p:cNvSpPr>
            <a:spLocks noChangeArrowheads="1"/>
          </p:cNvSpPr>
          <p:nvPr/>
        </p:nvSpPr>
        <p:spPr bwMode="auto">
          <a:xfrm>
            <a:off x="7380288" y="1125538"/>
            <a:ext cx="1511300" cy="1223962"/>
          </a:xfrm>
          <a:prstGeom prst="wedgeRoundRectCallout">
            <a:avLst>
              <a:gd name="adj1" fmla="val -47162"/>
              <a:gd name="adj2" fmla="val 65435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M</a:t>
            </a:r>
            <a:r>
              <a:rPr lang="zh-TW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：廠內自製</a:t>
            </a:r>
          </a:p>
          <a:p>
            <a:pPr>
              <a:defRPr/>
            </a:pPr>
            <a:r>
              <a:rPr lang="en-US" altLang="zh-TW" sz="1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S</a:t>
            </a:r>
            <a:r>
              <a:rPr lang="zh-TW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：託外加工</a:t>
            </a:r>
          </a:p>
          <a:p>
            <a:pPr>
              <a:defRPr/>
            </a:pPr>
            <a:r>
              <a:rPr lang="en-US" altLang="zh-TW" sz="1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Y</a:t>
            </a:r>
            <a:r>
              <a:rPr lang="zh-TW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：虛設件</a:t>
            </a:r>
          </a:p>
          <a:p>
            <a:pPr>
              <a:defRPr/>
            </a:pPr>
            <a:r>
              <a:rPr lang="en-US" altLang="zh-TW" sz="1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P</a:t>
            </a:r>
            <a:r>
              <a:rPr lang="zh-TW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：採購件</a:t>
            </a:r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122238" y="2636838"/>
            <a:ext cx="4889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CC0066"/>
                </a:solidFill>
                <a:ea typeface="標楷體" pitchFamily="65" charset="-120"/>
              </a:rPr>
              <a:t>單階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107950" y="4941888"/>
            <a:ext cx="4889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2000">
                <a:solidFill>
                  <a:srgbClr val="CC0066"/>
                </a:solidFill>
                <a:ea typeface="標楷體" pitchFamily="65" charset="-120"/>
              </a:rPr>
              <a:t>二階</a:t>
            </a:r>
            <a:endParaRPr lang="zh-TW" altLang="en-US" sz="2000">
              <a:solidFill>
                <a:srgbClr val="CC0066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3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8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35843" grpId="0" animBg="1"/>
      <p:bldP spid="35844" grpId="0"/>
      <p:bldP spid="35845" grpId="0"/>
      <p:bldP spid="35846" grpId="0"/>
      <p:bldP spid="35847" grpId="0"/>
      <p:bldP spid="35848" grpId="0"/>
      <p:bldP spid="35849" grpId="0"/>
      <p:bldP spid="35850" grpId="0"/>
      <p:bldP spid="35851" grpId="0"/>
      <p:bldP spid="35852" grpId="0" animBg="1"/>
      <p:bldP spid="35853" grpId="0" animBg="1"/>
      <p:bldP spid="35854" grpId="0" animBg="1"/>
      <p:bldP spid="35855" grpId="0" animBg="1"/>
      <p:bldP spid="35856" grpId="0" animBg="1"/>
      <p:bldP spid="35857" grpId="0" animBg="1"/>
      <p:bldP spid="35858" grpId="0" animBg="1"/>
      <p:bldP spid="35859" grpId="0" animBg="1"/>
      <p:bldP spid="35860" grpId="0"/>
      <p:bldP spid="35862" grpId="0" animBg="1"/>
      <p:bldP spid="35863" grpId="0" animBg="1"/>
      <p:bldP spid="35864" grpId="0" animBg="1"/>
      <p:bldP spid="35865" grpId="0" animBg="1"/>
      <p:bldP spid="331830" grpId="0" animBg="1"/>
      <p:bldP spid="331831" grpId="0" animBg="1"/>
      <p:bldP spid="35868" grpId="0" animBg="1"/>
      <p:bldP spid="35869" grpId="0"/>
      <p:bldP spid="35870" grpId="0" animBg="1"/>
      <p:bldP spid="61498" grpId="0" animBg="1"/>
      <p:bldP spid="35894" grpId="0"/>
      <p:bldP spid="358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14"/>
          <p:cNvSpPr>
            <a:spLocks noChangeArrowheads="1"/>
          </p:cNvSpPr>
          <p:nvPr/>
        </p:nvSpPr>
        <p:spPr bwMode="auto">
          <a:xfrm>
            <a:off x="1042988" y="2492375"/>
            <a:ext cx="7273925" cy="424973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7" name="Oval 9"/>
          <p:cNvSpPr>
            <a:spLocks noChangeArrowheads="1"/>
          </p:cNvSpPr>
          <p:nvPr/>
        </p:nvSpPr>
        <p:spPr bwMode="auto">
          <a:xfrm>
            <a:off x="3635375" y="3644900"/>
            <a:ext cx="2376488" cy="208915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557338"/>
            <a:ext cx="7416800" cy="814387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BOM</a:t>
            </a:r>
            <a:r>
              <a:rPr lang="zh-TW" altLang="en-US" b="1" smtClean="0"/>
              <a:t>的使用單位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3924300" y="4005263"/>
            <a:ext cx="1655763" cy="1296987"/>
          </a:xfrm>
          <a:prstGeom prst="hexagon">
            <a:avLst>
              <a:gd name="adj" fmla="val 31916"/>
              <a:gd name="vf" fmla="val 115470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charset="-120"/>
              </a:rPr>
              <a:t>BOM</a:t>
            </a:r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2700338" y="3357563"/>
            <a:ext cx="1655762" cy="1296987"/>
          </a:xfrm>
          <a:prstGeom prst="hexagon">
            <a:avLst>
              <a:gd name="adj" fmla="val 31916"/>
              <a:gd name="vf" fmla="val 11547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研發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產品結構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3924300" y="2709863"/>
            <a:ext cx="1655763" cy="1296987"/>
          </a:xfrm>
          <a:prstGeom prst="hexagon">
            <a:avLst>
              <a:gd name="adj" fmla="val 31916"/>
              <a:gd name="vf" fmla="val 115470"/>
            </a:avLst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業務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商品訂單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>
            <a:off x="5148263" y="3357563"/>
            <a:ext cx="1655762" cy="1296987"/>
          </a:xfrm>
          <a:prstGeom prst="hexagon">
            <a:avLst>
              <a:gd name="adj" fmla="val 31916"/>
              <a:gd name="vf" fmla="val 115470"/>
            </a:avLst>
          </a:prstGeom>
          <a:gradFill rotWithShape="1">
            <a:gsLst>
              <a:gs pos="0">
                <a:srgbClr val="CC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生管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排程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製令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81931" name="AutoShape 11"/>
          <p:cNvSpPr>
            <a:spLocks noChangeArrowheads="1"/>
          </p:cNvSpPr>
          <p:nvPr/>
        </p:nvSpPr>
        <p:spPr bwMode="auto">
          <a:xfrm>
            <a:off x="5148263" y="4652963"/>
            <a:ext cx="1655762" cy="1296987"/>
          </a:xfrm>
          <a:prstGeom prst="hexagon">
            <a:avLst>
              <a:gd name="adj" fmla="val 31916"/>
              <a:gd name="vf" fmla="val 115470"/>
            </a:avLst>
          </a:prstGeom>
          <a:gradFill rotWithShape="1">
            <a:gsLst>
              <a:gs pos="0">
                <a:srgbClr val="FF99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TW" altLang="en-US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採購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採購單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81932" name="AutoShape 12"/>
          <p:cNvSpPr>
            <a:spLocks noChangeArrowheads="1"/>
          </p:cNvSpPr>
          <p:nvPr/>
        </p:nvSpPr>
        <p:spPr bwMode="auto">
          <a:xfrm>
            <a:off x="3924300" y="5300663"/>
            <a:ext cx="1655763" cy="1296987"/>
          </a:xfrm>
          <a:prstGeom prst="hexagon">
            <a:avLst>
              <a:gd name="adj" fmla="val 31916"/>
              <a:gd name="vf" fmla="val 11547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TW" altLang="en-US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製造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領料單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81933" name="AutoShape 13"/>
          <p:cNvSpPr>
            <a:spLocks noChangeArrowheads="1"/>
          </p:cNvSpPr>
          <p:nvPr/>
        </p:nvSpPr>
        <p:spPr bwMode="auto">
          <a:xfrm>
            <a:off x="2700338" y="4652963"/>
            <a:ext cx="1655762" cy="1296987"/>
          </a:xfrm>
          <a:prstGeom prst="hexagon">
            <a:avLst>
              <a:gd name="adj" fmla="val 31916"/>
              <a:gd name="vf" fmla="val 115470"/>
            </a:avLst>
          </a:prstGeom>
          <a:gradFill rotWithShape="1">
            <a:gsLst>
              <a:gs pos="0">
                <a:srgbClr val="FF66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>
              <a:defRPr/>
            </a:pPr>
            <a:r>
              <a:rPr kumimoji="0" lang="zh-TW" altLang="en-US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會計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商品成本</a:t>
            </a:r>
            <a:b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</a:b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蒐集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9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animBg="1"/>
      <p:bldP spid="25601" grpId="0"/>
      <p:bldP spid="81925" grpId="0" animBg="1"/>
      <p:bldP spid="81927" grpId="0" animBg="1"/>
      <p:bldP spid="81928" grpId="0" animBg="1"/>
      <p:bldP spid="81930" grpId="0" animBg="1"/>
      <p:bldP spid="81931" grpId="0" animBg="1"/>
      <p:bldP spid="81932" grpId="0" animBg="1"/>
      <p:bldP spid="819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88913"/>
            <a:ext cx="6902450" cy="7429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細明體" pitchFamily="49" charset="-120"/>
              </a:rPr>
              <a:t> </a:t>
            </a:r>
            <a:r>
              <a:rPr lang="en-US" altLang="zh-TW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BOM</a:t>
            </a:r>
            <a:r>
              <a:rPr lang="zh-TW" alt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分階的意義</a:t>
            </a:r>
          </a:p>
        </p:txBody>
      </p:sp>
      <p:sp>
        <p:nvSpPr>
          <p:cNvPr id="83971" name="Line 8"/>
          <p:cNvSpPr>
            <a:spLocks noChangeShapeType="1"/>
          </p:cNvSpPr>
          <p:nvPr/>
        </p:nvSpPr>
        <p:spPr bwMode="auto">
          <a:xfrm>
            <a:off x="7216775" y="195580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72" name="Rectangle 9"/>
          <p:cNvSpPr>
            <a:spLocks noChangeArrowheads="1"/>
          </p:cNvSpPr>
          <p:nvPr/>
        </p:nvSpPr>
        <p:spPr bwMode="auto">
          <a:xfrm>
            <a:off x="3362325" y="1163638"/>
            <a:ext cx="230346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品號：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420001 (M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algn="ctr"/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數位相機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-SX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系列</a:t>
            </a:r>
          </a:p>
        </p:txBody>
      </p:sp>
      <p:sp>
        <p:nvSpPr>
          <p:cNvPr id="83973" name="Rectangle 10"/>
          <p:cNvSpPr>
            <a:spLocks noChangeArrowheads="1"/>
          </p:cNvSpPr>
          <p:nvPr/>
        </p:nvSpPr>
        <p:spPr bwMode="auto">
          <a:xfrm>
            <a:off x="879475" y="2205038"/>
            <a:ext cx="164623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310002</a:t>
            </a:r>
          </a:p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PCBA-Main-SX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M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83974" name="Rectangle 11"/>
          <p:cNvSpPr>
            <a:spLocks noChangeArrowheads="1"/>
          </p:cNvSpPr>
          <p:nvPr/>
        </p:nvSpPr>
        <p:spPr bwMode="auto">
          <a:xfrm>
            <a:off x="1879600" y="3060700"/>
            <a:ext cx="16462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320002</a:t>
            </a:r>
          </a:p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PCBA-Sensor-SX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S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83975" name="Rectangle 12"/>
          <p:cNvSpPr>
            <a:spLocks noChangeArrowheads="1"/>
          </p:cNvSpPr>
          <p:nvPr/>
        </p:nvSpPr>
        <p:spPr bwMode="auto">
          <a:xfrm>
            <a:off x="2963863" y="2205038"/>
            <a:ext cx="131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390001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相機包材組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Y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83976" name="Rectangle 13"/>
          <p:cNvSpPr>
            <a:spLocks noChangeArrowheads="1"/>
          </p:cNvSpPr>
          <p:nvPr/>
        </p:nvSpPr>
        <p:spPr bwMode="auto">
          <a:xfrm>
            <a:off x="3595688" y="3060700"/>
            <a:ext cx="17859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190003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電池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-AAA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可充式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/4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83977" name="Rectangle 14"/>
          <p:cNvSpPr>
            <a:spLocks noChangeArrowheads="1"/>
          </p:cNvSpPr>
          <p:nvPr/>
        </p:nvSpPr>
        <p:spPr bwMode="auto">
          <a:xfrm>
            <a:off x="4500563" y="2205038"/>
            <a:ext cx="19510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190008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驅動程式光碟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V2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83978" name="Rectangle 15"/>
          <p:cNvSpPr>
            <a:spLocks noChangeArrowheads="1"/>
          </p:cNvSpPr>
          <p:nvPr/>
        </p:nvSpPr>
        <p:spPr bwMode="auto">
          <a:xfrm>
            <a:off x="5378450" y="3060700"/>
            <a:ext cx="19510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190009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防塵相機套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-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黑色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83979" name="Rectangle 16"/>
          <p:cNvSpPr>
            <a:spLocks noChangeArrowheads="1"/>
          </p:cNvSpPr>
          <p:nvPr/>
        </p:nvSpPr>
        <p:spPr bwMode="auto">
          <a:xfrm>
            <a:off x="6146800" y="2205038"/>
            <a:ext cx="21161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6000"/>
              </a:lnSpc>
            </a:pP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190012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使用手冊</a:t>
            </a:r>
          </a:p>
          <a:p>
            <a:pPr algn="ctr">
              <a:lnSpc>
                <a:spcPct val="96000"/>
              </a:lnSpc>
            </a:pP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（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P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件</a:t>
            </a:r>
            <a:r>
              <a:rPr kumimoji="0" lang="en-US" altLang="zh-TW" sz="1400">
                <a:latin typeface="Times New Roman" pitchFamily="18" charset="0"/>
                <a:ea typeface="標楷體" pitchFamily="65" charset="-120"/>
              </a:rPr>
              <a:t>/1</a:t>
            </a:r>
            <a:r>
              <a:rPr kumimoji="0" lang="zh-TW" altLang="en-US" sz="140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83980" name="Line 17"/>
          <p:cNvSpPr>
            <a:spLocks noChangeShapeType="1"/>
          </p:cNvSpPr>
          <p:nvPr/>
        </p:nvSpPr>
        <p:spPr bwMode="auto">
          <a:xfrm>
            <a:off x="1757363" y="1955800"/>
            <a:ext cx="54530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1" name="Line 18"/>
          <p:cNvSpPr>
            <a:spLocks noChangeShapeType="1"/>
          </p:cNvSpPr>
          <p:nvPr/>
        </p:nvSpPr>
        <p:spPr bwMode="auto">
          <a:xfrm>
            <a:off x="1757363" y="195580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2" name="Line 19"/>
          <p:cNvSpPr>
            <a:spLocks noChangeShapeType="1"/>
          </p:cNvSpPr>
          <p:nvPr/>
        </p:nvSpPr>
        <p:spPr bwMode="auto">
          <a:xfrm>
            <a:off x="3635375" y="195580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3" name="Line 20"/>
          <p:cNvSpPr>
            <a:spLocks noChangeShapeType="1"/>
          </p:cNvSpPr>
          <p:nvPr/>
        </p:nvSpPr>
        <p:spPr bwMode="auto">
          <a:xfrm>
            <a:off x="2717800" y="1955800"/>
            <a:ext cx="0" cy="1141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4" name="Line 21"/>
          <p:cNvSpPr>
            <a:spLocks noChangeShapeType="1"/>
          </p:cNvSpPr>
          <p:nvPr/>
        </p:nvSpPr>
        <p:spPr bwMode="auto">
          <a:xfrm>
            <a:off x="4513263" y="1966913"/>
            <a:ext cx="0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5487988" y="195580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6" name="Line 23"/>
          <p:cNvSpPr>
            <a:spLocks noChangeShapeType="1"/>
          </p:cNvSpPr>
          <p:nvPr/>
        </p:nvSpPr>
        <p:spPr bwMode="auto">
          <a:xfrm>
            <a:off x="6365875" y="1966913"/>
            <a:ext cx="0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7" name="Line 24"/>
          <p:cNvSpPr>
            <a:spLocks noChangeShapeType="1"/>
          </p:cNvSpPr>
          <p:nvPr/>
        </p:nvSpPr>
        <p:spPr bwMode="auto">
          <a:xfrm>
            <a:off x="4513263" y="1766888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02" name="Line 39"/>
          <p:cNvSpPr>
            <a:spLocks noChangeShapeType="1"/>
          </p:cNvSpPr>
          <p:nvPr/>
        </p:nvSpPr>
        <p:spPr bwMode="auto">
          <a:xfrm>
            <a:off x="1692275" y="2924175"/>
            <a:ext cx="0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0" y="4292600"/>
            <a:ext cx="8820150" cy="963613"/>
            <a:chOff x="204" y="2963"/>
            <a:chExt cx="5556" cy="607"/>
          </a:xfrm>
        </p:grpSpPr>
        <p:sp>
          <p:nvSpPr>
            <p:cNvPr id="37922" name="Rectangle 27"/>
            <p:cNvSpPr>
              <a:spLocks noChangeArrowheads="1"/>
            </p:cNvSpPr>
            <p:nvPr/>
          </p:nvSpPr>
          <p:spPr bwMode="auto">
            <a:xfrm>
              <a:off x="204" y="3110"/>
              <a:ext cx="1037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110001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主開關連動板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23" name="Rectangle 28"/>
            <p:cNvSpPr>
              <a:spLocks noChangeArrowheads="1"/>
            </p:cNvSpPr>
            <p:nvPr/>
          </p:nvSpPr>
          <p:spPr bwMode="auto">
            <a:xfrm>
              <a:off x="999" y="3121"/>
              <a:ext cx="717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110002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模式按鈕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24" name="Rectangle 29"/>
            <p:cNvSpPr>
              <a:spLocks noChangeArrowheads="1"/>
            </p:cNvSpPr>
            <p:nvPr/>
          </p:nvSpPr>
          <p:spPr bwMode="auto">
            <a:xfrm>
              <a:off x="1595" y="3121"/>
              <a:ext cx="657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110003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塑膠前蓋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25" name="Rectangle 30"/>
            <p:cNvSpPr>
              <a:spLocks noChangeArrowheads="1"/>
            </p:cNvSpPr>
            <p:nvPr/>
          </p:nvSpPr>
          <p:spPr bwMode="auto">
            <a:xfrm>
              <a:off x="2114" y="3121"/>
              <a:ext cx="67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110004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塑膠後蓋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26" name="Rectangle 31"/>
            <p:cNvSpPr>
              <a:spLocks noChangeArrowheads="1"/>
            </p:cNvSpPr>
            <p:nvPr/>
          </p:nvSpPr>
          <p:spPr bwMode="auto">
            <a:xfrm>
              <a:off x="2623" y="3113"/>
              <a:ext cx="72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130001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金屬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Logo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27" name="Rectangle 32"/>
            <p:cNvSpPr>
              <a:spLocks noChangeArrowheads="1"/>
            </p:cNvSpPr>
            <p:nvPr/>
          </p:nvSpPr>
          <p:spPr bwMode="auto">
            <a:xfrm>
              <a:off x="3168" y="3113"/>
              <a:ext cx="69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130002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鍍鎳螺絲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/8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28" name="Rectangle 33"/>
            <p:cNvSpPr>
              <a:spLocks noChangeArrowheads="1"/>
            </p:cNvSpPr>
            <p:nvPr/>
          </p:nvSpPr>
          <p:spPr bwMode="auto">
            <a:xfrm>
              <a:off x="3669" y="3113"/>
              <a:ext cx="622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140001</a:t>
              </a:r>
            </a:p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LCD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窗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29" name="Line 34"/>
            <p:cNvSpPr>
              <a:spLocks noChangeShapeType="1"/>
            </p:cNvSpPr>
            <p:nvPr/>
          </p:nvSpPr>
          <p:spPr bwMode="auto">
            <a:xfrm>
              <a:off x="757" y="2963"/>
              <a:ext cx="4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0" name="Line 35"/>
            <p:cNvSpPr>
              <a:spLocks noChangeShapeType="1"/>
            </p:cNvSpPr>
            <p:nvPr/>
          </p:nvSpPr>
          <p:spPr bwMode="auto">
            <a:xfrm>
              <a:off x="757" y="2963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1" name="Line 36"/>
            <p:cNvSpPr>
              <a:spLocks noChangeShapeType="1"/>
            </p:cNvSpPr>
            <p:nvPr/>
          </p:nvSpPr>
          <p:spPr bwMode="auto">
            <a:xfrm>
              <a:off x="1924" y="2963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2" name="Line 37"/>
            <p:cNvSpPr>
              <a:spLocks noChangeShapeType="1"/>
            </p:cNvSpPr>
            <p:nvPr/>
          </p:nvSpPr>
          <p:spPr bwMode="auto">
            <a:xfrm>
              <a:off x="2986" y="2971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3" name="Line 38"/>
            <p:cNvSpPr>
              <a:spLocks noChangeShapeType="1"/>
            </p:cNvSpPr>
            <p:nvPr/>
          </p:nvSpPr>
          <p:spPr bwMode="auto">
            <a:xfrm>
              <a:off x="3989" y="2963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4" name="Rectangle 40"/>
            <p:cNvSpPr>
              <a:spLocks noChangeArrowheads="1"/>
            </p:cNvSpPr>
            <p:nvPr/>
          </p:nvSpPr>
          <p:spPr bwMode="auto">
            <a:xfrm>
              <a:off x="4118" y="3113"/>
              <a:ext cx="692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140002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顯示窗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35" name="Rectangle 41"/>
            <p:cNvSpPr>
              <a:spLocks noChangeArrowheads="1"/>
            </p:cNvSpPr>
            <p:nvPr/>
          </p:nvSpPr>
          <p:spPr bwMode="auto">
            <a:xfrm>
              <a:off x="4611" y="3113"/>
              <a:ext cx="65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140003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光學鏡片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36" name="Line 42"/>
            <p:cNvSpPr>
              <a:spLocks noChangeShapeType="1"/>
            </p:cNvSpPr>
            <p:nvPr/>
          </p:nvSpPr>
          <p:spPr bwMode="auto">
            <a:xfrm>
              <a:off x="4948" y="2963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7" name="Rectangle 43"/>
            <p:cNvSpPr>
              <a:spLocks noChangeArrowheads="1"/>
            </p:cNvSpPr>
            <p:nvPr/>
          </p:nvSpPr>
          <p:spPr bwMode="auto">
            <a:xfrm>
              <a:off x="5069" y="3113"/>
              <a:ext cx="69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6000"/>
                </a:lnSpc>
              </a:pP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140005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伸縮鏡頭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（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件</a:t>
              </a:r>
              <a:r>
                <a:rPr kumimoji="0" lang="en-US" altLang="zh-TW" sz="1400">
                  <a:latin typeface="Times New Roman" pitchFamily="18" charset="0"/>
                  <a:ea typeface="標楷體" pitchFamily="65" charset="-120"/>
                </a:rPr>
                <a:t>/1</a:t>
              </a:r>
              <a:r>
                <a:rPr kumimoji="0" lang="zh-TW" altLang="en-US" sz="1400">
                  <a:latin typeface="Times New Roman" pitchFamily="18" charset="0"/>
                  <a:ea typeface="標楷體" pitchFamily="65" charset="-120"/>
                </a:rPr>
                <a:t>）</a:t>
              </a:r>
            </a:p>
          </p:txBody>
        </p:sp>
        <p:sp>
          <p:nvSpPr>
            <p:cNvPr id="37938" name="Line 44"/>
            <p:cNvSpPr>
              <a:spLocks noChangeShapeType="1"/>
            </p:cNvSpPr>
            <p:nvPr/>
          </p:nvSpPr>
          <p:spPr bwMode="auto">
            <a:xfrm>
              <a:off x="1353" y="2963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9" name="Line 45"/>
            <p:cNvSpPr>
              <a:spLocks noChangeShapeType="1"/>
            </p:cNvSpPr>
            <p:nvPr/>
          </p:nvSpPr>
          <p:spPr bwMode="auto">
            <a:xfrm>
              <a:off x="2451" y="2963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0" name="Line 46"/>
            <p:cNvSpPr>
              <a:spLocks noChangeShapeType="1"/>
            </p:cNvSpPr>
            <p:nvPr/>
          </p:nvSpPr>
          <p:spPr bwMode="auto">
            <a:xfrm>
              <a:off x="3513" y="2971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1" name="Line 47"/>
            <p:cNvSpPr>
              <a:spLocks noChangeShapeType="1"/>
            </p:cNvSpPr>
            <p:nvPr/>
          </p:nvSpPr>
          <p:spPr bwMode="auto">
            <a:xfrm>
              <a:off x="4464" y="2971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2" name="Line 48"/>
            <p:cNvSpPr>
              <a:spLocks noChangeShapeType="1"/>
            </p:cNvSpPr>
            <p:nvPr/>
          </p:nvSpPr>
          <p:spPr bwMode="auto">
            <a:xfrm>
              <a:off x="5423" y="2971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4012" name="Rectangle 49"/>
          <p:cNvSpPr>
            <a:spLocks noChangeArrowheads="1"/>
          </p:cNvSpPr>
          <p:nvPr/>
        </p:nvSpPr>
        <p:spPr bwMode="auto">
          <a:xfrm>
            <a:off x="3443288" y="1163638"/>
            <a:ext cx="2139950" cy="569912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13" name="Rectangle 50"/>
          <p:cNvSpPr>
            <a:spLocks noChangeArrowheads="1"/>
          </p:cNvSpPr>
          <p:nvPr/>
        </p:nvSpPr>
        <p:spPr bwMode="auto">
          <a:xfrm>
            <a:off x="1908175" y="3068638"/>
            <a:ext cx="1552575" cy="714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23" name="Rectangle 49"/>
          <p:cNvSpPr>
            <a:spLocks noChangeArrowheads="1"/>
          </p:cNvSpPr>
          <p:nvPr/>
        </p:nvSpPr>
        <p:spPr bwMode="auto">
          <a:xfrm>
            <a:off x="2987675" y="2205038"/>
            <a:ext cx="1223963" cy="719137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26" name="Rectangle 49"/>
          <p:cNvSpPr>
            <a:spLocks noChangeArrowheads="1"/>
          </p:cNvSpPr>
          <p:nvPr/>
        </p:nvSpPr>
        <p:spPr bwMode="auto">
          <a:xfrm>
            <a:off x="971550" y="2205038"/>
            <a:ext cx="1439863" cy="719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25" name="AutoShape 57"/>
          <p:cNvSpPr>
            <a:spLocks noChangeArrowheads="1"/>
          </p:cNvSpPr>
          <p:nvPr/>
        </p:nvSpPr>
        <p:spPr bwMode="auto">
          <a:xfrm>
            <a:off x="3563938" y="3068638"/>
            <a:ext cx="4608512" cy="1655762"/>
          </a:xfrm>
          <a:prstGeom prst="wedgeRoundRectCallout">
            <a:avLst>
              <a:gd name="adj1" fmla="val -34639"/>
              <a:gd name="adj2" fmla="val -58917"/>
              <a:gd name="adj3" fmla="val 16667"/>
            </a:avLst>
          </a:prstGeom>
          <a:solidFill>
            <a:srgbClr val="FFCCFF"/>
          </a:solidFill>
          <a:ln w="15875">
            <a:solidFill>
              <a:srgbClr val="9933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>
                <a:latin typeface="Times New Roman" pitchFamily="18" charset="0"/>
                <a:ea typeface="標楷體" pitchFamily="65" charset="-120"/>
              </a:rPr>
              <a:t>BOM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有</a:t>
            </a:r>
            <a:r>
              <a:rPr lang="zh-TW" altLang="en-US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虛設件－相機包材組</a:t>
            </a:r>
            <a:r>
              <a:rPr lang="en-US" altLang="zh-TW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(Y</a:t>
            </a:r>
            <a:r>
              <a:rPr lang="zh-TW" altLang="en-US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件</a:t>
            </a:r>
            <a:r>
              <a:rPr lang="en-US" altLang="zh-TW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，表示很多成品的包裝方式都一樣。</a:t>
            </a:r>
          </a:p>
          <a:p>
            <a:r>
              <a:rPr lang="zh-TW" altLang="en-US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不具實體的產品，是為了簡化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BOM</a:t>
            </a:r>
            <a:r>
              <a:rPr lang="zh-TW" altLang="en-US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的架構，不會有生產入庫的行為，不會有數量與成本</a:t>
            </a:r>
          </a:p>
        </p:txBody>
      </p:sp>
      <p:sp>
        <p:nvSpPr>
          <p:cNvPr id="84027" name="AutoShape 59"/>
          <p:cNvSpPr>
            <a:spLocks noChangeArrowheads="1"/>
          </p:cNvSpPr>
          <p:nvPr/>
        </p:nvSpPr>
        <p:spPr bwMode="auto">
          <a:xfrm>
            <a:off x="3779838" y="1916113"/>
            <a:ext cx="3887787" cy="865187"/>
          </a:xfrm>
          <a:prstGeom prst="wedgeRoundRectCallout">
            <a:avLst>
              <a:gd name="adj1" fmla="val -32648"/>
              <a:gd name="adj2" fmla="val -62843"/>
              <a:gd name="adj3" fmla="val 16667"/>
            </a:avLst>
          </a:prstGeom>
          <a:solidFill>
            <a:srgbClr val="CCFFFF"/>
          </a:solidFill>
          <a:ln w="15875">
            <a:solidFill>
              <a:srgbClr val="9933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TW" altLang="en-US">
                <a:latin typeface="Times New Roman" pitchFamily="18" charset="0"/>
                <a:ea typeface="標楷體" pitchFamily="65" charset="-120"/>
              </a:rPr>
              <a:t>數位相機－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SX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系列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(M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件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與機身半成品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(M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件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必須開立</a:t>
            </a:r>
            <a:r>
              <a:rPr lang="zh-TW" altLang="en-US" u="sng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廠內生產製令</a:t>
            </a:r>
          </a:p>
        </p:txBody>
      </p:sp>
      <p:sp>
        <p:nvSpPr>
          <p:cNvPr id="84029" name="Rectangle 49"/>
          <p:cNvSpPr>
            <a:spLocks noChangeArrowheads="1"/>
          </p:cNvSpPr>
          <p:nvPr/>
        </p:nvSpPr>
        <p:spPr bwMode="auto">
          <a:xfrm>
            <a:off x="3419475" y="1125538"/>
            <a:ext cx="2139950" cy="569912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24" name="AutoShape 56"/>
          <p:cNvSpPr>
            <a:spLocks noChangeArrowheads="1"/>
          </p:cNvSpPr>
          <p:nvPr/>
        </p:nvSpPr>
        <p:spPr bwMode="auto">
          <a:xfrm>
            <a:off x="2339975" y="4005263"/>
            <a:ext cx="5291138" cy="1439862"/>
          </a:xfrm>
          <a:prstGeom prst="wedgeRoundRectCallout">
            <a:avLst>
              <a:gd name="adj1" fmla="val -48292"/>
              <a:gd name="adj2" fmla="val -61245"/>
              <a:gd name="adj3" fmla="val 16667"/>
            </a:avLst>
          </a:prstGeom>
          <a:solidFill>
            <a:srgbClr val="FFFFCC"/>
          </a:solidFill>
          <a:ln w="15875">
            <a:solidFill>
              <a:srgbClr val="9933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>
                <a:latin typeface="Times New Roman" pitchFamily="18" charset="0"/>
                <a:ea typeface="標楷體" pitchFamily="65" charset="-120"/>
              </a:rPr>
              <a:t>PCBA-Sensor (S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件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</a:t>
            </a:r>
            <a:r>
              <a:rPr lang="zh-TW" altLang="en-US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是託外加工品號，表示企業有委外加工的生產特性，所以，流程上必須透過</a:t>
            </a:r>
            <a:r>
              <a:rPr lang="zh-TW" altLang="en-US" u="sng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製令</a:t>
            </a:r>
            <a:r>
              <a:rPr lang="en-US" altLang="zh-TW" u="sng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u="sng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託外管理系統模組</a:t>
            </a:r>
            <a:r>
              <a:rPr lang="zh-TW" altLang="en-US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來管理託外製令及和廠商的帳務等</a:t>
            </a:r>
          </a:p>
        </p:txBody>
      </p:sp>
      <p:sp>
        <p:nvSpPr>
          <p:cNvPr id="84031" name="Rectangle 49"/>
          <p:cNvSpPr>
            <a:spLocks noChangeArrowheads="1"/>
          </p:cNvSpPr>
          <p:nvPr/>
        </p:nvSpPr>
        <p:spPr bwMode="auto">
          <a:xfrm>
            <a:off x="971550" y="2205038"/>
            <a:ext cx="1439863" cy="719137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32" name="Rectangle 49"/>
          <p:cNvSpPr>
            <a:spLocks noChangeArrowheads="1"/>
          </p:cNvSpPr>
          <p:nvPr/>
        </p:nvSpPr>
        <p:spPr bwMode="auto">
          <a:xfrm>
            <a:off x="1908175" y="3068638"/>
            <a:ext cx="1511300" cy="720725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33" name="AutoShape 65"/>
          <p:cNvSpPr>
            <a:spLocks noChangeArrowheads="1"/>
          </p:cNvSpPr>
          <p:nvPr/>
        </p:nvSpPr>
        <p:spPr bwMode="auto">
          <a:xfrm>
            <a:off x="468313" y="5373688"/>
            <a:ext cx="4967287" cy="6477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zh-TW" altLang="en-US">
                <a:latin typeface="Times New Roman" pitchFamily="18" charset="0"/>
                <a:ea typeface="標楷體" pitchFamily="65" charset="-120"/>
              </a:rPr>
              <a:t>所有採購件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(P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件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都能結算存貨單元成本</a:t>
            </a:r>
          </a:p>
        </p:txBody>
      </p:sp>
      <p:sp>
        <p:nvSpPr>
          <p:cNvPr id="84028" name="AutoShape 60"/>
          <p:cNvSpPr>
            <a:spLocks noChangeArrowheads="1"/>
          </p:cNvSpPr>
          <p:nvPr/>
        </p:nvSpPr>
        <p:spPr bwMode="auto">
          <a:xfrm>
            <a:off x="1835150" y="4076700"/>
            <a:ext cx="5761038" cy="1728788"/>
          </a:xfrm>
          <a:prstGeom prst="wedgeRoundRectCallout">
            <a:avLst>
              <a:gd name="adj1" fmla="val -36523"/>
              <a:gd name="adj2" fmla="val -58815"/>
              <a:gd name="adj3" fmla="val 16667"/>
            </a:avLst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buFontTx/>
              <a:buAutoNum type="arabicPeriod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</a:rPr>
              <a:t>生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產排程對象最少要排三種品號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製令工單數量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，這三個品號將來可以透過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ERP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系統來了解生產進度</a:t>
            </a:r>
          </a:p>
          <a:p>
            <a:pPr marL="342900" indent="-342900">
              <a:buFontTx/>
              <a:buAutoNum type="arabicPeriod"/>
            </a:pPr>
            <a:r>
              <a:rPr lang="zh-TW" altLang="en-US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至少會產生兩張廠內領料單及一張託外領料單</a:t>
            </a:r>
          </a:p>
          <a:p>
            <a:pPr marL="342900" indent="-342900">
              <a:buFontTx/>
              <a:buAutoNum type="arabicPeriod"/>
            </a:pPr>
            <a:r>
              <a:rPr lang="zh-TW" altLang="en-US">
                <a:solidFill>
                  <a:srgbClr val="990033"/>
                </a:solidFill>
                <a:latin typeface="Times New Roman" pitchFamily="18" charset="0"/>
                <a:ea typeface="標楷體" pitchFamily="65" charset="-120"/>
              </a:rPr>
              <a:t>然後也會產生兩張生產入庫單及一張託外進貨單</a:t>
            </a:r>
          </a:p>
        </p:txBody>
      </p:sp>
      <p:sp>
        <p:nvSpPr>
          <p:cNvPr id="3" name="AutoShape 65"/>
          <p:cNvSpPr>
            <a:spLocks noChangeArrowheads="1"/>
          </p:cNvSpPr>
          <p:nvPr/>
        </p:nvSpPr>
        <p:spPr bwMode="auto">
          <a:xfrm>
            <a:off x="539750" y="5589588"/>
            <a:ext cx="4967288" cy="576262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zh-TW" altLang="en-US">
                <a:latin typeface="Times New Roman" pitchFamily="18" charset="0"/>
                <a:ea typeface="標楷體" pitchFamily="65" charset="-120"/>
              </a:rPr>
              <a:t>排程的三個對象是製造單元成本的計算對象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2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5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9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10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6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0" dur="20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7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1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5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9" dur="20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3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7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1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83971" grpId="0" animBg="1"/>
      <p:bldP spid="83972" grpId="0"/>
      <p:bldP spid="83973" grpId="0"/>
      <p:bldP spid="83974" grpId="0"/>
      <p:bldP spid="83975" grpId="0"/>
      <p:bldP spid="83976" grpId="0"/>
      <p:bldP spid="83977" grpId="0"/>
      <p:bldP spid="83978" grpId="0"/>
      <p:bldP spid="83979" grpId="0"/>
      <p:bldP spid="83980" grpId="0" animBg="1"/>
      <p:bldP spid="83981" grpId="0" animBg="1"/>
      <p:bldP spid="83982" grpId="0" animBg="1"/>
      <p:bldP spid="83983" grpId="0" animBg="1"/>
      <p:bldP spid="83984" grpId="0" animBg="1"/>
      <p:bldP spid="83985" grpId="0" animBg="1"/>
      <p:bldP spid="83986" grpId="0" animBg="1"/>
      <p:bldP spid="83987" grpId="0" animBg="1"/>
      <p:bldP spid="84002" grpId="0" animBg="1"/>
      <p:bldP spid="84012" grpId="0" animBg="1"/>
      <p:bldP spid="84012" grpId="1" animBg="1"/>
      <p:bldP spid="84013" grpId="0" animBg="1"/>
      <p:bldP spid="84013" grpId="1" animBg="1"/>
      <p:bldP spid="84023" grpId="0" animBg="1"/>
      <p:bldP spid="84023" grpId="1" animBg="1"/>
      <p:bldP spid="84023" grpId="2" animBg="1"/>
      <p:bldP spid="84026" grpId="0" animBg="1"/>
      <p:bldP spid="84026" grpId="1" animBg="1"/>
      <p:bldP spid="84025" grpId="0" animBg="1"/>
      <p:bldP spid="84025" grpId="1" animBg="1"/>
      <p:bldP spid="84027" grpId="0" animBg="1"/>
      <p:bldP spid="84027" grpId="1" animBg="1"/>
      <p:bldP spid="84029" grpId="0" animBg="1"/>
      <p:bldP spid="84029" grpId="1" animBg="1"/>
      <p:bldP spid="84024" grpId="0" animBg="1"/>
      <p:bldP spid="84024" grpId="1" animBg="1"/>
      <p:bldP spid="84031" grpId="0" animBg="1"/>
      <p:bldP spid="84031" grpId="1" animBg="1"/>
      <p:bldP spid="84031" grpId="2" animBg="1"/>
      <p:bldP spid="84032" grpId="0" animBg="1"/>
      <p:bldP spid="84032" grpId="1" animBg="1"/>
      <p:bldP spid="84032" grpId="2" animBg="1"/>
      <p:bldP spid="84033" grpId="0" animBg="1"/>
      <p:bldP spid="84028" grpId="0" animBg="1"/>
      <p:bldP spid="84028" grpId="1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>
            <a:spLocks noChangeArrowheads="1"/>
          </p:cNvSpPr>
          <p:nvPr/>
        </p:nvSpPr>
        <p:spPr bwMode="auto">
          <a:xfrm>
            <a:off x="571500" y="2428875"/>
            <a:ext cx="807243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19150" indent="-3619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n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在進行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BOM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分階時，有以下八個基本原則需要遵守：</a:t>
            </a:r>
          </a:p>
          <a:p>
            <a:pPr lvl="1" algn="just" eaLnBrk="1" hangingPunct="1">
              <a:lnSpc>
                <a:spcPct val="105000"/>
              </a:lnSpc>
              <a:spcBef>
                <a:spcPct val="50000"/>
              </a:spcBef>
              <a:buClr>
                <a:srgbClr val="0099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：有計劃庫存者或需要進行存貨管理者須斷階</a:t>
            </a:r>
          </a:p>
          <a:p>
            <a:pPr lvl="1" algn="just" eaLnBrk="1" hangingPunct="1">
              <a:lnSpc>
                <a:spcPct val="105000"/>
              </a:lnSpc>
              <a:spcBef>
                <a:spcPct val="50000"/>
              </a:spcBef>
              <a:buClr>
                <a:srgbClr val="0099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：半成品有直接銷售需求者須斷階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Clr>
                <a:srgbClr val="0099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：半成品有直接委外加工或依生產製造需求分離加工生產</a:t>
            </a:r>
            <a:b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者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如大陸代工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...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等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就必須斷階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Clr>
                <a:srgbClr val="0099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：因應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BOM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的管理效益必須設為虛設料件或有群組連動</a:t>
            </a:r>
            <a:b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關係者就必須斷階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1285875" y="1500188"/>
            <a:ext cx="6902450" cy="742950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BOM</a:t>
            </a:r>
            <a:r>
              <a:rPr lang="zh-TW" altLang="en-US" smtClean="0">
                <a:latin typeface="華康隸書體W7"/>
              </a:rPr>
              <a:t>分階的</a:t>
            </a:r>
            <a:r>
              <a:rPr lang="zh-TW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８</a:t>
            </a:r>
            <a:r>
              <a:rPr lang="zh-TW" altLang="en-US" smtClean="0">
                <a:latin typeface="華康隸書體W7"/>
              </a:rPr>
              <a:t>大原則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750" y="2500313"/>
            <a:ext cx="828675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95350" indent="-4381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105000"/>
              </a:lnSpc>
              <a:spcBef>
                <a:spcPct val="50000"/>
              </a:spcBef>
              <a:buClr>
                <a:srgbClr val="0099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原則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</a:rPr>
              <a:t>5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：半成品在後序加工有會發展成多樣性組合商品者或者有</a:t>
            </a:r>
            <a:br>
              <a:rPr kumimoji="0" lang="zh-TW" altLang="en-US" sz="2000">
                <a:latin typeface="Times New Roman" pitchFamily="18" charset="0"/>
                <a:ea typeface="標楷體" pitchFamily="65" charset="-120"/>
              </a:rPr>
            </a:b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              需要併單生產者就要斷階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Clr>
                <a:srgbClr val="0099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：需要管制生產排程進度，內部或外不需要查詢及時資訊</a:t>
            </a:r>
            <a:b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進度者需斷階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Clr>
                <a:srgbClr val="0099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：是財務會計單位之成本計算或分析單元者需斷階</a:t>
            </a:r>
          </a:p>
          <a:p>
            <a:pPr lvl="1" algn="just" eaLnBrk="1" hangingPunct="1">
              <a:lnSpc>
                <a:spcPct val="105000"/>
              </a:lnSpc>
              <a:spcBef>
                <a:spcPct val="50000"/>
              </a:spcBef>
              <a:buClr>
                <a:srgbClr val="0099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原則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BOM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分階的複雜度需考量企業管理組織規模及管理能力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endParaRPr kumimoji="0"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 bwMode="auto">
          <a:xfrm>
            <a:off x="1285875" y="1500188"/>
            <a:ext cx="6902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BOM</a:t>
            </a:r>
            <a:r>
              <a:rPr kumimoji="0" lang="zh-TW" altLang="en-US" sz="3600" b="0">
                <a:solidFill>
                  <a:srgbClr val="0000FF"/>
                </a:solidFill>
                <a:latin typeface="華康隸書體W7"/>
                <a:ea typeface="書法家顏楷體" pitchFamily="49" charset="-120"/>
                <a:cs typeface="Times New Roman" pitchFamily="18" charset="0"/>
              </a:rPr>
              <a:t>分階的</a:t>
            </a:r>
            <a:r>
              <a:rPr kumimoji="0" lang="zh-TW" alt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８</a:t>
            </a:r>
            <a:r>
              <a:rPr kumimoji="0" lang="zh-TW" altLang="en-US" sz="3600" b="0">
                <a:solidFill>
                  <a:srgbClr val="0000FF"/>
                </a:solidFill>
                <a:latin typeface="華康隸書體W7"/>
                <a:ea typeface="書法家顏楷體" pitchFamily="49" charset="-120"/>
                <a:cs typeface="Times New Roman" pitchFamily="18" charset="0"/>
              </a:rPr>
              <a:t>大原則 </a:t>
            </a:r>
            <a:r>
              <a:rPr kumimoji="0" lang="en-US" altLang="zh-TW" sz="3600" i="1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(Cont.)</a:t>
            </a:r>
            <a:endParaRPr kumimoji="0" lang="zh-TW" altLang="en-US" sz="3600" i="1">
              <a:solidFill>
                <a:srgbClr val="0000FF"/>
              </a:solidFill>
              <a:latin typeface="Times New Roman" pitchFamily="18" charset="0"/>
              <a:ea typeface="書法家顏楷體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 txBox="1">
            <a:spLocks noChangeArrowheads="1"/>
          </p:cNvSpPr>
          <p:nvPr/>
        </p:nvSpPr>
        <p:spPr bwMode="auto">
          <a:xfrm>
            <a:off x="1285875" y="1500188"/>
            <a:ext cx="6902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BOM</a:t>
            </a:r>
            <a:r>
              <a:rPr kumimoji="0" lang="zh-TW" altLang="en-US" sz="3600" b="0">
                <a:solidFill>
                  <a:srgbClr val="0000FF"/>
                </a:solidFill>
                <a:latin typeface="華康隸書體W7"/>
                <a:ea typeface="書法家顏楷體" pitchFamily="49" charset="-120"/>
                <a:cs typeface="Times New Roman" pitchFamily="18" charset="0"/>
              </a:rPr>
              <a:t>分階技巧</a:t>
            </a:r>
            <a:endParaRPr kumimoji="0" lang="zh-TW" altLang="en-US" sz="3600" i="1">
              <a:solidFill>
                <a:srgbClr val="0000FF"/>
              </a:solidFill>
              <a:latin typeface="Times New Roman" pitchFamily="18" charset="0"/>
              <a:ea typeface="書法家顏楷體" pitchFamily="49" charset="-120"/>
              <a:cs typeface="Times New Roman" pitchFamily="18" charset="0"/>
            </a:endParaRPr>
          </a:p>
        </p:txBody>
      </p:sp>
      <p:sp>
        <p:nvSpPr>
          <p:cNvPr id="90117" name="Rectangle 5"/>
          <p:cNvSpPr>
            <a:spLocks noGrp="1"/>
          </p:cNvSpPr>
          <p:nvPr>
            <p:ph type="body" idx="1"/>
          </p:nvPr>
        </p:nvSpPr>
        <p:spPr>
          <a:xfrm>
            <a:off x="468313" y="2492375"/>
            <a:ext cx="8229600" cy="3482975"/>
          </a:xfrm>
        </p:spPr>
        <p:txBody>
          <a:bodyPr/>
          <a:lstStyle/>
          <a:p>
            <a:r>
              <a:rPr lang="zh-TW" altLang="en-US" smtClean="0"/>
              <a:t>技巧一：與生管單位討論</a:t>
            </a:r>
          </a:p>
          <a:p>
            <a:pPr lvl="1"/>
            <a:r>
              <a:rPr lang="zh-TW" altLang="en-US" smtClean="0"/>
              <a:t>取得目前生產單位的生產排程表，透過生產排程表的品號，就可大略得知，</a:t>
            </a:r>
            <a:r>
              <a:rPr lang="en-US" altLang="zh-TW" smtClean="0"/>
              <a:t>BOM</a:t>
            </a:r>
            <a:r>
              <a:rPr lang="zh-TW" altLang="en-US" smtClean="0"/>
              <a:t>中的成品與半成品有哪些</a:t>
            </a:r>
          </a:p>
          <a:p>
            <a:r>
              <a:rPr lang="zh-TW" altLang="en-US" smtClean="0"/>
              <a:t>技巧二：找成本會計人員討論</a:t>
            </a:r>
          </a:p>
          <a:p>
            <a:pPr lvl="1"/>
            <a:r>
              <a:rPr lang="zh-TW" altLang="en-US" smtClean="0"/>
              <a:t>取得並試著瞭解成本計算的相關分析、統計報表</a:t>
            </a:r>
          </a:p>
          <a:p>
            <a:r>
              <a:rPr lang="zh-TW" altLang="en-US" smtClean="0"/>
              <a:t>技巧三：找業務單位了解客戶下單訂購的商品有哪些</a:t>
            </a:r>
          </a:p>
          <a:p>
            <a:pPr lvl="1"/>
            <a:r>
              <a:rPr lang="zh-TW" altLang="en-US" smtClean="0"/>
              <a:t>瞭解客戶下訂單對商品規格的要求、組合的變化，想想</a:t>
            </a:r>
            <a:r>
              <a:rPr lang="en-US" altLang="zh-TW" smtClean="0"/>
              <a:t>BOM</a:t>
            </a:r>
            <a:r>
              <a:rPr lang="zh-TW" altLang="en-US" smtClean="0"/>
              <a:t>成品的芬接特色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79388" y="3789363"/>
            <a:ext cx="8856662" cy="3068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162" name="Rectangle 3"/>
          <p:cNvSpPr txBox="1">
            <a:spLocks noChangeArrowheads="1"/>
          </p:cNvSpPr>
          <p:nvPr/>
        </p:nvSpPr>
        <p:spPr bwMode="auto">
          <a:xfrm>
            <a:off x="1285875" y="1500188"/>
            <a:ext cx="6902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BOM</a:t>
            </a:r>
            <a:r>
              <a:rPr kumimoji="0" lang="zh-TW" altLang="en-US" sz="3600" b="0">
                <a:solidFill>
                  <a:srgbClr val="0000FF"/>
                </a:solidFill>
                <a:latin typeface="華康隸書體W7"/>
                <a:ea typeface="書法家顏楷體" pitchFamily="49" charset="-120"/>
                <a:cs typeface="Times New Roman" pitchFamily="18" charset="0"/>
              </a:rPr>
              <a:t>分階技巧 </a:t>
            </a:r>
            <a:r>
              <a:rPr kumimoji="0" lang="en-US" altLang="zh-TW" sz="3600" i="1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(Cont.)</a:t>
            </a:r>
            <a:endParaRPr kumimoji="0" lang="zh-TW" altLang="en-US" sz="3600" i="1">
              <a:solidFill>
                <a:srgbClr val="0000FF"/>
              </a:solidFill>
              <a:latin typeface="Times New Roman" pitchFamily="18" charset="0"/>
              <a:ea typeface="書法家顏楷體" pitchFamily="49" charset="-120"/>
              <a:cs typeface="Times New Roman" pitchFamily="18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68313" y="2492375"/>
            <a:ext cx="8229600" cy="3482975"/>
          </a:xfrm>
        </p:spPr>
        <p:txBody>
          <a:bodyPr/>
          <a:lstStyle/>
          <a:p>
            <a:r>
              <a:rPr lang="zh-TW" altLang="en-US" smtClean="0"/>
              <a:t>技巧四：到現場及倉儲區域走一走</a:t>
            </a:r>
          </a:p>
          <a:p>
            <a:pPr lvl="1"/>
            <a:r>
              <a:rPr lang="zh-TW" altLang="en-US" smtClean="0"/>
              <a:t>了解這些區域堆積儲存的料件是否有異常的情形</a:t>
            </a:r>
          </a:p>
          <a:p>
            <a:r>
              <a:rPr lang="zh-TW" altLang="en-US" smtClean="0"/>
              <a:t>技巧五：製令製程取決應注意事項</a:t>
            </a:r>
          </a:p>
        </p:txBody>
      </p:sp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5" y="3933825"/>
            <a:ext cx="8640763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79388" y="3789363"/>
            <a:ext cx="8856662" cy="3068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187" name="Rectangle 3"/>
          <p:cNvSpPr txBox="1">
            <a:spLocks noChangeArrowheads="1"/>
          </p:cNvSpPr>
          <p:nvPr/>
        </p:nvSpPr>
        <p:spPr bwMode="auto">
          <a:xfrm>
            <a:off x="1285875" y="1500188"/>
            <a:ext cx="6902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BOM</a:t>
            </a:r>
            <a:r>
              <a:rPr kumimoji="0" lang="zh-TW" altLang="en-US" sz="3600" b="0">
                <a:solidFill>
                  <a:srgbClr val="0000FF"/>
                </a:solidFill>
                <a:latin typeface="華康隸書體W7"/>
                <a:ea typeface="書法家顏楷體" pitchFamily="49" charset="-120"/>
                <a:cs typeface="Times New Roman" pitchFamily="18" charset="0"/>
              </a:rPr>
              <a:t>分階技巧 </a:t>
            </a:r>
            <a:r>
              <a:rPr kumimoji="0" lang="en-US" altLang="zh-TW" sz="3600" i="1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(Cont.)</a:t>
            </a:r>
            <a:endParaRPr kumimoji="0" lang="zh-TW" altLang="en-US" sz="3600" i="1">
              <a:solidFill>
                <a:srgbClr val="0000FF"/>
              </a:solidFill>
              <a:latin typeface="Times New Roman" pitchFamily="18" charset="0"/>
              <a:ea typeface="書法家顏楷體" pitchFamily="49" charset="-120"/>
              <a:cs typeface="Times New Roman" pitchFamily="18" charset="0"/>
            </a:endParaRPr>
          </a:p>
        </p:txBody>
      </p:sp>
      <p:sp>
        <p:nvSpPr>
          <p:cNvPr id="93188" name="Rectangle 4"/>
          <p:cNvSpPr>
            <a:spLocks noGrp="1"/>
          </p:cNvSpPr>
          <p:nvPr>
            <p:ph type="body" idx="1"/>
          </p:nvPr>
        </p:nvSpPr>
        <p:spPr>
          <a:xfrm>
            <a:off x="468313" y="2492375"/>
            <a:ext cx="8229600" cy="3482975"/>
          </a:xfrm>
        </p:spPr>
        <p:txBody>
          <a:bodyPr/>
          <a:lstStyle/>
          <a:p>
            <a:r>
              <a:rPr lang="zh-TW" altLang="en-US" smtClean="0"/>
              <a:t>技巧六：從觀念解說到商品的實際拆解，由研發或生管人員親自繪製</a:t>
            </a:r>
            <a:br>
              <a:rPr lang="zh-TW" altLang="en-US" smtClean="0"/>
            </a:br>
            <a:r>
              <a:rPr lang="zh-TW" altLang="en-US" smtClean="0"/>
              <a:t>                </a:t>
            </a:r>
            <a:r>
              <a:rPr lang="en-US" altLang="zh-TW" smtClean="0"/>
              <a:t>BOM</a:t>
            </a:r>
          </a:p>
          <a:p>
            <a:pPr lvl="1"/>
            <a:r>
              <a:rPr lang="zh-TW" altLang="en-US" smtClean="0"/>
              <a:t>取一個目前正在生產的產品出來解釋</a:t>
            </a:r>
            <a:r>
              <a:rPr lang="en-US" altLang="zh-TW" smtClean="0"/>
              <a:t>BOM</a:t>
            </a:r>
            <a:r>
              <a:rPr lang="zh-TW" altLang="en-US" smtClean="0"/>
              <a:t>的結構，並將它劃在白板上，解釋</a:t>
            </a:r>
            <a:r>
              <a:rPr lang="en-US" altLang="zh-TW" smtClean="0"/>
              <a:t>BOM</a:t>
            </a:r>
            <a:r>
              <a:rPr lang="zh-TW" altLang="en-US" smtClean="0"/>
              <a:t>分階的管理意義，確定企業相關主管清楚其</a:t>
            </a:r>
            <a:r>
              <a:rPr lang="en-US" altLang="zh-TW" smtClean="0"/>
              <a:t>BOM</a:t>
            </a:r>
            <a:r>
              <a:rPr lang="zh-TW" altLang="en-US" smtClean="0"/>
              <a:t>分階意義</a:t>
            </a:r>
          </a:p>
          <a:p>
            <a:pPr lvl="1"/>
            <a:r>
              <a:rPr lang="en-US" altLang="zh-TW" smtClean="0"/>
              <a:t>BOM</a:t>
            </a:r>
            <a:r>
              <a:rPr lang="zh-TW" altLang="en-US" smtClean="0"/>
              <a:t>分階最大的意義是生產排程的模式。企業的生產排程到底是製令的觀念或者試途程</a:t>
            </a:r>
            <a:r>
              <a:rPr lang="en-US" altLang="zh-TW" smtClean="0"/>
              <a:t>(</a:t>
            </a:r>
            <a:r>
              <a:rPr lang="zh-TW" altLang="en-US" smtClean="0"/>
              <a:t>製程</a:t>
            </a:r>
            <a:r>
              <a:rPr lang="en-US" altLang="zh-TW" smtClean="0"/>
              <a:t>)</a:t>
            </a:r>
            <a:r>
              <a:rPr lang="zh-TW" altLang="en-US" smtClean="0"/>
              <a:t>的觀念，必須清楚的釐清，必要時去現場走一走，可加深判斷的依據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26F16D4-D171-489C-9815-E9090161E18E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107950" y="2276475"/>
            <a:ext cx="8928100" cy="4581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813" y="1285875"/>
            <a:ext cx="7772400" cy="1206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ERP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導入要花多少成本？</a:t>
            </a:r>
            <a:endParaRPr lang="zh-TW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7152" name="Group 48"/>
          <p:cNvGraphicFramePr>
            <a:graphicFrameLocks noGrp="1"/>
          </p:cNvGraphicFramePr>
          <p:nvPr/>
        </p:nvGraphicFramePr>
        <p:xfrm>
          <a:off x="395288" y="2420938"/>
          <a:ext cx="8497887" cy="3822700"/>
        </p:xfrm>
        <a:graphic>
          <a:graphicData uri="http://schemas.openxmlformats.org/drawingml/2006/table">
            <a:tbl>
              <a:tblPr/>
              <a:tblGrid>
                <a:gridCol w="3003550"/>
                <a:gridCol w="5494337"/>
              </a:tblGrid>
              <a:tr h="4318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項目</a:t>
                      </a:r>
                    </a:p>
                  </a:txBody>
                  <a:tcPr marL="90000" marR="90000" marT="46803" marB="46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66"/>
                        </a:gs>
                        <a:gs pos="50000">
                          <a:schemeClr val="bg1"/>
                        </a:gs>
                        <a:gs pos="100000">
                          <a:srgbClr val="CC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說明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</a:tr>
              <a:tr h="482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時間</a:t>
                      </a:r>
                    </a:p>
                  </a:txBody>
                  <a:tcPr marL="90000" marR="90000" marT="46803" marB="46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66"/>
                        </a:gs>
                        <a:gs pos="50000">
                          <a:schemeClr val="bg1"/>
                        </a:gs>
                        <a:gs pos="100000">
                          <a:srgbClr val="CC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評估：約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1-3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個月；  導入：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個月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-1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</a:tr>
              <a:tr h="482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軟硬體成本</a:t>
                      </a:r>
                    </a:p>
                  </a:txBody>
                  <a:tcPr marL="90000" marR="90000" marT="46803" marB="46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66"/>
                        </a:gs>
                        <a:gs pos="50000">
                          <a:schemeClr val="bg1"/>
                        </a:gs>
                        <a:gs pos="100000">
                          <a:srgbClr val="CC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約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500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</a:tr>
              <a:tr h="985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企業內部成本</a:t>
                      </a:r>
                    </a:p>
                  </a:txBody>
                  <a:tcPr marL="90000" marR="90000" marT="46803" marB="46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66"/>
                        </a:gs>
                        <a:gs pos="50000">
                          <a:schemeClr val="bg1"/>
                        </a:gs>
                        <a:gs pos="100000">
                          <a:srgbClr val="CC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聘任兩位專職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MIS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人員：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35,000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元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月 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× 2.5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倍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管理、福利、獎金等人事成本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 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17.5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月      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一年預估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210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</a:tr>
              <a:tr h="957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各部門投入人力</a:t>
                      </a:r>
                    </a:p>
                  </a:txBody>
                  <a:tcPr marL="90000" marR="90000" marT="46803" marB="46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66"/>
                        </a:gs>
                        <a:gs pos="50000">
                          <a:schemeClr val="bg1"/>
                        </a:gs>
                        <a:gs pos="100000">
                          <a:srgbClr val="CC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五大營運部門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採購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採購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生管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研發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財務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參與討論、接受訓練、資料蒐集、建檔登錄、專案會議，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個部門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×0.5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人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年   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 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一年總預算約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525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</a:tr>
              <a:tr h="482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有形與無形人力資金總成本</a:t>
                      </a:r>
                    </a:p>
                  </a:txBody>
                  <a:tcPr marL="90000" marR="90000" marT="46803" marB="46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66"/>
                        </a:gs>
                        <a:gs pos="50000">
                          <a:schemeClr val="bg1"/>
                        </a:gs>
                        <a:gs pos="100000">
                          <a:srgbClr val="CC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林林總總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3419475" y="6308725"/>
            <a:ext cx="5400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總金額約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1,000</a:t>
            </a:r>
            <a:r>
              <a:rPr lang="zh-TW" altLang="en-US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3" grpId="0" animBg="1"/>
      <p:bldP spid="410626" grpId="0"/>
      <p:bldP spid="4715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47EEBCA-A958-4CCD-BDB6-0E59B21A19A1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38" y="2714625"/>
            <a:ext cx="7889875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四、導入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ERP</a:t>
            </a:r>
            <a:r>
              <a:rPr lang="zh-TW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時的專案組織運作模式</a:t>
            </a:r>
            <a:br>
              <a:rPr lang="zh-TW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TW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2D80672-54F7-4D80-BFB5-61A9CA65F217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9388" y="3789363"/>
            <a:ext cx="8856662" cy="3068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211" name="Rectangle 3"/>
          <p:cNvSpPr txBox="1">
            <a:spLocks noChangeArrowheads="1"/>
          </p:cNvSpPr>
          <p:nvPr/>
        </p:nvSpPr>
        <p:spPr bwMode="auto">
          <a:xfrm>
            <a:off x="1285875" y="1500188"/>
            <a:ext cx="6902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zh-TW" altLang="en-US"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如何將</a:t>
            </a:r>
            <a:r>
              <a:rPr kumimoji="0" lang="en-US" altLang="zh-TW"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MIS</a:t>
            </a:r>
            <a:r>
              <a:rPr kumimoji="0" lang="zh-TW" altLang="en-US"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組織定位最佳化</a:t>
            </a:r>
            <a:endParaRPr kumimoji="0" lang="zh-TW" altLang="en-US" sz="3600" i="1">
              <a:solidFill>
                <a:srgbClr val="0000FF"/>
              </a:solidFill>
              <a:latin typeface="Times New Roman" pitchFamily="18" charset="0"/>
              <a:ea typeface="書法家顏楷體" pitchFamily="49" charset="-120"/>
              <a:cs typeface="Times New Roman" pitchFamily="18" charset="0"/>
            </a:endParaRPr>
          </a:p>
        </p:txBody>
      </p:sp>
      <p:sp>
        <p:nvSpPr>
          <p:cNvPr id="94212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2492375"/>
            <a:ext cx="8229600" cy="431800"/>
          </a:xfrm>
        </p:spPr>
        <p:txBody>
          <a:bodyPr/>
          <a:lstStyle/>
          <a:p>
            <a:r>
              <a:rPr lang="zh-TW" altLang="en-US" smtClean="0">
                <a:solidFill>
                  <a:schemeClr val="tx1"/>
                </a:solidFill>
              </a:rPr>
              <a:t>常見的</a:t>
            </a:r>
            <a:r>
              <a:rPr lang="en-US" altLang="zh-TW" smtClean="0">
                <a:solidFill>
                  <a:schemeClr val="tx1"/>
                </a:solidFill>
              </a:rPr>
              <a:t>MIS</a:t>
            </a:r>
            <a:r>
              <a:rPr lang="zh-TW" altLang="en-US" smtClean="0">
                <a:solidFill>
                  <a:schemeClr val="tx1"/>
                </a:solidFill>
              </a:rPr>
              <a:t>單位組織定位有三種：</a:t>
            </a:r>
          </a:p>
        </p:txBody>
      </p:sp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2916238" y="3141663"/>
            <a:ext cx="35274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MIS</a:t>
            </a:r>
            <a:r>
              <a:rPr lang="zh-TW" altLang="en-US" sz="2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隸屬於二階組織單位</a:t>
            </a:r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2916238" y="4005263"/>
            <a:ext cx="35274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CC"/>
              </a:gs>
              <a:gs pos="50000">
                <a:schemeClr val="bg1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MIS</a:t>
            </a:r>
            <a:r>
              <a:rPr lang="zh-TW" altLang="en-US" sz="2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隸屬於一階平行單位</a:t>
            </a:r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auto">
          <a:xfrm>
            <a:off x="2916238" y="4868863"/>
            <a:ext cx="35274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MIS</a:t>
            </a:r>
            <a:r>
              <a:rPr lang="zh-TW" altLang="en-US" sz="2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直屬於高階主管的單位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285875"/>
            <a:ext cx="8229600" cy="7191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MIS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隸屬於二階組織單位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1563" y="2286000"/>
            <a:ext cx="7010400" cy="2895600"/>
            <a:chOff x="576" y="1098"/>
            <a:chExt cx="4464" cy="1851"/>
          </a:xfrm>
        </p:grpSpPr>
        <p:sp>
          <p:nvSpPr>
            <p:cNvPr id="43014" name="Text Box 4"/>
            <p:cNvSpPr txBox="1">
              <a:spLocks noChangeArrowheads="1"/>
            </p:cNvSpPr>
            <p:nvPr/>
          </p:nvSpPr>
          <p:spPr bwMode="auto">
            <a:xfrm>
              <a:off x="2304" y="1098"/>
              <a:ext cx="1008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總經理</a:t>
              </a:r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>
              <a:off x="2400" y="1727"/>
              <a:ext cx="816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生管</a:t>
              </a:r>
            </a:p>
          </p:txBody>
        </p:sp>
        <p:sp>
          <p:nvSpPr>
            <p:cNvPr id="43016" name="Text Box 6"/>
            <p:cNvSpPr txBox="1">
              <a:spLocks noChangeArrowheads="1"/>
            </p:cNvSpPr>
            <p:nvPr/>
          </p:nvSpPr>
          <p:spPr bwMode="auto">
            <a:xfrm>
              <a:off x="3312" y="1727"/>
              <a:ext cx="816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製造</a:t>
              </a:r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4224" y="1727"/>
              <a:ext cx="816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財務</a:t>
              </a:r>
            </a:p>
          </p:txBody>
        </p:sp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1488" y="1727"/>
              <a:ext cx="816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管理</a:t>
              </a:r>
            </a:p>
          </p:txBody>
        </p:sp>
        <p:sp>
          <p:nvSpPr>
            <p:cNvPr id="43019" name="Text Box 9"/>
            <p:cNvSpPr txBox="1">
              <a:spLocks noChangeArrowheads="1"/>
            </p:cNvSpPr>
            <p:nvPr/>
          </p:nvSpPr>
          <p:spPr bwMode="auto">
            <a:xfrm>
              <a:off x="576" y="1727"/>
              <a:ext cx="816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研發</a:t>
              </a:r>
            </a:p>
          </p:txBody>
        </p:sp>
        <p:sp>
          <p:nvSpPr>
            <p:cNvPr id="43020" name="Text Box 10"/>
            <p:cNvSpPr txBox="1">
              <a:spLocks noChangeArrowheads="1"/>
            </p:cNvSpPr>
            <p:nvPr/>
          </p:nvSpPr>
          <p:spPr bwMode="auto">
            <a:xfrm>
              <a:off x="1680" y="2318"/>
              <a:ext cx="432" cy="58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B4B4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</a:t>
              </a:r>
            </a:p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I</a:t>
              </a:r>
            </a:p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43021" name="Text Box 11"/>
            <p:cNvSpPr txBox="1">
              <a:spLocks noChangeArrowheads="1"/>
            </p:cNvSpPr>
            <p:nvPr/>
          </p:nvSpPr>
          <p:spPr bwMode="auto">
            <a:xfrm>
              <a:off x="2592" y="2367"/>
              <a:ext cx="432" cy="58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B4B4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</a:t>
              </a:r>
            </a:p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I</a:t>
              </a:r>
            </a:p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43022" name="Text Box 12"/>
            <p:cNvSpPr txBox="1">
              <a:spLocks noChangeArrowheads="1"/>
            </p:cNvSpPr>
            <p:nvPr/>
          </p:nvSpPr>
          <p:spPr bwMode="auto">
            <a:xfrm>
              <a:off x="4416" y="2347"/>
              <a:ext cx="432" cy="58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B4B4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</a:t>
              </a:r>
            </a:p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I</a:t>
              </a:r>
            </a:p>
            <a:p>
              <a:pPr algn="ctr" eaLnBrk="1" hangingPunct="1"/>
              <a:r>
                <a:rPr kumimoji="0" lang="en-US" altLang="zh-TW" b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43023" name="AutoShape 13"/>
            <p:cNvCxnSpPr>
              <a:cxnSpLocks noChangeShapeType="1"/>
              <a:stCxn id="43018" idx="2"/>
              <a:endCxn id="43020" idx="0"/>
            </p:cNvCxnSpPr>
            <p:nvPr/>
          </p:nvCxnSpPr>
          <p:spPr bwMode="auto">
            <a:xfrm rot="5400000">
              <a:off x="1717" y="2139"/>
              <a:ext cx="358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4" name="AutoShape 14"/>
            <p:cNvCxnSpPr>
              <a:cxnSpLocks noChangeShapeType="1"/>
              <a:stCxn id="43015" idx="2"/>
              <a:endCxn id="43021" idx="0"/>
            </p:cNvCxnSpPr>
            <p:nvPr/>
          </p:nvCxnSpPr>
          <p:spPr bwMode="auto">
            <a:xfrm rot="5400000">
              <a:off x="2604" y="2163"/>
              <a:ext cx="407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5" name="AutoShape 15"/>
            <p:cNvCxnSpPr>
              <a:cxnSpLocks noChangeShapeType="1"/>
              <a:stCxn id="43017" idx="2"/>
              <a:endCxn id="43022" idx="0"/>
            </p:cNvCxnSpPr>
            <p:nvPr/>
          </p:nvCxnSpPr>
          <p:spPr bwMode="auto">
            <a:xfrm rot="5400000">
              <a:off x="4438" y="2153"/>
              <a:ext cx="387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6" name="AutoShape 16"/>
            <p:cNvCxnSpPr>
              <a:cxnSpLocks noChangeShapeType="1"/>
              <a:stCxn id="43014" idx="2"/>
              <a:endCxn id="43015" idx="0"/>
            </p:cNvCxnSpPr>
            <p:nvPr/>
          </p:nvCxnSpPr>
          <p:spPr bwMode="auto">
            <a:xfrm rot="5400000">
              <a:off x="2610" y="1529"/>
              <a:ext cx="396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7" name="AutoShape 17"/>
            <p:cNvCxnSpPr>
              <a:cxnSpLocks noChangeShapeType="1"/>
              <a:stCxn id="43014" idx="2"/>
              <a:endCxn id="43019" idx="0"/>
            </p:cNvCxnSpPr>
            <p:nvPr/>
          </p:nvCxnSpPr>
          <p:spPr bwMode="auto">
            <a:xfrm rot="5400000">
              <a:off x="1698" y="617"/>
              <a:ext cx="396" cy="182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8" name="AutoShape 18"/>
            <p:cNvCxnSpPr>
              <a:cxnSpLocks noChangeShapeType="1"/>
              <a:stCxn id="43014" idx="2"/>
              <a:endCxn id="43018" idx="0"/>
            </p:cNvCxnSpPr>
            <p:nvPr/>
          </p:nvCxnSpPr>
          <p:spPr bwMode="auto">
            <a:xfrm rot="5400000">
              <a:off x="2154" y="1073"/>
              <a:ext cx="396" cy="91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AutoShape 19"/>
            <p:cNvCxnSpPr>
              <a:cxnSpLocks noChangeShapeType="1"/>
              <a:stCxn id="43014" idx="2"/>
              <a:endCxn id="43017" idx="0"/>
            </p:cNvCxnSpPr>
            <p:nvPr/>
          </p:nvCxnSpPr>
          <p:spPr bwMode="auto">
            <a:xfrm rot="16200000" flipH="1">
              <a:off x="3522" y="617"/>
              <a:ext cx="396" cy="182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0" name="AutoShape 20"/>
            <p:cNvCxnSpPr>
              <a:cxnSpLocks noChangeShapeType="1"/>
              <a:stCxn id="43014" idx="2"/>
              <a:endCxn id="43016" idx="0"/>
            </p:cNvCxnSpPr>
            <p:nvPr/>
          </p:nvCxnSpPr>
          <p:spPr bwMode="auto">
            <a:xfrm rot="16200000" flipH="1">
              <a:off x="3066" y="1073"/>
              <a:ext cx="396" cy="91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5893" name="Rectangle 21"/>
          <p:cNvSpPr>
            <a:spLocks noChangeArrowheads="1"/>
          </p:cNvSpPr>
          <p:nvPr/>
        </p:nvSpPr>
        <p:spPr bwMode="auto">
          <a:xfrm>
            <a:off x="285750" y="5357813"/>
            <a:ext cx="8610600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1950" indent="-361950">
              <a:lnSpc>
                <a:spcPts val="2400"/>
              </a:lnSpc>
              <a:spcBef>
                <a:spcPts val="12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缺點：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MIS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單位位階不足，當需要進行跨組織跨部門協調時，需要上級主管協商，上級主管與其他部門又是平行組織，協商若困難，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化推動容易流於單位的流程或計算或資料處理工具，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化整合效率難提升。 </a:t>
            </a:r>
          </a:p>
        </p:txBody>
      </p:sp>
      <p:sp>
        <p:nvSpPr>
          <p:cNvPr id="335894" name="Rectangle 22"/>
          <p:cNvSpPr>
            <a:spLocks noChangeArrowheads="1"/>
          </p:cNvSpPr>
          <p:nvPr/>
        </p:nvSpPr>
        <p:spPr bwMode="auto">
          <a:xfrm>
            <a:off x="250825" y="-71438"/>
            <a:ext cx="7993063" cy="111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 pitchFamily="65" charset="-120"/>
                <a:ea typeface="華康隸書體W7" pitchFamily="65" charset="-120"/>
              </a:rPr>
              <a:t>四、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195513" y="3933825"/>
            <a:ext cx="6121400" cy="14398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/>
      <p:bldP spid="335893" grpId="0" animBg="1"/>
      <p:bldP spid="430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428750"/>
            <a:ext cx="8229600" cy="6492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MIS</a:t>
            </a: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隸屬於一階平行單位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2938" y="2714625"/>
            <a:ext cx="8001000" cy="1436688"/>
            <a:chOff x="384" y="1440"/>
            <a:chExt cx="5040" cy="905"/>
          </a:xfrm>
        </p:grpSpPr>
        <p:sp>
          <p:nvSpPr>
            <p:cNvPr id="44037" name="Text Box 4"/>
            <p:cNvSpPr txBox="1">
              <a:spLocks noChangeArrowheads="1"/>
            </p:cNvSpPr>
            <p:nvPr/>
          </p:nvSpPr>
          <p:spPr bwMode="auto">
            <a:xfrm>
              <a:off x="2352" y="1440"/>
              <a:ext cx="1008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總經理</a:t>
              </a:r>
            </a:p>
          </p:txBody>
        </p:sp>
        <p:sp>
          <p:nvSpPr>
            <p:cNvPr id="44038" name="Text Box 5"/>
            <p:cNvSpPr txBox="1">
              <a:spLocks noChangeArrowheads="1"/>
            </p:cNvSpPr>
            <p:nvPr/>
          </p:nvSpPr>
          <p:spPr bwMode="auto">
            <a:xfrm>
              <a:off x="2016" y="2112"/>
              <a:ext cx="672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生管</a:t>
              </a:r>
            </a:p>
          </p:txBody>
        </p:sp>
        <p:sp>
          <p:nvSpPr>
            <p:cNvPr id="44039" name="Text Box 6"/>
            <p:cNvSpPr txBox="1">
              <a:spLocks noChangeArrowheads="1"/>
            </p:cNvSpPr>
            <p:nvPr/>
          </p:nvSpPr>
          <p:spPr bwMode="auto">
            <a:xfrm>
              <a:off x="2832" y="2112"/>
              <a:ext cx="672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製造</a:t>
              </a:r>
            </a:p>
          </p:txBody>
        </p:sp>
        <p:sp>
          <p:nvSpPr>
            <p:cNvPr id="44040" name="Text Box 7"/>
            <p:cNvSpPr txBox="1">
              <a:spLocks noChangeArrowheads="1"/>
            </p:cNvSpPr>
            <p:nvPr/>
          </p:nvSpPr>
          <p:spPr bwMode="auto">
            <a:xfrm>
              <a:off x="3648" y="2112"/>
              <a:ext cx="672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財務</a:t>
              </a:r>
            </a:p>
          </p:txBody>
        </p:sp>
        <p:sp>
          <p:nvSpPr>
            <p:cNvPr id="44041" name="Text Box 8"/>
            <p:cNvSpPr txBox="1">
              <a:spLocks noChangeArrowheads="1"/>
            </p:cNvSpPr>
            <p:nvPr/>
          </p:nvSpPr>
          <p:spPr bwMode="auto">
            <a:xfrm>
              <a:off x="1200" y="2112"/>
              <a:ext cx="672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管理</a:t>
              </a:r>
            </a:p>
          </p:txBody>
        </p:sp>
        <p:sp>
          <p:nvSpPr>
            <p:cNvPr id="44042" name="Text Box 9"/>
            <p:cNvSpPr txBox="1">
              <a:spLocks noChangeArrowheads="1"/>
            </p:cNvSpPr>
            <p:nvPr/>
          </p:nvSpPr>
          <p:spPr bwMode="auto">
            <a:xfrm>
              <a:off x="384" y="2112"/>
              <a:ext cx="672" cy="233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研發</a:t>
              </a:r>
            </a:p>
          </p:txBody>
        </p:sp>
        <p:cxnSp>
          <p:nvCxnSpPr>
            <p:cNvPr id="44043" name="AutoShape 10"/>
            <p:cNvCxnSpPr>
              <a:cxnSpLocks noChangeShapeType="1"/>
              <a:stCxn id="44037" idx="2"/>
              <a:endCxn id="44038" idx="0"/>
            </p:cNvCxnSpPr>
            <p:nvPr/>
          </p:nvCxnSpPr>
          <p:spPr bwMode="auto">
            <a:xfrm rot="5400000">
              <a:off x="2384" y="1640"/>
              <a:ext cx="439" cy="50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4" name="AutoShape 11"/>
            <p:cNvCxnSpPr>
              <a:cxnSpLocks noChangeShapeType="1"/>
              <a:stCxn id="44037" idx="2"/>
              <a:endCxn id="44042" idx="0"/>
            </p:cNvCxnSpPr>
            <p:nvPr/>
          </p:nvCxnSpPr>
          <p:spPr bwMode="auto">
            <a:xfrm rot="5400000">
              <a:off x="1568" y="824"/>
              <a:ext cx="439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5" name="AutoShape 12"/>
            <p:cNvCxnSpPr>
              <a:cxnSpLocks noChangeShapeType="1"/>
              <a:stCxn id="44037" idx="2"/>
              <a:endCxn id="44041" idx="0"/>
            </p:cNvCxnSpPr>
            <p:nvPr/>
          </p:nvCxnSpPr>
          <p:spPr bwMode="auto">
            <a:xfrm rot="5400000">
              <a:off x="1976" y="1232"/>
              <a:ext cx="439" cy="132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6" name="AutoShape 13"/>
            <p:cNvCxnSpPr>
              <a:cxnSpLocks noChangeShapeType="1"/>
              <a:stCxn id="44037" idx="2"/>
              <a:endCxn id="44040" idx="0"/>
            </p:cNvCxnSpPr>
            <p:nvPr/>
          </p:nvCxnSpPr>
          <p:spPr bwMode="auto">
            <a:xfrm rot="16200000" flipH="1">
              <a:off x="3200" y="1328"/>
              <a:ext cx="439" cy="112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7" name="AutoShape 14"/>
            <p:cNvCxnSpPr>
              <a:cxnSpLocks noChangeShapeType="1"/>
              <a:stCxn id="44037" idx="2"/>
              <a:endCxn id="44039" idx="0"/>
            </p:cNvCxnSpPr>
            <p:nvPr/>
          </p:nvCxnSpPr>
          <p:spPr bwMode="auto">
            <a:xfrm rot="16200000" flipH="1">
              <a:off x="2792" y="1736"/>
              <a:ext cx="439" cy="31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8" name="Text Box 15"/>
            <p:cNvSpPr txBox="1">
              <a:spLocks noChangeArrowheads="1"/>
            </p:cNvSpPr>
            <p:nvPr/>
          </p:nvSpPr>
          <p:spPr bwMode="auto">
            <a:xfrm>
              <a:off x="4464" y="2112"/>
              <a:ext cx="960" cy="233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B4B4FF"/>
                </a:gs>
                <a:gs pos="100000">
                  <a:srgbClr val="99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MIS</a:t>
              </a: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單位</a:t>
              </a:r>
            </a:p>
          </p:txBody>
        </p:sp>
        <p:cxnSp>
          <p:nvCxnSpPr>
            <p:cNvPr id="44049" name="AutoShape 16"/>
            <p:cNvCxnSpPr>
              <a:cxnSpLocks noChangeShapeType="1"/>
              <a:stCxn id="44037" idx="2"/>
              <a:endCxn id="44048" idx="0"/>
            </p:cNvCxnSpPr>
            <p:nvPr/>
          </p:nvCxnSpPr>
          <p:spPr bwMode="auto">
            <a:xfrm rot="16200000" flipH="1">
              <a:off x="3680" y="848"/>
              <a:ext cx="439" cy="208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6913" name="Rectangle 17"/>
          <p:cNvSpPr>
            <a:spLocks noChangeArrowheads="1"/>
          </p:cNvSpPr>
          <p:nvPr/>
        </p:nvSpPr>
        <p:spPr bwMode="auto">
          <a:xfrm>
            <a:off x="609600" y="4495800"/>
            <a:ext cx="7924800" cy="1838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1950" indent="-361950">
              <a:lnSpc>
                <a:spcPct val="105000"/>
              </a:lnSpc>
              <a:spcBef>
                <a:spcPct val="55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缺點：</a:t>
            </a:r>
          </a:p>
          <a:p>
            <a:pPr marL="800100" lvl="1" indent="-342900">
              <a:lnSpc>
                <a:spcPct val="105000"/>
              </a:lnSpc>
              <a:spcBef>
                <a:spcPct val="55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比第一種組織來的好，但因為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推動與組織的流程及管理重點息息相關，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MIS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單位主管若本身無具備非常優良的管理、整合及溝通協調能力，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化的成功可能事倍功半</a:t>
            </a:r>
          </a:p>
          <a:p>
            <a:pPr marL="800100" lvl="1" indent="-342900">
              <a:lnSpc>
                <a:spcPct val="105000"/>
              </a:lnSpc>
              <a:spcBef>
                <a:spcPct val="55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與其他部門同為平行組織，專案執行力也會不足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6948488" y="3573463"/>
            <a:ext cx="1944687" cy="7921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913" grpId="0" animBg="1"/>
      <p:bldP spid="440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214438"/>
            <a:ext cx="77152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較佳的 </a:t>
            </a:r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MIS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單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位定位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2571750"/>
            <a:ext cx="5981700" cy="1647825"/>
            <a:chOff x="384" y="1440"/>
            <a:chExt cx="3936" cy="1423"/>
          </a:xfrm>
        </p:grpSpPr>
        <p:sp>
          <p:nvSpPr>
            <p:cNvPr id="45061" name="Text Box 4"/>
            <p:cNvSpPr txBox="1">
              <a:spLocks noChangeArrowheads="1"/>
            </p:cNvSpPr>
            <p:nvPr/>
          </p:nvSpPr>
          <p:spPr bwMode="auto">
            <a:xfrm>
              <a:off x="1872" y="1440"/>
              <a:ext cx="1008" cy="319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總經理</a:t>
              </a:r>
            </a:p>
          </p:txBody>
        </p:sp>
        <p:sp>
          <p:nvSpPr>
            <p:cNvPr id="45062" name="Text Box 5"/>
            <p:cNvSpPr txBox="1">
              <a:spLocks noChangeArrowheads="1"/>
            </p:cNvSpPr>
            <p:nvPr/>
          </p:nvSpPr>
          <p:spPr bwMode="auto">
            <a:xfrm>
              <a:off x="2016" y="2544"/>
              <a:ext cx="672" cy="319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生管</a:t>
              </a:r>
            </a:p>
          </p:txBody>
        </p:sp>
        <p:sp>
          <p:nvSpPr>
            <p:cNvPr id="45063" name="Text Box 6"/>
            <p:cNvSpPr txBox="1">
              <a:spLocks noChangeArrowheads="1"/>
            </p:cNvSpPr>
            <p:nvPr/>
          </p:nvSpPr>
          <p:spPr bwMode="auto">
            <a:xfrm>
              <a:off x="2832" y="2544"/>
              <a:ext cx="672" cy="319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製造</a:t>
              </a:r>
            </a:p>
          </p:txBody>
        </p:sp>
        <p:sp>
          <p:nvSpPr>
            <p:cNvPr id="45064" name="Text Box 7"/>
            <p:cNvSpPr txBox="1">
              <a:spLocks noChangeArrowheads="1"/>
            </p:cNvSpPr>
            <p:nvPr/>
          </p:nvSpPr>
          <p:spPr bwMode="auto">
            <a:xfrm>
              <a:off x="3648" y="2544"/>
              <a:ext cx="672" cy="319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財務</a:t>
              </a:r>
            </a:p>
          </p:txBody>
        </p:sp>
        <p:sp>
          <p:nvSpPr>
            <p:cNvPr id="45065" name="Text Box 8"/>
            <p:cNvSpPr txBox="1">
              <a:spLocks noChangeArrowheads="1"/>
            </p:cNvSpPr>
            <p:nvPr/>
          </p:nvSpPr>
          <p:spPr bwMode="auto">
            <a:xfrm>
              <a:off x="1200" y="2544"/>
              <a:ext cx="672" cy="319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管理</a:t>
              </a:r>
            </a:p>
          </p:txBody>
        </p:sp>
        <p:sp>
          <p:nvSpPr>
            <p:cNvPr id="45066" name="Text Box 9"/>
            <p:cNvSpPr txBox="1">
              <a:spLocks noChangeArrowheads="1"/>
            </p:cNvSpPr>
            <p:nvPr/>
          </p:nvSpPr>
          <p:spPr bwMode="auto">
            <a:xfrm>
              <a:off x="384" y="2544"/>
              <a:ext cx="672" cy="319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B4D9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研發</a:t>
              </a:r>
            </a:p>
          </p:txBody>
        </p:sp>
        <p:sp>
          <p:nvSpPr>
            <p:cNvPr id="45067" name="Text Box 10"/>
            <p:cNvSpPr txBox="1">
              <a:spLocks noChangeArrowheads="1"/>
            </p:cNvSpPr>
            <p:nvPr/>
          </p:nvSpPr>
          <p:spPr bwMode="auto">
            <a:xfrm>
              <a:off x="3024" y="1818"/>
              <a:ext cx="960" cy="319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B4B4FF"/>
                </a:gs>
                <a:gs pos="100000">
                  <a:srgbClr val="99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MIS</a:t>
              </a:r>
              <a:r>
                <a:rPr kumimoji="0" lang="zh-TW" altLang="en-US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單位</a:t>
              </a:r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720" y="2256"/>
              <a:ext cx="3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720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0" name="Line 13"/>
            <p:cNvSpPr>
              <a:spLocks noChangeShapeType="1"/>
            </p:cNvSpPr>
            <p:nvPr/>
          </p:nvSpPr>
          <p:spPr bwMode="auto">
            <a:xfrm>
              <a:off x="1536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>
              <a:off x="2346" y="1810"/>
              <a:ext cx="0" cy="7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2" name="Line 15"/>
            <p:cNvSpPr>
              <a:spLocks noChangeShapeType="1"/>
            </p:cNvSpPr>
            <p:nvPr/>
          </p:nvSpPr>
          <p:spPr bwMode="auto">
            <a:xfrm>
              <a:off x="3168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3" name="Line 16"/>
            <p:cNvSpPr>
              <a:spLocks noChangeShapeType="1"/>
            </p:cNvSpPr>
            <p:nvPr/>
          </p:nvSpPr>
          <p:spPr bwMode="auto">
            <a:xfrm>
              <a:off x="3984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4" name="Line 17"/>
            <p:cNvSpPr>
              <a:spLocks noChangeShapeType="1"/>
            </p:cNvSpPr>
            <p:nvPr/>
          </p:nvSpPr>
          <p:spPr bwMode="auto">
            <a:xfrm>
              <a:off x="2352" y="201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707" name="Text Box 18"/>
          <p:cNvSpPr txBox="1">
            <a:spLocks noChangeArrowheads="1"/>
          </p:cNvSpPr>
          <p:nvPr/>
        </p:nvSpPr>
        <p:spPr bwMode="auto">
          <a:xfrm>
            <a:off x="395288" y="4581525"/>
            <a:ext cx="8497887" cy="1812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257300" indent="-3429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714500" indent="-3429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71700" indent="-3429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優點：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把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化當成經營管理的變革機會，從經營角度出發，運用資訊系統工具，提昇營運效果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spcAft>
                <a:spcPct val="45000"/>
              </a:spcAft>
              <a:buClr>
                <a:srgbClr val="0000FF"/>
              </a:buClr>
              <a:buFont typeface="Wingdings" pitchFamily="2" charset="2"/>
              <a:buAutoNum type="arabicPeriod"/>
            </a:pP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MIS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能直接與經營者互動，若遇見阻礙時，才能利用組織的行政力輔佐，提昇成功率</a:t>
            </a:r>
            <a:endParaRPr kumimoji="0" lang="en-US" altLang="zh-TW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292725" y="2852738"/>
            <a:ext cx="1944688" cy="6477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72707" grpId="0" animBg="1"/>
      <p:bldP spid="4507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華康隸書體W7"/>
              </a:rPr>
              <a:t> </a:t>
            </a:r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428625" y="2428875"/>
            <a:ext cx="83915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 algn="just" eaLnBrk="0" hangingPunct="0">
              <a:lnSpc>
                <a:spcPct val="105000"/>
              </a:lnSpc>
              <a:spcBef>
                <a:spcPct val="500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掌握資訊發展的脈動及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IT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的效能，企業應視資訊導入為策略</a:t>
            </a:r>
            <a:endParaRPr kumimoji="0"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76250" indent="-476250" algn="just" eaLnBrk="0" hangingPunct="0">
              <a:lnSpc>
                <a:spcPct val="105000"/>
              </a:lnSpc>
              <a:spcBef>
                <a:spcPct val="500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提昇資訊部門的位階，並且提高管理概念的層次，才能達到組織的效能</a:t>
            </a:r>
          </a:p>
          <a:p>
            <a:pPr marL="476250" indent="-476250" algn="just" eaLnBrk="0" hangingPunct="0">
              <a:lnSpc>
                <a:spcPct val="105000"/>
              </a:lnSpc>
              <a:spcBef>
                <a:spcPct val="500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</a:pP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MIS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資訊人員過去是以系統設計為主，現今應走向整合輔導的角色，並擔任教育訓練和協調溝通的角色</a:t>
            </a:r>
          </a:p>
          <a:p>
            <a:pPr marL="476250" indent="-476250" algn="just" eaLnBrk="0" hangingPunct="0">
              <a:lnSpc>
                <a:spcPct val="105000"/>
              </a:lnSpc>
              <a:spcBef>
                <a:spcPct val="500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內部系統顧問人員的養成，提高上線支援的能力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85875" y="1571625"/>
            <a:ext cx="6902450" cy="59531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76250" indent="-4762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kumimoji="0" lang="en-US" altLang="zh-TW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書法家顏楷體" pitchFamily="49" charset="-120"/>
              </a:rPr>
              <a:t>MIS</a:t>
            </a:r>
            <a:r>
              <a:rPr kumimoji="0" lang="zh-TW" altLang="en-US" sz="36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  <a:ea typeface="書法家顏楷體" pitchFamily="49" charset="-120"/>
              </a:rPr>
              <a:t>於企業組織中應扮演的角色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214438"/>
            <a:ext cx="7308850" cy="1114425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ERP </a:t>
            </a:r>
            <a:r>
              <a:rPr lang="zh-TW" altLang="en-US" smtClean="0">
                <a:latin typeface="華康隸書體W7"/>
              </a:rPr>
              <a:t>推動的專案組織設計</a:t>
            </a:r>
          </a:p>
        </p:txBody>
      </p:sp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2916238" y="2349500"/>
            <a:ext cx="2209800" cy="665163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chemeClr val="bg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90800" bIns="19080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企業主或經營者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928938" y="3406775"/>
            <a:ext cx="2209800" cy="665163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chemeClr val="bg1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90800" bIns="19080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企業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化規劃小組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2928938" y="4470400"/>
            <a:ext cx="2209800" cy="665163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90800" bIns="19080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企業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化執行小組</a:t>
            </a:r>
          </a:p>
        </p:txBody>
      </p:sp>
      <p:cxnSp>
        <p:nvCxnSpPr>
          <p:cNvPr id="73733" name="AutoShape 6"/>
          <p:cNvCxnSpPr>
            <a:cxnSpLocks noChangeShapeType="1"/>
            <a:stCxn id="73730" idx="2"/>
            <a:endCxn id="73731" idx="0"/>
          </p:cNvCxnSpPr>
          <p:nvPr/>
        </p:nvCxnSpPr>
        <p:spPr bwMode="auto">
          <a:xfrm>
            <a:off x="4021138" y="3014663"/>
            <a:ext cx="12700" cy="392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4" name="AutoShape 7"/>
          <p:cNvCxnSpPr>
            <a:cxnSpLocks noChangeShapeType="1"/>
            <a:stCxn id="73731" idx="2"/>
            <a:endCxn id="73732" idx="0"/>
          </p:cNvCxnSpPr>
          <p:nvPr/>
        </p:nvCxnSpPr>
        <p:spPr bwMode="auto">
          <a:xfrm>
            <a:off x="4033838" y="4071938"/>
            <a:ext cx="0" cy="398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5" name="Line 8"/>
          <p:cNvSpPr>
            <a:spLocks noChangeShapeType="1"/>
          </p:cNvSpPr>
          <p:nvPr/>
        </p:nvSpPr>
        <p:spPr bwMode="auto">
          <a:xfrm>
            <a:off x="4067175" y="32131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36" name="Text Box 9"/>
          <p:cNvSpPr txBox="1">
            <a:spLocks noChangeArrowheads="1"/>
          </p:cNvSpPr>
          <p:nvPr/>
        </p:nvSpPr>
        <p:spPr bwMode="auto">
          <a:xfrm>
            <a:off x="5508625" y="2997200"/>
            <a:ext cx="2209800" cy="595313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54800" bIns="15480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專案負責人</a:t>
            </a:r>
          </a:p>
        </p:txBody>
      </p:sp>
      <p:sp>
        <p:nvSpPr>
          <p:cNvPr id="73737" name="Text Box 10"/>
          <p:cNvSpPr txBox="1">
            <a:spLocks noChangeArrowheads="1"/>
          </p:cNvSpPr>
          <p:nvPr/>
        </p:nvSpPr>
        <p:spPr bwMode="auto">
          <a:xfrm>
            <a:off x="395288" y="5300663"/>
            <a:ext cx="8440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企業為推動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通常會與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系統廠商共同成立階段性任務組織，這個組織主要任務，是在專案時程內認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順利上線達成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上線目標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" grpId="0"/>
      <p:bldP spid="73730" grpId="0" animBg="1"/>
      <p:bldP spid="73731" grpId="0" animBg="1"/>
      <p:bldP spid="73732" grpId="0" animBg="1"/>
      <p:bldP spid="73735" grpId="0" animBg="1"/>
      <p:bldP spid="73736" grpId="0" animBg="1"/>
      <p:bldP spid="737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1428750"/>
            <a:ext cx="6902450" cy="595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ERP 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推動的專案組織設計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151313" y="2357438"/>
            <a:ext cx="1427162" cy="376237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7DBE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經營者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898650" y="3365500"/>
            <a:ext cx="2027238" cy="376238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8F"/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企業專案負責人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653088" y="3365500"/>
            <a:ext cx="2554287" cy="376238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chemeClr val="bg1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系統專案負責人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169988" y="4103688"/>
            <a:ext cx="468312" cy="117951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8F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研發主管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36725" y="4103688"/>
            <a:ext cx="468313" cy="117951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8F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財務主管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336800" y="4103688"/>
            <a:ext cx="468313" cy="117951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8F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資材主管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938463" y="4103688"/>
            <a:ext cx="468312" cy="117951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8F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生管主管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538538" y="4103688"/>
            <a:ext cx="468312" cy="117951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8F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製造主管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4140200" y="4103688"/>
            <a:ext cx="468313" cy="117951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8F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管理主管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5519738" y="4103688"/>
            <a:ext cx="468312" cy="1179512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chemeClr val="bg1"/>
              </a:gs>
              <a:gs pos="100000">
                <a:srgbClr val="FF99CC"/>
              </a:gs>
            </a:gsLst>
            <a:lin ang="0" scaled="1"/>
          </a:gra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顧問群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086475" y="4103688"/>
            <a:ext cx="468313" cy="1179512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FFD2E9"/>
              </a:gs>
              <a:gs pos="100000">
                <a:srgbClr val="FF99CC"/>
              </a:gs>
            </a:gsLst>
            <a:lin ang="0" scaled="1"/>
          </a:gra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線上服務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6688138" y="4103688"/>
            <a:ext cx="468312" cy="1179512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FFD2E9"/>
              </a:gs>
              <a:gs pos="100000">
                <a:srgbClr val="FF99CC"/>
              </a:gs>
            </a:gsLst>
            <a:lin ang="0" scaled="1"/>
          </a:gra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教育訓練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288213" y="4103688"/>
            <a:ext cx="468312" cy="1179512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FFD2E9"/>
              </a:gs>
              <a:gs pos="100000">
                <a:srgbClr val="FF99CC"/>
              </a:gs>
            </a:gsLst>
            <a:lin ang="0" scaled="1"/>
          </a:gra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系統工程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7889875" y="4103688"/>
            <a:ext cx="468313" cy="1179512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FFD2E9"/>
              </a:gs>
              <a:gs pos="100000">
                <a:srgbClr val="FF99CC"/>
              </a:gs>
            </a:gsLst>
            <a:lin ang="0" scaled="1"/>
          </a:gra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個案修改</a:t>
            </a:r>
          </a:p>
        </p:txBody>
      </p:sp>
      <p:cxnSp>
        <p:nvCxnSpPr>
          <p:cNvPr id="47122" name="AutoShape 1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rot="5400000">
            <a:off x="3573463" y="2073275"/>
            <a:ext cx="631825" cy="1952625"/>
          </a:xfrm>
          <a:prstGeom prst="bentConnector3">
            <a:avLst>
              <a:gd name="adj1" fmla="val 49750"/>
            </a:avLst>
          </a:prstGeom>
          <a:noFill/>
          <a:ln w="38100">
            <a:solidFill>
              <a:srgbClr val="5F5F5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1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 rot="16200000" flipH="1">
            <a:off x="5582444" y="2016919"/>
            <a:ext cx="631825" cy="2065337"/>
          </a:xfrm>
          <a:prstGeom prst="bentConnector3">
            <a:avLst>
              <a:gd name="adj1" fmla="val 49750"/>
            </a:avLst>
          </a:prstGeom>
          <a:noFill/>
          <a:ln w="38100">
            <a:solidFill>
              <a:srgbClr val="5F5F5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2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 rot="5400000">
            <a:off x="1978026" y="3168650"/>
            <a:ext cx="361950" cy="1508125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21"/>
          <p:cNvCxnSpPr>
            <a:cxnSpLocks noChangeShapeType="1"/>
            <a:stCxn id="47109" idx="2"/>
            <a:endCxn id="47112" idx="0"/>
          </p:cNvCxnSpPr>
          <p:nvPr/>
        </p:nvCxnSpPr>
        <p:spPr bwMode="auto">
          <a:xfrm rot="5400000">
            <a:off x="2261394" y="3452019"/>
            <a:ext cx="361950" cy="941388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22"/>
          <p:cNvCxnSpPr>
            <a:cxnSpLocks noChangeShapeType="1"/>
            <a:stCxn id="47109" idx="2"/>
            <a:endCxn id="47113" idx="0"/>
          </p:cNvCxnSpPr>
          <p:nvPr/>
        </p:nvCxnSpPr>
        <p:spPr bwMode="auto">
          <a:xfrm rot="5400000">
            <a:off x="2561432" y="3752056"/>
            <a:ext cx="361950" cy="341313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23"/>
          <p:cNvCxnSpPr>
            <a:cxnSpLocks noChangeShapeType="1"/>
            <a:stCxn id="47109" idx="2"/>
            <a:endCxn id="47114" idx="0"/>
          </p:cNvCxnSpPr>
          <p:nvPr/>
        </p:nvCxnSpPr>
        <p:spPr bwMode="auto">
          <a:xfrm rot="16200000" flipH="1">
            <a:off x="2862263" y="3792538"/>
            <a:ext cx="361950" cy="260350"/>
          </a:xfrm>
          <a:prstGeom prst="bentConnector3">
            <a:avLst>
              <a:gd name="adj1" fmla="val 49560"/>
            </a:avLst>
          </a:prstGeom>
          <a:noFill/>
          <a:ln w="19050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4"/>
          <p:cNvCxnSpPr>
            <a:cxnSpLocks noChangeShapeType="1"/>
            <a:stCxn id="47109" idx="2"/>
            <a:endCxn id="47115" idx="0"/>
          </p:cNvCxnSpPr>
          <p:nvPr/>
        </p:nvCxnSpPr>
        <p:spPr bwMode="auto">
          <a:xfrm rot="16200000" flipH="1">
            <a:off x="3162301" y="3492500"/>
            <a:ext cx="361950" cy="860425"/>
          </a:xfrm>
          <a:prstGeom prst="bentConnector3">
            <a:avLst>
              <a:gd name="adj1" fmla="val 49560"/>
            </a:avLst>
          </a:prstGeom>
          <a:noFill/>
          <a:ln w="19050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AutoShape 25"/>
          <p:cNvCxnSpPr>
            <a:cxnSpLocks noChangeShapeType="1"/>
            <a:stCxn id="47109" idx="2"/>
            <a:endCxn id="47116" idx="0"/>
          </p:cNvCxnSpPr>
          <p:nvPr/>
        </p:nvCxnSpPr>
        <p:spPr bwMode="auto">
          <a:xfrm rot="16200000" flipH="1">
            <a:off x="3463132" y="3191669"/>
            <a:ext cx="361950" cy="1462087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AutoShape 26"/>
          <p:cNvCxnSpPr>
            <a:cxnSpLocks noChangeShapeType="1"/>
            <a:stCxn id="47110" idx="2"/>
            <a:endCxn id="47117" idx="0"/>
          </p:cNvCxnSpPr>
          <p:nvPr/>
        </p:nvCxnSpPr>
        <p:spPr bwMode="auto">
          <a:xfrm rot="5400000">
            <a:off x="6161882" y="3334544"/>
            <a:ext cx="361950" cy="1176337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AutoShape 27"/>
          <p:cNvCxnSpPr>
            <a:cxnSpLocks noChangeShapeType="1"/>
            <a:stCxn id="47110" idx="2"/>
            <a:endCxn id="47118" idx="0"/>
          </p:cNvCxnSpPr>
          <p:nvPr/>
        </p:nvCxnSpPr>
        <p:spPr bwMode="auto">
          <a:xfrm rot="5400000">
            <a:off x="6445250" y="3617913"/>
            <a:ext cx="361950" cy="609600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2" name="AutoShape 28"/>
          <p:cNvCxnSpPr>
            <a:cxnSpLocks noChangeShapeType="1"/>
            <a:stCxn id="47110" idx="2"/>
            <a:endCxn id="47119" idx="0"/>
          </p:cNvCxnSpPr>
          <p:nvPr/>
        </p:nvCxnSpPr>
        <p:spPr bwMode="auto">
          <a:xfrm rot="5400000">
            <a:off x="6746082" y="3918744"/>
            <a:ext cx="361950" cy="7937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3" name="AutoShape 29"/>
          <p:cNvCxnSpPr>
            <a:cxnSpLocks noChangeShapeType="1"/>
            <a:stCxn id="47110" idx="2"/>
            <a:endCxn id="47120" idx="0"/>
          </p:cNvCxnSpPr>
          <p:nvPr/>
        </p:nvCxnSpPr>
        <p:spPr bwMode="auto">
          <a:xfrm rot="16200000" flipH="1">
            <a:off x="7046119" y="3626644"/>
            <a:ext cx="361950" cy="592138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4" name="AutoShape 30"/>
          <p:cNvCxnSpPr>
            <a:cxnSpLocks noChangeShapeType="1"/>
            <a:stCxn id="47110" idx="2"/>
            <a:endCxn id="47121" idx="0"/>
          </p:cNvCxnSpPr>
          <p:nvPr/>
        </p:nvCxnSpPr>
        <p:spPr bwMode="auto">
          <a:xfrm rot="16200000" flipH="1">
            <a:off x="7346950" y="3325813"/>
            <a:ext cx="361950" cy="1193800"/>
          </a:xfrm>
          <a:prstGeom prst="bentConnector3">
            <a:avLst>
              <a:gd name="adj1" fmla="val 49560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1296988" y="5749925"/>
            <a:ext cx="2928937" cy="9445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各流程主辦─如會計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業務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倉庫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生管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製造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出納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會計</a:t>
            </a:r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品管</a:t>
            </a:r>
          </a:p>
        </p:txBody>
      </p:sp>
      <p:cxnSp>
        <p:nvCxnSpPr>
          <p:cNvPr id="47136" name="AutoShape 32"/>
          <p:cNvCxnSpPr>
            <a:cxnSpLocks noChangeShapeType="1"/>
            <a:stCxn id="47111" idx="2"/>
            <a:endCxn id="47135" idx="0"/>
          </p:cNvCxnSpPr>
          <p:nvPr/>
        </p:nvCxnSpPr>
        <p:spPr bwMode="auto">
          <a:xfrm rot="16200000" flipH="1">
            <a:off x="1857375" y="4830763"/>
            <a:ext cx="452438" cy="1357312"/>
          </a:xfrm>
          <a:prstGeom prst="bentConnector3">
            <a:avLst>
              <a:gd name="adj1" fmla="val 51227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7" name="AutoShape 33"/>
          <p:cNvCxnSpPr>
            <a:cxnSpLocks noChangeShapeType="1"/>
            <a:stCxn id="47112" idx="2"/>
            <a:endCxn id="47135" idx="0"/>
          </p:cNvCxnSpPr>
          <p:nvPr/>
        </p:nvCxnSpPr>
        <p:spPr bwMode="auto">
          <a:xfrm rot="16200000" flipH="1">
            <a:off x="2140744" y="5114131"/>
            <a:ext cx="452438" cy="790575"/>
          </a:xfrm>
          <a:prstGeom prst="bentConnector3">
            <a:avLst>
              <a:gd name="adj1" fmla="val 51227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8" name="AutoShape 34"/>
          <p:cNvCxnSpPr>
            <a:cxnSpLocks noChangeShapeType="1"/>
            <a:stCxn id="47114" idx="2"/>
            <a:endCxn id="47135" idx="0"/>
          </p:cNvCxnSpPr>
          <p:nvPr/>
        </p:nvCxnSpPr>
        <p:spPr bwMode="auto">
          <a:xfrm rot="5400000">
            <a:off x="2741613" y="5303837"/>
            <a:ext cx="452438" cy="411163"/>
          </a:xfrm>
          <a:prstGeom prst="bentConnector3">
            <a:avLst>
              <a:gd name="adj1" fmla="val 51227"/>
            </a:avLst>
          </a:prstGeom>
          <a:noFill/>
          <a:ln w="19050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9" name="AutoShape 35"/>
          <p:cNvCxnSpPr>
            <a:cxnSpLocks noChangeShapeType="1"/>
            <a:stCxn id="47113" idx="2"/>
            <a:endCxn id="47135" idx="0"/>
          </p:cNvCxnSpPr>
          <p:nvPr/>
        </p:nvCxnSpPr>
        <p:spPr bwMode="auto">
          <a:xfrm rot="16200000" flipH="1">
            <a:off x="2440781" y="5414169"/>
            <a:ext cx="452438" cy="190500"/>
          </a:xfrm>
          <a:prstGeom prst="bentConnector3">
            <a:avLst>
              <a:gd name="adj1" fmla="val 51227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0" name="AutoShape 36"/>
          <p:cNvCxnSpPr>
            <a:cxnSpLocks noChangeShapeType="1"/>
            <a:stCxn id="47115" idx="2"/>
            <a:endCxn id="47135" idx="0"/>
          </p:cNvCxnSpPr>
          <p:nvPr/>
        </p:nvCxnSpPr>
        <p:spPr bwMode="auto">
          <a:xfrm rot="5400000">
            <a:off x="3041650" y="5003800"/>
            <a:ext cx="452438" cy="1011238"/>
          </a:xfrm>
          <a:prstGeom prst="bentConnector3">
            <a:avLst>
              <a:gd name="adj1" fmla="val 51227"/>
            </a:avLst>
          </a:prstGeom>
          <a:noFill/>
          <a:ln w="19050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1" name="AutoShape 37"/>
          <p:cNvCxnSpPr>
            <a:cxnSpLocks noChangeShapeType="1"/>
            <a:stCxn id="47116" idx="2"/>
            <a:endCxn id="47135" idx="0"/>
          </p:cNvCxnSpPr>
          <p:nvPr/>
        </p:nvCxnSpPr>
        <p:spPr bwMode="auto">
          <a:xfrm rot="5400000">
            <a:off x="3342481" y="4702969"/>
            <a:ext cx="452438" cy="1612900"/>
          </a:xfrm>
          <a:prstGeom prst="bentConnector3">
            <a:avLst>
              <a:gd name="adj1" fmla="val 51227"/>
            </a:avLst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116013" y="4005263"/>
            <a:ext cx="4957762" cy="14017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7143" name="AutoShape 39"/>
          <p:cNvSpPr>
            <a:spLocks noChangeArrowheads="1"/>
          </p:cNvSpPr>
          <p:nvPr/>
        </p:nvSpPr>
        <p:spPr bwMode="auto">
          <a:xfrm>
            <a:off x="5580063" y="5516563"/>
            <a:ext cx="2149475" cy="442912"/>
          </a:xfrm>
          <a:prstGeom prst="wedgeRoundRectCallout">
            <a:avLst>
              <a:gd name="adj1" fmla="val -47417"/>
              <a:gd name="adj2" fmla="val -636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化規劃小組成員</a:t>
            </a:r>
          </a:p>
        </p:txBody>
      </p:sp>
      <p:sp>
        <p:nvSpPr>
          <p:cNvPr id="47182" name="Rectangle 78"/>
          <p:cNvSpPr>
            <a:spLocks noChangeArrowheads="1"/>
          </p:cNvSpPr>
          <p:nvPr/>
        </p:nvSpPr>
        <p:spPr bwMode="auto">
          <a:xfrm>
            <a:off x="1116013" y="5589588"/>
            <a:ext cx="3311525" cy="115252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83" name="AutoShape 79"/>
          <p:cNvSpPr>
            <a:spLocks noChangeArrowheads="1"/>
          </p:cNvSpPr>
          <p:nvPr/>
        </p:nvSpPr>
        <p:spPr bwMode="auto">
          <a:xfrm>
            <a:off x="4859338" y="6021388"/>
            <a:ext cx="1404937" cy="719137"/>
          </a:xfrm>
          <a:prstGeom prst="wedgeRoundRectCallout">
            <a:avLst>
              <a:gd name="adj1" fmla="val -89097"/>
              <a:gd name="adj2" fmla="val -29250"/>
              <a:gd name="adj3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E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劃執行小組成員</a:t>
            </a:r>
          </a:p>
        </p:txBody>
      </p:sp>
      <p:sp>
        <p:nvSpPr>
          <p:cNvPr id="47184" name="AutoShape 80"/>
          <p:cNvSpPr>
            <a:spLocks noChangeArrowheads="1"/>
          </p:cNvSpPr>
          <p:nvPr/>
        </p:nvSpPr>
        <p:spPr bwMode="auto">
          <a:xfrm>
            <a:off x="7308850" y="2492375"/>
            <a:ext cx="1404938" cy="719138"/>
          </a:xfrm>
          <a:prstGeom prst="wedgeRoundRectCallout">
            <a:avLst>
              <a:gd name="adj1" fmla="val -29773"/>
              <a:gd name="adj2" fmla="val 63468"/>
              <a:gd name="adj3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ERP</a:t>
            </a:r>
            <a:r>
              <a:rPr lang="zh-TW" altLang="en-US">
                <a:latin typeface="Times New Roman" pitchFamily="18" charset="0"/>
                <a:ea typeface="標楷體" pitchFamily="65" charset="-120"/>
              </a:rPr>
              <a:t>系統廠商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4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4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0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8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8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5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9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/>
      <p:bldP spid="47108" grpId="0" animBg="1"/>
      <p:bldP spid="47109" grpId="0" animBg="1"/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  <p:bldP spid="47116" grpId="0" animBg="1"/>
      <p:bldP spid="47117" grpId="0" animBg="1"/>
      <p:bldP spid="47118" grpId="0" animBg="1"/>
      <p:bldP spid="47119" grpId="0" animBg="1"/>
      <p:bldP spid="47120" grpId="0" animBg="1"/>
      <p:bldP spid="47121" grpId="0" animBg="1"/>
      <p:bldP spid="47135" grpId="0" animBg="1"/>
      <p:bldP spid="47142" grpId="0" animBg="1"/>
      <p:bldP spid="47143" grpId="0" animBg="1"/>
      <p:bldP spid="47182" grpId="0" animBg="1"/>
      <p:bldP spid="47183" grpId="0" animBg="1"/>
      <p:bldP spid="47184" grpId="0" animBg="1"/>
      <p:bldP spid="4718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華康隸書體W7"/>
              </a:rPr>
              <a:t> </a:t>
            </a:r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428625" y="2428875"/>
            <a:ext cx="8391525" cy="3925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參考位階：</a:t>
            </a:r>
            <a:r>
              <a:rPr kumimoji="0" lang="zh-TW" altLang="en-US" sz="2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總經理、副總經理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設定組織明確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化目標及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化策略</a:t>
            </a: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，時時關心</a:t>
            </a:r>
            <a:r>
              <a:rPr kumimoji="0"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化進度，積極參與規劃及變革，明確掌握</a:t>
            </a:r>
            <a:r>
              <a:rPr kumimoji="0"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化進度及階段性目標，時時勉勵與鞭策</a:t>
            </a:r>
            <a:r>
              <a:rPr kumimoji="0"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化效益的達成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專案阻礙及瓶頸的決策與裁定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宣達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導入之確定性、勉勵與鞭策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定期招開會議檢討專案進度成果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，並隨時修正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化的進度或方向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組織流程再造之重大決議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預算的審核與專案的考核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85875" y="1571625"/>
            <a:ext cx="6902450" cy="59531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76250" indent="-4762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kumimoji="0" lang="en-US" altLang="zh-TW" sz="36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書法家顏楷體" pitchFamily="49" charset="-120"/>
              </a:rPr>
              <a:t>(1) </a:t>
            </a:r>
            <a:r>
              <a:rPr kumimoji="0" lang="zh-TW" altLang="en-US" sz="36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書法家顏楷體" pitchFamily="49" charset="-120"/>
              </a:rPr>
              <a:t>企業經營層級</a:t>
            </a:r>
            <a:r>
              <a:rPr kumimoji="0" lang="zh-TW" altLang="en-US" sz="36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  <a:ea typeface="書法家顏楷體" pitchFamily="49" charset="-120"/>
              </a:rPr>
              <a:t>的主要權責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華康隸書體W7"/>
              </a:rPr>
              <a:t> </a:t>
            </a:r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428625" y="2428875"/>
            <a:ext cx="8391525" cy="3590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參考位階：熟悉企業整體組織架構與各事業流程的</a:t>
            </a:r>
            <a:r>
              <a:rPr kumimoji="0" lang="zh-TW" altLang="en-US" sz="2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靈魂人物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協助與監督系統廠商的服務、上線效率及品質管控</a:t>
            </a:r>
            <a:endParaRPr kumimoji="0" lang="zh-TW" altLang="en-US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擔任內部規劃小組與系統廠商的溝通窗口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負責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專案進度的控管執行及追蹤，並有效整合內部人力及物力資源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對經營階層報告專案進度，並主持專案進度會議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系統裁修需求之提報與確認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負責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系統上線的驗收</a:t>
            </a:r>
            <a:endParaRPr kumimoji="0" lang="zh-TW" altLang="en-US" sz="200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85875" y="1571625"/>
            <a:ext cx="6902450" cy="59531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76250" indent="-4762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kumimoji="0" lang="en-US" altLang="zh-TW" sz="36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書法家顏楷體" pitchFamily="49" charset="-120"/>
              </a:rPr>
              <a:t>(2) </a:t>
            </a:r>
            <a:r>
              <a:rPr kumimoji="0" lang="zh-TW" altLang="en-US" sz="36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書法家顏楷體" pitchFamily="49" charset="-120"/>
              </a:rPr>
              <a:t>企業專案負責人的主要權責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7B5D747-B4C6-4776-821F-75B9652975C2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1285875"/>
            <a:ext cx="7772400" cy="1279029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系統導入失敗的原因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85813" y="2636912"/>
            <a:ext cx="7962900" cy="3888432"/>
          </a:xfrm>
        </p:spPr>
        <p:txBody>
          <a:bodyPr>
            <a:normAutofit/>
          </a:bodyPr>
          <a:lstStyle/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en-US" altLang="zh-TW" sz="2000" dirty="0">
                <a:solidFill>
                  <a:schemeClr val="tx1"/>
                </a:solidFill>
                <a:ea typeface="標楷體" pitchFamily="65" charset="-120"/>
              </a:rPr>
              <a:t>ERP</a:t>
            </a:r>
            <a:r>
              <a:rPr lang="zh-TW" altLang="en-US" sz="2000" dirty="0">
                <a:solidFill>
                  <a:schemeClr val="tx1"/>
                </a:solidFill>
                <a:ea typeface="標楷體" pitchFamily="65" charset="-120"/>
              </a:rPr>
              <a:t>效益目標不明確，導致資源無法</a:t>
            </a:r>
            <a:r>
              <a:rPr lang="zh-TW" altLang="en-US" sz="2000" dirty="0" smtClean="0">
                <a:solidFill>
                  <a:schemeClr val="tx1"/>
                </a:solidFill>
                <a:ea typeface="標楷體" pitchFamily="65" charset="-120"/>
              </a:rPr>
              <a:t>聚焦</a:t>
            </a: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zh-TW" altLang="en-US" sz="2000" dirty="0">
                <a:solidFill>
                  <a:schemeClr val="tx1"/>
                </a:solidFill>
                <a:ea typeface="標楷體" pitchFamily="65" charset="-120"/>
              </a:rPr>
              <a:t>經營者或高階主管之決心及支持度不</a:t>
            </a:r>
            <a:r>
              <a:rPr lang="zh-TW" altLang="en-US" sz="2000" dirty="0" smtClean="0">
                <a:solidFill>
                  <a:schemeClr val="tx1"/>
                </a:solidFill>
                <a:ea typeface="標楷體" pitchFamily="65" charset="-120"/>
              </a:rPr>
              <a:t>佳</a:t>
            </a: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zh-TW" altLang="en-US" sz="2000" dirty="0">
                <a:solidFill>
                  <a:schemeClr val="tx1"/>
                </a:solidFill>
                <a:ea typeface="標楷體" pitchFamily="65" charset="-120"/>
              </a:rPr>
              <a:t>專案規劃及執行效率不</a:t>
            </a:r>
            <a:r>
              <a:rPr lang="zh-TW" altLang="en-US" sz="2000" dirty="0" smtClean="0">
                <a:solidFill>
                  <a:schemeClr val="tx1"/>
                </a:solidFill>
                <a:ea typeface="標楷體" pitchFamily="65" charset="-120"/>
              </a:rPr>
              <a:t>佳</a:t>
            </a:r>
            <a:endParaRPr lang="en-US" altLang="zh-TW" sz="2000" dirty="0" smtClean="0">
              <a:solidFill>
                <a:schemeClr val="tx1"/>
              </a:solidFill>
              <a:ea typeface="標楷體" pitchFamily="65" charset="-120"/>
            </a:endParaRP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zh-TW" altLang="en-US" sz="2000" dirty="0">
                <a:solidFill>
                  <a:schemeClr val="tx1"/>
                </a:solidFill>
                <a:ea typeface="標楷體" pitchFamily="65" charset="-120"/>
              </a:rPr>
              <a:t>組織分工與制度及作業流程未及時</a:t>
            </a:r>
            <a:r>
              <a:rPr lang="zh-TW" altLang="en-US" sz="2000" dirty="0" smtClean="0">
                <a:solidFill>
                  <a:schemeClr val="tx1"/>
                </a:solidFill>
                <a:ea typeface="標楷體" pitchFamily="65" charset="-120"/>
              </a:rPr>
              <a:t>修訂</a:t>
            </a:r>
            <a:endParaRPr lang="en-US" altLang="zh-TW" sz="2000" dirty="0" smtClean="0">
              <a:solidFill>
                <a:schemeClr val="tx1"/>
              </a:solidFill>
              <a:ea typeface="標楷體" pitchFamily="65" charset="-120"/>
            </a:endParaRP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zh-TW" altLang="en-US" sz="2000" dirty="0">
                <a:solidFill>
                  <a:schemeClr val="tx1"/>
                </a:solidFill>
                <a:ea typeface="標楷體" pitchFamily="65" charset="-120"/>
              </a:rPr>
              <a:t>企業內部人員之投入與配合度</a:t>
            </a:r>
            <a:r>
              <a:rPr lang="zh-TW" altLang="en-US" sz="2000" dirty="0" smtClean="0">
                <a:solidFill>
                  <a:schemeClr val="tx1"/>
                </a:solidFill>
                <a:ea typeface="標楷體" pitchFamily="65" charset="-120"/>
              </a:rPr>
              <a:t>不足</a:t>
            </a:r>
            <a:endParaRPr lang="en-US" altLang="zh-TW" sz="2000" dirty="0" smtClean="0">
              <a:solidFill>
                <a:schemeClr val="tx1"/>
              </a:solidFill>
              <a:ea typeface="標楷體" pitchFamily="65" charset="-120"/>
            </a:endParaRP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en-US" altLang="zh-TW" sz="2000" dirty="0">
                <a:solidFill>
                  <a:schemeClr val="tx1"/>
                </a:solidFill>
                <a:ea typeface="標楷體" pitchFamily="65" charset="-120"/>
              </a:rPr>
              <a:t>ERP</a:t>
            </a:r>
            <a:r>
              <a:rPr lang="zh-TW" altLang="en-US" sz="2000" dirty="0">
                <a:solidFill>
                  <a:schemeClr val="tx1"/>
                </a:solidFill>
                <a:ea typeface="標楷體" pitchFamily="65" charset="-120"/>
              </a:rPr>
              <a:t>基本資料之規劃</a:t>
            </a:r>
            <a:r>
              <a:rPr lang="zh-TW" altLang="en-US" sz="2000" dirty="0" smtClean="0">
                <a:solidFill>
                  <a:schemeClr val="tx1"/>
                </a:solidFill>
                <a:ea typeface="標楷體" pitchFamily="65" charset="-120"/>
              </a:rPr>
              <a:t>不良</a:t>
            </a:r>
            <a:endParaRPr lang="en-US" altLang="zh-TW" sz="2000" dirty="0" smtClean="0">
              <a:solidFill>
                <a:schemeClr val="tx1"/>
              </a:solidFill>
              <a:ea typeface="標楷體" pitchFamily="65" charset="-120"/>
            </a:endParaRPr>
          </a:p>
          <a:p>
            <a:pPr marL="447675" indent="-447675" algn="l" eaLnBrk="1" hangingPunct="1">
              <a:buFont typeface="Wingdings" pitchFamily="2" charset="2"/>
              <a:buChar char="u"/>
            </a:pPr>
            <a:r>
              <a:rPr lang="zh-TW" altLang="en-US" sz="2000" dirty="0">
                <a:solidFill>
                  <a:schemeClr val="tx1"/>
                </a:solidFill>
                <a:ea typeface="標楷體" pitchFamily="65" charset="-120"/>
              </a:rPr>
              <a:t>資訊人力及能力的</a:t>
            </a:r>
            <a:r>
              <a:rPr lang="zh-TW" altLang="en-US" sz="2000" dirty="0" smtClean="0">
                <a:solidFill>
                  <a:schemeClr val="tx1"/>
                </a:solidFill>
                <a:ea typeface="標楷體" pitchFamily="65" charset="-120"/>
              </a:rPr>
              <a:t>不足</a:t>
            </a:r>
          </a:p>
        </p:txBody>
      </p:sp>
    </p:spTree>
    <p:extLst>
      <p:ext uri="{BB962C8B-B14F-4D97-AF65-F5344CB8AC3E}">
        <p14:creationId xmlns:p14="http://schemas.microsoft.com/office/powerpoint/2010/main" val="354880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華康隸書體W7"/>
              </a:rPr>
              <a:t> </a:t>
            </a:r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428625" y="2428875"/>
            <a:ext cx="8391525" cy="4198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參考位階：帶領</a:t>
            </a:r>
            <a:r>
              <a:rPr kumimoji="0" lang="zh-TW" altLang="en-US" sz="2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系統廠商團隊</a:t>
            </a:r>
            <a:r>
              <a:rPr kumimoji="0"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有效率地為企業輔導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負責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導入專案的規劃、專案進度的執行及上線成敗之責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負責系統廠商有關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專案內部人力資源及設備資源的整合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系統應用及管理改善之建議與諮詢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負責與企業專案負責人的溝通協調窗口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系統功能增修需求討論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系統基本資料之建立規劃建議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定期向經營者報告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專案執行的狀況，並盡力協助排除困難</a:t>
            </a:r>
          </a:p>
          <a:p>
            <a:pPr marL="742950" lvl="1" indent="-285750" algn="just" eaLnBrk="0" hangingPunct="0">
              <a:lnSpc>
                <a:spcPct val="11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定期召開</a:t>
            </a:r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專案推動進度檢討及協調會議，完成會議報告</a:t>
            </a:r>
            <a:endParaRPr kumimoji="0" lang="zh-TW" altLang="en-US" sz="200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750" y="1571625"/>
            <a:ext cx="8208963" cy="59531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76250" indent="-4762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kumimoji="0" lang="en-US" altLang="zh-TW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書法家顏楷體" pitchFamily="49" charset="-120"/>
              </a:rPr>
              <a:t>(3) ERP</a:t>
            </a:r>
            <a:r>
              <a:rPr kumimoji="0" lang="zh-TW" altLang="en-US" sz="36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書法家顏楷體" pitchFamily="49" charset="-120"/>
              </a:rPr>
              <a:t>系統專案負責人的主要權責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357188" y="2428875"/>
            <a:ext cx="8382000" cy="3800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42925" indent="-542925" algn="just" eaLnBrk="0" hangingPunct="0">
              <a:lnSpc>
                <a:spcPts val="2600"/>
              </a:lnSpc>
              <a:spcBef>
                <a:spcPts val="12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參考位階：需為單位主管的層級，視組織大小，一般為</a:t>
            </a:r>
            <a:r>
              <a:rPr kumimoji="0" lang="zh-TW" altLang="en-US" sz="2000">
                <a:solidFill>
                  <a:srgbClr val="CC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經理或課長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協助專案負責人推動專案之相關事宜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系統導入成敗部門主要負責人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專案導入之部門配合事項負責人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部門流程與作業之異動確認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負責系統規劃、組織規劃、流程規劃、參數設定及基本資料等規劃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負責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</a:rPr>
              <a:t>ERP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個案修改的需求提出、規格確認及驗收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負責督導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</a:rPr>
              <a:t>e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</a:rPr>
              <a:t>化執行小組的訓練、執行、成效評估及改善建議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428750"/>
            <a:ext cx="8229600" cy="6746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化規劃小組的主要權責</a:t>
            </a:r>
            <a:endParaRPr lang="en-US" altLang="zh-TW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76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76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76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76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76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76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76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357188" y="2428875"/>
            <a:ext cx="8382000" cy="364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42925" indent="-542925" algn="just" eaLnBrk="0" hangingPunct="0">
              <a:lnSpc>
                <a:spcPts val="2600"/>
              </a:lnSpc>
              <a:spcBef>
                <a:spcPts val="1200"/>
              </a:spcBef>
              <a:buClr>
                <a:srgbClr val="CC0066"/>
              </a:buClr>
              <a:buSzPct val="65000"/>
              <a:buFont typeface="Wingdings" pitchFamily="2" charset="2"/>
              <a:buChar char="u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參考位階：企業原有的部門組織中挑選出主要的</a:t>
            </a:r>
            <a:r>
              <a:rPr kumimoji="0" lang="zh-TW" altLang="en-US" sz="2000">
                <a:ea typeface="標楷體" pitchFamily="65" charset="-120"/>
                <a:cs typeface="Times New Roman" pitchFamily="18" charset="0"/>
              </a:rPr>
              <a:t>「</a:t>
            </a:r>
            <a:r>
              <a:rPr kumimoji="0" lang="zh-TW" altLang="en-US" sz="2000">
                <a:solidFill>
                  <a:srgbClr val="CC0066"/>
                </a:solidFill>
                <a:ea typeface="標楷體" pitchFamily="65" charset="-120"/>
                <a:cs typeface="Times New Roman" pitchFamily="18" charset="0"/>
              </a:rPr>
              <a:t>種子成員</a:t>
            </a:r>
            <a:r>
              <a:rPr kumimoji="0" lang="zh-TW" altLang="en-US" sz="2000">
                <a:ea typeface="標楷體" pitchFamily="65" charset="-120"/>
                <a:cs typeface="Times New Roman" pitchFamily="18" charset="0"/>
              </a:rPr>
              <a:t>」</a:t>
            </a:r>
            <a:endParaRPr kumimoji="0"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負責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系統與職能相關的資料收集與正確性查核、登錄及系統流程的執行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參與相關模組的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系統訓練並參與訓練驗收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單位系統流程繪製與檢討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為系統導入之種子人員，擔任部門人員知識傳承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負責</a:t>
            </a:r>
            <a:r>
              <a:rPr kumimoji="0"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ERP</a:t>
            </a: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個案設計功能需求的提出、協助規劃及個案驗收</a:t>
            </a:r>
          </a:p>
          <a:p>
            <a:pPr marL="742950" lvl="1" indent="-285750" algn="just" eaLnBrk="0" hangingPunct="0">
              <a:lnSpc>
                <a:spcPts val="2600"/>
              </a:lnSpc>
              <a:spcBef>
                <a:spcPts val="12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0"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系統上線後，必須回饋關於新系統使用的細節，使系統最佳化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428750"/>
            <a:ext cx="8229600" cy="6746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化執行小組的主要權責</a:t>
            </a:r>
            <a:endParaRPr lang="en-US" altLang="zh-TW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76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76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76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76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76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76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導入時應有的正確觀念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401050" cy="3786187"/>
          </a:xfrm>
        </p:spPr>
        <p:txBody>
          <a:bodyPr/>
          <a:lstStyle/>
          <a:p>
            <a:pPr eaLnBrk="1" hangingPunct="1"/>
            <a:r>
              <a:rPr lang="zh-TW" altLang="en-US" smtClean="0">
                <a:solidFill>
                  <a:schemeClr val="tx1"/>
                </a:solidFill>
              </a:rPr>
              <a:t>面對新的工具應該更加努力學習、耐心聆聽、有毅力的完成</a:t>
            </a:r>
          </a:p>
          <a:p>
            <a:pPr eaLnBrk="1" hangingPunct="1"/>
            <a:r>
              <a:rPr lang="zh-TW" altLang="en-US" smtClean="0">
                <a:solidFill>
                  <a:schemeClr val="tx1"/>
                </a:solidFill>
              </a:rPr>
              <a:t>期初的資料建立</a:t>
            </a:r>
            <a:r>
              <a:rPr lang="en-US" altLang="zh-TW" smtClean="0">
                <a:solidFill>
                  <a:schemeClr val="tx1"/>
                </a:solidFill>
              </a:rPr>
              <a:t>(eg</a:t>
            </a:r>
            <a:r>
              <a:rPr lang="zh-TW" altLang="en-US" smtClean="0">
                <a:solidFill>
                  <a:schemeClr val="tx1"/>
                </a:solidFill>
              </a:rPr>
              <a:t>料號、</a:t>
            </a:r>
            <a:r>
              <a:rPr lang="en-US" altLang="zh-TW" smtClean="0">
                <a:solidFill>
                  <a:schemeClr val="tx1"/>
                </a:solidFill>
              </a:rPr>
              <a:t>BOM…)</a:t>
            </a:r>
            <a:r>
              <a:rPr lang="zh-TW" altLang="en-US" smtClean="0">
                <a:solidFill>
                  <a:schemeClr val="tx1"/>
                </a:solidFill>
              </a:rPr>
              <a:t>的規劃，其正確性和合理性將是系統導入成功的基本功夫</a:t>
            </a:r>
          </a:p>
          <a:p>
            <a:pPr eaLnBrk="1" hangingPunct="1"/>
            <a:r>
              <a:rPr lang="zh-TW" altLang="en-US" smtClean="0">
                <a:solidFill>
                  <a:schemeClr val="tx1"/>
                </a:solidFill>
              </a:rPr>
              <a:t>電腦化的過程並非僅是資訊系統的植入，而是須靠整個企業共同來推動執行</a:t>
            </a:r>
          </a:p>
          <a:p>
            <a:pPr eaLnBrk="1" hangingPunct="1"/>
            <a:r>
              <a:rPr lang="zh-TW" altLang="en-US" smtClean="0">
                <a:solidFill>
                  <a:schemeClr val="tx1"/>
                </a:solidFill>
              </a:rPr>
              <a:t>在定義企業流程的時候，必須先求合理化，秉持先求管理上的合理，再求作業的彈性，不能有本位主義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評量測驗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401050" cy="3786187"/>
          </a:xfrm>
        </p:spPr>
        <p:txBody>
          <a:bodyPr/>
          <a:lstStyle/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企業只要投入多人力及高成本，導入</a:t>
            </a:r>
            <a:r>
              <a:rPr lang="en-US" altLang="zh-TW" sz="1800" smtClean="0">
                <a:solidFill>
                  <a:schemeClr val="tx1"/>
                </a:solidFill>
              </a:rPr>
              <a:t>ERP</a:t>
            </a:r>
            <a:r>
              <a:rPr lang="zh-TW" altLang="en-US" sz="1800" smtClean="0">
                <a:solidFill>
                  <a:schemeClr val="tx1"/>
                </a:solidFill>
              </a:rPr>
              <a:t>系統一定都會成功。   □是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否    </a:t>
            </a:r>
            <a:r>
              <a:rPr lang="en-US" altLang="zh-TW" smtClean="0"/>
              <a:t>(</a:t>
            </a:r>
            <a:r>
              <a:rPr lang="zh-TW" altLang="en-US" smtClean="0"/>
              <a:t>例如電腦化時程失控、未落實制度、部門溝通不良、基本資料規劃不</a:t>
            </a:r>
            <a:br>
              <a:rPr lang="zh-TW" altLang="en-US" smtClean="0"/>
            </a:br>
            <a:r>
              <a:rPr lang="zh-TW" altLang="en-US" smtClean="0"/>
              <a:t>         良等，都可能造成企業導入失敗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企業應該成立專案推動組織，並由公司高階主管宣示達成專案目標的決心及全力支持。       □是 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是</a:t>
            </a:r>
          </a:p>
          <a:p>
            <a:pPr eaLnBrk="1" hangingPunct="1"/>
            <a:r>
              <a:rPr lang="en-US" altLang="zh-TW" sz="1800" smtClean="0">
                <a:solidFill>
                  <a:schemeClr val="tx1"/>
                </a:solidFill>
              </a:rPr>
              <a:t>ERP</a:t>
            </a:r>
            <a:r>
              <a:rPr lang="zh-TW" altLang="en-US" sz="1800" smtClean="0">
                <a:solidFill>
                  <a:schemeClr val="tx1"/>
                </a:solidFill>
              </a:rPr>
              <a:t>導入分五大階段：</a:t>
            </a:r>
            <a:r>
              <a:rPr lang="en-US" altLang="zh-TW" sz="1800" smtClean="0">
                <a:solidFill>
                  <a:schemeClr val="tx1"/>
                </a:solidFill>
                <a:sym typeface="Wingdings" pitchFamily="2" charset="2"/>
              </a:rPr>
              <a:t>(1)</a:t>
            </a:r>
            <a:r>
              <a:rPr lang="zh-TW" altLang="en-US" sz="1800" smtClean="0">
                <a:solidFill>
                  <a:schemeClr val="tx1"/>
                </a:solidFill>
                <a:sym typeface="Wingdings" pitchFamily="2" charset="2"/>
              </a:rPr>
              <a:t>專案計畫階段 </a:t>
            </a:r>
            <a:r>
              <a:rPr lang="en-US" altLang="zh-TW" sz="1800" smtClean="0">
                <a:solidFill>
                  <a:schemeClr val="tx1"/>
                </a:solidFill>
                <a:sym typeface="Wingdings" pitchFamily="2" charset="2"/>
              </a:rPr>
              <a:t>(2)</a:t>
            </a:r>
            <a:r>
              <a:rPr lang="zh-TW" altLang="en-US" sz="1800" smtClean="0">
                <a:solidFill>
                  <a:schemeClr val="tx1"/>
                </a:solidFill>
                <a:sym typeface="Wingdings" pitchFamily="2" charset="2"/>
              </a:rPr>
              <a:t>教育訓練階段 </a:t>
            </a:r>
            <a:r>
              <a:rPr lang="en-US" altLang="zh-TW" sz="1800" smtClean="0">
                <a:solidFill>
                  <a:schemeClr val="tx1"/>
                </a:solidFill>
                <a:sym typeface="Wingdings" pitchFamily="2" charset="2"/>
              </a:rPr>
              <a:t>(3)</a:t>
            </a:r>
            <a:r>
              <a:rPr lang="zh-TW" altLang="en-US" sz="1800" smtClean="0">
                <a:solidFill>
                  <a:schemeClr val="tx1"/>
                </a:solidFill>
                <a:sym typeface="Wingdings" pitchFamily="2" charset="2"/>
              </a:rPr>
              <a:t>作業流程擬定階段 </a:t>
            </a:r>
            <a:r>
              <a:rPr lang="en-US" altLang="zh-TW" sz="1800" smtClean="0">
                <a:solidFill>
                  <a:schemeClr val="tx1"/>
                </a:solidFill>
                <a:sym typeface="Wingdings" pitchFamily="2" charset="2"/>
              </a:rPr>
              <a:t>(4)</a:t>
            </a:r>
            <a:r>
              <a:rPr lang="zh-TW" altLang="en-US" sz="1800" smtClean="0">
                <a:solidFill>
                  <a:schemeClr val="tx1"/>
                </a:solidFill>
                <a:sym typeface="Wingdings" pitchFamily="2" charset="2"/>
              </a:rPr>
              <a:t>正式上線階段 </a:t>
            </a:r>
            <a:r>
              <a:rPr lang="en-US" altLang="zh-TW" sz="1800" smtClean="0">
                <a:solidFill>
                  <a:schemeClr val="tx1"/>
                </a:solidFill>
                <a:sym typeface="Wingdings" pitchFamily="2" charset="2"/>
              </a:rPr>
              <a:t>(5)</a:t>
            </a:r>
            <a:r>
              <a:rPr lang="zh-TW" altLang="en-US" sz="1800" smtClean="0">
                <a:solidFill>
                  <a:schemeClr val="tx1"/>
                </a:solidFill>
                <a:sym typeface="Wingdings" pitchFamily="2" charset="2"/>
              </a:rPr>
              <a:t>效益評估及結案階段</a:t>
            </a:r>
            <a:r>
              <a:rPr lang="zh-TW" altLang="en-US" sz="1800" smtClean="0">
                <a:solidFill>
                  <a:schemeClr val="tx1"/>
                </a:solidFill>
              </a:rPr>
              <a:t>。       □是 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91513" cy="3162300"/>
          </a:xfrm>
        </p:spPr>
        <p:txBody>
          <a:bodyPr/>
          <a:lstStyle/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導入</a:t>
            </a:r>
            <a:r>
              <a:rPr lang="en-US" altLang="zh-TW" sz="1800" smtClean="0">
                <a:solidFill>
                  <a:schemeClr val="tx1"/>
                </a:solidFill>
              </a:rPr>
              <a:t>ERP</a:t>
            </a:r>
            <a:r>
              <a:rPr lang="zh-TW" altLang="en-US" sz="1800" smtClean="0">
                <a:solidFill>
                  <a:schemeClr val="tx1"/>
                </a:solidFill>
              </a:rPr>
              <a:t>時，將現有會使用的物料編號全部建立到系統裡。      □是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否    </a:t>
            </a:r>
            <a:r>
              <a:rPr lang="en-US" altLang="zh-TW" smtClean="0"/>
              <a:t>(</a:t>
            </a:r>
            <a:r>
              <a:rPr lang="zh-TW" altLang="en-US" smtClean="0"/>
              <a:t>導入系統時應該再全面檢視原有的編號，決定是否需要重新編定。</a:t>
            </a:r>
            <a:br>
              <a:rPr lang="zh-TW" altLang="en-US" smtClean="0"/>
            </a:br>
            <a:r>
              <a:rPr lang="zh-TW" altLang="en-US" smtClean="0"/>
              <a:t>         原則：唯一性、擴充性、反映分類、變動屬性不應納入編號、長度</a:t>
            </a:r>
            <a:br>
              <a:rPr lang="zh-TW" altLang="en-US" smtClean="0"/>
            </a:br>
            <a:r>
              <a:rPr lang="zh-TW" altLang="en-US" smtClean="0"/>
              <a:t>         適中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半成品在後續加工會發展成多樣性組合商品者或有需要併單生產者，則</a:t>
            </a:r>
            <a:r>
              <a:rPr lang="en-US" altLang="zh-TW" sz="1800" smtClean="0">
                <a:solidFill>
                  <a:schemeClr val="tx1"/>
                </a:solidFill>
              </a:rPr>
              <a:t>BOM</a:t>
            </a:r>
            <a:r>
              <a:rPr lang="zh-TW" altLang="en-US" sz="1800" smtClean="0">
                <a:solidFill>
                  <a:schemeClr val="tx1"/>
                </a:solidFill>
              </a:rPr>
              <a:t>不需要分階。      □是 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否    </a:t>
            </a:r>
            <a:r>
              <a:rPr lang="en-US" altLang="zh-TW" smtClean="0"/>
              <a:t>(</a:t>
            </a:r>
            <a:r>
              <a:rPr lang="zh-TW" altLang="en-US" smtClean="0"/>
              <a:t>半成品在後續加工會發展成多樣性組合商品者或有需要併單生產</a:t>
            </a:r>
            <a:br>
              <a:rPr lang="zh-TW" altLang="en-US" smtClean="0"/>
            </a:br>
            <a:r>
              <a:rPr lang="zh-TW" altLang="en-US" smtClean="0"/>
              <a:t>         者，考量庫存及帳務管理，則</a:t>
            </a:r>
            <a:r>
              <a:rPr lang="en-US" altLang="zh-TW" smtClean="0"/>
              <a:t>BOM</a:t>
            </a:r>
            <a:r>
              <a:rPr lang="zh-TW" altLang="en-US" smtClean="0"/>
              <a:t>需要分階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若ERP推動時假設專案組織分－企業主/e化規劃小組/e化執行小組，有關</a:t>
            </a:r>
            <a:r>
              <a:rPr lang="zh-TW" altLang="zh-TW" u="sng" smtClean="0">
                <a:solidFill>
                  <a:srgbClr val="CC0066"/>
                </a:solidFill>
              </a:rPr>
              <a:t>e化執行小組的權責</a:t>
            </a:r>
            <a:r>
              <a:rPr lang="zh-TW" altLang="zh-TW" smtClean="0">
                <a:solidFill>
                  <a:schemeClr val="tx1"/>
                </a:solidFill>
              </a:rPr>
              <a:t>描述何者為非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 </a:t>
            </a:r>
            <a:r>
              <a:rPr lang="zh-TW" altLang="zh-TW" smtClean="0">
                <a:solidFill>
                  <a:schemeClr val="tx1"/>
                </a:solidFill>
              </a:rPr>
              <a:t>負責ERP個案修改的需求提出與驗收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 </a:t>
            </a:r>
            <a:r>
              <a:rPr lang="zh-TW" altLang="zh-TW" smtClean="0">
                <a:solidFill>
                  <a:schemeClr val="tx1"/>
                </a:solidFill>
              </a:rPr>
              <a:t>全程參與與職能相關的系統課程訓練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 </a:t>
            </a:r>
            <a:r>
              <a:rPr lang="zh-TW" altLang="zh-TW" smtClean="0">
                <a:solidFill>
                  <a:schemeClr val="tx1"/>
                </a:solidFill>
              </a:rPr>
              <a:t>負責ERP系統相關職能負責的基本資料收集及登錄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 </a:t>
            </a:r>
            <a:r>
              <a:rPr lang="zh-TW" altLang="zh-TW" smtClean="0">
                <a:solidFill>
                  <a:schemeClr val="tx1"/>
                </a:solidFill>
              </a:rPr>
              <a:t>當ERP系統流程與現行作業流程發生差異時，負責BP</a:t>
            </a:r>
            <a:r>
              <a:rPr lang="zh-TW" altLang="en-US" smtClean="0">
                <a:solidFill>
                  <a:schemeClr val="tx1"/>
                </a:solidFill>
              </a:rPr>
              <a:t>R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91513" cy="30178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若ERP推動時，假設專案組織分－企業主/e化規劃小組/e化執行小組，有關</a:t>
            </a:r>
            <a:r>
              <a:rPr lang="zh-TW" altLang="zh-TW" u="sng" smtClean="0">
                <a:solidFill>
                  <a:srgbClr val="CC0066"/>
                </a:solidFill>
              </a:rPr>
              <a:t>企業主的權責</a:t>
            </a:r>
            <a:r>
              <a:rPr lang="zh-TW" altLang="zh-TW" smtClean="0">
                <a:solidFill>
                  <a:schemeClr val="tx1"/>
                </a:solidFill>
              </a:rPr>
              <a:t>描述何者為非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 </a:t>
            </a:r>
            <a:r>
              <a:rPr lang="zh-TW" altLang="zh-TW" smtClean="0">
                <a:solidFill>
                  <a:schemeClr val="tx1"/>
                </a:solidFill>
              </a:rPr>
              <a:t>宣誓及完全支持e化的態度是企業ERP導入的成功關鍵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 </a:t>
            </a:r>
            <a:r>
              <a:rPr lang="zh-TW" altLang="zh-TW" smtClean="0">
                <a:solidFill>
                  <a:schemeClr val="tx1"/>
                </a:solidFill>
              </a:rPr>
              <a:t>應定期召開會議，檢討專案進度，隨時修訂e化的進度或方向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 </a:t>
            </a:r>
            <a:r>
              <a:rPr lang="zh-TW" altLang="zh-TW" smtClean="0">
                <a:solidFill>
                  <a:schemeClr val="tx1"/>
                </a:solidFill>
              </a:rPr>
              <a:t>應該親身參與所有的訓練課程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 </a:t>
            </a:r>
            <a:r>
              <a:rPr lang="zh-TW" altLang="zh-TW" smtClean="0">
                <a:solidFill>
                  <a:schemeClr val="tx1"/>
                </a:solidFill>
              </a:rPr>
              <a:t>決策阻礙影響ERP進度相關的阻礙或資源的調度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91513" cy="30178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若ERP推動時，假設專案組織分－企業主/e化規劃小組/e化執行小組，有關</a:t>
            </a:r>
            <a:r>
              <a:rPr lang="zh-TW" altLang="zh-TW" u="sng" smtClean="0">
                <a:solidFill>
                  <a:srgbClr val="CC0066"/>
                </a:solidFill>
              </a:rPr>
              <a:t>e化規劃小組的權責</a:t>
            </a:r>
            <a:r>
              <a:rPr lang="zh-TW" altLang="zh-TW" smtClean="0">
                <a:solidFill>
                  <a:schemeClr val="tx1"/>
                </a:solidFill>
              </a:rPr>
              <a:t>描述何者為非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 </a:t>
            </a:r>
            <a:r>
              <a:rPr lang="zh-TW" altLang="zh-TW" smtClean="0">
                <a:solidFill>
                  <a:schemeClr val="tx1"/>
                </a:solidFill>
              </a:rPr>
              <a:t>負責ERP個案修改的需求確認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 </a:t>
            </a:r>
            <a:r>
              <a:rPr lang="zh-TW" altLang="zh-TW" smtClean="0">
                <a:solidFill>
                  <a:schemeClr val="tx1"/>
                </a:solidFill>
              </a:rPr>
              <a:t>負責企業ERP導入成敗之責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 </a:t>
            </a:r>
            <a:r>
              <a:rPr lang="zh-TW" altLang="zh-TW" smtClean="0">
                <a:solidFill>
                  <a:schemeClr val="tx1"/>
                </a:solidFill>
              </a:rPr>
              <a:t>親身參與及登錄ERP所有基本資料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 </a:t>
            </a:r>
            <a:r>
              <a:rPr lang="zh-TW" altLang="zh-TW" smtClean="0">
                <a:solidFill>
                  <a:schemeClr val="tx1"/>
                </a:solidFill>
              </a:rPr>
              <a:t>負責執行及效益評估ERP導入的成效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91513" cy="30178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ERP推動時，</a:t>
            </a:r>
            <a:r>
              <a:rPr lang="zh-TW" altLang="zh-TW" u="sng" smtClean="0">
                <a:solidFill>
                  <a:srgbClr val="CC0066"/>
                </a:solidFill>
              </a:rPr>
              <a:t>MIS資訊部門</a:t>
            </a:r>
            <a:r>
              <a:rPr lang="zh-TW" altLang="zh-TW" smtClean="0">
                <a:solidFill>
                  <a:schemeClr val="tx1"/>
                </a:solidFill>
              </a:rPr>
              <a:t>的組織定位應屬於哪一個層級比較適當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 </a:t>
            </a:r>
            <a:r>
              <a:rPr lang="zh-TW" altLang="zh-TW" smtClean="0">
                <a:solidFill>
                  <a:schemeClr val="tx1"/>
                </a:solidFill>
              </a:rPr>
              <a:t>ERP推動跟公司管理有關，所以應該定位在管理部門下比較適當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 </a:t>
            </a:r>
            <a:r>
              <a:rPr lang="zh-TW" altLang="zh-TW" smtClean="0">
                <a:solidFill>
                  <a:schemeClr val="tx1"/>
                </a:solidFill>
              </a:rPr>
              <a:t>ERP導入最後才是匯入財務資料中，所以隸屬財會部門比較適當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 </a:t>
            </a:r>
            <a:r>
              <a:rPr lang="zh-TW" altLang="zh-TW" smtClean="0">
                <a:solidFill>
                  <a:schemeClr val="tx1"/>
                </a:solidFill>
              </a:rPr>
              <a:t>ERP的推動涵蓋公司的變革，由總經理或經營主管理管轄比較適當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</a:t>
            </a:r>
            <a:r>
              <a:rPr lang="zh-TW" altLang="zh-TW" smtClean="0">
                <a:solidFill>
                  <a:schemeClr val="tx1"/>
                </a:solidFill>
              </a:rPr>
              <a:t>只要MIS單位主管職稱夠高，其組織定位不用擔心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3581400" y="1816100"/>
            <a:ext cx="1943100" cy="800100"/>
          </a:xfrm>
          <a:prstGeom prst="rect">
            <a:avLst/>
          </a:prstGeom>
          <a:solidFill>
            <a:srgbClr val="99CCFF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作業流程分析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71500" y="214313"/>
            <a:ext cx="7772400" cy="9080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b="1" smtClean="0">
                <a:ea typeface="Kozuka Mincho Pro H" pitchFamily="18" charset="-128"/>
              </a:rPr>
              <a:t>ERP</a:t>
            </a:r>
            <a:r>
              <a:rPr lang="zh-TW" altLang="en-US" b="1" smtClean="0">
                <a:ea typeface="Kozuka Mincho Pro H" pitchFamily="18" charset="-128"/>
              </a:rPr>
              <a:t> </a:t>
            </a:r>
            <a:r>
              <a:rPr lang="zh-TW" altLang="en-US" smtClean="0">
                <a:latin typeface="華康隸書體W7"/>
              </a:rPr>
              <a:t>導入五大階段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809625" y="1768475"/>
            <a:ext cx="1943100" cy="8001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客戶狀況了解</a:t>
            </a:r>
            <a:endParaRPr kumimoji="0" lang="zh-TW" altLang="en-US" sz="1600">
              <a:effectLst>
                <a:outerShdw blurRad="38100" dist="38100" dir="2700000" algn="tl">
                  <a:srgbClr val="FFFFFF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809625" y="3001963"/>
            <a:ext cx="1943100" cy="8001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專案進度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擬定</a:t>
            </a:r>
            <a:endParaRPr kumimoji="0" lang="zh-TW" altLang="en-US" sz="1600">
              <a:effectLst>
                <a:outerShdw blurRad="38100" dist="38100" dir="2700000" algn="tl">
                  <a:srgbClr val="FFFFFF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823913" y="4254500"/>
            <a:ext cx="1905000" cy="838200"/>
          </a:xfrm>
          <a:prstGeom prst="rect">
            <a:avLst/>
          </a:prstGeom>
          <a:solidFill>
            <a:srgbClr val="FFCCCC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各系統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教育訓練</a:t>
            </a:r>
            <a:endParaRPr kumimoji="0" lang="zh-TW" altLang="en-US" sz="1600">
              <a:effectLst>
                <a:outerShdw blurRad="38100" dist="38100" dir="2700000" algn="tl">
                  <a:srgbClr val="FFFFFF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809625" y="5529263"/>
            <a:ext cx="1905000" cy="838200"/>
          </a:xfrm>
          <a:prstGeom prst="rect">
            <a:avLst/>
          </a:prstGeom>
          <a:solidFill>
            <a:srgbClr val="FFCCCC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各項基本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資料蒐集</a:t>
            </a:r>
            <a:endParaRPr kumimoji="0" lang="zh-TW" altLang="en-US" sz="1600">
              <a:effectLst>
                <a:outerShdw blurRad="38100" dist="38100" dir="2700000" algn="tl">
                  <a:srgbClr val="FFFFFF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3581400" y="3011488"/>
            <a:ext cx="1943100" cy="800100"/>
          </a:xfrm>
          <a:prstGeom prst="rect">
            <a:avLst/>
          </a:prstGeom>
          <a:solidFill>
            <a:srgbClr val="99CCFF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上線前系統調整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6424613" y="1795463"/>
            <a:ext cx="1943100" cy="800100"/>
          </a:xfrm>
          <a:prstGeom prst="rect">
            <a:avLst/>
          </a:prstGeom>
          <a:solidFill>
            <a:srgbClr val="99FFCC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基本資料及期初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餘額結算與輸入</a:t>
            </a:r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6457950" y="3014663"/>
            <a:ext cx="1943100" cy="800100"/>
          </a:xfrm>
          <a:prstGeom prst="rect">
            <a:avLst/>
          </a:prstGeom>
          <a:solidFill>
            <a:srgbClr val="99FFCC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異動資料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開始輸入</a:t>
            </a:r>
          </a:p>
        </p:txBody>
      </p:sp>
      <p:sp>
        <p:nvSpPr>
          <p:cNvPr id="398347" name="Rectangle 11"/>
          <p:cNvSpPr>
            <a:spLocks noChangeArrowheads="1"/>
          </p:cNvSpPr>
          <p:nvPr/>
        </p:nvSpPr>
        <p:spPr bwMode="auto">
          <a:xfrm>
            <a:off x="6462713" y="4310063"/>
            <a:ext cx="1905000" cy="838200"/>
          </a:xfrm>
          <a:prstGeom prst="rect">
            <a:avLst/>
          </a:prstGeom>
          <a:solidFill>
            <a:srgbClr val="CCFF99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上線後檢討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與效益分析</a:t>
            </a:r>
            <a:endParaRPr kumimoji="0" lang="zh-TW" altLang="en-US" sz="1600">
              <a:effectLst>
                <a:outerShdw blurRad="38100" dist="38100" dir="2700000" algn="tl">
                  <a:srgbClr val="FFFFFF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304800" y="1947863"/>
            <a:ext cx="5810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>
                <a:srgbClr val="CC3300"/>
              </a:buClr>
              <a:defRPr/>
            </a:pPr>
            <a:r>
              <a:rPr kumimoji="0" lang="zh-TW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標楷體" pitchFamily="65" charset="-120"/>
              </a:rPr>
              <a:t>專案計劃階段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304800" y="4462463"/>
            <a:ext cx="5810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>
                <a:srgbClr val="CC3300"/>
              </a:buClr>
              <a:defRPr/>
            </a:pPr>
            <a:r>
              <a:rPr kumimoji="0" lang="zh-TW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標楷體" pitchFamily="65" charset="-120"/>
              </a:rPr>
              <a:t>教育訓練階段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5543550" y="1828800"/>
            <a:ext cx="581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>
                <a:srgbClr val="CC3300"/>
              </a:buClr>
              <a:defRPr/>
            </a:pPr>
            <a:r>
              <a:rPr kumimoji="0" lang="zh-TW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標楷體" pitchFamily="65" charset="-120"/>
              </a:rPr>
              <a:t>作業流程擬定階段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8428038" y="1844675"/>
            <a:ext cx="541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>
                <a:srgbClr val="CC3300"/>
              </a:buClr>
              <a:defRPr/>
            </a:pPr>
            <a:r>
              <a:rPr kumimoji="0" lang="zh-TW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標楷體" pitchFamily="65" charset="-120"/>
              </a:rPr>
              <a:t>正式上線階段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8459788" y="4292600"/>
            <a:ext cx="5413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>
                <a:srgbClr val="CC3300"/>
              </a:buClr>
              <a:defRPr/>
            </a:pPr>
            <a:r>
              <a:rPr kumimoji="0" lang="zh-TW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標楷體" pitchFamily="65" charset="-120"/>
              </a:rPr>
              <a:t>效益評估及結案階段</a:t>
            </a:r>
          </a:p>
        </p:txBody>
      </p:sp>
      <p:sp>
        <p:nvSpPr>
          <p:cNvPr id="398353" name="Rectangle 17"/>
          <p:cNvSpPr>
            <a:spLocks noChangeArrowheads="1"/>
          </p:cNvSpPr>
          <p:nvPr/>
        </p:nvSpPr>
        <p:spPr bwMode="auto">
          <a:xfrm>
            <a:off x="6477000" y="5576888"/>
            <a:ext cx="1905000" cy="838200"/>
          </a:xfrm>
          <a:prstGeom prst="rect">
            <a:avLst/>
          </a:prstGeom>
          <a:solidFill>
            <a:srgbClr val="CCFF99"/>
          </a:solidFill>
          <a:ln w="38100" cmpd="dbl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標楷體" pitchFamily="65" charset="-120"/>
                <a:ea typeface="標楷體" pitchFamily="65" charset="-120"/>
              </a:rPr>
              <a:t>結案</a:t>
            </a:r>
            <a:endParaRPr kumimoji="0" lang="zh-TW" altLang="en-US" sz="1600">
              <a:effectLst>
                <a:outerShdw blurRad="38100" dist="38100" dir="2700000" algn="tl">
                  <a:srgbClr val="FFFFFF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3200400" y="225266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3200400" y="2252663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1752600" y="667226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1781175" y="513397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1762125" y="260508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1766888" y="38528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4572000" y="26336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6019800" y="217646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6019800" y="2176463"/>
            <a:ext cx="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4572000" y="431006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4572000" y="3852863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1752600" y="6367463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7453313" y="51768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7405688" y="26336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7424738" y="38814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8369" name="Rectangle 33"/>
          <p:cNvSpPr>
            <a:spLocks noChangeArrowheads="1"/>
          </p:cNvSpPr>
          <p:nvPr/>
        </p:nvSpPr>
        <p:spPr bwMode="auto">
          <a:xfrm>
            <a:off x="179388" y="1628775"/>
            <a:ext cx="3048000" cy="2286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Calibri" pitchFamily="34" charset="0"/>
            </a:endParaRPr>
          </a:p>
        </p:txBody>
      </p:sp>
      <p:sp>
        <p:nvSpPr>
          <p:cNvPr id="398370" name="Rectangle 34"/>
          <p:cNvSpPr>
            <a:spLocks noChangeArrowheads="1"/>
          </p:cNvSpPr>
          <p:nvPr/>
        </p:nvSpPr>
        <p:spPr bwMode="auto">
          <a:xfrm>
            <a:off x="152400" y="4157663"/>
            <a:ext cx="3048000" cy="2362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Calibri" pitchFamily="34" charset="0"/>
            </a:endParaRPr>
          </a:p>
        </p:txBody>
      </p:sp>
      <p:sp>
        <p:nvSpPr>
          <p:cNvPr id="398371" name="Rectangle 35"/>
          <p:cNvSpPr>
            <a:spLocks noChangeArrowheads="1"/>
          </p:cNvSpPr>
          <p:nvPr/>
        </p:nvSpPr>
        <p:spPr bwMode="auto">
          <a:xfrm>
            <a:off x="3203575" y="1643063"/>
            <a:ext cx="2881313" cy="2286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Calibri" pitchFamily="34" charset="0"/>
            </a:endParaRPr>
          </a:p>
        </p:txBody>
      </p:sp>
      <p:sp>
        <p:nvSpPr>
          <p:cNvPr id="398372" name="Rectangle 36"/>
          <p:cNvSpPr>
            <a:spLocks noChangeArrowheads="1"/>
          </p:cNvSpPr>
          <p:nvPr/>
        </p:nvSpPr>
        <p:spPr bwMode="auto">
          <a:xfrm>
            <a:off x="6096000" y="1643063"/>
            <a:ext cx="2940050" cy="2286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Calibri" pitchFamily="34" charset="0"/>
            </a:endParaRPr>
          </a:p>
        </p:txBody>
      </p:sp>
      <p:sp>
        <p:nvSpPr>
          <p:cNvPr id="398373" name="Rectangle 37"/>
          <p:cNvSpPr>
            <a:spLocks noChangeArrowheads="1"/>
          </p:cNvSpPr>
          <p:nvPr/>
        </p:nvSpPr>
        <p:spPr bwMode="auto">
          <a:xfrm>
            <a:off x="6096000" y="4200525"/>
            <a:ext cx="2940050" cy="2362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Calibri" pitchFamily="34" charset="0"/>
            </a:endParaRPr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425450" y="1279525"/>
            <a:ext cx="381000" cy="3810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2400" b="0">
                <a:latin typeface="華康中黑體"/>
                <a:ea typeface="華康中黑體"/>
                <a:cs typeface="華康中黑體"/>
              </a:rPr>
              <a:t>1</a:t>
            </a:r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395288" y="3916363"/>
            <a:ext cx="381000" cy="3810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2400" b="0">
                <a:latin typeface="華康中黑體"/>
                <a:ea typeface="華康中黑體"/>
                <a:cs typeface="華康中黑體"/>
              </a:rPr>
              <a:t>2</a:t>
            </a:r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>
            <a:off x="4284663" y="1252538"/>
            <a:ext cx="381000" cy="3810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2400" b="0">
                <a:latin typeface="華康中黑體"/>
                <a:ea typeface="華康中黑體"/>
                <a:cs typeface="華康中黑體"/>
              </a:rPr>
              <a:t>3</a:t>
            </a:r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8459788" y="1323975"/>
            <a:ext cx="381000" cy="3810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2400" b="0">
                <a:latin typeface="華康中黑體"/>
                <a:ea typeface="華康中黑體"/>
                <a:cs typeface="華康中黑體"/>
              </a:rPr>
              <a:t>4</a:t>
            </a:r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8532813" y="3916363"/>
            <a:ext cx="381000" cy="3810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2400" b="0">
                <a:latin typeface="華康中黑體"/>
                <a:ea typeface="華康中黑體"/>
                <a:cs typeface="華康中黑體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20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10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10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8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5" dur="10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9" dur="20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3" dur="10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7" dur="10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10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10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1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10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8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7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1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5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2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6" dur="10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0" dur="10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4" dur="10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8" dur="10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98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0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4" dur="10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8" dur="10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2" dur="10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6" dur="10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20483" grpId="0" animBg="1"/>
      <p:bldP spid="398340" grpId="0" animBg="1"/>
      <p:bldP spid="398341" grpId="0" animBg="1"/>
      <p:bldP spid="398342" grpId="0" animBg="1"/>
      <p:bldP spid="398343" grpId="0" animBg="1"/>
      <p:bldP spid="398344" grpId="0" animBg="1"/>
      <p:bldP spid="398345" grpId="0" animBg="1"/>
      <p:bldP spid="398346" grpId="0" animBg="1"/>
      <p:bldP spid="398347" grpId="0" animBg="1"/>
      <p:bldP spid="398348" grpId="0"/>
      <p:bldP spid="398349" grpId="0"/>
      <p:bldP spid="398350" grpId="0"/>
      <p:bldP spid="398351" grpId="0"/>
      <p:bldP spid="398352" grpId="0"/>
      <p:bldP spid="398353" grpId="0" animBg="1"/>
      <p:bldP spid="20498" grpId="0" animBg="1"/>
      <p:bldP spid="20499" grpId="0" animBg="1"/>
      <p:bldP spid="20500" grpId="0" animBg="1"/>
      <p:bldP spid="20501" grpId="0" animBg="1"/>
      <p:bldP spid="20502" grpId="0" animBg="1"/>
      <p:bldP spid="20503" grpId="0" animBg="1"/>
      <p:bldP spid="20504" grpId="0" animBg="1"/>
      <p:bldP spid="20505" grpId="0" animBg="1"/>
      <p:bldP spid="20506" grpId="0" animBg="1"/>
      <p:bldP spid="20507" grpId="0" animBg="1"/>
      <p:bldP spid="20508" grpId="0" animBg="1"/>
      <p:bldP spid="20509" grpId="0" animBg="1"/>
      <p:bldP spid="20510" grpId="0" animBg="1"/>
      <p:bldP spid="20511" grpId="0" animBg="1"/>
      <p:bldP spid="20512" grpId="0" animBg="1"/>
      <p:bldP spid="398369" grpId="0" animBg="1"/>
      <p:bldP spid="398370" grpId="0" animBg="1"/>
      <p:bldP spid="398371" grpId="0" animBg="1"/>
      <p:bldP spid="398372" grpId="0" animBg="1"/>
      <p:bldP spid="398373" grpId="0" animBg="1"/>
      <p:bldP spid="20518" grpId="0" animBg="1"/>
      <p:bldP spid="20519" grpId="0" animBg="1"/>
      <p:bldP spid="20520" grpId="0" animBg="1"/>
      <p:bldP spid="20521" grpId="0" animBg="1"/>
      <p:bldP spid="205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91513" cy="30178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企業推動ERP時，MIS資訊單位位階若只屬於課層級，我們擔心會面臨哪些問題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 </a:t>
            </a:r>
            <a:r>
              <a:rPr lang="zh-TW" altLang="zh-TW" smtClean="0">
                <a:solidFill>
                  <a:schemeClr val="tx1"/>
                </a:solidFill>
              </a:rPr>
              <a:t>當ERP推動發生資源瓶頸時，擔心人微言輕，建言不容易被採納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 </a:t>
            </a:r>
            <a:r>
              <a:rPr lang="zh-TW" altLang="zh-TW" smtClean="0">
                <a:solidFill>
                  <a:schemeClr val="tx1"/>
                </a:solidFill>
              </a:rPr>
              <a:t>當發生作業或流程調整時協調的力道不夠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 </a:t>
            </a:r>
            <a:r>
              <a:rPr lang="zh-TW" altLang="zh-TW" smtClean="0">
                <a:solidFill>
                  <a:schemeClr val="tx1"/>
                </a:solidFill>
              </a:rPr>
              <a:t>當ERP推動發生延遲或異常時，需要組織決策支援的時效不佳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 </a:t>
            </a:r>
            <a:r>
              <a:rPr lang="zh-TW" altLang="zh-TW" smtClean="0">
                <a:solidFill>
                  <a:schemeClr val="tx1"/>
                </a:solidFill>
              </a:rPr>
              <a:t>以上皆是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5563"/>
            <a:ext cx="7772400" cy="92551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TW" altLang="en-US" smtClean="0"/>
              <a:t>電腦化上線輔導甘特圖 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1962150" y="1609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 b="0">
              <a:latin typeface="Calibri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61938" y="1120775"/>
          <a:ext cx="8710612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工作表" r:id="rId3" imgW="11745000" imgH="8493840" progId="Excel.Sheet.8">
                  <p:embed/>
                </p:oleObj>
              </mc:Choice>
              <mc:Fallback>
                <p:oleObj name="工作表" r:id="rId3" imgW="11745000" imgH="8493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120775"/>
                        <a:ext cx="8710612" cy="550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962150" y="1790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 b="0">
              <a:latin typeface="Calibri" pitchFamily="34" charset="0"/>
            </a:endParaRPr>
          </a:p>
        </p:txBody>
      </p:sp>
      <p:pic>
        <p:nvPicPr>
          <p:cNvPr id="23555" name="Picture 5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9144000" cy="519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3276600" y="1676400"/>
            <a:ext cx="54864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Calibri" pitchFamily="34" charset="0"/>
            </a:endParaRPr>
          </a:p>
        </p:txBody>
      </p:sp>
      <p:sp>
        <p:nvSpPr>
          <p:cNvPr id="328711" name="Rectangle 7"/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7929562" cy="649287"/>
          </a:xfrm>
          <a:solidFill>
            <a:schemeClr val="bg1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基本資料準備進度表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3287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766888" y="1966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 b="0">
              <a:latin typeface="Calibri" pitchFamily="34" charset="0"/>
            </a:endParaRPr>
          </a:p>
        </p:txBody>
      </p:sp>
      <p:pic>
        <p:nvPicPr>
          <p:cNvPr id="24579" name="Picture 5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9144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1447800"/>
            <a:ext cx="9144000" cy="518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Calibri" pitchFamily="34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2514600" y="2209800"/>
            <a:ext cx="5043488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TW" altLang="en-US" b="0">
              <a:latin typeface="Calibri" pitchFamily="34" charset="0"/>
            </a:endParaRPr>
          </a:p>
        </p:txBody>
      </p:sp>
      <p:sp>
        <p:nvSpPr>
          <p:cNvPr id="329737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  <a:solidFill>
            <a:schemeClr val="bg1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餘額導入進度表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32973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4167</Words>
  <Application>Microsoft Office PowerPoint</Application>
  <PresentationFormat>如螢幕大小 (4:3)</PresentationFormat>
  <Paragraphs>626</Paragraphs>
  <Slides>60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3" baseType="lpstr">
      <vt:lpstr>Kozuka Mincho Pro H</vt:lpstr>
      <vt:lpstr>書法家顏楷體</vt:lpstr>
      <vt:lpstr>細明體</vt:lpstr>
      <vt:lpstr>華康中黑體</vt:lpstr>
      <vt:lpstr>華康隸書體W7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工作表</vt:lpstr>
      <vt:lpstr>第三章   ERP導入方法論與組織架構</vt:lpstr>
      <vt:lpstr>課程大綱</vt:lpstr>
      <vt:lpstr> 一、導入方法論</vt:lpstr>
      <vt:lpstr>ERP 導入要花多少成本？</vt:lpstr>
      <vt:lpstr>ERP 系統導入失敗的原因</vt:lpstr>
      <vt:lpstr>ERP 導入五大階段</vt:lpstr>
      <vt:lpstr>電腦化上線輔導甘特圖 </vt:lpstr>
      <vt:lpstr>基本資料準備進度表</vt:lpstr>
      <vt:lpstr>餘額導入進度表</vt:lpstr>
      <vt:lpstr> 二、電腦編號原則</vt:lpstr>
      <vt:lpstr>電腦編號之目的</vt:lpstr>
      <vt:lpstr>哪些資料需要編號</vt:lpstr>
      <vt:lpstr> 電腦編號原則</vt:lpstr>
      <vt:lpstr>電腦編號原則 (Cont.)</vt:lpstr>
      <vt:lpstr>編號的基礎原則</vt:lpstr>
      <vt:lpstr>原則1：編號應具備唯一性</vt:lpstr>
      <vt:lpstr>原則2：編號應具有擴充性</vt:lpstr>
      <vt:lpstr>原則3：編號應該反應分類</vt:lpstr>
      <vt:lpstr>原則4：變動屬性不應納入編號</vt:lpstr>
      <vt:lpstr>原則5：編號長度適中</vt:lpstr>
      <vt:lpstr>原則6：盡量避免採用有意義編號</vt:lpstr>
      <vt:lpstr>原則6：盡量避免採用有意義編號 (Cont.)</vt:lpstr>
      <vt:lpstr>原則7：避免使用英文字母或與數字交替使用</vt:lpstr>
      <vt:lpstr>原則8：避免使用特殊符號</vt:lpstr>
      <vt:lpstr>原則9：編號長度應求一致</vt:lpstr>
      <vt:lpstr>原則10：編號應有防錯功能</vt:lpstr>
      <vt:lpstr>物料編號與物料分類的關聯</vt:lpstr>
      <vt:lpstr>物料編號與會計科目的關聯</vt:lpstr>
      <vt:lpstr>編碼範例</vt:lpstr>
      <vt:lpstr> 三、商品BOM 的規劃</vt:lpstr>
      <vt:lpstr>甚麼是 BOM ？</vt:lpstr>
      <vt:lpstr> 以數位相機說明 BOM 的結構</vt:lpstr>
      <vt:lpstr>BOM的使用單位</vt:lpstr>
      <vt:lpstr> BOM 分階的意義</vt:lpstr>
      <vt:lpstr>BOM分階的８大原則</vt:lpstr>
      <vt:lpstr>PowerPoint 簡報</vt:lpstr>
      <vt:lpstr>PowerPoint 簡報</vt:lpstr>
      <vt:lpstr>PowerPoint 簡報</vt:lpstr>
      <vt:lpstr>PowerPoint 簡報</vt:lpstr>
      <vt:lpstr>四、導入ERP時的專案組織運作模式 </vt:lpstr>
      <vt:lpstr>PowerPoint 簡報</vt:lpstr>
      <vt:lpstr>MIS 隸屬於二階組織單位</vt:lpstr>
      <vt:lpstr>MIS 隸屬於一階平行單位</vt:lpstr>
      <vt:lpstr>較佳的 MIS 單位定位</vt:lpstr>
      <vt:lpstr> </vt:lpstr>
      <vt:lpstr>ERP 推動的專案組織設計</vt:lpstr>
      <vt:lpstr>ERP 推動的專案組織設計</vt:lpstr>
      <vt:lpstr> </vt:lpstr>
      <vt:lpstr> </vt:lpstr>
      <vt:lpstr> </vt:lpstr>
      <vt:lpstr>e化規劃小組的主要權責</vt:lpstr>
      <vt:lpstr>e化執行小組的主要權責</vt:lpstr>
      <vt:lpstr>導入時應有的正確觀念</vt:lpstr>
      <vt:lpstr>評量測驗</vt:lpstr>
      <vt:lpstr>評量測驗 (Cont.)</vt:lpstr>
      <vt:lpstr>評量測驗 (Cont.)</vt:lpstr>
      <vt:lpstr>評量測驗 (Cont.)</vt:lpstr>
      <vt:lpstr>評量測驗 (Cont.)</vt:lpstr>
      <vt:lpstr>評量測驗 (Cont.)</vt:lpstr>
      <vt:lpstr>評量測驗 (Cont.)</vt:lpstr>
    </vt:vector>
  </TitlesOfParts>
  <Company>亞東技術學院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JASON LAI</cp:lastModifiedBy>
  <cp:revision>135</cp:revision>
  <dcterms:created xsi:type="dcterms:W3CDTF">2009-09-08T04:51:44Z</dcterms:created>
  <dcterms:modified xsi:type="dcterms:W3CDTF">2015-10-11T03:56:26Z</dcterms:modified>
</cp:coreProperties>
</file>