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95" r:id="rId3"/>
    <p:sldId id="416" r:id="rId4"/>
    <p:sldId id="396" r:id="rId5"/>
    <p:sldId id="397" r:id="rId6"/>
    <p:sldId id="426" r:id="rId7"/>
    <p:sldId id="398" r:id="rId8"/>
    <p:sldId id="399" r:id="rId9"/>
    <p:sldId id="400" r:id="rId10"/>
    <p:sldId id="401" r:id="rId11"/>
    <p:sldId id="427" r:id="rId12"/>
    <p:sldId id="402" r:id="rId13"/>
    <p:sldId id="403" r:id="rId14"/>
    <p:sldId id="404" r:id="rId15"/>
    <p:sldId id="405" r:id="rId16"/>
    <p:sldId id="407" r:id="rId17"/>
    <p:sldId id="408" r:id="rId18"/>
    <p:sldId id="409" r:id="rId19"/>
    <p:sldId id="430" r:id="rId20"/>
    <p:sldId id="431" r:id="rId21"/>
    <p:sldId id="419" r:id="rId22"/>
    <p:sldId id="410" r:id="rId23"/>
    <p:sldId id="411" r:id="rId24"/>
    <p:sldId id="412" r:id="rId25"/>
    <p:sldId id="413" r:id="rId26"/>
    <p:sldId id="414" r:id="rId27"/>
    <p:sldId id="422" r:id="rId28"/>
    <p:sldId id="423" r:id="rId29"/>
    <p:sldId id="424" r:id="rId30"/>
    <p:sldId id="425" r:id="rId31"/>
    <p:sldId id="429" r:id="rId32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FF66FF"/>
    <a:srgbClr val="FF00FF"/>
    <a:srgbClr val="CCFF66"/>
    <a:srgbClr val="FFFF99"/>
    <a:srgbClr val="FFFF66"/>
    <a:srgbClr val="006600"/>
    <a:srgbClr val="CC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3750" autoAdjust="0"/>
  </p:normalViewPr>
  <p:slideViewPr>
    <p:cSldViewPr>
      <p:cViewPr varScale="1">
        <p:scale>
          <a:sx n="80" d="100"/>
          <a:sy n="80" d="100"/>
        </p:scale>
        <p:origin x="143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094CCB6D-0429-4B59-967F-8F4C9D0E74DC}" type="datetimeFigureOut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A5F5D5FD-E811-438B-A917-394531166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315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5E3592CB-B4A4-431A-B3F4-D0BF60D2A138}" type="datetimeFigureOut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FD010B2F-F3D1-4733-83E0-72E57E5FB89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274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67448A-C378-4931-B20B-00D3D8521A9A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447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00FF"/>
                </a:solidFill>
                <a:ea typeface="書法家顏楷體" pitchFamily="49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010400" y="2603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fld id="{0FE9B7EA-1A6F-4F95-AE07-D1C7CC01C23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203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0714-1A3B-423E-9111-74180C3AB941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420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F864F-CE07-4A09-AEEC-0EAD9F80F4DD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337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D3B18-DFD7-4730-A70D-FF74194C2406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04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0A92B-A401-4E3D-A060-9EDD5EB850E2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56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335DF-4E20-46CD-8E24-85CE54FD2344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73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500305"/>
            <a:ext cx="4040188" cy="3625857"/>
          </a:xfrm>
        </p:spPr>
        <p:txBody>
          <a:bodyPr/>
          <a:lstStyle>
            <a:lvl1pPr>
              <a:defRPr sz="2000"/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en-US" altLang="zh-TW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00307"/>
            <a:ext cx="4041775" cy="3625856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algn="l" defTabSz="914400" rtl="0" eaLnBrk="1" latinLnBrk="0" hangingPunct="1">
              <a:spcBef>
                <a:spcPct val="20000"/>
              </a:spcBef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3EC6-4210-4E10-9866-7F583B321DBD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022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10326-CBD9-485B-A8CF-3384FCB48A65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98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3C96-0DA5-443D-AB62-C3D96D67F340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996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677DA-63AF-485B-B0ED-9E7E011A281B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794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DF4C6-603F-4BF7-A012-2344805FA050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648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28625" y="1357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8D92D3B6-75E7-41F8-BD0D-A7F954A01C85}" type="datetime1">
              <a:rPr lang="zh-TW" altLang="en-US"/>
              <a:pPr>
                <a:defRPr/>
              </a:pPr>
              <a:t>2015/10/11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effectLst/>
                <a:latin typeface="Calibri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7010400" y="2603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BEA8E61-A2B1-4EDA-9D16-BE3DC0F2AD50}" type="slidenum">
              <a:rPr kumimoji="0"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‹#›</a:t>
            </a:fld>
            <a:endParaRPr kumimoji="0" lang="en-US" altLang="zh-TW" sz="1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9pPr>
    </p:titleStyle>
    <p:bodyStyle>
      <a:lvl1pPr marL="342900" indent="-342900" algn="l" rtl="0" fontAlgn="base">
        <a:lnSpc>
          <a:spcPts val="2400"/>
        </a:lnSpc>
        <a:spcBef>
          <a:spcPts val="1200"/>
        </a:spcBef>
        <a:spcAft>
          <a:spcPct val="0"/>
        </a:spcAft>
        <a:buClr>
          <a:srgbClr val="FF3399"/>
        </a:buClr>
        <a:buSzPct val="65000"/>
        <a:buFont typeface="Wingdings" pitchFamily="2" charset="2"/>
        <a:buChar char="u"/>
        <a:defRPr sz="2000" b="1" kern="1200">
          <a:solidFill>
            <a:srgbClr val="FF3399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fontAlgn="base">
        <a:lnSpc>
          <a:spcPts val="2400"/>
        </a:lnSpc>
        <a:spcBef>
          <a:spcPts val="12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Ø"/>
        <a:defRPr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ü"/>
        <a:defRPr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3pPr>
      <a:lvl4pPr marL="1600200" indent="-228600" algn="l" rtl="0" fontAlgn="base">
        <a:lnSpc>
          <a:spcPts val="2400"/>
        </a:lnSpc>
        <a:spcBef>
          <a:spcPts val="12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4pPr>
      <a:lvl5pPr marL="2057400" indent="-228600" algn="l" rtl="0" fontAlgn="base">
        <a:lnSpc>
          <a:spcPts val="2400"/>
        </a:lnSpc>
        <a:spcBef>
          <a:spcPts val="1200"/>
        </a:spcBef>
        <a:spcAft>
          <a:spcPct val="0"/>
        </a:spcAft>
        <a:buFont typeface="Arial" pitchFamily="34" charset="0"/>
        <a:buChar char="»"/>
        <a:defRPr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7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5.emf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30861F6-3213-43C5-9345-0A6B0AB9E8C2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650" y="1989138"/>
            <a:ext cx="7815263" cy="1671637"/>
          </a:xfrm>
        </p:spPr>
        <p:txBody>
          <a:bodyPr rtlCol="0">
            <a:noAutofit/>
          </a:bodyPr>
          <a:lstStyle/>
          <a:p>
            <a:pPr fontAlgn="auto">
              <a:lnSpc>
                <a:spcPts val="6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第四章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600" b="1" dirty="0" smtClean="0"/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Workflow </a:t>
            </a:r>
            <a:r>
              <a:rPr lang="en-US" altLang="zh-TW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ERP GP </a:t>
            </a:r>
            <a:r>
              <a:rPr lang="zh-TW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架構</a:t>
            </a:r>
            <a:r>
              <a:rPr lang="zh-TW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簡介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71750" y="4286250"/>
            <a:ext cx="5786438" cy="1566863"/>
          </a:xfrm>
        </p:spPr>
        <p:txBody>
          <a:bodyPr/>
          <a:lstStyle/>
          <a:p>
            <a:pPr algn="l">
              <a:lnSpc>
                <a:spcPts val="3000"/>
              </a:lnSpc>
            </a:pPr>
            <a:r>
              <a:rPr lang="zh-TW" altLang="en-US" sz="2400" smtClean="0">
                <a:solidFill>
                  <a:schemeClr val="tx1"/>
                </a:solidFill>
                <a:ea typeface="標楷體" pitchFamily="65" charset="-120"/>
              </a:rPr>
              <a:t>授課教師：賴鍵元</a:t>
            </a:r>
            <a:endParaRPr lang="en-US" altLang="zh-TW" sz="2400" smtClean="0">
              <a:solidFill>
                <a:schemeClr val="tx1"/>
              </a:solidFill>
              <a:ea typeface="標楷體" pitchFamily="65" charset="-120"/>
            </a:endParaRPr>
          </a:p>
          <a:p>
            <a:pPr algn="l">
              <a:lnSpc>
                <a:spcPts val="3000"/>
              </a:lnSpc>
            </a:pPr>
            <a:r>
              <a:rPr lang="zh-TW" altLang="en-US" sz="2400" smtClean="0">
                <a:solidFill>
                  <a:schemeClr val="tx1"/>
                </a:solidFill>
                <a:ea typeface="標楷體" pitchFamily="65" charset="-120"/>
              </a:rPr>
              <a:t>研 究 室：誠勤</a:t>
            </a:r>
            <a:r>
              <a:rPr lang="en-US" altLang="zh-TW" sz="2400" smtClean="0">
                <a:solidFill>
                  <a:schemeClr val="tx1"/>
                </a:solidFill>
                <a:ea typeface="標楷體" pitchFamily="65" charset="-120"/>
              </a:rPr>
              <a:t>805</a:t>
            </a:r>
          </a:p>
          <a:p>
            <a:pPr algn="l">
              <a:lnSpc>
                <a:spcPts val="3000"/>
              </a:lnSpc>
            </a:pPr>
            <a:r>
              <a:rPr lang="en-US" altLang="zh-TW" sz="2400" smtClean="0">
                <a:solidFill>
                  <a:schemeClr val="tx1"/>
                </a:solidFill>
                <a:ea typeface="標楷體" pitchFamily="65" charset="-120"/>
              </a:rPr>
              <a:t>E-mail</a:t>
            </a:r>
            <a:r>
              <a:rPr lang="zh-TW" altLang="en-US" sz="2400" smtClean="0">
                <a:solidFill>
                  <a:schemeClr val="tx1"/>
                </a:solidFill>
                <a:ea typeface="標楷體" pitchFamily="65" charset="-120"/>
              </a:rPr>
              <a:t>：</a:t>
            </a:r>
            <a:r>
              <a:rPr lang="en-US" altLang="zh-TW" sz="2400" smtClean="0">
                <a:solidFill>
                  <a:schemeClr val="tx1"/>
                </a:solidFill>
                <a:ea typeface="標楷體" pitchFamily="65" charset="-120"/>
              </a:rPr>
              <a:t>fi012@mail.oit.edu.tw</a:t>
            </a:r>
            <a:endParaRPr lang="zh-TW" altLang="en-US" sz="2400" smtClean="0">
              <a:solidFill>
                <a:schemeClr val="tx1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938338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kumimoji="0" lang="zh-TW" altLang="en-US">
              <a:effectLst/>
              <a:latin typeface="Calibri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412875"/>
            <a:ext cx="7308850" cy="846138"/>
          </a:xfrm>
        </p:spPr>
        <p:txBody>
          <a:bodyPr/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ERP GP Architecture</a:t>
            </a:r>
            <a:r>
              <a:rPr lang="zh-TW" altLang="en-US" dirty="0" smtClean="0">
                <a:latin typeface="華康隸書體W7"/>
              </a:rPr>
              <a:t>*</a:t>
            </a:r>
          </a:p>
        </p:txBody>
      </p:sp>
      <p:sp>
        <p:nvSpPr>
          <p:cNvPr id="7" name="立方體 6"/>
          <p:cNvSpPr/>
          <p:nvPr/>
        </p:nvSpPr>
        <p:spPr>
          <a:xfrm>
            <a:off x="1115616" y="2762098"/>
            <a:ext cx="1368152" cy="1459850"/>
          </a:xfrm>
          <a:prstGeom prst="cub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立方體 5"/>
          <p:cNvSpPr/>
          <p:nvPr/>
        </p:nvSpPr>
        <p:spPr>
          <a:xfrm>
            <a:off x="661050" y="3174456"/>
            <a:ext cx="1368152" cy="1459850"/>
          </a:xfrm>
          <a:prstGeom prst="cub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立方體 1"/>
          <p:cNvSpPr/>
          <p:nvPr/>
        </p:nvSpPr>
        <p:spPr>
          <a:xfrm>
            <a:off x="216430" y="3606504"/>
            <a:ext cx="1368152" cy="1459850"/>
          </a:xfrm>
          <a:prstGeom prst="cub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br>
              <a:rPr lang="en-US" altLang="zh-TW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(GUI)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左-右雙向箭號 2"/>
          <p:cNvSpPr/>
          <p:nvPr/>
        </p:nvSpPr>
        <p:spPr>
          <a:xfrm>
            <a:off x="1943782" y="3676320"/>
            <a:ext cx="1649375" cy="1008112"/>
          </a:xfrm>
          <a:prstGeom prst="leftRightArrow">
            <a:avLst>
              <a:gd name="adj1" fmla="val 70019"/>
              <a:gd name="adj2" fmla="val 3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>
                <a:latin typeface="Times New Roman" pitchFamily="18" charset="0"/>
                <a:cs typeface="Times New Roman" pitchFamily="18" charset="0"/>
              </a:rPr>
              <a:t>MIDAS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Socket</a:t>
            </a:r>
            <a:endParaRPr lang="zh-TW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立方體 9"/>
          <p:cNvSpPr/>
          <p:nvPr/>
        </p:nvSpPr>
        <p:spPr>
          <a:xfrm>
            <a:off x="3993747" y="3420014"/>
            <a:ext cx="1825897" cy="1044117"/>
          </a:xfrm>
          <a:prstGeom prst="cube">
            <a:avLst/>
          </a:prstGeom>
          <a:gradFill>
            <a:gsLst>
              <a:gs pos="100000">
                <a:srgbClr val="FF66FF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立方體 11"/>
          <p:cNvSpPr/>
          <p:nvPr/>
        </p:nvSpPr>
        <p:spPr>
          <a:xfrm>
            <a:off x="3597418" y="3814370"/>
            <a:ext cx="1825897" cy="1044117"/>
          </a:xfrm>
          <a:prstGeom prst="cube">
            <a:avLst/>
          </a:prstGeom>
          <a:gradFill>
            <a:gsLst>
              <a:gs pos="100000">
                <a:srgbClr val="FF66FF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b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左-右雙向箭號 12"/>
          <p:cNvSpPr/>
          <p:nvPr/>
        </p:nvSpPr>
        <p:spPr>
          <a:xfrm>
            <a:off x="5685650" y="3707187"/>
            <a:ext cx="1550645" cy="1008112"/>
          </a:xfrm>
          <a:prstGeom prst="leftRightArrow">
            <a:avLst>
              <a:gd name="adj1" fmla="val 70019"/>
              <a:gd name="adj2" fmla="val 3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ADO</a:t>
            </a:r>
            <a:endParaRPr lang="zh-TW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立方體 13"/>
          <p:cNvSpPr/>
          <p:nvPr/>
        </p:nvSpPr>
        <p:spPr>
          <a:xfrm>
            <a:off x="7308304" y="3580047"/>
            <a:ext cx="1485447" cy="1044117"/>
          </a:xfrm>
          <a:prstGeom prst="cube">
            <a:avLst/>
          </a:prstGeom>
          <a:gradFill>
            <a:gsLst>
              <a:gs pos="100000">
                <a:srgbClr val="FFCC66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br>
              <a:rPr lang="en-US" altLang="zh-TW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6430" y="5229200"/>
            <a:ext cx="17273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Win 2000/</a:t>
            </a:r>
            <a:b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b="1" dirty="0" err="1" smtClean="0">
                <a:latin typeface="Times New Roman" pitchFamily="18" charset="0"/>
                <a:cs typeface="Times New Roman" pitchFamily="18" charset="0"/>
              </a:rPr>
              <a:t>WinXP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/Win 7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93156" y="5196204"/>
            <a:ext cx="19869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Windows Server</a:t>
            </a:r>
            <a:b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2000/2003/2008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178410" y="5196203"/>
            <a:ext cx="17452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SQL Server</a:t>
            </a:r>
            <a:b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2000/2005/2008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"/>
                            </p:stCondLst>
                            <p:childTnLst>
                              <p:par>
                                <p:cTn id="4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"/>
                            </p:stCondLst>
                            <p:childTnLst>
                              <p:par>
                                <p:cTn id="5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7" grpId="0" animBg="1"/>
      <p:bldP spid="6" grpId="0" animBg="1"/>
      <p:bldP spid="2" grpId="0" animBg="1"/>
      <p:bldP spid="3" grpId="0" animBg="1"/>
      <p:bldP spid="10" grpId="0" animBg="1"/>
      <p:bldP spid="12" grpId="0" animBg="1"/>
      <p:bldP spid="13" grpId="0" animBg="1"/>
      <p:bldP spid="14" grpId="0" animBg="1"/>
      <p:bldP spid="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938338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kumimoji="0" lang="zh-TW" altLang="en-US">
              <a:effectLst/>
              <a:latin typeface="Calibri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隸書體W7"/>
              </a:rPr>
              <a:t>名詞解釋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2643188"/>
            <a:ext cx="8219256" cy="3666132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MIDAS (Multi-tier Distributed Application Services)</a:t>
            </a:r>
          </a:p>
          <a:p>
            <a:pPr lvl="1"/>
            <a:r>
              <a:rPr lang="en-US" altLang="zh-TW" dirty="0" smtClean="0"/>
              <a:t>MIDAS</a:t>
            </a:r>
            <a:r>
              <a:rPr lang="zh-TW" altLang="en-US" dirty="0" smtClean="0"/>
              <a:t>為</a:t>
            </a:r>
            <a:r>
              <a:rPr lang="en-US" altLang="zh-TW" u="sng" dirty="0" smtClean="0">
                <a:solidFill>
                  <a:srgbClr val="0000FF"/>
                </a:solidFill>
              </a:rPr>
              <a:t>Borland</a:t>
            </a:r>
            <a:r>
              <a:rPr lang="zh-TW" altLang="en-US" u="sng" dirty="0" smtClean="0">
                <a:solidFill>
                  <a:srgbClr val="0000FF"/>
                </a:solidFill>
              </a:rPr>
              <a:t>公司</a:t>
            </a:r>
            <a:r>
              <a:rPr lang="zh-TW" altLang="en-US" dirty="0" smtClean="0"/>
              <a:t>所發展出來，可讓</a:t>
            </a:r>
            <a:r>
              <a:rPr lang="en-US" altLang="zh-TW" dirty="0" smtClean="0"/>
              <a:t>Delphi</a:t>
            </a:r>
            <a:r>
              <a:rPr lang="zh-TW" altLang="en-US" dirty="0" smtClean="0"/>
              <a:t>的分散式多層資料庫使用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MIDAS</a:t>
            </a:r>
            <a:r>
              <a:rPr lang="zh-TW" altLang="en-US" dirty="0"/>
              <a:t>作為存取後端資料庫的中介</a:t>
            </a:r>
            <a:r>
              <a:rPr lang="zh-TW" altLang="en-US" dirty="0" smtClean="0"/>
              <a:t>引擎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ADO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(ActiveX Data Objects)</a:t>
            </a:r>
          </a:p>
          <a:p>
            <a:pPr lvl="1"/>
            <a:r>
              <a:rPr lang="en-US" altLang="zh-TW" dirty="0" smtClean="0"/>
              <a:t>ADO</a:t>
            </a:r>
            <a:r>
              <a:rPr lang="zh-TW" altLang="en-US" dirty="0" smtClean="0"/>
              <a:t>為</a:t>
            </a:r>
            <a:r>
              <a:rPr lang="zh-TW" altLang="en-US" u="sng" dirty="0" smtClean="0">
                <a:solidFill>
                  <a:srgbClr val="0000FF"/>
                </a:solidFill>
              </a:rPr>
              <a:t>微軟公司</a:t>
            </a:r>
            <a:r>
              <a:rPr lang="zh-TW" altLang="en-US" dirty="0" smtClean="0"/>
              <a:t>對於資料存取所提出的一個解決方案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以一個</a:t>
            </a:r>
            <a:r>
              <a:rPr lang="en-US" altLang="zh-TW" dirty="0" smtClean="0"/>
              <a:t>Connection</a:t>
            </a:r>
            <a:r>
              <a:rPr lang="zh-TW" altLang="en-US" dirty="0" smtClean="0"/>
              <a:t>物件作為應用程式與資料庫溝通的介面</a:t>
            </a:r>
            <a:endParaRPr lang="en-US" altLang="zh-TW" dirty="0" smtClean="0"/>
          </a:p>
          <a:p>
            <a:pPr lvl="1"/>
            <a:r>
              <a:rPr lang="zh-TW" altLang="en-US" dirty="0"/>
              <a:t>透過</a:t>
            </a:r>
            <a:r>
              <a:rPr lang="en-US" altLang="zh-TW" dirty="0"/>
              <a:t>ADO</a:t>
            </a:r>
            <a:r>
              <a:rPr lang="zh-TW" altLang="en-US" dirty="0"/>
              <a:t>物件可與不同型態的資料庫系統連結</a:t>
            </a:r>
            <a:r>
              <a:rPr lang="zh-TW" altLang="en-US" dirty="0" smtClean="0"/>
              <a:t>，對資料進行查詢、新增、修改、刪除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2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9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179388" y="0"/>
            <a:ext cx="871378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-171450"/>
            <a:ext cx="8229600" cy="1143000"/>
          </a:xfrm>
        </p:spPr>
        <p:txBody>
          <a:bodyPr/>
          <a:lstStyle/>
          <a:p>
            <a:r>
              <a:rPr lang="en-US" altLang="zh-TW" smtClean="0">
                <a:latin typeface="華康隸書體W7"/>
              </a:rPr>
              <a:t>(</a:t>
            </a:r>
            <a:r>
              <a:rPr lang="zh-TW" altLang="en-US" smtClean="0">
                <a:latin typeface="華康隸書體W7"/>
              </a:rPr>
              <a:t>四</a:t>
            </a:r>
            <a:r>
              <a:rPr lang="en-US" altLang="zh-TW" smtClean="0">
                <a:latin typeface="華康隸書體W7"/>
              </a:rPr>
              <a:t>)</a:t>
            </a:r>
            <a:r>
              <a:rPr lang="zh-TW" altLang="en-US" smtClean="0">
                <a:latin typeface="華康隸書體W7"/>
              </a:rPr>
              <a:t>、常見的</a:t>
            </a:r>
            <a:r>
              <a:rPr lang="en-US" altLang="zh-TW" smtClean="0"/>
              <a:t>ERP</a:t>
            </a:r>
            <a:r>
              <a:rPr lang="zh-TW" altLang="en-US" smtClean="0">
                <a:latin typeface="華康隸書體W7"/>
              </a:rPr>
              <a:t>架構*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324100" y="2386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kumimoji="0" lang="zh-TW" altLang="en-US">
              <a:effectLst/>
              <a:latin typeface="Calibri" pitchFamily="34" charset="0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50824" y="981075"/>
            <a:ext cx="4144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TW" altLang="en-US" sz="2000" b="1" u="sng" dirty="0">
                <a:solidFill>
                  <a:srgbClr val="FF00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單一</a:t>
            </a:r>
            <a:r>
              <a:rPr kumimoji="0" lang="zh-TW" altLang="en-US" sz="2000" b="1" u="sng" dirty="0" smtClean="0">
                <a:solidFill>
                  <a:srgbClr val="FF00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主機</a:t>
            </a:r>
            <a:r>
              <a:rPr kumimoji="0" lang="en-US" altLang="zh-TW" sz="2000" b="1" u="sng" dirty="0" smtClean="0">
                <a:solidFill>
                  <a:srgbClr val="FF00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(1)</a:t>
            </a:r>
            <a:r>
              <a:rPr kumimoji="0" lang="zh-TW" altLang="en-US" sz="2000" b="1" u="sng" dirty="0" smtClean="0">
                <a:solidFill>
                  <a:srgbClr val="FF00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</a:t>
            </a:r>
            <a:r>
              <a:rPr kumimoji="0" lang="zh-TW" altLang="en-US" sz="2000" b="1" u="sng" dirty="0">
                <a:solidFill>
                  <a:srgbClr val="FF00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適合一般中小企業）</a:t>
            </a:r>
          </a:p>
        </p:txBody>
      </p:sp>
      <p:sp>
        <p:nvSpPr>
          <p:cNvPr id="11269" name="Rectangle 32"/>
          <p:cNvSpPr>
            <a:spLocks noChangeArrowheads="1"/>
          </p:cNvSpPr>
          <p:nvPr/>
        </p:nvSpPr>
        <p:spPr bwMode="auto">
          <a:xfrm>
            <a:off x="1209675" y="1814513"/>
            <a:ext cx="708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>
                <a:effectLst/>
                <a:latin typeface="Calibri" pitchFamily="34" charset="0"/>
              </a:rPr>
              <a:t>UPS</a:t>
            </a:r>
          </a:p>
        </p:txBody>
      </p:sp>
      <p:pic>
        <p:nvPicPr>
          <p:cNvPr id="11270" name="Picture 33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8" y="1282700"/>
            <a:ext cx="884237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Group 34"/>
          <p:cNvGrpSpPr>
            <a:grpSpLocks/>
          </p:cNvGrpSpPr>
          <p:nvPr/>
        </p:nvGrpSpPr>
        <p:grpSpPr bwMode="auto">
          <a:xfrm>
            <a:off x="1908175" y="1412875"/>
            <a:ext cx="1238250" cy="1089025"/>
            <a:chOff x="3923" y="4481"/>
            <a:chExt cx="1395" cy="1107"/>
          </a:xfrm>
        </p:grpSpPr>
        <p:pic>
          <p:nvPicPr>
            <p:cNvPr id="11289" name="Picture 35" descr="UPS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4662"/>
              <a:ext cx="1080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0" name="Rectangle 36"/>
            <p:cNvSpPr>
              <a:spLocks noChangeArrowheads="1"/>
            </p:cNvSpPr>
            <p:nvPr/>
          </p:nvSpPr>
          <p:spPr bwMode="auto">
            <a:xfrm>
              <a:off x="4958" y="4481"/>
              <a:ext cx="360" cy="10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>
                <a:effectLst/>
                <a:latin typeface="Calibri" pitchFamily="34" charset="0"/>
              </a:endParaRPr>
            </a:p>
          </p:txBody>
        </p:sp>
      </p:grpSp>
      <p:cxnSp>
        <p:nvCxnSpPr>
          <p:cNvPr id="11272" name="AutoShape 37"/>
          <p:cNvCxnSpPr>
            <a:cxnSpLocks noChangeShapeType="1"/>
            <a:stCxn id="11290" idx="3"/>
          </p:cNvCxnSpPr>
          <p:nvPr/>
        </p:nvCxnSpPr>
        <p:spPr bwMode="auto">
          <a:xfrm>
            <a:off x="3146425" y="1944688"/>
            <a:ext cx="10620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Rectangle 38"/>
          <p:cNvSpPr>
            <a:spLocks noChangeArrowheads="1"/>
          </p:cNvSpPr>
          <p:nvPr/>
        </p:nvSpPr>
        <p:spPr bwMode="auto">
          <a:xfrm>
            <a:off x="5103813" y="1460500"/>
            <a:ext cx="26543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DB </a:t>
            </a:r>
            <a:r>
              <a:rPr kumimoji="0" lang="en-US" altLang="zh-TW" sz="16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+ Report Server</a:t>
            </a:r>
            <a:endParaRPr kumimoji="0" lang="en-US" altLang="zh-TW" sz="1600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Windows Server 2003</a:t>
            </a:r>
          </a:p>
          <a:p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SQL Server </a:t>
            </a:r>
            <a:r>
              <a:rPr kumimoji="0" lang="en-US" altLang="zh-TW" sz="1600" b="1" dirty="0" smtClean="0">
                <a:latin typeface="Times New Roman" pitchFamily="18" charset="0"/>
                <a:cs typeface="Times New Roman" pitchFamily="18" charset="0"/>
              </a:rPr>
              <a:t>2005</a:t>
            </a:r>
            <a:endParaRPr kumimoji="0" lang="en-US" altLang="zh-TW" sz="16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zh-TW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Dispatcher Server</a:t>
            </a:r>
          </a:p>
          <a:p>
            <a:endParaRPr kumimoji="0" lang="en-US" altLang="zh-TW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74" name="Picture 39" descr="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787650"/>
            <a:ext cx="123825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Rectangle 40"/>
          <p:cNvSpPr>
            <a:spLocks noChangeArrowheads="1"/>
          </p:cNvSpPr>
          <p:nvPr/>
        </p:nvSpPr>
        <p:spPr bwMode="auto">
          <a:xfrm>
            <a:off x="5280025" y="3141663"/>
            <a:ext cx="24780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 b="1" dirty="0" smtClean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kumimoji="0" lang="en-US" altLang="zh-TW" sz="1600" b="1" dirty="0" smtClean="0">
                <a:latin typeface="Times New Roman" pitchFamily="18" charset="0"/>
                <a:cs typeface="Times New Roman" pitchFamily="18" charset="0"/>
              </a:rPr>
              <a:t>1000 </a:t>
            </a:r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Base HUB</a:t>
            </a:r>
          </a:p>
        </p:txBody>
      </p:sp>
      <p:cxnSp>
        <p:nvCxnSpPr>
          <p:cNvPr id="11276" name="AutoShape 41"/>
          <p:cNvCxnSpPr>
            <a:cxnSpLocks noChangeShapeType="1"/>
          </p:cNvCxnSpPr>
          <p:nvPr/>
        </p:nvCxnSpPr>
        <p:spPr bwMode="auto">
          <a:xfrm>
            <a:off x="4660900" y="2522538"/>
            <a:ext cx="0" cy="265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277" name="Picture 42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4248150"/>
            <a:ext cx="1592262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43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4248150"/>
            <a:ext cx="159385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44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4248150"/>
            <a:ext cx="159385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45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4248150"/>
            <a:ext cx="159226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81" name="AutoShape 46"/>
          <p:cNvCxnSpPr>
            <a:cxnSpLocks noChangeShapeType="1"/>
          </p:cNvCxnSpPr>
          <p:nvPr/>
        </p:nvCxnSpPr>
        <p:spPr bwMode="auto">
          <a:xfrm rot="5400000">
            <a:off x="2907506" y="2494757"/>
            <a:ext cx="496887" cy="3009900"/>
          </a:xfrm>
          <a:prstGeom prst="bentConnector3">
            <a:avLst>
              <a:gd name="adj1" fmla="val 499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47"/>
          <p:cNvCxnSpPr>
            <a:cxnSpLocks noChangeShapeType="1"/>
          </p:cNvCxnSpPr>
          <p:nvPr/>
        </p:nvCxnSpPr>
        <p:spPr bwMode="auto">
          <a:xfrm rot="5400000">
            <a:off x="3881438" y="3468688"/>
            <a:ext cx="496887" cy="1062037"/>
          </a:xfrm>
          <a:prstGeom prst="bentConnector3">
            <a:avLst>
              <a:gd name="adj1" fmla="val 499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48"/>
          <p:cNvCxnSpPr>
            <a:cxnSpLocks noChangeShapeType="1"/>
          </p:cNvCxnSpPr>
          <p:nvPr/>
        </p:nvCxnSpPr>
        <p:spPr bwMode="auto">
          <a:xfrm rot="16200000" flipH="1">
            <a:off x="4943475" y="3468688"/>
            <a:ext cx="496887" cy="1062038"/>
          </a:xfrm>
          <a:prstGeom prst="bentConnector3">
            <a:avLst>
              <a:gd name="adj1" fmla="val 499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49"/>
          <p:cNvCxnSpPr>
            <a:cxnSpLocks noChangeShapeType="1"/>
          </p:cNvCxnSpPr>
          <p:nvPr/>
        </p:nvCxnSpPr>
        <p:spPr bwMode="auto">
          <a:xfrm rot="16200000" flipH="1">
            <a:off x="5916613" y="2495550"/>
            <a:ext cx="496887" cy="3008313"/>
          </a:xfrm>
          <a:prstGeom prst="bentConnector3">
            <a:avLst>
              <a:gd name="adj1" fmla="val 499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5" name="Rectangle 50"/>
          <p:cNvSpPr>
            <a:spLocks noChangeArrowheads="1"/>
          </p:cNvSpPr>
          <p:nvPr/>
        </p:nvSpPr>
        <p:spPr bwMode="auto">
          <a:xfrm>
            <a:off x="457200" y="5795963"/>
            <a:ext cx="19907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Windows XP</a:t>
            </a:r>
          </a:p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WFERP Client</a:t>
            </a:r>
          </a:p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WFERP </a:t>
            </a:r>
            <a:r>
              <a:rPr kumimoji="0" lang="en-US" altLang="zh-TW" sz="1600" b="1" dirty="0" smtClean="0">
                <a:latin typeface="Times New Roman" pitchFamily="18" charset="0"/>
                <a:cs typeface="Times New Roman" pitchFamily="18" charset="0"/>
              </a:rPr>
              <a:t>AP. </a:t>
            </a:r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11286" name="Rectangle 51"/>
          <p:cNvSpPr>
            <a:spLocks noChangeArrowheads="1"/>
          </p:cNvSpPr>
          <p:nvPr/>
        </p:nvSpPr>
        <p:spPr bwMode="auto">
          <a:xfrm>
            <a:off x="2625725" y="5751513"/>
            <a:ext cx="199072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Windows 2000</a:t>
            </a:r>
          </a:p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WFERP Client</a:t>
            </a:r>
          </a:p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WFERP </a:t>
            </a:r>
            <a:r>
              <a:rPr kumimoji="0" lang="en-US" altLang="zh-TW" sz="1600" b="1" dirty="0" smtClean="0">
                <a:latin typeface="Times New Roman" pitchFamily="18" charset="0"/>
                <a:cs typeface="Times New Roman" pitchFamily="18" charset="0"/>
              </a:rPr>
              <a:t>AP. Server</a:t>
            </a:r>
            <a:endParaRPr kumimoji="0" lang="en-US" altLang="zh-TW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87" name="Rectangle 52"/>
          <p:cNvSpPr>
            <a:spLocks noChangeArrowheads="1"/>
          </p:cNvSpPr>
          <p:nvPr/>
        </p:nvSpPr>
        <p:spPr bwMode="auto">
          <a:xfrm>
            <a:off x="4719638" y="5751513"/>
            <a:ext cx="19907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Windows XP</a:t>
            </a:r>
          </a:p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WFERP Client</a:t>
            </a:r>
          </a:p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WFERP </a:t>
            </a:r>
            <a:r>
              <a:rPr kumimoji="0" lang="en-US" altLang="zh-TW" sz="1600" b="1" dirty="0" smtClean="0">
                <a:latin typeface="Times New Roman" pitchFamily="18" charset="0"/>
                <a:cs typeface="Times New Roman" pitchFamily="18" charset="0"/>
              </a:rPr>
              <a:t>AP. </a:t>
            </a:r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11288" name="Rectangle 53"/>
          <p:cNvSpPr>
            <a:spLocks noChangeArrowheads="1"/>
          </p:cNvSpPr>
          <p:nvPr/>
        </p:nvSpPr>
        <p:spPr bwMode="auto">
          <a:xfrm>
            <a:off x="6665913" y="5737225"/>
            <a:ext cx="19923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kumimoji="0" lang="en-US" altLang="zh-TW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en-US" altLang="zh-TW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WFERP Client</a:t>
            </a:r>
          </a:p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WFERP </a:t>
            </a:r>
            <a:r>
              <a:rPr kumimoji="0" lang="en-US" altLang="zh-TW" sz="1600" b="1" dirty="0" smtClean="0">
                <a:latin typeface="Times New Roman" pitchFamily="18" charset="0"/>
                <a:cs typeface="Times New Roman" pitchFamily="18" charset="0"/>
              </a:rPr>
              <a:t>AP. </a:t>
            </a:r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179388" y="0"/>
            <a:ext cx="871378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381250" y="2224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kumimoji="0" lang="zh-TW" altLang="en-US">
              <a:effectLst/>
              <a:latin typeface="Calibri" pitchFamily="34" charset="0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549275"/>
            <a:ext cx="2959100" cy="647700"/>
          </a:xfrm>
        </p:spPr>
        <p:txBody>
          <a:bodyPr/>
          <a:lstStyle/>
          <a:p>
            <a:r>
              <a:rPr lang="zh-TW" altLang="en-US" sz="2000" b="1" u="sng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單一主機 </a:t>
            </a:r>
            <a:r>
              <a:rPr lang="en-US" altLang="zh-TW" sz="2000" b="1" u="sng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(2)</a:t>
            </a:r>
            <a:endParaRPr lang="en-US" altLang="zh-TW" sz="2000" b="1" dirty="0" smtClean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標楷體" pitchFamily="65" charset="-120"/>
            </a:endParaRPr>
          </a:p>
        </p:txBody>
      </p:sp>
      <p:sp>
        <p:nvSpPr>
          <p:cNvPr id="12292" name="Rectangle 37"/>
          <p:cNvSpPr>
            <a:spLocks noChangeArrowheads="1"/>
          </p:cNvSpPr>
          <p:nvPr/>
        </p:nvSpPr>
        <p:spPr bwMode="auto">
          <a:xfrm>
            <a:off x="1322388" y="1879600"/>
            <a:ext cx="6715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>
                <a:effectLst/>
                <a:latin typeface="Calibri" pitchFamily="34" charset="0"/>
              </a:rPr>
              <a:t>UPS</a:t>
            </a:r>
          </a:p>
        </p:txBody>
      </p:sp>
      <p:pic>
        <p:nvPicPr>
          <p:cNvPr id="12293" name="Picture 38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1338263"/>
            <a:ext cx="836613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Group 39"/>
          <p:cNvGrpSpPr>
            <a:grpSpLocks/>
          </p:cNvGrpSpPr>
          <p:nvPr/>
        </p:nvGrpSpPr>
        <p:grpSpPr bwMode="auto">
          <a:xfrm>
            <a:off x="1993900" y="1428750"/>
            <a:ext cx="1171575" cy="1106488"/>
            <a:chOff x="3923" y="4481"/>
            <a:chExt cx="1395" cy="1107"/>
          </a:xfrm>
        </p:grpSpPr>
        <p:pic>
          <p:nvPicPr>
            <p:cNvPr id="12311" name="Picture 40" descr="UPS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4662"/>
              <a:ext cx="1080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2" name="Rectangle 41"/>
            <p:cNvSpPr>
              <a:spLocks noChangeArrowheads="1"/>
            </p:cNvSpPr>
            <p:nvPr/>
          </p:nvSpPr>
          <p:spPr bwMode="auto">
            <a:xfrm>
              <a:off x="4958" y="4481"/>
              <a:ext cx="360" cy="10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>
                <a:effectLst/>
                <a:latin typeface="Calibri" pitchFamily="34" charset="0"/>
              </a:endParaRPr>
            </a:p>
          </p:txBody>
        </p:sp>
      </p:grpSp>
      <p:cxnSp>
        <p:nvCxnSpPr>
          <p:cNvPr id="12295" name="AutoShape 42"/>
          <p:cNvCxnSpPr>
            <a:cxnSpLocks noChangeShapeType="1"/>
            <a:stCxn id="12312" idx="3"/>
          </p:cNvCxnSpPr>
          <p:nvPr/>
        </p:nvCxnSpPr>
        <p:spPr bwMode="auto">
          <a:xfrm>
            <a:off x="3165475" y="1970088"/>
            <a:ext cx="1006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Rectangle 43"/>
          <p:cNvSpPr>
            <a:spLocks noChangeArrowheads="1"/>
          </p:cNvSpPr>
          <p:nvPr/>
        </p:nvSpPr>
        <p:spPr bwMode="auto">
          <a:xfrm>
            <a:off x="5008562" y="1443038"/>
            <a:ext cx="301982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DB </a:t>
            </a:r>
            <a:r>
              <a:rPr kumimoji="0" lang="en-US" altLang="zh-TW" sz="16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+ Report &amp; AP </a:t>
            </a:r>
            <a:r>
              <a:rPr kumimoji="0" lang="en-US" altLang="zh-TW" sz="16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Windows Server 2003</a:t>
            </a:r>
          </a:p>
          <a:p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SQL Server 2005</a:t>
            </a:r>
          </a:p>
          <a:p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WFERP App </a:t>
            </a:r>
            <a:r>
              <a:rPr kumimoji="0" lang="en-US" altLang="zh-TW" sz="1600" b="1" dirty="0" smtClean="0">
                <a:latin typeface="Times New Roman" pitchFamily="18" charset="0"/>
                <a:cs typeface="Times New Roman" pitchFamily="18" charset="0"/>
              </a:rPr>
              <a:t>Server </a:t>
            </a:r>
            <a:br>
              <a:rPr kumimoji="0" lang="en-US" altLang="zh-TW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0" lang="en-US" altLang="zh-TW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Dispatcher Server</a:t>
            </a:r>
          </a:p>
          <a:p>
            <a:endParaRPr kumimoji="0" lang="en-US" altLang="zh-TW" sz="1600" b="1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pic>
        <p:nvPicPr>
          <p:cNvPr id="12297" name="Picture 44" descr="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2871788"/>
            <a:ext cx="117316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Rectangle 45"/>
          <p:cNvSpPr>
            <a:spLocks noChangeArrowheads="1"/>
          </p:cNvSpPr>
          <p:nvPr/>
        </p:nvSpPr>
        <p:spPr bwMode="auto">
          <a:xfrm>
            <a:off x="5176838" y="3232150"/>
            <a:ext cx="24177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 b="1" dirty="0" smtClean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kumimoji="0" lang="en-US" altLang="zh-TW" sz="1600" b="1" dirty="0" smtClean="0">
                <a:latin typeface="Times New Roman" pitchFamily="18" charset="0"/>
                <a:cs typeface="Times New Roman" pitchFamily="18" charset="0"/>
              </a:rPr>
              <a:t>1000 </a:t>
            </a:r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Base HUB</a:t>
            </a:r>
          </a:p>
        </p:txBody>
      </p:sp>
      <p:cxnSp>
        <p:nvCxnSpPr>
          <p:cNvPr id="12299" name="AutoShape 46"/>
          <p:cNvCxnSpPr>
            <a:cxnSpLocks noChangeShapeType="1"/>
          </p:cNvCxnSpPr>
          <p:nvPr/>
        </p:nvCxnSpPr>
        <p:spPr bwMode="auto">
          <a:xfrm>
            <a:off x="4589463" y="2600325"/>
            <a:ext cx="0" cy="271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300" name="Picture 47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4359275"/>
            <a:ext cx="150812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48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3" y="4359275"/>
            <a:ext cx="150812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49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4359275"/>
            <a:ext cx="150653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50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5" y="4359275"/>
            <a:ext cx="150812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04" name="AutoShape 51"/>
          <p:cNvCxnSpPr>
            <a:cxnSpLocks noChangeShapeType="1"/>
          </p:cNvCxnSpPr>
          <p:nvPr/>
        </p:nvCxnSpPr>
        <p:spPr bwMode="auto">
          <a:xfrm rot="5400000">
            <a:off x="2912270" y="2682081"/>
            <a:ext cx="506412" cy="2847975"/>
          </a:xfrm>
          <a:prstGeom prst="bentConnector3">
            <a:avLst>
              <a:gd name="adj1" fmla="val 499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5" name="Rectangle 52"/>
          <p:cNvSpPr>
            <a:spLocks noChangeArrowheads="1"/>
          </p:cNvSpPr>
          <p:nvPr/>
        </p:nvSpPr>
        <p:spPr bwMode="auto">
          <a:xfrm>
            <a:off x="611188" y="5935663"/>
            <a:ext cx="18843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Windows XP</a:t>
            </a:r>
          </a:p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WFERP Client</a:t>
            </a:r>
          </a:p>
        </p:txBody>
      </p:sp>
      <p:sp>
        <p:nvSpPr>
          <p:cNvPr id="12306" name="Rectangle 53"/>
          <p:cNvSpPr>
            <a:spLocks noChangeArrowheads="1"/>
          </p:cNvSpPr>
          <p:nvPr/>
        </p:nvSpPr>
        <p:spPr bwMode="auto">
          <a:xfrm>
            <a:off x="4646613" y="5891213"/>
            <a:ext cx="18843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Windows XP</a:t>
            </a:r>
          </a:p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WFERP Client</a:t>
            </a:r>
          </a:p>
        </p:txBody>
      </p:sp>
      <p:sp>
        <p:nvSpPr>
          <p:cNvPr id="12307" name="Rectangle 56"/>
          <p:cNvSpPr>
            <a:spLocks noChangeArrowheads="1"/>
          </p:cNvSpPr>
          <p:nvPr/>
        </p:nvSpPr>
        <p:spPr bwMode="auto">
          <a:xfrm>
            <a:off x="2751138" y="5935663"/>
            <a:ext cx="18859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Windows 2000</a:t>
            </a:r>
          </a:p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WFERP </a:t>
            </a:r>
            <a:r>
              <a:rPr kumimoji="0" lang="en-US" altLang="zh-TW" sz="1600" b="1" dirty="0" smtClean="0">
                <a:latin typeface="Times New Roman" pitchFamily="18" charset="0"/>
                <a:cs typeface="Times New Roman" pitchFamily="18" charset="0"/>
              </a:rPr>
              <a:t>Client</a:t>
            </a:r>
            <a:endParaRPr kumimoji="0" lang="en-US" altLang="zh-TW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8" name="Rectangle 57"/>
          <p:cNvSpPr>
            <a:spLocks noChangeArrowheads="1"/>
          </p:cNvSpPr>
          <p:nvPr/>
        </p:nvSpPr>
        <p:spPr bwMode="auto">
          <a:xfrm>
            <a:off x="6646863" y="5891213"/>
            <a:ext cx="18843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kumimoji="0" lang="en-US" altLang="zh-TW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en-US" altLang="zh-TW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kumimoji="0" lang="en-US" altLang="zh-TW" sz="1600" b="1" dirty="0">
                <a:latin typeface="Times New Roman" pitchFamily="18" charset="0"/>
                <a:cs typeface="Times New Roman" pitchFamily="18" charset="0"/>
              </a:rPr>
              <a:t>WFERP Client</a:t>
            </a:r>
          </a:p>
        </p:txBody>
      </p:sp>
      <p:cxnSp>
        <p:nvCxnSpPr>
          <p:cNvPr id="12309" name="AutoShape 59"/>
          <p:cNvCxnSpPr>
            <a:cxnSpLocks noChangeShapeType="1"/>
          </p:cNvCxnSpPr>
          <p:nvPr/>
        </p:nvCxnSpPr>
        <p:spPr bwMode="auto">
          <a:xfrm rot="16200000" flipH="1">
            <a:off x="5842000" y="2598738"/>
            <a:ext cx="496888" cy="3008312"/>
          </a:xfrm>
          <a:prstGeom prst="bentConnector3">
            <a:avLst>
              <a:gd name="adj1" fmla="val 499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60"/>
          <p:cNvCxnSpPr>
            <a:cxnSpLocks noChangeShapeType="1"/>
          </p:cNvCxnSpPr>
          <p:nvPr/>
        </p:nvCxnSpPr>
        <p:spPr bwMode="auto">
          <a:xfrm rot="16200000" flipH="1">
            <a:off x="4854575" y="3571875"/>
            <a:ext cx="496888" cy="1062038"/>
          </a:xfrm>
          <a:prstGeom prst="bentConnector3">
            <a:avLst>
              <a:gd name="adj1" fmla="val 499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直線接點 2"/>
          <p:cNvCxnSpPr/>
          <p:nvPr/>
        </p:nvCxnSpPr>
        <p:spPr>
          <a:xfrm>
            <a:off x="3668712" y="4102893"/>
            <a:ext cx="0" cy="2484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179388" y="0"/>
            <a:ext cx="871378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1588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/>
              </a:rPr>
              <a:t>多主機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AP+DB+Client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/>
              </a:rPr>
              <a:t>)</a:t>
            </a:r>
            <a:r>
              <a:rPr lang="zh-TW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/>
              </a:rPr>
              <a:t>：三層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152650" y="2205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kumimoji="0" lang="zh-TW" altLang="en-US">
              <a:effectLst/>
              <a:latin typeface="Calibri" pitchFamily="34" charset="0"/>
            </a:endParaRP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4125913" y="1519238"/>
            <a:ext cx="7127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>
                <a:effectLst/>
                <a:latin typeface="Calibri" pitchFamily="34" charset="0"/>
              </a:rPr>
              <a:t>UPS</a:t>
            </a:r>
          </a:p>
        </p:txBody>
      </p:sp>
      <p:pic>
        <p:nvPicPr>
          <p:cNvPr id="13317" name="Picture 8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8" y="1563688"/>
            <a:ext cx="889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8" name="Group 9"/>
          <p:cNvGrpSpPr>
            <a:grpSpLocks/>
          </p:cNvGrpSpPr>
          <p:nvPr/>
        </p:nvGrpSpPr>
        <p:grpSpPr bwMode="auto">
          <a:xfrm>
            <a:off x="4051300" y="1652588"/>
            <a:ext cx="1247775" cy="1096962"/>
            <a:chOff x="3923" y="4481"/>
            <a:chExt cx="1395" cy="1107"/>
          </a:xfrm>
        </p:grpSpPr>
        <p:pic>
          <p:nvPicPr>
            <p:cNvPr id="13343" name="Picture 10" descr="UPS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4662"/>
              <a:ext cx="1080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4" name="Rectangle 11"/>
            <p:cNvSpPr>
              <a:spLocks noChangeArrowheads="1"/>
            </p:cNvSpPr>
            <p:nvPr/>
          </p:nvSpPr>
          <p:spPr bwMode="auto">
            <a:xfrm>
              <a:off x="4958" y="4481"/>
              <a:ext cx="360" cy="10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>
                <a:effectLst/>
                <a:latin typeface="Calibri" pitchFamily="34" charset="0"/>
              </a:endParaRPr>
            </a:p>
          </p:txBody>
        </p:sp>
      </p:grpSp>
      <p:cxnSp>
        <p:nvCxnSpPr>
          <p:cNvPr id="13319" name="AutoShape 12"/>
          <p:cNvCxnSpPr>
            <a:cxnSpLocks noChangeShapeType="1"/>
            <a:stCxn id="13344" idx="3"/>
          </p:cNvCxnSpPr>
          <p:nvPr/>
        </p:nvCxnSpPr>
        <p:spPr bwMode="auto">
          <a:xfrm>
            <a:off x="5299075" y="2189163"/>
            <a:ext cx="29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Rectangle 13"/>
          <p:cNvSpPr>
            <a:spLocks noChangeArrowheads="1"/>
          </p:cNvSpPr>
          <p:nvPr/>
        </p:nvSpPr>
        <p:spPr bwMode="auto">
          <a:xfrm>
            <a:off x="6452119" y="1831947"/>
            <a:ext cx="25257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DB </a:t>
            </a:r>
            <a:r>
              <a:rPr kumimoji="0" lang="en-US" altLang="zh-TW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+ Report Server</a:t>
            </a:r>
            <a:endParaRPr kumimoji="0" lang="en-US" altLang="zh-TW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zh-TW" b="1" dirty="0">
                <a:latin typeface="Times New Roman" pitchFamily="18" charset="0"/>
                <a:cs typeface="Times New Roman" pitchFamily="18" charset="0"/>
              </a:rPr>
              <a:t>Windows Server 2003</a:t>
            </a:r>
          </a:p>
          <a:p>
            <a:r>
              <a:rPr kumimoji="0" lang="en-US" altLang="zh-TW" b="1" dirty="0">
                <a:latin typeface="Times New Roman" pitchFamily="18" charset="0"/>
                <a:cs typeface="Times New Roman" pitchFamily="18" charset="0"/>
              </a:rPr>
              <a:t>SQL Server 2005</a:t>
            </a:r>
          </a:p>
        </p:txBody>
      </p:sp>
      <p:pic>
        <p:nvPicPr>
          <p:cNvPr id="13321" name="Picture 14" descr="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078163"/>
            <a:ext cx="12461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Rectangle 15"/>
          <p:cNvSpPr>
            <a:spLocks noChangeArrowheads="1"/>
          </p:cNvSpPr>
          <p:nvPr/>
        </p:nvSpPr>
        <p:spPr bwMode="auto">
          <a:xfrm>
            <a:off x="4941888" y="3790950"/>
            <a:ext cx="2366416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dirty="0" smtClean="0">
                <a:effectLst/>
                <a:latin typeface="Calibri" pitchFamily="34" charset="0"/>
              </a:rPr>
              <a:t>100 </a:t>
            </a:r>
            <a:r>
              <a:rPr kumimoji="0" lang="en-US" altLang="zh-TW" dirty="0">
                <a:effectLst/>
                <a:latin typeface="Calibri" pitchFamily="34" charset="0"/>
              </a:rPr>
              <a:t>or </a:t>
            </a:r>
            <a:r>
              <a:rPr kumimoji="0" lang="en-US" altLang="zh-TW" dirty="0" smtClean="0">
                <a:effectLst/>
                <a:latin typeface="Calibri" pitchFamily="34" charset="0"/>
              </a:rPr>
              <a:t>1000 </a:t>
            </a:r>
            <a:r>
              <a:rPr kumimoji="0" lang="en-US" altLang="zh-TW" dirty="0">
                <a:effectLst/>
                <a:latin typeface="Calibri" pitchFamily="34" charset="0"/>
              </a:rPr>
              <a:t>Base HUB</a:t>
            </a:r>
          </a:p>
        </p:txBody>
      </p:sp>
      <p:pic>
        <p:nvPicPr>
          <p:cNvPr id="13323" name="Picture 16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4548188"/>
            <a:ext cx="160337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7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605" y="4547818"/>
            <a:ext cx="160337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9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88" y="4548186"/>
            <a:ext cx="160337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27" name="AutoShape 20"/>
          <p:cNvCxnSpPr>
            <a:cxnSpLocks noChangeShapeType="1"/>
          </p:cNvCxnSpPr>
          <p:nvPr/>
        </p:nvCxnSpPr>
        <p:spPr bwMode="auto">
          <a:xfrm rot="5400000">
            <a:off x="2636043" y="2567782"/>
            <a:ext cx="500063" cy="3460750"/>
          </a:xfrm>
          <a:prstGeom prst="bentConnector3">
            <a:avLst>
              <a:gd name="adj1" fmla="val 499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22"/>
          <p:cNvCxnSpPr>
            <a:cxnSpLocks noChangeShapeType="1"/>
          </p:cNvCxnSpPr>
          <p:nvPr/>
        </p:nvCxnSpPr>
        <p:spPr bwMode="auto">
          <a:xfrm flipH="1">
            <a:off x="4615656" y="4048125"/>
            <a:ext cx="794" cy="25003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1" name="Rectangle 24"/>
          <p:cNvSpPr>
            <a:spLocks noChangeArrowheads="1"/>
          </p:cNvSpPr>
          <p:nvPr/>
        </p:nvSpPr>
        <p:spPr bwMode="auto">
          <a:xfrm>
            <a:off x="238790" y="6002761"/>
            <a:ext cx="171859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b="1" dirty="0">
                <a:latin typeface="Times New Roman" pitchFamily="18" charset="0"/>
                <a:cs typeface="Times New Roman" pitchFamily="18" charset="0"/>
              </a:rPr>
              <a:t>Windows XP</a:t>
            </a:r>
          </a:p>
          <a:p>
            <a:pPr algn="ctr"/>
            <a:r>
              <a:rPr kumimoji="0" lang="en-US" altLang="zh-TW" b="1" dirty="0">
                <a:latin typeface="Times New Roman" pitchFamily="18" charset="0"/>
                <a:cs typeface="Times New Roman" pitchFamily="18" charset="0"/>
              </a:rPr>
              <a:t>WFERP Client</a:t>
            </a:r>
          </a:p>
        </p:txBody>
      </p:sp>
      <p:sp>
        <p:nvSpPr>
          <p:cNvPr id="13332" name="Rectangle 25"/>
          <p:cNvSpPr>
            <a:spLocks noChangeArrowheads="1"/>
          </p:cNvSpPr>
          <p:nvPr/>
        </p:nvSpPr>
        <p:spPr bwMode="auto">
          <a:xfrm>
            <a:off x="2387601" y="5957888"/>
            <a:ext cx="1821281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b="1" dirty="0">
                <a:latin typeface="Times New Roman" pitchFamily="18" charset="0"/>
                <a:cs typeface="Times New Roman" pitchFamily="18" charset="0"/>
              </a:rPr>
              <a:t>Windows 2000</a:t>
            </a:r>
          </a:p>
          <a:p>
            <a:pPr algn="ctr"/>
            <a:r>
              <a:rPr kumimoji="0" lang="en-US" altLang="zh-TW" b="1" dirty="0">
                <a:latin typeface="Times New Roman" pitchFamily="18" charset="0"/>
                <a:cs typeface="Times New Roman" pitchFamily="18" charset="0"/>
              </a:rPr>
              <a:t>WFERP Client</a:t>
            </a:r>
          </a:p>
        </p:txBody>
      </p:sp>
      <p:sp>
        <p:nvSpPr>
          <p:cNvPr id="13334" name="Rectangle 27"/>
          <p:cNvSpPr>
            <a:spLocks noChangeArrowheads="1"/>
          </p:cNvSpPr>
          <p:nvPr/>
        </p:nvSpPr>
        <p:spPr bwMode="auto">
          <a:xfrm>
            <a:off x="4882928" y="5973393"/>
            <a:ext cx="181948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b="1" dirty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kumimoji="0" lang="en-US" altLang="zh-TW" b="1" dirty="0" smtClean="0">
                <a:latin typeface="Times New Roman" pitchFamily="18" charset="0"/>
                <a:cs typeface="Times New Roman" pitchFamily="18" charset="0"/>
              </a:rPr>
              <a:t>2000</a:t>
            </a:r>
            <a:endParaRPr kumimoji="0" lang="en-US" altLang="zh-TW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kumimoji="0" lang="en-US" altLang="zh-TW" b="1" dirty="0">
                <a:latin typeface="Times New Roman" pitchFamily="18" charset="0"/>
                <a:cs typeface="Times New Roman" pitchFamily="18" charset="0"/>
              </a:rPr>
              <a:t>WFERP Client</a:t>
            </a:r>
          </a:p>
        </p:txBody>
      </p:sp>
      <p:cxnSp>
        <p:nvCxnSpPr>
          <p:cNvPr id="13335" name="AutoShape 28"/>
          <p:cNvCxnSpPr>
            <a:cxnSpLocks noChangeShapeType="1"/>
          </p:cNvCxnSpPr>
          <p:nvPr/>
        </p:nvCxnSpPr>
        <p:spPr bwMode="auto">
          <a:xfrm rot="5400000">
            <a:off x="5263356" y="2786857"/>
            <a:ext cx="752475" cy="80168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36" name="Picture 29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668463"/>
            <a:ext cx="889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7" name="Rectangle 30"/>
          <p:cNvSpPr>
            <a:spLocks noChangeArrowheads="1"/>
          </p:cNvSpPr>
          <p:nvPr/>
        </p:nvSpPr>
        <p:spPr bwMode="auto">
          <a:xfrm>
            <a:off x="0" y="1697831"/>
            <a:ext cx="2641600" cy="138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AP </a:t>
            </a:r>
            <a:r>
              <a:rPr kumimoji="0" lang="en-US" altLang="zh-TW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 algn="ctr"/>
            <a:r>
              <a:rPr kumimoji="0" lang="en-US" altLang="zh-TW" b="1" dirty="0">
                <a:latin typeface="Times New Roman" pitchFamily="18" charset="0"/>
                <a:cs typeface="Times New Roman" pitchFamily="18" charset="0"/>
              </a:rPr>
              <a:t>Windows Server 2003</a:t>
            </a:r>
          </a:p>
          <a:p>
            <a:pPr algn="ctr"/>
            <a:r>
              <a:rPr kumimoji="0" lang="en-US" altLang="zh-TW" b="1" dirty="0">
                <a:latin typeface="Times New Roman" pitchFamily="18" charset="0"/>
                <a:cs typeface="Times New Roman" pitchFamily="18" charset="0"/>
              </a:rPr>
              <a:t>WFERP App </a:t>
            </a:r>
            <a:r>
              <a:rPr kumimoji="0" lang="en-US" altLang="zh-TW" b="1" dirty="0" smtClean="0"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 algn="ctr"/>
            <a:r>
              <a:rPr kumimoji="0" lang="en-US" altLang="zh-TW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Dispatcher Server</a:t>
            </a:r>
          </a:p>
          <a:p>
            <a:pPr algn="ctr"/>
            <a:endParaRPr kumimoji="0" lang="en-US" altLang="zh-TW" dirty="0">
              <a:effectLst/>
              <a:latin typeface="Calibri" pitchFamily="34" charset="0"/>
            </a:endParaRPr>
          </a:p>
        </p:txBody>
      </p:sp>
      <p:cxnSp>
        <p:nvCxnSpPr>
          <p:cNvPr id="13338" name="AutoShape 31"/>
          <p:cNvCxnSpPr>
            <a:cxnSpLocks noChangeShapeType="1"/>
          </p:cNvCxnSpPr>
          <p:nvPr/>
        </p:nvCxnSpPr>
        <p:spPr bwMode="auto">
          <a:xfrm flipV="1">
            <a:off x="3411538" y="2290763"/>
            <a:ext cx="639762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AutoShape 32"/>
          <p:cNvCxnSpPr>
            <a:cxnSpLocks noChangeShapeType="1"/>
          </p:cNvCxnSpPr>
          <p:nvPr/>
        </p:nvCxnSpPr>
        <p:spPr bwMode="auto">
          <a:xfrm rot="16200000" flipH="1">
            <a:off x="3155951" y="2727325"/>
            <a:ext cx="647700" cy="102552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40" name="Picture 33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28" y="4577186"/>
            <a:ext cx="160337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41" name="Rectangle 34"/>
          <p:cNvSpPr>
            <a:spLocks noChangeArrowheads="1"/>
          </p:cNvSpPr>
          <p:nvPr/>
        </p:nvSpPr>
        <p:spPr bwMode="auto">
          <a:xfrm>
            <a:off x="6750904" y="5957888"/>
            <a:ext cx="224282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b="1" dirty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kumimoji="0" lang="en-US" altLang="zh-TW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en-US" altLang="zh-TW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kumimoji="0" lang="en-US" altLang="zh-TW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Dispatcher Server</a:t>
            </a:r>
          </a:p>
        </p:txBody>
      </p:sp>
      <p:cxnSp>
        <p:nvCxnSpPr>
          <p:cNvPr id="13342" name="AutoShape 35"/>
          <p:cNvCxnSpPr>
            <a:cxnSpLocks noChangeShapeType="1"/>
          </p:cNvCxnSpPr>
          <p:nvPr/>
        </p:nvCxnSpPr>
        <p:spPr bwMode="auto">
          <a:xfrm rot="16200000" flipH="1">
            <a:off x="6058693" y="2605882"/>
            <a:ext cx="500063" cy="3384550"/>
          </a:xfrm>
          <a:prstGeom prst="bentConnector3">
            <a:avLst>
              <a:gd name="adj1" fmla="val 499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線接點 4"/>
          <p:cNvCxnSpPr/>
          <p:nvPr/>
        </p:nvCxnSpPr>
        <p:spPr>
          <a:xfrm>
            <a:off x="3411538" y="4298159"/>
            <a:ext cx="0" cy="249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5868144" y="4325729"/>
            <a:ext cx="0" cy="249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179388" y="0"/>
            <a:ext cx="871378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97656" y="9578"/>
            <a:ext cx="8229600" cy="79052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 pitchFamily="65" charset="-120"/>
              </a:rPr>
              <a:t>遠端連線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152650" y="2205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kumimoji="0" lang="zh-TW" altLang="en-US">
              <a:effectLst/>
              <a:latin typeface="Calibri" pitchFamily="34" charset="0"/>
            </a:endParaRPr>
          </a:p>
        </p:txBody>
      </p:sp>
      <p:sp>
        <p:nvSpPr>
          <p:cNvPr id="14340" name="Rectangle 52"/>
          <p:cNvSpPr>
            <a:spLocks noChangeArrowheads="1"/>
          </p:cNvSpPr>
          <p:nvPr/>
        </p:nvSpPr>
        <p:spPr bwMode="auto">
          <a:xfrm>
            <a:off x="4111625" y="736600"/>
            <a:ext cx="64293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>
                <a:effectLst/>
                <a:latin typeface="Calibri" pitchFamily="34" charset="0"/>
              </a:rPr>
              <a:t>UPS</a:t>
            </a:r>
          </a:p>
        </p:txBody>
      </p:sp>
      <p:pic>
        <p:nvPicPr>
          <p:cNvPr id="14341" name="Picture 53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800100"/>
            <a:ext cx="8016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2" name="Group 54"/>
          <p:cNvGrpSpPr>
            <a:grpSpLocks/>
          </p:cNvGrpSpPr>
          <p:nvPr/>
        </p:nvGrpSpPr>
        <p:grpSpPr bwMode="auto">
          <a:xfrm>
            <a:off x="3984625" y="869950"/>
            <a:ext cx="1123950" cy="862013"/>
            <a:chOff x="3923" y="4481"/>
            <a:chExt cx="1395" cy="1107"/>
          </a:xfrm>
        </p:grpSpPr>
        <p:pic>
          <p:nvPicPr>
            <p:cNvPr id="14375" name="Picture 55" descr="UPS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4662"/>
              <a:ext cx="1080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6" name="Rectangle 56"/>
            <p:cNvSpPr>
              <a:spLocks noChangeArrowheads="1"/>
            </p:cNvSpPr>
            <p:nvPr/>
          </p:nvSpPr>
          <p:spPr bwMode="auto">
            <a:xfrm>
              <a:off x="4958" y="4481"/>
              <a:ext cx="360" cy="10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>
                <a:effectLst/>
                <a:latin typeface="Calibri" pitchFamily="34" charset="0"/>
              </a:endParaRPr>
            </a:p>
          </p:txBody>
        </p:sp>
      </p:grpSp>
      <p:cxnSp>
        <p:nvCxnSpPr>
          <p:cNvPr id="14343" name="AutoShape 57"/>
          <p:cNvCxnSpPr>
            <a:cxnSpLocks noChangeShapeType="1"/>
            <a:stCxn id="14376" idx="3"/>
          </p:cNvCxnSpPr>
          <p:nvPr/>
        </p:nvCxnSpPr>
        <p:spPr bwMode="auto">
          <a:xfrm>
            <a:off x="5108575" y="1290638"/>
            <a:ext cx="2682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Rectangle 58"/>
          <p:cNvSpPr>
            <a:spLocks noChangeArrowheads="1"/>
          </p:cNvSpPr>
          <p:nvPr/>
        </p:nvSpPr>
        <p:spPr bwMode="auto">
          <a:xfrm>
            <a:off x="6164206" y="968203"/>
            <a:ext cx="2498725" cy="80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DB </a:t>
            </a:r>
            <a:r>
              <a:rPr kumimoji="0" lang="en-US" altLang="zh-TW" sz="1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+ Report Server</a:t>
            </a:r>
            <a:endParaRPr kumimoji="0" lang="en-US" altLang="zh-TW" sz="16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  <a:p>
            <a:r>
              <a:rPr kumimoji="0" lang="en-US" altLang="zh-TW" sz="1600" b="1" dirty="0">
                <a:effectLst/>
                <a:latin typeface="Calibri" pitchFamily="34" charset="0"/>
              </a:rPr>
              <a:t>Windows Server 2003</a:t>
            </a:r>
          </a:p>
          <a:p>
            <a:r>
              <a:rPr kumimoji="0" lang="en-US" altLang="zh-TW" sz="1600" b="1" dirty="0">
                <a:effectLst/>
                <a:latin typeface="Calibri" pitchFamily="34" charset="0"/>
              </a:rPr>
              <a:t>SQL Server 2005</a:t>
            </a:r>
          </a:p>
        </p:txBody>
      </p:sp>
      <p:pic>
        <p:nvPicPr>
          <p:cNvPr id="14345" name="Picture 59" descr="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1990725"/>
            <a:ext cx="11239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Rectangle 60"/>
          <p:cNvSpPr>
            <a:spLocks noChangeArrowheads="1"/>
          </p:cNvSpPr>
          <p:nvPr/>
        </p:nvSpPr>
        <p:spPr bwMode="auto">
          <a:xfrm>
            <a:off x="4787900" y="2551113"/>
            <a:ext cx="2520404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 dirty="0" smtClean="0">
                <a:effectLst/>
                <a:latin typeface="Calibri" pitchFamily="34" charset="0"/>
              </a:rPr>
              <a:t>100 </a:t>
            </a:r>
            <a:r>
              <a:rPr kumimoji="0" lang="en-US" altLang="zh-TW" sz="1600" dirty="0">
                <a:effectLst/>
                <a:latin typeface="Calibri" pitchFamily="34" charset="0"/>
              </a:rPr>
              <a:t>or </a:t>
            </a:r>
            <a:r>
              <a:rPr kumimoji="0" lang="en-US" altLang="zh-TW" sz="1600" dirty="0" smtClean="0">
                <a:effectLst/>
                <a:latin typeface="Calibri" pitchFamily="34" charset="0"/>
              </a:rPr>
              <a:t>1000 </a:t>
            </a:r>
            <a:r>
              <a:rPr kumimoji="0" lang="en-US" altLang="zh-TW" sz="1600" dirty="0">
                <a:effectLst/>
                <a:latin typeface="Calibri" pitchFamily="34" charset="0"/>
              </a:rPr>
              <a:t>Base HUB</a:t>
            </a:r>
          </a:p>
        </p:txBody>
      </p:sp>
      <p:pic>
        <p:nvPicPr>
          <p:cNvPr id="14347" name="Picture 61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3146425"/>
            <a:ext cx="1444625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62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3146425"/>
            <a:ext cx="1446213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63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3" y="3146425"/>
            <a:ext cx="1444625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64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3146425"/>
            <a:ext cx="1444625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51" name="AutoShape 65"/>
          <p:cNvCxnSpPr>
            <a:cxnSpLocks noChangeShapeType="1"/>
          </p:cNvCxnSpPr>
          <p:nvPr/>
        </p:nvCxnSpPr>
        <p:spPr bwMode="auto">
          <a:xfrm rot="5400000">
            <a:off x="2738438" y="1392238"/>
            <a:ext cx="392112" cy="3116262"/>
          </a:xfrm>
          <a:prstGeom prst="bentConnector3">
            <a:avLst>
              <a:gd name="adj1" fmla="val 499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66"/>
          <p:cNvCxnSpPr>
            <a:cxnSpLocks noChangeShapeType="1"/>
          </p:cNvCxnSpPr>
          <p:nvPr/>
        </p:nvCxnSpPr>
        <p:spPr bwMode="auto">
          <a:xfrm rot="5400000">
            <a:off x="3500438" y="2154238"/>
            <a:ext cx="392112" cy="1592262"/>
          </a:xfrm>
          <a:prstGeom prst="bentConnector3">
            <a:avLst>
              <a:gd name="adj1" fmla="val 499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67"/>
          <p:cNvCxnSpPr>
            <a:cxnSpLocks noChangeShapeType="1"/>
          </p:cNvCxnSpPr>
          <p:nvPr/>
        </p:nvCxnSpPr>
        <p:spPr bwMode="auto">
          <a:xfrm rot="5400000">
            <a:off x="4297363" y="2949575"/>
            <a:ext cx="392112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68"/>
          <p:cNvCxnSpPr>
            <a:cxnSpLocks noChangeShapeType="1"/>
          </p:cNvCxnSpPr>
          <p:nvPr/>
        </p:nvCxnSpPr>
        <p:spPr bwMode="auto">
          <a:xfrm rot="16200000" flipH="1">
            <a:off x="5012532" y="2234406"/>
            <a:ext cx="392112" cy="1431925"/>
          </a:xfrm>
          <a:prstGeom prst="bentConnector3">
            <a:avLst>
              <a:gd name="adj1" fmla="val 499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5" name="Rectangle 69"/>
          <p:cNvSpPr>
            <a:spLocks noChangeArrowheads="1"/>
          </p:cNvSpPr>
          <p:nvPr/>
        </p:nvSpPr>
        <p:spPr bwMode="auto">
          <a:xfrm>
            <a:off x="654050" y="4233863"/>
            <a:ext cx="13636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>
                <a:effectLst/>
                <a:latin typeface="Calibri" pitchFamily="34" charset="0"/>
              </a:rPr>
              <a:t>Windows XP</a:t>
            </a:r>
          </a:p>
          <a:p>
            <a:pPr algn="ctr"/>
            <a:r>
              <a:rPr kumimoji="0" lang="en-US" altLang="zh-TW" sz="1600">
                <a:effectLst/>
                <a:latin typeface="Calibri" pitchFamily="34" charset="0"/>
              </a:rPr>
              <a:t>WFERP Client</a:t>
            </a:r>
          </a:p>
        </p:txBody>
      </p:sp>
      <p:sp>
        <p:nvSpPr>
          <p:cNvPr id="14356" name="Rectangle 70"/>
          <p:cNvSpPr>
            <a:spLocks noChangeArrowheads="1"/>
          </p:cNvSpPr>
          <p:nvPr/>
        </p:nvSpPr>
        <p:spPr bwMode="auto">
          <a:xfrm>
            <a:off x="2098675" y="4233863"/>
            <a:ext cx="14446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>
                <a:effectLst/>
                <a:latin typeface="Calibri" pitchFamily="34" charset="0"/>
              </a:rPr>
              <a:t>Windows 2000</a:t>
            </a:r>
          </a:p>
          <a:p>
            <a:pPr algn="ctr"/>
            <a:r>
              <a:rPr kumimoji="0" lang="en-US" altLang="zh-TW" sz="1600">
                <a:effectLst/>
                <a:latin typeface="Calibri" pitchFamily="34" charset="0"/>
              </a:rPr>
              <a:t>WFERP Client</a:t>
            </a:r>
          </a:p>
        </p:txBody>
      </p:sp>
      <p:sp>
        <p:nvSpPr>
          <p:cNvPr id="14357" name="Rectangle 71"/>
          <p:cNvSpPr>
            <a:spLocks noChangeArrowheads="1"/>
          </p:cNvSpPr>
          <p:nvPr/>
        </p:nvSpPr>
        <p:spPr bwMode="auto">
          <a:xfrm>
            <a:off x="6767513" y="4256088"/>
            <a:ext cx="14446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>
                <a:effectLst/>
                <a:latin typeface="Calibri" pitchFamily="34" charset="0"/>
              </a:rPr>
              <a:t>Windows XP</a:t>
            </a:r>
          </a:p>
          <a:p>
            <a:pPr algn="ctr"/>
            <a:r>
              <a:rPr kumimoji="0" lang="en-US" altLang="zh-TW" sz="1600">
                <a:effectLst/>
                <a:latin typeface="Calibri" pitchFamily="34" charset="0"/>
              </a:rPr>
              <a:t>WFERP Client</a:t>
            </a:r>
          </a:p>
        </p:txBody>
      </p:sp>
      <p:sp>
        <p:nvSpPr>
          <p:cNvPr id="14358" name="Rectangle 72"/>
          <p:cNvSpPr>
            <a:spLocks noChangeArrowheads="1"/>
          </p:cNvSpPr>
          <p:nvPr/>
        </p:nvSpPr>
        <p:spPr bwMode="auto">
          <a:xfrm>
            <a:off x="5189538" y="4244975"/>
            <a:ext cx="14446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dirty="0">
                <a:effectLst/>
                <a:latin typeface="Calibri" pitchFamily="34" charset="0"/>
              </a:rPr>
              <a:t>Windows </a:t>
            </a:r>
            <a:r>
              <a:rPr kumimoji="0" lang="en-US" altLang="zh-TW" sz="1600" dirty="0" smtClean="0">
                <a:effectLst/>
                <a:latin typeface="Calibri" pitchFamily="34" charset="0"/>
              </a:rPr>
              <a:t>7</a:t>
            </a:r>
            <a:endParaRPr kumimoji="0" lang="en-US" altLang="zh-TW" sz="1600" dirty="0">
              <a:effectLst/>
              <a:latin typeface="Calibri" pitchFamily="34" charset="0"/>
            </a:endParaRPr>
          </a:p>
          <a:p>
            <a:pPr algn="ctr"/>
            <a:r>
              <a:rPr kumimoji="0" lang="en-US" altLang="zh-TW" sz="1600" dirty="0">
                <a:effectLst/>
                <a:latin typeface="Calibri" pitchFamily="34" charset="0"/>
              </a:rPr>
              <a:t>WFERP Client</a:t>
            </a:r>
          </a:p>
        </p:txBody>
      </p:sp>
      <p:cxnSp>
        <p:nvCxnSpPr>
          <p:cNvPr id="14359" name="AutoShape 73"/>
          <p:cNvCxnSpPr>
            <a:cxnSpLocks noChangeShapeType="1"/>
          </p:cNvCxnSpPr>
          <p:nvPr/>
        </p:nvCxnSpPr>
        <p:spPr bwMode="auto">
          <a:xfrm rot="5400000">
            <a:off x="5119688" y="1716087"/>
            <a:ext cx="592138" cy="72231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60" name="Picture 74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75" y="882650"/>
            <a:ext cx="80168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1" name="Rectangle 75"/>
          <p:cNvSpPr>
            <a:spLocks noChangeArrowheads="1"/>
          </p:cNvSpPr>
          <p:nvPr/>
        </p:nvSpPr>
        <p:spPr bwMode="auto">
          <a:xfrm>
            <a:off x="361950" y="987425"/>
            <a:ext cx="235267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AP </a:t>
            </a:r>
            <a:r>
              <a:rPr kumimoji="0" lang="en-US" altLang="zh-TW" sz="16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Server</a:t>
            </a:r>
          </a:p>
          <a:p>
            <a:pPr algn="ctr"/>
            <a:r>
              <a:rPr kumimoji="0" lang="en-US" altLang="zh-TW" sz="1600" b="1" dirty="0">
                <a:effectLst/>
                <a:latin typeface="Calibri" pitchFamily="34" charset="0"/>
              </a:rPr>
              <a:t>Windows Server 2003</a:t>
            </a:r>
          </a:p>
          <a:p>
            <a:pPr algn="ctr"/>
            <a:r>
              <a:rPr kumimoji="0" lang="en-US" altLang="zh-TW" sz="1600" b="1" dirty="0">
                <a:effectLst/>
                <a:latin typeface="Calibri" pitchFamily="34" charset="0"/>
              </a:rPr>
              <a:t>WFERP App Server</a:t>
            </a:r>
          </a:p>
        </p:txBody>
      </p:sp>
      <p:cxnSp>
        <p:nvCxnSpPr>
          <p:cNvPr id="14362" name="AutoShape 76"/>
          <p:cNvCxnSpPr>
            <a:cxnSpLocks noChangeShapeType="1"/>
          </p:cNvCxnSpPr>
          <p:nvPr/>
        </p:nvCxnSpPr>
        <p:spPr bwMode="auto">
          <a:xfrm flipV="1">
            <a:off x="3408363" y="1371600"/>
            <a:ext cx="576262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AutoShape 77"/>
          <p:cNvCxnSpPr>
            <a:cxnSpLocks noChangeShapeType="1"/>
          </p:cNvCxnSpPr>
          <p:nvPr/>
        </p:nvCxnSpPr>
        <p:spPr bwMode="auto">
          <a:xfrm rot="16200000" flipH="1">
            <a:off x="3214688" y="1657350"/>
            <a:ext cx="509588" cy="922337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64" name="Picture 78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3146425"/>
            <a:ext cx="1444625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5" name="Rectangle 79"/>
          <p:cNvSpPr>
            <a:spLocks noChangeArrowheads="1"/>
          </p:cNvSpPr>
          <p:nvPr/>
        </p:nvSpPr>
        <p:spPr bwMode="auto">
          <a:xfrm>
            <a:off x="3609975" y="4244975"/>
            <a:ext cx="16049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Windows </a:t>
            </a:r>
            <a:r>
              <a:rPr kumimoji="0" lang="en-US" altLang="zh-TW" sz="1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2003</a:t>
            </a:r>
            <a:endParaRPr kumimoji="0" lang="en-US" altLang="zh-TW" sz="16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  <a:p>
            <a:pPr algn="ctr"/>
            <a:r>
              <a:rPr kumimoji="0" lang="en-US" altLang="zh-TW" sz="16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+</a:t>
            </a:r>
            <a:r>
              <a:rPr kumimoji="0" lang="en-US" altLang="zh-TW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Terminal Server</a:t>
            </a:r>
          </a:p>
        </p:txBody>
      </p:sp>
      <p:cxnSp>
        <p:nvCxnSpPr>
          <p:cNvPr id="14366" name="AutoShape 80"/>
          <p:cNvCxnSpPr>
            <a:cxnSpLocks noChangeShapeType="1"/>
          </p:cNvCxnSpPr>
          <p:nvPr/>
        </p:nvCxnSpPr>
        <p:spPr bwMode="auto">
          <a:xfrm rot="16200000" flipH="1">
            <a:off x="5822157" y="1424781"/>
            <a:ext cx="392112" cy="3051175"/>
          </a:xfrm>
          <a:prstGeom prst="bentConnector3">
            <a:avLst>
              <a:gd name="adj1" fmla="val 499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67" name="Picture 81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63" y="5737225"/>
            <a:ext cx="1446212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8" name="Picture 82" descr="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63" y="5737225"/>
            <a:ext cx="1446212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69" name="AutoShape 83"/>
          <p:cNvCxnSpPr>
            <a:cxnSpLocks noChangeShapeType="1"/>
            <a:stCxn id="14365" idx="2"/>
          </p:cNvCxnSpPr>
          <p:nvPr/>
        </p:nvCxnSpPr>
        <p:spPr bwMode="auto">
          <a:xfrm rot="5400000">
            <a:off x="3396457" y="4720431"/>
            <a:ext cx="990600" cy="10429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0" name="AutoShape 84"/>
          <p:cNvCxnSpPr>
            <a:cxnSpLocks noChangeShapeType="1"/>
            <a:stCxn id="14365" idx="2"/>
          </p:cNvCxnSpPr>
          <p:nvPr/>
        </p:nvCxnSpPr>
        <p:spPr bwMode="auto">
          <a:xfrm rot="16200000" flipH="1">
            <a:off x="4399757" y="4760118"/>
            <a:ext cx="990600" cy="963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71" name="Picture 85" descr="intern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967288"/>
            <a:ext cx="3206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2" name="Rectangle 86"/>
          <p:cNvSpPr>
            <a:spLocks noChangeArrowheads="1"/>
          </p:cNvSpPr>
          <p:nvPr/>
        </p:nvSpPr>
        <p:spPr bwMode="auto">
          <a:xfrm>
            <a:off x="4038600" y="5446713"/>
            <a:ext cx="11239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VPN/</a:t>
            </a:r>
          </a:p>
          <a:p>
            <a:pPr algn="ctr"/>
            <a:r>
              <a:rPr kumimoji="0" lang="en-US" altLang="zh-TW" sz="1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Internet</a:t>
            </a:r>
          </a:p>
        </p:txBody>
      </p:sp>
      <p:sp>
        <p:nvSpPr>
          <p:cNvPr id="14373" name="Rectangle 87"/>
          <p:cNvSpPr>
            <a:spLocks noChangeArrowheads="1"/>
          </p:cNvSpPr>
          <p:nvPr/>
        </p:nvSpPr>
        <p:spPr bwMode="auto">
          <a:xfrm>
            <a:off x="866775" y="5865813"/>
            <a:ext cx="211455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dirty="0" smtClean="0">
                <a:effectLst/>
                <a:latin typeface="Calibri" pitchFamily="34" charset="0"/>
              </a:rPr>
              <a:t>ERP Client or</a:t>
            </a:r>
            <a:endParaRPr kumimoji="0" lang="en-US" altLang="zh-TW" sz="1600" dirty="0">
              <a:effectLst/>
              <a:latin typeface="Calibri" pitchFamily="34" charset="0"/>
            </a:endParaRPr>
          </a:p>
          <a:p>
            <a:pPr algn="ctr"/>
            <a:r>
              <a:rPr kumimoji="0" lang="en-US" altLang="zh-TW" sz="1600" dirty="0">
                <a:effectLst/>
                <a:latin typeface="Calibri" pitchFamily="34" charset="0"/>
              </a:rPr>
              <a:t>Terminal Client</a:t>
            </a:r>
          </a:p>
        </p:txBody>
      </p:sp>
      <p:sp>
        <p:nvSpPr>
          <p:cNvPr id="14374" name="Rectangle 88"/>
          <p:cNvSpPr>
            <a:spLocks noChangeArrowheads="1"/>
          </p:cNvSpPr>
          <p:nvPr/>
        </p:nvSpPr>
        <p:spPr bwMode="auto">
          <a:xfrm>
            <a:off x="5803900" y="5889625"/>
            <a:ext cx="211931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dirty="0" smtClean="0">
                <a:effectLst/>
                <a:latin typeface="Calibri" pitchFamily="34" charset="0"/>
              </a:rPr>
              <a:t>ERP Client or</a:t>
            </a:r>
          </a:p>
          <a:p>
            <a:pPr algn="ctr"/>
            <a:r>
              <a:rPr kumimoji="0" lang="en-US" altLang="zh-TW" sz="1600" dirty="0" smtClean="0">
                <a:effectLst/>
                <a:latin typeface="Calibri" pitchFamily="34" charset="0"/>
              </a:rPr>
              <a:t>Terminal </a:t>
            </a:r>
            <a:r>
              <a:rPr kumimoji="0" lang="en-US" altLang="zh-TW" sz="1600" dirty="0">
                <a:effectLst/>
                <a:latin typeface="Calibri" pitchFamily="34" charset="0"/>
              </a:rPr>
              <a:t>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8" name="Rectangle 84"/>
          <p:cNvSpPr>
            <a:spLocks noChangeArrowheads="1"/>
          </p:cNvSpPr>
          <p:nvPr/>
        </p:nvSpPr>
        <p:spPr bwMode="auto">
          <a:xfrm>
            <a:off x="179388" y="0"/>
            <a:ext cx="871378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廣域網路資料庫集中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000250" y="1909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kumimoji="0" lang="zh-TW" altLang="en-US">
              <a:effectLst/>
              <a:latin typeface="Calibri" pitchFamily="34" charset="0"/>
            </a:endParaRP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754063" y="3659188"/>
            <a:ext cx="2619375" cy="30861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8411" name="Rectangle 11"/>
          <p:cNvSpPr>
            <a:spLocks noChangeArrowheads="1"/>
          </p:cNvSpPr>
          <p:nvPr/>
        </p:nvSpPr>
        <p:spPr bwMode="auto">
          <a:xfrm>
            <a:off x="754063" y="915988"/>
            <a:ext cx="7859712" cy="2400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kumimoji="0"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總公司</a:t>
            </a:r>
            <a:endParaRPr kumimoji="0"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16390" name="Picture 12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16013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3" descr="inter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44" y="2815674"/>
            <a:ext cx="35083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4" descr="moni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1030288"/>
            <a:ext cx="8731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5" descr="hu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8" y="1716088"/>
            <a:ext cx="5238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4" name="Group 16"/>
          <p:cNvGrpSpPr>
            <a:grpSpLocks/>
          </p:cNvGrpSpPr>
          <p:nvPr/>
        </p:nvGrpSpPr>
        <p:grpSpPr bwMode="auto">
          <a:xfrm>
            <a:off x="3271838" y="1125538"/>
            <a:ext cx="698500" cy="401637"/>
            <a:chOff x="3923" y="4481"/>
            <a:chExt cx="1395" cy="1107"/>
          </a:xfrm>
        </p:grpSpPr>
        <p:pic>
          <p:nvPicPr>
            <p:cNvPr id="16464" name="Picture 17" descr="UPS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4662"/>
              <a:ext cx="1080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65" name="Rectangle 18"/>
            <p:cNvSpPr>
              <a:spLocks noChangeArrowheads="1"/>
            </p:cNvSpPr>
            <p:nvPr/>
          </p:nvSpPr>
          <p:spPr bwMode="auto">
            <a:xfrm>
              <a:off x="4958" y="4481"/>
              <a:ext cx="360" cy="10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>
                <a:effectLst/>
                <a:latin typeface="Times New Roman" pitchFamily="18" charset="0"/>
                <a:ea typeface="標楷體" pitchFamily="65" charset="-120"/>
              </a:endParaRPr>
            </a:p>
          </p:txBody>
        </p:sp>
      </p:grpSp>
      <p:pic>
        <p:nvPicPr>
          <p:cNvPr id="16395" name="Picture 19" descr="rou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3" y="2516188"/>
            <a:ext cx="5238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20" descr="mode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88" y="3154363"/>
            <a:ext cx="3492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7" name="Rectangle 21"/>
          <p:cNvSpPr>
            <a:spLocks noChangeArrowheads="1"/>
          </p:cNvSpPr>
          <p:nvPr/>
        </p:nvSpPr>
        <p:spPr bwMode="auto">
          <a:xfrm>
            <a:off x="3707905" y="857250"/>
            <a:ext cx="278020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DB </a:t>
            </a:r>
            <a:r>
              <a:rPr kumimoji="0" lang="en-US" altLang="zh-TW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+</a:t>
            </a:r>
            <a:r>
              <a:rPr kumimoji="0" lang="zh-TW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 </a:t>
            </a:r>
            <a:r>
              <a:rPr kumimoji="0" lang="en-US" altLang="zh-TW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Report &amp; AP </a:t>
            </a:r>
            <a:r>
              <a:rPr kumimoji="0"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Server</a:t>
            </a:r>
          </a:p>
        </p:txBody>
      </p:sp>
      <p:sp>
        <p:nvSpPr>
          <p:cNvPr id="16398" name="Rectangle 22"/>
          <p:cNvSpPr>
            <a:spLocks noChangeArrowheads="1"/>
          </p:cNvSpPr>
          <p:nvPr/>
        </p:nvSpPr>
        <p:spPr bwMode="auto">
          <a:xfrm>
            <a:off x="3192463" y="892175"/>
            <a:ext cx="698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>
                <a:effectLst/>
                <a:latin typeface="Times New Roman" pitchFamily="18" charset="0"/>
                <a:ea typeface="標楷體" pitchFamily="65" charset="-120"/>
              </a:rPr>
              <a:t>UPS</a:t>
            </a:r>
          </a:p>
        </p:txBody>
      </p:sp>
      <p:cxnSp>
        <p:nvCxnSpPr>
          <p:cNvPr id="16399" name="AutoShape 23"/>
          <p:cNvCxnSpPr>
            <a:cxnSpLocks noChangeShapeType="1"/>
            <a:stCxn id="16465" idx="1"/>
          </p:cNvCxnSpPr>
          <p:nvPr/>
        </p:nvCxnSpPr>
        <p:spPr bwMode="auto">
          <a:xfrm>
            <a:off x="3789363" y="1322388"/>
            <a:ext cx="704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Rectangle 24"/>
          <p:cNvSpPr>
            <a:spLocks noChangeArrowheads="1"/>
          </p:cNvSpPr>
          <p:nvPr/>
        </p:nvSpPr>
        <p:spPr bwMode="auto">
          <a:xfrm>
            <a:off x="4406900" y="1963738"/>
            <a:ext cx="698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 dirty="0">
                <a:effectLst/>
                <a:latin typeface="Times New Roman" pitchFamily="18" charset="0"/>
                <a:ea typeface="標楷體" pitchFamily="65" charset="-120"/>
              </a:rPr>
              <a:t>HUB</a:t>
            </a:r>
          </a:p>
        </p:txBody>
      </p:sp>
      <p:cxnSp>
        <p:nvCxnSpPr>
          <p:cNvPr id="16401" name="AutoShape 25"/>
          <p:cNvCxnSpPr>
            <a:cxnSpLocks noChangeShapeType="1"/>
          </p:cNvCxnSpPr>
          <p:nvPr/>
        </p:nvCxnSpPr>
        <p:spPr bwMode="auto">
          <a:xfrm>
            <a:off x="4721225" y="1528763"/>
            <a:ext cx="6350" cy="1873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402" name="Picture 26" descr="moni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1592263"/>
            <a:ext cx="8747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3" name="Picture 27" descr="moni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5" y="2116138"/>
            <a:ext cx="8731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4" name="Rectangle 28"/>
          <p:cNvSpPr>
            <a:spLocks noChangeArrowheads="1"/>
          </p:cNvSpPr>
          <p:nvPr/>
        </p:nvSpPr>
        <p:spPr bwMode="auto">
          <a:xfrm>
            <a:off x="6459538" y="1036638"/>
            <a:ext cx="873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 dirty="0">
                <a:effectLst/>
                <a:latin typeface="Times New Roman" pitchFamily="18" charset="0"/>
                <a:ea typeface="標楷體" pitchFamily="65" charset="-120"/>
              </a:rPr>
              <a:t>Client</a:t>
            </a:r>
          </a:p>
        </p:txBody>
      </p:sp>
      <p:sp>
        <p:nvSpPr>
          <p:cNvPr id="16405" name="Rectangle 29"/>
          <p:cNvSpPr>
            <a:spLocks noChangeArrowheads="1"/>
          </p:cNvSpPr>
          <p:nvPr/>
        </p:nvSpPr>
        <p:spPr bwMode="auto">
          <a:xfrm>
            <a:off x="6518275" y="1617663"/>
            <a:ext cx="873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>
                <a:effectLst/>
                <a:latin typeface="Times New Roman" pitchFamily="18" charset="0"/>
                <a:ea typeface="標楷體" pitchFamily="65" charset="-120"/>
              </a:rPr>
              <a:t>Client</a:t>
            </a:r>
          </a:p>
        </p:txBody>
      </p:sp>
      <p:sp>
        <p:nvSpPr>
          <p:cNvPr id="16406" name="Rectangle 30"/>
          <p:cNvSpPr>
            <a:spLocks noChangeArrowheads="1"/>
          </p:cNvSpPr>
          <p:nvPr/>
        </p:nvSpPr>
        <p:spPr bwMode="auto">
          <a:xfrm>
            <a:off x="6519862" y="2084388"/>
            <a:ext cx="14795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 dirty="0">
                <a:effectLst/>
                <a:latin typeface="Times New Roman" pitchFamily="18" charset="0"/>
                <a:ea typeface="標楷體" pitchFamily="65" charset="-120"/>
              </a:rPr>
              <a:t>Dispatcher</a:t>
            </a:r>
          </a:p>
        </p:txBody>
      </p:sp>
      <p:cxnSp>
        <p:nvCxnSpPr>
          <p:cNvPr id="16407" name="AutoShape 31"/>
          <p:cNvCxnSpPr>
            <a:cxnSpLocks noChangeShapeType="1"/>
          </p:cNvCxnSpPr>
          <p:nvPr/>
        </p:nvCxnSpPr>
        <p:spPr bwMode="auto">
          <a:xfrm flipV="1">
            <a:off x="4989513" y="1284288"/>
            <a:ext cx="771525" cy="565150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32"/>
          <p:cNvCxnSpPr>
            <a:cxnSpLocks noChangeShapeType="1"/>
          </p:cNvCxnSpPr>
          <p:nvPr/>
        </p:nvCxnSpPr>
        <p:spPr bwMode="auto">
          <a:xfrm>
            <a:off x="4989513" y="1849438"/>
            <a:ext cx="785812" cy="520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33"/>
          <p:cNvCxnSpPr>
            <a:cxnSpLocks noChangeShapeType="1"/>
          </p:cNvCxnSpPr>
          <p:nvPr/>
        </p:nvCxnSpPr>
        <p:spPr bwMode="auto">
          <a:xfrm flipV="1">
            <a:off x="4989513" y="1846263"/>
            <a:ext cx="814387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Rectangle 34"/>
          <p:cNvSpPr>
            <a:spLocks noChangeArrowheads="1"/>
          </p:cNvSpPr>
          <p:nvPr/>
        </p:nvSpPr>
        <p:spPr bwMode="auto">
          <a:xfrm>
            <a:off x="4319588" y="2189163"/>
            <a:ext cx="873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Router</a:t>
            </a:r>
          </a:p>
        </p:txBody>
      </p:sp>
      <p:cxnSp>
        <p:nvCxnSpPr>
          <p:cNvPr id="16411" name="AutoShape 35"/>
          <p:cNvCxnSpPr>
            <a:cxnSpLocks noChangeShapeType="1"/>
            <a:stCxn id="16400" idx="2"/>
            <a:endCxn id="16410" idx="0"/>
          </p:cNvCxnSpPr>
          <p:nvPr/>
        </p:nvCxnSpPr>
        <p:spPr bwMode="auto">
          <a:xfrm flipV="1">
            <a:off x="4756150" y="2189163"/>
            <a:ext cx="0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37"/>
          <p:cNvCxnSpPr>
            <a:cxnSpLocks noChangeShapeType="1"/>
          </p:cNvCxnSpPr>
          <p:nvPr/>
        </p:nvCxnSpPr>
        <p:spPr bwMode="auto">
          <a:xfrm>
            <a:off x="4756150" y="2816225"/>
            <a:ext cx="30163" cy="338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413" name="Picture 38" descr="mode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3611563"/>
            <a:ext cx="3492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4" name="Rectangle 39"/>
          <p:cNvSpPr>
            <a:spLocks noChangeArrowheads="1"/>
          </p:cNvSpPr>
          <p:nvPr/>
        </p:nvSpPr>
        <p:spPr bwMode="auto">
          <a:xfrm>
            <a:off x="1452563" y="3783013"/>
            <a:ext cx="1222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zh-TW" altLang="en-US" sz="1600" b="1" dirty="0">
                <a:effectLst/>
                <a:latin typeface="Times New Roman" pitchFamily="18" charset="0"/>
                <a:ea typeface="標楷體" pitchFamily="65" charset="-120"/>
              </a:rPr>
              <a:t>數據專線</a:t>
            </a:r>
          </a:p>
        </p:txBody>
      </p:sp>
      <p:cxnSp>
        <p:nvCxnSpPr>
          <p:cNvPr id="16415" name="AutoShape 40"/>
          <p:cNvCxnSpPr>
            <a:cxnSpLocks noChangeShapeType="1"/>
          </p:cNvCxnSpPr>
          <p:nvPr/>
        </p:nvCxnSpPr>
        <p:spPr bwMode="auto">
          <a:xfrm rot="5400000">
            <a:off x="3294857" y="2120106"/>
            <a:ext cx="260350" cy="2722563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6" name="Rectangle 41"/>
          <p:cNvSpPr>
            <a:spLocks noChangeArrowheads="1"/>
          </p:cNvSpPr>
          <p:nvPr/>
        </p:nvSpPr>
        <p:spPr bwMode="auto">
          <a:xfrm>
            <a:off x="4175125" y="3763963"/>
            <a:ext cx="1222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zh-TW" altLang="en-US" sz="1600" b="1">
                <a:effectLst/>
                <a:latin typeface="Times New Roman" pitchFamily="18" charset="0"/>
                <a:ea typeface="標楷體" pitchFamily="65" charset="-120"/>
              </a:rPr>
              <a:t>數據專線</a:t>
            </a:r>
          </a:p>
        </p:txBody>
      </p:sp>
      <p:sp>
        <p:nvSpPr>
          <p:cNvPr id="16417" name="Rectangle 42"/>
          <p:cNvSpPr>
            <a:spLocks noChangeArrowheads="1"/>
          </p:cNvSpPr>
          <p:nvPr/>
        </p:nvSpPr>
        <p:spPr bwMode="auto">
          <a:xfrm>
            <a:off x="6910388" y="3783013"/>
            <a:ext cx="1222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zh-TW" altLang="en-US" sz="1600" b="1">
                <a:effectLst/>
                <a:latin typeface="Times New Roman" pitchFamily="18" charset="0"/>
                <a:ea typeface="標楷體" pitchFamily="65" charset="-120"/>
              </a:rPr>
              <a:t>數據專線</a:t>
            </a:r>
          </a:p>
        </p:txBody>
      </p:sp>
      <p:cxnSp>
        <p:nvCxnSpPr>
          <p:cNvPr id="16418" name="AutoShape 43"/>
          <p:cNvCxnSpPr>
            <a:cxnSpLocks noChangeShapeType="1"/>
          </p:cNvCxnSpPr>
          <p:nvPr/>
        </p:nvCxnSpPr>
        <p:spPr bwMode="auto">
          <a:xfrm rot="16200000" flipH="1">
            <a:off x="6023769" y="2113757"/>
            <a:ext cx="260350" cy="2735262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9" name="AutoShape 44"/>
          <p:cNvCxnSpPr>
            <a:cxnSpLocks noChangeShapeType="1"/>
          </p:cNvCxnSpPr>
          <p:nvPr/>
        </p:nvCxnSpPr>
        <p:spPr bwMode="auto">
          <a:xfrm>
            <a:off x="4786313" y="3351213"/>
            <a:ext cx="0" cy="241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420" name="Picture 45" descr="hu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3" y="4697413"/>
            <a:ext cx="5238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1" name="Picture 46" descr="rou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116388"/>
            <a:ext cx="5238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22" name="Rectangle 47"/>
          <p:cNvSpPr>
            <a:spLocks noChangeArrowheads="1"/>
          </p:cNvSpPr>
          <p:nvPr/>
        </p:nvSpPr>
        <p:spPr bwMode="auto">
          <a:xfrm>
            <a:off x="4392613" y="4945063"/>
            <a:ext cx="698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>
                <a:effectLst/>
                <a:latin typeface="Times New Roman" pitchFamily="18" charset="0"/>
                <a:ea typeface="標楷體" pitchFamily="65" charset="-120"/>
              </a:rPr>
              <a:t>HUB</a:t>
            </a:r>
          </a:p>
        </p:txBody>
      </p:sp>
      <p:sp>
        <p:nvSpPr>
          <p:cNvPr id="16423" name="Rectangle 48"/>
          <p:cNvSpPr>
            <a:spLocks noChangeArrowheads="1"/>
          </p:cNvSpPr>
          <p:nvPr/>
        </p:nvSpPr>
        <p:spPr bwMode="auto">
          <a:xfrm>
            <a:off x="4291013" y="4316413"/>
            <a:ext cx="931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b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Router</a:t>
            </a:r>
          </a:p>
        </p:txBody>
      </p:sp>
      <p:cxnSp>
        <p:nvCxnSpPr>
          <p:cNvPr id="16424" name="AutoShape 49"/>
          <p:cNvCxnSpPr>
            <a:cxnSpLocks noChangeShapeType="1"/>
            <a:stCxn id="16416" idx="2"/>
          </p:cNvCxnSpPr>
          <p:nvPr/>
        </p:nvCxnSpPr>
        <p:spPr bwMode="auto">
          <a:xfrm>
            <a:off x="4786313" y="3992563"/>
            <a:ext cx="0" cy="123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5" name="AutoShape 50"/>
          <p:cNvCxnSpPr>
            <a:cxnSpLocks noChangeShapeType="1"/>
            <a:stCxn id="16423" idx="2"/>
          </p:cNvCxnSpPr>
          <p:nvPr/>
        </p:nvCxnSpPr>
        <p:spPr bwMode="auto">
          <a:xfrm flipH="1">
            <a:off x="4756150" y="4545013"/>
            <a:ext cx="1588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426" name="Picture 51" descr="moni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5249863"/>
            <a:ext cx="8747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27" name="Rectangle 52"/>
          <p:cNvSpPr>
            <a:spLocks noChangeArrowheads="1"/>
          </p:cNvSpPr>
          <p:nvPr/>
        </p:nvSpPr>
        <p:spPr bwMode="auto">
          <a:xfrm>
            <a:off x="4772025" y="5326063"/>
            <a:ext cx="873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>
                <a:effectLst/>
                <a:latin typeface="Times New Roman" pitchFamily="18" charset="0"/>
                <a:ea typeface="標楷體" pitchFamily="65" charset="-120"/>
              </a:rPr>
              <a:t>Client</a:t>
            </a:r>
          </a:p>
        </p:txBody>
      </p:sp>
      <p:pic>
        <p:nvPicPr>
          <p:cNvPr id="16428" name="Picture 53" descr="moni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5830888"/>
            <a:ext cx="8747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29" name="Rectangle 54"/>
          <p:cNvSpPr>
            <a:spLocks noChangeArrowheads="1"/>
          </p:cNvSpPr>
          <p:nvPr/>
        </p:nvSpPr>
        <p:spPr bwMode="auto">
          <a:xfrm>
            <a:off x="4772025" y="5907088"/>
            <a:ext cx="873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>
                <a:effectLst/>
                <a:latin typeface="Times New Roman" pitchFamily="18" charset="0"/>
                <a:ea typeface="標楷體" pitchFamily="65" charset="-120"/>
              </a:rPr>
              <a:t>Client</a:t>
            </a:r>
          </a:p>
        </p:txBody>
      </p:sp>
      <p:cxnSp>
        <p:nvCxnSpPr>
          <p:cNvPr id="16430" name="AutoShape 55"/>
          <p:cNvCxnSpPr>
            <a:cxnSpLocks noChangeShapeType="1"/>
          </p:cNvCxnSpPr>
          <p:nvPr/>
        </p:nvCxnSpPr>
        <p:spPr bwMode="auto">
          <a:xfrm rot="10800000" flipV="1">
            <a:off x="4071938" y="4830763"/>
            <a:ext cx="422275" cy="673100"/>
          </a:xfrm>
          <a:prstGeom prst="bentConnector3">
            <a:avLst>
              <a:gd name="adj1" fmla="val 18275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AutoShape 56"/>
          <p:cNvCxnSpPr>
            <a:cxnSpLocks noChangeShapeType="1"/>
          </p:cNvCxnSpPr>
          <p:nvPr/>
        </p:nvCxnSpPr>
        <p:spPr bwMode="auto">
          <a:xfrm rot="10800000" flipV="1">
            <a:off x="4071938" y="4830763"/>
            <a:ext cx="422275" cy="1254125"/>
          </a:xfrm>
          <a:prstGeom prst="bentConnector3">
            <a:avLst>
              <a:gd name="adj1" fmla="val 18275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432" name="Picture 57" descr="hu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4725988"/>
            <a:ext cx="5238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33" name="Picture 58" descr="rou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4144963"/>
            <a:ext cx="525463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34" name="Rectangle 59"/>
          <p:cNvSpPr>
            <a:spLocks noChangeArrowheads="1"/>
          </p:cNvSpPr>
          <p:nvPr/>
        </p:nvSpPr>
        <p:spPr bwMode="auto">
          <a:xfrm>
            <a:off x="7143750" y="4973638"/>
            <a:ext cx="698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>
                <a:effectLst/>
                <a:latin typeface="Times New Roman" pitchFamily="18" charset="0"/>
                <a:ea typeface="標楷體" pitchFamily="65" charset="-120"/>
              </a:rPr>
              <a:t>HUB</a:t>
            </a:r>
          </a:p>
        </p:txBody>
      </p:sp>
      <p:sp>
        <p:nvSpPr>
          <p:cNvPr id="16435" name="Rectangle 60"/>
          <p:cNvSpPr>
            <a:spLocks noChangeArrowheads="1"/>
          </p:cNvSpPr>
          <p:nvPr/>
        </p:nvSpPr>
        <p:spPr bwMode="auto">
          <a:xfrm>
            <a:off x="7042150" y="4344988"/>
            <a:ext cx="931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b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Router</a:t>
            </a:r>
          </a:p>
        </p:txBody>
      </p:sp>
      <p:cxnSp>
        <p:nvCxnSpPr>
          <p:cNvPr id="16436" name="AutoShape 61"/>
          <p:cNvCxnSpPr>
            <a:cxnSpLocks noChangeShapeType="1"/>
          </p:cNvCxnSpPr>
          <p:nvPr/>
        </p:nvCxnSpPr>
        <p:spPr bwMode="auto">
          <a:xfrm>
            <a:off x="7535863" y="4021138"/>
            <a:ext cx="1587" cy="123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7" name="AutoShape 62"/>
          <p:cNvCxnSpPr>
            <a:cxnSpLocks noChangeShapeType="1"/>
            <a:stCxn id="16435" idx="2"/>
          </p:cNvCxnSpPr>
          <p:nvPr/>
        </p:nvCxnSpPr>
        <p:spPr bwMode="auto">
          <a:xfrm flipH="1">
            <a:off x="7507288" y="4573588"/>
            <a:ext cx="1587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438" name="Picture 63" descr="moni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5" y="5278438"/>
            <a:ext cx="8731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39" name="Rectangle 64"/>
          <p:cNvSpPr>
            <a:spLocks noChangeArrowheads="1"/>
          </p:cNvSpPr>
          <p:nvPr/>
        </p:nvSpPr>
        <p:spPr bwMode="auto">
          <a:xfrm>
            <a:off x="7521575" y="5354638"/>
            <a:ext cx="873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>
                <a:effectLst/>
                <a:latin typeface="Times New Roman" pitchFamily="18" charset="0"/>
                <a:ea typeface="標楷體" pitchFamily="65" charset="-120"/>
              </a:rPr>
              <a:t>Client</a:t>
            </a:r>
          </a:p>
        </p:txBody>
      </p:sp>
      <p:pic>
        <p:nvPicPr>
          <p:cNvPr id="16440" name="Picture 65" descr="moni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5" y="5859463"/>
            <a:ext cx="8731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41" name="Rectangle 66"/>
          <p:cNvSpPr>
            <a:spLocks noChangeArrowheads="1"/>
          </p:cNvSpPr>
          <p:nvPr/>
        </p:nvSpPr>
        <p:spPr bwMode="auto">
          <a:xfrm>
            <a:off x="7521575" y="5935663"/>
            <a:ext cx="873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>
                <a:effectLst/>
                <a:latin typeface="Times New Roman" pitchFamily="18" charset="0"/>
                <a:ea typeface="標楷體" pitchFamily="65" charset="-120"/>
              </a:rPr>
              <a:t>Client</a:t>
            </a:r>
          </a:p>
        </p:txBody>
      </p:sp>
      <p:cxnSp>
        <p:nvCxnSpPr>
          <p:cNvPr id="16442" name="AutoShape 67"/>
          <p:cNvCxnSpPr>
            <a:cxnSpLocks noChangeShapeType="1"/>
          </p:cNvCxnSpPr>
          <p:nvPr/>
        </p:nvCxnSpPr>
        <p:spPr bwMode="auto">
          <a:xfrm rot="10800000" flipV="1">
            <a:off x="6823075" y="4859338"/>
            <a:ext cx="422275" cy="673100"/>
          </a:xfrm>
          <a:prstGeom prst="bentConnector3">
            <a:avLst>
              <a:gd name="adj1" fmla="val 18275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3" name="AutoShape 68"/>
          <p:cNvCxnSpPr>
            <a:cxnSpLocks noChangeShapeType="1"/>
          </p:cNvCxnSpPr>
          <p:nvPr/>
        </p:nvCxnSpPr>
        <p:spPr bwMode="auto">
          <a:xfrm rot="10800000" flipV="1">
            <a:off x="6823075" y="4859338"/>
            <a:ext cx="422275" cy="1254125"/>
          </a:xfrm>
          <a:prstGeom prst="bentConnector3">
            <a:avLst>
              <a:gd name="adj1" fmla="val 18275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444" name="Picture 69" descr="hu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4706938"/>
            <a:ext cx="5238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45" name="Picture 70" descr="rou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4125913"/>
            <a:ext cx="5238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46" name="Rectangle 71"/>
          <p:cNvSpPr>
            <a:spLocks noChangeArrowheads="1"/>
          </p:cNvSpPr>
          <p:nvPr/>
        </p:nvSpPr>
        <p:spPr bwMode="auto">
          <a:xfrm>
            <a:off x="1671638" y="4954588"/>
            <a:ext cx="698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>
                <a:effectLst/>
                <a:latin typeface="Times New Roman" pitchFamily="18" charset="0"/>
                <a:ea typeface="標楷體" pitchFamily="65" charset="-120"/>
              </a:rPr>
              <a:t>HUB</a:t>
            </a:r>
          </a:p>
        </p:txBody>
      </p:sp>
      <p:sp>
        <p:nvSpPr>
          <p:cNvPr id="16447" name="Rectangle 72"/>
          <p:cNvSpPr>
            <a:spLocks noChangeArrowheads="1"/>
          </p:cNvSpPr>
          <p:nvPr/>
        </p:nvSpPr>
        <p:spPr bwMode="auto">
          <a:xfrm>
            <a:off x="1568450" y="4325938"/>
            <a:ext cx="931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1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Router</a:t>
            </a:r>
          </a:p>
        </p:txBody>
      </p:sp>
      <p:cxnSp>
        <p:nvCxnSpPr>
          <p:cNvPr id="16448" name="AutoShape 73"/>
          <p:cNvCxnSpPr>
            <a:cxnSpLocks noChangeShapeType="1"/>
          </p:cNvCxnSpPr>
          <p:nvPr/>
        </p:nvCxnSpPr>
        <p:spPr bwMode="auto">
          <a:xfrm>
            <a:off x="2063750" y="4002088"/>
            <a:ext cx="0" cy="123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9" name="AutoShape 74"/>
          <p:cNvCxnSpPr>
            <a:cxnSpLocks noChangeShapeType="1"/>
            <a:stCxn id="16447" idx="2"/>
          </p:cNvCxnSpPr>
          <p:nvPr/>
        </p:nvCxnSpPr>
        <p:spPr bwMode="auto">
          <a:xfrm>
            <a:off x="2035175" y="4554538"/>
            <a:ext cx="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450" name="Picture 75" descr="moni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5259388"/>
            <a:ext cx="8731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51" name="Rectangle 76"/>
          <p:cNvSpPr>
            <a:spLocks noChangeArrowheads="1"/>
          </p:cNvSpPr>
          <p:nvPr/>
        </p:nvSpPr>
        <p:spPr bwMode="auto">
          <a:xfrm>
            <a:off x="2049463" y="5335588"/>
            <a:ext cx="873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>
                <a:effectLst/>
                <a:latin typeface="Times New Roman" pitchFamily="18" charset="0"/>
                <a:ea typeface="標楷體" pitchFamily="65" charset="-120"/>
              </a:rPr>
              <a:t>Client</a:t>
            </a:r>
          </a:p>
        </p:txBody>
      </p:sp>
      <p:pic>
        <p:nvPicPr>
          <p:cNvPr id="16452" name="Picture 77" descr="moni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5840413"/>
            <a:ext cx="8731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53" name="Rectangle 78"/>
          <p:cNvSpPr>
            <a:spLocks noChangeArrowheads="1"/>
          </p:cNvSpPr>
          <p:nvPr/>
        </p:nvSpPr>
        <p:spPr bwMode="auto">
          <a:xfrm>
            <a:off x="2049463" y="5916613"/>
            <a:ext cx="873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sz="1600">
                <a:effectLst/>
                <a:latin typeface="Times New Roman" pitchFamily="18" charset="0"/>
                <a:ea typeface="標楷體" pitchFamily="65" charset="-120"/>
              </a:rPr>
              <a:t>Client</a:t>
            </a:r>
          </a:p>
        </p:txBody>
      </p:sp>
      <p:cxnSp>
        <p:nvCxnSpPr>
          <p:cNvPr id="16454" name="AutoShape 79"/>
          <p:cNvCxnSpPr>
            <a:cxnSpLocks noChangeShapeType="1"/>
          </p:cNvCxnSpPr>
          <p:nvPr/>
        </p:nvCxnSpPr>
        <p:spPr bwMode="auto">
          <a:xfrm rot="10800000" flipV="1">
            <a:off x="1350963" y="4840288"/>
            <a:ext cx="422275" cy="673100"/>
          </a:xfrm>
          <a:prstGeom prst="bentConnector3">
            <a:avLst>
              <a:gd name="adj1" fmla="val 18275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5" name="AutoShape 80"/>
          <p:cNvCxnSpPr>
            <a:cxnSpLocks noChangeShapeType="1"/>
          </p:cNvCxnSpPr>
          <p:nvPr/>
        </p:nvCxnSpPr>
        <p:spPr bwMode="auto">
          <a:xfrm rot="10800000" flipV="1">
            <a:off x="1350963" y="4840288"/>
            <a:ext cx="422275" cy="1254125"/>
          </a:xfrm>
          <a:prstGeom prst="bentConnector3">
            <a:avLst>
              <a:gd name="adj1" fmla="val 18275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6" name="Rectangle 81"/>
          <p:cNvSpPr>
            <a:spLocks noChangeArrowheads="1"/>
          </p:cNvSpPr>
          <p:nvPr/>
        </p:nvSpPr>
        <p:spPr bwMode="auto">
          <a:xfrm>
            <a:off x="3373438" y="3659188"/>
            <a:ext cx="2620962" cy="30861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457" name="Rectangle 82"/>
          <p:cNvSpPr>
            <a:spLocks noChangeArrowheads="1"/>
          </p:cNvSpPr>
          <p:nvPr/>
        </p:nvSpPr>
        <p:spPr bwMode="auto">
          <a:xfrm>
            <a:off x="5994400" y="3659188"/>
            <a:ext cx="2619375" cy="30861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8483" name="Rectangle 83"/>
          <p:cNvSpPr>
            <a:spLocks noChangeArrowheads="1"/>
          </p:cNvSpPr>
          <p:nvPr/>
        </p:nvSpPr>
        <p:spPr bwMode="auto">
          <a:xfrm>
            <a:off x="1176338" y="6375400"/>
            <a:ext cx="1746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TW" altLang="en-US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台中分公司</a:t>
            </a:r>
            <a:endParaRPr kumimoji="0" lang="zh-TW" altLang="en-US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8484" name="Rectangle 84"/>
          <p:cNvSpPr>
            <a:spLocks noChangeArrowheads="1"/>
          </p:cNvSpPr>
          <p:nvPr/>
        </p:nvSpPr>
        <p:spPr bwMode="auto">
          <a:xfrm>
            <a:off x="3825875" y="6375400"/>
            <a:ext cx="1746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TW" altLang="en-US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台南分公司</a:t>
            </a:r>
            <a:endParaRPr kumimoji="0" lang="zh-TW" altLang="en-US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8485" name="Rectangle 85"/>
          <p:cNvSpPr>
            <a:spLocks noChangeArrowheads="1"/>
          </p:cNvSpPr>
          <p:nvPr/>
        </p:nvSpPr>
        <p:spPr bwMode="auto">
          <a:xfrm>
            <a:off x="6488113" y="6365875"/>
            <a:ext cx="174783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TW" altLang="en-US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高雄分公司</a:t>
            </a:r>
            <a:endParaRPr kumimoji="0" lang="zh-TW" altLang="en-US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16461" name="Picture 86" descr="mode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88" y="3592513"/>
            <a:ext cx="3492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62" name="Picture 87" descr="mode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50" y="3611563"/>
            <a:ext cx="3492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63" name="Rectangle 36"/>
          <p:cNvSpPr>
            <a:spLocks noChangeArrowheads="1"/>
          </p:cNvSpPr>
          <p:nvPr/>
        </p:nvSpPr>
        <p:spPr bwMode="auto">
          <a:xfrm>
            <a:off x="4760211" y="2884706"/>
            <a:ext cx="2058988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zh-TW" altLang="en-US" sz="1600" b="1" dirty="0">
                <a:effectLst/>
                <a:latin typeface="Times New Roman" pitchFamily="18" charset="0"/>
                <a:ea typeface="標楷體" pitchFamily="65" charset="-120"/>
              </a:rPr>
              <a:t>數據專線 </a:t>
            </a:r>
            <a:r>
              <a:rPr kumimoji="0" lang="en-US" altLang="zh-TW" sz="1600" b="1" dirty="0">
                <a:effectLst/>
                <a:latin typeface="Times New Roman" pitchFamily="18" charset="0"/>
                <a:ea typeface="標楷體" pitchFamily="65" charset="-120"/>
              </a:rPr>
              <a:t>/ Internet</a:t>
            </a:r>
          </a:p>
        </p:txBody>
      </p:sp>
      <p:sp>
        <p:nvSpPr>
          <p:cNvPr id="16467" name="Rectangle 83"/>
          <p:cNvSpPr>
            <a:spLocks/>
          </p:cNvSpPr>
          <p:nvPr/>
        </p:nvSpPr>
        <p:spPr bwMode="auto">
          <a:xfrm>
            <a:off x="395288" y="0"/>
            <a:ext cx="82296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zh-TW" altLang="en-US" sz="3600" dirty="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rPr>
              <a:t>廣域網路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7250" y="1357313"/>
            <a:ext cx="7308850" cy="842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200" dirty="0" smtClean="0"/>
              <a:t>(</a:t>
            </a:r>
            <a:r>
              <a:rPr lang="zh-TW" altLang="en-US" sz="3200" dirty="0" smtClean="0"/>
              <a:t>六</a:t>
            </a:r>
            <a:r>
              <a:rPr lang="en-US" altLang="zh-TW" sz="3200" dirty="0" smtClean="0"/>
              <a:t>)</a:t>
            </a:r>
            <a:r>
              <a:rPr lang="zh-TW" altLang="en-US" sz="3200" dirty="0"/>
              <a:t>、</a:t>
            </a:r>
            <a:r>
              <a:rPr lang="en-US" altLang="zh-TW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Workflow ERP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GP</a:t>
            </a:r>
            <a:r>
              <a:rPr lang="zh-TW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環境一覽表</a:t>
            </a:r>
            <a:endParaRPr lang="zh-TW" altLang="en-US" sz="3200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357188" y="2357438"/>
            <a:ext cx="300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1950" indent="-361950" fontAlgn="auto">
              <a:spcBef>
                <a:spcPct val="50000"/>
              </a:spcBef>
              <a:spcAft>
                <a:spcPts val="0"/>
              </a:spcAft>
              <a:buClr>
                <a:srgbClr val="FF00FF"/>
              </a:buClr>
              <a:buSzPct val="65000"/>
              <a:buFont typeface="Wingdings" pitchFamily="2" charset="2"/>
              <a:buChar char="u"/>
              <a:defRPr/>
            </a:pP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端的目錄架構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307975" y="4505325"/>
            <a:ext cx="148431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Conductor</a:t>
            </a:r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2162175" y="2967038"/>
            <a:ext cx="148431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kumimoji="0" lang="en-US" altLang="zh-TW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C_data</a:t>
            </a:r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2181225" y="4100513"/>
            <a:ext cx="14827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kumimoji="0" lang="en-US" altLang="zh-TW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C_dsbin</a:t>
            </a: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2162175" y="4845050"/>
            <a:ext cx="14827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C_modi</a:t>
            </a:r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2162175" y="5716588"/>
            <a:ext cx="14827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C_pkg</a:t>
            </a:r>
          </a:p>
        </p:txBody>
      </p:sp>
      <p:cxnSp>
        <p:nvCxnSpPr>
          <p:cNvPr id="17417" name="AutoShape 12"/>
          <p:cNvCxnSpPr>
            <a:cxnSpLocks noChangeShapeType="1"/>
            <a:stCxn id="17412" idx="3"/>
            <a:endCxn id="17413" idx="1"/>
          </p:cNvCxnSpPr>
          <p:nvPr/>
        </p:nvCxnSpPr>
        <p:spPr bwMode="auto">
          <a:xfrm flipV="1">
            <a:off x="1792288" y="3192463"/>
            <a:ext cx="369887" cy="1536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13"/>
          <p:cNvCxnSpPr>
            <a:cxnSpLocks noChangeShapeType="1"/>
            <a:stCxn id="17412" idx="3"/>
            <a:endCxn id="17414" idx="1"/>
          </p:cNvCxnSpPr>
          <p:nvPr/>
        </p:nvCxnSpPr>
        <p:spPr bwMode="auto">
          <a:xfrm flipV="1">
            <a:off x="1792288" y="4324350"/>
            <a:ext cx="388937" cy="4048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14"/>
          <p:cNvCxnSpPr>
            <a:cxnSpLocks noChangeShapeType="1"/>
            <a:stCxn id="17412" idx="3"/>
            <a:endCxn id="17415" idx="1"/>
          </p:cNvCxnSpPr>
          <p:nvPr/>
        </p:nvCxnSpPr>
        <p:spPr bwMode="auto">
          <a:xfrm>
            <a:off x="1792288" y="4729163"/>
            <a:ext cx="369887" cy="341312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5"/>
          <p:cNvCxnSpPr>
            <a:cxnSpLocks noChangeShapeType="1"/>
            <a:stCxn id="17412" idx="3"/>
            <a:endCxn id="17416" idx="1"/>
          </p:cNvCxnSpPr>
          <p:nvPr/>
        </p:nvCxnSpPr>
        <p:spPr bwMode="auto">
          <a:xfrm>
            <a:off x="1792288" y="4729163"/>
            <a:ext cx="369887" cy="1212850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Rectangle 16"/>
          <p:cNvSpPr>
            <a:spLocks noChangeArrowheads="1"/>
          </p:cNvSpPr>
          <p:nvPr/>
        </p:nvSpPr>
        <p:spPr bwMode="auto">
          <a:xfrm>
            <a:off x="3429000" y="2786063"/>
            <a:ext cx="52863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8000"/>
              </a:lnSpc>
            </a:pP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～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端的資料檔，包含中英文訊息檔、架構圖、循環圖、多語言物件、主畫面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source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檔、</a:t>
            </a:r>
            <a:r>
              <a:rPr kumimoji="0" lang="en-US" altLang="zh-TW" b="1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LeaderWorkCenter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日誌紀錄等</a:t>
            </a:r>
          </a:p>
        </p:txBody>
      </p:sp>
      <p:sp>
        <p:nvSpPr>
          <p:cNvPr id="17422" name="Rectangle 17"/>
          <p:cNvSpPr>
            <a:spLocks noChangeArrowheads="1"/>
          </p:cNvSpPr>
          <p:nvPr/>
        </p:nvSpPr>
        <p:spPr bwMode="auto">
          <a:xfrm>
            <a:off x="3429000" y="4143375"/>
            <a:ext cx="5376863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～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端的公用元件區</a:t>
            </a:r>
          </a:p>
        </p:txBody>
      </p:sp>
      <p:sp>
        <p:nvSpPr>
          <p:cNvPr id="17423" name="Rectangle 18"/>
          <p:cNvSpPr>
            <a:spLocks noChangeArrowheads="1"/>
          </p:cNvSpPr>
          <p:nvPr/>
        </p:nvSpPr>
        <p:spPr bwMode="auto">
          <a:xfrm>
            <a:off x="3382963" y="4830763"/>
            <a:ext cx="53784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TW" altLang="en-US" b="1" dirty="0">
                <a:solidFill>
                  <a:srgbClr val="FF00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～</a:t>
            </a:r>
            <a:r>
              <a:rPr kumimoji="0" lang="en-US" altLang="zh-TW" b="1" dirty="0">
                <a:solidFill>
                  <a:srgbClr val="FF00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</a:t>
            </a:r>
            <a:r>
              <a:rPr kumimoji="0" lang="zh-TW" altLang="en-US" b="1" dirty="0">
                <a:solidFill>
                  <a:srgbClr val="FF00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端</a:t>
            </a:r>
            <a:r>
              <a:rPr kumimoji="0" lang="zh-TW" altLang="en-US" b="1" dirty="0" smtClean="0">
                <a:solidFill>
                  <a:srgbClr val="FF00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的客戶個案修改程式區</a:t>
            </a:r>
            <a:endParaRPr kumimoji="0" lang="zh-TW" altLang="en-US" b="1" dirty="0">
              <a:solidFill>
                <a:srgbClr val="FF0066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7424" name="Rectangle 19"/>
          <p:cNvSpPr>
            <a:spLocks noChangeArrowheads="1"/>
          </p:cNvSpPr>
          <p:nvPr/>
        </p:nvSpPr>
        <p:spPr bwMode="auto">
          <a:xfrm>
            <a:off x="3367088" y="5716588"/>
            <a:ext cx="53784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～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端</a:t>
            </a:r>
            <a:r>
              <a:rPr kumimoji="0"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的標準</a:t>
            </a:r>
            <a:r>
              <a:rPr kumimoji="0"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Package</a:t>
            </a:r>
            <a:r>
              <a:rPr kumimoji="0"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/>
      <p:bldP spid="359428" grpId="0"/>
      <p:bldP spid="17412" grpId="0"/>
      <p:bldP spid="17413" grpId="0"/>
      <p:bldP spid="17414" grpId="0"/>
      <p:bldP spid="17415" grpId="0"/>
      <p:bldP spid="17416" grpId="0"/>
      <p:bldP spid="17421" grpId="0"/>
      <p:bldP spid="17422" grpId="0"/>
      <p:bldP spid="17423" grpId="0"/>
      <p:bldP spid="174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428625" y="1928813"/>
            <a:ext cx="300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1950" indent="-361950" fontAlgn="auto">
              <a:spcBef>
                <a:spcPct val="50000"/>
              </a:spcBef>
              <a:spcAft>
                <a:spcPts val="0"/>
              </a:spcAft>
              <a:buClr>
                <a:srgbClr val="FF00FF"/>
              </a:buClr>
              <a:buSzPct val="65000"/>
              <a:buFont typeface="Wingdings" pitchFamily="2" charset="2"/>
              <a:buChar char="u"/>
              <a:defRPr/>
            </a:pP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Server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端的目錄架構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781843" y="4032250"/>
            <a:ext cx="15192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Conductor</a:t>
            </a: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2680493" y="3040063"/>
            <a:ext cx="10922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kumimoji="0" lang="en-US" altLang="zh-TW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S_data</a:t>
            </a:r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2678906" y="3892550"/>
            <a:ext cx="15192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kumimoji="0" lang="en-US" altLang="zh-TW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S_dsbin</a:t>
            </a: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2678906" y="4548188"/>
            <a:ext cx="1519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S_modi</a:t>
            </a:r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2678906" y="5329238"/>
            <a:ext cx="1519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S_pkg</a:t>
            </a:r>
          </a:p>
        </p:txBody>
      </p:sp>
      <p:cxnSp>
        <p:nvCxnSpPr>
          <p:cNvPr id="18440" name="AutoShape 11"/>
          <p:cNvCxnSpPr>
            <a:cxnSpLocks noChangeShapeType="1"/>
            <a:stCxn id="18435" idx="3"/>
            <a:endCxn id="18436" idx="1"/>
          </p:cNvCxnSpPr>
          <p:nvPr/>
        </p:nvCxnSpPr>
        <p:spPr bwMode="auto">
          <a:xfrm flipV="1">
            <a:off x="2301081" y="3281363"/>
            <a:ext cx="379412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12"/>
          <p:cNvCxnSpPr>
            <a:cxnSpLocks noChangeShapeType="1"/>
            <a:stCxn id="18435" idx="3"/>
            <a:endCxn id="18437" idx="1"/>
          </p:cNvCxnSpPr>
          <p:nvPr/>
        </p:nvCxnSpPr>
        <p:spPr bwMode="auto">
          <a:xfrm flipV="1">
            <a:off x="2301081" y="4133850"/>
            <a:ext cx="377825" cy="1381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13"/>
          <p:cNvCxnSpPr>
            <a:cxnSpLocks noChangeShapeType="1"/>
            <a:stCxn id="18435" idx="3"/>
            <a:endCxn id="18438" idx="1"/>
          </p:cNvCxnSpPr>
          <p:nvPr/>
        </p:nvCxnSpPr>
        <p:spPr bwMode="auto">
          <a:xfrm>
            <a:off x="2301081" y="4271963"/>
            <a:ext cx="377825" cy="5175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14"/>
          <p:cNvCxnSpPr>
            <a:cxnSpLocks noChangeShapeType="1"/>
            <a:stCxn id="18435" idx="3"/>
            <a:endCxn id="18439" idx="1"/>
          </p:cNvCxnSpPr>
          <p:nvPr/>
        </p:nvCxnSpPr>
        <p:spPr bwMode="auto">
          <a:xfrm>
            <a:off x="2301081" y="4271963"/>
            <a:ext cx="377825" cy="1298575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Rectangle 15"/>
          <p:cNvSpPr>
            <a:spLocks noChangeArrowheads="1"/>
          </p:cNvSpPr>
          <p:nvPr/>
        </p:nvSpPr>
        <p:spPr bwMode="auto">
          <a:xfrm>
            <a:off x="3963193" y="3908425"/>
            <a:ext cx="322738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TW" altLang="en-US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～</a:t>
            </a:r>
            <a:r>
              <a:rPr kumimoji="0" lang="en-US" altLang="zh-TW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Server</a:t>
            </a:r>
            <a:r>
              <a:rPr kumimoji="0" lang="zh-TW" altLang="en-US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端的公用元件區</a:t>
            </a:r>
          </a:p>
        </p:txBody>
      </p:sp>
      <p:sp>
        <p:nvSpPr>
          <p:cNvPr id="18445" name="Rectangle 16"/>
          <p:cNvSpPr>
            <a:spLocks noChangeArrowheads="1"/>
          </p:cNvSpPr>
          <p:nvPr/>
        </p:nvSpPr>
        <p:spPr bwMode="auto">
          <a:xfrm>
            <a:off x="3931443" y="4532313"/>
            <a:ext cx="37941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TW" altLang="en-US" b="1" dirty="0">
                <a:solidFill>
                  <a:srgbClr val="FF00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～</a:t>
            </a:r>
            <a:r>
              <a:rPr kumimoji="0" lang="en-US" altLang="zh-TW" b="1" dirty="0">
                <a:solidFill>
                  <a:srgbClr val="FF00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Server</a:t>
            </a:r>
            <a:r>
              <a:rPr kumimoji="0" lang="zh-TW" altLang="en-US" b="1" dirty="0">
                <a:solidFill>
                  <a:srgbClr val="FF00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端</a:t>
            </a:r>
            <a:r>
              <a:rPr kumimoji="0" lang="zh-TW" altLang="en-US" b="1" dirty="0" smtClean="0">
                <a:solidFill>
                  <a:srgbClr val="FF00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的客戶個案修改程式區</a:t>
            </a:r>
            <a:endParaRPr kumimoji="0" lang="zh-TW" altLang="en-US" b="1" dirty="0">
              <a:solidFill>
                <a:srgbClr val="FF0066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446" name="Rectangle 17"/>
          <p:cNvSpPr>
            <a:spLocks noChangeArrowheads="1"/>
          </p:cNvSpPr>
          <p:nvPr/>
        </p:nvSpPr>
        <p:spPr bwMode="auto">
          <a:xfrm>
            <a:off x="3915568" y="5329238"/>
            <a:ext cx="445770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～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Server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端</a:t>
            </a:r>
            <a:r>
              <a:rPr kumimoji="0"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的標準</a:t>
            </a:r>
            <a:r>
              <a:rPr kumimoji="0"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Package</a:t>
            </a:r>
            <a:r>
              <a:rPr kumimoji="0"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程式區</a:t>
            </a:r>
            <a:endParaRPr kumimoji="0"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447" name="Rectangle 18"/>
          <p:cNvSpPr>
            <a:spLocks noChangeArrowheads="1"/>
          </p:cNvSpPr>
          <p:nvPr/>
        </p:nvSpPr>
        <p:spPr bwMode="auto">
          <a:xfrm>
            <a:off x="4136231" y="2741613"/>
            <a:ext cx="15192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Batch_Log</a:t>
            </a:r>
          </a:p>
        </p:txBody>
      </p:sp>
      <p:sp>
        <p:nvSpPr>
          <p:cNvPr id="18448" name="Rectangle 19"/>
          <p:cNvSpPr>
            <a:spLocks noChangeArrowheads="1"/>
          </p:cNvSpPr>
          <p:nvPr/>
        </p:nvSpPr>
        <p:spPr bwMode="auto">
          <a:xfrm>
            <a:off x="4152106" y="3309938"/>
            <a:ext cx="1519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Trans_Log</a:t>
            </a:r>
          </a:p>
        </p:txBody>
      </p:sp>
      <p:cxnSp>
        <p:nvCxnSpPr>
          <p:cNvPr id="18449" name="AutoShape 20"/>
          <p:cNvCxnSpPr>
            <a:cxnSpLocks noChangeShapeType="1"/>
            <a:stCxn id="18436" idx="3"/>
            <a:endCxn id="18447" idx="1"/>
          </p:cNvCxnSpPr>
          <p:nvPr/>
        </p:nvCxnSpPr>
        <p:spPr bwMode="auto">
          <a:xfrm flipV="1">
            <a:off x="3772693" y="2979738"/>
            <a:ext cx="363538" cy="301625"/>
          </a:xfrm>
          <a:prstGeom prst="bentConnector3">
            <a:avLst>
              <a:gd name="adj1" fmla="val 4985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21"/>
          <p:cNvCxnSpPr>
            <a:cxnSpLocks noChangeShapeType="1"/>
            <a:stCxn id="18436" idx="3"/>
            <a:endCxn id="18448" idx="1"/>
          </p:cNvCxnSpPr>
          <p:nvPr/>
        </p:nvCxnSpPr>
        <p:spPr bwMode="auto">
          <a:xfrm>
            <a:off x="3772693" y="3281363"/>
            <a:ext cx="379413" cy="2682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1" name="Rectangle 22"/>
          <p:cNvSpPr>
            <a:spLocks noChangeArrowheads="1"/>
          </p:cNvSpPr>
          <p:nvPr/>
        </p:nvSpPr>
        <p:spPr bwMode="auto">
          <a:xfrm>
            <a:off x="5482431" y="2741613"/>
            <a:ext cx="322738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TW" altLang="en-US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～批次處理產生的</a:t>
            </a:r>
            <a:r>
              <a:rPr kumimoji="0" lang="en-US" altLang="zh-TW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Log</a:t>
            </a:r>
            <a:r>
              <a:rPr kumimoji="0" lang="zh-TW" altLang="en-US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檔</a:t>
            </a:r>
          </a:p>
        </p:txBody>
      </p:sp>
      <p:sp>
        <p:nvSpPr>
          <p:cNvPr id="18452" name="Rectangle 23"/>
          <p:cNvSpPr>
            <a:spLocks noChangeArrowheads="1"/>
          </p:cNvSpPr>
          <p:nvPr/>
        </p:nvSpPr>
        <p:spPr bwMode="auto">
          <a:xfrm>
            <a:off x="5482431" y="3325813"/>
            <a:ext cx="322738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TW" altLang="en-US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～批次確認產生的</a:t>
            </a:r>
            <a:r>
              <a:rPr kumimoji="0" lang="en-US" altLang="zh-TW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Log</a:t>
            </a:r>
            <a:r>
              <a:rPr kumimoji="0" lang="zh-TW" altLang="en-US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檔</a:t>
            </a:r>
          </a:p>
        </p:txBody>
      </p:sp>
      <p:sp>
        <p:nvSpPr>
          <p:cNvPr id="18459" name="AutoShape 27"/>
          <p:cNvSpPr>
            <a:spLocks noChangeArrowheads="1"/>
          </p:cNvSpPr>
          <p:nvPr/>
        </p:nvSpPr>
        <p:spPr bwMode="auto">
          <a:xfrm>
            <a:off x="5076825" y="981075"/>
            <a:ext cx="3382963" cy="1079500"/>
          </a:xfrm>
          <a:prstGeom prst="wedgeRoundRectCallout">
            <a:avLst>
              <a:gd name="adj1" fmla="val -38880"/>
              <a:gd name="adj2" fmla="val 62796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b="1">
                <a:effectLst/>
                <a:latin typeface="Times New Roman" pitchFamily="18" charset="0"/>
                <a:ea typeface="標楷體" pitchFamily="65" charset="-120"/>
              </a:rPr>
              <a:t>註：如果企業走兩層架構，</a:t>
            </a:r>
            <a:br>
              <a:rPr lang="zh-TW" altLang="en-US" b="1">
                <a:effectLst/>
                <a:latin typeface="Times New Roman" pitchFamily="18" charset="0"/>
                <a:ea typeface="標楷體" pitchFamily="65" charset="-120"/>
              </a:rPr>
            </a:br>
            <a:r>
              <a:rPr lang="zh-TW" altLang="en-US" b="1">
                <a:effectLst/>
                <a:latin typeface="Times New Roman" pitchFamily="18" charset="0"/>
                <a:ea typeface="標楷體" pitchFamily="65" charset="-120"/>
              </a:rPr>
              <a:t>        則在</a:t>
            </a:r>
            <a:r>
              <a:rPr lang="en-US" altLang="zh-TW" b="1">
                <a:effectLst/>
                <a:latin typeface="Times New Roman" pitchFamily="18" charset="0"/>
                <a:ea typeface="標楷體" pitchFamily="65" charset="-120"/>
              </a:rPr>
              <a:t>Client</a:t>
            </a:r>
            <a:r>
              <a:rPr lang="zh-TW" altLang="en-US" b="1">
                <a:effectLst/>
                <a:latin typeface="Times New Roman" pitchFamily="18" charset="0"/>
                <a:ea typeface="標楷體" pitchFamily="65" charset="-120"/>
              </a:rPr>
              <a:t>端會有以上兩</a:t>
            </a:r>
            <a:br>
              <a:rPr lang="zh-TW" altLang="en-US" b="1">
                <a:effectLst/>
                <a:latin typeface="Times New Roman" pitchFamily="18" charset="0"/>
                <a:ea typeface="標楷體" pitchFamily="65" charset="-120"/>
              </a:rPr>
            </a:br>
            <a:r>
              <a:rPr lang="zh-TW" altLang="en-US" b="1">
                <a:effectLst/>
                <a:latin typeface="Times New Roman" pitchFamily="18" charset="0"/>
                <a:ea typeface="標楷體" pitchFamily="65" charset="-120"/>
              </a:rPr>
              <a:t>        組目錄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8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6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0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9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3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1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/>
      <p:bldP spid="18435" grpId="0"/>
      <p:bldP spid="18436" grpId="0"/>
      <p:bldP spid="18437" grpId="0"/>
      <p:bldP spid="18438" grpId="0"/>
      <p:bldP spid="18439" grpId="0"/>
      <p:bldP spid="18444" grpId="0"/>
      <p:bldP spid="18445" grpId="0"/>
      <p:bldP spid="18446" grpId="0"/>
      <p:bldP spid="18447" grpId="0"/>
      <p:bldP spid="18448" grpId="0"/>
      <p:bldP spid="18451" grpId="0"/>
      <p:bldP spid="18452" grpId="0"/>
      <p:bldP spid="184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2801937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en-US" dirty="0">
                <a:solidFill>
                  <a:schemeClr val="tx1"/>
                </a:solidFill>
              </a:rPr>
              <a:t>有關</a:t>
            </a:r>
            <a:r>
              <a:rPr lang="en-US" altLang="zh-TW" dirty="0">
                <a:solidFill>
                  <a:schemeClr val="tx1"/>
                </a:solidFill>
              </a:rPr>
              <a:t>Workflow ERP GP Client</a:t>
            </a:r>
            <a:r>
              <a:rPr lang="zh-TW" altLang="en-US" dirty="0">
                <a:solidFill>
                  <a:schemeClr val="tx1"/>
                </a:solidFill>
              </a:rPr>
              <a:t>的目錄中，何者是存放</a:t>
            </a:r>
            <a:r>
              <a:rPr lang="en-US" altLang="zh-TW" dirty="0">
                <a:solidFill>
                  <a:schemeClr val="tx1"/>
                </a:solidFill>
              </a:rPr>
              <a:t>Client</a:t>
            </a:r>
            <a:r>
              <a:rPr lang="zh-TW" altLang="en-US" dirty="0">
                <a:solidFill>
                  <a:schemeClr val="tx1"/>
                </a:solidFill>
              </a:rPr>
              <a:t>端的公用元件區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br>
              <a:rPr lang="zh-TW" altLang="en-US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A) </a:t>
            </a:r>
            <a:r>
              <a:rPr lang="en-US" altLang="zh-TW" dirty="0" err="1" smtClean="0">
                <a:solidFill>
                  <a:schemeClr val="tx1"/>
                </a:solidFill>
              </a:rPr>
              <a:t>C_data</a:t>
            </a:r>
            <a:r>
              <a:rPr lang="zh-TW" altLang="en-US" dirty="0" smtClean="0">
                <a:solidFill>
                  <a:schemeClr val="tx1"/>
                </a:solidFill>
              </a:rPr>
              <a:t/>
            </a:r>
            <a:br>
              <a:rPr lang="zh-TW" altLang="en-US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B) </a:t>
            </a:r>
            <a:r>
              <a:rPr lang="en-US" altLang="zh-TW" dirty="0" err="1" smtClean="0">
                <a:solidFill>
                  <a:schemeClr val="tx1"/>
                </a:solidFill>
              </a:rPr>
              <a:t>S_data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C) </a:t>
            </a:r>
            <a:r>
              <a:rPr lang="en-US" altLang="zh-TW" dirty="0" err="1" smtClean="0">
                <a:solidFill>
                  <a:schemeClr val="tx1"/>
                </a:solidFill>
              </a:rPr>
              <a:t>C_dsbin</a:t>
            </a:r>
            <a:r>
              <a:rPr lang="zh-TW" altLang="en-US" dirty="0" smtClean="0">
                <a:solidFill>
                  <a:schemeClr val="tx1"/>
                </a:solidFill>
              </a:rPr>
              <a:t/>
            </a:r>
            <a:br>
              <a:rPr lang="zh-TW" altLang="en-US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D) </a:t>
            </a:r>
            <a:r>
              <a:rPr lang="en-US" altLang="zh-TW" dirty="0" err="1" smtClean="0">
                <a:solidFill>
                  <a:schemeClr val="tx1"/>
                </a:solidFill>
              </a:rPr>
              <a:t>S_dsbin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dirty="0" smtClean="0">
                <a:solidFill>
                  <a:srgbClr val="0000FF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9299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2492374"/>
            <a:ext cx="8208143" cy="346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449263" indent="-449263">
              <a:lnSpc>
                <a:spcPct val="105000"/>
              </a:lnSpc>
              <a:spcBef>
                <a:spcPct val="50000"/>
              </a:spcBef>
              <a:buClr>
                <a:srgbClr val="FF00FF"/>
              </a:buClr>
              <a:buSzPct val="65000"/>
              <a:buFont typeface="Wingdings" pitchFamily="2" charset="2"/>
              <a:buChar char="u"/>
            </a:pPr>
            <a:r>
              <a:rPr kumimoji="0" lang="en-US" altLang="zh-TW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Workflow ERP</a:t>
            </a:r>
            <a:r>
              <a:rPr kumimoji="0" lang="zh-TW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在設計上採用 </a:t>
            </a:r>
            <a:r>
              <a:rPr kumimoji="0" lang="en-US" altLang="zh-TW" sz="2000" b="1" u="sng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3-Tier</a:t>
            </a:r>
            <a:r>
              <a:rPr kumimoji="0" lang="zh-TW" altLang="en-US" sz="2000" b="1" u="sng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系統架構</a:t>
            </a:r>
            <a:r>
              <a:rPr kumimoji="0" lang="zh-TW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，在邏輯上是一個多層式的架構，區分</a:t>
            </a:r>
            <a:r>
              <a:rPr kumimoji="0" lang="zh-TW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為</a:t>
            </a:r>
            <a:endParaRPr kumimoji="0" lang="zh-TW" altLang="en-US" sz="2000" b="1" u="sng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  <a:p>
            <a:pPr marL="914400" lvl="1" indent="-285750">
              <a:lnSpc>
                <a:spcPct val="105000"/>
              </a:lnSpc>
              <a:spcBef>
                <a:spcPct val="50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前端使用者界面</a:t>
            </a:r>
            <a:r>
              <a:rPr kumimoji="0" lang="zh-TW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：</a:t>
            </a:r>
            <a:r>
              <a:rPr kumimoji="0" lang="en-US" altLang="zh-TW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|</a:t>
            </a:r>
            <a:br>
              <a:rPr kumimoji="0" lang="en-US" altLang="zh-TW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</a:br>
            <a:r>
              <a:rPr kumimoji="0" lang="zh-TW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稱為 </a:t>
            </a:r>
            <a:r>
              <a:rPr kumimoji="0" lang="en-US" altLang="zh-TW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Client</a:t>
            </a:r>
            <a:r>
              <a:rPr kumimoji="0" lang="zh-TW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，指一般使用者</a:t>
            </a:r>
            <a:r>
              <a:rPr kumimoji="0" lang="zh-TW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輸入單據的工作端，或是查詢資料、產生報表的需求來源</a:t>
            </a:r>
            <a:endParaRPr kumimoji="0" lang="zh-TW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  <a:p>
            <a:pPr marL="914400" lvl="1" indent="-285750">
              <a:lnSpc>
                <a:spcPct val="105000"/>
              </a:lnSpc>
              <a:spcBef>
                <a:spcPct val="50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中間應用程式伺服器</a:t>
            </a:r>
            <a:r>
              <a:rPr kumimoji="0" lang="zh-TW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：</a:t>
            </a:r>
            <a:r>
              <a:rPr kumimoji="0" lang="en-US" altLang="zh-TW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/>
            </a:r>
            <a:br>
              <a:rPr kumimoji="0" lang="en-US" altLang="zh-TW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</a:br>
            <a:r>
              <a:rPr kumimoji="0" lang="zh-TW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稱為 </a:t>
            </a:r>
            <a:r>
              <a:rPr kumimoji="0" lang="en-US" altLang="zh-TW" sz="2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AP Server</a:t>
            </a:r>
            <a:r>
              <a:rPr kumimoji="0" lang="zh-TW" altLang="en-US" sz="2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 </a:t>
            </a:r>
            <a:r>
              <a:rPr kumimoji="0" lang="en-US" altLang="zh-TW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or </a:t>
            </a:r>
            <a:r>
              <a:rPr kumimoji="0" lang="en-US" altLang="zh-TW" sz="2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Application Server</a:t>
            </a:r>
            <a:r>
              <a:rPr kumimoji="0" lang="zh-TW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，</a:t>
            </a:r>
            <a:r>
              <a:rPr kumimoji="0" lang="zh-TW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存放</a:t>
            </a:r>
            <a:r>
              <a:rPr kumimoji="0" lang="en-US" altLang="zh-TW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ERP</a:t>
            </a:r>
            <a:r>
              <a:rPr kumimoji="0" lang="zh-TW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運算程式的主機</a:t>
            </a:r>
          </a:p>
          <a:p>
            <a:pPr marL="914400" lvl="1" indent="-285750">
              <a:lnSpc>
                <a:spcPct val="105000"/>
              </a:lnSpc>
              <a:spcBef>
                <a:spcPct val="50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後端資料庫</a:t>
            </a:r>
            <a:r>
              <a:rPr kumimoji="0" lang="zh-TW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：</a:t>
            </a:r>
            <a:r>
              <a:rPr kumimoji="0" lang="en-US" altLang="zh-TW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/>
            </a:r>
            <a:br>
              <a:rPr kumimoji="0" lang="en-US" altLang="zh-TW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</a:br>
            <a:r>
              <a:rPr kumimoji="0" lang="zh-TW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稱為 </a:t>
            </a:r>
            <a:r>
              <a:rPr kumimoji="0" lang="en-US" altLang="zh-TW" sz="2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DB Server</a:t>
            </a:r>
            <a:r>
              <a:rPr kumimoji="0" lang="zh-TW" altLang="en-US" sz="2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TW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or</a:t>
            </a:r>
            <a:r>
              <a:rPr kumimoji="0" lang="en-US" altLang="zh-TW" sz="2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Database Server </a:t>
            </a:r>
            <a:r>
              <a:rPr kumimoji="0" lang="zh-TW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0" lang="zh-TW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存放</a:t>
            </a:r>
            <a:r>
              <a:rPr kumimoji="0" lang="zh-TW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資料的</a:t>
            </a:r>
            <a:r>
              <a:rPr kumimoji="0" lang="zh-TW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主機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1357313"/>
            <a:ext cx="8640960" cy="1143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TW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TW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TW" altLang="en-US" dirty="0" smtClean="0">
                <a:latin typeface="華康隸書體W7"/>
              </a:rPr>
              <a:t>、 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Workflow ERP</a:t>
            </a:r>
            <a:r>
              <a:rPr lang="en-US" altLang="zh-TW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GP</a:t>
            </a:r>
            <a:r>
              <a:rPr lang="zh-TW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系統架構簡介*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2801937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zh-TW" smtClean="0">
                <a:solidFill>
                  <a:schemeClr val="tx1"/>
                </a:solidFill>
              </a:rPr>
              <a:t>WF-ERP 若有個案修改，個案程式放在SEVER 端的哪一個目錄</a:t>
            </a:r>
            <a:r>
              <a:rPr lang="zh-TW" altLang="en-US" smtClean="0">
                <a:solidFill>
                  <a:schemeClr val="tx1"/>
                </a:solidFill>
              </a:rPr>
              <a:t>：</a:t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A)  </a:t>
            </a:r>
            <a:r>
              <a:rPr lang="zh-TW" altLang="zh-TW" smtClean="0">
                <a:solidFill>
                  <a:schemeClr val="tx1"/>
                </a:solidFill>
              </a:rPr>
              <a:t>S_modi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B) </a:t>
            </a:r>
            <a:r>
              <a:rPr lang="zh-TW" altLang="en-US" smtClean="0">
                <a:solidFill>
                  <a:schemeClr val="tx1"/>
                </a:solidFill>
              </a:rPr>
              <a:t> </a:t>
            </a:r>
            <a:r>
              <a:rPr lang="en-US" altLang="zh-TW" smtClean="0">
                <a:solidFill>
                  <a:schemeClr val="tx1"/>
                </a:solidFill>
              </a:rPr>
              <a:t>S</a:t>
            </a:r>
            <a:r>
              <a:rPr lang="zh-TW" altLang="zh-TW" smtClean="0">
                <a:solidFill>
                  <a:schemeClr val="tx1"/>
                </a:solidFill>
              </a:rPr>
              <a:t>_pkg</a:t>
            </a:r>
            <a:r>
              <a:rPr lang="en-US" altLang="zh-TW" smtClean="0">
                <a:solidFill>
                  <a:schemeClr val="tx1"/>
                </a:solidFill>
              </a:rPr>
              <a:t/>
            </a:r>
            <a:br>
              <a:rPr lang="en-US" altLang="zh-TW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C)  </a:t>
            </a:r>
            <a:r>
              <a:rPr lang="zh-TW" altLang="zh-TW" smtClean="0">
                <a:solidFill>
                  <a:schemeClr val="tx1"/>
                </a:solidFill>
              </a:rPr>
              <a:t>S_data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D)  </a:t>
            </a:r>
            <a:r>
              <a:rPr lang="zh-TW" altLang="zh-TW" smtClean="0">
                <a:solidFill>
                  <a:schemeClr val="tx1"/>
                </a:solidFill>
              </a:rPr>
              <a:t>S_log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smtClean="0">
                <a:solidFill>
                  <a:srgbClr val="0000FF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218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title"/>
          </p:nvPr>
        </p:nvSpPr>
        <p:spPr>
          <a:xfrm>
            <a:off x="250825" y="1357313"/>
            <a:ext cx="8642350" cy="919162"/>
          </a:xfrm>
        </p:spPr>
        <p:txBody>
          <a:bodyPr/>
          <a:lstStyle/>
          <a:p>
            <a:r>
              <a:rPr lang="en-US" altLang="zh-TW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/>
              </a:rPr>
              <a:t>(</a:t>
            </a:r>
            <a:r>
              <a:rPr lang="zh-TW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/>
              </a:rPr>
              <a:t>七</a:t>
            </a:r>
            <a:r>
              <a:rPr lang="en-US" altLang="zh-TW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/>
              </a:rPr>
              <a:t>)</a:t>
            </a:r>
            <a:r>
              <a:rPr lang="zh-TW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/>
              </a:rPr>
              <a:t>、非同步處理（報表與批次作業）架構*</a:t>
            </a:r>
          </a:p>
        </p:txBody>
      </p:sp>
      <p:sp>
        <p:nvSpPr>
          <p:cNvPr id="44036" name="Rectangle 4"/>
          <p:cNvSpPr>
            <a:spLocks noGrp="1"/>
          </p:cNvSpPr>
          <p:nvPr>
            <p:ph type="body" idx="1"/>
          </p:nvPr>
        </p:nvSpPr>
        <p:spPr>
          <a:xfrm>
            <a:off x="468313" y="2349500"/>
            <a:ext cx="8229600" cy="34829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為了要提昇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OS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及報表列印時，資源的運用效率，</a:t>
            </a:r>
            <a:r>
              <a:rPr lang="en-US" altLang="zh-TW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WorkFlow</a:t>
            </a:r>
            <a:r>
              <a:rPr lang="en-US" altLang="zh-TW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ERP GP</a:t>
            </a: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針對</a:t>
            </a:r>
            <a:r>
              <a:rPr lang="zh-TW" altLang="en-US" u="sng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報表</a:t>
            </a: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eg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清單、統計報表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與</a:t>
            </a:r>
            <a:r>
              <a:rPr lang="zh-TW" altLang="en-US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批次作業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(LRP/MRP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產生作業、月底成本計價作業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，都是採用</a:t>
            </a:r>
            <a:r>
              <a:rPr lang="zh-TW" altLang="en-US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非同步處理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的架構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圓角矩形 31"/>
          <p:cNvSpPr/>
          <p:nvPr/>
        </p:nvSpPr>
        <p:spPr>
          <a:xfrm>
            <a:off x="1214438" y="2071688"/>
            <a:ext cx="7215187" cy="46434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effectLst/>
            </a:endParaRP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285875"/>
            <a:ext cx="8137525" cy="6985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 pitchFamily="65" charset="-120"/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 pitchFamily="65" charset="-120"/>
              </a:rPr>
              <a:t>七</a:t>
            </a:r>
            <a:r>
              <a:rPr lang="en-US" altLang="zh-TW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 pitchFamily="65" charset="-120"/>
              </a:rPr>
              <a:t>)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 pitchFamily="65" charset="-120"/>
              </a:rPr>
              <a:t>、非同步處理（報表與批次作業）架構* </a:t>
            </a:r>
          </a:p>
        </p:txBody>
      </p:sp>
      <p:sp>
        <p:nvSpPr>
          <p:cNvPr id="19462" name="Rectangle 36"/>
          <p:cNvSpPr>
            <a:spLocks noChangeArrowheads="1"/>
          </p:cNvSpPr>
          <p:nvPr/>
        </p:nvSpPr>
        <p:spPr bwMode="auto">
          <a:xfrm>
            <a:off x="2000250" y="5989638"/>
            <a:ext cx="9382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</a:t>
            </a:r>
          </a:p>
        </p:txBody>
      </p:sp>
      <p:pic>
        <p:nvPicPr>
          <p:cNvPr id="19463" name="Picture 37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3205163"/>
            <a:ext cx="6699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38" descr="moni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5289550"/>
            <a:ext cx="112553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39" descr="moni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5289550"/>
            <a:ext cx="1122362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40" descr="moni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5289550"/>
            <a:ext cx="112712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41" descr="moni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5289550"/>
            <a:ext cx="11239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42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4300538"/>
            <a:ext cx="6699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9" name="Rectangle 43"/>
          <p:cNvSpPr>
            <a:spLocks noChangeArrowheads="1"/>
          </p:cNvSpPr>
          <p:nvPr/>
        </p:nvSpPr>
        <p:spPr bwMode="auto">
          <a:xfrm>
            <a:off x="3389313" y="5965825"/>
            <a:ext cx="9350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</a:t>
            </a:r>
          </a:p>
        </p:txBody>
      </p:sp>
      <p:sp>
        <p:nvSpPr>
          <p:cNvPr id="19470" name="Rectangle 44"/>
          <p:cNvSpPr>
            <a:spLocks noChangeArrowheads="1"/>
          </p:cNvSpPr>
          <p:nvPr/>
        </p:nvSpPr>
        <p:spPr bwMode="auto">
          <a:xfrm>
            <a:off x="4854575" y="5965825"/>
            <a:ext cx="9366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</a:t>
            </a:r>
          </a:p>
        </p:txBody>
      </p:sp>
      <p:sp>
        <p:nvSpPr>
          <p:cNvPr id="19471" name="Rectangle 45"/>
          <p:cNvSpPr>
            <a:spLocks noChangeArrowheads="1"/>
          </p:cNvSpPr>
          <p:nvPr/>
        </p:nvSpPr>
        <p:spPr bwMode="auto">
          <a:xfrm>
            <a:off x="6257925" y="5953125"/>
            <a:ext cx="9366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</a:t>
            </a:r>
          </a:p>
        </p:txBody>
      </p:sp>
      <p:sp>
        <p:nvSpPr>
          <p:cNvPr id="19472" name="Rectangle 46"/>
          <p:cNvSpPr>
            <a:spLocks noChangeArrowheads="1"/>
          </p:cNvSpPr>
          <p:nvPr/>
        </p:nvSpPr>
        <p:spPr bwMode="auto">
          <a:xfrm>
            <a:off x="4792663" y="4451350"/>
            <a:ext cx="15890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Application Server</a:t>
            </a:r>
          </a:p>
        </p:txBody>
      </p:sp>
      <p:cxnSp>
        <p:nvCxnSpPr>
          <p:cNvPr id="19473" name="AutoShape 47"/>
          <p:cNvCxnSpPr>
            <a:cxnSpLocks noChangeShapeType="1"/>
          </p:cNvCxnSpPr>
          <p:nvPr/>
        </p:nvCxnSpPr>
        <p:spPr bwMode="auto">
          <a:xfrm rot="-5400000">
            <a:off x="3520282" y="4042569"/>
            <a:ext cx="290512" cy="2203450"/>
          </a:xfrm>
          <a:prstGeom prst="bentConnector3">
            <a:avLst>
              <a:gd name="adj1" fmla="val 4986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48"/>
          <p:cNvCxnSpPr>
            <a:cxnSpLocks noChangeShapeType="1"/>
          </p:cNvCxnSpPr>
          <p:nvPr/>
        </p:nvCxnSpPr>
        <p:spPr bwMode="auto">
          <a:xfrm rot="5400000" flipH="1">
            <a:off x="5671345" y="4094956"/>
            <a:ext cx="290512" cy="2098675"/>
          </a:xfrm>
          <a:prstGeom prst="bentConnector3">
            <a:avLst>
              <a:gd name="adj1" fmla="val 4986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49"/>
          <p:cNvCxnSpPr>
            <a:cxnSpLocks noChangeShapeType="1"/>
          </p:cNvCxnSpPr>
          <p:nvPr/>
        </p:nvCxnSpPr>
        <p:spPr bwMode="auto">
          <a:xfrm rot="-5400000">
            <a:off x="4205288" y="4727575"/>
            <a:ext cx="290512" cy="833438"/>
          </a:xfrm>
          <a:prstGeom prst="bentConnector3">
            <a:avLst>
              <a:gd name="adj1" fmla="val 4986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50"/>
          <p:cNvCxnSpPr>
            <a:cxnSpLocks noChangeShapeType="1"/>
          </p:cNvCxnSpPr>
          <p:nvPr/>
        </p:nvCxnSpPr>
        <p:spPr bwMode="auto">
          <a:xfrm rot="5400000" flipH="1">
            <a:off x="4978401" y="4787900"/>
            <a:ext cx="290512" cy="712787"/>
          </a:xfrm>
          <a:prstGeom prst="bentConnector3">
            <a:avLst>
              <a:gd name="adj1" fmla="val 4986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Rectangle 51"/>
          <p:cNvSpPr>
            <a:spLocks noChangeArrowheads="1"/>
          </p:cNvSpPr>
          <p:nvPr/>
        </p:nvSpPr>
        <p:spPr bwMode="auto">
          <a:xfrm>
            <a:off x="3267075" y="4579938"/>
            <a:ext cx="1122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b="1">
                <a:solidFill>
                  <a:srgbClr val="0000FF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1. Socket</a:t>
            </a:r>
            <a:endParaRPr kumimoji="0" lang="en-US" altLang="zh-TW"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9478" name="Rectangle 52"/>
          <p:cNvSpPr>
            <a:spLocks noChangeArrowheads="1"/>
          </p:cNvSpPr>
          <p:nvPr/>
        </p:nvSpPr>
        <p:spPr bwMode="auto">
          <a:xfrm>
            <a:off x="3684588" y="6316663"/>
            <a:ext cx="2471737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b="1">
                <a:solidFill>
                  <a:srgbClr val="0000FF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5. </a:t>
            </a:r>
            <a:r>
              <a:rPr kumimoji="0" lang="zh-TW" altLang="en-US" b="1">
                <a:solidFill>
                  <a:srgbClr val="0000FF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啟動佇列工作管理員</a:t>
            </a:r>
            <a:endParaRPr kumimoji="0" lang="zh-TW" altLang="en-US"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9479" name="Rectangle 53"/>
          <p:cNvSpPr>
            <a:spLocks noChangeArrowheads="1"/>
          </p:cNvSpPr>
          <p:nvPr/>
        </p:nvSpPr>
        <p:spPr bwMode="auto">
          <a:xfrm>
            <a:off x="4776788" y="3344863"/>
            <a:ext cx="149701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Database Server</a:t>
            </a:r>
          </a:p>
        </p:txBody>
      </p:sp>
      <p:sp>
        <p:nvSpPr>
          <p:cNvPr id="19480" name="Rectangle 54"/>
          <p:cNvSpPr>
            <a:spLocks noChangeArrowheads="1"/>
          </p:cNvSpPr>
          <p:nvPr/>
        </p:nvSpPr>
        <p:spPr bwMode="auto">
          <a:xfrm>
            <a:off x="2859088" y="3484563"/>
            <a:ext cx="16843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b="1">
                <a:solidFill>
                  <a:srgbClr val="0000FF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 JOBQUEUE</a:t>
            </a:r>
            <a:endParaRPr kumimoji="0" lang="en-US" altLang="zh-TW"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9481" name="AutoShape 55"/>
          <p:cNvCxnSpPr>
            <a:cxnSpLocks noChangeShapeType="1"/>
          </p:cNvCxnSpPr>
          <p:nvPr/>
        </p:nvCxnSpPr>
        <p:spPr bwMode="auto">
          <a:xfrm flipV="1">
            <a:off x="4767263" y="3903663"/>
            <a:ext cx="1587" cy="396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2" name="Rectangle 56"/>
          <p:cNvSpPr>
            <a:spLocks noChangeArrowheads="1"/>
          </p:cNvSpPr>
          <p:nvPr/>
        </p:nvSpPr>
        <p:spPr bwMode="auto">
          <a:xfrm>
            <a:off x="3092450" y="2716213"/>
            <a:ext cx="1371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TW" altLang="en-US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即時或定時</a:t>
            </a:r>
          </a:p>
        </p:txBody>
      </p:sp>
      <p:pic>
        <p:nvPicPr>
          <p:cNvPr id="19483" name="Picture 57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2214563"/>
            <a:ext cx="6699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4" name="Rectangle 58"/>
          <p:cNvSpPr>
            <a:spLocks noChangeArrowheads="1"/>
          </p:cNvSpPr>
          <p:nvPr/>
        </p:nvSpPr>
        <p:spPr bwMode="auto">
          <a:xfrm>
            <a:off x="2859088" y="2493963"/>
            <a:ext cx="1684337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b="1">
                <a:solidFill>
                  <a:srgbClr val="0000FF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3. Dispatcher</a:t>
            </a:r>
            <a:endParaRPr kumimoji="0" lang="en-US" altLang="zh-TW"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9485" name="AutoShape 59"/>
          <p:cNvCxnSpPr>
            <a:cxnSpLocks noChangeShapeType="1"/>
          </p:cNvCxnSpPr>
          <p:nvPr/>
        </p:nvCxnSpPr>
        <p:spPr bwMode="auto">
          <a:xfrm>
            <a:off x="4767263" y="2914650"/>
            <a:ext cx="1587" cy="290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86" name="Picture 60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2214563"/>
            <a:ext cx="66833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7" name="Rectangle 61"/>
          <p:cNvSpPr>
            <a:spLocks noChangeArrowheads="1"/>
          </p:cNvSpPr>
          <p:nvPr/>
        </p:nvSpPr>
        <p:spPr bwMode="auto">
          <a:xfrm>
            <a:off x="6102350" y="2913063"/>
            <a:ext cx="168433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b="1">
                <a:solidFill>
                  <a:srgbClr val="0000FF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4. </a:t>
            </a:r>
            <a:r>
              <a:rPr kumimoji="0" lang="zh-TW" altLang="en-US" b="1">
                <a:solidFill>
                  <a:srgbClr val="0000FF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報表區</a:t>
            </a:r>
            <a:endParaRPr kumimoji="0" lang="zh-TW" altLang="en-US"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9488" name="AutoShape 62"/>
          <p:cNvCxnSpPr>
            <a:cxnSpLocks noChangeShapeType="1"/>
          </p:cNvCxnSpPr>
          <p:nvPr/>
        </p:nvCxnSpPr>
        <p:spPr bwMode="auto">
          <a:xfrm>
            <a:off x="5102225" y="2563813"/>
            <a:ext cx="1560513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7" grpId="0"/>
      <p:bldP spid="19478" grpId="0"/>
      <p:bldP spid="19480" grpId="0"/>
      <p:bldP spid="19484" grpId="0"/>
      <p:bldP spid="194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八</a:t>
            </a:r>
            <a:r>
              <a:rPr lang="en-US" altLang="zh-TW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TW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WF-ERP</a:t>
            </a:r>
            <a:r>
              <a:rPr lang="zh-TW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GP</a:t>
            </a:r>
            <a:r>
              <a:rPr lang="zh-TW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系統的使用者及安全控管</a:t>
            </a:r>
            <a:r>
              <a:rPr lang="zh-TW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隸書體W7"/>
              </a:rPr>
              <a:t>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68313" y="2492375"/>
            <a:ext cx="7993062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05000"/>
              </a:lnSpc>
              <a:spcBef>
                <a:spcPct val="50000"/>
              </a:spcBef>
              <a:buFontTx/>
              <a:buAutoNum type="arabicPeriod"/>
            </a:pPr>
            <a:r>
              <a:rPr kumimoji="0" lang="zh-TW" altLang="en-US" sz="2000" b="1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軟體安裝後密碼授權保護</a:t>
            </a:r>
          </a:p>
          <a:p>
            <a:pPr marL="800100" lvl="1" indent="-342900">
              <a:lnSpc>
                <a:spcPct val="105000"/>
              </a:lnSpc>
              <a:spcBef>
                <a:spcPct val="50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在工程人員安裝軟體後</a:t>
            </a:r>
            <a:r>
              <a:rPr kumimoji="0" lang="zh-TW" altLang="en-US" sz="2000" b="1" u="sng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會交付系統安裝</a:t>
            </a:r>
            <a:r>
              <a:rPr kumimoji="0" lang="en-US" altLang="zh-TW" sz="2000" b="1" u="sng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CD</a:t>
            </a:r>
            <a:r>
              <a:rPr kumimoji="0" lang="zh-TW" altLang="en-US" sz="2000" b="1" u="sng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及系統安裝密碼一組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，須妥善保存</a:t>
            </a:r>
          </a:p>
          <a:p>
            <a:pPr marL="800100" lvl="1" indent="-342900">
              <a:lnSpc>
                <a:spcPct val="105000"/>
              </a:lnSpc>
              <a:spcBef>
                <a:spcPct val="50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系統安裝密碼乃跟隨安裝主機會變更，</a:t>
            </a:r>
            <a:r>
              <a:rPr kumimoji="0" lang="zh-TW" altLang="en-US" sz="2000" b="1" u="sng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即該組安裝密碼只適合該主機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，若將來更換主機則該組密碼無法使用，必須聯繫鼎新服務或工程人員</a:t>
            </a:r>
          </a:p>
          <a:p>
            <a:pPr marL="800100" lvl="1" indent="-342900">
              <a:lnSpc>
                <a:spcPct val="105000"/>
              </a:lnSpc>
              <a:spcBef>
                <a:spcPct val="50000"/>
              </a:spcBef>
              <a:buClr>
                <a:srgbClr val="0080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安裝系統後其為確保</a:t>
            </a: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DB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的資料安全，</a:t>
            </a:r>
            <a:r>
              <a:rPr kumimoji="0" lang="zh-TW" altLang="en-US" sz="2000" b="1" u="sng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資料庫密碼應該由高階或管理人員管理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，以確定資訊系統的安全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39750" y="1484313"/>
            <a:ext cx="7924800" cy="4702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8925" indent="-288925" algn="just">
              <a:lnSpc>
                <a:spcPct val="105000"/>
              </a:lnSpc>
              <a:spcBef>
                <a:spcPct val="50000"/>
              </a:spcBef>
            </a:pPr>
            <a:r>
              <a:rPr kumimoji="0" lang="en-US" altLang="zh-TW" sz="2000" b="1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2.  WF-ERP </a:t>
            </a:r>
            <a:r>
              <a:rPr kumimoji="0" lang="en-US" altLang="zh-TW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GP</a:t>
            </a:r>
            <a:r>
              <a:rPr kumimoji="0" lang="zh-TW" altLang="en-US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使用者</a:t>
            </a:r>
            <a:r>
              <a:rPr kumimoji="0" lang="zh-TW" altLang="en-US" sz="2000" b="1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密碼</a:t>
            </a:r>
          </a:p>
          <a:p>
            <a:pPr marL="908050" lvl="1" indent="-450850" algn="just">
              <a:lnSpc>
                <a:spcPct val="105000"/>
              </a:lnSpc>
              <a:spcBef>
                <a:spcPct val="50000"/>
              </a:spcBef>
              <a:buClr>
                <a:srgbClr val="0066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軟體安裝時，</a:t>
            </a:r>
            <a:r>
              <a:rPr kumimoji="0" lang="zh-TW" altLang="en-US" sz="2000" b="1" u="sng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有一個</a:t>
            </a:r>
            <a:r>
              <a:rPr kumimoji="0" lang="en-US" altLang="zh-TW" sz="2000" b="1" u="sng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SUPER-USER</a:t>
            </a:r>
            <a:r>
              <a:rPr kumimoji="0" lang="zh-TW" altLang="en-US" sz="2000" b="1" u="sng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最高使用權限，使用者為</a:t>
            </a:r>
            <a:r>
              <a:rPr kumimoji="0" lang="en-US" altLang="zh-TW" sz="2000" b="1" u="sng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【DS】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，無密碼，為確保資訊資料庫安全應儘速設定密碼，以確保資訊安全 </a:t>
            </a:r>
            <a:endParaRPr kumimoji="0" lang="zh-TW" altLang="en-US" sz="2000" b="1" dirty="0">
              <a:solidFill>
                <a:srgbClr val="CC0000"/>
              </a:solidFill>
              <a:latin typeface="Times New Roman" pitchFamily="18" charset="0"/>
              <a:ea typeface="標楷體" pitchFamily="65" charset="-120"/>
              <a:cs typeface="華康細圓體"/>
            </a:endParaRPr>
          </a:p>
          <a:p>
            <a:pPr marL="288925" indent="-288925" algn="just" eaLnBrk="0" hangingPunct="0">
              <a:lnSpc>
                <a:spcPct val="105000"/>
              </a:lnSpc>
              <a:spcBef>
                <a:spcPct val="50000"/>
              </a:spcBef>
            </a:pPr>
            <a:r>
              <a:rPr kumimoji="0" lang="en-US" altLang="zh-TW" sz="2000" b="1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3. WF-ERP </a:t>
            </a:r>
            <a:r>
              <a:rPr kumimoji="0" lang="en-US" altLang="zh-TW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GP</a:t>
            </a:r>
            <a:r>
              <a:rPr kumimoji="0" lang="zh-TW" altLang="en-US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的</a:t>
            </a:r>
            <a:r>
              <a:rPr kumimoji="0" lang="zh-TW" altLang="en-US" sz="2000" b="1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授權使用人數控管</a:t>
            </a:r>
          </a:p>
          <a:p>
            <a:pPr marL="908050" lvl="1" indent="-450850" algn="just" eaLnBrk="0" hangingPunct="0">
              <a:lnSpc>
                <a:spcPct val="105000"/>
              </a:lnSpc>
              <a:spcBef>
                <a:spcPct val="50000"/>
              </a:spcBef>
              <a:buClr>
                <a:srgbClr val="006600"/>
              </a:buClr>
              <a:buSzPct val="85000"/>
              <a:buFont typeface="Wingdings" pitchFamily="2" charset="2"/>
              <a:buChar char="Ø"/>
            </a:pPr>
            <a:r>
              <a:rPr kumimoji="0" lang="en-US" altLang="zh-TW" sz="2000" b="1" u="sng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WF-ERP</a:t>
            </a:r>
            <a:r>
              <a:rPr kumimoji="0" lang="zh-TW" altLang="en-US" sz="2000" b="1" u="sng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的授權採</a:t>
            </a:r>
            <a:r>
              <a:rPr kumimoji="0" lang="en-US" altLang="zh-TW" sz="2000" b="1" u="sng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Client </a:t>
            </a:r>
            <a:r>
              <a:rPr kumimoji="0" lang="zh-TW" altLang="en-US" sz="2000" b="1" u="sng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人數控管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，分</a:t>
            </a: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5 user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、</a:t>
            </a: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10 user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、</a:t>
            </a: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20 user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及</a:t>
            </a:r>
            <a:r>
              <a:rPr kumimoji="0" lang="en-US" altLang="zh-TW" sz="2000" b="1" dirty="0" err="1">
                <a:latin typeface="Times New Roman" pitchFamily="18" charset="0"/>
                <a:ea typeface="標楷體" pitchFamily="65" charset="-120"/>
                <a:cs typeface="華康細圓體"/>
              </a:rPr>
              <a:t>unlimt</a:t>
            </a: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 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無限人數版本，同時允許在線上使用的人數，因此如果</a:t>
            </a: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user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人數不多，不使用的人員應該</a:t>
            </a: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logout</a:t>
            </a:r>
            <a:endParaRPr kumimoji="0" lang="zh-TW" altLang="en-US" sz="2000" b="1" dirty="0">
              <a:latin typeface="Times New Roman" pitchFamily="18" charset="0"/>
              <a:ea typeface="標楷體" pitchFamily="65" charset="-120"/>
              <a:cs typeface="華康細圓體"/>
            </a:endParaRPr>
          </a:p>
          <a:p>
            <a:pPr marL="288925" indent="-288925" algn="just">
              <a:lnSpc>
                <a:spcPct val="105000"/>
              </a:lnSpc>
              <a:spcBef>
                <a:spcPct val="50000"/>
              </a:spcBef>
            </a:pPr>
            <a:r>
              <a:rPr kumimoji="0" lang="en-US" altLang="zh-TW" sz="2000" b="1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4. </a:t>
            </a:r>
            <a:r>
              <a:rPr kumimoji="0" lang="zh-TW" altLang="en-US" sz="2000" b="1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主機的</a:t>
            </a:r>
            <a:r>
              <a:rPr kumimoji="0" lang="zh-TW" altLang="en-US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定時關機</a:t>
            </a:r>
            <a:endParaRPr kumimoji="0" lang="en-US" altLang="zh-TW" sz="20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華康細圓體"/>
            </a:endParaRPr>
          </a:p>
          <a:p>
            <a:pPr marL="908050" lvl="1" indent="-450850" algn="just" eaLnBrk="0" hangingPunct="0">
              <a:lnSpc>
                <a:spcPct val="105000"/>
              </a:lnSpc>
              <a:spcBef>
                <a:spcPct val="50000"/>
              </a:spcBef>
              <a:buClr>
                <a:srgbClr val="0066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為保持主機良好的效能，</a:t>
            </a:r>
            <a:r>
              <a:rPr kumimoji="0" lang="zh-TW" altLang="en-US" sz="2000" b="1" u="sng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定時</a:t>
            </a:r>
            <a:r>
              <a:rPr kumimoji="0" lang="en-US" altLang="zh-TW" sz="2000" b="1" u="sng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SHUTDOWN </a:t>
            </a:r>
            <a:r>
              <a:rPr kumimoji="0" lang="zh-TW" altLang="en-US" sz="2000" b="1" u="sng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  <a:cs typeface="華康細圓體"/>
              </a:rPr>
              <a:t>主機是必要的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，請每月至少正常關機一次。颱風來臨前及長假前主機應做</a:t>
            </a: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SHUTDOWN 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，以避免災難風險發生。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11188" y="1844675"/>
            <a:ext cx="8305800" cy="4667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77850" indent="-577850">
              <a:lnSpc>
                <a:spcPct val="120000"/>
              </a:lnSpc>
              <a:buClr>
                <a:srgbClr val="CC0000"/>
              </a:buClr>
              <a:buSzPct val="65000"/>
              <a:buFont typeface="Wingdings" pitchFamily="2" charset="2"/>
              <a:buChar char="u"/>
            </a:pP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WF-ERP 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開始建立資料時就應該開始執行資料庫的備份，資料備份在</a:t>
            </a: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WF-ERP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管理上是一件相當重要的工作，其重要管理要項如下：</a:t>
            </a:r>
          </a:p>
          <a:p>
            <a:pPr marL="742950" lvl="1" indent="-285750" eaLnBrk="0" hangingPunct="0">
              <a:lnSpc>
                <a:spcPct val="105000"/>
              </a:lnSpc>
              <a:spcBef>
                <a:spcPct val="35000"/>
              </a:spcBef>
              <a:buClr>
                <a:srgbClr val="0066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備份應該每天執行，備份媒體應該異地儲存。</a:t>
            </a:r>
          </a:p>
          <a:p>
            <a:pPr marL="742950" lvl="1" indent="-285750" eaLnBrk="0" hangingPunct="0">
              <a:lnSpc>
                <a:spcPct val="105000"/>
              </a:lnSpc>
              <a:spcBef>
                <a:spcPct val="35000"/>
              </a:spcBef>
              <a:buClr>
                <a:srgbClr val="0066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備份及回存應該撰寫</a:t>
            </a: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SOP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，讓非</a:t>
            </a: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MIS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人員來管理。</a:t>
            </a:r>
          </a:p>
          <a:p>
            <a:pPr marL="742950" lvl="1" indent="-285750" eaLnBrk="0" hangingPunct="0">
              <a:lnSpc>
                <a:spcPct val="105000"/>
              </a:lnSpc>
              <a:spcBef>
                <a:spcPct val="35000"/>
              </a:spcBef>
              <a:buClr>
                <a:srgbClr val="0066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資料備份的媒體</a:t>
            </a: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(CD/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磁碟</a:t>
            </a: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/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磁帶</a:t>
            </a: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)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應該管制及使用壽命，超過年限應該更換。</a:t>
            </a:r>
          </a:p>
          <a:p>
            <a:pPr marL="742950" lvl="1" indent="-285750" eaLnBrk="0" hangingPunct="0">
              <a:lnSpc>
                <a:spcPct val="105000"/>
              </a:lnSpc>
              <a:spcBef>
                <a:spcPct val="35000"/>
              </a:spcBef>
              <a:buClr>
                <a:srgbClr val="0066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每天備份不應該存放於同一媒體上，使用磁帶備份至少應該有兩週的不同磁帶儲存。</a:t>
            </a:r>
          </a:p>
          <a:p>
            <a:pPr marL="742950" lvl="1" indent="-285750" eaLnBrk="0" hangingPunct="0">
              <a:lnSpc>
                <a:spcPct val="105000"/>
              </a:lnSpc>
              <a:spcBef>
                <a:spcPct val="35000"/>
              </a:spcBef>
              <a:buClr>
                <a:srgbClr val="0066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資料備份應該隨時檢視其備份資料的完整性，以防止備份不成功的風險</a:t>
            </a:r>
          </a:p>
          <a:p>
            <a:pPr marL="742950" lvl="1" indent="-285750" eaLnBrk="0" hangingPunct="0">
              <a:lnSpc>
                <a:spcPct val="105000"/>
              </a:lnSpc>
              <a:spcBef>
                <a:spcPct val="35000"/>
              </a:spcBef>
              <a:buClr>
                <a:srgbClr val="0066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採用系統自動備份機制更應該確定備份</a:t>
            </a: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LOG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完整比對如：目錄區、檔案數、檔案大小</a:t>
            </a:r>
            <a:r>
              <a:rPr kumimoji="0" lang="en-US" altLang="zh-TW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…</a:t>
            </a:r>
            <a:r>
              <a:rPr kumimoji="0" lang="zh-TW" altLang="en-US" sz="2000" b="1" dirty="0">
                <a:latin typeface="Times New Roman" pitchFamily="18" charset="0"/>
                <a:ea typeface="標楷體" pitchFamily="65" charset="-120"/>
                <a:cs typeface="華康細圓體"/>
              </a:rPr>
              <a:t>等。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412875"/>
            <a:ext cx="3609975" cy="576263"/>
          </a:xfrm>
        </p:spPr>
        <p:txBody>
          <a:bodyPr>
            <a:norm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itchFamily="65" charset="-120"/>
                <a:cs typeface="華康細圓體"/>
              </a:rPr>
              <a:t>5.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itchFamily="65" charset="-120"/>
                <a:cs typeface="華康細圓體"/>
              </a:rPr>
              <a:t>系統的備份與回存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827088" y="1989138"/>
            <a:ext cx="7921625" cy="3724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9263" indent="-449263" algn="just" eaLnBrk="0" hangingPunct="0">
              <a:lnSpc>
                <a:spcPct val="105000"/>
              </a:lnSpc>
              <a:spcBef>
                <a:spcPct val="35000"/>
              </a:spcBef>
              <a:buClr>
                <a:srgbClr val="CC0000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 b="1">
                <a:effectLst/>
                <a:latin typeface="Times New Roman" pitchFamily="18" charset="0"/>
                <a:ea typeface="標楷體" pitchFamily="65" charset="-120"/>
                <a:cs typeface="華康細圓體"/>
              </a:rPr>
              <a:t>企業的 </a:t>
            </a:r>
            <a:r>
              <a:rPr kumimoji="0" lang="en-US" altLang="zh-TW" sz="2000" b="1">
                <a:effectLst/>
                <a:latin typeface="Times New Roman" pitchFamily="18" charset="0"/>
                <a:ea typeface="標楷體" pitchFamily="65" charset="-120"/>
                <a:cs typeface="華康細圓體"/>
              </a:rPr>
              <a:t>ERP </a:t>
            </a:r>
            <a:r>
              <a:rPr kumimoji="0" lang="zh-TW" altLang="en-US" sz="2000" b="1">
                <a:effectLst/>
                <a:latin typeface="Times New Roman" pitchFamily="18" charset="0"/>
                <a:ea typeface="標楷體" pitchFamily="65" charset="-120"/>
                <a:cs typeface="華康細圓體"/>
              </a:rPr>
              <a:t>已是營運的核心流程及制度，當主機發生災難時如果不能很快的建置完成，則恐造成嚴重營運損失，如應收帳款無法回收，無法掌握訂單狀況，因此無法履行合約等，故一般企業均會規劃</a:t>
            </a:r>
            <a:r>
              <a:rPr kumimoji="0" lang="en-US" altLang="zh-TW" sz="2000" b="1">
                <a:effectLst/>
                <a:latin typeface="Times New Roman" pitchFamily="18" charset="0"/>
                <a:ea typeface="標楷體" pitchFamily="65" charset="-120"/>
                <a:cs typeface="華康細圓體"/>
              </a:rPr>
              <a:t>『</a:t>
            </a:r>
            <a:r>
              <a:rPr kumimoji="0" lang="zh-TW" altLang="en-US" sz="2000" b="1">
                <a:effectLst/>
                <a:latin typeface="Times New Roman" pitchFamily="18" charset="0"/>
                <a:ea typeface="標楷體" pitchFamily="65" charset="-120"/>
                <a:cs typeface="華康細圓體"/>
              </a:rPr>
              <a:t>災難復原計畫</a:t>
            </a:r>
            <a:r>
              <a:rPr kumimoji="0" lang="en-US" altLang="zh-TW" sz="2000" b="1">
                <a:effectLst/>
                <a:latin typeface="Times New Roman" pitchFamily="18" charset="0"/>
                <a:ea typeface="標楷體" pitchFamily="65" charset="-120"/>
                <a:cs typeface="華康細圓體"/>
              </a:rPr>
              <a:t>』</a:t>
            </a:r>
            <a:r>
              <a:rPr kumimoji="0" lang="zh-TW" altLang="en-US" sz="2000" b="1">
                <a:effectLst/>
                <a:latin typeface="Times New Roman" pitchFamily="18" charset="0"/>
                <a:ea typeface="標楷體" pitchFamily="65" charset="-120"/>
                <a:cs typeface="華康細圓體"/>
              </a:rPr>
              <a:t>，這個計畫是確保最短的時間重建災難發生前的資訊系統，讓企業能快速的持續營運，災難復原計畫包含四項：</a:t>
            </a:r>
          </a:p>
          <a:p>
            <a:pPr marL="914400" lvl="1" indent="-285750" algn="just" eaLnBrk="0" hangingPunct="0">
              <a:lnSpc>
                <a:spcPct val="105000"/>
              </a:lnSpc>
              <a:spcBef>
                <a:spcPct val="35000"/>
              </a:spcBef>
              <a:buClr>
                <a:srgbClr val="0066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>
                <a:solidFill>
                  <a:srgbClr val="CC0000"/>
                </a:solidFill>
                <a:effectLst/>
                <a:latin typeface="Times New Roman" pitchFamily="18" charset="0"/>
                <a:ea typeface="標楷體" pitchFamily="65" charset="-120"/>
                <a:cs typeface="華康細圓體"/>
              </a:rPr>
              <a:t>備援的主機</a:t>
            </a:r>
          </a:p>
          <a:p>
            <a:pPr marL="914400" lvl="1" indent="-285750" algn="just" eaLnBrk="0" hangingPunct="0">
              <a:lnSpc>
                <a:spcPct val="105000"/>
              </a:lnSpc>
              <a:spcBef>
                <a:spcPct val="35000"/>
              </a:spcBef>
              <a:buClr>
                <a:srgbClr val="0066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>
                <a:solidFill>
                  <a:srgbClr val="CC0000"/>
                </a:solidFill>
                <a:effectLst/>
                <a:latin typeface="Times New Roman" pitchFamily="18" charset="0"/>
                <a:ea typeface="標楷體" pitchFamily="65" charset="-120"/>
                <a:cs typeface="華康細圓體"/>
              </a:rPr>
              <a:t>災難前的備份媒體</a:t>
            </a:r>
            <a:r>
              <a:rPr kumimoji="0" lang="en-US" altLang="zh-TW" sz="2000" b="1">
                <a:solidFill>
                  <a:srgbClr val="CC0000"/>
                </a:solidFill>
                <a:effectLst/>
                <a:latin typeface="Times New Roman" pitchFamily="18" charset="0"/>
                <a:ea typeface="標楷體" pitchFamily="65" charset="-120"/>
                <a:cs typeface="華康細圓體"/>
              </a:rPr>
              <a:t>(</a:t>
            </a:r>
            <a:r>
              <a:rPr kumimoji="0" lang="zh-TW" altLang="en-US" sz="2000" b="1">
                <a:solidFill>
                  <a:srgbClr val="CC0000"/>
                </a:solidFill>
                <a:effectLst/>
                <a:latin typeface="Times New Roman" pitchFamily="18" charset="0"/>
                <a:ea typeface="標楷體" pitchFamily="65" charset="-120"/>
                <a:cs typeface="華康細圓體"/>
              </a:rPr>
              <a:t>這是異地儲存的重點</a:t>
            </a:r>
            <a:r>
              <a:rPr kumimoji="0" lang="en-US" altLang="zh-TW" sz="2000" b="1">
                <a:solidFill>
                  <a:srgbClr val="CC0000"/>
                </a:solidFill>
                <a:effectLst/>
                <a:latin typeface="Times New Roman" pitchFamily="18" charset="0"/>
                <a:ea typeface="標楷體" pitchFamily="65" charset="-120"/>
                <a:cs typeface="華康細圓體"/>
              </a:rPr>
              <a:t>)</a:t>
            </a:r>
          </a:p>
          <a:p>
            <a:pPr marL="914400" lvl="1" indent="-285750" algn="just" eaLnBrk="0" hangingPunct="0">
              <a:lnSpc>
                <a:spcPct val="105000"/>
              </a:lnSpc>
              <a:spcBef>
                <a:spcPct val="35000"/>
              </a:spcBef>
              <a:buClr>
                <a:srgbClr val="0066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>
                <a:solidFill>
                  <a:srgbClr val="CC0000"/>
                </a:solidFill>
                <a:effectLst/>
                <a:latin typeface="Times New Roman" pitchFamily="18" charset="0"/>
                <a:ea typeface="標楷體" pitchFamily="65" charset="-120"/>
                <a:cs typeface="華康細圓體"/>
              </a:rPr>
              <a:t>回存資料庫及測試</a:t>
            </a:r>
          </a:p>
          <a:p>
            <a:pPr marL="914400" lvl="1" indent="-285750" algn="just" eaLnBrk="0" hangingPunct="0">
              <a:lnSpc>
                <a:spcPct val="105000"/>
              </a:lnSpc>
              <a:spcBef>
                <a:spcPct val="35000"/>
              </a:spcBef>
              <a:buClr>
                <a:srgbClr val="006600"/>
              </a:buClr>
              <a:buSzPct val="85000"/>
              <a:buFont typeface="Wingdings" pitchFamily="2" charset="2"/>
              <a:buChar char="Ø"/>
            </a:pPr>
            <a:r>
              <a:rPr kumimoji="0" lang="zh-TW" altLang="en-US" sz="2000" b="1">
                <a:solidFill>
                  <a:srgbClr val="CC0000"/>
                </a:solidFill>
                <a:effectLst/>
                <a:latin typeface="Times New Roman" pitchFamily="18" charset="0"/>
                <a:ea typeface="標楷體" pitchFamily="65" charset="-120"/>
                <a:cs typeface="華康細圓體"/>
              </a:rPr>
              <a:t>測試網路環境及系統連結</a:t>
            </a:r>
            <a:endParaRPr kumimoji="0" lang="en-US" altLang="zh-TW" sz="2000" b="1">
              <a:solidFill>
                <a:srgbClr val="CC0000"/>
              </a:solidFill>
              <a:effectLst/>
              <a:latin typeface="Times New Roman" pitchFamily="18" charset="0"/>
              <a:ea typeface="標楷體" pitchFamily="65" charset="-120"/>
              <a:cs typeface="華康細圓體"/>
            </a:endParaRP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341438"/>
            <a:ext cx="2806700" cy="792162"/>
          </a:xfrm>
        </p:spPr>
        <p:txBody>
          <a:bodyPr>
            <a:norm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  <a:cs typeface="華康細圓體"/>
              </a:rPr>
              <a:t>6.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  <a:cs typeface="華康細圓體"/>
              </a:rPr>
              <a:t>災難復原計畫</a:t>
            </a:r>
            <a:endParaRPr lang="zh-TW" altLang="en-US" sz="2000" b="1" dirty="0" smtClean="0">
              <a:ea typeface="標楷體" pitchFamily="65" charset="-120"/>
              <a:cs typeface="華康細圓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2801937"/>
          </a:xfrm>
        </p:spPr>
        <p:txBody>
          <a:bodyPr/>
          <a:lstStyle/>
          <a:p>
            <a:r>
              <a:rPr lang="zh-TW" altLang="zh-TW" smtClean="0">
                <a:solidFill>
                  <a:schemeClr val="tx1"/>
                </a:solidFill>
              </a:rPr>
              <a:t>WF-ERP出貨時有一個最高使用者及密碼，請問以下何者為是</a:t>
            </a:r>
            <a:r>
              <a:rPr lang="zh-TW" altLang="en-US" smtClean="0">
                <a:solidFill>
                  <a:schemeClr val="tx1"/>
                </a:solidFill>
              </a:rPr>
              <a:t>：</a:t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A) </a:t>
            </a:r>
            <a:r>
              <a:rPr lang="zh-TW" altLang="zh-TW" smtClean="0">
                <a:solidFill>
                  <a:schemeClr val="tx1"/>
                </a:solidFill>
              </a:rPr>
              <a:t>使用者：</a:t>
            </a:r>
            <a:r>
              <a:rPr lang="zh-TW" altLang="en-US" smtClean="0">
                <a:solidFill>
                  <a:schemeClr val="tx1"/>
                </a:solidFill>
              </a:rPr>
              <a:t>                       </a:t>
            </a:r>
            <a:r>
              <a:rPr lang="zh-TW" altLang="zh-TW" smtClean="0">
                <a:solidFill>
                  <a:schemeClr val="tx1"/>
                </a:solidFill>
              </a:rPr>
              <a:t>密碼：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B) </a:t>
            </a:r>
            <a:r>
              <a:rPr lang="zh-TW" altLang="en-US" smtClean="0">
                <a:solidFill>
                  <a:schemeClr val="tx1"/>
                </a:solidFill>
              </a:rPr>
              <a:t>使用者：</a:t>
            </a:r>
            <a:r>
              <a:rPr lang="en-US" altLang="zh-TW" smtClean="0">
                <a:solidFill>
                  <a:schemeClr val="tx1"/>
                </a:solidFill>
              </a:rPr>
              <a:t>DS                  </a:t>
            </a:r>
            <a:r>
              <a:rPr lang="zh-TW" altLang="en-US" smtClean="0">
                <a:solidFill>
                  <a:schemeClr val="tx1"/>
                </a:solidFill>
              </a:rPr>
              <a:t>密碼：</a:t>
            </a:r>
            <a:r>
              <a:rPr lang="en-US" altLang="zh-TW" smtClean="0">
                <a:solidFill>
                  <a:schemeClr val="tx1"/>
                </a:solidFill>
              </a:rPr>
              <a:t/>
            </a:r>
            <a:br>
              <a:rPr lang="en-US" altLang="zh-TW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C) </a:t>
            </a:r>
            <a:r>
              <a:rPr lang="zh-TW" altLang="en-US" smtClean="0">
                <a:solidFill>
                  <a:schemeClr val="tx1"/>
                </a:solidFill>
              </a:rPr>
              <a:t>使用者：</a:t>
            </a:r>
            <a:r>
              <a:rPr lang="en-US" altLang="zh-TW" smtClean="0">
                <a:solidFill>
                  <a:schemeClr val="tx1"/>
                </a:solidFill>
              </a:rPr>
              <a:t>WF-ERP       </a:t>
            </a:r>
            <a:r>
              <a:rPr lang="zh-TW" altLang="en-US" smtClean="0">
                <a:solidFill>
                  <a:schemeClr val="tx1"/>
                </a:solidFill>
              </a:rPr>
              <a:t>密碼：</a:t>
            </a:r>
            <a:r>
              <a:rPr lang="en-US" altLang="zh-TW" smtClean="0">
                <a:solidFill>
                  <a:schemeClr val="tx1"/>
                </a:solidFill>
              </a:rPr>
              <a:t>DS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D) </a:t>
            </a:r>
            <a:r>
              <a:rPr lang="zh-TW" altLang="en-US" smtClean="0">
                <a:solidFill>
                  <a:schemeClr val="tx1"/>
                </a:solidFill>
              </a:rPr>
              <a:t>使用者：</a:t>
            </a:r>
            <a:r>
              <a:rPr lang="en-US" altLang="zh-TW" smtClean="0">
                <a:solidFill>
                  <a:schemeClr val="tx1"/>
                </a:solidFill>
              </a:rPr>
              <a:t>WF-ERP       </a:t>
            </a:r>
            <a:r>
              <a:rPr lang="zh-TW" altLang="en-US" smtClean="0">
                <a:solidFill>
                  <a:schemeClr val="tx1"/>
                </a:solidFill>
              </a:rPr>
              <a:t>密碼：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smtClean="0">
                <a:solidFill>
                  <a:srgbClr val="0000FF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2801937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zh-TW" smtClean="0">
                <a:solidFill>
                  <a:schemeClr val="tx1"/>
                </a:solidFill>
              </a:rPr>
              <a:t>有關WF-ERP安裝後的系統備份管理，以下描述何者為非</a:t>
            </a:r>
            <a:r>
              <a:rPr lang="zh-TW" altLang="en-US" smtClean="0">
                <a:solidFill>
                  <a:schemeClr val="tx1"/>
                </a:solidFill>
              </a:rPr>
              <a:t>：</a:t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A) </a:t>
            </a:r>
            <a:r>
              <a:rPr lang="zh-TW" altLang="zh-TW" smtClean="0">
                <a:solidFill>
                  <a:schemeClr val="tx1"/>
                </a:solidFill>
              </a:rPr>
              <a:t>資料備份在WF-E</a:t>
            </a:r>
            <a:r>
              <a:rPr lang="zh-TW" altLang="en-US" smtClean="0">
                <a:solidFill>
                  <a:schemeClr val="tx1"/>
                </a:solidFill>
              </a:rPr>
              <a:t>R</a:t>
            </a:r>
            <a:r>
              <a:rPr lang="zh-TW" altLang="zh-TW" smtClean="0">
                <a:solidFill>
                  <a:schemeClr val="tx1"/>
                </a:solidFill>
              </a:rPr>
              <a:t>P上線完成後才需開始備份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B) </a:t>
            </a:r>
            <a:r>
              <a:rPr lang="zh-TW" altLang="en-US" smtClean="0">
                <a:solidFill>
                  <a:schemeClr val="tx1"/>
                </a:solidFill>
              </a:rPr>
              <a:t>資料備份應該在建置基本資料或參數時有資料登錄就該備份</a:t>
            </a:r>
            <a:r>
              <a:rPr lang="en-US" altLang="zh-TW" smtClean="0">
                <a:solidFill>
                  <a:schemeClr val="tx1"/>
                </a:solidFill>
              </a:rPr>
              <a:t/>
            </a:r>
            <a:br>
              <a:rPr lang="en-US" altLang="zh-TW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C) </a:t>
            </a:r>
            <a:r>
              <a:rPr lang="zh-TW" altLang="zh-TW" smtClean="0">
                <a:solidFill>
                  <a:schemeClr val="tx1"/>
                </a:solidFill>
              </a:rPr>
              <a:t>備份的媒體應該應該要準備數套輪流使用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D) </a:t>
            </a:r>
            <a:r>
              <a:rPr lang="zh-TW" altLang="zh-TW" smtClean="0">
                <a:solidFill>
                  <a:schemeClr val="tx1"/>
                </a:solidFill>
              </a:rPr>
              <a:t>資料備份時應該有檢視備份是否成功的機制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smtClean="0">
                <a:solidFill>
                  <a:srgbClr val="0000FF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2801937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zh-TW" smtClean="0">
                <a:solidFill>
                  <a:schemeClr val="tx1"/>
                </a:solidFill>
              </a:rPr>
              <a:t>有關資訊單位災難復原計畫的描述，何者為非</a:t>
            </a:r>
            <a:r>
              <a:rPr lang="zh-TW" altLang="en-US" smtClean="0">
                <a:solidFill>
                  <a:schemeClr val="tx1"/>
                </a:solidFill>
              </a:rPr>
              <a:t>：</a:t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A) </a:t>
            </a:r>
            <a:r>
              <a:rPr lang="zh-TW" altLang="zh-TW" smtClean="0">
                <a:solidFill>
                  <a:schemeClr val="tx1"/>
                </a:solidFill>
              </a:rPr>
              <a:t>不管資訊應用系統多寡與大小，企業均應就資訊系統的運作建置災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zh-TW" altLang="en-US" smtClean="0">
                <a:solidFill>
                  <a:schemeClr val="tx1"/>
                </a:solidFill>
              </a:rPr>
              <a:t>      </a:t>
            </a:r>
            <a:r>
              <a:rPr lang="zh-TW" altLang="zh-TW" smtClean="0">
                <a:solidFill>
                  <a:schemeClr val="tx1"/>
                </a:solidFill>
              </a:rPr>
              <a:t>難復原計畫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B) </a:t>
            </a:r>
            <a:r>
              <a:rPr lang="zh-TW" altLang="zh-TW" smtClean="0">
                <a:solidFill>
                  <a:schemeClr val="tx1"/>
                </a:solidFill>
              </a:rPr>
              <a:t>資訊系統的災難復原計畫是一種預防措施</a:t>
            </a:r>
            <a:r>
              <a:rPr lang="en-US" altLang="zh-TW" smtClean="0">
                <a:solidFill>
                  <a:schemeClr val="tx1"/>
                </a:solidFill>
              </a:rPr>
              <a:t/>
            </a:r>
            <a:br>
              <a:rPr lang="en-US" altLang="zh-TW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C) </a:t>
            </a:r>
            <a:r>
              <a:rPr lang="zh-TW" altLang="zh-TW" smtClean="0">
                <a:solidFill>
                  <a:schemeClr val="tx1"/>
                </a:solidFill>
              </a:rPr>
              <a:t>災難復原計畫應該定期</a:t>
            </a:r>
            <a:r>
              <a:rPr lang="zh-TW" altLang="en-US" smtClean="0">
                <a:solidFill>
                  <a:schemeClr val="tx1"/>
                </a:solidFill>
              </a:rPr>
              <a:t>，</a:t>
            </a:r>
            <a:r>
              <a:rPr lang="zh-TW" altLang="zh-TW" smtClean="0">
                <a:solidFill>
                  <a:schemeClr val="tx1"/>
                </a:solidFill>
              </a:rPr>
              <a:t>最長不超過一年測試一次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D) </a:t>
            </a:r>
            <a:r>
              <a:rPr lang="zh-TW" altLang="zh-TW" smtClean="0">
                <a:solidFill>
                  <a:schemeClr val="tx1"/>
                </a:solidFill>
              </a:rPr>
              <a:t>以上皆非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smtClean="0">
                <a:solidFill>
                  <a:srgbClr val="0000FF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68313" y="2492375"/>
            <a:ext cx="8135937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9263" indent="-449263" algn="just">
              <a:lnSpc>
                <a:spcPct val="105000"/>
              </a:lnSpc>
              <a:spcBef>
                <a:spcPct val="50000"/>
              </a:spcBef>
              <a:buClr>
                <a:srgbClr val="FF00FF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程式容易維護，確保一致性，可彈性擴充</a:t>
            </a:r>
          </a:p>
          <a:p>
            <a:pPr marL="449263" indent="-449263" algn="just">
              <a:lnSpc>
                <a:spcPct val="105000"/>
              </a:lnSpc>
              <a:spcBef>
                <a:spcPct val="50000"/>
              </a:spcBef>
              <a:buClr>
                <a:srgbClr val="FF00FF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資料庫修改或重整時，不會影響到</a:t>
            </a:r>
            <a:r>
              <a:rPr kumimoji="0" lang="en-US" altLang="zh-TW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Client</a:t>
            </a:r>
            <a:r>
              <a:rPr kumimoji="0" lang="zh-TW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端程式</a:t>
            </a:r>
          </a:p>
          <a:p>
            <a:pPr marL="449263" indent="-449263" algn="just">
              <a:lnSpc>
                <a:spcPct val="105000"/>
              </a:lnSpc>
              <a:spcBef>
                <a:spcPct val="50000"/>
              </a:spcBef>
              <a:buClr>
                <a:srgbClr val="FF00FF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降低網路傳輸負荷</a:t>
            </a:r>
          </a:p>
          <a:p>
            <a:pPr marL="449263" indent="-449263" algn="just">
              <a:lnSpc>
                <a:spcPct val="105000"/>
              </a:lnSpc>
              <a:spcBef>
                <a:spcPct val="50000"/>
              </a:spcBef>
              <a:buClr>
                <a:srgbClr val="FF00FF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有效管理系統資源，控制各交易之優先順序</a:t>
            </a:r>
          </a:p>
          <a:p>
            <a:pPr marL="449263" indent="-449263" algn="just">
              <a:lnSpc>
                <a:spcPct val="105000"/>
              </a:lnSpc>
              <a:spcBef>
                <a:spcPct val="50000"/>
              </a:spcBef>
              <a:buClr>
                <a:srgbClr val="FF00FF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適用於多營業點、多工廠等分散式企業環境</a:t>
            </a:r>
          </a:p>
          <a:p>
            <a:pPr marL="449263" indent="-449263" algn="just">
              <a:lnSpc>
                <a:spcPct val="105000"/>
              </a:lnSpc>
              <a:spcBef>
                <a:spcPct val="50000"/>
              </a:spcBef>
              <a:buClr>
                <a:srgbClr val="FF00FF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產品安裝與佈置比較簡單，產品維護更新也比較容易</a:t>
            </a:r>
          </a:p>
          <a:p>
            <a:pPr marL="449263" indent="-449263" algn="just">
              <a:lnSpc>
                <a:spcPct val="105000"/>
              </a:lnSpc>
              <a:spcBef>
                <a:spcPct val="50000"/>
              </a:spcBef>
              <a:buClr>
                <a:srgbClr val="FF00FF"/>
              </a:buClr>
              <a:buSzPct val="65000"/>
              <a:buFont typeface="Wingdings" pitchFamily="2" charset="2"/>
              <a:buChar char="u"/>
            </a:pPr>
            <a:r>
              <a:rPr kumimoji="0" lang="zh-TW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完全的行動運算環境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3-Tier</a:t>
            </a:r>
            <a:r>
              <a:rPr lang="en-US" altLang="zh-TW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TW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系統架構之優點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2801937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zh-TW" smtClean="0">
                <a:solidFill>
                  <a:schemeClr val="tx1"/>
                </a:solidFill>
              </a:rPr>
              <a:t>有關資料備份的儲存媒體管理，以下描述何者為是</a:t>
            </a:r>
            <a:r>
              <a:rPr lang="zh-TW" altLang="en-US" smtClean="0">
                <a:solidFill>
                  <a:schemeClr val="tx1"/>
                </a:solidFill>
              </a:rPr>
              <a:t>：</a:t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A) </a:t>
            </a:r>
            <a:r>
              <a:rPr lang="zh-TW" altLang="zh-TW" smtClean="0">
                <a:solidFill>
                  <a:schemeClr val="tx1"/>
                </a:solidFill>
              </a:rPr>
              <a:t>儲存媒體有其使用壽命應管制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B) </a:t>
            </a:r>
            <a:r>
              <a:rPr lang="zh-TW" altLang="zh-TW" smtClean="0">
                <a:solidFill>
                  <a:schemeClr val="tx1"/>
                </a:solidFill>
              </a:rPr>
              <a:t>儲存媒體應標示清楚，防寫防潮儲存</a:t>
            </a:r>
            <a:r>
              <a:rPr lang="en-US" altLang="zh-TW" smtClean="0">
                <a:solidFill>
                  <a:schemeClr val="tx1"/>
                </a:solidFill>
              </a:rPr>
              <a:t/>
            </a:r>
            <a:br>
              <a:rPr lang="en-US" altLang="zh-TW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C) </a:t>
            </a:r>
            <a:r>
              <a:rPr lang="zh-TW" altLang="zh-TW" smtClean="0">
                <a:solidFill>
                  <a:schemeClr val="tx1"/>
                </a:solidFill>
              </a:rPr>
              <a:t>儲存媒體的非正常借出借用應視同公司機密文件控管</a:t>
            </a:r>
            <a:r>
              <a:rPr lang="zh-TW" altLang="en-US" smtClean="0">
                <a:solidFill>
                  <a:schemeClr val="tx1"/>
                </a:solidFill>
              </a:rPr>
              <a:t/>
            </a:r>
            <a:br>
              <a:rPr lang="zh-TW" altLang="en-US" smtClean="0">
                <a:solidFill>
                  <a:schemeClr val="tx1"/>
                </a:solidFill>
              </a:rPr>
            </a:br>
            <a:r>
              <a:rPr lang="en-US" altLang="zh-TW" smtClean="0">
                <a:solidFill>
                  <a:schemeClr val="tx1"/>
                </a:solidFill>
              </a:rPr>
              <a:t>D) </a:t>
            </a:r>
            <a:r>
              <a:rPr lang="zh-TW" altLang="zh-TW" smtClean="0">
                <a:solidFill>
                  <a:schemeClr val="tx1"/>
                </a:solidFill>
              </a:rPr>
              <a:t>以上皆是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smtClean="0">
                <a:solidFill>
                  <a:srgbClr val="0000FF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2801937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en-US" dirty="0">
                <a:solidFill>
                  <a:schemeClr val="tx1"/>
                </a:solidFill>
              </a:rPr>
              <a:t>下列哪種作業不是由派班中心處理或</a:t>
            </a:r>
            <a:r>
              <a:rPr lang="zh-TW" altLang="en-US" dirty="0" smtClean="0">
                <a:solidFill>
                  <a:schemeClr val="tx1"/>
                </a:solidFill>
              </a:rPr>
              <a:t>產生？</a:t>
            </a:r>
            <a:br>
              <a:rPr lang="zh-TW" altLang="en-US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A)</a:t>
            </a:r>
            <a:r>
              <a:rPr lang="zh-TW" altLang="en-US" dirty="0" smtClean="0">
                <a:solidFill>
                  <a:schemeClr val="tx1"/>
                </a:solidFill>
              </a:rPr>
              <a:t> 統計</a:t>
            </a:r>
            <a:r>
              <a:rPr lang="zh-TW" altLang="en-US" dirty="0">
                <a:solidFill>
                  <a:schemeClr val="tx1"/>
                </a:solidFill>
              </a:rPr>
              <a:t>報表</a:t>
            </a:r>
            <a:r>
              <a:rPr lang="zh-TW" altLang="en-US" dirty="0" smtClean="0">
                <a:solidFill>
                  <a:schemeClr val="tx1"/>
                </a:solidFill>
              </a:rPr>
              <a:t/>
            </a:r>
            <a:br>
              <a:rPr lang="zh-TW" altLang="en-US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B)</a:t>
            </a:r>
            <a:r>
              <a:rPr lang="zh-TW" altLang="en-US" dirty="0" smtClean="0">
                <a:solidFill>
                  <a:schemeClr val="tx1"/>
                </a:solidFill>
              </a:rPr>
              <a:t> 批次作業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C)</a:t>
            </a:r>
            <a:r>
              <a:rPr lang="zh-TW" altLang="en-US" dirty="0" smtClean="0">
                <a:solidFill>
                  <a:schemeClr val="tx1"/>
                </a:solidFill>
              </a:rPr>
              <a:t> 單據</a:t>
            </a:r>
            <a:r>
              <a:rPr lang="zh-TW" altLang="en-US" dirty="0">
                <a:solidFill>
                  <a:schemeClr val="tx1"/>
                </a:solidFill>
              </a:rPr>
              <a:t>建立</a:t>
            </a:r>
            <a:r>
              <a:rPr lang="zh-TW" altLang="en-US" dirty="0" smtClean="0">
                <a:solidFill>
                  <a:schemeClr val="tx1"/>
                </a:solidFill>
              </a:rPr>
              <a:t>作業</a:t>
            </a:r>
            <a:br>
              <a:rPr lang="zh-TW" altLang="en-US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D)</a:t>
            </a:r>
            <a:r>
              <a:rPr lang="zh-TW" altLang="en-US" dirty="0" smtClean="0">
                <a:solidFill>
                  <a:schemeClr val="tx1"/>
                </a:solidFill>
              </a:rPr>
              <a:t> 文字</a:t>
            </a:r>
            <a:r>
              <a:rPr lang="zh-TW" altLang="en-US" dirty="0">
                <a:solidFill>
                  <a:schemeClr val="tx1"/>
                </a:solidFill>
              </a:rPr>
              <a:t>檔</a:t>
            </a:r>
            <a:r>
              <a:rPr lang="zh-TW" altLang="en-US" dirty="0" smtClean="0">
                <a:solidFill>
                  <a:schemeClr val="tx1"/>
                </a:solidFill>
              </a:rPr>
              <a:t>報表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dirty="0" smtClean="0">
                <a:solidFill>
                  <a:srgbClr val="0000FF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5463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隸書體W7"/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隸書體W7"/>
              </a:rPr>
              <a:t>二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隸書體W7"/>
              </a:rPr>
              <a:t>)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隸書體W7"/>
              </a:rPr>
              <a:t>、安裝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WF-ERP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隸書體W7"/>
              </a:rPr>
              <a:t>軟體前置作業檢查</a:t>
            </a:r>
          </a:p>
        </p:txBody>
      </p:sp>
      <p:graphicFrame>
        <p:nvGraphicFramePr>
          <p:cNvPr id="617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402987"/>
              </p:ext>
            </p:extLst>
          </p:nvPr>
        </p:nvGraphicFramePr>
        <p:xfrm>
          <a:off x="323528" y="2636912"/>
          <a:ext cx="8569325" cy="4002108"/>
        </p:xfrm>
        <a:graphic>
          <a:graphicData uri="http://schemas.openxmlformats.org/drawingml/2006/table">
            <a:tbl>
              <a:tblPr/>
              <a:tblGrid>
                <a:gridCol w="1647825"/>
                <a:gridCol w="3752775"/>
                <a:gridCol w="3168725"/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作業系統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其他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2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Data Base Server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Microsoft Windows 2003 Server SP2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Microsoft Windows 2008 Server</a:t>
                      </a:r>
                      <a:b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</a:b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或以後版本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Microsoft SQL Server 2005 Microsoft SQL Server 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2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Report Server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Microsoft Windows 2003 Server SP2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Microsoft Windows 2008 Server</a:t>
                      </a:r>
                      <a:b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</a:b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或以後版本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SQL Server 2005 Express Edition</a:t>
                      </a:r>
                      <a:endParaRPr kumimoji="1" lang="zh-TW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2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APP Server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Microsoft Windows 2003 Server SP2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Microsoft Windows 2008 Server</a:t>
                      </a:r>
                      <a:b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</a:b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或以後版本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2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工作站 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Client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Microsoft Windows 2000 Professional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Microsoft Windows XP Professional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Microsoft Windows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341438"/>
            <a:ext cx="8277225" cy="882650"/>
          </a:xfrm>
        </p:spPr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隸書體W7"/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隸書體W7"/>
              </a:rPr>
              <a:t>三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隸書體W7"/>
              </a:rPr>
              <a:t>)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隸書體W7"/>
              </a:rPr>
              <a:t>、安裝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WF-ERP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隸書體W7"/>
              </a:rPr>
              <a:t>硬體前置作業檢查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95288" y="2276475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zh-TW" sz="2400" b="1" u="sng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Database SQL SERVER</a:t>
            </a:r>
            <a:r>
              <a:rPr kumimoji="0" lang="zh-TW" altLang="en-US" sz="2400" b="1" u="sng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主機端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9750" y="5949950"/>
            <a:ext cx="8353425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77825" indent="-377825"/>
            <a:r>
              <a:rPr kumimoji="0" lang="zh-TW" altLang="en-US" sz="1600" b="1">
                <a:effectLst/>
                <a:latin typeface="Times New Roman" pitchFamily="18" charset="0"/>
                <a:ea typeface="標楷體" pitchFamily="65" charset="-120"/>
              </a:rPr>
              <a:t>註：若企業 </a:t>
            </a:r>
            <a:r>
              <a:rPr kumimoji="0" lang="en-US" altLang="zh-TW" sz="1600" b="1">
                <a:effectLst/>
                <a:latin typeface="Times New Roman" pitchFamily="18" charset="0"/>
                <a:ea typeface="標楷體" pitchFamily="65" charset="-120"/>
              </a:rPr>
              <a:t>ERP </a:t>
            </a:r>
            <a:r>
              <a:rPr kumimoji="0" lang="zh-TW" altLang="en-US" sz="1600" b="1">
                <a:effectLst/>
                <a:latin typeface="Times New Roman" pitchFamily="18" charset="0"/>
                <a:ea typeface="標楷體" pitchFamily="65" charset="-120"/>
              </a:rPr>
              <a:t>已經上線多年或者每年累計的交易記錄超過 </a:t>
            </a:r>
            <a:r>
              <a:rPr kumimoji="0" lang="en-US" altLang="zh-TW" sz="1600" b="1">
                <a:effectLst/>
                <a:latin typeface="Times New Roman" pitchFamily="18" charset="0"/>
                <a:ea typeface="標楷體" pitchFamily="65" charset="-120"/>
              </a:rPr>
              <a:t>10 </a:t>
            </a:r>
            <a:r>
              <a:rPr kumimoji="0" lang="zh-TW" altLang="en-US" sz="1600" b="1">
                <a:effectLst/>
                <a:latin typeface="Times New Roman" pitchFamily="18" charset="0"/>
                <a:ea typeface="標楷體" pitchFamily="65" charset="-120"/>
              </a:rPr>
              <a:t>萬筆以上，資料庫的負荷亦會直接影響 </a:t>
            </a:r>
            <a:r>
              <a:rPr kumimoji="0" lang="en-US" altLang="zh-TW" sz="1600" b="1">
                <a:effectLst/>
                <a:latin typeface="Times New Roman" pitchFamily="18" charset="0"/>
                <a:ea typeface="標楷體" pitchFamily="65" charset="-120"/>
              </a:rPr>
              <a:t>ERP </a:t>
            </a:r>
            <a:r>
              <a:rPr kumimoji="0" lang="zh-TW" altLang="en-US" sz="1600" b="1">
                <a:effectLst/>
                <a:latin typeface="Times New Roman" pitchFamily="18" charset="0"/>
                <a:ea typeface="標楷體" pitchFamily="65" charset="-120"/>
              </a:rPr>
              <a:t>的速度，因此 </a:t>
            </a:r>
            <a:r>
              <a:rPr kumimoji="0" lang="en-US" altLang="zh-TW" sz="1600" b="1">
                <a:effectLst/>
                <a:latin typeface="Times New Roman" pitchFamily="18" charset="0"/>
                <a:ea typeface="標楷體" pitchFamily="65" charset="-120"/>
              </a:rPr>
              <a:t>DB SEVER </a:t>
            </a:r>
            <a:r>
              <a:rPr kumimoji="0" lang="zh-TW" altLang="en-US" sz="1600" b="1">
                <a:effectLst/>
                <a:latin typeface="Times New Roman" pitchFamily="18" charset="0"/>
                <a:ea typeface="標楷體" pitchFamily="65" charset="-120"/>
              </a:rPr>
              <a:t>的規格就應該有效的升級會比較適當 </a:t>
            </a:r>
          </a:p>
        </p:txBody>
      </p:sp>
      <p:graphicFrame>
        <p:nvGraphicFramePr>
          <p:cNvPr id="720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4395"/>
              </p:ext>
            </p:extLst>
          </p:nvPr>
        </p:nvGraphicFramePr>
        <p:xfrm>
          <a:off x="684213" y="2852738"/>
          <a:ext cx="7696200" cy="3046414"/>
        </p:xfrm>
        <a:graphic>
          <a:graphicData uri="http://schemas.openxmlformats.org/drawingml/2006/table">
            <a:tbl>
              <a:tblPr/>
              <a:tblGrid>
                <a:gridCol w="1676400"/>
                <a:gridCol w="60198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CPU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Pentium  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Core 2 Duo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RAM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4GB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HDD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72GB 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 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建議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SATA or SAS HDD &amp; RAID 5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RAID5-E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，視資料量而定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) 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必須有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到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顆的硬碟。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DVD-ROM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8X 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Tape Driver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DDS5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以上（視資料量而定）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Network Card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100MB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Internet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512KB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 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遙控軟體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PcAnywhere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使用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)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9750" y="1557338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zh-TW" sz="2400" b="1" u="sng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Report SERVER</a:t>
            </a:r>
            <a:r>
              <a:rPr kumimoji="0" lang="zh-TW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報表主機</a:t>
            </a:r>
            <a:r>
              <a:rPr kumimoji="0" lang="zh-TW" altLang="en-US" sz="2400" b="1" u="sng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端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11188" y="5510510"/>
            <a:ext cx="78486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84188" indent="-484188"/>
            <a:r>
              <a:rPr kumimoji="0" lang="zh-TW" altLang="en-US" b="1" dirty="0">
                <a:effectLst/>
                <a:latin typeface="Times New Roman" pitchFamily="18" charset="0"/>
                <a:ea typeface="標楷體" pitchFamily="65" charset="-120"/>
              </a:rPr>
              <a:t>註：</a:t>
            </a:r>
            <a:r>
              <a:rPr kumimoji="0" lang="en-US" altLang="zh-TW" b="1" dirty="0">
                <a:effectLst/>
                <a:latin typeface="Times New Roman" pitchFamily="18" charset="0"/>
                <a:ea typeface="標楷體" pitchFamily="65" charset="-120"/>
              </a:rPr>
              <a:t>Application Server</a:t>
            </a:r>
            <a:r>
              <a:rPr kumimoji="0" lang="zh-TW" altLang="en-US" b="1" dirty="0">
                <a:effectLst/>
                <a:latin typeface="Times New Roman" pitchFamily="18" charset="0"/>
                <a:ea typeface="標楷體" pitchFamily="65" charset="-120"/>
              </a:rPr>
              <a:t>的規格會影響資料運算的速度，若企業運算複雜資料量大， </a:t>
            </a:r>
            <a:r>
              <a:rPr kumimoji="0" lang="en-US" altLang="zh-TW" b="1" dirty="0">
                <a:effectLst/>
                <a:latin typeface="Times New Roman" pitchFamily="18" charset="0"/>
              </a:rPr>
              <a:t>Application Server</a:t>
            </a:r>
            <a:r>
              <a:rPr kumimoji="0" lang="zh-TW" altLang="en-US" b="1" dirty="0">
                <a:effectLst/>
                <a:latin typeface="Times New Roman" pitchFamily="18" charset="0"/>
                <a:ea typeface="標楷體" pitchFamily="65" charset="-120"/>
              </a:rPr>
              <a:t>的規格及數量就應該加強規劃設計</a:t>
            </a:r>
          </a:p>
        </p:txBody>
      </p:sp>
      <p:graphicFrame>
        <p:nvGraphicFramePr>
          <p:cNvPr id="8220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86790"/>
              </p:ext>
            </p:extLst>
          </p:nvPr>
        </p:nvGraphicFramePr>
        <p:xfrm>
          <a:off x="611188" y="2132856"/>
          <a:ext cx="7848600" cy="3181351"/>
        </p:xfrm>
        <a:graphic>
          <a:graphicData uri="http://schemas.openxmlformats.org/drawingml/2006/table">
            <a:tbl>
              <a:tblPr/>
              <a:tblGrid>
                <a:gridCol w="1709596"/>
                <a:gridCol w="6139004"/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CPU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Pentium  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Core 2 Duo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RAM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4GB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HDD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72GB 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 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建議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SATA or SAS HDD &amp; RAID 1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RAID 5)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DVD-ROM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8X 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 （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Option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Network Card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100MB/1G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Internet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512KB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 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遙控軟體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PcAnywhere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使用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)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82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9750" y="1557338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zh-TW" sz="2400" b="1" u="sng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Application SERVER</a:t>
            </a:r>
            <a:r>
              <a:rPr kumimoji="0" lang="zh-TW" altLang="en-US" sz="2400" b="1" u="sng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主機端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11188" y="4869160"/>
            <a:ext cx="78486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84188" indent="-484188"/>
            <a:r>
              <a:rPr kumimoji="0" lang="zh-TW" altLang="en-US" b="1" dirty="0">
                <a:effectLst/>
                <a:latin typeface="Times New Roman" pitchFamily="18" charset="0"/>
                <a:ea typeface="標楷體" pitchFamily="65" charset="-120"/>
              </a:rPr>
              <a:t>註：</a:t>
            </a:r>
            <a:r>
              <a:rPr kumimoji="0" lang="en-US" altLang="zh-TW" b="1" dirty="0">
                <a:effectLst/>
                <a:latin typeface="Times New Roman" pitchFamily="18" charset="0"/>
                <a:ea typeface="標楷體" pitchFamily="65" charset="-120"/>
              </a:rPr>
              <a:t>Application Server</a:t>
            </a:r>
            <a:r>
              <a:rPr kumimoji="0" lang="zh-TW" altLang="en-US" b="1" dirty="0">
                <a:effectLst/>
                <a:latin typeface="Times New Roman" pitchFamily="18" charset="0"/>
                <a:ea typeface="標楷體" pitchFamily="65" charset="-120"/>
              </a:rPr>
              <a:t>的規格會影響資料運算的速度，若企業運算複雜資料量大， </a:t>
            </a:r>
            <a:r>
              <a:rPr kumimoji="0" lang="en-US" altLang="zh-TW" b="1" dirty="0">
                <a:effectLst/>
                <a:latin typeface="Times New Roman" pitchFamily="18" charset="0"/>
              </a:rPr>
              <a:t>Application Server</a:t>
            </a:r>
            <a:r>
              <a:rPr kumimoji="0" lang="zh-TW" altLang="en-US" b="1" dirty="0">
                <a:effectLst/>
                <a:latin typeface="Times New Roman" pitchFamily="18" charset="0"/>
                <a:ea typeface="標楷體" pitchFamily="65" charset="-120"/>
              </a:rPr>
              <a:t>的規格及數量就應該加強規劃設計</a:t>
            </a:r>
          </a:p>
        </p:txBody>
      </p:sp>
      <p:graphicFrame>
        <p:nvGraphicFramePr>
          <p:cNvPr id="8220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59581"/>
              </p:ext>
            </p:extLst>
          </p:nvPr>
        </p:nvGraphicFramePr>
        <p:xfrm>
          <a:off x="611188" y="2133600"/>
          <a:ext cx="7848600" cy="2654301"/>
        </p:xfrm>
        <a:graphic>
          <a:graphicData uri="http://schemas.openxmlformats.org/drawingml/2006/table">
            <a:tbl>
              <a:tblPr/>
              <a:tblGrid>
                <a:gridCol w="1709596"/>
                <a:gridCol w="6139004"/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CPU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Pentium4 2.8G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RAM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4G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HDD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72GB 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DVD-ROM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8X 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以上（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Option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Network Card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100MB/1G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11188" y="1484313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zh-TW" sz="2400" b="1" u="sng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PC</a:t>
            </a:r>
            <a:r>
              <a:rPr kumimoji="0" lang="zh-TW" altLang="en-US" sz="2400" b="1" u="sng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工作站端</a:t>
            </a:r>
          </a:p>
        </p:txBody>
      </p:sp>
      <p:graphicFrame>
        <p:nvGraphicFramePr>
          <p:cNvPr id="3491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06689"/>
              </p:ext>
            </p:extLst>
          </p:nvPr>
        </p:nvGraphicFramePr>
        <p:xfrm>
          <a:off x="971550" y="2133600"/>
          <a:ext cx="6729413" cy="2824163"/>
        </p:xfrm>
        <a:graphic>
          <a:graphicData uri="http://schemas.openxmlformats.org/drawingml/2006/table">
            <a:tbl>
              <a:tblPr/>
              <a:tblGrid>
                <a:gridCol w="1835150"/>
                <a:gridCol w="4894263"/>
              </a:tblGrid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CPU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Pentium4 3.0G 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RAM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512 MB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 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建議 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1G)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HDD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20GB 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DVD-ROM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8X 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以上（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Option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Network Card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100MB/1G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179388" y="2852738"/>
            <a:ext cx="8713787" cy="4005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341438"/>
            <a:ext cx="8229600" cy="823912"/>
          </a:xfrm>
        </p:spPr>
        <p:txBody>
          <a:bodyPr/>
          <a:lstStyle/>
          <a:p>
            <a:r>
              <a:rPr lang="en-US" altLang="zh-TW" dirty="0" smtClean="0">
                <a:latin typeface="華康隸書體W7"/>
              </a:rPr>
              <a:t>(</a:t>
            </a:r>
            <a:r>
              <a:rPr lang="zh-TW" altLang="en-US" dirty="0" smtClean="0">
                <a:latin typeface="華康隸書體W7"/>
              </a:rPr>
              <a:t>四</a:t>
            </a:r>
            <a:r>
              <a:rPr lang="en-US" altLang="zh-TW" dirty="0" smtClean="0">
                <a:latin typeface="華康隸書體W7"/>
              </a:rPr>
              <a:t>)</a:t>
            </a:r>
            <a:r>
              <a:rPr lang="zh-TW" altLang="en-US" dirty="0" smtClean="0">
                <a:latin typeface="華康隸書體W7"/>
              </a:rPr>
              <a:t>、</a:t>
            </a:r>
            <a:r>
              <a:rPr lang="en-US" altLang="zh-TW" b="1" dirty="0" smtClean="0"/>
              <a:t>WF-ERP</a:t>
            </a:r>
            <a:r>
              <a:rPr lang="zh-TW" altLang="en-US" dirty="0" smtClean="0">
                <a:latin typeface="華康隸書體W7"/>
              </a:rPr>
              <a:t>的運作原理*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1878013" y="3105150"/>
            <a:ext cx="3151187" cy="332105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kumimoji="0" lang="en-US" altLang="zh-TW" sz="2400" b="1" u="sng" dirty="0">
                <a:latin typeface="Calibri" pitchFamily="34" charset="0"/>
              </a:rPr>
              <a:t>3-tier</a:t>
            </a:r>
            <a:endParaRPr kumimoji="0" lang="en-US" altLang="zh-TW" sz="2400" b="1" dirty="0">
              <a:latin typeface="Calibri" pitchFamily="34" charset="0"/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5081588" y="3105150"/>
            <a:ext cx="3149600" cy="332105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kumimoji="0" lang="en-US" altLang="zh-TW" sz="2400" b="1" u="sng" dirty="0">
                <a:latin typeface="Calibri" pitchFamily="34" charset="0"/>
              </a:rPr>
              <a:t>2-tier</a:t>
            </a:r>
            <a:endParaRPr kumimoji="0" lang="en-US" altLang="zh-TW" sz="2400" b="1" dirty="0">
              <a:latin typeface="Calibri" pitchFamily="34" charset="0"/>
            </a:endParaRPr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3203575" y="2276475"/>
            <a:ext cx="2736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sz="2800" b="1" u="sng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2-tier vs 3-tier</a:t>
            </a:r>
            <a:endParaRPr kumimoji="0" lang="en-US" altLang="zh-TW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10247" name="Picture 10" descr="p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3695700"/>
            <a:ext cx="9445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1" descr="p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3616325"/>
            <a:ext cx="9461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2" descr="p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5743575"/>
            <a:ext cx="9445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3" descr="p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5664200"/>
            <a:ext cx="94615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4" descr="p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4679950"/>
            <a:ext cx="9445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52" name="AutoShape 15"/>
          <p:cNvCxnSpPr>
            <a:cxnSpLocks noChangeShapeType="1"/>
          </p:cNvCxnSpPr>
          <p:nvPr/>
        </p:nvCxnSpPr>
        <p:spPr bwMode="auto">
          <a:xfrm>
            <a:off x="2468563" y="4286250"/>
            <a:ext cx="1587" cy="393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6"/>
          <p:cNvCxnSpPr>
            <a:cxnSpLocks noChangeShapeType="1"/>
          </p:cNvCxnSpPr>
          <p:nvPr/>
        </p:nvCxnSpPr>
        <p:spPr bwMode="auto">
          <a:xfrm>
            <a:off x="2468563" y="5272088"/>
            <a:ext cx="1587" cy="4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7"/>
          <p:cNvCxnSpPr>
            <a:cxnSpLocks noChangeShapeType="1"/>
          </p:cNvCxnSpPr>
          <p:nvPr/>
        </p:nvCxnSpPr>
        <p:spPr bwMode="auto">
          <a:xfrm>
            <a:off x="5607050" y="4206875"/>
            <a:ext cx="1588" cy="14573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Rectangle 18"/>
          <p:cNvSpPr>
            <a:spLocks noChangeArrowheads="1"/>
          </p:cNvSpPr>
          <p:nvPr/>
        </p:nvSpPr>
        <p:spPr bwMode="auto">
          <a:xfrm>
            <a:off x="476250" y="3656013"/>
            <a:ext cx="13112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b="1" dirty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algn="ctr"/>
            <a:r>
              <a:rPr kumimoji="0" lang="en-US" altLang="zh-TW" b="1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10256" name="Rectangle 19"/>
          <p:cNvSpPr>
            <a:spLocks noChangeArrowheads="1"/>
          </p:cNvSpPr>
          <p:nvPr/>
        </p:nvSpPr>
        <p:spPr bwMode="auto">
          <a:xfrm>
            <a:off x="395288" y="4640263"/>
            <a:ext cx="1497012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b="1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 algn="ctr"/>
            <a:r>
              <a:rPr kumimoji="0" lang="en-US" altLang="zh-TW" b="1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10257" name="Rectangle 20"/>
          <p:cNvSpPr>
            <a:spLocks noChangeArrowheads="1"/>
          </p:cNvSpPr>
          <p:nvPr/>
        </p:nvSpPr>
        <p:spPr bwMode="auto">
          <a:xfrm>
            <a:off x="476250" y="5848350"/>
            <a:ext cx="13112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TW" b="1"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  <p:sp>
        <p:nvSpPr>
          <p:cNvPr id="10258" name="Rectangle 21"/>
          <p:cNvSpPr>
            <a:spLocks noChangeArrowheads="1"/>
          </p:cNvSpPr>
          <p:nvPr/>
        </p:nvSpPr>
        <p:spPr bwMode="auto">
          <a:xfrm>
            <a:off x="2855913" y="3721100"/>
            <a:ext cx="200342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kumimoji="0" lang="zh-TW" altLang="en-US" sz="1600" b="1">
                <a:solidFill>
                  <a:srgbClr val="0000FF"/>
                </a:solidFill>
                <a:effectLst/>
                <a:latin typeface="Calibri" pitchFamily="34" charset="0"/>
                <a:ea typeface="標楷體" pitchFamily="65" charset="-120"/>
              </a:rPr>
              <a:t>資料儲存、搜尋、簡易計算</a:t>
            </a:r>
          </a:p>
        </p:txBody>
      </p:sp>
      <p:sp>
        <p:nvSpPr>
          <p:cNvPr id="10259" name="Rectangle 22"/>
          <p:cNvSpPr>
            <a:spLocks noChangeArrowheads="1"/>
          </p:cNvSpPr>
          <p:nvPr/>
        </p:nvSpPr>
        <p:spPr bwMode="auto">
          <a:xfrm>
            <a:off x="2868613" y="4719638"/>
            <a:ext cx="22796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kumimoji="0" lang="zh-TW" altLang="en-US" sz="1600" b="1">
                <a:solidFill>
                  <a:srgbClr val="0000FF"/>
                </a:solidFill>
                <a:effectLst/>
                <a:latin typeface="Calibri" pitchFamily="34" charset="0"/>
                <a:ea typeface="標楷體" pitchFamily="65" charset="-120"/>
              </a:rPr>
              <a:t>資料庫的介面</a:t>
            </a:r>
          </a:p>
          <a:p>
            <a:pPr algn="just"/>
            <a:r>
              <a:rPr kumimoji="0" lang="zh-TW" altLang="en-US" sz="1600" b="1">
                <a:solidFill>
                  <a:srgbClr val="0000FF"/>
                </a:solidFill>
                <a:effectLst/>
                <a:latin typeface="Calibri" pitchFamily="34" charset="0"/>
                <a:ea typeface="標楷體" pitchFamily="65" charset="-120"/>
              </a:rPr>
              <a:t>複製的運算與資料處理</a:t>
            </a:r>
          </a:p>
        </p:txBody>
      </p:sp>
      <p:sp>
        <p:nvSpPr>
          <p:cNvPr id="10260" name="Rectangle 23"/>
          <p:cNvSpPr>
            <a:spLocks noChangeArrowheads="1"/>
          </p:cNvSpPr>
          <p:nvPr/>
        </p:nvSpPr>
        <p:spPr bwMode="auto">
          <a:xfrm>
            <a:off x="2855913" y="5873750"/>
            <a:ext cx="20478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kumimoji="0" lang="zh-TW" altLang="en-US" sz="1600" b="1">
                <a:solidFill>
                  <a:srgbClr val="0000FF"/>
                </a:solidFill>
                <a:effectLst/>
                <a:latin typeface="Calibri" pitchFamily="34" charset="0"/>
                <a:ea typeface="標楷體" pitchFamily="65" charset="-120"/>
              </a:rPr>
              <a:t>使用者介面處理</a:t>
            </a:r>
          </a:p>
        </p:txBody>
      </p:sp>
      <p:sp>
        <p:nvSpPr>
          <p:cNvPr id="10261" name="Rectangle 24"/>
          <p:cNvSpPr>
            <a:spLocks noChangeArrowheads="1"/>
          </p:cNvSpPr>
          <p:nvPr/>
        </p:nvSpPr>
        <p:spPr bwMode="auto">
          <a:xfrm>
            <a:off x="6011863" y="3630613"/>
            <a:ext cx="209391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kumimoji="0" lang="zh-TW" altLang="en-US" sz="1600" b="1" dirty="0">
                <a:solidFill>
                  <a:srgbClr val="0000FF"/>
                </a:solidFill>
                <a:effectLst/>
                <a:latin typeface="Calibri" pitchFamily="34" charset="0"/>
                <a:ea typeface="標楷體" pitchFamily="65" charset="-120"/>
              </a:rPr>
              <a:t>資料儲存、搜尋、簡易計算</a:t>
            </a:r>
          </a:p>
        </p:txBody>
      </p:sp>
      <p:sp>
        <p:nvSpPr>
          <p:cNvPr id="10262" name="Rectangle 25"/>
          <p:cNvSpPr>
            <a:spLocks noChangeArrowheads="1"/>
          </p:cNvSpPr>
          <p:nvPr/>
        </p:nvSpPr>
        <p:spPr bwMode="auto">
          <a:xfrm>
            <a:off x="6011863" y="5494338"/>
            <a:ext cx="23828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kumimoji="0" lang="zh-TW" altLang="en-US" sz="1600" b="1">
                <a:solidFill>
                  <a:srgbClr val="0000FF"/>
                </a:solidFill>
                <a:effectLst/>
                <a:latin typeface="Calibri" pitchFamily="34" charset="0"/>
                <a:ea typeface="標楷體" pitchFamily="65" charset="-120"/>
              </a:rPr>
              <a:t>資料庫的介面</a:t>
            </a:r>
          </a:p>
          <a:p>
            <a:pPr algn="just"/>
            <a:r>
              <a:rPr kumimoji="0" lang="zh-TW" altLang="en-US" sz="1600" b="1">
                <a:solidFill>
                  <a:srgbClr val="0000FF"/>
                </a:solidFill>
                <a:effectLst/>
                <a:latin typeface="Calibri" pitchFamily="34" charset="0"/>
                <a:ea typeface="標楷體" pitchFamily="65" charset="-120"/>
              </a:rPr>
              <a:t>複雜的運算與資料處理</a:t>
            </a:r>
          </a:p>
          <a:p>
            <a:pPr algn="just"/>
            <a:r>
              <a:rPr kumimoji="0" lang="zh-TW" altLang="en-US" sz="1600" b="1">
                <a:solidFill>
                  <a:srgbClr val="0000FF"/>
                </a:solidFill>
                <a:effectLst/>
                <a:latin typeface="Calibri" pitchFamily="34" charset="0"/>
                <a:ea typeface="標楷體" pitchFamily="65" charset="-120"/>
              </a:rPr>
              <a:t>使用者介面處理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6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0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8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0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3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5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4" grpId="0" animBg="1"/>
      <p:bldP spid="10264" grpId="1" animBg="1"/>
      <p:bldP spid="10243" grpId="0"/>
      <p:bldP spid="10244" grpId="0" animBg="1"/>
      <p:bldP spid="10245" grpId="0" animBg="1"/>
      <p:bldP spid="10246" grpId="0"/>
      <p:bldP spid="10255" grpId="0"/>
      <p:bldP spid="10256" grpId="0"/>
      <p:bldP spid="10257" grpId="0"/>
      <p:bldP spid="10258" grpId="0"/>
      <p:bldP spid="10259" grpId="0"/>
      <p:bldP spid="10260" grpId="0"/>
      <p:bldP spid="10261" grpId="0"/>
      <p:bldP spid="1026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1741</Words>
  <Application>Microsoft Office PowerPoint</Application>
  <PresentationFormat>如螢幕大小 (4:3)</PresentationFormat>
  <Paragraphs>318</Paragraphs>
  <Slides>31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書法家顏楷體</vt:lpstr>
      <vt:lpstr>華康細圓體</vt:lpstr>
      <vt:lpstr>華康隸書體W7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第四章   Workflow ERP GP 架構簡介</vt:lpstr>
      <vt:lpstr>(一) 、 Workflow ERP  GP系統架構簡介*</vt:lpstr>
      <vt:lpstr>3-Tier 系統架構之優點</vt:lpstr>
      <vt:lpstr>(二)、安裝WF-ERP軟體前置作業檢查</vt:lpstr>
      <vt:lpstr>(三)、安裝WF-ERP硬體前置作業檢查</vt:lpstr>
      <vt:lpstr>PowerPoint 簡報</vt:lpstr>
      <vt:lpstr>PowerPoint 簡報</vt:lpstr>
      <vt:lpstr>PowerPoint 簡報</vt:lpstr>
      <vt:lpstr>(四)、WF-ERP的運作原理*</vt:lpstr>
      <vt:lpstr>WorkFlow ERP GP Architecture*</vt:lpstr>
      <vt:lpstr>名詞解釋</vt:lpstr>
      <vt:lpstr>(四)、常見的ERP架構*</vt:lpstr>
      <vt:lpstr>單一主機 (2)</vt:lpstr>
      <vt:lpstr>多主機(AP+DB+Client)：三層</vt:lpstr>
      <vt:lpstr>遠端連線</vt:lpstr>
      <vt:lpstr>廣域網路資料庫集中</vt:lpstr>
      <vt:lpstr>(六)、Workflow ERP  GP環境一覽表</vt:lpstr>
      <vt:lpstr>PowerPoint 簡報</vt:lpstr>
      <vt:lpstr>評量測驗 (Cont.)</vt:lpstr>
      <vt:lpstr>評量測驗 (Cont.)</vt:lpstr>
      <vt:lpstr>(七)、非同步處理（報表與批次作業）架構*</vt:lpstr>
      <vt:lpstr>(七)、非同步處理（報表與批次作業）架構* </vt:lpstr>
      <vt:lpstr>(八)、WF-ERP GP系統的使用者及安全控管 </vt:lpstr>
      <vt:lpstr>PowerPoint 簡報</vt:lpstr>
      <vt:lpstr>5.系統的備份與回存</vt:lpstr>
      <vt:lpstr>6.災難復原計畫</vt:lpstr>
      <vt:lpstr>評量測驗 (Cont.)</vt:lpstr>
      <vt:lpstr>評量測驗 (Cont.)</vt:lpstr>
      <vt:lpstr>評量測驗 (Cont.)</vt:lpstr>
      <vt:lpstr>評量測驗 (Cont.)</vt:lpstr>
      <vt:lpstr>評量測驗 (Cont.)</vt:lpstr>
    </vt:vector>
  </TitlesOfParts>
  <Company>亞東技術學院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Jason</dc:creator>
  <cp:lastModifiedBy>JASON LAI</cp:lastModifiedBy>
  <cp:revision>142</cp:revision>
  <dcterms:created xsi:type="dcterms:W3CDTF">2009-09-08T04:51:44Z</dcterms:created>
  <dcterms:modified xsi:type="dcterms:W3CDTF">2015-10-11T03:57:23Z</dcterms:modified>
</cp:coreProperties>
</file>