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416" r:id="rId3"/>
    <p:sldId id="452" r:id="rId4"/>
    <p:sldId id="457" r:id="rId5"/>
    <p:sldId id="454" r:id="rId6"/>
    <p:sldId id="455" r:id="rId7"/>
    <p:sldId id="459" r:id="rId8"/>
    <p:sldId id="460" r:id="rId9"/>
    <p:sldId id="461" r:id="rId10"/>
    <p:sldId id="462" r:id="rId11"/>
    <p:sldId id="458" r:id="rId12"/>
    <p:sldId id="451" r:id="rId13"/>
    <p:sldId id="421" r:id="rId14"/>
    <p:sldId id="417" r:id="rId15"/>
    <p:sldId id="408" r:id="rId16"/>
    <p:sldId id="422" r:id="rId17"/>
    <p:sldId id="423" r:id="rId18"/>
    <p:sldId id="424" r:id="rId19"/>
    <p:sldId id="425" r:id="rId20"/>
    <p:sldId id="426" r:id="rId21"/>
    <p:sldId id="463" r:id="rId22"/>
    <p:sldId id="465" r:id="rId23"/>
    <p:sldId id="467" r:id="rId24"/>
    <p:sldId id="466" r:id="rId25"/>
    <p:sldId id="468" r:id="rId26"/>
    <p:sldId id="469" r:id="rId27"/>
    <p:sldId id="420" r:id="rId28"/>
    <p:sldId id="418" r:id="rId29"/>
    <p:sldId id="419" r:id="rId30"/>
    <p:sldId id="474" r:id="rId31"/>
    <p:sldId id="475" r:id="rId32"/>
    <p:sldId id="477" r:id="rId33"/>
    <p:sldId id="476" r:id="rId34"/>
    <p:sldId id="478" r:id="rId35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99"/>
    <a:srgbClr val="66FF66"/>
    <a:srgbClr val="FF99FF"/>
    <a:srgbClr val="CCFF99"/>
    <a:srgbClr val="FFCC66"/>
    <a:srgbClr val="6699FF"/>
    <a:srgbClr val="9999FF"/>
    <a:srgbClr val="99FFCC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3451" autoAdjust="0"/>
  </p:normalViewPr>
  <p:slideViewPr>
    <p:cSldViewPr>
      <p:cViewPr varScale="1">
        <p:scale>
          <a:sx n="82" d="100"/>
          <a:sy n="82" d="100"/>
        </p:scale>
        <p:origin x="-907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3EB38B6-B95D-4F0A-BB74-9EF45B51A842}" type="datetimeFigureOut">
              <a:rPr lang="zh-TW" altLang="en-US"/>
              <a:pPr>
                <a:defRPr/>
              </a:pPr>
              <a:t>2015/10/12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8295A31B-44F2-4124-85E5-A4BE31A15AC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48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9775F5D-82FC-425F-9B20-970661EEF797}" type="datetimeFigureOut">
              <a:rPr lang="zh-TW" altLang="en-US"/>
              <a:pPr>
                <a:defRPr/>
              </a:pPr>
              <a:t>2015/10/12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1256655C-EF04-4436-9D8A-C2FF0BC5B21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580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0000FF"/>
                </a:solidFill>
                <a:ea typeface="書法家顏楷體" pitchFamily="49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DB5CD-85BB-4221-8E96-F6DA60A2FF3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997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BF781-4B2F-4581-B6AD-5F35D157D7AF}" type="datetime1">
              <a:rPr lang="zh-TW" altLang="en-US"/>
              <a:pPr>
                <a:defRPr/>
              </a:pPr>
              <a:t>2015/10/12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0D5B0-D1BF-4FC8-B0C6-9FC2E0BC85A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985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4CD73-2CBB-4D5A-ADE6-AA5D1127C61E}" type="datetime1">
              <a:rPr lang="zh-TW" altLang="en-US"/>
              <a:pPr>
                <a:defRPr/>
              </a:pPr>
              <a:t>2015/10/12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86F53-9366-4668-9C2E-6DD89378994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621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34C92-A0BA-4807-B1EB-E824F99208F6}" type="datetime1">
              <a:rPr lang="zh-TW" altLang="en-US"/>
              <a:pPr>
                <a:defRPr/>
              </a:pPr>
              <a:t>2015/10/12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05275-EFFD-4197-B515-EC85535ACD5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164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8D568-20EB-447D-8297-25E00C81DC3C}" type="datetime1">
              <a:rPr lang="zh-TW" altLang="en-US"/>
              <a:pPr>
                <a:defRPr/>
              </a:pPr>
              <a:t>2015/10/12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18882-D5AC-4B96-BCDF-DBC8128CAE9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55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571744"/>
            <a:ext cx="4038600" cy="3554419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Font typeface="Wingdings" pitchFamily="2" charset="2"/>
              <a:defRPr lang="zh-TW" altLang="en-US" sz="2000" b="1" kern="1200" dirty="0" smtClean="0">
                <a:solidFill>
                  <a:srgbClr val="FF3399"/>
                </a:solidFill>
                <a:latin typeface="標楷體" pitchFamily="65" charset="-120"/>
                <a:ea typeface="標楷體" pitchFamily="65" charset="-120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571744"/>
            <a:ext cx="4038600" cy="3554419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Font typeface="Wingdings" pitchFamily="2" charset="2"/>
              <a:defRPr lang="zh-TW" altLang="en-US" sz="2000" b="1" kern="1200" dirty="0" smtClean="0">
                <a:solidFill>
                  <a:srgbClr val="FF3399"/>
                </a:solidFill>
                <a:latin typeface="標楷體" pitchFamily="65" charset="-120"/>
                <a:ea typeface="標楷體" pitchFamily="65" charset="-120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3FBAD-6950-4018-BD21-893553F8F2E0}" type="datetime1">
              <a:rPr lang="zh-TW" altLang="en-US"/>
              <a:pPr>
                <a:defRPr/>
              </a:pPr>
              <a:t>2015/10/12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F0479-873B-4CE6-BD81-917BD825F6E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244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500305"/>
            <a:ext cx="4040188" cy="3625857"/>
          </a:xfrm>
        </p:spPr>
        <p:txBody>
          <a:bodyPr/>
          <a:lstStyle>
            <a:lvl1pPr>
              <a:defRPr sz="2000"/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en-US" altLang="zh-TW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00307"/>
            <a:ext cx="4041775" cy="3625856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2000" b="1" kern="1200" dirty="0" smtClean="0">
                <a:solidFill>
                  <a:srgbClr val="FF3399"/>
                </a:solidFill>
                <a:latin typeface="標楷體" pitchFamily="65" charset="-120"/>
                <a:ea typeface="標楷體" pitchFamily="65" charset="-120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algn="l" defTabSz="914400" rtl="0" eaLnBrk="1" latinLnBrk="0" hangingPunct="1">
              <a:spcBef>
                <a:spcPct val="20000"/>
              </a:spcBef>
              <a:defRPr lang="zh-TW" altLang="en-US" sz="1600" b="1" kern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4pPr>
            <a:lvl5pPr>
              <a:defRPr lang="zh-TW" altLang="en-US" sz="1600" b="1" kern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DFA5E-9BB6-410D-82BF-7BDC6B92BEBA}" type="datetime1">
              <a:rPr lang="zh-TW" altLang="en-US"/>
              <a:pPr>
                <a:defRPr/>
              </a:pPr>
              <a:t>2015/10/12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BDC46-DB4B-485E-A0C2-7FD63BB5D94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389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A1190-A54D-48EE-853C-3226B33959EF}" type="datetime1">
              <a:rPr lang="zh-TW" altLang="en-US"/>
              <a:pPr>
                <a:defRPr/>
              </a:pPr>
              <a:t>2015/10/12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2DC1B-B911-4BF2-A3DA-5221138B5D0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679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567D4-3EE9-4636-9750-47C8AB67712A}" type="datetime1">
              <a:rPr lang="zh-TW" altLang="en-US"/>
              <a:pPr>
                <a:defRPr/>
              </a:pPr>
              <a:t>2015/10/12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B99CC-3D91-4C0C-BDC3-B09E73188D7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193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3AC4A-9BD6-4240-A4FF-EEE5D3B2C2CB}" type="datetime1">
              <a:rPr lang="zh-TW" altLang="en-US"/>
              <a:pPr>
                <a:defRPr/>
              </a:pPr>
              <a:t>2015/10/12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0BAF0-6B88-4E1F-A073-F2D0A01FC17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770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2E065-2185-4620-9CC6-9A22B38C5AC2}" type="datetime1">
              <a:rPr lang="zh-TW" altLang="en-US"/>
              <a:pPr>
                <a:defRPr/>
              </a:pPr>
              <a:t>2015/10/12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C8EEA-85AF-48AF-A140-25C2B2D5E04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760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28625" y="13573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2643188"/>
            <a:ext cx="822960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44D9C17-3BAB-4A6D-84F7-D333720C60D7}" type="datetime1">
              <a:rPr lang="zh-TW" altLang="en-US"/>
              <a:pPr>
                <a:defRPr/>
              </a:pPr>
              <a:t>2015/10/12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10400" y="1889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0915C868-85EF-4782-B667-00D2927E64F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Clr>
          <a:srgbClr val="FF3399"/>
        </a:buClr>
        <a:buSzPct val="65000"/>
        <a:buFont typeface="Wingdings" pitchFamily="2" charset="2"/>
        <a:buChar char="u"/>
        <a:defRPr sz="2000" b="1" kern="1200">
          <a:solidFill>
            <a:srgbClr val="FF3399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Clr>
          <a:srgbClr val="008000"/>
        </a:buClr>
        <a:buSzPct val="80000"/>
        <a:buFont typeface="Wingdings" pitchFamily="2" charset="2"/>
        <a:buChar char="Ø"/>
        <a:defRPr b="1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ü"/>
        <a:defRPr b="1" kern="1200">
          <a:solidFill>
            <a:schemeClr val="tx1"/>
          </a:solidFill>
          <a:latin typeface="標楷體" pitchFamily="65" charset="-120"/>
          <a:ea typeface="標楷體" pitchFamily="65" charset="-120"/>
          <a:cs typeface="Times New Roman" pitchFamily="18" charset="0"/>
        </a:defRPr>
      </a:lvl3pPr>
      <a:lvl4pPr marL="1600200" indent="-2286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Font typeface="Arial" charset="0"/>
        <a:buChar char="–"/>
        <a:defRPr b="1" kern="1200">
          <a:solidFill>
            <a:schemeClr val="tx1"/>
          </a:solidFill>
          <a:latin typeface="標楷體" pitchFamily="65" charset="-120"/>
          <a:ea typeface="標楷體" pitchFamily="65" charset="-120"/>
          <a:cs typeface="Times New Roman" pitchFamily="18" charset="0"/>
        </a:defRPr>
      </a:lvl4pPr>
      <a:lvl5pPr marL="2057400" indent="-2286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Font typeface="Arial" charset="0"/>
        <a:buChar char="»"/>
        <a:defRPr b="1" kern="1200">
          <a:solidFill>
            <a:schemeClr val="tx1"/>
          </a:solidFill>
          <a:latin typeface="標楷體" pitchFamily="65" charset="-12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DAA7E2-1E77-4E84-8CBA-6AD2B68163B6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85813" y="2000250"/>
            <a:ext cx="7815262" cy="1671638"/>
          </a:xfrm>
        </p:spPr>
        <p:txBody>
          <a:bodyPr>
            <a:noAutofit/>
          </a:bodyPr>
          <a:lstStyle/>
          <a:p>
            <a:pPr eaLnBrk="1" hangingPunct="1">
              <a:lnSpc>
                <a:spcPts val="6000"/>
              </a:lnSpc>
              <a:spcBef>
                <a:spcPts val="1200"/>
              </a:spcBef>
              <a:defRPr/>
            </a:pPr>
            <a:r>
              <a:rPr lang="zh-TW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第五章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TW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TW" sz="3600" b="1" dirty="0" smtClean="0"/>
              <a:t>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Workflow ERP </a:t>
            </a:r>
            <a:r>
              <a:rPr lang="zh-TW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基礎操作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(II)</a:t>
            </a:r>
            <a:endParaRPr lang="zh-TW" altLang="en-US" sz="36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71750" y="4286250"/>
            <a:ext cx="5786438" cy="1566863"/>
          </a:xfrm>
        </p:spPr>
        <p:txBody>
          <a:bodyPr/>
          <a:lstStyle/>
          <a:p>
            <a:pPr algn="l" eaLnBrk="1" hangingPunct="1">
              <a:lnSpc>
                <a:spcPts val="3000"/>
              </a:lnSpc>
            </a:pPr>
            <a:r>
              <a:rPr lang="zh-TW" altLang="en-US" sz="2400" smtClean="0">
                <a:solidFill>
                  <a:schemeClr val="tx1"/>
                </a:solidFill>
                <a:ea typeface="標楷體" pitchFamily="65" charset="-120"/>
              </a:rPr>
              <a:t>授課教師：賴鍵元</a:t>
            </a:r>
            <a:endParaRPr lang="en-US" altLang="zh-TW" sz="2400" smtClean="0">
              <a:solidFill>
                <a:schemeClr val="tx1"/>
              </a:solidFill>
              <a:ea typeface="標楷體" pitchFamily="65" charset="-120"/>
            </a:endParaRPr>
          </a:p>
          <a:p>
            <a:pPr algn="l" eaLnBrk="1" hangingPunct="1">
              <a:lnSpc>
                <a:spcPts val="3000"/>
              </a:lnSpc>
            </a:pPr>
            <a:r>
              <a:rPr lang="zh-TW" altLang="en-US" sz="2400" smtClean="0">
                <a:solidFill>
                  <a:schemeClr val="tx1"/>
                </a:solidFill>
                <a:ea typeface="標楷體" pitchFamily="65" charset="-120"/>
              </a:rPr>
              <a:t>研 究 室：誠勤</a:t>
            </a:r>
            <a:r>
              <a:rPr lang="en-US" altLang="zh-TW" sz="2400" smtClean="0">
                <a:solidFill>
                  <a:schemeClr val="tx1"/>
                </a:solidFill>
                <a:ea typeface="標楷體" pitchFamily="65" charset="-120"/>
              </a:rPr>
              <a:t>805</a:t>
            </a:r>
          </a:p>
          <a:p>
            <a:pPr algn="l" eaLnBrk="1" hangingPunct="1">
              <a:lnSpc>
                <a:spcPts val="3000"/>
              </a:lnSpc>
            </a:pPr>
            <a:r>
              <a:rPr lang="en-US" altLang="zh-TW" sz="2400" smtClean="0">
                <a:solidFill>
                  <a:schemeClr val="tx1"/>
                </a:solidFill>
                <a:ea typeface="標楷體" pitchFamily="65" charset="-120"/>
              </a:rPr>
              <a:t>E-mail</a:t>
            </a:r>
            <a:r>
              <a:rPr lang="zh-TW" altLang="en-US" sz="2400" smtClean="0">
                <a:solidFill>
                  <a:schemeClr val="tx1"/>
                </a:solidFill>
                <a:ea typeface="標楷體" pitchFamily="65" charset="-120"/>
              </a:rPr>
              <a:t>：</a:t>
            </a:r>
            <a:r>
              <a:rPr lang="en-US" altLang="zh-TW" sz="2400" smtClean="0">
                <a:solidFill>
                  <a:schemeClr val="tx1"/>
                </a:solidFill>
                <a:ea typeface="標楷體" pitchFamily="65" charset="-120"/>
              </a:rPr>
              <a:t>fi012@mail.oit.edu.tw</a:t>
            </a:r>
            <a:endParaRPr lang="zh-TW" altLang="en-US" sz="2400" smtClean="0">
              <a:solidFill>
                <a:schemeClr val="tx1"/>
              </a:solidFill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4686" y="2321496"/>
            <a:ext cx="8284055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05275-EFFD-4197-B515-EC85535ACD53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44686" y="6370245"/>
            <a:ext cx="2039082" cy="43204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標題 1"/>
          <p:cNvSpPr txBox="1">
            <a:spLocks/>
          </p:cNvSpPr>
          <p:nvPr/>
        </p:nvSpPr>
        <p:spPr bwMode="auto">
          <a:xfrm>
            <a:off x="444686" y="112474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9pPr>
          </a:lstStyle>
          <a:p>
            <a:r>
              <a:rPr lang="zh-TW" altLang="en-US" sz="3600" dirty="0" smtClean="0"/>
              <a:t>憑證列印</a:t>
            </a:r>
            <a:r>
              <a:rPr lang="en-US" altLang="zh-TW" sz="3600" b="1" dirty="0" smtClean="0"/>
              <a:t>5</a:t>
            </a:r>
            <a:r>
              <a:rPr lang="zh-TW" altLang="en-US" sz="3600" dirty="0" smtClean="0"/>
              <a:t>：</a:t>
            </a:r>
            <a:r>
              <a:rPr lang="zh-TW" altLang="en-US" sz="3600" dirty="0"/>
              <a:t>列印與預覽</a:t>
            </a:r>
            <a:endParaRPr lang="zh-TW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7198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05275-EFFD-4197-B515-EC85535ACD53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03648" y="17360"/>
            <a:ext cx="6048672" cy="6848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4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2C8ED3-7C38-4613-9969-20A5AA906732}" type="slidenum">
              <a:rPr lang="zh-TW" altLang="en-US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9219" name="Rectangle 4"/>
          <p:cNvSpPr>
            <a:spLocks noGrp="1"/>
          </p:cNvSpPr>
          <p:nvPr>
            <p:ph type="ctrTitle" idx="4294967295"/>
          </p:nvPr>
        </p:nvSpPr>
        <p:spPr>
          <a:xfrm>
            <a:off x="684213" y="2781300"/>
            <a:ext cx="7772400" cy="14700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七、報表基本操作說明</a:t>
            </a:r>
          </a:p>
        </p:txBody>
      </p:sp>
      <p:sp>
        <p:nvSpPr>
          <p:cNvPr id="9220" name="Rectangle 5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10328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"/>
          <a:stretch>
            <a:fillRect/>
          </a:stretch>
        </p:blipFill>
        <p:spPr bwMode="auto">
          <a:xfrm>
            <a:off x="0" y="0"/>
            <a:ext cx="9121775" cy="681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36B7C-8E0F-4B11-89EB-D55E1D459C68}" type="slidenum">
              <a:rPr lang="zh-TW" altLang="en-US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1024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024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41325" y="2446338"/>
            <a:ext cx="1511300" cy="4032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2051050" y="1700213"/>
            <a:ext cx="1368425" cy="649287"/>
          </a:xfrm>
          <a:prstGeom prst="wedgeRectCallout">
            <a:avLst>
              <a:gd name="adj1" fmla="val -54639"/>
              <a:gd name="adj2" fmla="val 80074"/>
            </a:avLst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TW" altLang="en-US" b="1">
                <a:effectLst>
                  <a:outerShdw blurRad="38100" dist="38100" dir="2700000" algn="tl">
                    <a:srgbClr val="FFFFFF"/>
                  </a:outerShdw>
                </a:effectLst>
                <a:ea typeface="標楷體" pitchFamily="65" charset="-120"/>
              </a:rPr>
              <a:t>皆以報表格式呈現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B04B3C-C799-45E3-B2D2-130A559A2255}" type="slidenum">
              <a:rPr lang="zh-TW" altLang="en-US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17409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1341438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 smtClean="0"/>
              <a:t>報表分類</a:t>
            </a: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1331913" y="4149725"/>
            <a:ext cx="1655762" cy="719138"/>
          </a:xfrm>
          <a:prstGeom prst="flowChartAlternateProcess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TW" altLang="en-US" sz="2000" b="1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報表分類</a:t>
            </a: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4140200" y="3140075"/>
            <a:ext cx="3527425" cy="1008063"/>
          </a:xfrm>
          <a:prstGeom prst="flowChartAlternateProcess">
            <a:avLst/>
          </a:prstGeom>
          <a:gradFill rotWithShape="1">
            <a:gsLst>
              <a:gs pos="0">
                <a:srgbClr val="FF99CC"/>
              </a:gs>
              <a:gs pos="50000">
                <a:schemeClr val="bg1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808080"/>
            </a:outerShdw>
          </a:effectLst>
        </p:spPr>
        <p:txBody>
          <a:bodyPr anchor="b"/>
          <a:lstStyle/>
          <a:p>
            <a:pPr>
              <a:defRPr/>
            </a:pPr>
            <a:endParaRPr lang="zh-TW" altLang="en-US" b="1">
              <a:latin typeface="Times New Roman" pitchFamily="18" charset="0"/>
              <a:ea typeface="標楷體" pitchFamily="65" charset="-120"/>
            </a:endParaRPr>
          </a:p>
          <a:p>
            <a:pPr>
              <a:defRPr/>
            </a:pPr>
            <a:r>
              <a:rPr lang="zh-TW" altLang="en-US" b="1">
                <a:latin typeface="Times New Roman" pitchFamily="18" charset="0"/>
                <a:ea typeface="標楷體" pitchFamily="65" charset="-120"/>
              </a:rPr>
              <a:t>忠實呈現所輸入的資料，主要是為了讓使用者核對資料用</a:t>
            </a: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4140200" y="4797425"/>
            <a:ext cx="3527425" cy="1008063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808080"/>
            </a:outerShdw>
          </a:effectLst>
        </p:spPr>
        <p:txBody>
          <a:bodyPr anchor="b"/>
          <a:lstStyle/>
          <a:p>
            <a:endParaRPr lang="zh-TW" altLang="en-US" b="1">
              <a:latin typeface="Times New Roman" pitchFamily="18" charset="0"/>
              <a:ea typeface="標楷體" pitchFamily="65" charset="-120"/>
            </a:endParaRPr>
          </a:p>
          <a:p>
            <a:r>
              <a:rPr lang="zh-TW" altLang="en-US" b="1">
                <a:latin typeface="Times New Roman" pitchFamily="18" charset="0"/>
                <a:ea typeface="標楷體" pitchFamily="65" charset="-120"/>
              </a:rPr>
              <a:t>依據所輸入的資料，加以判斷、分析及統計，以利管理</a:t>
            </a:r>
          </a:p>
        </p:txBody>
      </p:sp>
      <p:sp>
        <p:nvSpPr>
          <p:cNvPr id="17413" name="AutoShape 9"/>
          <p:cNvSpPr>
            <a:spLocks noChangeArrowheads="1"/>
          </p:cNvSpPr>
          <p:nvPr/>
        </p:nvSpPr>
        <p:spPr bwMode="auto">
          <a:xfrm>
            <a:off x="4572000" y="2924175"/>
            <a:ext cx="2736850" cy="504825"/>
          </a:xfrm>
          <a:prstGeom prst="ribbon2">
            <a:avLst>
              <a:gd name="adj1" fmla="val 24213"/>
              <a:gd name="adj2" fmla="val 750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sz="2000" b="1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清單與明細表</a:t>
            </a:r>
          </a:p>
        </p:txBody>
      </p:sp>
      <p:sp>
        <p:nvSpPr>
          <p:cNvPr id="17414" name="AutoShape 10"/>
          <p:cNvSpPr>
            <a:spLocks noChangeArrowheads="1"/>
          </p:cNvSpPr>
          <p:nvPr/>
        </p:nvSpPr>
        <p:spPr bwMode="auto">
          <a:xfrm>
            <a:off x="4572000" y="4581525"/>
            <a:ext cx="2736850" cy="504825"/>
          </a:xfrm>
          <a:prstGeom prst="ribbon2">
            <a:avLst>
              <a:gd name="adj1" fmla="val 24213"/>
              <a:gd name="adj2" fmla="val 750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sz="2000" b="1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報表列印</a:t>
            </a:r>
          </a:p>
        </p:txBody>
      </p:sp>
      <p:sp>
        <p:nvSpPr>
          <p:cNvPr id="17415" name="Line 11"/>
          <p:cNvSpPr>
            <a:spLocks noChangeShapeType="1"/>
          </p:cNvSpPr>
          <p:nvPr/>
        </p:nvSpPr>
        <p:spPr bwMode="auto">
          <a:xfrm>
            <a:off x="3563938" y="3644900"/>
            <a:ext cx="0" cy="17287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6" name="Line 12"/>
          <p:cNvSpPr>
            <a:spLocks noChangeShapeType="1"/>
          </p:cNvSpPr>
          <p:nvPr/>
        </p:nvSpPr>
        <p:spPr bwMode="auto">
          <a:xfrm>
            <a:off x="3563938" y="3644900"/>
            <a:ext cx="50323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7" name="Line 13"/>
          <p:cNvSpPr>
            <a:spLocks noChangeShapeType="1"/>
          </p:cNvSpPr>
          <p:nvPr/>
        </p:nvSpPr>
        <p:spPr bwMode="auto">
          <a:xfrm>
            <a:off x="3563938" y="5373688"/>
            <a:ext cx="50323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8" name="Line 14"/>
          <p:cNvSpPr>
            <a:spLocks noChangeShapeType="1"/>
          </p:cNvSpPr>
          <p:nvPr/>
        </p:nvSpPr>
        <p:spPr bwMode="auto">
          <a:xfrm>
            <a:off x="2987675" y="4508500"/>
            <a:ext cx="5762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" grpId="0"/>
      <p:bldP spid="43012" grpId="0" animBg="1"/>
      <p:bldP spid="43013" grpId="0" animBg="1"/>
      <p:bldP spid="43014" grpId="0" animBg="1"/>
      <p:bldP spid="17413" grpId="0" animBg="1"/>
      <p:bldP spid="17414" grpId="0" animBg="1"/>
      <p:bldP spid="17415" grpId="0" animBg="1"/>
      <p:bldP spid="17416" grpId="0" animBg="1"/>
      <p:bldP spid="17417" grpId="0" animBg="1"/>
      <p:bldP spid="174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2DEE8-56F5-40C5-82BC-838EE71D5E3C}" type="slidenum">
              <a:rPr lang="zh-TW" altLang="en-US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1341438"/>
            <a:ext cx="7308850" cy="8429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sz="3200" smtClean="0"/>
              <a:t>如何產生與開啟報表</a:t>
            </a:r>
            <a:endParaRPr lang="zh-TW" altLang="en-US" sz="3200" u="sng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4" name="Rectangle 17"/>
          <p:cNvSpPr>
            <a:spLocks noChangeArrowheads="1"/>
          </p:cNvSpPr>
          <p:nvPr/>
        </p:nvSpPr>
        <p:spPr bwMode="auto">
          <a:xfrm>
            <a:off x="0" y="2349500"/>
            <a:ext cx="9144000" cy="45085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38" name="AutoShape 18"/>
          <p:cNvSpPr>
            <a:spLocks noChangeArrowheads="1"/>
          </p:cNvSpPr>
          <p:nvPr/>
        </p:nvSpPr>
        <p:spPr bwMode="auto">
          <a:xfrm>
            <a:off x="1331913" y="2636838"/>
            <a:ext cx="1800225" cy="576262"/>
          </a:xfrm>
          <a:prstGeom prst="flowChartAlternateProcess">
            <a:avLst/>
          </a:prstGeom>
          <a:gradFill rotWithShape="1">
            <a:gsLst>
              <a:gs pos="0">
                <a:srgbClr val="FF99CC"/>
              </a:gs>
              <a:gs pos="50000">
                <a:schemeClr val="bg1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Times New Roman" pitchFamily="18" charset="0"/>
                <a:ea typeface="標楷體" pitchFamily="65" charset="-120"/>
              </a:rPr>
              <a:t>有列印報表需求</a:t>
            </a:r>
          </a:p>
        </p:txBody>
      </p:sp>
      <p:sp>
        <p:nvSpPr>
          <p:cNvPr id="18436" name="Line 19"/>
          <p:cNvSpPr>
            <a:spLocks noChangeShapeType="1"/>
          </p:cNvSpPr>
          <p:nvPr/>
        </p:nvSpPr>
        <p:spPr bwMode="auto">
          <a:xfrm>
            <a:off x="3132138" y="2925763"/>
            <a:ext cx="720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40" name="AutoShape 20"/>
          <p:cNvSpPr>
            <a:spLocks noChangeArrowheads="1"/>
          </p:cNvSpPr>
          <p:nvPr/>
        </p:nvSpPr>
        <p:spPr bwMode="auto">
          <a:xfrm>
            <a:off x="3852863" y="2636838"/>
            <a:ext cx="2160587" cy="576262"/>
          </a:xfrm>
          <a:prstGeom prst="flowChartAlternateProcess">
            <a:avLst/>
          </a:prstGeom>
          <a:gradFill rotWithShape="1">
            <a:gsLst>
              <a:gs pos="0">
                <a:srgbClr val="CCFF99"/>
              </a:gs>
              <a:gs pos="50000">
                <a:schemeClr val="bg1"/>
              </a:gs>
              <a:gs pos="100000">
                <a:srgbClr val="CC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Times New Roman" pitchFamily="18" charset="0"/>
                <a:ea typeface="標楷體" pitchFamily="65" charset="-120"/>
              </a:rPr>
              <a:t>設定報表選項條件</a:t>
            </a:r>
          </a:p>
        </p:txBody>
      </p:sp>
      <p:sp>
        <p:nvSpPr>
          <p:cNvPr id="18438" name="Line 21"/>
          <p:cNvSpPr>
            <a:spLocks noChangeShapeType="1"/>
          </p:cNvSpPr>
          <p:nvPr/>
        </p:nvSpPr>
        <p:spPr bwMode="auto">
          <a:xfrm>
            <a:off x="5003800" y="3213100"/>
            <a:ext cx="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8439" name="Picture 24" descr="j0285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63" y="3573463"/>
            <a:ext cx="1824037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5" name="AutoShape 25"/>
          <p:cNvSpPr>
            <a:spLocks noChangeArrowheads="1"/>
          </p:cNvSpPr>
          <p:nvPr/>
        </p:nvSpPr>
        <p:spPr bwMode="auto">
          <a:xfrm>
            <a:off x="3708400" y="5013325"/>
            <a:ext cx="2590800" cy="576263"/>
          </a:xfrm>
          <a:prstGeom prst="flowChartAlternateProcess">
            <a:avLst/>
          </a:prstGeom>
          <a:gradFill rotWithShape="1">
            <a:gsLst>
              <a:gs pos="0">
                <a:srgbClr val="FFCC99"/>
              </a:gs>
              <a:gs pos="50000">
                <a:schemeClr val="bg1"/>
              </a:gs>
              <a:gs pos="100000">
                <a:srgbClr val="FFCC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『</a:t>
            </a:r>
            <a:r>
              <a:rPr lang="zh-TW" altLang="en-US" b="1">
                <a:latin typeface="Times New Roman" pitchFamily="18" charset="0"/>
                <a:ea typeface="標楷體" pitchFamily="65" charset="-120"/>
              </a:rPr>
              <a:t>派班中心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』</a:t>
            </a:r>
            <a:r>
              <a:rPr lang="zh-TW" altLang="en-US" b="1">
                <a:latin typeface="Times New Roman" pitchFamily="18" charset="0"/>
                <a:ea typeface="標楷體" pitchFamily="65" charset="-120"/>
              </a:rPr>
              <a:t>處理需求</a:t>
            </a:r>
          </a:p>
        </p:txBody>
      </p:sp>
      <p:sp>
        <p:nvSpPr>
          <p:cNvPr id="30746" name="AutoShape 26"/>
          <p:cNvSpPr>
            <a:spLocks noChangeArrowheads="1"/>
          </p:cNvSpPr>
          <p:nvPr/>
        </p:nvSpPr>
        <p:spPr bwMode="auto">
          <a:xfrm>
            <a:off x="3708400" y="6021388"/>
            <a:ext cx="2590800" cy="576262"/>
          </a:xfrm>
          <a:prstGeom prst="flowChartAlternateProcess">
            <a:avLst/>
          </a:prstGeom>
          <a:gradFill rotWithShape="1">
            <a:gsLst>
              <a:gs pos="0">
                <a:srgbClr val="99CCFF"/>
              </a:gs>
              <a:gs pos="50000">
                <a:schemeClr val="bg1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Times New Roman" pitchFamily="18" charset="0"/>
                <a:ea typeface="標楷體" pitchFamily="65" charset="-120"/>
              </a:rPr>
              <a:t>開啟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『</a:t>
            </a:r>
            <a:r>
              <a:rPr lang="zh-TW" altLang="en-US" b="1">
                <a:latin typeface="Times New Roman" pitchFamily="18" charset="0"/>
                <a:ea typeface="標楷體" pitchFamily="65" charset="-120"/>
              </a:rPr>
              <a:t>佇列工作控制台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』</a:t>
            </a:r>
            <a:endParaRPr lang="zh-TW" altLang="en-US" b="1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0747" name="AutoShape 27"/>
          <p:cNvSpPr>
            <a:spLocks noChangeArrowheads="1"/>
          </p:cNvSpPr>
          <p:nvPr/>
        </p:nvSpPr>
        <p:spPr bwMode="auto">
          <a:xfrm>
            <a:off x="1187450" y="5949950"/>
            <a:ext cx="1225550" cy="792163"/>
          </a:xfrm>
          <a:prstGeom prst="flowChartDocument">
            <a:avLst/>
          </a:prstGeom>
          <a:gradFill rotWithShape="1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Times New Roman" pitchFamily="18" charset="0"/>
                <a:ea typeface="標楷體" pitchFamily="65" charset="-120"/>
              </a:rPr>
              <a:t>開啟報表</a:t>
            </a:r>
          </a:p>
        </p:txBody>
      </p:sp>
      <p:sp>
        <p:nvSpPr>
          <p:cNvPr id="18443" name="Line 28"/>
          <p:cNvSpPr>
            <a:spLocks noChangeShapeType="1"/>
          </p:cNvSpPr>
          <p:nvPr/>
        </p:nvSpPr>
        <p:spPr bwMode="auto">
          <a:xfrm flipH="1">
            <a:off x="2411413" y="6308725"/>
            <a:ext cx="1296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4" name="Line 29"/>
          <p:cNvSpPr>
            <a:spLocks noChangeShapeType="1"/>
          </p:cNvSpPr>
          <p:nvPr/>
        </p:nvSpPr>
        <p:spPr bwMode="auto">
          <a:xfrm>
            <a:off x="5003800" y="4652963"/>
            <a:ext cx="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5" name="Line 30"/>
          <p:cNvSpPr>
            <a:spLocks noChangeShapeType="1"/>
          </p:cNvSpPr>
          <p:nvPr/>
        </p:nvSpPr>
        <p:spPr bwMode="auto">
          <a:xfrm>
            <a:off x="5003800" y="5589588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6" name="Text Box 32"/>
          <p:cNvSpPr txBox="1">
            <a:spLocks noChangeArrowheads="1"/>
          </p:cNvSpPr>
          <p:nvPr/>
        </p:nvSpPr>
        <p:spPr bwMode="auto">
          <a:xfrm>
            <a:off x="5148263" y="3213100"/>
            <a:ext cx="1512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600" b="1">
                <a:ea typeface="標楷體" pitchFamily="65" charset="-120"/>
              </a:rPr>
              <a:t>按下確定紐</a:t>
            </a:r>
          </a:p>
        </p:txBody>
      </p:sp>
      <p:sp>
        <p:nvSpPr>
          <p:cNvPr id="18447" name="Line 33"/>
          <p:cNvSpPr>
            <a:spLocks noChangeShapeType="1"/>
          </p:cNvSpPr>
          <p:nvPr/>
        </p:nvSpPr>
        <p:spPr bwMode="auto">
          <a:xfrm flipH="1">
            <a:off x="5940425" y="4292600"/>
            <a:ext cx="122555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8" name="Line 34"/>
          <p:cNvSpPr>
            <a:spLocks noChangeShapeType="1"/>
          </p:cNvSpPr>
          <p:nvPr/>
        </p:nvSpPr>
        <p:spPr bwMode="auto">
          <a:xfrm flipV="1">
            <a:off x="5940425" y="4076700"/>
            <a:ext cx="122555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9" name="Text Box 35"/>
          <p:cNvSpPr txBox="1">
            <a:spLocks noChangeArrowheads="1"/>
          </p:cNvSpPr>
          <p:nvPr/>
        </p:nvSpPr>
        <p:spPr bwMode="auto">
          <a:xfrm>
            <a:off x="5940425" y="3644900"/>
            <a:ext cx="1512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600" b="1">
                <a:ea typeface="標楷體" pitchFamily="65" charset="-120"/>
              </a:rPr>
              <a:t>儲存需求</a:t>
            </a:r>
          </a:p>
        </p:txBody>
      </p:sp>
      <p:sp>
        <p:nvSpPr>
          <p:cNvPr id="18450" name="Text Box 36"/>
          <p:cNvSpPr txBox="1">
            <a:spLocks noChangeArrowheads="1"/>
          </p:cNvSpPr>
          <p:nvPr/>
        </p:nvSpPr>
        <p:spPr bwMode="auto">
          <a:xfrm>
            <a:off x="5868988" y="4365625"/>
            <a:ext cx="1512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600" b="1">
                <a:ea typeface="標楷體" pitchFamily="65" charset="-120"/>
              </a:rPr>
              <a:t>回傳工作代號</a:t>
            </a:r>
          </a:p>
        </p:txBody>
      </p:sp>
      <p:sp>
        <p:nvSpPr>
          <p:cNvPr id="30757" name="AutoShape 37"/>
          <p:cNvSpPr>
            <a:spLocks noChangeArrowheads="1"/>
          </p:cNvSpPr>
          <p:nvPr/>
        </p:nvSpPr>
        <p:spPr bwMode="auto">
          <a:xfrm>
            <a:off x="7308850" y="3789363"/>
            <a:ext cx="1368425" cy="792162"/>
          </a:xfrm>
          <a:prstGeom prst="flowChartMagneticDisk">
            <a:avLst/>
          </a:prstGeom>
          <a:gradFill rotWithShape="1">
            <a:gsLst>
              <a:gs pos="0">
                <a:srgbClr val="00FFFF"/>
              </a:gs>
              <a:gs pos="50000">
                <a:schemeClr val="bg1"/>
              </a:gs>
              <a:gs pos="100000">
                <a:srgbClr val="00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工作佇列</a:t>
            </a:r>
          </a:p>
        </p:txBody>
      </p:sp>
      <p:sp>
        <p:nvSpPr>
          <p:cNvPr id="18452" name="Text Box 38"/>
          <p:cNvSpPr txBox="1">
            <a:spLocks noChangeArrowheads="1"/>
          </p:cNvSpPr>
          <p:nvPr/>
        </p:nvSpPr>
        <p:spPr bwMode="auto">
          <a:xfrm>
            <a:off x="6227763" y="2708275"/>
            <a:ext cx="15128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步驟</a:t>
            </a:r>
            <a:r>
              <a:rPr lang="en-US" altLang="zh-TW" b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1</a:t>
            </a:r>
          </a:p>
        </p:txBody>
      </p:sp>
      <p:sp>
        <p:nvSpPr>
          <p:cNvPr id="18453" name="Text Box 39"/>
          <p:cNvSpPr txBox="1">
            <a:spLocks noChangeArrowheads="1"/>
          </p:cNvSpPr>
          <p:nvPr/>
        </p:nvSpPr>
        <p:spPr bwMode="auto">
          <a:xfrm>
            <a:off x="6300788" y="5084763"/>
            <a:ext cx="1512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步驟</a:t>
            </a:r>
            <a:r>
              <a:rPr lang="en-US" altLang="zh-TW" b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2</a:t>
            </a:r>
          </a:p>
        </p:txBody>
      </p:sp>
      <p:sp>
        <p:nvSpPr>
          <p:cNvPr id="18454" name="Text Box 40"/>
          <p:cNvSpPr txBox="1">
            <a:spLocks noChangeArrowheads="1"/>
          </p:cNvSpPr>
          <p:nvPr/>
        </p:nvSpPr>
        <p:spPr bwMode="auto">
          <a:xfrm>
            <a:off x="6300788" y="6092825"/>
            <a:ext cx="15128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步驟</a:t>
            </a:r>
            <a:r>
              <a:rPr lang="en-US" altLang="zh-TW" b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3</a:t>
            </a:r>
          </a:p>
        </p:txBody>
      </p:sp>
      <p:sp>
        <p:nvSpPr>
          <p:cNvPr id="18455" name="Text Box 41"/>
          <p:cNvSpPr txBox="1">
            <a:spLocks noChangeArrowheads="1"/>
          </p:cNvSpPr>
          <p:nvPr/>
        </p:nvSpPr>
        <p:spPr bwMode="auto">
          <a:xfrm>
            <a:off x="395288" y="6021388"/>
            <a:ext cx="827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步驟</a:t>
            </a:r>
            <a:r>
              <a:rPr lang="en-US" altLang="zh-TW" b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4</a:t>
            </a:r>
          </a:p>
        </p:txBody>
      </p:sp>
      <p:sp>
        <p:nvSpPr>
          <p:cNvPr id="18456" name="Text Box 42"/>
          <p:cNvSpPr txBox="1">
            <a:spLocks noChangeArrowheads="1"/>
          </p:cNvSpPr>
          <p:nvPr/>
        </p:nvSpPr>
        <p:spPr bwMode="auto">
          <a:xfrm>
            <a:off x="3781425" y="3429000"/>
            <a:ext cx="4587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b="1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伺服器</a:t>
            </a:r>
          </a:p>
        </p:txBody>
      </p:sp>
      <p:sp>
        <p:nvSpPr>
          <p:cNvPr id="18457" name="Text Box 43"/>
          <p:cNvSpPr txBox="1">
            <a:spLocks noChangeArrowheads="1"/>
          </p:cNvSpPr>
          <p:nvPr/>
        </p:nvSpPr>
        <p:spPr bwMode="auto">
          <a:xfrm>
            <a:off x="6300788" y="5516563"/>
            <a:ext cx="25193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1600" b="1">
                <a:ea typeface="標楷體" pitchFamily="65" charset="-120"/>
              </a:rPr>
              <a:t>選擇佇列工作管理員</a:t>
            </a:r>
            <a:r>
              <a:rPr lang="en-US" altLang="zh-TW" sz="1600" b="1">
                <a:ea typeface="標楷體" pitchFamily="65" charset="-120"/>
              </a:rPr>
              <a:t>\</a:t>
            </a:r>
            <a:r>
              <a:rPr lang="zh-TW" altLang="en-US" sz="1600" b="1">
                <a:ea typeface="標楷體" pitchFamily="65" charset="-120"/>
              </a:rPr>
              <a:t>開啟佇列資料</a:t>
            </a:r>
            <a:r>
              <a:rPr lang="en-US" altLang="zh-TW" sz="1600" b="1">
                <a:ea typeface="標楷體" pitchFamily="65" charset="-120"/>
              </a:rPr>
              <a:t>\</a:t>
            </a:r>
            <a:r>
              <a:rPr lang="zh-TW" altLang="en-US" sz="1600" b="1">
                <a:ea typeface="標楷體" pitchFamily="65" charset="-120"/>
              </a:rPr>
              <a:t>報表業籤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5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0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4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6" grpId="0"/>
      <p:bldP spid="18434" grpId="0" animBg="1"/>
      <p:bldP spid="30738" grpId="0" animBg="1"/>
      <p:bldP spid="18436" grpId="0" animBg="1"/>
      <p:bldP spid="30740" grpId="0" animBg="1"/>
      <p:bldP spid="18438" grpId="0" animBg="1"/>
      <p:bldP spid="30745" grpId="0" animBg="1"/>
      <p:bldP spid="30746" grpId="0" animBg="1"/>
      <p:bldP spid="30747" grpId="0" animBg="1"/>
      <p:bldP spid="18443" grpId="0" animBg="1"/>
      <p:bldP spid="18444" grpId="0" animBg="1"/>
      <p:bldP spid="18445" grpId="0" animBg="1"/>
      <p:bldP spid="18446" grpId="0"/>
      <p:bldP spid="18447" grpId="0" animBg="1"/>
      <p:bldP spid="18448" grpId="0" animBg="1"/>
      <p:bldP spid="18449" grpId="0"/>
      <p:bldP spid="18450" grpId="0"/>
      <p:bldP spid="30757" grpId="0" animBg="1"/>
      <p:bldP spid="18452" grpId="0"/>
      <p:bldP spid="18453" grpId="0"/>
      <p:bldP spid="18454" grpId="0"/>
      <p:bldP spid="18455" grpId="0"/>
      <p:bldP spid="18456" grpId="0"/>
      <p:bldP spid="184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2349500"/>
            <a:ext cx="6350000" cy="450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AE646-FE81-4BEF-9C3B-33FE21F784F8}" type="slidenum">
              <a:rPr lang="zh-TW" altLang="en-US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28625" y="1357313"/>
            <a:ext cx="8229600" cy="992187"/>
          </a:xfrm>
        </p:spPr>
        <p:txBody>
          <a:bodyPr/>
          <a:lstStyle/>
          <a:p>
            <a:pPr>
              <a:defRPr/>
            </a:pP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步驟</a:t>
            </a:r>
            <a:r>
              <a:rPr lang="en-US" altLang="zh-TW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 設定報表選項條件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570038" y="2565400"/>
            <a:ext cx="2209800" cy="3508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169863" y="3070225"/>
            <a:ext cx="1655762" cy="1295400"/>
          </a:xfrm>
          <a:prstGeom prst="wedgeRoundRectCallout">
            <a:avLst>
              <a:gd name="adj1" fmla="val 41083"/>
              <a:gd name="adj2" fmla="val -54778"/>
              <a:gd name="adj3" fmla="val 16667"/>
            </a:avLst>
          </a:prstGeom>
          <a:gradFill rotWithShape="1">
            <a:gsLst>
              <a:gs pos="0">
                <a:srgbClr val="FF99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82563" indent="-182563"/>
            <a:r>
              <a:rPr kumimoji="0" lang="en-US" altLang="zh-TW" b="1">
                <a:latin typeface="Times New Roman" pitchFamily="18" charset="0"/>
                <a:ea typeface="標楷體" pitchFamily="65" charset="-120"/>
              </a:rPr>
              <a:t>1.</a:t>
            </a:r>
            <a:r>
              <a:rPr kumimoji="0" lang="zh-TW" altLang="en-US" b="1">
                <a:latin typeface="Times New Roman" pitchFamily="18" charset="0"/>
                <a:ea typeface="標楷體" pitchFamily="65" charset="-120"/>
              </a:rPr>
              <a:t>藉</a:t>
            </a:r>
            <a:r>
              <a:rPr lang="zh-TW" altLang="en-US" b="1">
                <a:latin typeface="Times New Roman" pitchFamily="18" charset="0"/>
                <a:ea typeface="標楷體" pitchFamily="65" charset="-120"/>
              </a:rPr>
              <a:t>由這三個選項頁籤選擇需要列印的資料</a:t>
            </a:r>
            <a:endParaRPr lang="en-US" altLang="zh-TW" b="1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7308850" y="3429000"/>
            <a:ext cx="1655763" cy="936625"/>
          </a:xfrm>
          <a:prstGeom prst="wedgeRoundRectCallout">
            <a:avLst>
              <a:gd name="adj1" fmla="val -25560"/>
              <a:gd name="adj2" fmla="val -96708"/>
              <a:gd name="adj3" fmla="val 16667"/>
            </a:avLst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marL="182563" indent="-182563"/>
            <a:r>
              <a:rPr kumimoji="0" lang="en-US" altLang="zh-TW" b="1">
                <a:latin typeface="Times New Roman" pitchFamily="18" charset="0"/>
                <a:ea typeface="標楷體" pitchFamily="65" charset="-120"/>
              </a:rPr>
              <a:t>2. </a:t>
            </a:r>
            <a:r>
              <a:rPr kumimoji="0" lang="zh-TW" altLang="en-US" b="1">
                <a:latin typeface="Times New Roman" pitchFamily="18" charset="0"/>
                <a:ea typeface="標楷體" pitchFamily="65" charset="-120"/>
              </a:rPr>
              <a:t>按下確定鍵，進行報表產生</a:t>
            </a:r>
            <a:endParaRPr lang="zh-TW" altLang="en-US" b="1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6661150" y="2709863"/>
            <a:ext cx="1150938" cy="2873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5" grpId="0" animBg="1"/>
      <p:bldP spid="25608" grpId="0" animBg="1"/>
      <p:bldP spid="2560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276475"/>
            <a:ext cx="646747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A80CD-424A-4934-BB3D-A73BA083D7EC}" type="slidenum">
              <a:rPr lang="zh-TW" altLang="en-US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5734050" y="4960938"/>
            <a:ext cx="2663825" cy="1081087"/>
          </a:xfrm>
          <a:prstGeom prst="wedgeRoundRectCallout">
            <a:avLst>
              <a:gd name="adj1" fmla="val -58426"/>
              <a:gd name="adj2" fmla="val -46051"/>
              <a:gd name="adj3" fmla="val 16667"/>
            </a:avLst>
          </a:prstGeom>
          <a:gradFill rotWithShape="1">
            <a:gsLst>
              <a:gs pos="0">
                <a:srgbClr val="FF99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marL="182563" indent="-182563"/>
            <a:r>
              <a:rPr kumimoji="0" lang="en-US" altLang="zh-TW" b="1">
                <a:latin typeface="Times New Roman" pitchFamily="18" charset="0"/>
                <a:ea typeface="標楷體" pitchFamily="65" charset="-120"/>
              </a:rPr>
              <a:t>3. </a:t>
            </a:r>
            <a:r>
              <a:rPr kumimoji="0" lang="zh-TW" altLang="en-US" b="1">
                <a:latin typeface="Times New Roman" pitchFamily="18" charset="0"/>
                <a:ea typeface="標楷體" pitchFamily="65" charset="-120"/>
              </a:rPr>
              <a:t>系統產生列印代號，之後，派班中心開始產報表</a:t>
            </a:r>
            <a:endParaRPr lang="zh-TW" altLang="en-US" b="1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3203575" y="4540250"/>
            <a:ext cx="2520950" cy="4016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2" name="Rectangle 8"/>
          <p:cNvSpPr>
            <a:spLocks/>
          </p:cNvSpPr>
          <p:nvPr/>
        </p:nvSpPr>
        <p:spPr bwMode="auto">
          <a:xfrm>
            <a:off x="539750" y="1341438"/>
            <a:ext cx="8229600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kumimoji="0" lang="zh-TW" altLang="en-US" sz="3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書法家顏楷體" pitchFamily="49" charset="-120"/>
                <a:cs typeface="Times New Roman" pitchFamily="18" charset="0"/>
              </a:rPr>
              <a:t>步驟</a:t>
            </a:r>
            <a:r>
              <a:rPr kumimoji="0" lang="en-US" altLang="zh-TW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書法家顏楷體" pitchFamily="49" charset="-120"/>
                <a:cs typeface="Times New Roman" pitchFamily="18" charset="0"/>
              </a:rPr>
              <a:t>2</a:t>
            </a:r>
            <a:r>
              <a:rPr kumimoji="0" lang="zh-TW" altLang="en-US" sz="3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書法家顏楷體" pitchFamily="49" charset="-120"/>
                <a:cs typeface="Times New Roman" pitchFamily="18" charset="0"/>
              </a:rPr>
              <a:t>： 回傳工作代號</a:t>
            </a:r>
            <a:endParaRPr kumimoji="0" lang="en-US" altLang="zh-TW" sz="36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書法家顏楷體" pitchFamily="49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  <p:bldP spid="26631" grpId="0" animBg="1"/>
      <p:bldP spid="266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"/>
          <a:stretch>
            <a:fillRect/>
          </a:stretch>
        </p:blipFill>
        <p:spPr bwMode="auto">
          <a:xfrm>
            <a:off x="1187450" y="2349500"/>
            <a:ext cx="6783388" cy="439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D008FE-D41D-4815-99EC-DC061A7BE7E5}" type="slidenum">
              <a:rPr lang="zh-TW" altLang="en-US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428625" y="1357313"/>
            <a:ext cx="8229600" cy="919162"/>
          </a:xfrm>
        </p:spPr>
        <p:txBody>
          <a:bodyPr/>
          <a:lstStyle/>
          <a:p>
            <a:pPr>
              <a:defRPr/>
            </a:pP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步驟</a:t>
            </a:r>
            <a:r>
              <a:rPr lang="en-US" altLang="zh-TW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 開啟「佇列工作控制台」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833813" y="2584450"/>
            <a:ext cx="377825" cy="3397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1908175" y="2911475"/>
            <a:ext cx="1800225" cy="1295400"/>
          </a:xfrm>
          <a:prstGeom prst="wedgeRoundRectCallout">
            <a:avLst>
              <a:gd name="adj1" fmla="val 56731"/>
              <a:gd name="adj2" fmla="val -43255"/>
              <a:gd name="adj3" fmla="val 16667"/>
            </a:avLst>
          </a:prstGeom>
          <a:gradFill rotWithShape="1">
            <a:gsLst>
              <a:gs pos="0">
                <a:srgbClr val="FF99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0" lang="zh-TW" altLang="en-US" b="1">
                <a:latin typeface="Times New Roman" pitchFamily="18" charset="0"/>
                <a:ea typeface="標楷體" pitchFamily="65" charset="-120"/>
              </a:rPr>
              <a:t>回到系統主畫面，點選</a:t>
            </a:r>
            <a:r>
              <a:rPr kumimoji="0" lang="zh-TW" altLang="en-US" b="1">
                <a:ea typeface="標楷體" pitchFamily="65" charset="-120"/>
              </a:rPr>
              <a:t>「顯示報表工作佇列」圖示</a:t>
            </a:r>
            <a:endParaRPr kumimoji="0" lang="en-US" altLang="zh-TW" b="1"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2" grpId="0" animBg="1"/>
      <p:bldP spid="276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2346325"/>
            <a:ext cx="8159750" cy="42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740CB-D36B-4A0B-A542-E3DF70C3E11B}" type="slidenum">
              <a:rPr lang="zh-TW" altLang="en-US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28675" name="Rectangle 3"/>
          <p:cNvSpPr>
            <a:spLocks noGrp="1"/>
          </p:cNvSpPr>
          <p:nvPr>
            <p:ph type="title"/>
          </p:nvPr>
        </p:nvSpPr>
        <p:spPr>
          <a:xfrm>
            <a:off x="428625" y="1357313"/>
            <a:ext cx="8229600" cy="919162"/>
          </a:xfrm>
        </p:spPr>
        <p:txBody>
          <a:bodyPr/>
          <a:lstStyle/>
          <a:p>
            <a:pPr>
              <a:defRPr/>
            </a:pP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步驟</a:t>
            </a:r>
            <a:r>
              <a:rPr lang="en-US" altLang="zh-TW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 開啟報表</a:t>
            </a:r>
            <a:endParaRPr lang="en-US" altLang="zh-TW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38163" y="3240088"/>
            <a:ext cx="720725" cy="2873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1547813" y="2420938"/>
            <a:ext cx="1439862" cy="720725"/>
          </a:xfrm>
          <a:prstGeom prst="wedgeRoundRectCallout">
            <a:avLst>
              <a:gd name="adj1" fmla="val -68412"/>
              <a:gd name="adj2" fmla="val 52421"/>
              <a:gd name="adj3" fmla="val 16667"/>
            </a:avLst>
          </a:prstGeom>
          <a:gradFill rotWithShape="1">
            <a:gsLst>
              <a:gs pos="0">
                <a:srgbClr val="66FF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82563" indent="-182563"/>
            <a:r>
              <a:rPr kumimoji="0" lang="en-US" altLang="zh-TW" b="1">
                <a:latin typeface="Times New Roman" pitchFamily="18" charset="0"/>
                <a:ea typeface="標楷體" pitchFamily="65" charset="-120"/>
              </a:rPr>
              <a:t>1. </a:t>
            </a:r>
            <a:r>
              <a:rPr kumimoji="0" lang="zh-TW" altLang="en-US" b="1">
                <a:latin typeface="Times New Roman" pitchFamily="18" charset="0"/>
                <a:ea typeface="標楷體" pitchFamily="65" charset="-120"/>
              </a:rPr>
              <a:t>選擇「報表」頁籤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611188" y="3773488"/>
            <a:ext cx="7632700" cy="2111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3059113" y="4149725"/>
            <a:ext cx="2160587" cy="719138"/>
          </a:xfrm>
          <a:prstGeom prst="wedgeRoundRectCallout">
            <a:avLst>
              <a:gd name="adj1" fmla="val -42875"/>
              <a:gd name="adj2" fmla="val -82009"/>
              <a:gd name="adj3" fmla="val 16667"/>
            </a:avLst>
          </a:prstGeom>
          <a:gradFill rotWithShape="1">
            <a:gsLst>
              <a:gs pos="0">
                <a:srgbClr val="FFCC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82563" indent="-182563"/>
            <a:r>
              <a:rPr kumimoji="0" lang="en-US" altLang="zh-TW" b="1">
                <a:latin typeface="Times New Roman" pitchFamily="18" charset="0"/>
                <a:ea typeface="標楷體" pitchFamily="65" charset="-120"/>
              </a:rPr>
              <a:t>2. </a:t>
            </a:r>
            <a:r>
              <a:rPr kumimoji="0" lang="zh-TW" altLang="en-US" b="1">
                <a:latin typeface="Times New Roman" pitchFamily="18" charset="0"/>
                <a:ea typeface="標楷體" pitchFamily="65" charset="-120"/>
              </a:rPr>
              <a:t>找到步驟</a:t>
            </a:r>
            <a:r>
              <a:rPr kumimoji="0" lang="en-US" altLang="zh-TW" b="1">
                <a:latin typeface="Times New Roman" pitchFamily="18" charset="0"/>
                <a:ea typeface="標楷體" pitchFamily="65" charset="-120"/>
              </a:rPr>
              <a:t>2. </a:t>
            </a:r>
            <a:r>
              <a:rPr kumimoji="0" lang="zh-TW" altLang="en-US" b="1">
                <a:latin typeface="Times New Roman" pitchFamily="18" charset="0"/>
                <a:ea typeface="標楷體" pitchFamily="65" charset="-120"/>
              </a:rPr>
              <a:t>所產生的列印代號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5724525" y="3470275"/>
            <a:ext cx="1150938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2" name="AutoShape 10"/>
          <p:cNvSpPr>
            <a:spLocks noChangeArrowheads="1"/>
          </p:cNvSpPr>
          <p:nvPr/>
        </p:nvSpPr>
        <p:spPr bwMode="auto">
          <a:xfrm>
            <a:off x="1619250" y="4179888"/>
            <a:ext cx="6335713" cy="792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FF0000"/>
              </a:buClr>
              <a:buSzPct val="65000"/>
              <a:buFont typeface="Wingdings" pitchFamily="2" charset="2"/>
              <a:buChar char="u"/>
            </a:pPr>
            <a:r>
              <a:rPr lang="zh-TW" altLang="en-US" b="1">
                <a:latin typeface="Times New Roman" pitchFamily="18" charset="0"/>
                <a:ea typeface="標楷體" pitchFamily="65" charset="-120"/>
              </a:rPr>
              <a:t>處理狀態： 等待中、鎖定中、處理中、已完成、有問題</a:t>
            </a:r>
          </a:p>
          <a:p>
            <a:pPr>
              <a:buClr>
                <a:srgbClr val="FF0000"/>
              </a:buClr>
              <a:buSzPct val="65000"/>
              <a:buFont typeface="Wingdings" pitchFamily="2" charset="2"/>
              <a:buChar char="u"/>
            </a:pPr>
            <a:r>
              <a:rPr lang="zh-TW" altLang="en-US" b="1">
                <a:latin typeface="Times New Roman" pitchFamily="18" charset="0"/>
                <a:ea typeface="標楷體" pitchFamily="65" charset="-120"/>
              </a:rPr>
              <a:t>「</a:t>
            </a:r>
            <a:r>
              <a:rPr lang="zh-TW" altLang="en-US" b="1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處理狀態＝已完成</a:t>
            </a:r>
            <a:r>
              <a:rPr lang="zh-TW" altLang="en-US" b="1">
                <a:latin typeface="Times New Roman" pitchFamily="18" charset="0"/>
                <a:ea typeface="標楷體" pitchFamily="65" charset="-120"/>
              </a:rPr>
              <a:t>」，才能開啟報表</a:t>
            </a:r>
          </a:p>
        </p:txBody>
      </p:sp>
      <p:sp>
        <p:nvSpPr>
          <p:cNvPr id="28683" name="AutoShape 11"/>
          <p:cNvSpPr>
            <a:spLocks noChangeArrowheads="1"/>
          </p:cNvSpPr>
          <p:nvPr/>
        </p:nvSpPr>
        <p:spPr bwMode="auto">
          <a:xfrm>
            <a:off x="2051050" y="2708275"/>
            <a:ext cx="2449513" cy="792163"/>
          </a:xfrm>
          <a:prstGeom prst="wedgeRoundRectCallout">
            <a:avLst>
              <a:gd name="adj1" fmla="val -66917"/>
              <a:gd name="adj2" fmla="val 71644"/>
              <a:gd name="adj3" fmla="val 16667"/>
            </a:avLst>
          </a:prstGeom>
          <a:gradFill rotWithShape="1">
            <a:gsLst>
              <a:gs pos="0">
                <a:srgbClr val="FF99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182563" indent="-182563"/>
            <a:r>
              <a:rPr kumimoji="0" lang="en-US" altLang="zh-TW" b="1">
                <a:latin typeface="Times New Roman" pitchFamily="18" charset="0"/>
                <a:ea typeface="標楷體" pitchFamily="65" charset="-120"/>
              </a:rPr>
              <a:t>3. </a:t>
            </a:r>
            <a:r>
              <a:rPr kumimoji="0" lang="zh-TW" altLang="en-US" b="1">
                <a:latin typeface="Times New Roman" pitchFamily="18" charset="0"/>
                <a:ea typeface="標楷體" pitchFamily="65" charset="-120"/>
              </a:rPr>
              <a:t>在工作代號上，直接按滑鼠左鍵兩下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20713" y="3722688"/>
            <a:ext cx="7632700" cy="2746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5" name="AutoShape 13"/>
          <p:cNvSpPr>
            <a:spLocks noChangeArrowheads="1"/>
          </p:cNvSpPr>
          <p:nvPr/>
        </p:nvSpPr>
        <p:spPr bwMode="auto">
          <a:xfrm>
            <a:off x="107950" y="1989138"/>
            <a:ext cx="2303463" cy="790575"/>
          </a:xfrm>
          <a:prstGeom prst="wedgeRoundRectCallout">
            <a:avLst>
              <a:gd name="adj1" fmla="val 13130"/>
              <a:gd name="adj2" fmla="val 63454"/>
              <a:gd name="adj3" fmla="val 16667"/>
            </a:avLst>
          </a:prstGeom>
          <a:gradFill rotWithShape="1">
            <a:gsLst>
              <a:gs pos="0">
                <a:srgbClr val="FF99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kumimoji="0" lang="zh-TW" altLang="en-US" b="1">
                <a:latin typeface="Times New Roman" pitchFamily="18" charset="0"/>
                <a:ea typeface="標楷體" pitchFamily="65" charset="-120"/>
              </a:rPr>
              <a:t>或在工具列按「開啟報報資料」圖示</a:t>
            </a: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079500" y="2979738"/>
            <a:ext cx="360363" cy="3254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2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6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0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3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6" grpId="0" animBg="1"/>
      <p:bldP spid="28676" grpId="1" animBg="1"/>
      <p:bldP spid="28677" grpId="0" animBg="1"/>
      <p:bldP spid="28677" grpId="1" animBg="1"/>
      <p:bldP spid="28679" grpId="0" animBg="1"/>
      <p:bldP spid="28679" grpId="1" animBg="1"/>
      <p:bldP spid="28680" grpId="0" animBg="1"/>
      <p:bldP spid="28680" grpId="1" animBg="1"/>
      <p:bldP spid="28681" grpId="0" animBg="1"/>
      <p:bldP spid="28681" grpId="1" animBg="1"/>
      <p:bldP spid="28682" grpId="0" animBg="1"/>
      <p:bldP spid="28682" grpId="1" animBg="1"/>
      <p:bldP spid="28683" grpId="0" animBg="1"/>
      <p:bldP spid="28683" grpId="1" animBg="1"/>
      <p:bldP spid="28684" grpId="0" animBg="1"/>
      <p:bldP spid="28684" grpId="1" animBg="1"/>
      <p:bldP spid="28685" grpId="0" animBg="1"/>
      <p:bldP spid="28685" grpId="1" animBg="1"/>
      <p:bldP spid="28686" grpId="0" animBg="1"/>
      <p:bldP spid="2868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2C8ED3-7C38-4613-9969-20A5AA906732}" type="slidenum">
              <a:rPr lang="zh-TW" altLang="en-US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9219" name="Rectangle 4"/>
          <p:cNvSpPr>
            <a:spLocks noGrp="1"/>
          </p:cNvSpPr>
          <p:nvPr>
            <p:ph type="ctrTitle" idx="4294967295"/>
          </p:nvPr>
        </p:nvSpPr>
        <p:spPr>
          <a:xfrm>
            <a:off x="684213" y="2781300"/>
            <a:ext cx="7772400" cy="14700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六、憑證列印操作說明</a:t>
            </a:r>
          </a:p>
        </p:txBody>
      </p:sp>
      <p:sp>
        <p:nvSpPr>
          <p:cNvPr id="9220" name="Rectangle 5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C4FE6-0417-435A-9EF2-C3009637C7F7}" type="slidenum">
              <a:rPr lang="zh-TW" altLang="en-US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582914"/>
            <a:ext cx="8568952" cy="622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625" y="1357313"/>
            <a:ext cx="8229600" cy="991567"/>
          </a:xfrm>
        </p:spPr>
        <p:txBody>
          <a:bodyPr/>
          <a:lstStyle/>
          <a:p>
            <a:r>
              <a:rPr lang="zh-TW" altLang="en-US" dirty="0"/>
              <a:t>二</a:t>
            </a:r>
            <a:r>
              <a:rPr lang="zh-TW" altLang="en-US" dirty="0" smtClean="0"/>
              <a:t>、報表畫面介紹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142D82-BD9A-432F-9F31-E59DE58697BE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23502" y="3789040"/>
            <a:ext cx="1240185" cy="792088"/>
          </a:xfrm>
          <a:prstGeom prst="wedgeRoundRectCallout">
            <a:avLst>
              <a:gd name="adj1" fmla="val -6517"/>
              <a:gd name="adj2" fmla="val -82908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TW" altLang="en-US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開啟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b="1" dirty="0" smtClean="0">
                <a:latin typeface="Times New Roman" pitchFamily="18" charset="0"/>
                <a:ea typeface="標楷體" pitchFamily="65" charset="-120"/>
              </a:rPr>
            </a:b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報表格式</a:t>
            </a:r>
            <a:endParaRPr lang="zh-TW" altLang="en-US" b="1" dirty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481" y="2664561"/>
            <a:ext cx="7700947" cy="84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圓角矩形 9"/>
          <p:cNvSpPr/>
          <p:nvPr/>
        </p:nvSpPr>
        <p:spPr>
          <a:xfrm>
            <a:off x="723480" y="2771285"/>
            <a:ext cx="752175" cy="7385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337485" y="3789039"/>
            <a:ext cx="1240185" cy="792088"/>
          </a:xfrm>
          <a:prstGeom prst="wedgeRoundRectCallout">
            <a:avLst>
              <a:gd name="adj1" fmla="val -6517"/>
              <a:gd name="adj2" fmla="val -82908"/>
              <a:gd name="adj3" fmla="val 16667"/>
            </a:avLst>
          </a:prstGeom>
          <a:gradFill rotWithShape="1">
            <a:gsLst>
              <a:gs pos="0">
                <a:srgbClr val="FF99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TW" altLang="en-US" b="1" dirty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儲存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b="1" dirty="0" smtClean="0">
                <a:latin typeface="Times New Roman" pitchFamily="18" charset="0"/>
                <a:ea typeface="標楷體" pitchFamily="65" charset="-120"/>
              </a:rPr>
            </a:b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報表格式</a:t>
            </a:r>
            <a:endParaRPr lang="zh-TW" altLang="en-US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1537463" y="2771284"/>
            <a:ext cx="752175" cy="7385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101528" y="3784075"/>
            <a:ext cx="1240185" cy="792088"/>
          </a:xfrm>
          <a:prstGeom prst="wedgeRoundRectCallout">
            <a:avLst>
              <a:gd name="adj1" fmla="val -6517"/>
              <a:gd name="adj2" fmla="val -82908"/>
              <a:gd name="adj3" fmla="val 16667"/>
            </a:avLst>
          </a:prstGeom>
          <a:gradFill rotWithShape="1">
            <a:gsLst>
              <a:gs pos="0">
                <a:srgbClr val="66FF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刪除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b="1" dirty="0" smtClean="0">
                <a:latin typeface="Times New Roman" pitchFamily="18" charset="0"/>
                <a:ea typeface="標楷體" pitchFamily="65" charset="-120"/>
              </a:rPr>
            </a:b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報表格式</a:t>
            </a:r>
            <a:endParaRPr lang="zh-TW" altLang="en-US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301506" y="2766320"/>
            <a:ext cx="752175" cy="7385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3141735" y="3789041"/>
            <a:ext cx="1240185" cy="792088"/>
          </a:xfrm>
          <a:prstGeom prst="wedgeRoundRectCallout">
            <a:avLst>
              <a:gd name="adj1" fmla="val -6517"/>
              <a:gd name="adj2" fmla="val -82908"/>
              <a:gd name="adj3" fmla="val 16667"/>
            </a:avLst>
          </a:prstGeom>
          <a:gradFill rotWithShape="1">
            <a:gsLst>
              <a:gs pos="0">
                <a:srgbClr val="9999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TW" altLang="en-US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修改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b="1" dirty="0" smtClean="0">
                <a:latin typeface="Times New Roman" pitchFamily="18" charset="0"/>
                <a:ea typeface="標楷體" pitchFamily="65" charset="-120"/>
              </a:rPr>
            </a:b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目前格式</a:t>
            </a:r>
            <a:endParaRPr lang="zh-TW" altLang="en-US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3341713" y="2771286"/>
            <a:ext cx="752175" cy="7385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3958254" y="3769487"/>
            <a:ext cx="1240185" cy="792088"/>
          </a:xfrm>
          <a:prstGeom prst="wedgeRoundRectCallout">
            <a:avLst>
              <a:gd name="adj1" fmla="val -6517"/>
              <a:gd name="adj2" fmla="val -82908"/>
              <a:gd name="adj3" fmla="val 16667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TW" altLang="en-US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預覽列印</a:t>
            </a:r>
            <a:endParaRPr lang="zh-TW" altLang="en-US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4158232" y="2751732"/>
            <a:ext cx="752175" cy="7385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4761145" y="3789041"/>
            <a:ext cx="1240185" cy="792088"/>
          </a:xfrm>
          <a:prstGeom prst="wedgeRoundRectCallout">
            <a:avLst>
              <a:gd name="adj1" fmla="val -6517"/>
              <a:gd name="adj2" fmla="val -82908"/>
              <a:gd name="adj3" fmla="val 16667"/>
            </a:avLst>
          </a:prstGeom>
          <a:gradFill rotWithShape="1">
            <a:gsLst>
              <a:gs pos="0">
                <a:srgbClr val="6699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印表機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b="1" dirty="0" smtClean="0">
                <a:latin typeface="Times New Roman" pitchFamily="18" charset="0"/>
                <a:ea typeface="標楷體" pitchFamily="65" charset="-120"/>
              </a:rPr>
            </a:b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設定</a:t>
            </a:r>
            <a:endParaRPr lang="zh-TW" altLang="en-US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4961123" y="2771286"/>
            <a:ext cx="752175" cy="7385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5652120" y="3787436"/>
            <a:ext cx="1584176" cy="774139"/>
          </a:xfrm>
          <a:prstGeom prst="wedgeRoundRectCallout">
            <a:avLst>
              <a:gd name="adj1" fmla="val -6517"/>
              <a:gd name="adj2" fmla="val -82908"/>
              <a:gd name="adj3" fmla="val 16667"/>
            </a:avLst>
          </a:prstGeo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儲存成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b="1" dirty="0" smtClean="0">
                <a:latin typeface="Times New Roman" pitchFamily="18" charset="0"/>
                <a:ea typeface="標楷體" pitchFamily="65" charset="-120"/>
              </a:rPr>
            </a:br>
            <a:r>
              <a:rPr lang="en-US" altLang="zh-TW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EXCEL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檔案</a:t>
            </a:r>
            <a:endParaRPr lang="zh-TW" altLang="en-US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6008672" y="2769682"/>
            <a:ext cx="752175" cy="7385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6439787" y="3776207"/>
            <a:ext cx="1584176" cy="774139"/>
          </a:xfrm>
          <a:prstGeom prst="wedgeRoundRectCallout">
            <a:avLst>
              <a:gd name="adj1" fmla="val -6517"/>
              <a:gd name="adj2" fmla="val -82908"/>
              <a:gd name="adj3" fmla="val 16667"/>
            </a:avLst>
          </a:prstGeom>
          <a:gradFill rotWithShape="1">
            <a:gsLst>
              <a:gs pos="0">
                <a:srgbClr val="FF99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儲存成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b="1" dirty="0" smtClean="0">
                <a:latin typeface="Times New Roman" pitchFamily="18" charset="0"/>
                <a:ea typeface="標楷體" pitchFamily="65" charset="-120"/>
              </a:rPr>
            </a:br>
            <a:r>
              <a:rPr lang="en-US" altLang="zh-TW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HTML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檔案</a:t>
            </a:r>
            <a:endParaRPr lang="zh-TW" altLang="en-US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6796339" y="2758453"/>
            <a:ext cx="752175" cy="7385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7237080" y="3764978"/>
            <a:ext cx="1584176" cy="774139"/>
          </a:xfrm>
          <a:prstGeom prst="wedgeRoundRectCallout">
            <a:avLst>
              <a:gd name="adj1" fmla="val -6517"/>
              <a:gd name="adj2" fmla="val -82908"/>
              <a:gd name="adj3" fmla="val 16667"/>
            </a:avLst>
          </a:prstGeom>
          <a:gradFill rotWithShape="1">
            <a:gsLst>
              <a:gs pos="0">
                <a:srgbClr val="FFCC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儲存成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b="1" dirty="0" smtClean="0">
                <a:latin typeface="Times New Roman" pitchFamily="18" charset="0"/>
                <a:ea typeface="標楷體" pitchFamily="65" charset="-120"/>
              </a:rPr>
            </a:br>
            <a:r>
              <a:rPr lang="en-US" altLang="zh-TW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TXT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檔案</a:t>
            </a:r>
            <a:endParaRPr lang="zh-TW" altLang="en-US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7593632" y="2747224"/>
            <a:ext cx="752175" cy="7385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38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2728" y="2362552"/>
            <a:ext cx="8718053" cy="449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625" y="1357313"/>
            <a:ext cx="8229600" cy="847551"/>
          </a:xfrm>
        </p:spPr>
        <p:txBody>
          <a:bodyPr/>
          <a:lstStyle/>
          <a:p>
            <a:r>
              <a:rPr lang="zh-TW" altLang="en-US" dirty="0"/>
              <a:t>二</a:t>
            </a:r>
            <a:r>
              <a:rPr lang="zh-TW" altLang="en-US" dirty="0" smtClean="0"/>
              <a:t>、報表畫面介紹 </a:t>
            </a:r>
            <a:r>
              <a:rPr lang="en-US" altLang="zh-TW" b="1" dirty="0" smtClean="0"/>
              <a:t>(</a:t>
            </a:r>
            <a:r>
              <a:rPr lang="en-US" altLang="zh-TW" b="1" i="1" dirty="0" smtClean="0"/>
              <a:t>Cont</a:t>
            </a:r>
            <a:r>
              <a:rPr lang="en-US" altLang="zh-TW" b="1" dirty="0" smtClean="0"/>
              <a:t>.)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142D82-BD9A-432F-9F31-E59DE58697BE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635896" y="3183819"/>
            <a:ext cx="1008196" cy="642156"/>
          </a:xfrm>
          <a:prstGeom prst="wedgeRoundRectCallout">
            <a:avLst>
              <a:gd name="adj1" fmla="val 74199"/>
              <a:gd name="adj2" fmla="val -57389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TW" altLang="en-US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主標題</a:t>
            </a:r>
            <a:endParaRPr lang="zh-TW" altLang="en-US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4932040" y="2924943"/>
            <a:ext cx="2520280" cy="2880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948264" y="3414496"/>
            <a:ext cx="1008112" cy="493506"/>
          </a:xfrm>
          <a:prstGeom prst="wedgeRoundRectCallout">
            <a:avLst>
              <a:gd name="adj1" fmla="val -61381"/>
              <a:gd name="adj2" fmla="val -61004"/>
              <a:gd name="adj3" fmla="val 16667"/>
            </a:avLst>
          </a:prstGeom>
          <a:gradFill rotWithShape="1">
            <a:gsLst>
              <a:gs pos="0">
                <a:srgbClr val="FF99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TW" altLang="en-US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次標題</a:t>
            </a:r>
            <a:endParaRPr lang="zh-TW" altLang="en-US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5580112" y="3214278"/>
            <a:ext cx="1224136" cy="3692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481434" y="3305023"/>
            <a:ext cx="1240185" cy="399747"/>
          </a:xfrm>
          <a:prstGeom prst="wedgeRoundRectCallout">
            <a:avLst>
              <a:gd name="adj1" fmla="val -32905"/>
              <a:gd name="adj2" fmla="val 73850"/>
              <a:gd name="adj3" fmla="val 16667"/>
            </a:avLst>
          </a:prstGeom>
          <a:gradFill rotWithShape="1">
            <a:gsLst>
              <a:gs pos="0">
                <a:srgbClr val="66FF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頁首</a:t>
            </a:r>
            <a:endParaRPr lang="zh-TW" altLang="en-US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79512" y="3825975"/>
            <a:ext cx="8856984" cy="251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6012160" y="4797152"/>
            <a:ext cx="1240185" cy="399747"/>
          </a:xfrm>
          <a:prstGeom prst="wedgeRoundRectCallout">
            <a:avLst>
              <a:gd name="adj1" fmla="val -63173"/>
              <a:gd name="adj2" fmla="val 97929"/>
              <a:gd name="adj3" fmla="val 16667"/>
            </a:avLst>
          </a:prstGeom>
          <a:gradFill rotWithShape="1">
            <a:gsLst>
              <a:gs pos="0">
                <a:srgbClr val="66FF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資料</a:t>
            </a:r>
            <a:endParaRPr lang="zh-TW" altLang="en-US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179512" y="4103923"/>
            <a:ext cx="8856984" cy="27540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77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31640" y="2222975"/>
            <a:ext cx="6280220" cy="464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625" y="1357313"/>
            <a:ext cx="8229600" cy="847551"/>
          </a:xfrm>
        </p:spPr>
        <p:txBody>
          <a:bodyPr/>
          <a:lstStyle/>
          <a:p>
            <a:r>
              <a:rPr lang="zh-TW" altLang="en-US" dirty="0" smtClean="0"/>
              <a:t>三、報表格式修改</a:t>
            </a:r>
            <a:r>
              <a:rPr lang="en-US" altLang="zh-TW" b="1" dirty="0" smtClean="0"/>
              <a:t>1</a:t>
            </a:r>
            <a:r>
              <a:rPr lang="zh-TW" altLang="en-US" dirty="0" smtClean="0"/>
              <a:t>：調整欄位寬度 </a:t>
            </a:r>
            <a:r>
              <a:rPr lang="en-US" altLang="zh-TW" b="1" dirty="0" smtClean="0"/>
              <a:t>(A)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142D82-BD9A-432F-9F31-E59DE58697BE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635896" y="3938972"/>
            <a:ext cx="2088232" cy="2010308"/>
          </a:xfrm>
          <a:prstGeom prst="wedgeRoundRectCallout">
            <a:avLst>
              <a:gd name="adj1" fmla="val -69854"/>
              <a:gd name="adj2" fmla="val -37736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將滑鼠移至欲調整的欄位邊線，按</a:t>
            </a:r>
            <a:r>
              <a:rPr lang="zh-TW" altLang="en-US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滑鼠左鍵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不放，會出現此條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紅色直線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，左右拖曳即可調整欄寬</a:t>
            </a:r>
            <a:endParaRPr lang="zh-TW" altLang="en-US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879854" y="2420888"/>
            <a:ext cx="323994" cy="43204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80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2728" y="2362552"/>
            <a:ext cx="8718053" cy="449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43808" y="3070640"/>
            <a:ext cx="5576835" cy="3597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625" y="1357313"/>
            <a:ext cx="8229600" cy="847551"/>
          </a:xfrm>
        </p:spPr>
        <p:txBody>
          <a:bodyPr/>
          <a:lstStyle/>
          <a:p>
            <a:r>
              <a:rPr lang="zh-TW" altLang="en-US" dirty="0" smtClean="0"/>
              <a:t>三、報表格式修改</a:t>
            </a:r>
            <a:r>
              <a:rPr lang="en-US" altLang="zh-TW" b="1" dirty="0"/>
              <a:t>1 </a:t>
            </a:r>
            <a:r>
              <a:rPr lang="zh-TW" altLang="en-US" dirty="0" smtClean="0"/>
              <a:t>：調整欄位寬度 </a:t>
            </a:r>
            <a:r>
              <a:rPr lang="en-US" altLang="zh-TW" b="1" dirty="0" smtClean="0"/>
              <a:t>(B)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142D82-BD9A-432F-9F31-E59DE58697BE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899571" y="3234036"/>
            <a:ext cx="1296186" cy="720080"/>
          </a:xfrm>
          <a:prstGeom prst="wedgeRoundRectCallout">
            <a:avLst>
              <a:gd name="adj1" fmla="val -14058"/>
              <a:gd name="adj2" fmla="val -65045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按下修改報表格式</a:t>
            </a:r>
            <a:endParaRPr lang="zh-TW" altLang="en-US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1187624" y="2732030"/>
            <a:ext cx="360040" cy="3369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732240" y="2610260"/>
            <a:ext cx="1440160" cy="720080"/>
          </a:xfrm>
          <a:prstGeom prst="wedgeRoundRectCallout">
            <a:avLst>
              <a:gd name="adj1" fmla="val -56164"/>
              <a:gd name="adj2" fmla="val 61941"/>
              <a:gd name="adj3" fmla="val 16667"/>
            </a:avLst>
          </a:prstGeom>
          <a:gradFill rotWithShape="1">
            <a:gsLst>
              <a:gs pos="0">
                <a:srgbClr val="FF99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選擇</a:t>
            </a:r>
            <a:r>
              <a:rPr lang="zh-TW" altLang="en-US" b="1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欄位屬性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”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頁籤</a:t>
            </a:r>
            <a:endParaRPr lang="zh-TW" altLang="en-US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5563402" y="3330340"/>
            <a:ext cx="1024822" cy="2637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5292080" y="4869294"/>
            <a:ext cx="1656184" cy="863962"/>
          </a:xfrm>
          <a:prstGeom prst="wedgeRoundRectCallout">
            <a:avLst>
              <a:gd name="adj1" fmla="val 58153"/>
              <a:gd name="adj2" fmla="val -57247"/>
              <a:gd name="adj3" fmla="val 16667"/>
            </a:avLst>
          </a:prstGeom>
          <a:gradFill rotWithShape="1">
            <a:gsLst>
              <a:gs pos="0">
                <a:srgbClr val="CCFF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變更要調整之</a:t>
            </a:r>
            <a:r>
              <a:rPr lang="zh-TW" altLang="en-US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欄位寬度值</a:t>
            </a:r>
            <a:endParaRPr lang="zh-TW" altLang="en-US" b="1" dirty="0">
              <a:solidFill>
                <a:srgbClr val="0000FF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7092309" y="3594075"/>
            <a:ext cx="1024822" cy="30738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82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2728" y="2362552"/>
            <a:ext cx="8718053" cy="449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625" y="1357313"/>
            <a:ext cx="8229600" cy="847551"/>
          </a:xfrm>
        </p:spPr>
        <p:txBody>
          <a:bodyPr/>
          <a:lstStyle/>
          <a:p>
            <a:r>
              <a:rPr lang="zh-TW" altLang="en-US" dirty="0" smtClean="0"/>
              <a:t>三、報表格式修改</a:t>
            </a:r>
            <a:r>
              <a:rPr lang="en-US" altLang="zh-TW" b="1" dirty="0" smtClean="0"/>
              <a:t>2 </a:t>
            </a:r>
            <a:r>
              <a:rPr lang="zh-TW" altLang="en-US" dirty="0" smtClean="0"/>
              <a:t>：欄位</a:t>
            </a:r>
            <a:r>
              <a:rPr lang="zh-TW" altLang="en-US" dirty="0"/>
              <a:t>折</a:t>
            </a:r>
            <a:r>
              <a:rPr lang="zh-TW" altLang="en-US" dirty="0" smtClean="0"/>
              <a:t>行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142D82-BD9A-432F-9F31-E59DE58697BE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287513" y="4725144"/>
            <a:ext cx="1512190" cy="1255706"/>
          </a:xfrm>
          <a:prstGeom prst="wedgeRoundRectCallout">
            <a:avLst>
              <a:gd name="adj1" fmla="val -14058"/>
              <a:gd name="adj2" fmla="val -65045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兩欄資訊在同一個欄位呈現，稱為 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折行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”</a:t>
            </a:r>
            <a:endParaRPr lang="zh-TW" altLang="en-US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155478" y="4077072"/>
            <a:ext cx="888130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27584" y="3330251"/>
            <a:ext cx="1728192" cy="962756"/>
          </a:xfrm>
          <a:prstGeom prst="wedgeRoundRectCallout">
            <a:avLst>
              <a:gd name="adj1" fmla="val -15029"/>
              <a:gd name="adj2" fmla="val -68530"/>
              <a:gd name="adj3" fmla="val 16667"/>
            </a:avLst>
          </a:prstGeom>
          <a:gradFill rotWithShape="1">
            <a:gsLst>
              <a:gs pos="0">
                <a:srgbClr val="FF99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b="1" dirty="0">
                <a:latin typeface="Times New Roman" pitchFamily="18" charset="0"/>
                <a:ea typeface="標楷體" pitchFamily="65" charset="-120"/>
              </a:rPr>
              <a:t>欲修改折行設定，請按下</a:t>
            </a:r>
            <a:r>
              <a:rPr lang="zh-TW" altLang="en-US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修改格式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鈕</a:t>
            </a:r>
            <a:endParaRPr lang="zh-TW" altLang="en-US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259632" y="2682268"/>
            <a:ext cx="288032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43808" y="2837479"/>
            <a:ext cx="5624602" cy="395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3275856" y="4370053"/>
            <a:ext cx="1656184" cy="886942"/>
          </a:xfrm>
          <a:prstGeom prst="wedgeRoundRectCallout">
            <a:avLst>
              <a:gd name="adj1" fmla="val -10228"/>
              <a:gd name="adj2" fmla="val -65986"/>
              <a:gd name="adj3" fmla="val 16667"/>
            </a:avLst>
          </a:prstGeom>
          <a:gradFill rotWithShape="1">
            <a:gsLst>
              <a:gs pos="0">
                <a:srgbClr val="CCFF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TW" altLang="en-US" b="1" dirty="0">
                <a:latin typeface="Times New Roman" pitchFamily="18" charset="0"/>
                <a:ea typeface="標楷體" pitchFamily="65" charset="-120"/>
              </a:rPr>
              <a:t>如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要將 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客戶簡稱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”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成為獨立一欄位時</a:t>
            </a:r>
            <a:endParaRPr lang="zh-TW" altLang="en-US" b="1" dirty="0">
              <a:solidFill>
                <a:srgbClr val="0000FF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3462191" y="3863890"/>
            <a:ext cx="1109809" cy="2473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804248" y="2342941"/>
            <a:ext cx="1440160" cy="720080"/>
          </a:xfrm>
          <a:prstGeom prst="wedgeRoundRectCallout">
            <a:avLst>
              <a:gd name="adj1" fmla="val -56164"/>
              <a:gd name="adj2" fmla="val 61941"/>
              <a:gd name="adj3" fmla="val 16667"/>
            </a:avLst>
          </a:prstGeom>
          <a:gradFill rotWithShape="1">
            <a:gsLst>
              <a:gs pos="0">
                <a:srgbClr val="FF99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選擇</a:t>
            </a:r>
            <a:r>
              <a:rPr lang="zh-TW" altLang="en-US" b="1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欄位屬性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”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頁籤</a:t>
            </a:r>
            <a:endParaRPr lang="zh-TW" altLang="en-US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5707418" y="3137410"/>
            <a:ext cx="1024822" cy="2637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6291837" y="3858451"/>
            <a:ext cx="1024822" cy="2341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488332" y="4364751"/>
            <a:ext cx="2336083" cy="1521324"/>
          </a:xfrm>
          <a:prstGeom prst="wedgeRoundRectCallout">
            <a:avLst>
              <a:gd name="adj1" fmla="val -10228"/>
              <a:gd name="adj2" fmla="val -65986"/>
              <a:gd name="adj3" fmla="val 16667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請在此處連續按滑鼠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左鍵兩次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，將 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客戶簡稱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”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之折行設定改為 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否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”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，即為獨立欄位</a:t>
            </a:r>
            <a:endParaRPr lang="zh-TW" altLang="en-US" b="1" dirty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63590" y="2269503"/>
            <a:ext cx="7080818" cy="4608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圓角矩形 23"/>
          <p:cNvSpPr/>
          <p:nvPr/>
        </p:nvSpPr>
        <p:spPr>
          <a:xfrm>
            <a:off x="2303944" y="3575397"/>
            <a:ext cx="1188329" cy="4109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1979712" y="2519530"/>
            <a:ext cx="1729971" cy="864185"/>
          </a:xfrm>
          <a:prstGeom prst="wedgeRoundRectCallout">
            <a:avLst>
              <a:gd name="adj1" fmla="val 5289"/>
              <a:gd name="adj2" fmla="val 67976"/>
              <a:gd name="adj3" fmla="val 16667"/>
            </a:avLst>
          </a:prstGeom>
          <a:gradFill rotWithShape="1">
            <a:gsLst>
              <a:gs pos="0">
                <a:srgbClr val="66FF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客戶簡稱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”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成為獨立欄位</a:t>
            </a:r>
            <a:endParaRPr lang="zh-TW" altLang="en-US" b="1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253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17" grpId="1" animBg="1"/>
      <p:bldP spid="18" grpId="0" animBg="1"/>
      <p:bldP spid="18" grpId="1" animBg="1"/>
      <p:bldP spid="12" grpId="0" animBg="1"/>
      <p:bldP spid="12" grpId="1" animBg="1"/>
      <p:bldP spid="13" grpId="0" animBg="1"/>
      <p:bldP spid="13" grpId="1" animBg="1"/>
      <p:bldP spid="22" grpId="0" animBg="1"/>
      <p:bldP spid="22" grpId="1" animBg="1"/>
      <p:bldP spid="14" grpId="0" animBg="1"/>
      <p:bldP spid="14" grpId="1" animBg="1"/>
      <p:bldP spid="20" grpId="0" animBg="1"/>
      <p:bldP spid="20" grpId="1" animBg="1"/>
      <p:bldP spid="21" grpId="0" animBg="1"/>
      <p:bldP spid="21" grpId="1" animBg="1"/>
      <p:bldP spid="23" grpId="0" animBg="1"/>
      <p:bldP spid="23" grpId="1" animBg="1"/>
      <p:bldP spid="15" grpId="0" animBg="1"/>
      <p:bldP spid="15" grpId="1" animBg="1"/>
      <p:bldP spid="24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625" y="1357313"/>
            <a:ext cx="8229600" cy="847551"/>
          </a:xfrm>
        </p:spPr>
        <p:txBody>
          <a:bodyPr/>
          <a:lstStyle/>
          <a:p>
            <a:r>
              <a:rPr lang="zh-TW" altLang="en-US" dirty="0" smtClean="0"/>
              <a:t>三、報表格式修改</a:t>
            </a:r>
            <a:r>
              <a:rPr lang="en-US" altLang="zh-TW" b="1" dirty="0" smtClean="0"/>
              <a:t>3 </a:t>
            </a:r>
            <a:r>
              <a:rPr lang="zh-TW" altLang="en-US" dirty="0" smtClean="0"/>
              <a:t>：欄位</a:t>
            </a:r>
            <a:r>
              <a:rPr lang="zh-TW" altLang="en-US" dirty="0"/>
              <a:t>顯示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142D82-BD9A-432F-9F31-E59DE58697BE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8104" y="2352425"/>
            <a:ext cx="7240444" cy="450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圓角矩形 23"/>
          <p:cNvSpPr/>
          <p:nvPr/>
        </p:nvSpPr>
        <p:spPr>
          <a:xfrm>
            <a:off x="3930751" y="4149080"/>
            <a:ext cx="1073298" cy="25922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1763688" y="5661248"/>
            <a:ext cx="2016224" cy="1080120"/>
          </a:xfrm>
          <a:prstGeom prst="wedgeRoundRectCallout">
            <a:avLst>
              <a:gd name="adj1" fmla="val 57370"/>
              <a:gd name="adj2" fmla="val -68952"/>
              <a:gd name="adj3" fmla="val 16667"/>
            </a:avLst>
          </a:prstGeom>
          <a:gradFill rotWithShape="1">
            <a:gsLst>
              <a:gs pos="0">
                <a:srgbClr val="66FF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此報表若不需要顯示 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預交日期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”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之欄位訊息</a:t>
            </a:r>
            <a:endParaRPr lang="zh-TW" altLang="en-US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1850902" y="2924944"/>
            <a:ext cx="34483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1195227" y="3429000"/>
            <a:ext cx="1656184" cy="540060"/>
          </a:xfrm>
          <a:prstGeom prst="wedgeRoundRectCallout">
            <a:avLst>
              <a:gd name="adj1" fmla="val -2129"/>
              <a:gd name="adj2" fmla="val -64292"/>
              <a:gd name="adj3" fmla="val 16667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b="1" dirty="0">
                <a:latin typeface="Times New Roman" pitchFamily="18" charset="0"/>
                <a:ea typeface="標楷體" pitchFamily="65" charset="-120"/>
              </a:rPr>
              <a:t>選擇修改格式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51721" y="2777466"/>
            <a:ext cx="5904655" cy="4084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6203547" y="2417426"/>
            <a:ext cx="1440160" cy="720080"/>
          </a:xfrm>
          <a:prstGeom prst="wedgeRoundRectCallout">
            <a:avLst>
              <a:gd name="adj1" fmla="val -56164"/>
              <a:gd name="adj2" fmla="val 61941"/>
              <a:gd name="adj3" fmla="val 16667"/>
            </a:avLst>
          </a:prstGeom>
          <a:gradFill rotWithShape="1">
            <a:gsLst>
              <a:gs pos="0">
                <a:srgbClr val="FF99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選擇</a:t>
            </a:r>
            <a:r>
              <a:rPr lang="zh-TW" altLang="en-US" b="1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欄位屬性</a:t>
            </a: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”</a:t>
            </a:r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頁籤</a:t>
            </a:r>
            <a:endParaRPr lang="zh-TW" altLang="en-US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5064336" y="3086970"/>
            <a:ext cx="1024822" cy="2637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4559275" y="4653136"/>
            <a:ext cx="1644272" cy="1224002"/>
          </a:xfrm>
          <a:prstGeom prst="wedgeRoundRectCallout">
            <a:avLst>
              <a:gd name="adj1" fmla="val -24411"/>
              <a:gd name="adj2" fmla="val -76496"/>
              <a:gd name="adj3" fmla="val 16667"/>
            </a:avLst>
          </a:prstGeom>
          <a:gradFill rotWithShape="1">
            <a:gsLst>
              <a:gs pos="0">
                <a:srgbClr val="CCFF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TW" altLang="en-US" b="1" dirty="0" smtClean="0">
                <a:latin typeface="Times New Roman" pitchFamily="18" charset="0"/>
                <a:ea typeface="標楷體" pitchFamily="65" charset="-120"/>
              </a:rPr>
              <a:t>按滑鼠左鍵兩次，變更顯示設定為 </a:t>
            </a:r>
            <a:r>
              <a:rPr lang="en-US" altLang="zh-TW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否</a:t>
            </a:r>
            <a:r>
              <a:rPr lang="en-US" altLang="zh-TW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”</a:t>
            </a:r>
            <a:endParaRPr lang="zh-TW" altLang="en-US" b="1" dirty="0">
              <a:solidFill>
                <a:srgbClr val="0000FF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4710254" y="4085033"/>
            <a:ext cx="1024822" cy="2395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4879" y="2230593"/>
            <a:ext cx="7128792" cy="463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91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animBg="1"/>
      <p:bldP spid="24" grpId="1" animBg="1"/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87B594-5D47-46C4-A064-C6E26561F54B}" type="slidenum">
              <a:rPr lang="zh-TW" altLang="en-US"/>
              <a:pPr>
                <a:defRPr/>
              </a:pPr>
              <a:t>27</a:t>
            </a:fld>
            <a:endParaRPr lang="en-US" altLang="zh-TW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468313" y="2565400"/>
            <a:ext cx="8280400" cy="4032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468313" y="1341438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 smtClean="0"/>
              <a:t>報表格式修改－資料轉出</a:t>
            </a:r>
          </a:p>
        </p:txBody>
      </p:sp>
      <p:sp>
        <p:nvSpPr>
          <p:cNvPr id="19458" name="Oval 12"/>
          <p:cNvSpPr>
            <a:spLocks noChangeArrowheads="1"/>
          </p:cNvSpPr>
          <p:nvPr/>
        </p:nvSpPr>
        <p:spPr bwMode="auto">
          <a:xfrm>
            <a:off x="3635375" y="4005263"/>
            <a:ext cx="1871663" cy="1079500"/>
          </a:xfrm>
          <a:prstGeom prst="ellipse">
            <a:avLst/>
          </a:prstGeom>
          <a:gradFill rotWithShape="1">
            <a:gsLst>
              <a:gs pos="0">
                <a:srgbClr val="66FFFF"/>
              </a:gs>
              <a:gs pos="100000">
                <a:srgbClr val="FFFFFF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zh-TW" altLang="en-US" sz="2000" b="1">
                <a:latin typeface="Times New Roman" pitchFamily="18" charset="0"/>
                <a:ea typeface="標楷體" pitchFamily="65" charset="-120"/>
              </a:rPr>
              <a:t>轉檔類型</a:t>
            </a:r>
          </a:p>
        </p:txBody>
      </p:sp>
      <p:sp>
        <p:nvSpPr>
          <p:cNvPr id="19459" name="Oval 13"/>
          <p:cNvSpPr>
            <a:spLocks noChangeArrowheads="1"/>
          </p:cNvSpPr>
          <p:nvPr/>
        </p:nvSpPr>
        <p:spPr bwMode="auto">
          <a:xfrm>
            <a:off x="1187450" y="2997200"/>
            <a:ext cx="1871663" cy="1079500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sz="2000" b="1">
                <a:latin typeface="Times New Roman" pitchFamily="18" charset="0"/>
                <a:ea typeface="標楷體" pitchFamily="65" charset="-120"/>
              </a:rPr>
              <a:t>WMF</a:t>
            </a:r>
            <a:r>
              <a:rPr lang="zh-TW" altLang="en-US" sz="2000" b="1">
                <a:latin typeface="Times New Roman" pitchFamily="18" charset="0"/>
                <a:ea typeface="標楷體" pitchFamily="65" charset="-120"/>
              </a:rPr>
              <a:t>圖檔</a:t>
            </a:r>
          </a:p>
        </p:txBody>
      </p:sp>
      <p:sp>
        <p:nvSpPr>
          <p:cNvPr id="19460" name="Oval 14"/>
          <p:cNvSpPr>
            <a:spLocks noChangeArrowheads="1"/>
          </p:cNvSpPr>
          <p:nvPr/>
        </p:nvSpPr>
        <p:spPr bwMode="auto">
          <a:xfrm>
            <a:off x="1187450" y="4941888"/>
            <a:ext cx="1871663" cy="1079500"/>
          </a:xfrm>
          <a:prstGeom prst="ellipse">
            <a:avLst/>
          </a:prstGeom>
          <a:gradFill rotWithShape="1">
            <a:gsLst>
              <a:gs pos="0">
                <a:srgbClr val="FFCC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sz="2000" b="1">
                <a:latin typeface="Times New Roman" pitchFamily="18" charset="0"/>
                <a:ea typeface="標楷體" pitchFamily="65" charset="-120"/>
              </a:rPr>
              <a:t>EXCEL</a:t>
            </a:r>
            <a:r>
              <a:rPr lang="zh-TW" altLang="en-US" sz="2000" b="1">
                <a:latin typeface="Times New Roman" pitchFamily="18" charset="0"/>
                <a:ea typeface="標楷體" pitchFamily="65" charset="-120"/>
              </a:rPr>
              <a:t>檔案</a:t>
            </a:r>
          </a:p>
        </p:txBody>
      </p:sp>
      <p:sp>
        <p:nvSpPr>
          <p:cNvPr id="19461" name="Oval 15"/>
          <p:cNvSpPr>
            <a:spLocks noChangeArrowheads="1"/>
          </p:cNvSpPr>
          <p:nvPr/>
        </p:nvSpPr>
        <p:spPr bwMode="auto">
          <a:xfrm>
            <a:off x="6011863" y="2997200"/>
            <a:ext cx="1871662" cy="1079500"/>
          </a:xfrm>
          <a:prstGeom prst="ellipse">
            <a:avLst/>
          </a:prstGeom>
          <a:gradFill rotWithShape="1">
            <a:gsLst>
              <a:gs pos="0">
                <a:srgbClr val="FF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sz="2000" b="1">
                <a:latin typeface="Times New Roman" pitchFamily="18" charset="0"/>
                <a:ea typeface="標楷體" pitchFamily="65" charset="-120"/>
              </a:rPr>
              <a:t>HTML</a:t>
            </a:r>
            <a:r>
              <a:rPr lang="zh-TW" altLang="en-US" sz="2000" b="1">
                <a:latin typeface="Times New Roman" pitchFamily="18" charset="0"/>
                <a:ea typeface="標楷體" pitchFamily="65" charset="-120"/>
              </a:rPr>
              <a:t>格式</a:t>
            </a:r>
          </a:p>
        </p:txBody>
      </p:sp>
      <p:sp>
        <p:nvSpPr>
          <p:cNvPr id="19462" name="Oval 16"/>
          <p:cNvSpPr>
            <a:spLocks noChangeArrowheads="1"/>
          </p:cNvSpPr>
          <p:nvPr/>
        </p:nvSpPr>
        <p:spPr bwMode="auto">
          <a:xfrm>
            <a:off x="6084888" y="4941888"/>
            <a:ext cx="1871662" cy="1079500"/>
          </a:xfrm>
          <a:prstGeom prst="ellipse">
            <a:avLst/>
          </a:prstGeom>
          <a:gradFill rotWithShape="1">
            <a:gsLst>
              <a:gs pos="0">
                <a:srgbClr val="99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zh-TW" altLang="en-US" sz="2000" b="1">
                <a:latin typeface="Times New Roman" pitchFamily="18" charset="0"/>
                <a:ea typeface="標楷體" pitchFamily="65" charset="-120"/>
              </a:rPr>
              <a:t>文字檔</a:t>
            </a:r>
          </a:p>
        </p:txBody>
      </p:sp>
      <p:sp>
        <p:nvSpPr>
          <p:cNvPr id="19465" name="AutoShape 9"/>
          <p:cNvSpPr>
            <a:spLocks noChangeArrowheads="1"/>
          </p:cNvSpPr>
          <p:nvPr/>
        </p:nvSpPr>
        <p:spPr bwMode="auto">
          <a:xfrm rot="1862979">
            <a:off x="2987675" y="3933825"/>
            <a:ext cx="647700" cy="360363"/>
          </a:xfrm>
          <a:prstGeom prst="leftArrow">
            <a:avLst>
              <a:gd name="adj1" fmla="val 68796"/>
              <a:gd name="adj2" fmla="val 44418"/>
            </a:avLst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66" name="AutoShape 10"/>
          <p:cNvSpPr>
            <a:spLocks noChangeArrowheads="1"/>
          </p:cNvSpPr>
          <p:nvPr/>
        </p:nvSpPr>
        <p:spPr bwMode="auto">
          <a:xfrm rot="-2145105">
            <a:off x="3060700" y="5013325"/>
            <a:ext cx="647700" cy="360363"/>
          </a:xfrm>
          <a:prstGeom prst="leftArrow">
            <a:avLst>
              <a:gd name="adj1" fmla="val 68796"/>
              <a:gd name="adj2" fmla="val 44418"/>
            </a:avLst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67" name="AutoShape 11"/>
          <p:cNvSpPr>
            <a:spLocks noChangeArrowheads="1"/>
          </p:cNvSpPr>
          <p:nvPr/>
        </p:nvSpPr>
        <p:spPr bwMode="auto">
          <a:xfrm rot="-9113731">
            <a:off x="5435600" y="5013325"/>
            <a:ext cx="647700" cy="360363"/>
          </a:xfrm>
          <a:prstGeom prst="leftArrow">
            <a:avLst>
              <a:gd name="adj1" fmla="val 68796"/>
              <a:gd name="adj2" fmla="val 44418"/>
            </a:avLst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68" name="AutoShape 12"/>
          <p:cNvSpPr>
            <a:spLocks noChangeArrowheads="1"/>
          </p:cNvSpPr>
          <p:nvPr/>
        </p:nvSpPr>
        <p:spPr bwMode="auto">
          <a:xfrm rot="8434061">
            <a:off x="5435600" y="3860800"/>
            <a:ext cx="647700" cy="360363"/>
          </a:xfrm>
          <a:prstGeom prst="leftArrow">
            <a:avLst>
              <a:gd name="adj1" fmla="val 68796"/>
              <a:gd name="adj2" fmla="val 44418"/>
            </a:avLst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9" grpId="0" animBg="1"/>
      <p:bldP spid="19457" grpId="0"/>
      <p:bldP spid="19458" grpId="0" animBg="1"/>
      <p:bldP spid="19459" grpId="0" animBg="1"/>
      <p:bldP spid="19460" grpId="0" animBg="1"/>
      <p:bldP spid="19461" grpId="0" animBg="1"/>
      <p:bldP spid="19462" grpId="0" animBg="1"/>
      <p:bldP spid="19465" grpId="0" animBg="1"/>
      <p:bldP spid="19466" grpId="0" animBg="1"/>
      <p:bldP spid="19467" grpId="0" animBg="1"/>
      <p:bldP spid="1946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AE4F-DE01-44C6-BE4A-B0007197044D}" type="slidenum">
              <a:rPr lang="zh-TW" altLang="en-US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評量測驗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2643188"/>
            <a:ext cx="8401050" cy="3786187"/>
          </a:xfrm>
        </p:spPr>
        <p:txBody>
          <a:bodyPr/>
          <a:lstStyle/>
          <a:p>
            <a:pPr eaLnBrk="1" hangingPunct="1"/>
            <a:r>
              <a:rPr lang="zh-TW" altLang="en-US" sz="1800" smtClean="0">
                <a:solidFill>
                  <a:schemeClr val="tx1"/>
                </a:solidFill>
              </a:rPr>
              <a:t>黃色欄位表示為鍵值欄位，一經存檔，無法修改欄位值。          □是      □否</a:t>
            </a:r>
            <a:endParaRPr lang="en-US" altLang="zh-TW" sz="1800" smtClean="0">
              <a:solidFill>
                <a:schemeClr val="tx1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TW" altLang="en-US" smtClean="0"/>
              <a:t>否    </a:t>
            </a:r>
            <a:r>
              <a:rPr lang="en-US" altLang="zh-TW" smtClean="0"/>
              <a:t>(</a:t>
            </a:r>
            <a:r>
              <a:rPr lang="zh-TW" altLang="en-US" smtClean="0"/>
              <a:t>藍色欄位才是鍵值欄位，一經存檔，就無法修改欄位值。黃色欄位為</a:t>
            </a:r>
            <a:br>
              <a:rPr lang="zh-TW" altLang="en-US" smtClean="0"/>
            </a:br>
            <a:r>
              <a:rPr lang="zh-TW" altLang="en-US" smtClean="0"/>
              <a:t>         必要欄位，存檔前需輸入資料，否則不予存檔，存檔後仍可修改</a:t>
            </a:r>
            <a:r>
              <a:rPr lang="en-US" altLang="zh-TW" smtClean="0"/>
              <a:t>)</a:t>
            </a:r>
          </a:p>
          <a:p>
            <a:pPr eaLnBrk="1" hangingPunct="1"/>
            <a:r>
              <a:rPr lang="zh-TW" altLang="en-US" sz="1800" smtClean="0">
                <a:solidFill>
                  <a:schemeClr val="tx1"/>
                </a:solidFill>
              </a:rPr>
              <a:t>已經存檔的單據不能再修改。       □是        □否</a:t>
            </a:r>
            <a:endParaRPr lang="en-US" altLang="zh-TW" sz="1800" smtClean="0">
              <a:solidFill>
                <a:schemeClr val="tx1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TW" altLang="en-US" smtClean="0"/>
              <a:t>否    </a:t>
            </a:r>
            <a:r>
              <a:rPr lang="en-US" altLang="zh-TW" smtClean="0"/>
              <a:t>(</a:t>
            </a:r>
            <a:r>
              <a:rPr lang="zh-TW" altLang="en-US" smtClean="0"/>
              <a:t>以存檔的單據仍可修改，但已確認單據表示單據生效無法再修改</a:t>
            </a:r>
            <a:r>
              <a:rPr lang="en-US" altLang="zh-TW" smtClean="0"/>
              <a:t>)</a:t>
            </a:r>
          </a:p>
          <a:p>
            <a:pPr eaLnBrk="1" hangingPunct="1"/>
            <a:r>
              <a:rPr lang="zh-TW" altLang="en-US" sz="1800" smtClean="0">
                <a:solidFill>
                  <a:schemeClr val="tx1"/>
                </a:solidFill>
              </a:rPr>
              <a:t>刪除單身單筆資料的按鍵是</a:t>
            </a:r>
            <a:r>
              <a:rPr lang="zh-TW" altLang="zh-TW" smtClean="0">
                <a:solidFill>
                  <a:schemeClr val="tx1"/>
                </a:solidFill>
              </a:rPr>
              <a:t>『 </a:t>
            </a:r>
            <a:r>
              <a:rPr lang="en-US" altLang="zh-TW" sz="1800" smtClean="0">
                <a:solidFill>
                  <a:schemeClr val="tx1"/>
                </a:solidFill>
              </a:rPr>
              <a:t>Alt </a:t>
            </a:r>
            <a:r>
              <a:rPr lang="zh-TW" altLang="en-US" sz="1800" smtClean="0">
                <a:solidFill>
                  <a:schemeClr val="tx1"/>
                </a:solidFill>
              </a:rPr>
              <a:t>＋ </a:t>
            </a:r>
            <a:r>
              <a:rPr lang="en-US" altLang="zh-TW" sz="1800" smtClean="0">
                <a:solidFill>
                  <a:schemeClr val="tx1"/>
                </a:solidFill>
              </a:rPr>
              <a:t>Delete</a:t>
            </a:r>
            <a:r>
              <a:rPr lang="zh-TW" altLang="zh-TW" smtClean="0">
                <a:solidFill>
                  <a:schemeClr val="tx1"/>
                </a:solidFill>
              </a:rPr>
              <a:t> 』</a:t>
            </a:r>
            <a:r>
              <a:rPr lang="zh-TW" altLang="en-US" sz="1800" smtClean="0">
                <a:solidFill>
                  <a:schemeClr val="tx1"/>
                </a:solidFill>
              </a:rPr>
              <a:t> 。       □是        □否</a:t>
            </a:r>
            <a:endParaRPr lang="en-US" altLang="zh-TW" sz="1800" smtClean="0">
              <a:solidFill>
                <a:schemeClr val="tx1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TW" altLang="en-US" smtClean="0"/>
              <a:t>否    </a:t>
            </a:r>
            <a:r>
              <a:rPr lang="en-US" altLang="zh-TW" smtClean="0"/>
              <a:t>(</a:t>
            </a:r>
            <a:r>
              <a:rPr lang="zh-TW" altLang="en-US" smtClean="0"/>
              <a:t>刪除單身單筆資料的按鍵是 </a:t>
            </a:r>
            <a:r>
              <a:rPr lang="en-US" altLang="zh-TW" smtClean="0"/>
              <a:t>『 Ctrl </a:t>
            </a:r>
            <a:r>
              <a:rPr lang="zh-TW" altLang="en-US" smtClean="0"/>
              <a:t>＋ </a:t>
            </a:r>
            <a:r>
              <a:rPr lang="en-US" altLang="zh-TW" smtClean="0"/>
              <a:t>Delete 』)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F0886-E66C-45FB-9D6F-CBD66EB242F0}" type="slidenum">
              <a:rPr lang="zh-TW" altLang="en-US"/>
              <a:pPr>
                <a:defRPr/>
              </a:pPr>
              <a:t>29</a:t>
            </a:fld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評量測驗 </a:t>
            </a:r>
            <a:r>
              <a:rPr lang="en-US" altLang="zh-TW" b="1" i="1" smtClean="0"/>
              <a:t>(Cont.)</a:t>
            </a:r>
            <a:endParaRPr lang="zh-TW" altLang="en-US" b="1" i="1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2643188"/>
            <a:ext cx="8291513" cy="3162300"/>
          </a:xfrm>
        </p:spPr>
        <p:txBody>
          <a:bodyPr/>
          <a:lstStyle/>
          <a:p>
            <a:pPr eaLnBrk="1" hangingPunct="1"/>
            <a:r>
              <a:rPr lang="zh-TW" altLang="en-US" sz="1800" smtClean="0">
                <a:solidFill>
                  <a:schemeClr val="tx1"/>
                </a:solidFill>
              </a:rPr>
              <a:t>憑證上預設的簽核和註記格式是在單據性質設定作業裡建立。     □是      □否</a:t>
            </a:r>
            <a:endParaRPr lang="en-US" altLang="zh-TW" sz="1800" smtClean="0">
              <a:solidFill>
                <a:schemeClr val="tx1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TW" altLang="en-US" smtClean="0"/>
              <a:t>是</a:t>
            </a:r>
            <a:endParaRPr lang="en-US" altLang="zh-TW" smtClean="0"/>
          </a:p>
          <a:p>
            <a:pPr eaLnBrk="1" hangingPunct="1"/>
            <a:r>
              <a:rPr lang="zh-TW" altLang="en-US" sz="1800" smtClean="0">
                <a:solidFill>
                  <a:schemeClr val="tx1"/>
                </a:solidFill>
              </a:rPr>
              <a:t>開啟報表的位置是在派班中心。      □是        □否</a:t>
            </a:r>
            <a:endParaRPr lang="en-US" altLang="zh-TW" sz="1800" smtClean="0">
              <a:solidFill>
                <a:schemeClr val="tx1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TW" altLang="en-US" smtClean="0"/>
              <a:t>否    </a:t>
            </a:r>
            <a:r>
              <a:rPr lang="en-US" altLang="zh-TW" smtClean="0"/>
              <a:t>(</a:t>
            </a:r>
            <a:r>
              <a:rPr lang="zh-TW" altLang="zh-TW" smtClean="0"/>
              <a:t>「</a:t>
            </a:r>
            <a:r>
              <a:rPr lang="zh-TW" altLang="en-US" smtClean="0"/>
              <a:t>派班中心</a:t>
            </a:r>
            <a:r>
              <a:rPr lang="zh-TW" altLang="zh-TW" smtClean="0"/>
              <a:t>」</a:t>
            </a:r>
            <a:r>
              <a:rPr lang="zh-TW" altLang="en-US" smtClean="0"/>
              <a:t>是處理工作需求，要開啟報表是到</a:t>
            </a:r>
            <a:r>
              <a:rPr lang="zh-TW" altLang="zh-TW" smtClean="0"/>
              <a:t>「</a:t>
            </a:r>
            <a:r>
              <a:rPr lang="zh-TW" altLang="en-US" smtClean="0"/>
              <a:t>佇列工作控制</a:t>
            </a:r>
            <a:br>
              <a:rPr lang="zh-TW" altLang="en-US" smtClean="0"/>
            </a:br>
            <a:r>
              <a:rPr lang="zh-TW" altLang="en-US" smtClean="0"/>
              <a:t>           台</a:t>
            </a:r>
            <a:r>
              <a:rPr lang="zh-TW" altLang="zh-TW" smtClean="0"/>
              <a:t>」</a:t>
            </a:r>
            <a:r>
              <a:rPr lang="zh-TW" altLang="en-US" smtClean="0"/>
              <a:t>找到工作代號後開啟</a:t>
            </a:r>
            <a:r>
              <a:rPr lang="en-US" altLang="zh-TW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3608" y="2209910"/>
            <a:ext cx="6794972" cy="4656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36B7C-8E0F-4B11-89EB-D55E1D459C68}" type="slidenum">
              <a:rPr lang="zh-TW" altLang="en-US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259632" y="4301084"/>
            <a:ext cx="1944216" cy="172020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347864" y="2852936"/>
            <a:ext cx="2592288" cy="1299354"/>
          </a:xfrm>
          <a:prstGeom prst="wedgeRoundRectCallout">
            <a:avLst>
              <a:gd name="adj1" fmla="val -55161"/>
              <a:gd name="adj2" fmla="val 65224"/>
              <a:gd name="adj3" fmla="val 16667"/>
            </a:avLst>
          </a:prstGeo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</a:rPr>
              <a:t>需在紙上簽核或作為往來憑據時，稱為 </a:t>
            </a:r>
            <a:r>
              <a:rPr lang="en-US" altLang="zh-TW" sz="1600" b="1" dirty="0" smtClean="0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sz="16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憑證</a:t>
            </a:r>
            <a:r>
              <a:rPr lang="en-US" altLang="zh-TW" sz="1600" b="1" dirty="0" smtClean="0">
                <a:latin typeface="Times New Roman" pitchFamily="18" charset="0"/>
                <a:ea typeface="標楷體" pitchFamily="65" charset="-120"/>
              </a:rPr>
              <a:t>”</a:t>
            </a:r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600" b="1" dirty="0" smtClean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</a:rPr>
              <a:t>此憑證可以給</a:t>
            </a:r>
            <a:r>
              <a:rPr lang="en-US" altLang="zh-TW" sz="1600" b="1" dirty="0" smtClean="0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sz="16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客戶</a:t>
            </a:r>
            <a:r>
              <a:rPr lang="en-US" altLang="zh-TW" sz="1600" b="1" dirty="0" smtClean="0">
                <a:latin typeface="Times New Roman" pitchFamily="18" charset="0"/>
                <a:ea typeface="標楷體" pitchFamily="65" charset="-120"/>
              </a:rPr>
              <a:t>”</a:t>
            </a:r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en-US" altLang="zh-TW" sz="1600" b="1" dirty="0" smtClean="0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sz="16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廠商</a:t>
            </a:r>
            <a:r>
              <a:rPr lang="en-US" altLang="zh-TW" sz="1600" b="1" dirty="0" smtClean="0">
                <a:latin typeface="Times New Roman" pitchFamily="18" charset="0"/>
                <a:ea typeface="標楷體" pitchFamily="65" charset="-120"/>
              </a:rPr>
              <a:t>”</a:t>
            </a:r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</a:rPr>
              <a:t> 、 </a:t>
            </a:r>
            <a:r>
              <a:rPr lang="en-US" altLang="zh-TW" sz="1600" b="1" dirty="0" smtClean="0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sz="16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各部門</a:t>
            </a:r>
            <a:r>
              <a:rPr lang="en-US" altLang="zh-TW" sz="1600" b="1" dirty="0" smtClean="0">
                <a:latin typeface="Times New Roman" pitchFamily="18" charset="0"/>
                <a:ea typeface="標楷體" pitchFamily="65" charset="-120"/>
              </a:rPr>
              <a:t>”</a:t>
            </a:r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</a:rPr>
              <a:t>使用</a:t>
            </a:r>
            <a:endParaRPr lang="zh-TW" altLang="en-US" sz="1600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9" name="標題 1"/>
          <p:cNvSpPr txBox="1">
            <a:spLocks/>
          </p:cNvSpPr>
          <p:nvPr/>
        </p:nvSpPr>
        <p:spPr bwMode="auto">
          <a:xfrm>
            <a:off x="444686" y="112474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9pPr>
          </a:lstStyle>
          <a:p>
            <a:r>
              <a:rPr lang="zh-TW" altLang="en-US" sz="3600" dirty="0" smtClean="0"/>
              <a:t>憑證列印</a:t>
            </a:r>
          </a:p>
        </p:txBody>
      </p:sp>
    </p:spTree>
    <p:extLst>
      <p:ext uri="{BB962C8B-B14F-4D97-AF65-F5344CB8AC3E}">
        <p14:creationId xmlns:p14="http://schemas.microsoft.com/office/powerpoint/2010/main" val="109215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9" grpId="0" animBg="1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評量測驗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endParaRPr lang="zh-TW" alt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2643188"/>
            <a:ext cx="8229600" cy="3090068"/>
          </a:xfrm>
        </p:spPr>
        <p:txBody>
          <a:bodyPr/>
          <a:lstStyle/>
          <a:p>
            <a:pPr>
              <a:lnSpc>
                <a:spcPts val="2900"/>
              </a:lnSpc>
              <a:spcBef>
                <a:spcPts val="1900"/>
              </a:spcBef>
            </a:pPr>
            <a:r>
              <a:rPr lang="zh-TW" altLang="en-US" dirty="0">
                <a:solidFill>
                  <a:schemeClr val="tx1"/>
                </a:solidFill>
              </a:rPr>
              <a:t>請問報表條件送出後，出現一串數字如：</a:t>
            </a:r>
            <a:r>
              <a:rPr lang="en-US" altLang="zh-TW" dirty="0">
                <a:solidFill>
                  <a:schemeClr val="tx1"/>
                </a:solidFill>
              </a:rPr>
              <a:t>20101226000005</a:t>
            </a:r>
            <a:r>
              <a:rPr lang="zh-TW" altLang="en-US" dirty="0">
                <a:solidFill>
                  <a:schemeClr val="tx1"/>
                </a:solidFill>
              </a:rPr>
              <a:t>，這</a:t>
            </a:r>
            <a:r>
              <a:rPr lang="zh-TW" altLang="en-US" dirty="0" smtClean="0">
                <a:solidFill>
                  <a:schemeClr val="tx1"/>
                </a:solidFill>
              </a:rPr>
              <a:t>代表什麼？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AutoNum type="alphaUcParenR"/>
            </a:pPr>
            <a:r>
              <a:rPr lang="zh-TW" altLang="en-US" sz="2000" dirty="0"/>
              <a:t>號碼是輸入者自己編號</a:t>
            </a:r>
            <a:r>
              <a:rPr lang="zh-TW" altLang="en-US" sz="2000" dirty="0" smtClean="0"/>
              <a:t>的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AutoNum type="alphaUcParenR"/>
            </a:pPr>
            <a:r>
              <a:rPr lang="zh-TW" altLang="en-US" sz="2000" dirty="0"/>
              <a:t>開啟佇列工作控制台時，該報表的工作</a:t>
            </a:r>
            <a:r>
              <a:rPr lang="zh-TW" altLang="en-US" sz="2000" dirty="0" smtClean="0"/>
              <a:t>代號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AutoNum type="alphaUcParenR"/>
            </a:pPr>
            <a:r>
              <a:rPr lang="zh-TW" altLang="en-US" sz="2000" dirty="0"/>
              <a:t>這張報表的單別是</a:t>
            </a:r>
            <a:r>
              <a:rPr lang="en-US" altLang="zh-TW" sz="2000" dirty="0"/>
              <a:t>2010</a:t>
            </a:r>
            <a:r>
              <a:rPr lang="zh-TW" altLang="en-US" sz="2000" dirty="0"/>
              <a:t>，單號是</a:t>
            </a:r>
            <a:r>
              <a:rPr lang="en-US" altLang="zh-TW" sz="2000" dirty="0" smtClean="0"/>
              <a:t>0000005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AutoNum type="alphaUcParenR"/>
            </a:pPr>
            <a:r>
              <a:rPr lang="zh-TW" altLang="en-US" sz="2000" dirty="0"/>
              <a:t>號碼只是隨機，無任</a:t>
            </a:r>
            <a:r>
              <a:rPr lang="zh-TW" altLang="en-US" sz="2000" dirty="0" smtClean="0"/>
              <a:t>何意義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spcBef>
                <a:spcPts val="1900"/>
              </a:spcBef>
            </a:pPr>
            <a:r>
              <a:rPr lang="en-US" altLang="zh-TW" sz="2000" dirty="0" smtClean="0">
                <a:solidFill>
                  <a:srgbClr val="0000FF"/>
                </a:solidFill>
              </a:rPr>
              <a:t>B   </a:t>
            </a:r>
          </a:p>
        </p:txBody>
      </p:sp>
    </p:spTree>
    <p:extLst>
      <p:ext uri="{BB962C8B-B14F-4D97-AF65-F5344CB8AC3E}">
        <p14:creationId xmlns:p14="http://schemas.microsoft.com/office/powerpoint/2010/main" val="264477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評量測驗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endParaRPr lang="zh-TW" alt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2643188"/>
            <a:ext cx="8229600" cy="3090068"/>
          </a:xfrm>
        </p:spPr>
        <p:txBody>
          <a:bodyPr/>
          <a:lstStyle/>
          <a:p>
            <a:pPr>
              <a:lnSpc>
                <a:spcPts val="2900"/>
              </a:lnSpc>
              <a:spcBef>
                <a:spcPts val="1900"/>
              </a:spcBef>
            </a:pPr>
            <a:r>
              <a:rPr lang="zh-TW" altLang="en-US" dirty="0">
                <a:solidFill>
                  <a:schemeClr val="tx1"/>
                </a:solidFill>
              </a:rPr>
              <a:t>調整報表欄位寬度時</a:t>
            </a:r>
            <a:r>
              <a:rPr lang="en-US" altLang="zh-TW" dirty="0">
                <a:solidFill>
                  <a:schemeClr val="tx1"/>
                </a:solidFill>
              </a:rPr>
              <a:t>,</a:t>
            </a:r>
            <a:r>
              <a:rPr lang="zh-TW" altLang="en-US" dirty="0">
                <a:solidFill>
                  <a:schemeClr val="tx1"/>
                </a:solidFill>
              </a:rPr>
              <a:t>系統會出現何種顏色的直線表示</a:t>
            </a:r>
            <a:r>
              <a:rPr lang="zh-TW" altLang="en-US" dirty="0" smtClean="0">
                <a:solidFill>
                  <a:schemeClr val="tx1"/>
                </a:solidFill>
              </a:rPr>
              <a:t>？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AutoNum type="alphaUcParenR"/>
            </a:pPr>
            <a:r>
              <a:rPr lang="zh-TW" altLang="en-US" sz="2000" dirty="0" smtClean="0"/>
              <a:t>綠色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AutoNum type="alphaUcParenR"/>
            </a:pPr>
            <a:r>
              <a:rPr lang="zh-TW" altLang="en-US" sz="2000" dirty="0" smtClean="0"/>
              <a:t>藍色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AutoNum type="alphaUcParenR"/>
            </a:pPr>
            <a:r>
              <a:rPr lang="zh-TW" altLang="en-US" sz="2000" dirty="0" smtClean="0"/>
              <a:t>黃色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AutoNum type="alphaUcParenR"/>
            </a:pPr>
            <a:r>
              <a:rPr lang="zh-TW" altLang="en-US" sz="2000" dirty="0" smtClean="0"/>
              <a:t>紅色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spcBef>
                <a:spcPts val="1900"/>
              </a:spcBef>
            </a:pPr>
            <a:r>
              <a:rPr lang="en-US" altLang="zh-TW" sz="2000" dirty="0" smtClean="0">
                <a:solidFill>
                  <a:srgbClr val="0000FF"/>
                </a:solidFill>
              </a:rPr>
              <a:t>D   </a:t>
            </a:r>
          </a:p>
        </p:txBody>
      </p:sp>
    </p:spTree>
    <p:extLst>
      <p:ext uri="{BB962C8B-B14F-4D97-AF65-F5344CB8AC3E}">
        <p14:creationId xmlns:p14="http://schemas.microsoft.com/office/powerpoint/2010/main" val="135908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評量測驗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(3)</a:t>
            </a:r>
            <a:endParaRPr lang="zh-TW" alt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2643188"/>
            <a:ext cx="8229600" cy="3090068"/>
          </a:xfrm>
        </p:spPr>
        <p:txBody>
          <a:bodyPr/>
          <a:lstStyle/>
          <a:p>
            <a:pPr>
              <a:lnSpc>
                <a:spcPts val="2900"/>
              </a:lnSpc>
              <a:spcBef>
                <a:spcPts val="1900"/>
              </a:spcBef>
            </a:pPr>
            <a:r>
              <a:rPr lang="zh-TW" altLang="en-US" dirty="0">
                <a:solidFill>
                  <a:schemeClr val="tx1"/>
                </a:solidFill>
              </a:rPr>
              <a:t>報表轉出檔案的類型下列何者不是</a:t>
            </a:r>
            <a:r>
              <a:rPr lang="zh-TW" altLang="en-US" dirty="0" smtClean="0">
                <a:solidFill>
                  <a:schemeClr val="tx1"/>
                </a:solidFill>
              </a:rPr>
              <a:t>？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AutoNum type="alphaUcParenR"/>
            </a:pPr>
            <a:r>
              <a:rPr lang="en-US" altLang="zh-TW" sz="2000" dirty="0"/>
              <a:t>WORD</a:t>
            </a:r>
            <a:r>
              <a:rPr lang="zh-TW" altLang="en-US" sz="2000" dirty="0" smtClean="0"/>
              <a:t>檔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AutoNum type="alphaUcParenR"/>
            </a:pPr>
            <a:r>
              <a:rPr lang="en-US" altLang="zh-TW" sz="2000" dirty="0"/>
              <a:t>EXCEL</a:t>
            </a:r>
            <a:r>
              <a:rPr lang="zh-TW" altLang="en-US" sz="2000" dirty="0" smtClean="0"/>
              <a:t>檔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AutoNum type="alphaUcParenR"/>
            </a:pPr>
            <a:r>
              <a:rPr lang="zh-TW" altLang="en-US" sz="2000" dirty="0"/>
              <a:t>文字</a:t>
            </a:r>
            <a:r>
              <a:rPr lang="zh-TW" altLang="en-US" sz="2000" dirty="0" smtClean="0"/>
              <a:t>檔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AutoNum type="alphaUcParenR"/>
            </a:pPr>
            <a:r>
              <a:rPr lang="en-US" altLang="zh-TW" sz="2000" dirty="0"/>
              <a:t>HTML</a:t>
            </a:r>
            <a:r>
              <a:rPr lang="zh-TW" altLang="en-US" sz="2000" dirty="0"/>
              <a:t>格式</a:t>
            </a:r>
            <a:r>
              <a:rPr lang="zh-TW" altLang="en-US" sz="2000" dirty="0" smtClean="0"/>
              <a:t>檔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spcBef>
                <a:spcPts val="1900"/>
              </a:spcBef>
            </a:pPr>
            <a:r>
              <a:rPr lang="en-US" altLang="zh-TW" sz="2000" dirty="0" smtClean="0">
                <a:solidFill>
                  <a:srgbClr val="0000FF"/>
                </a:solidFill>
              </a:rPr>
              <a:t>A   </a:t>
            </a:r>
          </a:p>
        </p:txBody>
      </p:sp>
    </p:spTree>
    <p:extLst>
      <p:ext uri="{BB962C8B-B14F-4D97-AF65-F5344CB8AC3E}">
        <p14:creationId xmlns:p14="http://schemas.microsoft.com/office/powerpoint/2010/main" val="421111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評量測驗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(4)</a:t>
            </a:r>
            <a:endParaRPr lang="zh-TW" alt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2643188"/>
            <a:ext cx="8229600" cy="3090068"/>
          </a:xfrm>
        </p:spPr>
        <p:txBody>
          <a:bodyPr/>
          <a:lstStyle/>
          <a:p>
            <a:pPr>
              <a:lnSpc>
                <a:spcPts val="2900"/>
              </a:lnSpc>
              <a:spcBef>
                <a:spcPts val="1900"/>
              </a:spcBef>
            </a:pPr>
            <a:r>
              <a:rPr lang="zh-TW" altLang="en-US" dirty="0">
                <a:solidFill>
                  <a:schemeClr val="tx1"/>
                </a:solidFill>
              </a:rPr>
              <a:t>調整報表欄位的排列位置時</a:t>
            </a:r>
            <a:r>
              <a:rPr lang="en-US" altLang="zh-TW" dirty="0">
                <a:solidFill>
                  <a:schemeClr val="tx1"/>
                </a:solidFill>
              </a:rPr>
              <a:t>,</a:t>
            </a:r>
            <a:r>
              <a:rPr lang="zh-TW" altLang="en-US" dirty="0">
                <a:solidFill>
                  <a:schemeClr val="tx1"/>
                </a:solidFill>
              </a:rPr>
              <a:t>系統會出現何種顏色的直線表示</a:t>
            </a:r>
            <a:r>
              <a:rPr lang="zh-TW" altLang="en-US" dirty="0" smtClean="0">
                <a:solidFill>
                  <a:schemeClr val="tx1"/>
                </a:solidFill>
              </a:rPr>
              <a:t>？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AutoNum type="alphaUcParenR"/>
            </a:pPr>
            <a:r>
              <a:rPr lang="zh-TW" altLang="en-US" sz="2000" dirty="0" smtClean="0"/>
              <a:t>紅色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AutoNum type="alphaUcParenR"/>
            </a:pPr>
            <a:r>
              <a:rPr lang="zh-TW" altLang="en-US" sz="2000" dirty="0" smtClean="0"/>
              <a:t>綠色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AutoNum type="alphaUcParenR"/>
            </a:pPr>
            <a:r>
              <a:rPr lang="zh-TW" altLang="en-US" sz="2000" dirty="0" smtClean="0"/>
              <a:t>藍色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AutoNum type="alphaUcParenR"/>
            </a:pPr>
            <a:r>
              <a:rPr lang="zh-TW" altLang="en-US" sz="2000" dirty="0" smtClean="0"/>
              <a:t>黃色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spcBef>
                <a:spcPts val="1900"/>
              </a:spcBef>
            </a:pPr>
            <a:r>
              <a:rPr lang="en-US" altLang="zh-TW" sz="2000" dirty="0" smtClean="0">
                <a:solidFill>
                  <a:srgbClr val="0000FF"/>
                </a:solidFill>
              </a:rPr>
              <a:t>C   </a:t>
            </a:r>
          </a:p>
        </p:txBody>
      </p:sp>
    </p:spTree>
    <p:extLst>
      <p:ext uri="{BB962C8B-B14F-4D97-AF65-F5344CB8AC3E}">
        <p14:creationId xmlns:p14="http://schemas.microsoft.com/office/powerpoint/2010/main" val="135908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評量測驗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(5)</a:t>
            </a:r>
            <a:endParaRPr lang="zh-TW" alt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2643188"/>
            <a:ext cx="8229600" cy="3090068"/>
          </a:xfrm>
        </p:spPr>
        <p:txBody>
          <a:bodyPr/>
          <a:lstStyle/>
          <a:p>
            <a:pPr>
              <a:lnSpc>
                <a:spcPts val="2900"/>
              </a:lnSpc>
              <a:spcBef>
                <a:spcPts val="1900"/>
              </a:spcBef>
            </a:pPr>
            <a:r>
              <a:rPr lang="zh-TW" altLang="en-US" dirty="0">
                <a:solidFill>
                  <a:schemeClr val="tx1"/>
                </a:solidFill>
              </a:rPr>
              <a:t>報表資料中，若相同客戶代號、客戶名稱的資料有多筆，只想顯示出一次客戶代號名稱，該如何處理報表格式</a:t>
            </a:r>
            <a:r>
              <a:rPr lang="zh-TW" altLang="en-US" dirty="0" smtClean="0">
                <a:solidFill>
                  <a:schemeClr val="tx1"/>
                </a:solidFill>
              </a:rPr>
              <a:t>？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AutoNum type="alphaUcParenR"/>
            </a:pPr>
            <a:r>
              <a:rPr lang="zh-TW" altLang="en-US" sz="2000" dirty="0"/>
              <a:t>運用「顯示明細資料」</a:t>
            </a:r>
            <a:r>
              <a:rPr lang="zh-TW" altLang="en-US" sz="2000" dirty="0" smtClean="0"/>
              <a:t>功能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AutoNum type="alphaUcParenR"/>
            </a:pPr>
            <a:r>
              <a:rPr lang="zh-TW" altLang="en-US" sz="2000" dirty="0"/>
              <a:t>運用「處理縮排資料」</a:t>
            </a:r>
            <a:r>
              <a:rPr lang="zh-TW" altLang="en-US" sz="2000" dirty="0" smtClean="0"/>
              <a:t>功能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AutoNum type="alphaUcParenR"/>
            </a:pPr>
            <a:r>
              <a:rPr lang="zh-TW" altLang="en-US" sz="2000" dirty="0"/>
              <a:t>設定欄位屬性為不</a:t>
            </a:r>
            <a:r>
              <a:rPr lang="zh-TW" altLang="en-US" sz="2000" dirty="0" smtClean="0"/>
              <a:t>顯示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AutoNum type="alphaUcParenR"/>
            </a:pPr>
            <a:r>
              <a:rPr lang="zh-TW" altLang="en-US" sz="2000" dirty="0"/>
              <a:t>運用「對齊用十字線」</a:t>
            </a:r>
            <a:r>
              <a:rPr lang="zh-TW" altLang="en-US" sz="2000" dirty="0" smtClean="0"/>
              <a:t>功能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spcBef>
                <a:spcPts val="1900"/>
              </a:spcBef>
            </a:pPr>
            <a:r>
              <a:rPr lang="en-US" altLang="zh-TW" sz="2000" dirty="0" smtClean="0">
                <a:solidFill>
                  <a:srgbClr val="0000FF"/>
                </a:solidFill>
              </a:rPr>
              <a:t>B   </a:t>
            </a:r>
          </a:p>
        </p:txBody>
      </p:sp>
    </p:spTree>
    <p:extLst>
      <p:ext uri="{BB962C8B-B14F-4D97-AF65-F5344CB8AC3E}">
        <p14:creationId xmlns:p14="http://schemas.microsoft.com/office/powerpoint/2010/main" val="283765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36B7C-8E0F-4B11-89EB-D55E1D459C68}" type="slidenum">
              <a:rPr lang="zh-TW" altLang="en-US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2472691"/>
            <a:ext cx="7944779" cy="438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35707" y="3893196"/>
            <a:ext cx="2592288" cy="31278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3158971" y="2909837"/>
            <a:ext cx="1512168" cy="911351"/>
          </a:xfrm>
          <a:prstGeom prst="wedgeRoundRectCallout">
            <a:avLst>
              <a:gd name="adj1" fmla="val -58561"/>
              <a:gd name="adj2" fmla="val 53230"/>
              <a:gd name="adj3" fmla="val 16667"/>
            </a:avLst>
          </a:prstGeo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</a:rPr>
              <a:t>黃色欄位一定要填寫</a:t>
            </a:r>
            <a:endParaRPr lang="zh-TW" altLang="en-US" sz="1600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01047" y="4273996"/>
            <a:ext cx="3547028" cy="202021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631007" y="5284104"/>
            <a:ext cx="1512168" cy="911351"/>
          </a:xfrm>
          <a:prstGeom prst="wedgeRoundRectCallout">
            <a:avLst>
              <a:gd name="adj1" fmla="val -71851"/>
              <a:gd name="adj2" fmla="val 17948"/>
              <a:gd name="adj3" fmla="val 16667"/>
            </a:avLst>
          </a:prstGeom>
          <a:gradFill rotWithShape="1">
            <a:gsLst>
              <a:gs pos="0">
                <a:srgbClr val="FF99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</a:rPr>
              <a:t>白色欄位可以全部都不設定</a:t>
            </a:r>
            <a:endParaRPr lang="zh-TW" altLang="en-US" sz="1600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88543" y="2753444"/>
            <a:ext cx="995236" cy="31278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454321" y="4015670"/>
            <a:ext cx="1207579" cy="190311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6012160" y="3451903"/>
            <a:ext cx="2304256" cy="1127534"/>
          </a:xfrm>
          <a:prstGeom prst="wedgeRoundRectCallout">
            <a:avLst>
              <a:gd name="adj1" fmla="val -63842"/>
              <a:gd name="adj2" fmla="val -1396"/>
              <a:gd name="adj3" fmla="val 16667"/>
            </a:avLst>
          </a:prstGeom>
          <a:gradFill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altLang="zh-TW" sz="16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GP</a:t>
            </a:r>
            <a:r>
              <a:rPr lang="zh-TW" altLang="en-US" sz="16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版新增功能</a:t>
            </a:r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</a:rPr>
              <a:t>，若要選擇一段</a:t>
            </a:r>
            <a:r>
              <a:rPr lang="zh-TW" altLang="en-US" sz="1600" b="1" u="sng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連續的資料</a:t>
            </a:r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</a:rPr>
              <a:t>，可使用此功能</a:t>
            </a:r>
            <a:endParaRPr lang="zh-TW" altLang="en-US" sz="1600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9" name="標題 1"/>
          <p:cNvSpPr txBox="1">
            <a:spLocks/>
          </p:cNvSpPr>
          <p:nvPr/>
        </p:nvSpPr>
        <p:spPr bwMode="auto">
          <a:xfrm>
            <a:off x="444686" y="112474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9pPr>
          </a:lstStyle>
          <a:p>
            <a:r>
              <a:rPr lang="zh-TW" altLang="en-US" sz="3600" dirty="0" smtClean="0"/>
              <a:t>憑證列印</a:t>
            </a:r>
            <a:r>
              <a:rPr lang="en-US" altLang="zh-TW" sz="3600" b="1" dirty="0" smtClean="0"/>
              <a:t>1</a:t>
            </a:r>
            <a:r>
              <a:rPr lang="zh-TW" altLang="en-US" sz="3600" dirty="0" smtClean="0"/>
              <a:t>：基本選項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422163" y="5166360"/>
            <a:ext cx="1207579" cy="190311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49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9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05275-EFFD-4197-B515-EC85535ACD53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5781" y="2285845"/>
            <a:ext cx="8045725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148063" y="3104889"/>
            <a:ext cx="2160240" cy="1125172"/>
          </a:xfrm>
          <a:prstGeom prst="wedgeRoundRectCallout">
            <a:avLst>
              <a:gd name="adj1" fmla="val -75747"/>
              <a:gd name="adj2" fmla="val -19645"/>
              <a:gd name="adj3" fmla="val 16667"/>
            </a:avLst>
          </a:prstGeo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</a:rPr>
              <a:t>必須與要列印的憑證單據狀態相同，否則系統會告知無符合資料</a:t>
            </a:r>
            <a:endParaRPr lang="zh-TW" altLang="en-US" sz="1600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31639" y="2576435"/>
            <a:ext cx="995236" cy="31278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351347" y="3077933"/>
            <a:ext cx="3148643" cy="7920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標題 1"/>
          <p:cNvSpPr txBox="1">
            <a:spLocks/>
          </p:cNvSpPr>
          <p:nvPr/>
        </p:nvSpPr>
        <p:spPr bwMode="auto">
          <a:xfrm>
            <a:off x="444686" y="112474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9pPr>
          </a:lstStyle>
          <a:p>
            <a:r>
              <a:rPr lang="zh-TW" altLang="en-US" sz="3600" dirty="0" smtClean="0"/>
              <a:t>憑證列印</a:t>
            </a:r>
            <a:r>
              <a:rPr lang="en-US" altLang="zh-TW" sz="3600" b="1" dirty="0" smtClean="0"/>
              <a:t>2</a:t>
            </a:r>
            <a:r>
              <a:rPr lang="zh-TW" altLang="en-US" sz="3600" dirty="0" smtClean="0"/>
              <a:t>：進階選項</a:t>
            </a:r>
          </a:p>
        </p:txBody>
      </p:sp>
    </p:spTree>
    <p:extLst>
      <p:ext uri="{BB962C8B-B14F-4D97-AF65-F5344CB8AC3E}">
        <p14:creationId xmlns:p14="http://schemas.microsoft.com/office/powerpoint/2010/main" val="114843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05275-EFFD-4197-B515-EC85535ACD53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6" y="2284808"/>
            <a:ext cx="7488832" cy="454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95736" y="2586448"/>
            <a:ext cx="936104" cy="31278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89128" y="2900095"/>
            <a:ext cx="2019411" cy="27471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431717" y="3282013"/>
            <a:ext cx="1872208" cy="648072"/>
          </a:xfrm>
          <a:prstGeom prst="wedgeRoundRectCallout">
            <a:avLst>
              <a:gd name="adj1" fmla="val -42991"/>
              <a:gd name="adj2" fmla="val -64654"/>
              <a:gd name="adj3" fmla="val 16667"/>
            </a:avLst>
          </a:prstGeo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</a:rPr>
              <a:t>哪天要列印的日期</a:t>
            </a:r>
            <a:endParaRPr lang="zh-TW" altLang="en-US" sz="1600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990128" y="2867345"/>
            <a:ext cx="2304257" cy="33688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303925" y="3358495"/>
            <a:ext cx="1872208" cy="1080120"/>
          </a:xfrm>
          <a:prstGeom prst="wedgeRoundRectCallout">
            <a:avLst>
              <a:gd name="adj1" fmla="val -33223"/>
              <a:gd name="adj2" fmla="val -66139"/>
              <a:gd name="adj3" fmla="val 16667"/>
            </a:avLst>
          </a:prstGeom>
          <a:gradFill rotWithShape="1">
            <a:gsLst>
              <a:gs pos="0">
                <a:srgbClr val="66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</a:rPr>
              <a:t>有自訂憑證格式者使用，可在下面的 </a:t>
            </a:r>
            <a:r>
              <a:rPr lang="en-US" altLang="zh-TW" sz="1600" b="1" dirty="0" smtClean="0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sz="16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設計憑證</a:t>
            </a:r>
            <a:r>
              <a:rPr lang="en-US" altLang="zh-TW" sz="1600" b="1" dirty="0" smtClean="0">
                <a:latin typeface="Times New Roman" pitchFamily="18" charset="0"/>
                <a:ea typeface="標楷體" pitchFamily="65" charset="-120"/>
              </a:rPr>
              <a:t>”</a:t>
            </a:r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</a:rPr>
              <a:t>選單中完成</a:t>
            </a:r>
            <a:endParaRPr lang="zh-TW" altLang="en-US" sz="1600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294385" y="2869008"/>
            <a:ext cx="2520280" cy="33688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6641007" y="3340175"/>
            <a:ext cx="1872208" cy="1225741"/>
          </a:xfrm>
          <a:prstGeom prst="wedgeRoundRectCallout">
            <a:avLst>
              <a:gd name="adj1" fmla="val -33223"/>
              <a:gd name="adj2" fmla="val -66139"/>
              <a:gd name="adj3" fmla="val 16667"/>
            </a:avLst>
          </a:prstGeom>
          <a:gradFill rotWithShape="1">
            <a:gsLst>
              <a:gs pos="0">
                <a:srgbClr val="FF99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</a:rPr>
              <a:t>列印的日期格式，預設值為 </a:t>
            </a:r>
            <a:r>
              <a:rPr lang="en-US" altLang="zh-TW" sz="1600" b="1" dirty="0" smtClean="0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sz="16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共同參數設定作業</a:t>
            </a:r>
            <a:r>
              <a:rPr lang="en-US" altLang="zh-TW" sz="1600" b="1" dirty="0" smtClean="0">
                <a:latin typeface="Times New Roman" pitchFamily="18" charset="0"/>
                <a:ea typeface="標楷體" pitchFamily="65" charset="-120"/>
              </a:rPr>
              <a:t>”</a:t>
            </a:r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</a:rPr>
              <a:t>裡的日期格式</a:t>
            </a:r>
            <a:endParaRPr lang="zh-TW" altLang="en-US" sz="1600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889127" y="4077071"/>
            <a:ext cx="5555081" cy="73899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550096" y="4653136"/>
            <a:ext cx="1998150" cy="2088233"/>
          </a:xfrm>
          <a:prstGeom prst="wedgeRoundRectCallout">
            <a:avLst>
              <a:gd name="adj1" fmla="val -53273"/>
              <a:gd name="adj2" fmla="val -60642"/>
              <a:gd name="adj3" fmla="val 16667"/>
            </a:avLst>
          </a:prstGeom>
          <a:gradFill rotWithShape="1">
            <a:gsLst>
              <a:gs pos="0">
                <a:srgbClr val="FFCC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</a:rPr>
              <a:t>若出現 </a:t>
            </a:r>
            <a:r>
              <a:rPr lang="en-US" altLang="zh-TW" sz="1600" b="1" dirty="0" smtClean="0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</a:rPr>
              <a:t>灰色</a:t>
            </a:r>
            <a:r>
              <a:rPr lang="en-US" altLang="zh-TW" sz="1600" b="1" dirty="0" smtClean="0">
                <a:latin typeface="Times New Roman" pitchFamily="18" charset="0"/>
                <a:ea typeface="標楷體" pitchFamily="65" charset="-120"/>
              </a:rPr>
              <a:t>”</a:t>
            </a:r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</a:rPr>
              <a:t>，表示不可輸入，此時請在</a:t>
            </a:r>
            <a:r>
              <a:rPr lang="en-US" altLang="zh-TW" sz="1600" b="1" dirty="0" smtClean="0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sz="16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單據性質設定</a:t>
            </a:r>
            <a:r>
              <a:rPr lang="en-US" altLang="zh-TW" sz="16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/</a:t>
            </a:r>
            <a:r>
              <a:rPr lang="zh-TW" altLang="en-US" sz="16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詳細欄位的列印時修改註記或簽核</a:t>
            </a:r>
            <a:r>
              <a:rPr lang="en-US" altLang="zh-TW" sz="1600" b="1" dirty="0" smtClean="0">
                <a:latin typeface="Times New Roman" pitchFamily="18" charset="0"/>
                <a:ea typeface="標楷體" pitchFamily="65" charset="-120"/>
              </a:rPr>
              <a:t>”</a:t>
            </a:r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</a:rPr>
              <a:t>選項打勾即可</a:t>
            </a:r>
            <a:endParaRPr lang="zh-TW" altLang="en-US" sz="1600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89128" y="5301209"/>
            <a:ext cx="5555081" cy="7920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621009" y="5013175"/>
            <a:ext cx="1365832" cy="269849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4788024" y="5373216"/>
            <a:ext cx="1998150" cy="802888"/>
          </a:xfrm>
          <a:prstGeom prst="wedgeRoundRectCallout">
            <a:avLst>
              <a:gd name="adj1" fmla="val -44121"/>
              <a:gd name="adj2" fmla="val -60642"/>
              <a:gd name="adj3" fmla="val 16667"/>
            </a:avLst>
          </a:prstGeom>
          <a:gradFill rotWithShape="1">
            <a:gsLst>
              <a:gs pos="0">
                <a:srgbClr val="FF99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</a:rPr>
              <a:t>若勾選，表示同一單號憑證，每頁皆會列印</a:t>
            </a:r>
            <a:endParaRPr lang="zh-TW" altLang="en-US" sz="1600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0" name="標題 1"/>
          <p:cNvSpPr txBox="1">
            <a:spLocks/>
          </p:cNvSpPr>
          <p:nvPr/>
        </p:nvSpPr>
        <p:spPr bwMode="auto">
          <a:xfrm>
            <a:off x="444686" y="112474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9pPr>
          </a:lstStyle>
          <a:p>
            <a:r>
              <a:rPr lang="zh-TW" altLang="en-US" sz="3600" dirty="0" smtClean="0"/>
              <a:t>憑證列印</a:t>
            </a:r>
            <a:r>
              <a:rPr lang="en-US" altLang="zh-TW" sz="3600" b="1" dirty="0" smtClean="0"/>
              <a:t>3</a:t>
            </a:r>
            <a:r>
              <a:rPr lang="zh-TW" altLang="en-US" sz="3600" dirty="0" smtClean="0"/>
              <a:t>：</a:t>
            </a:r>
            <a:r>
              <a:rPr lang="zh-TW" altLang="en-US" sz="3600" dirty="0"/>
              <a:t>系統</a:t>
            </a:r>
            <a:r>
              <a:rPr lang="zh-TW" altLang="en-US" sz="3600" dirty="0" smtClean="0"/>
              <a:t>選項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923370" y="4828509"/>
            <a:ext cx="3958848" cy="369332"/>
          </a:xfrm>
          <a:prstGeom prst="rect">
            <a:avLst/>
          </a:prstGeom>
          <a:gradFill>
            <a:gsLst>
              <a:gs pos="0">
                <a:srgbClr val="66FF66"/>
              </a:gs>
              <a:gs pos="100000">
                <a:schemeClr val="bg1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可輸入憑證上之註記項目與簽核欄位</a:t>
            </a:r>
            <a:endParaRPr lang="zh-TW" altLang="en-US" b="1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251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8" grpId="0" animBg="1"/>
      <p:bldP spid="19" grpId="0" animBg="1"/>
      <p:bldP spid="20" grpId="0"/>
      <p:bldP spid="16" grpId="0" animBg="1"/>
      <p:bldP spid="1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4686" y="2313129"/>
            <a:ext cx="8284055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05275-EFFD-4197-B515-EC85535ACD53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343064" y="4365104"/>
            <a:ext cx="2592289" cy="1692263"/>
          </a:xfrm>
          <a:prstGeom prst="wedgeRoundRectCallout">
            <a:avLst>
              <a:gd name="adj1" fmla="val -21056"/>
              <a:gd name="adj2" fmla="val 68595"/>
              <a:gd name="adj3" fmla="val 16667"/>
            </a:avLst>
          </a:prstGeom>
          <a:gradFill rotWithShape="1">
            <a:gsLst>
              <a:gs pos="0">
                <a:srgbClr val="99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</a:rPr>
              <a:t>當使用者於 </a:t>
            </a:r>
            <a:r>
              <a:rPr lang="en-US" altLang="zh-TW" sz="1600" b="1" dirty="0" smtClean="0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sz="1600" b="1" u="sng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基本選項</a:t>
            </a:r>
            <a:r>
              <a:rPr lang="en-US" altLang="zh-TW" sz="1600" b="1" dirty="0" smtClean="0">
                <a:latin typeface="Times New Roman" pitchFamily="18" charset="0"/>
                <a:ea typeface="標楷體" pitchFamily="65" charset="-120"/>
              </a:rPr>
              <a:t>”</a:t>
            </a:r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</a:rPr>
              <a:t>、 </a:t>
            </a:r>
            <a:r>
              <a:rPr lang="en-US" altLang="zh-TW" sz="1600" b="1" dirty="0" smtClean="0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sz="1600" b="1" u="sng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進階選項</a:t>
            </a:r>
            <a:r>
              <a:rPr lang="en-US" altLang="zh-TW" sz="1600" b="1" dirty="0" smtClean="0">
                <a:latin typeface="Times New Roman" pitchFamily="18" charset="0"/>
                <a:ea typeface="標楷體" pitchFamily="65" charset="-120"/>
              </a:rPr>
              <a:t>”</a:t>
            </a:r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</a:rPr>
              <a:t>、 </a:t>
            </a:r>
            <a:r>
              <a:rPr lang="en-US" altLang="zh-TW" sz="1600" b="1" dirty="0" smtClean="0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sz="1600" b="1" u="sng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系統選項</a:t>
            </a:r>
            <a:r>
              <a:rPr lang="en-US" altLang="zh-TW" sz="1600" b="1" dirty="0" smtClean="0">
                <a:latin typeface="Times New Roman" pitchFamily="18" charset="0"/>
                <a:ea typeface="標楷體" pitchFamily="65" charset="-120"/>
              </a:rPr>
              <a:t>” </a:t>
            </a:r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</a:rPr>
              <a:t>之頁籤設定完畢後，可利用 </a:t>
            </a:r>
            <a:r>
              <a:rPr lang="en-US" altLang="zh-TW" sz="1600" b="1" dirty="0" smtClean="0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sz="1600" b="1" dirty="0" smtClean="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自訂</a:t>
            </a:r>
            <a:r>
              <a:rPr lang="en-US" altLang="zh-TW" sz="1600" b="1" dirty="0" smtClean="0">
                <a:latin typeface="Times New Roman" pitchFamily="18" charset="0"/>
                <a:ea typeface="標楷體" pitchFamily="65" charset="-120"/>
              </a:rPr>
              <a:t>”</a:t>
            </a:r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</a:rPr>
              <a:t>按鈕，將上述選項設定之條件儲存起來，作為下次直接使用</a:t>
            </a:r>
            <a:endParaRPr lang="zh-TW" altLang="en-US" sz="1600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44208" y="6381328"/>
            <a:ext cx="1080120" cy="43204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標題 1"/>
          <p:cNvSpPr txBox="1">
            <a:spLocks/>
          </p:cNvSpPr>
          <p:nvPr/>
        </p:nvSpPr>
        <p:spPr bwMode="auto">
          <a:xfrm>
            <a:off x="444686" y="112474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9pPr>
          </a:lstStyle>
          <a:p>
            <a:r>
              <a:rPr lang="zh-TW" altLang="en-US" sz="3600" dirty="0" smtClean="0"/>
              <a:t>憑證列印</a:t>
            </a:r>
            <a:r>
              <a:rPr lang="en-US" altLang="zh-TW" sz="3600" b="1" dirty="0" smtClean="0"/>
              <a:t>4</a:t>
            </a:r>
            <a:r>
              <a:rPr lang="zh-TW" altLang="en-US" sz="3600" dirty="0" smtClean="0"/>
              <a:t>：</a:t>
            </a:r>
            <a:r>
              <a:rPr lang="zh-TW" altLang="en-US" sz="3600" dirty="0"/>
              <a:t>自訂</a:t>
            </a:r>
            <a:r>
              <a:rPr lang="zh-TW" altLang="en-US" sz="3600" dirty="0" smtClean="0"/>
              <a:t>篩選條件</a:t>
            </a:r>
          </a:p>
        </p:txBody>
      </p:sp>
    </p:spTree>
    <p:extLst>
      <p:ext uri="{BB962C8B-B14F-4D97-AF65-F5344CB8AC3E}">
        <p14:creationId xmlns:p14="http://schemas.microsoft.com/office/powerpoint/2010/main" val="303879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7082" y="2690514"/>
            <a:ext cx="8787377" cy="390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05275-EFFD-4197-B515-EC85535ACD53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164288" y="2924943"/>
            <a:ext cx="1872208" cy="367240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標題 1"/>
          <p:cNvSpPr txBox="1">
            <a:spLocks/>
          </p:cNvSpPr>
          <p:nvPr/>
        </p:nvSpPr>
        <p:spPr bwMode="auto">
          <a:xfrm>
            <a:off x="444686" y="112474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9pPr>
          </a:lstStyle>
          <a:p>
            <a:r>
              <a:rPr lang="zh-TW" altLang="en-US" sz="3600" dirty="0" smtClean="0"/>
              <a:t>憑證列印</a:t>
            </a:r>
            <a:r>
              <a:rPr lang="en-US" altLang="zh-TW" sz="3600" b="1" dirty="0" smtClean="0"/>
              <a:t>4</a:t>
            </a:r>
            <a:r>
              <a:rPr lang="zh-TW" altLang="en-US" sz="3600" dirty="0" smtClean="0"/>
              <a:t>：</a:t>
            </a:r>
            <a:r>
              <a:rPr lang="zh-TW" altLang="en-US" sz="3600" dirty="0"/>
              <a:t>自訂</a:t>
            </a:r>
            <a:r>
              <a:rPr lang="zh-TW" altLang="en-US" sz="3600" dirty="0" smtClean="0"/>
              <a:t>篩選條件  </a:t>
            </a:r>
            <a:r>
              <a:rPr lang="en-US" altLang="zh-TW" sz="3600" b="1" dirty="0" smtClean="0"/>
              <a:t>(</a:t>
            </a:r>
            <a:r>
              <a:rPr lang="en-US" altLang="zh-TW" sz="3600" b="1" i="1" dirty="0" smtClean="0"/>
              <a:t>Cont</a:t>
            </a:r>
            <a:r>
              <a:rPr lang="en-US" altLang="zh-TW" sz="3600" b="1" dirty="0" smtClean="0"/>
              <a:t>.)</a:t>
            </a:r>
            <a:endParaRPr lang="zh-TW" altLang="en-US" sz="3600" b="1" dirty="0" smtClean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64088" y="6165304"/>
            <a:ext cx="720080" cy="43204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184068" y="5157192"/>
            <a:ext cx="1800199" cy="864096"/>
          </a:xfrm>
          <a:prstGeom prst="wedgeRoundRectCallout">
            <a:avLst>
              <a:gd name="adj1" fmla="val -21056"/>
              <a:gd name="adj2" fmla="val 68595"/>
              <a:gd name="adj3" fmla="val 16667"/>
            </a:avLst>
          </a:prstGeom>
          <a:gradFill rotWithShape="1">
            <a:gsLst>
              <a:gs pos="0">
                <a:srgbClr val="FFCC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 dirty="0">
                <a:latin typeface="Times New Roman" pitchFamily="18" charset="0"/>
                <a:ea typeface="標楷體" pitchFamily="65" charset="-120"/>
              </a:rPr>
              <a:t>若不想</a:t>
            </a:r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</a:rPr>
              <a:t>自訂篩選條件時，可在按此 </a:t>
            </a:r>
            <a:r>
              <a:rPr lang="en-US" altLang="zh-TW" sz="1600" b="1" dirty="0" smtClean="0">
                <a:latin typeface="Times New Roman" pitchFamily="18" charset="0"/>
                <a:ea typeface="標楷體" pitchFamily="65" charset="-120"/>
              </a:rPr>
              <a:t>“</a:t>
            </a:r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</a:rPr>
              <a:t>隱藏</a:t>
            </a:r>
            <a:r>
              <a:rPr lang="en-US" altLang="zh-TW" sz="1600" b="1" dirty="0" smtClean="0">
                <a:latin typeface="Times New Roman" pitchFamily="18" charset="0"/>
                <a:ea typeface="標楷體" pitchFamily="65" charset="-120"/>
              </a:rPr>
              <a:t>”</a:t>
            </a:r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</a:rPr>
              <a:t>按鍵</a:t>
            </a:r>
            <a:endParaRPr lang="zh-TW" altLang="en-US" sz="1600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452320" y="3284984"/>
            <a:ext cx="288032" cy="2880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131568" y="3717032"/>
            <a:ext cx="1633206" cy="720284"/>
          </a:xfrm>
          <a:prstGeom prst="wedgeRoundRectCallout">
            <a:avLst>
              <a:gd name="adj1" fmla="val -18726"/>
              <a:gd name="adj2" fmla="val -69264"/>
              <a:gd name="adj3" fmla="val 16667"/>
            </a:avLst>
          </a:prstGeom>
          <a:gradFill rotWithShape="1">
            <a:gsLst>
              <a:gs pos="0">
                <a:srgbClr val="FF99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</a:rPr>
              <a:t>儲存自訂篩選條件之按鍵</a:t>
            </a:r>
            <a:endParaRPr lang="zh-TW" altLang="en-US" sz="1600" b="1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472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8" grpId="0" animBg="1"/>
      <p:bldP spid="8" grpId="1" animBg="1"/>
      <p:bldP spid="10" grpId="0" animBg="1"/>
      <p:bldP spid="10" grpId="1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4265" y="2564904"/>
            <a:ext cx="8670441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05275-EFFD-4197-B515-EC85535ACD53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9" name="標題 1"/>
          <p:cNvSpPr txBox="1">
            <a:spLocks/>
          </p:cNvSpPr>
          <p:nvPr/>
        </p:nvSpPr>
        <p:spPr bwMode="auto">
          <a:xfrm>
            <a:off x="444686" y="112474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FF"/>
                </a:solidFill>
                <a:latin typeface="Times New Roman" pitchFamily="18" charset="0"/>
                <a:ea typeface="書法家顏楷體" pitchFamily="49" charset="-120"/>
                <a:cs typeface="Times New Roman" pitchFamily="18" charset="0"/>
              </a:defRPr>
            </a:lvl9pPr>
          </a:lstStyle>
          <a:p>
            <a:r>
              <a:rPr lang="zh-TW" altLang="en-US" sz="3600" dirty="0" smtClean="0"/>
              <a:t>憑證列印</a:t>
            </a:r>
            <a:r>
              <a:rPr lang="en-US" altLang="zh-TW" sz="3600" b="1" dirty="0" smtClean="0"/>
              <a:t>4</a:t>
            </a:r>
            <a:r>
              <a:rPr lang="zh-TW" altLang="en-US" sz="3600" dirty="0" smtClean="0"/>
              <a:t>：</a:t>
            </a:r>
            <a:r>
              <a:rPr lang="zh-TW" altLang="en-US" sz="3600" dirty="0"/>
              <a:t>自訂</a:t>
            </a:r>
            <a:r>
              <a:rPr lang="zh-TW" altLang="en-US" sz="3600" dirty="0" smtClean="0"/>
              <a:t>篩選條件  </a:t>
            </a:r>
            <a:r>
              <a:rPr lang="en-US" altLang="zh-TW" sz="3600" b="1" dirty="0" smtClean="0"/>
              <a:t>(</a:t>
            </a:r>
            <a:r>
              <a:rPr lang="en-US" altLang="zh-TW" sz="3600" b="1" i="1" dirty="0" smtClean="0"/>
              <a:t>Cont</a:t>
            </a:r>
            <a:r>
              <a:rPr lang="en-US" altLang="zh-TW" sz="3600" b="1" dirty="0" smtClean="0"/>
              <a:t>.)</a:t>
            </a:r>
            <a:endParaRPr lang="zh-TW" altLang="en-US" sz="3600" b="1" dirty="0" smtClean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699792" y="3212976"/>
            <a:ext cx="3528392" cy="244827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3635896" y="5805264"/>
            <a:ext cx="1944215" cy="792088"/>
          </a:xfrm>
          <a:prstGeom prst="wedgeRoundRectCallout">
            <a:avLst>
              <a:gd name="adj1" fmla="val -23386"/>
              <a:gd name="adj2" fmla="val -62468"/>
              <a:gd name="adj3" fmla="val 16667"/>
            </a:avLst>
          </a:prstGeom>
          <a:gradFill rotWithShape="1">
            <a:gsLst>
              <a:gs pos="0">
                <a:srgbClr val="CCFF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</a:rPr>
              <a:t>設定自訂代號與名稱，並按下確認鈕</a:t>
            </a:r>
            <a:endParaRPr lang="zh-TW" altLang="en-US" sz="1600" b="1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744512" y="4005064"/>
            <a:ext cx="2219976" cy="1728192"/>
          </a:xfrm>
          <a:prstGeom prst="wedgeRoundRectCallout">
            <a:avLst>
              <a:gd name="adj1" fmla="val -15766"/>
              <a:gd name="adj2" fmla="val -59968"/>
              <a:gd name="adj3" fmla="val 16667"/>
            </a:avLst>
          </a:prstGeom>
          <a:gradFill rotWithShape="1">
            <a:gsLst>
              <a:gs pos="0">
                <a:srgbClr val="FF99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</a:rPr>
              <a:t>儲存後，自訂代號將顯示於此，以後只要在此處，點選代號並按下滑鼠左鍵兩次，自動帶出先前設定之全部列印條件</a:t>
            </a:r>
            <a:endParaRPr lang="zh-TW" altLang="en-US" sz="1600" b="1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496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  <p:bldP spid="8" grpId="1" animBg="1"/>
      <p:bldP spid="13" grpId="0" animBg="1"/>
      <p:bldP spid="13" grpId="1" animBg="1"/>
      <p:bldP spid="14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1223</Words>
  <Application>Microsoft Office PowerPoint</Application>
  <PresentationFormat>如螢幕大小 (4:3)</PresentationFormat>
  <Paragraphs>184</Paragraphs>
  <Slides>34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5" baseType="lpstr">
      <vt:lpstr>Office 佈景主題</vt:lpstr>
      <vt:lpstr>第五章   Workflow ERP 基礎操作 (II)</vt:lpstr>
      <vt:lpstr>六、憑證列印操作說明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七、報表基本操作說明</vt:lpstr>
      <vt:lpstr>PowerPoint 簡報</vt:lpstr>
      <vt:lpstr>報表分類</vt:lpstr>
      <vt:lpstr>如何產生與開啟報表</vt:lpstr>
      <vt:lpstr>步驟1： 設定報表選項條件</vt:lpstr>
      <vt:lpstr>PowerPoint 簡報</vt:lpstr>
      <vt:lpstr>步驟3： 開啟「佇列工作控制台」</vt:lpstr>
      <vt:lpstr>步驟4： 開啟報表</vt:lpstr>
      <vt:lpstr>PowerPoint 簡報</vt:lpstr>
      <vt:lpstr>二、報表畫面介紹</vt:lpstr>
      <vt:lpstr>二、報表畫面介紹 (Cont.)</vt:lpstr>
      <vt:lpstr>三、報表格式修改1：調整欄位寬度 (A)</vt:lpstr>
      <vt:lpstr>三、報表格式修改1 ：調整欄位寬度 (B)</vt:lpstr>
      <vt:lpstr>三、報表格式修改2 ：欄位折行</vt:lpstr>
      <vt:lpstr>三、報表格式修改3 ：欄位顯示</vt:lpstr>
      <vt:lpstr>報表格式修改－資料轉出</vt:lpstr>
      <vt:lpstr>評量測驗</vt:lpstr>
      <vt:lpstr>評量測驗 (Cont.)</vt:lpstr>
      <vt:lpstr>評量測驗 (1)</vt:lpstr>
      <vt:lpstr>評量測驗 (2)</vt:lpstr>
      <vt:lpstr>評量測驗 (3)</vt:lpstr>
      <vt:lpstr>評量測驗 (4)</vt:lpstr>
      <vt:lpstr>評量測驗 (5)</vt:lpstr>
    </vt:vector>
  </TitlesOfParts>
  <Company>亞東技術學院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Jason</dc:creator>
  <cp:lastModifiedBy>Oit</cp:lastModifiedBy>
  <cp:revision>230</cp:revision>
  <dcterms:created xsi:type="dcterms:W3CDTF">2009-09-08T04:51:44Z</dcterms:created>
  <dcterms:modified xsi:type="dcterms:W3CDTF">2015-10-12T07:50:32Z</dcterms:modified>
</cp:coreProperties>
</file>