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1" r:id="rId3"/>
    <p:sldId id="425" r:id="rId4"/>
    <p:sldId id="426" r:id="rId5"/>
    <p:sldId id="427" r:id="rId6"/>
    <p:sldId id="428" r:id="rId7"/>
    <p:sldId id="429" r:id="rId8"/>
    <p:sldId id="424" r:id="rId9"/>
    <p:sldId id="430" r:id="rId10"/>
    <p:sldId id="435" r:id="rId11"/>
    <p:sldId id="431" r:id="rId12"/>
    <p:sldId id="436" r:id="rId13"/>
    <p:sldId id="432" r:id="rId14"/>
    <p:sldId id="437" r:id="rId15"/>
    <p:sldId id="433" r:id="rId16"/>
    <p:sldId id="438" r:id="rId17"/>
    <p:sldId id="434" r:id="rId18"/>
    <p:sldId id="439" r:id="rId19"/>
    <p:sldId id="440" r:id="rId20"/>
    <p:sldId id="441" r:id="rId21"/>
    <p:sldId id="442" r:id="rId22"/>
    <p:sldId id="443" r:id="rId23"/>
    <p:sldId id="444" r:id="rId24"/>
    <p:sldId id="418" r:id="rId25"/>
    <p:sldId id="423" r:id="rId26"/>
    <p:sldId id="419" r:id="rId27"/>
    <p:sldId id="445" r:id="rId28"/>
    <p:sldId id="446" r:id="rId2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FF"/>
    <a:srgbClr val="0000FF"/>
    <a:srgbClr val="99CCFF"/>
    <a:srgbClr val="FFFF66"/>
    <a:srgbClr val="CCFF66"/>
    <a:srgbClr val="FFCC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3750" autoAdjust="0"/>
  </p:normalViewPr>
  <p:slideViewPr>
    <p:cSldViewPr>
      <p:cViewPr varScale="1">
        <p:scale>
          <a:sx n="59" d="100"/>
          <a:sy n="59" d="100"/>
        </p:scale>
        <p:origin x="62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83F505F-9ACD-430B-AF1A-23F7E4D988BF}" type="datetimeFigureOut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0F189A-D460-44FC-BF26-A82281E9D1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96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73AF09E-41B5-4260-A931-1F9D2D9070BC}" type="datetimeFigureOut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9255EF4-C09F-4113-933D-E3424D592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14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00FF"/>
                </a:solidFill>
                <a:ea typeface="書法家顏楷體" pitchFamily="49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78C8-305B-4FB0-B5F0-FB51DFB3068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279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63532-968D-472E-B8AA-1BAE44948BFB}" type="datetime1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11391-AE5B-4BDA-A15B-17FD4D94D3E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390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7F1CA-94AF-4B56-9969-E0543CF7CDB8}" type="datetime1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C6EC7-512A-4C23-9DF7-FC2658FFCD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57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E5888-F684-4829-8D76-BCB87421F5E5}" type="datetime1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F061-4C6C-49EB-9BC9-4C0F5804F5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67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1662E-4661-45D4-9C63-E413C7813D6A}" type="datetime1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53BD9-1187-4416-AC1C-16FF4CB20F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045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A59CA-030A-4B36-B75B-1B02218A2C91}" type="datetime1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A04FF-2EF8-4D92-9DA0-3FA5F6A2E6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222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500305"/>
            <a:ext cx="4040188" cy="3625857"/>
          </a:xfrm>
        </p:spPr>
        <p:txBody>
          <a:bodyPr/>
          <a:lstStyle>
            <a:lvl1pPr>
              <a:defRPr sz="2000"/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en-US" altLang="zh-TW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00307"/>
            <a:ext cx="4041775" cy="3625856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l" defTabSz="914400" rtl="0" eaLnBrk="1" latinLnBrk="0" hangingPunct="1">
              <a:spcBef>
                <a:spcPct val="20000"/>
              </a:spcBef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41D5B-CC61-4784-8CC9-5B7654BD3A47}" type="datetime1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8D7F7-9440-413E-A6A1-EFC79CD419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95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C6634-0D51-4157-AC2A-999EDA77132C}" type="datetime1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7A57-170B-458F-8A12-0EABAB5BE9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08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4D058-AAE8-43BF-A688-149F9EAEE17A}" type="datetime1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F6750-4647-4918-A6EC-949D20AF0B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11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B26E-42B9-4F5C-8B9B-EADBE3052F6F}" type="datetime1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F862B-B9D4-4DA9-967E-4559BB35E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337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4E998-66CD-4CA1-BCC8-AEA413328EDD}" type="datetime1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EAEA8-0813-4F52-82AE-43E222342B4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28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8625" y="1357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875598-7492-4F11-ADC2-89C300DDA5A4}" type="datetime1">
              <a:rPr lang="zh-TW" altLang="en-US"/>
              <a:pPr>
                <a:defRPr/>
              </a:pPr>
              <a:t>2015/10/19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4434DF30-B086-4D03-9626-7E39B46CCF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FF3399"/>
        </a:buClr>
        <a:buSzPct val="65000"/>
        <a:buFont typeface="Wingdings" pitchFamily="2" charset="2"/>
        <a:buChar char="u"/>
        <a:defRPr sz="2000" b="1" kern="1200">
          <a:solidFill>
            <a:srgbClr val="FF3399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Ø"/>
        <a:defRPr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ü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»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BB83A9-9717-4940-84C1-4ED124D7BDE0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5813" y="2000250"/>
            <a:ext cx="7815262" cy="1671638"/>
          </a:xfrm>
        </p:spPr>
        <p:txBody>
          <a:bodyPr>
            <a:noAutofit/>
          </a:bodyPr>
          <a:lstStyle/>
          <a:p>
            <a:pPr eaLnBrk="1" hangingPunct="1">
              <a:lnSpc>
                <a:spcPts val="6000"/>
              </a:lnSpc>
              <a:spcBef>
                <a:spcPts val="1200"/>
              </a:spcBef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第六章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TW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管理維護系統－登錄權限設定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71750" y="4286250"/>
            <a:ext cx="5786438" cy="1566863"/>
          </a:xfrm>
        </p:spPr>
        <p:txBody>
          <a:bodyPr/>
          <a:lstStyle/>
          <a:p>
            <a:pPr algn="l" eaLnBrk="1" hangingPunct="1">
              <a:lnSpc>
                <a:spcPts val="3000"/>
              </a:lnSpc>
            </a:pP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授課教師：賴鍵元</a:t>
            </a:r>
            <a:endParaRPr lang="en-US" altLang="zh-TW" sz="2400" smtClean="0">
              <a:solidFill>
                <a:schemeClr val="tx1"/>
              </a:solidFill>
              <a:ea typeface="標楷體" pitchFamily="65" charset="-120"/>
            </a:endParaRPr>
          </a:p>
          <a:p>
            <a:pPr algn="l" eaLnBrk="1" hangingPunct="1">
              <a:lnSpc>
                <a:spcPts val="3000"/>
              </a:lnSpc>
            </a:pP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研 究 室：誠勤</a:t>
            </a: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805</a:t>
            </a:r>
          </a:p>
          <a:p>
            <a:pPr algn="l" eaLnBrk="1" hangingPunct="1">
              <a:lnSpc>
                <a:spcPts val="3000"/>
              </a:lnSpc>
            </a:pP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E-mail</a:t>
            </a: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：</a:t>
            </a: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fi012@mail.oit.edu.tw</a:t>
            </a:r>
            <a:endParaRPr lang="zh-TW" altLang="en-US" sz="2400" smtClean="0">
              <a:solidFill>
                <a:schemeClr val="tx1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7B1E5A-6326-446D-AC7D-A83F6CBD31E7}" type="slidenum">
              <a:rPr lang="zh-TW" altLang="en-US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四、密碼到期人員檢視表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(GP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7272337" cy="416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03750" y="4227513"/>
            <a:ext cx="2043113" cy="982662"/>
          </a:xfrm>
          <a:prstGeom prst="wedgeRoundRectCallout">
            <a:avLst>
              <a:gd name="adj1" fmla="val -61319"/>
              <a:gd name="adj2" fmla="val -49319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透過此圖示，可查詢群組與部門代碼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3588" y="3716338"/>
            <a:ext cx="520700" cy="4333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78250" y="4149725"/>
            <a:ext cx="415925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71550" y="3068638"/>
            <a:ext cx="1152525" cy="3603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94FDAE-2159-4DFA-B6CA-207E957C7304}" type="slidenum">
              <a:rPr lang="zh-TW" altLang="en-US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四、密碼到期人員檢視表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2163763"/>
            <a:ext cx="6702425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79613" y="2492375"/>
            <a:ext cx="792162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C38C63-4182-435D-AB9A-76F0D48C05BE}" type="slidenum">
              <a:rPr lang="zh-TW" altLang="en-US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四、密碼到期人員檢視表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216150"/>
            <a:ext cx="6480175" cy="455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16688" y="2492375"/>
            <a:ext cx="12827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71775" y="2492375"/>
            <a:ext cx="792163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098675"/>
            <a:ext cx="649922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07B69-C840-42C2-A845-3F0C196F7191}" type="slidenum">
              <a:rPr lang="zh-TW" altLang="en-US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五、群組資料建立作業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721100" y="3019425"/>
            <a:ext cx="2163763" cy="982663"/>
          </a:xfrm>
          <a:prstGeom prst="wedgeRoundRectCallout">
            <a:avLst>
              <a:gd name="adj1" fmla="val -61787"/>
              <a:gd name="adj2" fmla="val -38981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如欲在行銷營業處下新增一個部門，請先將滑鼠點選此處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63713" y="2997200"/>
            <a:ext cx="1655762" cy="212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95738" y="5732463"/>
            <a:ext cx="1881187" cy="649287"/>
          </a:xfrm>
          <a:prstGeom prst="wedgeRoundRectCallout">
            <a:avLst>
              <a:gd name="adj1" fmla="val 25042"/>
              <a:gd name="adj2" fmla="val -617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按下 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新增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 按鍵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52963" y="5229225"/>
            <a:ext cx="1071562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 animBg="1"/>
      <p:bldP spid="5" grpId="1" animBg="1"/>
      <p:bldP spid="6" grpId="0" animBg="1"/>
      <p:bldP spid="6" grpId="1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17725"/>
            <a:ext cx="6527800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B8867-867E-43DC-814D-5B7F750CB6F1}" type="slidenum">
              <a:rPr lang="zh-TW" altLang="en-US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五、群組資料建立作業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183438" y="2744788"/>
            <a:ext cx="1511300" cy="647700"/>
          </a:xfrm>
          <a:prstGeom prst="wedgeRoundRectCallout">
            <a:avLst>
              <a:gd name="adj1" fmla="val -61787"/>
              <a:gd name="adj2" fmla="val -38981"/>
              <a:gd name="adj3" fmla="val 16667"/>
            </a:avLst>
          </a:prstGeom>
          <a:gradFill rotWithShape="1">
            <a:gsLst>
              <a:gs pos="0">
                <a:srgbClr val="99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請先輸入群組代號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54500" y="2708275"/>
            <a:ext cx="2693988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96138" y="3536950"/>
            <a:ext cx="1512887" cy="647700"/>
          </a:xfrm>
          <a:prstGeom prst="wedgeRoundRectCallout">
            <a:avLst>
              <a:gd name="adj1" fmla="val -61787"/>
              <a:gd name="adj2" fmla="val -38981"/>
              <a:gd name="adj3" fmla="val 16667"/>
            </a:avLst>
          </a:prstGeom>
          <a:gradFill rotWithShape="1">
            <a:gsLst>
              <a:gs pos="0">
                <a:srgbClr val="FFCC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輸入群組名稱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286250" y="3500438"/>
            <a:ext cx="2693988" cy="3603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858963" y="4406900"/>
            <a:ext cx="1519237" cy="2301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987675" y="5876925"/>
            <a:ext cx="1712913" cy="720725"/>
          </a:xfrm>
          <a:prstGeom prst="wedgeRoundRectCallout">
            <a:avLst>
              <a:gd name="adj1" fmla="val 63375"/>
              <a:gd name="adj2" fmla="val 5301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按下存檔後即完成新增群組資料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976813" y="6032500"/>
            <a:ext cx="1019175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 animBg="1"/>
      <p:bldP spid="5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0EF469-8AC4-449C-84A9-7AAF56DB7013}" type="slidenum">
              <a:rPr lang="zh-TW" altLang="en-US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六、使用者權限建立作業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2193925"/>
            <a:ext cx="6264275" cy="462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49388" y="2565400"/>
            <a:ext cx="314325" cy="358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25413" y="2997200"/>
            <a:ext cx="1511300" cy="936625"/>
          </a:xfrm>
          <a:prstGeom prst="wedgeRoundRectCallout">
            <a:avLst>
              <a:gd name="adj1" fmla="val 35009"/>
              <a:gd name="adj2" fmla="val -64921"/>
              <a:gd name="adj3" fmla="val 16667"/>
            </a:avLst>
          </a:prstGeom>
          <a:gradFill rotWithShape="1">
            <a:gsLst>
              <a:gs pos="0">
                <a:srgbClr val="CC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新增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鈕，可新增一位使用者權限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684338" y="2565400"/>
            <a:ext cx="276225" cy="358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266825" y="3176588"/>
            <a:ext cx="1149350" cy="576262"/>
          </a:xfrm>
          <a:prstGeom prst="wedgeRoundRectCallout">
            <a:avLst>
              <a:gd name="adj1" fmla="val 4926"/>
              <a:gd name="adj2" fmla="val -82560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查詢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93156-86C5-4530-A5B4-1237416B6392}" type="slidenum">
              <a:rPr lang="zh-TW" altLang="en-US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六、使用者權限建立作業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22500"/>
            <a:ext cx="7129462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8175" y="3716338"/>
            <a:ext cx="1150938" cy="3603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98600" y="4292600"/>
            <a:ext cx="2016125" cy="1223963"/>
          </a:xfrm>
          <a:prstGeom prst="wedgeRoundRectCallout">
            <a:avLst>
              <a:gd name="adj1" fmla="val -2782"/>
              <a:gd name="adj2" fmla="val -67926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如果使用者之權限為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超級使用者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，則不需要設定任何細項權限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D7A0B-1383-4FE8-82C7-F04297C45D77}" type="slidenum">
              <a:rPr lang="zh-TW" altLang="en-US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六、使用者權限建立作業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0"/>
            <a:ext cx="60547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3350" y="6381750"/>
            <a:ext cx="360363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8175" y="4005263"/>
            <a:ext cx="1150938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63713" y="4721225"/>
            <a:ext cx="2160587" cy="1296988"/>
          </a:xfrm>
          <a:prstGeom prst="wedgeRoundRectCallout">
            <a:avLst>
              <a:gd name="adj1" fmla="val -23944"/>
              <a:gd name="adj2" fmla="val -70412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點選 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en-US" altLang="zh-TW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…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 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或按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en-US" altLang="zh-TW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F2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</a:t>
            </a:r>
            <a:br>
              <a:rPr lang="en-US" altLang="zh-TW" sz="1600" b="1">
                <a:latin typeface="Times New Roman" pitchFamily="18" charset="0"/>
                <a:ea typeface="標楷體" pitchFamily="65" charset="-120"/>
              </a:rPr>
            </a:b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，選擇使用者需要的作業程式，以進行後續各項權限設定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  <p:bldP spid="6" grpId="1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060575"/>
            <a:ext cx="6607175" cy="477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A26642-92D0-4E07-AA79-0B38E49194F6}" type="slidenum">
              <a:rPr lang="zh-TW" altLang="en-US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六、使用者權限建立作業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050" y="4232275"/>
            <a:ext cx="1008063" cy="6365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6850" y="2978150"/>
            <a:ext cx="2160588" cy="1079500"/>
          </a:xfrm>
          <a:prstGeom prst="wedgeRoundRectCallout">
            <a:avLst>
              <a:gd name="adj1" fmla="val 38134"/>
              <a:gd name="adj2" fmla="val 60491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依使用者不同的權限狀態，設定可使用的程式作業項目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348038" y="6092825"/>
            <a:ext cx="792162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392613" y="5516563"/>
            <a:ext cx="2160587" cy="792162"/>
          </a:xfrm>
          <a:prstGeom prst="wedgeRoundRectCallout">
            <a:avLst>
              <a:gd name="adj1" fmla="val -58278"/>
              <a:gd name="adj2" fmla="val 41676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按下確定，完成選取使用者權限之程式作業項目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287588"/>
            <a:ext cx="8215312" cy="45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EF505A-A0F5-4C2F-9645-4A3AA23ECE78}" type="slidenum">
              <a:rPr lang="zh-TW" altLang="en-US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六、使用者權限建立作業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0063" y="4149725"/>
            <a:ext cx="3495675" cy="6365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00113" y="4976813"/>
            <a:ext cx="2087562" cy="1189037"/>
          </a:xfrm>
          <a:prstGeom prst="wedgeRoundRectCallout">
            <a:avLst>
              <a:gd name="adj1" fmla="val 15560"/>
              <a:gd name="adj2" fmla="val -66495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選取好的程式作業，仍可在 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執行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欄位下，設定是否可以執行此作業之權限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11613" y="3963988"/>
            <a:ext cx="488950" cy="8239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132138" y="5121275"/>
            <a:ext cx="2232025" cy="1403350"/>
          </a:xfrm>
          <a:prstGeom prst="wedgeRoundRectCallout">
            <a:avLst>
              <a:gd name="adj1" fmla="val 6426"/>
              <a:gd name="adj2" fmla="val -69875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如欲設定該作業之進階設定，可在 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資料管制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欄位，勾選設定的程式作業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248150" y="2781300"/>
            <a:ext cx="1979613" cy="912813"/>
          </a:xfrm>
          <a:prstGeom prst="wedgeRoundRectCallout">
            <a:avLst>
              <a:gd name="adj1" fmla="val -42648"/>
              <a:gd name="adj2" fmla="val 78384"/>
              <a:gd name="adj3" fmla="val 16667"/>
            </a:avLst>
          </a:prstGeom>
          <a:gradFill rotWithShape="1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不勾選，表示不管制，表示權限很大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C569F-6A82-466F-9D13-B1A63FDB0872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課程大綱</a:t>
            </a:r>
          </a:p>
        </p:txBody>
      </p:sp>
      <p:sp>
        <p:nvSpPr>
          <p:cNvPr id="409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>
                <a:solidFill>
                  <a:schemeClr val="tx1"/>
                </a:solidFill>
              </a:rPr>
              <a:t>設定企業的公司名稱</a:t>
            </a:r>
            <a:endParaRPr lang="en-US" altLang="zh-TW" smtClean="0">
              <a:solidFill>
                <a:schemeClr val="tx1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使用人員建立－每一個</a:t>
            </a:r>
            <a:r>
              <a:rPr lang="en-US" altLang="zh-TW" smtClean="0">
                <a:solidFill>
                  <a:schemeClr val="tx1"/>
                </a:solidFill>
              </a:rPr>
              <a:t>USER</a:t>
            </a:r>
            <a:r>
              <a:rPr lang="zh-TW" altLang="en-US" smtClean="0">
                <a:solidFill>
                  <a:schemeClr val="tx1"/>
                </a:solidFill>
              </a:rPr>
              <a:t>都要</a:t>
            </a:r>
            <a:endParaRPr lang="en-US" altLang="zh-TW" smtClean="0">
              <a:solidFill>
                <a:schemeClr val="tx1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建立使用者資料的群組關連</a:t>
            </a:r>
            <a:endParaRPr lang="en-US" altLang="zh-TW" smtClean="0">
              <a:solidFill>
                <a:schemeClr val="tx1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建立每一個使用者在</a:t>
            </a:r>
            <a:r>
              <a:rPr lang="en-US" altLang="zh-TW" smtClean="0">
                <a:solidFill>
                  <a:schemeClr val="tx1"/>
                </a:solidFill>
              </a:rPr>
              <a:t>WorkFlow ERP</a:t>
            </a:r>
            <a:r>
              <a:rPr lang="zh-TW" altLang="en-US" smtClean="0">
                <a:solidFill>
                  <a:schemeClr val="tx1"/>
                </a:solidFill>
              </a:rPr>
              <a:t>系統中各作業</a:t>
            </a:r>
            <a:r>
              <a:rPr lang="en-US" altLang="zh-TW" smtClean="0">
                <a:solidFill>
                  <a:schemeClr val="tx1"/>
                </a:solidFill>
              </a:rPr>
              <a:t>(</a:t>
            </a:r>
            <a:r>
              <a:rPr lang="zh-TW" altLang="en-US" smtClean="0">
                <a:solidFill>
                  <a:schemeClr val="tx1"/>
                </a:solidFill>
              </a:rPr>
              <a:t>或程式</a:t>
            </a:r>
            <a:r>
              <a:rPr lang="en-US" altLang="zh-TW" smtClean="0">
                <a:solidFill>
                  <a:schemeClr val="tx1"/>
                </a:solidFill>
              </a:rPr>
              <a:t>)</a:t>
            </a:r>
            <a:r>
              <a:rPr lang="zh-TW" altLang="en-US" smtClean="0">
                <a:solidFill>
                  <a:schemeClr val="tx1"/>
                </a:solidFill>
              </a:rPr>
              <a:t>的權限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0" t="42799" r="4620" b="9641"/>
          <a:stretch>
            <a:fillRect/>
          </a:stretch>
        </p:blipFill>
        <p:spPr bwMode="auto">
          <a:xfrm>
            <a:off x="401638" y="2339975"/>
            <a:ext cx="8302625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F20C24-5AD1-47D9-AC6D-9B0D5546D56B}" type="slidenum">
              <a:rPr lang="zh-TW" altLang="en-US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六、使用者權限建立作業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44950" y="4352925"/>
            <a:ext cx="503238" cy="2460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728913" y="5013325"/>
            <a:ext cx="2232025" cy="1152525"/>
          </a:xfrm>
          <a:prstGeom prst="wedgeRoundRectCallout">
            <a:avLst>
              <a:gd name="adj1" fmla="val 18968"/>
              <a:gd name="adj2" fmla="val -79444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勾選欲資料管制之程式作業，會出現右邊 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群組權限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 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與 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他組權限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 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之設定畫面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327775" y="4005263"/>
            <a:ext cx="2205038" cy="15843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7" t="18733" r="14394" b="32867"/>
          <a:stretch>
            <a:fillRect/>
          </a:stretch>
        </p:blipFill>
        <p:spPr bwMode="auto">
          <a:xfrm>
            <a:off x="230188" y="2193925"/>
            <a:ext cx="8734425" cy="46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64DF8-9D0D-4D1C-A9D1-F039CF334E92}" type="slidenum">
              <a:rPr lang="zh-TW" altLang="en-US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六、使用者權限建立作業 ：設計權限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306888" y="4378325"/>
            <a:ext cx="504825" cy="2460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339975" y="5013325"/>
            <a:ext cx="2620963" cy="1152525"/>
          </a:xfrm>
          <a:prstGeom prst="wedgeRoundRectCallout">
            <a:avLst>
              <a:gd name="adj1" fmla="val 27105"/>
              <a:gd name="adj2" fmla="val -82090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defRPr/>
            </a:pPr>
            <a:r>
              <a:rPr lang="zh-TW" altLang="en-US" sz="1600" b="1" dirty="0">
                <a:latin typeface="Times New Roman" pitchFamily="18" charset="0"/>
                <a:ea typeface="標楷體" pitchFamily="65" charset="-120"/>
              </a:rPr>
              <a:t>若該程式作業之設計權限為 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公司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>
                <a:latin typeface="Times New Roman" pitchFamily="18" charset="0"/>
                <a:ea typeface="標楷體" pitchFamily="65" charset="-120"/>
              </a:rPr>
              <a:t>，表示該使用者可為全公司設計編排該建立作業的畫面 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16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</a:rPr>
              <a:t>自訂畫面</a:t>
            </a:r>
            <a:r>
              <a:rPr lang="en-US" altLang="zh-TW" sz="1600" b="1" dirty="0"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344988" y="3933825"/>
            <a:ext cx="803275" cy="222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10" grpId="0" animBg="1"/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0" t="42799" r="4620" b="9641"/>
          <a:stretch>
            <a:fillRect/>
          </a:stretch>
        </p:blipFill>
        <p:spPr bwMode="auto">
          <a:xfrm>
            <a:off x="401638" y="2339975"/>
            <a:ext cx="8302625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9B5F-0029-492C-B42C-EB041576D2F9}" type="slidenum">
              <a:rPr lang="zh-TW" altLang="en-US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六、使用者權限建立作業 ：輸出與轉出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203575" y="5292725"/>
            <a:ext cx="1830388" cy="790575"/>
          </a:xfrm>
          <a:prstGeom prst="wedgeRoundRectCallout">
            <a:avLst>
              <a:gd name="adj1" fmla="val 63500"/>
              <a:gd name="adj2" fmla="val -43954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指資料是否可以傳至印表機列印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292725" y="5292725"/>
            <a:ext cx="711200" cy="2143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43663" y="5568950"/>
            <a:ext cx="2089150" cy="884238"/>
          </a:xfrm>
          <a:prstGeom prst="wedgeRoundRectCallout">
            <a:avLst>
              <a:gd name="adj1" fmla="val -65315"/>
              <a:gd name="adj2" fmla="val -46528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指資料是否可以轉出成其他格式檔案，如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EXCEL…</a:t>
            </a:r>
            <a:endParaRPr lang="zh-TW" altLang="en-US" sz="1600" b="1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292725" y="5462588"/>
            <a:ext cx="812800" cy="2254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 animBg="1"/>
      <p:bldP spid="10" grpId="1" animBg="1"/>
      <p:bldP spid="12" grpId="0" animBg="1"/>
      <p:bldP spid="12" grpId="1" animBg="1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0" t="42799" r="4620" b="9641"/>
          <a:stretch>
            <a:fillRect/>
          </a:stretch>
        </p:blipFill>
        <p:spPr bwMode="auto">
          <a:xfrm>
            <a:off x="401638" y="2339975"/>
            <a:ext cx="8302625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47107-8DE3-4B94-A4B1-46B39E0A8D85}" type="slidenum">
              <a:rPr lang="zh-TW" altLang="en-US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六、使用者權限建立作業 ：成本權限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43213" y="5578475"/>
            <a:ext cx="2217737" cy="939800"/>
          </a:xfrm>
          <a:prstGeom prst="wedgeRoundRectCallout">
            <a:avLst>
              <a:gd name="adj1" fmla="val 60296"/>
              <a:gd name="adj2" fmla="val -23426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表示使用者在該作業畫面可</a:t>
            </a:r>
            <a:r>
              <a:rPr lang="zh-TW" altLang="en-US" sz="1600" b="1" u="sng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讀取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與</a:t>
            </a:r>
            <a:r>
              <a:rPr lang="zh-TW" altLang="en-US" sz="1600" b="1" u="sng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修改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單價或成本金額欄位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56225" y="5729288"/>
            <a:ext cx="711200" cy="212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43663" y="5405438"/>
            <a:ext cx="2089150" cy="1185862"/>
          </a:xfrm>
          <a:prstGeom prst="wedgeRoundRectCallout">
            <a:avLst>
              <a:gd name="adj1" fmla="val -66292"/>
              <a:gd name="adj2" fmla="val -593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表示使用者在該作業畫面的單價或成本金額，</a:t>
            </a:r>
            <a:r>
              <a:rPr lang="zh-TW" altLang="en-US" sz="1600" b="1" u="sng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只能讀取但不可修改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76863" y="5884863"/>
            <a:ext cx="701675" cy="2270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971800" y="5557838"/>
            <a:ext cx="2089150" cy="1185862"/>
          </a:xfrm>
          <a:prstGeom prst="wedgeRoundRectCallout">
            <a:avLst>
              <a:gd name="adj1" fmla="val 60694"/>
              <a:gd name="adj2" fmla="val 1981"/>
              <a:gd name="adj3" fmla="val 16667"/>
            </a:avLst>
          </a:prstGeom>
          <a:gradFill rotWithShape="1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表示使用者在該作業畫面的單價或成本金額，</a:t>
            </a:r>
            <a:r>
              <a:rPr lang="zh-TW" altLang="en-US" sz="1600" b="1" u="sng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無法讀取亦不可修改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360988" y="6038850"/>
            <a:ext cx="701675" cy="2254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 animBg="1"/>
      <p:bldP spid="10" grpId="1" animBg="1"/>
      <p:bldP spid="12" grpId="0" animBg="1"/>
      <p:bldP spid="12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F7304-EAC1-490B-AA5A-1A5B8658E3B1}" type="slidenum">
              <a:rPr lang="zh-TW" altLang="en-US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評量測驗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401050" cy="3786187"/>
          </a:xfrm>
        </p:spPr>
        <p:txBody>
          <a:bodyPr/>
          <a:lstStyle/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設定使用者登入代號及權限資料的作業在「管理維護系統」。       □是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是    </a:t>
            </a:r>
            <a:r>
              <a:rPr lang="en-US" altLang="zh-TW" smtClean="0"/>
              <a:t>(</a:t>
            </a:r>
            <a:r>
              <a:rPr lang="zh-TW" altLang="en-US" smtClean="0"/>
              <a:t>關於使用者登入的代號、所屬群組及權限設定等作業，都是屬於管理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          維護系統的作業範圍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企業應該指定一個專職的人員來負責維護及管理「管理維護系統」，以確保資料的安全，最好的人員就是企業資訊中心的主管或單位的主管。    □是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是    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80B3D-B3B2-4A3D-9BA2-837630C11061}" type="slidenum">
              <a:rPr lang="zh-TW" altLang="en-US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91513" cy="3162300"/>
          </a:xfrm>
        </p:spPr>
        <p:txBody>
          <a:bodyPr/>
          <a:lstStyle/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為了資料的正確性，當公司員工有異動時</a:t>
            </a:r>
            <a:r>
              <a:rPr lang="en-US" altLang="zh-TW" sz="1800" smtClean="0">
                <a:solidFill>
                  <a:schemeClr val="tx1"/>
                </a:solidFill>
              </a:rPr>
              <a:t>(</a:t>
            </a:r>
            <a:r>
              <a:rPr lang="zh-TW" altLang="en-US" sz="1800" smtClean="0">
                <a:solidFill>
                  <a:schemeClr val="tx1"/>
                </a:solidFill>
              </a:rPr>
              <a:t>離職</a:t>
            </a:r>
            <a:r>
              <a:rPr lang="en-US" altLang="zh-TW" sz="1800" smtClean="0">
                <a:solidFill>
                  <a:schemeClr val="tx1"/>
                </a:solidFill>
              </a:rPr>
              <a:t>)</a:t>
            </a:r>
            <a:r>
              <a:rPr lang="zh-TW" altLang="en-US" sz="1800" smtClean="0">
                <a:solidFill>
                  <a:schemeClr val="tx1"/>
                </a:solidFill>
              </a:rPr>
              <a:t>，可以將系統裡的這名員工登入資料刪除。       □是  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否    </a:t>
            </a:r>
            <a:r>
              <a:rPr lang="en-US" altLang="zh-TW" smtClean="0"/>
              <a:t>(</a:t>
            </a:r>
            <a:r>
              <a:rPr lang="zh-TW" altLang="en-US" smtClean="0"/>
              <a:t>當公司的人員資料有異動時，尤其是人員離職，在登入者代號建立作業設定該異動人員 對系統的「有效截止日期」，以確保</a:t>
            </a:r>
            <a:r>
              <a:rPr lang="en-US" altLang="zh-TW" smtClean="0"/>
              <a:t>ERP</a:t>
            </a:r>
            <a:r>
              <a:rPr lang="zh-TW" altLang="en-US" smtClean="0"/>
              <a:t>的資訊安全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登入者代號「</a:t>
            </a:r>
            <a:r>
              <a:rPr lang="en-US" altLang="zh-TW" sz="1800" smtClean="0">
                <a:solidFill>
                  <a:schemeClr val="tx1"/>
                </a:solidFill>
              </a:rPr>
              <a:t>DS</a:t>
            </a:r>
            <a:r>
              <a:rPr lang="zh-TW" altLang="en-US" sz="1800" smtClean="0">
                <a:solidFill>
                  <a:schemeClr val="tx1"/>
                </a:solidFill>
              </a:rPr>
              <a:t>」的「超級使用者」，這是給資訊中心維護人員 維護系統的最高權限，必須設定密碼妥善管理。      □是  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是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E41E4-7C8A-4B6A-ADF9-EAD004C8DD1F}" type="slidenum">
              <a:rPr lang="zh-TW" altLang="en-US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91513" cy="3162300"/>
          </a:xfrm>
        </p:spPr>
        <p:txBody>
          <a:bodyPr/>
          <a:lstStyle/>
          <a:p>
            <a:pPr eaLnBrk="1" hangingPunct="1"/>
            <a:r>
              <a:rPr lang="zh-TW" altLang="en-US" sz="1800" dirty="0" smtClean="0">
                <a:solidFill>
                  <a:schemeClr val="tx1"/>
                </a:solidFill>
              </a:rPr>
              <a:t>設定使用者權限的順序是 </a:t>
            </a:r>
            <a:r>
              <a:rPr lang="en-US" altLang="zh-TW" sz="1800" dirty="0" smtClean="0">
                <a:solidFill>
                  <a:schemeClr val="tx1"/>
                </a:solidFill>
              </a:rPr>
              <a:t>(1)</a:t>
            </a:r>
            <a:r>
              <a:rPr lang="zh-TW" altLang="en-US" sz="1800" dirty="0" smtClean="0">
                <a:solidFill>
                  <a:schemeClr val="tx1"/>
                </a:solidFill>
              </a:rPr>
              <a:t>使用者代號建立作業→ </a:t>
            </a:r>
            <a:r>
              <a:rPr lang="en-US" altLang="zh-TW" sz="1800" dirty="0" smtClean="0">
                <a:solidFill>
                  <a:schemeClr val="tx1"/>
                </a:solidFill>
              </a:rPr>
              <a:t>(2)</a:t>
            </a:r>
            <a:r>
              <a:rPr lang="zh-TW" altLang="en-US" sz="1800" dirty="0" smtClean="0">
                <a:solidFill>
                  <a:schemeClr val="tx1"/>
                </a:solidFill>
              </a:rPr>
              <a:t>使用者權限建立作業→ </a:t>
            </a:r>
            <a:r>
              <a:rPr lang="en-US" altLang="zh-TW" sz="1800" dirty="0" smtClean="0">
                <a:solidFill>
                  <a:schemeClr val="tx1"/>
                </a:solidFill>
              </a:rPr>
              <a:t>(3)</a:t>
            </a:r>
            <a:r>
              <a:rPr lang="zh-TW" altLang="en-US" sz="1800" dirty="0" smtClean="0">
                <a:solidFill>
                  <a:schemeClr val="tx1"/>
                </a:solidFill>
              </a:rPr>
              <a:t>群組資料建立作業。       □是      □否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dirty="0" smtClean="0"/>
              <a:t>否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權限的順序是先在「登入者代號建立作業」裡新增使用者的帳號，接者，在「群組資料建立作業」裡設定各個使用者所歸屬的權限群組。以上這兩項資料設好之後，再到「使用者權限建立作業」挑選可授權給各個使用者的作業或程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28019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如果不希望倉庫收料人員看到進貨</a:t>
            </a:r>
            <a:r>
              <a:rPr lang="zh-TW" altLang="en-US" dirty="0" smtClean="0">
                <a:solidFill>
                  <a:schemeClr val="tx1"/>
                </a:solidFill>
              </a:rPr>
              <a:t>單價，那麼</a:t>
            </a:r>
            <a:r>
              <a:rPr lang="zh-TW" altLang="en-US" dirty="0">
                <a:solidFill>
                  <a:schemeClr val="tx1"/>
                </a:solidFill>
              </a:rPr>
              <a:t>我們該如何設定人員的權限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A)</a:t>
            </a:r>
            <a:r>
              <a:rPr lang="zh-TW" altLang="en-US" dirty="0" smtClean="0">
                <a:solidFill>
                  <a:schemeClr val="tx1"/>
                </a:solidFill>
              </a:rPr>
              <a:t> 查詢</a:t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B)</a:t>
            </a:r>
            <a:r>
              <a:rPr lang="zh-TW" altLang="en-US" dirty="0" smtClean="0">
                <a:solidFill>
                  <a:schemeClr val="tx1"/>
                </a:solidFill>
              </a:rPr>
              <a:t> 售價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唯讀</a:t>
            </a:r>
            <a:r>
              <a:rPr lang="zh-TW" altLang="en-US" dirty="0" smtClean="0">
                <a:solidFill>
                  <a:schemeClr val="tx1"/>
                </a:solidFill>
              </a:rPr>
              <a:t/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C)</a:t>
            </a:r>
            <a:r>
              <a:rPr lang="zh-TW" altLang="en-US" dirty="0" smtClean="0">
                <a:solidFill>
                  <a:schemeClr val="tx1"/>
                </a:solidFill>
              </a:rPr>
              <a:t> 售價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隱藏</a:t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D)</a:t>
            </a:r>
            <a:r>
              <a:rPr lang="zh-TW" altLang="en-US" dirty="0" smtClean="0">
                <a:solidFill>
                  <a:schemeClr val="tx1"/>
                </a:solidFill>
              </a:rPr>
              <a:t> 售價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一般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3892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2801937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使用者在使用手冊裡，查看得到系統有某建立作業、畫面說明，但是在系統中卻無法執行該作業，原因可能是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A)</a:t>
            </a:r>
            <a:r>
              <a:rPr lang="zh-TW" altLang="en-US" dirty="0" smtClean="0">
                <a:solidFill>
                  <a:schemeClr val="tx1"/>
                </a:solidFill>
              </a:rPr>
              <a:t> 按</a:t>
            </a:r>
            <a:r>
              <a:rPr lang="en-US" altLang="zh-TW" dirty="0">
                <a:solidFill>
                  <a:schemeClr val="tx1"/>
                </a:solidFill>
              </a:rPr>
              <a:t>F1</a:t>
            </a:r>
            <a:r>
              <a:rPr lang="zh-TW" altLang="en-US" dirty="0">
                <a:solidFill>
                  <a:schemeClr val="tx1"/>
                </a:solidFill>
              </a:rPr>
              <a:t>鍵把執行的權限加上去就好</a:t>
            </a:r>
            <a:r>
              <a:rPr lang="zh-TW" altLang="en-US" dirty="0" smtClean="0">
                <a:solidFill>
                  <a:schemeClr val="tx1"/>
                </a:solidFill>
              </a:rPr>
              <a:t>了</a:t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B)</a:t>
            </a:r>
            <a:r>
              <a:rPr lang="zh-TW" altLang="en-US" dirty="0" smtClean="0">
                <a:solidFill>
                  <a:schemeClr val="tx1"/>
                </a:solidFill>
              </a:rPr>
              <a:t> 按</a:t>
            </a:r>
            <a:r>
              <a:rPr lang="en-US" altLang="zh-TW" dirty="0">
                <a:solidFill>
                  <a:schemeClr val="tx1"/>
                </a:solidFill>
              </a:rPr>
              <a:t>F1</a:t>
            </a:r>
            <a:r>
              <a:rPr lang="zh-TW" altLang="en-US" dirty="0">
                <a:solidFill>
                  <a:schemeClr val="tx1"/>
                </a:solidFill>
              </a:rPr>
              <a:t>鍵把隱藏的作業叫出來就好</a:t>
            </a:r>
            <a:r>
              <a:rPr lang="zh-TW" altLang="en-US" dirty="0" smtClean="0">
                <a:solidFill>
                  <a:schemeClr val="tx1"/>
                </a:solidFill>
              </a:rPr>
              <a:t/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C)</a:t>
            </a:r>
            <a:r>
              <a:rPr lang="zh-TW" altLang="en-US" dirty="0" smtClean="0">
                <a:solidFill>
                  <a:schemeClr val="tx1"/>
                </a:solidFill>
              </a:rPr>
              <a:t> 使用者</a:t>
            </a:r>
            <a:r>
              <a:rPr lang="zh-TW" altLang="en-US" dirty="0">
                <a:solidFill>
                  <a:schemeClr val="tx1"/>
                </a:solidFill>
              </a:rPr>
              <a:t>的功能鍵安裝不</a:t>
            </a:r>
            <a:r>
              <a:rPr lang="zh-TW" altLang="en-US" dirty="0" smtClean="0">
                <a:solidFill>
                  <a:schemeClr val="tx1"/>
                </a:solidFill>
              </a:rPr>
              <a:t>完全</a:t>
            </a:r>
            <a:br>
              <a:rPr lang="zh-TW" altLang="en-US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D)</a:t>
            </a:r>
            <a:r>
              <a:rPr lang="zh-TW" altLang="en-US" dirty="0" smtClean="0">
                <a:solidFill>
                  <a:schemeClr val="tx1"/>
                </a:solidFill>
              </a:rPr>
              <a:t> 未</a:t>
            </a:r>
            <a:r>
              <a:rPr lang="zh-TW" altLang="en-US" dirty="0">
                <a:solidFill>
                  <a:schemeClr val="tx1"/>
                </a:solidFill>
              </a:rPr>
              <a:t>給予執行權限，所以無法</a:t>
            </a:r>
            <a:r>
              <a:rPr lang="zh-TW" altLang="en-US" dirty="0" smtClean="0">
                <a:solidFill>
                  <a:schemeClr val="tx1"/>
                </a:solidFill>
              </a:rPr>
              <a:t>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032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34A55-4BEA-40BF-843A-990003C7D57D}" type="slidenum">
              <a:rPr lang="zh-TW" altLang="en-US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68363"/>
            <a:ext cx="9144000" cy="598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388" y="2133600"/>
            <a:ext cx="2736850" cy="32400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3" y="2781300"/>
            <a:ext cx="1619250" cy="576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528888" y="2543175"/>
            <a:ext cx="2330450" cy="1223963"/>
          </a:xfrm>
          <a:prstGeom prst="wedgeRoundRectCallout">
            <a:avLst>
              <a:gd name="adj1" fmla="val -58894"/>
              <a:gd name="adj2" fmla="val -16060"/>
              <a:gd name="adj3" fmla="val 16667"/>
            </a:avLst>
          </a:prstGeom>
          <a:gradFill rotWithShape="1">
            <a:gsLst>
              <a:gs pos="0">
                <a:srgbClr val="99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此三種建立作業，為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ERP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GP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內建之系統資料，請勿任意增加或修改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90563" y="3636963"/>
            <a:ext cx="2152650" cy="3857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059113" y="3509963"/>
            <a:ext cx="2233612" cy="1025525"/>
          </a:xfrm>
          <a:prstGeom prst="wedgeRoundRectCallout">
            <a:avLst>
              <a:gd name="adj1" fmla="val -58894"/>
              <a:gd name="adj2" fmla="val -16060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此二種建立作業，為企業有使用 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電子表單系統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才需設定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2233613"/>
            <a:ext cx="6302375" cy="456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5D47FE-41E9-4E29-9686-8462C1685A1F}" type="slidenum">
              <a:rPr lang="zh-TW" altLang="en-US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263900" y="3284538"/>
            <a:ext cx="2963863" cy="3127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一、多公司資料建立作業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465888" y="3084513"/>
            <a:ext cx="1419225" cy="704850"/>
          </a:xfrm>
          <a:prstGeom prst="wedgeRoundRectCallout">
            <a:avLst>
              <a:gd name="adj1" fmla="val -58894"/>
              <a:gd name="adj2" fmla="val -16060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GP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版才有的訊息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082800"/>
            <a:ext cx="6481763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A06C1-8A9F-44DF-A518-34F8B09624A2}" type="slidenum">
              <a:rPr lang="zh-TW" altLang="en-US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38275" y="3149600"/>
            <a:ext cx="6013450" cy="31591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一、多公司資料建立作業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084888" y="4094163"/>
            <a:ext cx="2951162" cy="1295400"/>
          </a:xfrm>
          <a:prstGeom prst="wedgeRoundRectCallout">
            <a:avLst>
              <a:gd name="adj1" fmla="val -43681"/>
              <a:gd name="adj2" fmla="val -59009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WF ERP GP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系統可設定多個公司別之資料庫，一旦新建立一筆公司資料區，後續須全新再設定各項基本資料與單據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3600"/>
            <a:ext cx="6408737" cy="47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C6A9B-450F-4FB7-BBCF-FE6129D923AB}" type="slidenum">
              <a:rPr lang="zh-TW" altLang="en-US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059113" y="4484688"/>
            <a:ext cx="2233612" cy="3127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一、多公司資料建立作業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5435600" y="4797425"/>
            <a:ext cx="2305050" cy="1008063"/>
          </a:xfrm>
          <a:prstGeom prst="wedgeRoundRectCallout">
            <a:avLst>
              <a:gd name="adj1" fmla="val -52630"/>
              <a:gd name="adj2" fmla="val -62144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可預設此新增公司登入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WF ERP GP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系統時之資料庫語言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2133600"/>
            <a:ext cx="5832475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4CBAD-AAEE-473A-B5D8-B1BFD194AB9D}" type="slidenum">
              <a:rPr lang="zh-TW" altLang="en-US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24075" y="2852738"/>
            <a:ext cx="2808288" cy="7826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/>
              <a:t>二、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密碼參數設定作業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(GP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5364163" y="2708275"/>
            <a:ext cx="2952750" cy="1296988"/>
          </a:xfrm>
          <a:prstGeom prst="wedgeRoundRectCallout">
            <a:avLst>
              <a:gd name="adj1" fmla="val -63296"/>
              <a:gd name="adj2" fmla="val -30005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可依公司資訊安全規定，</a:t>
            </a:r>
            <a:r>
              <a:rPr lang="zh-TW" altLang="en-US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定期</a:t>
            </a:r>
            <a:r>
              <a:rPr lang="en-US" altLang="zh-TW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月數或日數</a:t>
            </a:r>
            <a:r>
              <a:rPr lang="en-US" altLang="zh-TW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變更使用者之密碼。系統管理者可利用 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『</a:t>
            </a:r>
            <a:r>
              <a:rPr lang="zh-TW" altLang="en-US" sz="16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密碼到期人員檢視表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』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進行檢視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24075" y="4868863"/>
            <a:ext cx="4464050" cy="279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732588" y="5008563"/>
            <a:ext cx="1941512" cy="941387"/>
          </a:xfrm>
          <a:prstGeom prst="wedgeRoundRectCallout">
            <a:avLst>
              <a:gd name="adj1" fmla="val -54329"/>
              <a:gd name="adj2" fmla="val -46468"/>
              <a:gd name="adj3" fmla="val 16667"/>
            </a:avLst>
          </a:prstGeom>
          <a:gradFill rotWithShape="1">
            <a:gsLst>
              <a:gs pos="0">
                <a:srgbClr val="33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可設定使用者</a:t>
            </a:r>
            <a:r>
              <a:rPr lang="zh-TW" altLang="en-US" sz="1600" b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最少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要輸入的密碼長度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17725" y="5200650"/>
            <a:ext cx="2362200" cy="2762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610100" y="5338763"/>
            <a:ext cx="1330325" cy="682625"/>
          </a:xfrm>
          <a:prstGeom prst="wedgeRoundRectCallout">
            <a:avLst>
              <a:gd name="adj1" fmla="val -54329"/>
              <a:gd name="adj2" fmla="val -46468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增加密碼的複雜性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117725" y="5541963"/>
            <a:ext cx="4470400" cy="2762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58013" y="5818188"/>
            <a:ext cx="1716087" cy="850900"/>
          </a:xfrm>
          <a:prstGeom prst="wedgeRoundRectCallout">
            <a:avLst>
              <a:gd name="adj1" fmla="val -86421"/>
              <a:gd name="adj2" fmla="val -52421"/>
              <a:gd name="adj3" fmla="val 16667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允許輸入密碼時，錯誤的次數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9" grpId="0"/>
      <p:bldP spid="21" grpId="0" animBg="1"/>
      <p:bldP spid="21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24B44-6A54-43D5-854F-0BC644AD267C}" type="slidenum">
              <a:rPr lang="zh-TW" altLang="en-US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11188" y="2708275"/>
            <a:ext cx="7993062" cy="36734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4843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使用者權限建立順序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1835150" y="3140075"/>
            <a:ext cx="2663825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2000" b="1">
                <a:solidFill>
                  <a:srgbClr val="0000FF"/>
                </a:solidFill>
                <a:ea typeface="標楷體" pitchFamily="65" charset="-120"/>
              </a:rPr>
              <a:t>登入者代號建立作業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1835150" y="4148138"/>
            <a:ext cx="26638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2000" b="1">
                <a:solidFill>
                  <a:srgbClr val="0000FF"/>
                </a:solidFill>
                <a:ea typeface="標楷體" pitchFamily="65" charset="-120"/>
              </a:rPr>
              <a:t>群組資料建立作業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1835150" y="5157788"/>
            <a:ext cx="26638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2000" b="1">
                <a:solidFill>
                  <a:srgbClr val="0000FF"/>
                </a:solidFill>
                <a:ea typeface="標楷體" pitchFamily="65" charset="-120"/>
              </a:rPr>
              <a:t>使用者權限建立作業</a:t>
            </a: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3059113" y="3789363"/>
            <a:ext cx="360362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3059113" y="4797425"/>
            <a:ext cx="360362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859338" y="3213100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新增一個新的使用者帳號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859338" y="4221163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輸入其所屬權限群組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859338" y="5229225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挑選可授權之程式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3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3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 animBg="1"/>
      <p:bldP spid="22530" grpId="0"/>
      <p:bldP spid="22532" grpId="0" animBg="1"/>
      <p:bldP spid="22533" grpId="0" animBg="1"/>
      <p:bldP spid="22534" grpId="0" animBg="1"/>
      <p:bldP spid="22535" grpId="0" animBg="1"/>
      <p:bldP spid="22536" grpId="0" animBg="1"/>
      <p:bldP spid="22537" grpId="0"/>
      <p:bldP spid="22538" grpId="0"/>
      <p:bldP spid="225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2235200"/>
            <a:ext cx="5976937" cy="45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BA34F-BD57-4067-AFD5-9697E90E366A}" type="slidenum">
              <a:rPr lang="zh-TW" altLang="en-US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500" y="1125538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三、登入者代號建立</a:t>
            </a:r>
            <a:endParaRPr lang="zh-TW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580063" y="4252913"/>
            <a:ext cx="2625725" cy="1439862"/>
          </a:xfrm>
          <a:prstGeom prst="wedgeRoundRectCallout">
            <a:avLst>
              <a:gd name="adj1" fmla="val -62866"/>
              <a:gd name="adj2" fmla="val 48764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當使用者職務有異動，如調動，離職、退休時，可設定該使用者登入的 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有效截止日期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 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與 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>
                <a:latin typeface="Times New Roman" pitchFamily="18" charset="0"/>
                <a:ea typeface="標楷體" pitchFamily="65" charset="-120"/>
              </a:rPr>
              <a:t>可登入公司別</a:t>
            </a:r>
            <a:r>
              <a:rPr lang="en-US" altLang="zh-TW" sz="1600" b="1">
                <a:latin typeface="Times New Roman" pitchFamily="18" charset="0"/>
                <a:ea typeface="標楷體" pitchFamily="65" charset="-120"/>
              </a:rPr>
              <a:t>”</a:t>
            </a:r>
            <a:endParaRPr lang="zh-TW" altLang="en-US" sz="1600" b="1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27313" y="5541963"/>
            <a:ext cx="2520950" cy="2762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625725" y="5859463"/>
            <a:ext cx="4394200" cy="2746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1096</Words>
  <Application>Microsoft Office PowerPoint</Application>
  <PresentationFormat>如螢幕大小 (4:3)</PresentationFormat>
  <Paragraphs>112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書法家顏楷體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第六章   管理維護系統－登錄權限設定</vt:lpstr>
      <vt:lpstr>課程大綱</vt:lpstr>
      <vt:lpstr>PowerPoint 簡報</vt:lpstr>
      <vt:lpstr>PowerPoint 簡報</vt:lpstr>
      <vt:lpstr>PowerPoint 簡報</vt:lpstr>
      <vt:lpstr>PowerPoint 簡報</vt:lpstr>
      <vt:lpstr>PowerPoint 簡報</vt:lpstr>
      <vt:lpstr>使用者權限建立順序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評量測驗</vt:lpstr>
      <vt:lpstr>評量測驗 (Cont.)</vt:lpstr>
      <vt:lpstr>評量測驗 (Cont.)</vt:lpstr>
      <vt:lpstr>評量測驗 (Cont.)</vt:lpstr>
      <vt:lpstr>評量測驗 (Cont.)</vt:lpstr>
    </vt:vector>
  </TitlesOfParts>
  <Company>亞東技術學院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Jason</dc:creator>
  <cp:lastModifiedBy>JASON LAI</cp:lastModifiedBy>
  <cp:revision>159</cp:revision>
  <dcterms:created xsi:type="dcterms:W3CDTF">2009-09-08T04:51:44Z</dcterms:created>
  <dcterms:modified xsi:type="dcterms:W3CDTF">2015-10-19T04:57:24Z</dcterms:modified>
</cp:coreProperties>
</file>