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22" r:id="rId3"/>
    <p:sldId id="421" r:id="rId4"/>
    <p:sldId id="475" r:id="rId5"/>
    <p:sldId id="424" r:id="rId6"/>
    <p:sldId id="425" r:id="rId7"/>
    <p:sldId id="426" r:id="rId8"/>
    <p:sldId id="456" r:id="rId9"/>
    <p:sldId id="457" r:id="rId10"/>
    <p:sldId id="458" r:id="rId11"/>
    <p:sldId id="459" r:id="rId12"/>
    <p:sldId id="460" r:id="rId13"/>
    <p:sldId id="461" r:id="rId14"/>
    <p:sldId id="462" r:id="rId15"/>
    <p:sldId id="463" r:id="rId16"/>
    <p:sldId id="466" r:id="rId17"/>
    <p:sldId id="464" r:id="rId18"/>
    <p:sldId id="467" r:id="rId19"/>
    <p:sldId id="468" r:id="rId20"/>
    <p:sldId id="470" r:id="rId21"/>
    <p:sldId id="469" r:id="rId22"/>
    <p:sldId id="472" r:id="rId23"/>
    <p:sldId id="473" r:id="rId24"/>
    <p:sldId id="474" r:id="rId25"/>
    <p:sldId id="476" r:id="rId26"/>
    <p:sldId id="477" r:id="rId27"/>
    <p:sldId id="478" r:id="rId28"/>
    <p:sldId id="479" r:id="rId29"/>
    <p:sldId id="481" r:id="rId30"/>
    <p:sldId id="483" r:id="rId31"/>
    <p:sldId id="482" r:id="rId32"/>
    <p:sldId id="484" r:id="rId33"/>
    <p:sldId id="485" r:id="rId34"/>
    <p:sldId id="486" r:id="rId35"/>
    <p:sldId id="487" r:id="rId36"/>
    <p:sldId id="488" r:id="rId37"/>
    <p:sldId id="489" r:id="rId38"/>
    <p:sldId id="427" r:id="rId39"/>
    <p:sldId id="490" r:id="rId40"/>
    <p:sldId id="491" r:id="rId41"/>
    <p:sldId id="492" r:id="rId42"/>
    <p:sldId id="449" r:id="rId43"/>
    <p:sldId id="436" r:id="rId44"/>
    <p:sldId id="493" r:id="rId45"/>
    <p:sldId id="438" r:id="rId46"/>
    <p:sldId id="494" r:id="rId47"/>
    <p:sldId id="418" r:id="rId48"/>
    <p:sldId id="423" r:id="rId49"/>
    <p:sldId id="419" r:id="rId50"/>
    <p:sldId id="453" r:id="rId51"/>
    <p:sldId id="454" r:id="rId52"/>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66"/>
    <a:srgbClr val="FF66FF"/>
    <a:srgbClr val="FFFF99"/>
    <a:srgbClr val="CCFF66"/>
    <a:srgbClr val="99FF66"/>
    <a:srgbClr val="FFFF66"/>
    <a:srgbClr val="FF66CC"/>
    <a:srgbClr val="CCEC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8" autoAdjust="0"/>
    <p:restoredTop sz="93750" autoAdjust="0"/>
  </p:normalViewPr>
  <p:slideViewPr>
    <p:cSldViewPr>
      <p:cViewPr varScale="1">
        <p:scale>
          <a:sx n="82" d="100"/>
          <a:sy n="82" d="100"/>
        </p:scale>
        <p:origin x="-1416"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fld id="{7FA37D16-991A-4DC1-B960-2098AF91521E}" type="datetimeFigureOut">
              <a:rPr lang="zh-TW" altLang="en-US"/>
              <a:pPr>
                <a:defRPr/>
              </a:pPr>
              <a:t>2015/12/28</a:t>
            </a:fld>
            <a:endParaRPr lang="zh-TW" altLang="en-US"/>
          </a:p>
        </p:txBody>
      </p:sp>
      <p:sp>
        <p:nvSpPr>
          <p:cNvPr id="4" name="頁尾版面配置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351C2DF4-746A-465E-9CDB-30B936234213}" type="slidenum">
              <a:rPr lang="zh-TW" altLang="en-US"/>
              <a:pPr>
                <a:defRPr/>
              </a:pPr>
              <a:t>‹#›</a:t>
            </a:fld>
            <a:endParaRPr lang="zh-TW" altLang="en-US"/>
          </a:p>
        </p:txBody>
      </p:sp>
    </p:spTree>
    <p:extLst>
      <p:ext uri="{BB962C8B-B14F-4D97-AF65-F5344CB8AC3E}">
        <p14:creationId xmlns:p14="http://schemas.microsoft.com/office/powerpoint/2010/main" val="3262670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fld id="{6D690457-7AA0-4B42-A7A0-3074E2EF4144}" type="datetimeFigureOut">
              <a:rPr lang="zh-TW" altLang="en-US"/>
              <a:pPr>
                <a:defRPr/>
              </a:pPr>
              <a:t>2015/12/28</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43CEC6F2-964E-4BB4-88C8-28E0CD6BA172}" type="slidenum">
              <a:rPr lang="zh-TW" altLang="en-US"/>
              <a:pPr>
                <a:defRPr/>
              </a:pPr>
              <a:t>‹#›</a:t>
            </a:fld>
            <a:endParaRPr lang="zh-TW" altLang="en-US"/>
          </a:p>
        </p:txBody>
      </p:sp>
    </p:spTree>
    <p:extLst>
      <p:ext uri="{BB962C8B-B14F-4D97-AF65-F5344CB8AC3E}">
        <p14:creationId xmlns:p14="http://schemas.microsoft.com/office/powerpoint/2010/main" val="449495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3CEC6F2-964E-4BB4-88C8-28E0CD6BA172}" type="slidenum">
              <a:rPr lang="zh-TW" altLang="en-US" smtClean="0"/>
              <a:pPr>
                <a:defRPr/>
              </a:pPr>
              <a:t>3</a:t>
            </a:fld>
            <a:endParaRPr lang="zh-TW" altLang="en-US"/>
          </a:p>
        </p:txBody>
      </p:sp>
    </p:spTree>
    <p:extLst>
      <p:ext uri="{BB962C8B-B14F-4D97-AF65-F5344CB8AC3E}">
        <p14:creationId xmlns:p14="http://schemas.microsoft.com/office/powerpoint/2010/main" val="121388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normAutofit/>
          </a:bodyPr>
          <a:lstStyle>
            <a:lvl1pPr>
              <a:defRPr sz="4000">
                <a:solidFill>
                  <a:srgbClr val="0000FF"/>
                </a:solidFill>
                <a:latin typeface="Times New Roman" pitchFamily="18" charset="0"/>
                <a:ea typeface="書法家顏楷體" pitchFamily="49" charset="-120"/>
                <a:cs typeface="Times New Roman" pitchFamily="18" charset="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normAutofit/>
          </a:bodyPr>
          <a:lstStyle>
            <a:lvl1pPr marL="0" indent="0" algn="ctr">
              <a:buNone/>
              <a:defRPr sz="3200">
                <a:solidFill>
                  <a:srgbClr val="0000FF"/>
                </a:solidFill>
                <a:ea typeface="書法家顏楷體" pitchFamily="49"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4" name="投影片編號版面配置區 5"/>
          <p:cNvSpPr>
            <a:spLocks noGrp="1"/>
          </p:cNvSpPr>
          <p:nvPr>
            <p:ph type="sldNum" sz="quarter" idx="10"/>
          </p:nvPr>
        </p:nvSpPr>
        <p:spPr/>
        <p:txBody>
          <a:bodyPr/>
          <a:lstStyle>
            <a:lvl1pPr>
              <a:defRPr/>
            </a:lvl1pPr>
          </a:lstStyle>
          <a:p>
            <a:fld id="{BC17AB4B-3E9A-4790-8E79-3560E18B1790}" type="slidenum">
              <a:rPr lang="zh-TW" altLang="en-US"/>
              <a:pPr/>
              <a:t>‹#›</a:t>
            </a:fld>
            <a:endParaRPr lang="en-US" altLang="zh-TW"/>
          </a:p>
        </p:txBody>
      </p:sp>
    </p:spTree>
    <p:extLst>
      <p:ext uri="{BB962C8B-B14F-4D97-AF65-F5344CB8AC3E}">
        <p14:creationId xmlns:p14="http://schemas.microsoft.com/office/powerpoint/2010/main" val="115639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17A48728-8E3C-49F4-B0FE-4C97C750024B}" type="datetime1">
              <a:rPr lang="zh-TW" altLang="en-US"/>
              <a:pPr>
                <a:defRPr/>
              </a:pPr>
              <a:t>2015/12/28</a:t>
            </a:fld>
            <a:endParaRPr lang="zh-TW" altLang="en-US"/>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7001B15F-4605-4A20-83FF-F5C8D9E31837}" type="slidenum">
              <a:rPr lang="zh-TW" altLang="en-US"/>
              <a:pPr/>
              <a:t>‹#›</a:t>
            </a:fld>
            <a:endParaRPr lang="en-US" altLang="zh-TW"/>
          </a:p>
        </p:txBody>
      </p:sp>
    </p:spTree>
    <p:extLst>
      <p:ext uri="{BB962C8B-B14F-4D97-AF65-F5344CB8AC3E}">
        <p14:creationId xmlns:p14="http://schemas.microsoft.com/office/powerpoint/2010/main" val="417039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44585E70-303D-477D-8629-46B9BE3391D3}" type="datetime1">
              <a:rPr lang="zh-TW" altLang="en-US"/>
              <a:pPr>
                <a:defRPr/>
              </a:pPr>
              <a:t>2015/12/28</a:t>
            </a:fld>
            <a:endParaRPr lang="zh-TW" altLang="en-US"/>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A1421B4B-D7A1-4DE7-990A-CCD45AC5500F}" type="slidenum">
              <a:rPr lang="zh-TW" altLang="en-US"/>
              <a:pPr/>
              <a:t>‹#›</a:t>
            </a:fld>
            <a:endParaRPr lang="en-US" altLang="zh-TW"/>
          </a:p>
        </p:txBody>
      </p:sp>
    </p:spTree>
    <p:extLst>
      <p:ext uri="{BB962C8B-B14F-4D97-AF65-F5344CB8AC3E}">
        <p14:creationId xmlns:p14="http://schemas.microsoft.com/office/powerpoint/2010/main" val="99493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lnSpc>
                <a:spcPts val="2400"/>
              </a:lnSpc>
              <a:spcBef>
                <a:spcPts val="1200"/>
              </a:spcBef>
              <a:defRPr>
                <a:latin typeface="Times New Roman" pitchFamily="18" charset="0"/>
                <a:cs typeface="Times New Roman" pitchFamily="18" charset="0"/>
              </a:defRPr>
            </a:lvl1pPr>
            <a:lvl2pPr>
              <a:lnSpc>
                <a:spcPts val="2400"/>
              </a:lnSpc>
              <a:spcBef>
                <a:spcPts val="1200"/>
              </a:spcBef>
              <a:defRPr>
                <a:latin typeface="Times New Roman" pitchFamily="18" charset="0"/>
                <a:cs typeface="Times New Roman" pitchFamily="18" charset="0"/>
              </a:defRPr>
            </a:lvl2pPr>
            <a:lvl3pPr>
              <a:lnSpc>
                <a:spcPts val="2400"/>
              </a:lnSpc>
              <a:spcBef>
                <a:spcPts val="1200"/>
              </a:spcBef>
              <a:defRPr>
                <a:latin typeface="Times New Roman" pitchFamily="18" charset="0"/>
                <a:cs typeface="Times New Roman" pitchFamily="18" charset="0"/>
              </a:defRPr>
            </a:lvl3pPr>
            <a:lvl4pPr>
              <a:lnSpc>
                <a:spcPts val="2400"/>
              </a:lnSpc>
              <a:spcBef>
                <a:spcPts val="1200"/>
              </a:spcBef>
              <a:defRPr>
                <a:latin typeface="Times New Roman" pitchFamily="18" charset="0"/>
                <a:cs typeface="Times New Roman" pitchFamily="18" charset="0"/>
              </a:defRPr>
            </a:lvl4pPr>
            <a:lvl5pPr>
              <a:lnSpc>
                <a:spcPts val="2400"/>
              </a:lnSpc>
              <a:spcBef>
                <a:spcPts val="1200"/>
              </a:spcBef>
              <a:defRPr>
                <a:latin typeface="Times New Roman" pitchFamily="18" charset="0"/>
                <a:cs typeface="Times New Roman"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986083ED-1C9B-4689-8BDB-DAA71735E26F}" type="datetime1">
              <a:rPr lang="zh-TW" altLang="en-US"/>
              <a:pPr>
                <a:defRPr/>
              </a:pPr>
              <a:t>2015/12/28</a:t>
            </a:fld>
            <a:endParaRPr lang="zh-TW" altLang="en-US"/>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1128ECC3-C600-419A-B52E-8F68CC67F9C2}" type="slidenum">
              <a:rPr lang="zh-TW" altLang="en-US"/>
              <a:pPr/>
              <a:t>‹#›</a:t>
            </a:fld>
            <a:endParaRPr lang="en-US" altLang="zh-TW"/>
          </a:p>
        </p:txBody>
      </p:sp>
    </p:spTree>
    <p:extLst>
      <p:ext uri="{BB962C8B-B14F-4D97-AF65-F5344CB8AC3E}">
        <p14:creationId xmlns:p14="http://schemas.microsoft.com/office/powerpoint/2010/main" val="164855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0"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F7AFF85A-A646-44D3-AD6B-1534DF0B2B39}" type="datetime1">
              <a:rPr lang="zh-TW" altLang="en-US"/>
              <a:pPr>
                <a:defRPr/>
              </a:pPr>
              <a:t>2015/12/28</a:t>
            </a:fld>
            <a:endParaRPr lang="zh-TW" altLang="en-US"/>
          </a:p>
        </p:txBody>
      </p:sp>
      <p:sp>
        <p:nvSpPr>
          <p:cNvPr id="5" name="頁尾版面配置區 4"/>
          <p:cNvSpPr>
            <a:spLocks noGrp="1"/>
          </p:cNvSpPr>
          <p:nvPr>
            <p:ph type="ftr" sz="quarter" idx="11"/>
          </p:nvPr>
        </p:nvSpPr>
        <p:spPr/>
        <p:txBody>
          <a:bodyPr/>
          <a:lstStyle>
            <a:lvl1pPr>
              <a:defRPr/>
            </a:lvl1pPr>
          </a:lstStyle>
          <a:p>
            <a:endParaRPr lang="en-US" altLang="zh-TW"/>
          </a:p>
        </p:txBody>
      </p:sp>
      <p:sp>
        <p:nvSpPr>
          <p:cNvPr id="6" name="投影片編號版面配置區 5"/>
          <p:cNvSpPr>
            <a:spLocks noGrp="1"/>
          </p:cNvSpPr>
          <p:nvPr>
            <p:ph type="sldNum" sz="quarter" idx="12"/>
          </p:nvPr>
        </p:nvSpPr>
        <p:spPr/>
        <p:txBody>
          <a:bodyPr/>
          <a:lstStyle>
            <a:lvl1pPr>
              <a:defRPr/>
            </a:lvl1pPr>
          </a:lstStyle>
          <a:p>
            <a:fld id="{5C7CE0AC-F5BE-418D-B0EA-E82C5FB5A6F9}" type="slidenum">
              <a:rPr lang="zh-TW" altLang="en-US"/>
              <a:pPr/>
              <a:t>‹#›</a:t>
            </a:fld>
            <a:endParaRPr lang="en-US" altLang="zh-TW"/>
          </a:p>
        </p:txBody>
      </p:sp>
    </p:spTree>
    <p:extLst>
      <p:ext uri="{BB962C8B-B14F-4D97-AF65-F5344CB8AC3E}">
        <p14:creationId xmlns:p14="http://schemas.microsoft.com/office/powerpoint/2010/main" val="366701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2571744"/>
            <a:ext cx="4038600" cy="3554419"/>
          </a:xfrm>
        </p:spPr>
        <p:txBody>
          <a:bodyPr/>
          <a:lstStyle>
            <a:lvl1pPr algn="l" defTabSz="914400" rtl="0" eaLnBrk="1" latinLnBrk="0" hangingPunct="1">
              <a:spcBef>
                <a:spcPct val="20000"/>
              </a:spcBef>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2571744"/>
            <a:ext cx="4038600" cy="3554419"/>
          </a:xfrm>
        </p:spPr>
        <p:txBody>
          <a:bodyPr/>
          <a:lstStyle>
            <a:lvl1pPr algn="l" defTabSz="914400" rtl="0" eaLnBrk="1" latinLnBrk="0" hangingPunct="1">
              <a:spcBef>
                <a:spcPct val="20000"/>
              </a:spcBef>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A9169C45-D658-43B5-976A-7466F33E26DB}" type="datetime1">
              <a:rPr lang="zh-TW" altLang="en-US"/>
              <a:pPr>
                <a:defRPr/>
              </a:pPr>
              <a:t>2015/12/28</a:t>
            </a:fld>
            <a:endParaRPr lang="zh-TW" altLang="en-US"/>
          </a:p>
        </p:txBody>
      </p:sp>
      <p:sp>
        <p:nvSpPr>
          <p:cNvPr id="6" name="頁尾版面配置區 4"/>
          <p:cNvSpPr>
            <a:spLocks noGrp="1"/>
          </p:cNvSpPr>
          <p:nvPr>
            <p:ph type="ftr" sz="quarter" idx="11"/>
          </p:nvPr>
        </p:nvSpPr>
        <p:spPr/>
        <p:txBody>
          <a:bodyPr/>
          <a:lstStyle>
            <a:lvl1pPr>
              <a:defRPr/>
            </a:lvl1pPr>
          </a:lstStyle>
          <a:p>
            <a:endParaRPr lang="en-US" altLang="zh-TW"/>
          </a:p>
        </p:txBody>
      </p:sp>
      <p:sp>
        <p:nvSpPr>
          <p:cNvPr id="7" name="投影片編號版面配置區 5"/>
          <p:cNvSpPr>
            <a:spLocks noGrp="1"/>
          </p:cNvSpPr>
          <p:nvPr>
            <p:ph type="sldNum" sz="quarter" idx="12"/>
          </p:nvPr>
        </p:nvSpPr>
        <p:spPr/>
        <p:txBody>
          <a:bodyPr/>
          <a:lstStyle>
            <a:lvl1pPr>
              <a:defRPr/>
            </a:lvl1pPr>
          </a:lstStyle>
          <a:p>
            <a:fld id="{38DA9F6E-5053-4B2B-AC4E-CD85DD115F06}" type="slidenum">
              <a:rPr lang="zh-TW" altLang="en-US"/>
              <a:pPr/>
              <a:t>‹#›</a:t>
            </a:fld>
            <a:endParaRPr lang="en-US" altLang="zh-TW"/>
          </a:p>
        </p:txBody>
      </p:sp>
    </p:spTree>
    <p:extLst>
      <p:ext uri="{BB962C8B-B14F-4D97-AF65-F5344CB8AC3E}">
        <p14:creationId xmlns:p14="http://schemas.microsoft.com/office/powerpoint/2010/main" val="180755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smtClean="0"/>
              <a:t>按一下以編輯母片標題樣式</a:t>
            </a:r>
            <a:endParaRPr lang="zh-TW" altLang="en-US" dirty="0"/>
          </a:p>
        </p:txBody>
      </p:sp>
      <p:sp>
        <p:nvSpPr>
          <p:cNvPr id="4" name="內容版面配置區 3"/>
          <p:cNvSpPr>
            <a:spLocks noGrp="1"/>
          </p:cNvSpPr>
          <p:nvPr>
            <p:ph sz="half" idx="2"/>
          </p:nvPr>
        </p:nvSpPr>
        <p:spPr>
          <a:xfrm>
            <a:off x="457200" y="2500305"/>
            <a:ext cx="4040188" cy="3625857"/>
          </a:xfrm>
        </p:spPr>
        <p:txBody>
          <a:bodyPr/>
          <a:lstStyle>
            <a:lvl1pPr>
              <a:defRPr sz="2000"/>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en-US" altLang="zh-TW" sz="1800" b="1" kern="1200" dirty="0" smtClean="0">
                <a:solidFill>
                  <a:schemeClr val="tx1"/>
                </a:solidFill>
                <a:latin typeface="Times New Roman" pitchFamily="18" charset="0"/>
                <a:ea typeface="標楷體" pitchFamily="65" charset="-120"/>
                <a:cs typeface="Times New Roman" pitchFamily="18" charset="0"/>
              </a:defRPr>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en-US" altLang="zh-TW" dirty="0" smtClean="0"/>
          </a:p>
          <a:p>
            <a:pPr lvl="3"/>
            <a:r>
              <a:rPr lang="zh-TW" altLang="en-US" dirty="0" smtClean="0"/>
              <a:t>第四層</a:t>
            </a:r>
          </a:p>
          <a:p>
            <a:pPr lvl="4"/>
            <a:r>
              <a:rPr lang="zh-TW" altLang="en-US" dirty="0" smtClean="0"/>
              <a:t>第五層</a:t>
            </a:r>
            <a:endParaRPr lang="zh-TW" altLang="en-US" dirty="0"/>
          </a:p>
        </p:txBody>
      </p:sp>
      <p:sp>
        <p:nvSpPr>
          <p:cNvPr id="6" name="內容版面配置區 5"/>
          <p:cNvSpPr>
            <a:spLocks noGrp="1"/>
          </p:cNvSpPr>
          <p:nvPr>
            <p:ph sz="quarter" idx="4"/>
          </p:nvPr>
        </p:nvSpPr>
        <p:spPr>
          <a:xfrm>
            <a:off x="4645025" y="2500307"/>
            <a:ext cx="4041775" cy="3625856"/>
          </a:xfrm>
        </p:spPr>
        <p:txBody>
          <a:bodyPr/>
          <a:lstStyle>
            <a:lvl1pPr algn="l" defTabSz="914400" rtl="0" eaLnBrk="1" latinLnBrk="0" hangingPunct="1">
              <a:spcBef>
                <a:spcPct val="20000"/>
              </a:spcBef>
              <a:buSzPct val="80000"/>
              <a:buFont typeface="Wingdings" pitchFamily="2" charset="2"/>
              <a:defRPr lang="zh-TW" altLang="en-US" sz="2000" b="1" kern="1200" dirty="0" smtClean="0">
                <a:solidFill>
                  <a:srgbClr val="FF3399"/>
                </a:solidFill>
                <a:latin typeface="標楷體" pitchFamily="65" charset="-120"/>
                <a:ea typeface="標楷體" pitchFamily="65" charset="-120"/>
                <a:cs typeface="+mn-cs"/>
              </a:defRPr>
            </a:lvl1pPr>
            <a:lvl2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2pPr>
            <a:lvl3pPr algn="l" defTabSz="914400" rtl="0" eaLnBrk="1" latinLnBrk="0" hangingPunct="1">
              <a:spcBef>
                <a:spcPct val="20000"/>
              </a:spcBef>
              <a:buSzPct val="80000"/>
              <a:buFont typeface="Wingdings" pitchFamily="2" charset="2"/>
              <a:defRPr lang="zh-TW" altLang="en-US" sz="1800" b="1" kern="1200" dirty="0" smtClean="0">
                <a:solidFill>
                  <a:schemeClr val="tx1"/>
                </a:solidFill>
                <a:latin typeface="Times New Roman" pitchFamily="18" charset="0"/>
                <a:ea typeface="標楷體" pitchFamily="65" charset="-120"/>
                <a:cs typeface="Times New Roman" pitchFamily="18" charset="0"/>
              </a:defRPr>
            </a:lvl3pPr>
            <a:lvl4pPr algn="l" defTabSz="914400" rtl="0" eaLnBrk="1" latinLnBrk="0" hangingPunct="1">
              <a:spcBef>
                <a:spcPct val="20000"/>
              </a:spcBef>
              <a:defRPr lang="zh-TW" altLang="en-US" sz="1600" b="1" kern="1200" dirty="0" smtClean="0">
                <a:solidFill>
                  <a:schemeClr val="tx1"/>
                </a:solidFill>
                <a:latin typeface="標楷體" pitchFamily="65" charset="-120"/>
                <a:ea typeface="標楷體" pitchFamily="65" charset="-120"/>
                <a:cs typeface="Times New Roman" pitchFamily="18" charset="0"/>
              </a:defRPr>
            </a:lvl4pPr>
            <a:lvl5pPr>
              <a:defRPr lang="zh-TW" altLang="en-US" sz="1600" b="1" kern="1200" dirty="0" smtClean="0">
                <a:solidFill>
                  <a:schemeClr val="tx1"/>
                </a:solidFill>
                <a:latin typeface="標楷體" pitchFamily="65" charset="-120"/>
                <a:ea typeface="標楷體" pitchFamily="65" charset="-120"/>
                <a:cs typeface="Times New Roman" pitchFamily="18" charset="0"/>
              </a:defRPr>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3FA1301D-7EC8-49A9-8BCC-0ACB267ABC71}" type="datetime1">
              <a:rPr lang="zh-TW" altLang="en-US"/>
              <a:pPr>
                <a:defRPr/>
              </a:pPr>
              <a:t>2015/12/28</a:t>
            </a:fld>
            <a:endParaRPr lang="zh-TW" altLang="en-US"/>
          </a:p>
        </p:txBody>
      </p:sp>
      <p:sp>
        <p:nvSpPr>
          <p:cNvPr id="7" name="頁尾版面配置區 4"/>
          <p:cNvSpPr>
            <a:spLocks noGrp="1"/>
          </p:cNvSpPr>
          <p:nvPr>
            <p:ph type="ftr" sz="quarter" idx="11"/>
          </p:nvPr>
        </p:nvSpPr>
        <p:spPr/>
        <p:txBody>
          <a:bodyPr/>
          <a:lstStyle>
            <a:lvl1pPr>
              <a:defRPr/>
            </a:lvl1pPr>
          </a:lstStyle>
          <a:p>
            <a:endParaRPr lang="en-US" altLang="zh-TW"/>
          </a:p>
        </p:txBody>
      </p:sp>
      <p:sp>
        <p:nvSpPr>
          <p:cNvPr id="8" name="投影片編號版面配置區 5"/>
          <p:cNvSpPr>
            <a:spLocks noGrp="1"/>
          </p:cNvSpPr>
          <p:nvPr>
            <p:ph type="sldNum" sz="quarter" idx="12"/>
          </p:nvPr>
        </p:nvSpPr>
        <p:spPr/>
        <p:txBody>
          <a:bodyPr/>
          <a:lstStyle>
            <a:lvl1pPr>
              <a:defRPr/>
            </a:lvl1pPr>
          </a:lstStyle>
          <a:p>
            <a:fld id="{8AB598CC-ED04-4970-9875-FE863DB72A63}" type="slidenum">
              <a:rPr lang="zh-TW" altLang="en-US"/>
              <a:pPr/>
              <a:t>‹#›</a:t>
            </a:fld>
            <a:endParaRPr lang="en-US" altLang="zh-TW"/>
          </a:p>
        </p:txBody>
      </p:sp>
    </p:spTree>
    <p:extLst>
      <p:ext uri="{BB962C8B-B14F-4D97-AF65-F5344CB8AC3E}">
        <p14:creationId xmlns:p14="http://schemas.microsoft.com/office/powerpoint/2010/main" val="3790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D470FC17-6EF1-4EEE-99C4-97B96E68CCE3}" type="datetime1">
              <a:rPr lang="zh-TW" altLang="en-US"/>
              <a:pPr>
                <a:defRPr/>
              </a:pPr>
              <a:t>2015/12/28</a:t>
            </a:fld>
            <a:endParaRPr lang="zh-TW" altLang="en-US"/>
          </a:p>
        </p:txBody>
      </p:sp>
      <p:sp>
        <p:nvSpPr>
          <p:cNvPr id="4" name="頁尾版面配置區 4"/>
          <p:cNvSpPr>
            <a:spLocks noGrp="1"/>
          </p:cNvSpPr>
          <p:nvPr>
            <p:ph type="ftr" sz="quarter" idx="11"/>
          </p:nvPr>
        </p:nvSpPr>
        <p:spPr/>
        <p:txBody>
          <a:bodyPr/>
          <a:lstStyle>
            <a:lvl1pPr>
              <a:defRPr/>
            </a:lvl1pPr>
          </a:lstStyle>
          <a:p>
            <a:endParaRPr lang="en-US" altLang="zh-TW"/>
          </a:p>
        </p:txBody>
      </p:sp>
      <p:sp>
        <p:nvSpPr>
          <p:cNvPr id="5" name="投影片編號版面配置區 5"/>
          <p:cNvSpPr>
            <a:spLocks noGrp="1"/>
          </p:cNvSpPr>
          <p:nvPr>
            <p:ph type="sldNum" sz="quarter" idx="12"/>
          </p:nvPr>
        </p:nvSpPr>
        <p:spPr/>
        <p:txBody>
          <a:bodyPr/>
          <a:lstStyle>
            <a:lvl1pPr>
              <a:defRPr/>
            </a:lvl1pPr>
          </a:lstStyle>
          <a:p>
            <a:fld id="{8EE2A2E4-5C30-45C8-B294-5CA92239C4A5}" type="slidenum">
              <a:rPr lang="zh-TW" altLang="en-US"/>
              <a:pPr/>
              <a:t>‹#›</a:t>
            </a:fld>
            <a:endParaRPr lang="en-US" altLang="zh-TW"/>
          </a:p>
        </p:txBody>
      </p:sp>
    </p:spTree>
    <p:extLst>
      <p:ext uri="{BB962C8B-B14F-4D97-AF65-F5344CB8AC3E}">
        <p14:creationId xmlns:p14="http://schemas.microsoft.com/office/powerpoint/2010/main" val="53098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36E6E1C7-88E8-4EEA-ADDF-79641D9BC17D}" type="datetime1">
              <a:rPr lang="zh-TW" altLang="en-US"/>
              <a:pPr>
                <a:defRPr/>
              </a:pPr>
              <a:t>2015/12/28</a:t>
            </a:fld>
            <a:endParaRPr lang="zh-TW" altLang="en-US"/>
          </a:p>
        </p:txBody>
      </p:sp>
      <p:sp>
        <p:nvSpPr>
          <p:cNvPr id="3" name="頁尾版面配置區 4"/>
          <p:cNvSpPr>
            <a:spLocks noGrp="1"/>
          </p:cNvSpPr>
          <p:nvPr>
            <p:ph type="ftr" sz="quarter" idx="11"/>
          </p:nvPr>
        </p:nvSpPr>
        <p:spPr/>
        <p:txBody>
          <a:bodyPr/>
          <a:lstStyle>
            <a:lvl1pPr>
              <a:defRPr/>
            </a:lvl1pPr>
          </a:lstStyle>
          <a:p>
            <a:endParaRPr lang="en-US" altLang="zh-TW"/>
          </a:p>
        </p:txBody>
      </p:sp>
      <p:sp>
        <p:nvSpPr>
          <p:cNvPr id="4" name="投影片編號版面配置區 5"/>
          <p:cNvSpPr>
            <a:spLocks noGrp="1"/>
          </p:cNvSpPr>
          <p:nvPr>
            <p:ph type="sldNum" sz="quarter" idx="12"/>
          </p:nvPr>
        </p:nvSpPr>
        <p:spPr/>
        <p:txBody>
          <a:bodyPr/>
          <a:lstStyle>
            <a:lvl1pPr>
              <a:defRPr/>
            </a:lvl1pPr>
          </a:lstStyle>
          <a:p>
            <a:fld id="{B24D3982-A487-4DF5-9786-2226911F5ED1}" type="slidenum">
              <a:rPr lang="zh-TW" altLang="en-US"/>
              <a:pPr/>
              <a:t>‹#›</a:t>
            </a:fld>
            <a:endParaRPr lang="en-US" altLang="zh-TW"/>
          </a:p>
        </p:txBody>
      </p:sp>
    </p:spTree>
    <p:extLst>
      <p:ext uri="{BB962C8B-B14F-4D97-AF65-F5344CB8AC3E}">
        <p14:creationId xmlns:p14="http://schemas.microsoft.com/office/powerpoint/2010/main" val="110650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5FB11A8-1A88-4A26-B1A9-D0112D75DD59}" type="datetime1">
              <a:rPr lang="zh-TW" altLang="en-US"/>
              <a:pPr>
                <a:defRPr/>
              </a:pPr>
              <a:t>2015/12/28</a:t>
            </a:fld>
            <a:endParaRPr lang="zh-TW" altLang="en-US"/>
          </a:p>
        </p:txBody>
      </p:sp>
      <p:sp>
        <p:nvSpPr>
          <p:cNvPr id="6" name="頁尾版面配置區 4"/>
          <p:cNvSpPr>
            <a:spLocks noGrp="1"/>
          </p:cNvSpPr>
          <p:nvPr>
            <p:ph type="ftr" sz="quarter" idx="11"/>
          </p:nvPr>
        </p:nvSpPr>
        <p:spPr/>
        <p:txBody>
          <a:bodyPr/>
          <a:lstStyle>
            <a:lvl1pPr>
              <a:defRPr/>
            </a:lvl1pPr>
          </a:lstStyle>
          <a:p>
            <a:endParaRPr lang="en-US" altLang="zh-TW"/>
          </a:p>
        </p:txBody>
      </p:sp>
      <p:sp>
        <p:nvSpPr>
          <p:cNvPr id="7" name="投影片編號版面配置區 5"/>
          <p:cNvSpPr>
            <a:spLocks noGrp="1"/>
          </p:cNvSpPr>
          <p:nvPr>
            <p:ph type="sldNum" sz="quarter" idx="12"/>
          </p:nvPr>
        </p:nvSpPr>
        <p:spPr/>
        <p:txBody>
          <a:bodyPr/>
          <a:lstStyle>
            <a:lvl1pPr>
              <a:defRPr/>
            </a:lvl1pPr>
          </a:lstStyle>
          <a:p>
            <a:fld id="{6D3A0BD8-FCBE-45B1-8250-ABAA11C734D5}" type="slidenum">
              <a:rPr lang="zh-TW" altLang="en-US"/>
              <a:pPr/>
              <a:t>‹#›</a:t>
            </a:fld>
            <a:endParaRPr lang="en-US" altLang="zh-TW"/>
          </a:p>
        </p:txBody>
      </p:sp>
    </p:spTree>
    <p:extLst>
      <p:ext uri="{BB962C8B-B14F-4D97-AF65-F5344CB8AC3E}">
        <p14:creationId xmlns:p14="http://schemas.microsoft.com/office/powerpoint/2010/main" val="192640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3E3273DE-A0DE-4955-BE8F-9336146BDE84}" type="datetime1">
              <a:rPr lang="zh-TW" altLang="en-US"/>
              <a:pPr>
                <a:defRPr/>
              </a:pPr>
              <a:t>2015/12/28</a:t>
            </a:fld>
            <a:endParaRPr lang="zh-TW" altLang="en-US"/>
          </a:p>
        </p:txBody>
      </p:sp>
      <p:sp>
        <p:nvSpPr>
          <p:cNvPr id="6" name="頁尾版面配置區 4"/>
          <p:cNvSpPr>
            <a:spLocks noGrp="1"/>
          </p:cNvSpPr>
          <p:nvPr>
            <p:ph type="ftr" sz="quarter" idx="11"/>
          </p:nvPr>
        </p:nvSpPr>
        <p:spPr/>
        <p:txBody>
          <a:bodyPr/>
          <a:lstStyle>
            <a:lvl1pPr>
              <a:defRPr/>
            </a:lvl1pPr>
          </a:lstStyle>
          <a:p>
            <a:endParaRPr lang="en-US" altLang="zh-TW"/>
          </a:p>
        </p:txBody>
      </p:sp>
      <p:sp>
        <p:nvSpPr>
          <p:cNvPr id="7" name="投影片編號版面配置區 5"/>
          <p:cNvSpPr>
            <a:spLocks noGrp="1"/>
          </p:cNvSpPr>
          <p:nvPr>
            <p:ph type="sldNum" sz="quarter" idx="12"/>
          </p:nvPr>
        </p:nvSpPr>
        <p:spPr/>
        <p:txBody>
          <a:bodyPr/>
          <a:lstStyle>
            <a:lvl1pPr>
              <a:defRPr/>
            </a:lvl1pPr>
          </a:lstStyle>
          <a:p>
            <a:fld id="{44A056CE-5812-4510-9257-A77E09224A80}" type="slidenum">
              <a:rPr lang="zh-TW" altLang="en-US"/>
              <a:pPr/>
              <a:t>‹#›</a:t>
            </a:fld>
            <a:endParaRPr lang="en-US" altLang="zh-TW"/>
          </a:p>
        </p:txBody>
      </p:sp>
    </p:spTree>
    <p:extLst>
      <p:ext uri="{BB962C8B-B14F-4D97-AF65-F5344CB8AC3E}">
        <p14:creationId xmlns:p14="http://schemas.microsoft.com/office/powerpoint/2010/main" val="301883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28625" y="13573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2643188"/>
            <a:ext cx="82296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B910B832-411D-47B2-9696-640A9DDCBCDB}" type="datetime1">
              <a:rPr lang="zh-TW" altLang="en-US"/>
              <a:pPr>
                <a:defRPr/>
              </a:pPr>
              <a:t>2015/12/28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latin typeface="Calibri" pitchFamily="34" charset="0"/>
              </a:defRPr>
            </a:lvl1pPr>
          </a:lstStyle>
          <a:p>
            <a:endParaRPr lang="en-US" altLang="zh-TW"/>
          </a:p>
        </p:txBody>
      </p:sp>
      <p:sp>
        <p:nvSpPr>
          <p:cNvPr id="6" name="投影片編號版面配置區 5"/>
          <p:cNvSpPr>
            <a:spLocks noGrp="1"/>
          </p:cNvSpPr>
          <p:nvPr>
            <p:ph type="sldNum" sz="quarter" idx="4"/>
          </p:nvPr>
        </p:nvSpPr>
        <p:spPr>
          <a:xfrm>
            <a:off x="7010400" y="260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400">
                <a:effectLst>
                  <a:outerShdw blurRad="38100" dist="38100" dir="2700000" algn="tl">
                    <a:srgbClr val="C0C0C0"/>
                  </a:outerShdw>
                </a:effectLst>
                <a:latin typeface="Times New Roman" pitchFamily="18" charset="0"/>
              </a:defRPr>
            </a:lvl1pPr>
          </a:lstStyle>
          <a:p>
            <a:fld id="{34D485CF-847C-4CBD-BE22-21AC63512953}"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hf hdr="0" ftr="0" dt="0"/>
  <p:txStyles>
    <p:titleStyle>
      <a:lvl1pPr algn="ctr" rtl="0" eaLnBrk="0" fontAlgn="base" hangingPunct="0">
        <a:spcBef>
          <a:spcPct val="0"/>
        </a:spcBef>
        <a:spcAft>
          <a:spcPct val="0"/>
        </a:spcAft>
        <a:defRPr sz="3600" kern="1200">
          <a:solidFill>
            <a:srgbClr val="0000FF"/>
          </a:solidFill>
          <a:latin typeface="Times New Roman" pitchFamily="18" charset="0"/>
          <a:ea typeface="書法家顏楷體" pitchFamily="49" charset="-120"/>
          <a:cs typeface="Times New Roman" pitchFamily="18" charset="0"/>
        </a:defRPr>
      </a:lvl1pPr>
      <a:lvl2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2pPr>
      <a:lvl3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3pPr>
      <a:lvl4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4pPr>
      <a:lvl5pPr algn="ctr" rtl="0" eaLnBrk="0" fontAlgn="base" hangingPunct="0">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5pPr>
      <a:lvl6pPr marL="4572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6pPr>
      <a:lvl7pPr marL="9144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7pPr>
      <a:lvl8pPr marL="13716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8pPr>
      <a:lvl9pPr marL="1828800" algn="ctr" rtl="0" fontAlgn="base">
        <a:spcBef>
          <a:spcPct val="0"/>
        </a:spcBef>
        <a:spcAft>
          <a:spcPct val="0"/>
        </a:spcAft>
        <a:defRPr sz="3600">
          <a:solidFill>
            <a:srgbClr val="0000FF"/>
          </a:solidFill>
          <a:latin typeface="Times New Roman" pitchFamily="18" charset="0"/>
          <a:ea typeface="書法家顏楷體" pitchFamily="49" charset="-120"/>
          <a:cs typeface="Times New Roman" pitchFamily="18" charset="0"/>
        </a:defRPr>
      </a:lvl9pPr>
    </p:titleStyle>
    <p:bodyStyle>
      <a:lvl1pPr marL="342900" indent="-342900" algn="l" rtl="0" eaLnBrk="0" fontAlgn="base" hangingPunct="0">
        <a:lnSpc>
          <a:spcPts val="2400"/>
        </a:lnSpc>
        <a:spcBef>
          <a:spcPts val="1200"/>
        </a:spcBef>
        <a:spcAft>
          <a:spcPct val="0"/>
        </a:spcAft>
        <a:buClr>
          <a:srgbClr val="FF3399"/>
        </a:buClr>
        <a:buSzPct val="65000"/>
        <a:buFont typeface="Wingdings" pitchFamily="2" charset="2"/>
        <a:buChar char="u"/>
        <a:defRPr sz="2000" b="1" kern="1200">
          <a:solidFill>
            <a:srgbClr val="FF3399"/>
          </a:solidFill>
          <a:latin typeface="Times New Roman" pitchFamily="18" charset="0"/>
          <a:ea typeface="標楷體" pitchFamily="65" charset="-120"/>
          <a:cs typeface="Times New Roman" pitchFamily="18" charset="0"/>
        </a:defRPr>
      </a:lvl1pPr>
      <a:lvl2pPr marL="742950" indent="-285750" algn="l" rtl="0" eaLnBrk="0" fontAlgn="base" hangingPunct="0">
        <a:lnSpc>
          <a:spcPts val="2400"/>
        </a:lnSpc>
        <a:spcBef>
          <a:spcPts val="1200"/>
        </a:spcBef>
        <a:spcAft>
          <a:spcPct val="0"/>
        </a:spcAft>
        <a:buClr>
          <a:srgbClr val="008000"/>
        </a:buClr>
        <a:buSzPct val="80000"/>
        <a:buFont typeface="Wingdings" pitchFamily="2" charset="2"/>
        <a:buChar char="Ø"/>
        <a:defRPr sz="2800" b="1" kern="1200">
          <a:solidFill>
            <a:schemeClr val="tx1"/>
          </a:solidFill>
          <a:latin typeface="Times New Roman" pitchFamily="18" charset="0"/>
          <a:ea typeface="標楷體" pitchFamily="65" charset="-120"/>
          <a:cs typeface="Times New Roman" pitchFamily="18" charset="0"/>
        </a:defRPr>
      </a:lvl2pPr>
      <a:lvl3pPr marL="1143000" indent="-228600" algn="l" rtl="0" eaLnBrk="0" fontAlgn="base" hangingPunct="0">
        <a:lnSpc>
          <a:spcPts val="2400"/>
        </a:lnSpc>
        <a:spcBef>
          <a:spcPts val="1200"/>
        </a:spcBef>
        <a:spcAft>
          <a:spcPct val="0"/>
        </a:spcAft>
        <a:buClr>
          <a:srgbClr val="0000FF"/>
        </a:buClr>
        <a:buSzPct val="80000"/>
        <a:buFont typeface="Wingdings" pitchFamily="2" charset="2"/>
        <a:buChar char="ü"/>
        <a:defRPr sz="2400" b="1" kern="1200">
          <a:solidFill>
            <a:schemeClr val="tx1"/>
          </a:solidFill>
          <a:latin typeface="標楷體" pitchFamily="65" charset="-120"/>
          <a:ea typeface="標楷體" pitchFamily="65" charset="-120"/>
          <a:cs typeface="Times New Roman" pitchFamily="18" charset="0"/>
        </a:defRPr>
      </a:lvl3pPr>
      <a:lvl4pPr marL="1600200" indent="-228600" algn="l" rtl="0" eaLnBrk="0" fontAlgn="base" hangingPunct="0">
        <a:lnSpc>
          <a:spcPts val="2400"/>
        </a:lnSpc>
        <a:spcBef>
          <a:spcPts val="1200"/>
        </a:spcBef>
        <a:spcAft>
          <a:spcPct val="0"/>
        </a:spcAft>
        <a:buFont typeface="Arial" charset="0"/>
        <a:buChar char="–"/>
        <a:defRPr sz="2000" b="1" kern="1200">
          <a:solidFill>
            <a:schemeClr val="tx1"/>
          </a:solidFill>
          <a:latin typeface="標楷體" pitchFamily="65" charset="-120"/>
          <a:ea typeface="標楷體" pitchFamily="65" charset="-120"/>
          <a:cs typeface="Times New Roman" pitchFamily="18" charset="0"/>
        </a:defRPr>
      </a:lvl4pPr>
      <a:lvl5pPr marL="2057400" indent="-228600" algn="l" rtl="0" eaLnBrk="0" fontAlgn="base" hangingPunct="0">
        <a:lnSpc>
          <a:spcPts val="2400"/>
        </a:lnSpc>
        <a:spcBef>
          <a:spcPts val="1200"/>
        </a:spcBef>
        <a:spcAft>
          <a:spcPct val="0"/>
        </a:spcAft>
        <a:buFont typeface="Arial" charset="0"/>
        <a:buChar char="»"/>
        <a:defRPr sz="2000" b="1" kern="1200">
          <a:solidFill>
            <a:schemeClr val="tx1"/>
          </a:solidFill>
          <a:latin typeface="標楷體" pitchFamily="65" charset="-120"/>
          <a:ea typeface="標楷體" pitchFamily="65" charset="-12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0"/>
          </p:nvPr>
        </p:nvSpPr>
        <p:spPr/>
        <p:txBody>
          <a:bodyPr/>
          <a:lstStyle/>
          <a:p>
            <a:fld id="{0D6FD053-B92D-4D13-9C95-DBA0ACE9A6C5}" type="slidenum">
              <a:rPr lang="zh-TW" altLang="en-US"/>
              <a:pPr/>
              <a:t>1</a:t>
            </a:fld>
            <a:endParaRPr lang="en-US" altLang="zh-TW"/>
          </a:p>
        </p:txBody>
      </p:sp>
      <p:sp>
        <p:nvSpPr>
          <p:cNvPr id="2" name="標題 1"/>
          <p:cNvSpPr>
            <a:spLocks noGrp="1"/>
          </p:cNvSpPr>
          <p:nvPr>
            <p:ph type="ctrTitle"/>
          </p:nvPr>
        </p:nvSpPr>
        <p:spPr>
          <a:xfrm>
            <a:off x="785813" y="2000250"/>
            <a:ext cx="7815262" cy="1671638"/>
          </a:xfrm>
        </p:spPr>
        <p:txBody>
          <a:bodyPr>
            <a:noAutofit/>
          </a:bodyPr>
          <a:lstStyle/>
          <a:p>
            <a:pPr eaLnBrk="1" hangingPunct="1">
              <a:lnSpc>
                <a:spcPts val="6000"/>
              </a:lnSpc>
              <a:spcBef>
                <a:spcPts val="1200"/>
              </a:spcBef>
              <a:defRPr/>
            </a:pPr>
            <a:r>
              <a:rPr lang="zh-TW" altLang="en-US" sz="3600" smtClean="0">
                <a:effectLst>
                  <a:outerShdw blurRad="38100" dist="38100" dir="2700000" algn="tl">
                    <a:srgbClr val="C0C0C0"/>
                  </a:outerShdw>
                </a:effectLst>
              </a:rPr>
              <a:t>第七章</a:t>
            </a:r>
            <a:r>
              <a:rPr lang="zh-TW" altLang="en-US" sz="3600" b="1" smtClean="0">
                <a:effectLst>
                  <a:outerShdw blurRad="38100" dist="38100" dir="2700000" algn="tl">
                    <a:srgbClr val="C0C0C0"/>
                  </a:outerShdw>
                </a:effectLst>
              </a:rPr>
              <a:t> </a:t>
            </a:r>
            <a:r>
              <a:rPr lang="en-US" altLang="zh-TW" sz="3600" b="1" smtClean="0">
                <a:effectLst>
                  <a:outerShdw blurRad="38100" dist="38100" dir="2700000" algn="tl">
                    <a:srgbClr val="C0C0C0"/>
                  </a:outerShdw>
                </a:effectLst>
              </a:rPr>
              <a:t/>
            </a:r>
            <a:br>
              <a:rPr lang="en-US" altLang="zh-TW" sz="3600" b="1" smtClean="0">
                <a:effectLst>
                  <a:outerShdw blurRad="38100" dist="38100" dir="2700000" algn="tl">
                    <a:srgbClr val="C0C0C0"/>
                  </a:outerShdw>
                </a:effectLst>
              </a:rPr>
            </a:br>
            <a:r>
              <a:rPr lang="en-US" altLang="zh-TW" sz="3600" b="1" smtClean="0"/>
              <a:t> </a:t>
            </a:r>
            <a:r>
              <a:rPr lang="zh-TW" altLang="en-US" sz="3600" smtClean="0">
                <a:effectLst>
                  <a:outerShdw blurRad="38100" dist="38100" dir="2700000" algn="tl">
                    <a:srgbClr val="C0C0C0"/>
                  </a:outerShdw>
                </a:effectLst>
              </a:rPr>
              <a:t>基本管理系統</a:t>
            </a:r>
          </a:p>
        </p:txBody>
      </p:sp>
      <p:sp>
        <p:nvSpPr>
          <p:cNvPr id="3" name="副標題 2"/>
          <p:cNvSpPr>
            <a:spLocks noGrp="1"/>
          </p:cNvSpPr>
          <p:nvPr>
            <p:ph type="subTitle" idx="1"/>
          </p:nvPr>
        </p:nvSpPr>
        <p:spPr>
          <a:xfrm>
            <a:off x="2571750" y="4286250"/>
            <a:ext cx="5786438" cy="1566863"/>
          </a:xfrm>
        </p:spPr>
        <p:txBody>
          <a:bodyPr/>
          <a:lstStyle/>
          <a:p>
            <a:pPr algn="l" eaLnBrk="1" hangingPunct="1">
              <a:lnSpc>
                <a:spcPts val="3000"/>
              </a:lnSpc>
            </a:pPr>
            <a:r>
              <a:rPr lang="zh-TW" altLang="en-US" sz="2400" smtClean="0">
                <a:solidFill>
                  <a:schemeClr val="tx1"/>
                </a:solidFill>
                <a:ea typeface="標楷體" pitchFamily="65" charset="-120"/>
              </a:rPr>
              <a:t>授課教師：賴鍵元</a:t>
            </a:r>
            <a:endParaRPr lang="en-US" altLang="zh-TW" sz="2400" smtClean="0">
              <a:solidFill>
                <a:schemeClr val="tx1"/>
              </a:solidFill>
              <a:ea typeface="標楷體" pitchFamily="65" charset="-120"/>
            </a:endParaRPr>
          </a:p>
          <a:p>
            <a:pPr algn="l" eaLnBrk="1" hangingPunct="1">
              <a:lnSpc>
                <a:spcPts val="3000"/>
              </a:lnSpc>
            </a:pPr>
            <a:r>
              <a:rPr lang="zh-TW" altLang="en-US" sz="2400" smtClean="0">
                <a:solidFill>
                  <a:schemeClr val="tx1"/>
                </a:solidFill>
                <a:ea typeface="標楷體" pitchFamily="65" charset="-120"/>
              </a:rPr>
              <a:t>研 究 室：誠勤</a:t>
            </a:r>
            <a:r>
              <a:rPr lang="en-US" altLang="zh-TW" sz="2400" smtClean="0">
                <a:solidFill>
                  <a:schemeClr val="tx1"/>
                </a:solidFill>
                <a:ea typeface="標楷體" pitchFamily="65" charset="-120"/>
              </a:rPr>
              <a:t>805</a:t>
            </a:r>
          </a:p>
          <a:p>
            <a:pPr algn="l" eaLnBrk="1" hangingPunct="1">
              <a:lnSpc>
                <a:spcPts val="3000"/>
              </a:lnSpc>
            </a:pPr>
            <a:r>
              <a:rPr lang="en-US" altLang="zh-TW" sz="2400" smtClean="0">
                <a:solidFill>
                  <a:schemeClr val="tx1"/>
                </a:solidFill>
                <a:ea typeface="標楷體" pitchFamily="65" charset="-120"/>
              </a:rPr>
              <a:t>E-mail</a:t>
            </a:r>
            <a:r>
              <a:rPr lang="zh-TW" altLang="en-US" sz="2400" smtClean="0">
                <a:solidFill>
                  <a:schemeClr val="tx1"/>
                </a:solidFill>
                <a:ea typeface="標楷體" pitchFamily="65" charset="-120"/>
              </a:rPr>
              <a:t>：</a:t>
            </a:r>
            <a:r>
              <a:rPr lang="en-US" altLang="zh-TW" sz="2400" smtClean="0">
                <a:solidFill>
                  <a:schemeClr val="tx1"/>
                </a:solidFill>
                <a:ea typeface="標楷體" pitchFamily="65" charset="-120"/>
              </a:rPr>
              <a:t>fi012@mail.oit.edu.tw</a:t>
            </a:r>
            <a:endParaRPr lang="zh-TW" altLang="en-US" sz="2400" smtClean="0">
              <a:solidFill>
                <a:schemeClr val="tx1"/>
              </a:solidFill>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0"/>
          </p:nvPr>
        </p:nvSpPr>
        <p:spPr/>
        <p:txBody>
          <a:bodyPr/>
          <a:lstStyle/>
          <a:p>
            <a:fld id="{6FF63FBE-BBEE-4466-A56D-AA4A59EC7EEF}" type="slidenum">
              <a:rPr lang="zh-TW" altLang="en-US"/>
              <a:pPr/>
              <a:t>10</a:t>
            </a:fld>
            <a:endParaRPr lang="en-US" altLang="zh-TW"/>
          </a:p>
        </p:txBody>
      </p:sp>
      <p:sp>
        <p:nvSpPr>
          <p:cNvPr id="35842" name="Rectangle 2"/>
          <p:cNvSpPr>
            <a:spLocks noGrp="1"/>
          </p:cNvSpPr>
          <p:nvPr>
            <p:ph type="title" idx="4294967295"/>
          </p:nvPr>
        </p:nvSpPr>
        <p:spPr/>
        <p:txBody>
          <a:bodyPr/>
          <a:lstStyle/>
          <a:p>
            <a:pPr>
              <a:defRPr/>
            </a:pPr>
            <a:r>
              <a:rPr lang="en-US" altLang="zh-TW" b="1" dirty="0" smtClean="0">
                <a:effectLst>
                  <a:outerShdw blurRad="38100" dist="38100" dir="2700000" algn="tl">
                    <a:srgbClr val="C0C0C0"/>
                  </a:outerShdw>
                </a:effectLst>
              </a:rPr>
              <a:t>3. </a:t>
            </a:r>
            <a:r>
              <a:rPr lang="zh-TW" altLang="en-US" dirty="0" smtClean="0">
                <a:effectLst>
                  <a:outerShdw blurRad="38100" dist="38100" dir="2700000" algn="tl">
                    <a:srgbClr val="C0C0C0"/>
                  </a:outerShdw>
                </a:effectLst>
              </a:rPr>
              <a:t>庫別資料建立作業</a:t>
            </a:r>
            <a:r>
              <a:rPr lang="zh-TW" altLang="en-US" dirty="0" smtClean="0"/>
              <a:t> </a:t>
            </a:r>
            <a:r>
              <a:rPr lang="en-US" altLang="zh-TW" b="1" dirty="0" smtClean="0">
                <a:effectLst>
                  <a:outerShdw blurRad="38100" dist="38100" dir="2700000" algn="tl">
                    <a:srgbClr val="C0C0C0"/>
                  </a:outerShdw>
                </a:effectLst>
              </a:rPr>
              <a:t>(</a:t>
            </a:r>
            <a:r>
              <a:rPr lang="en-US" altLang="zh-TW" b="1" i="1" dirty="0" smtClean="0">
                <a:effectLst>
                  <a:outerShdw blurRad="38100" dist="38100" dir="2700000" algn="tl">
                    <a:srgbClr val="C0C0C0"/>
                  </a:outerShdw>
                </a:effectLst>
              </a:rPr>
              <a:t>Cont</a:t>
            </a:r>
            <a:r>
              <a:rPr lang="en-US" altLang="zh-TW" b="1" dirty="0" smtClean="0">
                <a:effectLst>
                  <a:outerShdw blurRad="38100" dist="38100" dir="2700000" algn="tl">
                    <a:srgbClr val="C0C0C0"/>
                  </a:outerShdw>
                </a:effectLst>
              </a:rPr>
              <a:t>.)</a:t>
            </a:r>
            <a:endParaRPr lang="zh-TW" altLang="en-US" b="1" dirty="0" smtClean="0">
              <a:effectLst>
                <a:outerShdw blurRad="38100" dist="38100" dir="2700000" algn="tl">
                  <a:srgbClr val="C0C0C0"/>
                </a:outerShdw>
              </a:effectLst>
            </a:endParaRPr>
          </a:p>
        </p:txBody>
      </p:sp>
      <p:graphicFrame>
        <p:nvGraphicFramePr>
          <p:cNvPr id="26657" name="Group 33"/>
          <p:cNvGraphicFramePr>
            <a:graphicFrameLocks noGrp="1"/>
          </p:cNvGraphicFramePr>
          <p:nvPr>
            <p:ph idx="4294967295"/>
          </p:nvPr>
        </p:nvGraphicFramePr>
        <p:xfrm>
          <a:off x="457200" y="2643188"/>
          <a:ext cx="8229600" cy="3482976"/>
        </p:xfrm>
        <a:graphic>
          <a:graphicData uri="http://schemas.openxmlformats.org/drawingml/2006/table">
            <a:tbl>
              <a:tblPr/>
              <a:tblGrid>
                <a:gridCol w="2743200"/>
                <a:gridCol w="2743200"/>
                <a:gridCol w="2743200"/>
              </a:tblGrid>
              <a:tr h="581025">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庫別名稱</a:t>
                      </a:r>
                      <a:endParaRPr kumimoji="0" lang="en-US" altLang="zh-TW"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bg1"/>
                        </a:gs>
                      </a:gsLst>
                      <a:lin ang="5400000" scaled="1"/>
                    </a:gra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庫別性質</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bg1"/>
                        </a:gs>
                      </a:gsLst>
                      <a:lin ang="5400000" scaled="1"/>
                    </a:gra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hlink"/>
                          </a:solidFill>
                          <a:effectLst/>
                          <a:latin typeface="Times New Roman" pitchFamily="18" charset="0"/>
                          <a:ea typeface="標楷體" pitchFamily="65" charset="-120"/>
                          <a:cs typeface="Times New Roman" pitchFamily="18" charset="0"/>
                        </a:rPr>
                        <a:t>納入可用量計算</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1"/>
                        </a:gs>
                        <a:gs pos="100000">
                          <a:schemeClr val="bg1"/>
                        </a:gs>
                      </a:gsLst>
                      <a:lin ang="5400000" scaled="1"/>
                    </a:gradFill>
                  </a:tcPr>
                </a:tc>
              </a:tr>
              <a:tr h="579438">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原料倉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存貨倉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hlink"/>
                          </a:solidFill>
                          <a:effectLst/>
                          <a:latin typeface="Times New Roman" pitchFamily="18" charset="0"/>
                          <a:ea typeface="標楷體" pitchFamily="65" charset="-120"/>
                          <a:cs typeface="Times New Roman" pitchFamily="18" charset="0"/>
                        </a:rPr>
                        <a:t>是</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CC"/>
                        </a:gs>
                        <a:gs pos="100000">
                          <a:schemeClr val="bg1"/>
                        </a:gs>
                      </a:gsLst>
                      <a:lin ang="5400000" scaled="1"/>
                    </a:gradFill>
                  </a:tcPr>
                </a:tc>
              </a:tr>
              <a:tr h="581025">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成品倉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存貨倉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hlink"/>
                          </a:solidFill>
                          <a:effectLst/>
                          <a:latin typeface="Times New Roman" pitchFamily="18" charset="0"/>
                          <a:ea typeface="標楷體" pitchFamily="65" charset="-120"/>
                          <a:cs typeface="Times New Roman" pitchFamily="18" charset="0"/>
                        </a:rPr>
                        <a:t>是</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CC"/>
                        </a:gs>
                        <a:gs pos="100000">
                          <a:schemeClr val="bg1"/>
                        </a:gs>
                      </a:gsLst>
                      <a:lin ang="5400000" scaled="1"/>
                    </a:gradFill>
                  </a:tcPr>
                </a:tc>
              </a:tr>
              <a:tr h="581025">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不良品倉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存貨倉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否</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CC"/>
                        </a:gs>
                        <a:gs pos="100000">
                          <a:schemeClr val="bg1"/>
                        </a:gs>
                      </a:gsLst>
                      <a:lin ang="5400000" scaled="1"/>
                    </a:gradFill>
                  </a:tcPr>
                </a:tc>
              </a:tr>
              <a:tr h="579438">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退貨倉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存貨倉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否</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CC"/>
                        </a:gs>
                        <a:gs pos="100000">
                          <a:schemeClr val="bg1"/>
                        </a:gs>
                      </a:gsLst>
                      <a:lin ang="5400000" scaled="1"/>
                    </a:gradFill>
                  </a:tcPr>
                </a:tc>
              </a:tr>
              <a:tr h="581025">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報廢倉</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非存貨倉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FF0000"/>
                          </a:solidFill>
                          <a:effectLst/>
                          <a:latin typeface="Times New Roman" pitchFamily="18" charset="0"/>
                          <a:ea typeface="標楷體" pitchFamily="65" charset="-120"/>
                          <a:cs typeface="Times New Roman" pitchFamily="18" charset="0"/>
                        </a:rPr>
                        <a:t>否</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CC"/>
                        </a:gs>
                        <a:gs pos="100000">
                          <a:schemeClr val="bg1"/>
                        </a:gs>
                      </a:gsLst>
                      <a:lin ang="5400000" scaled="1"/>
                    </a:gradFill>
                  </a:tcPr>
                </a:tc>
              </a:tr>
            </a:tbl>
          </a:graphicData>
        </a:graphic>
      </p:graphicFrame>
    </p:spTree>
    <p:extLst>
      <p:ext uri="{BB962C8B-B14F-4D97-AF65-F5344CB8AC3E}">
        <p14:creationId xmlns:p14="http://schemas.microsoft.com/office/powerpoint/2010/main" val="2611278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657"/>
                                        </p:tgtEl>
                                        <p:attrNameLst>
                                          <p:attrName>style.visibility</p:attrName>
                                        </p:attrNameLst>
                                      </p:cBhvr>
                                      <p:to>
                                        <p:strVal val="visible"/>
                                      </p:to>
                                    </p:set>
                                    <p:animEffect transition="in" filter="blinds(horizontal)">
                                      <p:cBhvr>
                                        <p:cTn id="11" dur="500"/>
                                        <p:tgtEl>
                                          <p:spTgt spid="26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6722" y="2492896"/>
            <a:ext cx="7265101"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2D9110AB-8381-4FD2-993F-1D738C156335}" type="slidenum">
              <a:rPr lang="zh-TW" altLang="en-US"/>
              <a:pPr/>
              <a:t>11</a:t>
            </a:fld>
            <a:endParaRPr lang="en-US" altLang="zh-TW"/>
          </a:p>
        </p:txBody>
      </p:sp>
      <p:sp>
        <p:nvSpPr>
          <p:cNvPr id="37890" name="Rectangle 2"/>
          <p:cNvSpPr>
            <a:spLocks noGrp="1"/>
          </p:cNvSpPr>
          <p:nvPr>
            <p:ph type="title" idx="4294967295"/>
          </p:nvPr>
        </p:nvSpPr>
        <p:spPr/>
        <p:txBody>
          <a:bodyPr/>
          <a:lstStyle/>
          <a:p>
            <a:pPr>
              <a:defRPr/>
            </a:pPr>
            <a:r>
              <a:rPr lang="en-US" altLang="zh-TW" b="1" dirty="0" smtClean="0">
                <a:effectLst>
                  <a:outerShdw blurRad="38100" dist="38100" dir="2700000" algn="tl">
                    <a:srgbClr val="C0C0C0"/>
                  </a:outerShdw>
                </a:effectLst>
              </a:rPr>
              <a:t>3. </a:t>
            </a:r>
            <a:r>
              <a:rPr lang="zh-TW" altLang="en-US" dirty="0" smtClean="0">
                <a:effectLst>
                  <a:outerShdw blurRad="38100" dist="38100" dir="2700000" algn="tl">
                    <a:srgbClr val="000000">
                      <a:alpha val="43137"/>
                    </a:srgbClr>
                  </a:outerShdw>
                </a:effectLst>
              </a:rPr>
              <a:t>庫別資料建立作業 </a:t>
            </a:r>
            <a:r>
              <a:rPr lang="en-US" altLang="zh-TW" b="1" dirty="0" smtClean="0">
                <a:effectLst>
                  <a:outerShdw blurRad="38100" dist="38100" dir="2700000" algn="tl">
                    <a:srgbClr val="000000">
                      <a:alpha val="43137"/>
                    </a:srgbClr>
                  </a:outerShdw>
                </a:effectLst>
              </a:rPr>
              <a:t>(</a:t>
            </a:r>
            <a:r>
              <a:rPr lang="en-US" altLang="zh-TW" b="1" i="1" dirty="0" smtClean="0">
                <a:effectLst>
                  <a:outerShdw blurRad="38100" dist="38100" dir="2700000" algn="tl">
                    <a:srgbClr val="000000">
                      <a:alpha val="43137"/>
                    </a:srgbClr>
                  </a:outerShdw>
                </a:effectLst>
              </a:rPr>
              <a:t>Cont</a:t>
            </a:r>
            <a:r>
              <a:rPr lang="en-US" altLang="zh-TW" b="1" dirty="0" smtClean="0">
                <a:effectLst>
                  <a:outerShdw blurRad="38100" dist="38100" dir="2700000" algn="tl">
                    <a:srgbClr val="000000">
                      <a:alpha val="43137"/>
                    </a:srgbClr>
                  </a:outerShdw>
                </a:effectLst>
              </a:rPr>
              <a:t>.)</a:t>
            </a:r>
            <a:endParaRPr lang="zh-TW" altLang="en-US" b="1" dirty="0" smtClean="0">
              <a:effectLst>
                <a:outerShdw blurRad="38100" dist="38100" dir="2700000" algn="tl">
                  <a:srgbClr val="000000">
                    <a:alpha val="43137"/>
                  </a:srgbClr>
                </a:outerShdw>
              </a:effectLst>
            </a:endParaRPr>
          </a:p>
        </p:txBody>
      </p:sp>
      <p:sp>
        <p:nvSpPr>
          <p:cNvPr id="37893" name="AutoShape 5"/>
          <p:cNvSpPr>
            <a:spLocks noChangeArrowheads="1"/>
          </p:cNvSpPr>
          <p:nvPr/>
        </p:nvSpPr>
        <p:spPr bwMode="auto">
          <a:xfrm>
            <a:off x="611188" y="3789363"/>
            <a:ext cx="3816350" cy="1800225"/>
          </a:xfrm>
          <a:prstGeom prst="wedgeRoundRectCallout">
            <a:avLst>
              <a:gd name="adj1" fmla="val 69037"/>
              <a:gd name="adj2" fmla="val 6015"/>
              <a:gd name="adj3" fmla="val 16667"/>
            </a:avLst>
          </a:prstGeom>
          <a:gradFill rotWithShape="1">
            <a:gsLst>
              <a:gs pos="0">
                <a:srgbClr val="FFCC99"/>
              </a:gs>
              <a:gs pos="100000">
                <a:schemeClr val="bg1"/>
              </a:gs>
            </a:gsLst>
            <a:lin ang="5400000" scaled="1"/>
          </a:gradFill>
          <a:ln w="9525">
            <a:solidFill>
              <a:schemeClr val="tx1"/>
            </a:solidFill>
            <a:miter lim="800000"/>
            <a:headEnd/>
            <a:tailEnd/>
          </a:ln>
        </p:spPr>
        <p:txBody>
          <a:bodyPr anchor="ctr" anchorCtr="1"/>
          <a:lstStyle/>
          <a:p>
            <a:r>
              <a:rPr lang="zh-TW" altLang="zh-TW" sz="1600" b="1" dirty="0">
                <a:effectLst>
                  <a:outerShdw blurRad="38100" dist="38100" dir="2700000" algn="tl">
                    <a:srgbClr val="FFFFFF"/>
                  </a:outerShdw>
                </a:effectLst>
                <a:ea typeface="標楷體" pitchFamily="65" charset="-120"/>
              </a:rPr>
              <a:t>【存檔時庫存不足准許出庫】及</a:t>
            </a:r>
            <a:r>
              <a:rPr lang="en-US" altLang="zh-TW" sz="1600" b="1" dirty="0">
                <a:effectLst>
                  <a:outerShdw blurRad="38100" dist="38100" dir="2700000" algn="tl">
                    <a:srgbClr val="FFFFFF"/>
                  </a:outerShdw>
                </a:effectLst>
                <a:ea typeface="標楷體" pitchFamily="65" charset="-120"/>
              </a:rPr>
              <a:t>【</a:t>
            </a:r>
            <a:r>
              <a:rPr lang="zh-TW" altLang="en-US" sz="1600" b="1" dirty="0">
                <a:effectLst>
                  <a:outerShdw blurRad="38100" dist="38100" dir="2700000" algn="tl">
                    <a:srgbClr val="FFFFFF"/>
                  </a:outerShdw>
                </a:effectLst>
                <a:ea typeface="標楷體" pitchFamily="65" charset="-120"/>
              </a:rPr>
              <a:t>確認時庫存不足准許出庫</a:t>
            </a:r>
            <a:r>
              <a:rPr lang="en-US" altLang="zh-TW" sz="1600" b="1" dirty="0">
                <a:effectLst>
                  <a:outerShdw blurRad="38100" dist="38100" dir="2700000" algn="tl">
                    <a:srgbClr val="FFFFFF"/>
                  </a:outerShdw>
                </a:effectLst>
                <a:ea typeface="標楷體" pitchFamily="65" charset="-120"/>
              </a:rPr>
              <a:t>】</a:t>
            </a:r>
            <a:r>
              <a:rPr lang="zh-TW" altLang="en-US" sz="1600" b="1" dirty="0">
                <a:effectLst>
                  <a:outerShdw blurRad="38100" dist="38100" dir="2700000" algn="tl">
                    <a:srgbClr val="FFFFFF"/>
                  </a:outerShdw>
                </a:effectLst>
                <a:ea typeface="標楷體" pitchFamily="65" charset="-120"/>
              </a:rPr>
              <a:t>兩個設定是為了</a:t>
            </a:r>
            <a:r>
              <a:rPr lang="zh-TW" altLang="en-US" sz="1600" b="1" u="sng" dirty="0">
                <a:solidFill>
                  <a:srgbClr val="CC0000"/>
                </a:solidFill>
                <a:ea typeface="標楷體" pitchFamily="65" charset="-120"/>
              </a:rPr>
              <a:t>防止</a:t>
            </a:r>
            <a:r>
              <a:rPr lang="zh-TW" altLang="en-US" sz="1600" b="1" dirty="0">
                <a:effectLst>
                  <a:outerShdw blurRad="38100" dist="38100" dir="2700000" algn="tl">
                    <a:srgbClr val="FFFFFF"/>
                  </a:outerShdw>
                </a:effectLst>
                <a:ea typeface="標楷體" pitchFamily="65" charset="-120"/>
              </a:rPr>
              <a:t>倉庫的庫存數量，因為單據打單時間序列出問題，而發生庫存數量為零，但卻可以輸入銷貨單的異常狀況，所設計的</a:t>
            </a:r>
            <a:r>
              <a:rPr lang="zh-TW" altLang="en-US" sz="1600" b="1" u="sng" dirty="0">
                <a:solidFill>
                  <a:srgbClr val="CC0000"/>
                </a:solidFill>
                <a:ea typeface="標楷體" pitchFamily="65" charset="-120"/>
              </a:rPr>
              <a:t>防呆措施</a:t>
            </a:r>
          </a:p>
        </p:txBody>
      </p:sp>
      <p:sp>
        <p:nvSpPr>
          <p:cNvPr id="27653" name="Rectangle 7"/>
          <p:cNvSpPr>
            <a:spLocks noChangeArrowheads="1"/>
          </p:cNvSpPr>
          <p:nvPr/>
        </p:nvSpPr>
        <p:spPr bwMode="auto">
          <a:xfrm>
            <a:off x="5220072" y="4437112"/>
            <a:ext cx="2664296" cy="792088"/>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a:p>
        </p:txBody>
      </p:sp>
      <p:sp>
        <p:nvSpPr>
          <p:cNvPr id="2" name="AutoShape 5"/>
          <p:cNvSpPr>
            <a:spLocks noChangeArrowheads="1"/>
          </p:cNvSpPr>
          <p:nvPr/>
        </p:nvSpPr>
        <p:spPr bwMode="auto">
          <a:xfrm>
            <a:off x="2987675" y="5661025"/>
            <a:ext cx="4248150" cy="792163"/>
          </a:xfrm>
          <a:prstGeom prst="wedgeRoundRectCallout">
            <a:avLst>
              <a:gd name="adj1" fmla="val 29185"/>
              <a:gd name="adj2" fmla="val -42384"/>
              <a:gd name="adj3" fmla="val 16667"/>
            </a:avLst>
          </a:prstGeom>
          <a:gradFill rotWithShape="1">
            <a:gsLst>
              <a:gs pos="0">
                <a:srgbClr val="66FFFF"/>
              </a:gs>
              <a:gs pos="100000">
                <a:schemeClr val="bg1"/>
              </a:gs>
            </a:gsLst>
            <a:lin ang="5400000" scaled="1"/>
          </a:gradFill>
          <a:ln w="9525">
            <a:solidFill>
              <a:schemeClr val="tx1"/>
            </a:solidFill>
            <a:miter lim="800000"/>
            <a:headEnd/>
            <a:tailEnd/>
          </a:ln>
        </p:spPr>
        <p:txBody>
          <a:bodyPr anchor="ctr" anchorCtr="1"/>
          <a:lstStyle/>
          <a:p>
            <a:r>
              <a:rPr lang="zh-TW" altLang="en-US" b="1" dirty="0">
                <a:latin typeface="Times New Roman" pitchFamily="18" charset="0"/>
                <a:ea typeface="標楷體" pitchFamily="65" charset="-120"/>
              </a:rPr>
              <a:t>一般企業都會設定為「庫存量不足不可出庫」</a:t>
            </a:r>
            <a:r>
              <a:rPr lang="en-US" altLang="zh-TW" b="1" dirty="0">
                <a:latin typeface="Times New Roman" pitchFamily="18" charset="0"/>
                <a:ea typeface="標楷體" pitchFamily="65" charset="-120"/>
              </a:rPr>
              <a:t>(</a:t>
            </a:r>
            <a:r>
              <a:rPr lang="zh-TW" altLang="en-US" b="1" dirty="0">
                <a:solidFill>
                  <a:srgbClr val="FF0000"/>
                </a:solidFill>
                <a:latin typeface="Times New Roman" pitchFamily="18" charset="0"/>
                <a:ea typeface="標楷體" pitchFamily="65" charset="-120"/>
              </a:rPr>
              <a:t>選項不打勾</a:t>
            </a:r>
            <a:r>
              <a:rPr lang="en-US" altLang="zh-TW" b="1" dirty="0">
                <a:latin typeface="Times New Roman" pitchFamily="18" charset="0"/>
                <a:ea typeface="標楷體" pitchFamily="65" charset="-120"/>
              </a:rPr>
              <a:t>)</a:t>
            </a:r>
            <a:endParaRPr lang="zh-TW" altLang="en-US" b="1" dirty="0">
              <a:latin typeface="Times New Roman" pitchFamily="18" charset="0"/>
              <a:ea typeface="標楷體" pitchFamily="65" charset="-120"/>
            </a:endParaRPr>
          </a:p>
        </p:txBody>
      </p:sp>
    </p:spTree>
    <p:extLst>
      <p:ext uri="{BB962C8B-B14F-4D97-AF65-F5344CB8AC3E}">
        <p14:creationId xmlns:p14="http://schemas.microsoft.com/office/powerpoint/2010/main" val="184104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checkerboard(across)">
                                      <p:cBhvr>
                                        <p:cTn id="7" dur="500"/>
                                        <p:tgtEl>
                                          <p:spTgt spid="37890"/>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7653"/>
                                        </p:tgtEl>
                                        <p:attrNameLst>
                                          <p:attrName>style.visibility</p:attrName>
                                        </p:attrNameLst>
                                      </p:cBhvr>
                                      <p:to>
                                        <p:strVal val="visible"/>
                                      </p:to>
                                    </p:set>
                                    <p:animEffect transition="in" filter="checkerboard(across)">
                                      <p:cBhvr>
                                        <p:cTn id="16" dur="500"/>
                                        <p:tgtEl>
                                          <p:spTgt spid="27653"/>
                                        </p:tgtEl>
                                      </p:cBhvr>
                                    </p:animEffect>
                                  </p:childTnLst>
                                </p:cTn>
                              </p:par>
                            </p:childTnLst>
                          </p:cTn>
                        </p:par>
                        <p:par>
                          <p:cTn id="17" fill="hold" nodeType="after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893"/>
                                        </p:tgtEl>
                                        <p:attrNameLst>
                                          <p:attrName>style.visibility</p:attrName>
                                        </p:attrNameLst>
                                      </p:cBhvr>
                                      <p:to>
                                        <p:strVal val="visible"/>
                                      </p:to>
                                    </p:set>
                                    <p:animEffect transition="in" filter="strips(downRight)">
                                      <p:cBhvr>
                                        <p:cTn id="20" dur="500"/>
                                        <p:tgtEl>
                                          <p:spTgt spid="378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xit" presetSubtype="16" fill="hold" grpId="1" nodeType="clickEffect">
                                  <p:stCondLst>
                                    <p:cond delay="0"/>
                                  </p:stCondLst>
                                  <p:childTnLst>
                                    <p:animEffect transition="out" filter="box(in)">
                                      <p:cBhvr>
                                        <p:cTn id="24" dur="500"/>
                                        <p:tgtEl>
                                          <p:spTgt spid="37893"/>
                                        </p:tgtEl>
                                      </p:cBhvr>
                                    </p:animEffect>
                                    <p:set>
                                      <p:cBhvr>
                                        <p:cTn id="25" dur="1" fill="hold">
                                          <p:stCondLst>
                                            <p:cond delay="499"/>
                                          </p:stCondLst>
                                        </p:cTn>
                                        <p:tgtEl>
                                          <p:spTgt spid="37893"/>
                                        </p:tgtEl>
                                        <p:attrNameLst>
                                          <p:attrName>style.visibility</p:attrName>
                                        </p:attrNameLst>
                                      </p:cBhvr>
                                      <p:to>
                                        <p:strVal val="hidden"/>
                                      </p:to>
                                    </p:set>
                                  </p:childTnLst>
                                </p:cTn>
                              </p:par>
                            </p:childTnLst>
                          </p:cTn>
                        </p:par>
                        <p:par>
                          <p:cTn id="26" fill="hold" nodeType="afterGroup">
                            <p:stCondLst>
                              <p:cond delay="500"/>
                            </p:stCondLst>
                            <p:childTnLst>
                              <p:par>
                                <p:cTn id="27" presetID="18" presetClass="entr" presetSubtype="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trips(downRigh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3" grpId="0" animBg="1"/>
      <p:bldP spid="37893" grpId="1" animBg="1"/>
      <p:bldP spid="27653"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98211" y="2527521"/>
            <a:ext cx="6984776" cy="432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2D9110AB-8381-4FD2-993F-1D738C156335}" type="slidenum">
              <a:rPr lang="zh-TW" altLang="en-US"/>
              <a:pPr/>
              <a:t>12</a:t>
            </a:fld>
            <a:endParaRPr lang="en-US" altLang="zh-TW"/>
          </a:p>
        </p:txBody>
      </p:sp>
      <p:sp>
        <p:nvSpPr>
          <p:cNvPr id="37890" name="Rectangle 2"/>
          <p:cNvSpPr>
            <a:spLocks noGrp="1"/>
          </p:cNvSpPr>
          <p:nvPr>
            <p:ph type="title" idx="4294967295"/>
          </p:nvPr>
        </p:nvSpPr>
        <p:spPr/>
        <p:txBody>
          <a:bodyPr/>
          <a:lstStyle/>
          <a:p>
            <a:pPr>
              <a:defRPr/>
            </a:pPr>
            <a:r>
              <a:rPr lang="en-US" altLang="zh-TW" b="1" dirty="0" smtClean="0">
                <a:effectLst>
                  <a:outerShdw blurRad="38100" dist="38100" dir="2700000" algn="tl">
                    <a:srgbClr val="C0C0C0"/>
                  </a:outerShdw>
                </a:effectLst>
              </a:rPr>
              <a:t>4. </a:t>
            </a:r>
            <a:r>
              <a:rPr lang="zh-TW" altLang="en-US" dirty="0" smtClean="0">
                <a:effectLst>
                  <a:outerShdw blurRad="38100" dist="38100" dir="2700000" algn="tl">
                    <a:srgbClr val="000000">
                      <a:alpha val="43137"/>
                    </a:srgbClr>
                  </a:outerShdw>
                </a:effectLst>
              </a:rPr>
              <a:t>幣別匯率建立作業</a:t>
            </a:r>
            <a:endParaRPr lang="zh-TW" altLang="en-US" b="1" dirty="0" smtClean="0">
              <a:effectLst>
                <a:outerShdw blurRad="38100" dist="38100" dir="2700000" algn="tl">
                  <a:srgbClr val="000000">
                    <a:alpha val="43137"/>
                  </a:srgbClr>
                </a:outerShdw>
              </a:effectLst>
            </a:endParaRPr>
          </a:p>
        </p:txBody>
      </p:sp>
      <p:sp>
        <p:nvSpPr>
          <p:cNvPr id="37893" name="AutoShape 5"/>
          <p:cNvSpPr>
            <a:spLocks noChangeArrowheads="1"/>
          </p:cNvSpPr>
          <p:nvPr/>
        </p:nvSpPr>
        <p:spPr bwMode="auto">
          <a:xfrm>
            <a:off x="4382586" y="3140969"/>
            <a:ext cx="3933829" cy="1386714"/>
          </a:xfrm>
          <a:prstGeom prst="wedgeRoundRectCallout">
            <a:avLst>
              <a:gd name="adj1" fmla="val -17046"/>
              <a:gd name="adj2" fmla="val 67344"/>
              <a:gd name="adj3" fmla="val 16667"/>
            </a:avLst>
          </a:prstGeom>
          <a:gradFill rotWithShape="1">
            <a:gsLst>
              <a:gs pos="0">
                <a:srgbClr val="FFCC99"/>
              </a:gs>
              <a:gs pos="100000">
                <a:schemeClr val="bg1"/>
              </a:gs>
            </a:gsLst>
            <a:lin ang="5400000" scaled="1"/>
          </a:gradFill>
          <a:ln w="9525">
            <a:solidFill>
              <a:schemeClr val="tx1"/>
            </a:solidFill>
            <a:miter lim="800000"/>
            <a:headEnd/>
            <a:tailEnd/>
          </a:ln>
        </p:spPr>
        <p:txBody>
          <a:bodyPr anchor="ctr" anchorCtr="1"/>
          <a:lstStyle/>
          <a:p>
            <a:r>
              <a:rPr lang="zh-TW" altLang="en-US" b="1" dirty="0" smtClean="0">
                <a:ea typeface="標楷體" pitchFamily="65" charset="-120"/>
              </a:rPr>
              <a:t>中華民國海關一個月只有三種匯率：</a:t>
            </a:r>
            <a:r>
              <a:rPr lang="en-US" altLang="zh-TW" b="1" dirty="0" smtClean="0">
                <a:ea typeface="標楷體" pitchFamily="65" charset="-120"/>
              </a:rPr>
              <a:t/>
            </a:r>
            <a:br>
              <a:rPr lang="en-US" altLang="zh-TW" b="1" dirty="0" smtClean="0">
                <a:ea typeface="標楷體" pitchFamily="65" charset="-120"/>
              </a:rPr>
            </a:br>
            <a:r>
              <a:rPr lang="en-US" altLang="zh-TW" b="1" dirty="0" smtClean="0">
                <a:ea typeface="標楷體" pitchFamily="65" charset="-120"/>
              </a:rPr>
              <a:t>(1)   01</a:t>
            </a:r>
            <a:r>
              <a:rPr lang="zh-TW" altLang="en-US" b="1" dirty="0" smtClean="0">
                <a:ea typeface="標楷體" pitchFamily="65" charset="-120"/>
              </a:rPr>
              <a:t>～</a:t>
            </a:r>
            <a:r>
              <a:rPr lang="en-US" altLang="zh-TW" b="1" dirty="0" smtClean="0">
                <a:ea typeface="標楷體" pitchFamily="65" charset="-120"/>
              </a:rPr>
              <a:t>10  </a:t>
            </a:r>
            <a:r>
              <a:rPr lang="zh-TW" altLang="en-US" b="1" dirty="0" smtClean="0">
                <a:ea typeface="標楷體" pitchFamily="65" charset="-120"/>
              </a:rPr>
              <a:t>    </a:t>
            </a:r>
            <a:r>
              <a:rPr lang="zh-TW" altLang="en-US" b="1" dirty="0" smtClean="0">
                <a:solidFill>
                  <a:srgbClr val="0000FF"/>
                </a:solidFill>
                <a:ea typeface="標楷體" pitchFamily="65" charset="-120"/>
              </a:rPr>
              <a:t>上旬</a:t>
            </a:r>
            <a:r>
              <a:rPr lang="en-US" altLang="zh-TW" b="1" dirty="0" smtClean="0">
                <a:ea typeface="標楷體" pitchFamily="65" charset="-120"/>
              </a:rPr>
              <a:t/>
            </a:r>
            <a:br>
              <a:rPr lang="en-US" altLang="zh-TW" b="1" dirty="0" smtClean="0">
                <a:ea typeface="標楷體" pitchFamily="65" charset="-120"/>
              </a:rPr>
            </a:br>
            <a:r>
              <a:rPr lang="en-US" altLang="zh-TW" b="1" dirty="0" smtClean="0">
                <a:ea typeface="標楷體" pitchFamily="65" charset="-120"/>
              </a:rPr>
              <a:t>(2)   11</a:t>
            </a:r>
            <a:r>
              <a:rPr lang="zh-TW" altLang="en-US" b="1" dirty="0" smtClean="0">
                <a:ea typeface="標楷體" pitchFamily="65" charset="-120"/>
              </a:rPr>
              <a:t>～</a:t>
            </a:r>
            <a:r>
              <a:rPr lang="en-US" altLang="zh-TW" b="1" dirty="0" smtClean="0">
                <a:ea typeface="標楷體" pitchFamily="65" charset="-120"/>
              </a:rPr>
              <a:t>20  </a:t>
            </a:r>
            <a:r>
              <a:rPr lang="zh-TW" altLang="en-US" b="1" dirty="0" smtClean="0">
                <a:ea typeface="標楷體" pitchFamily="65" charset="-120"/>
              </a:rPr>
              <a:t>    </a:t>
            </a:r>
            <a:r>
              <a:rPr lang="zh-TW" altLang="en-US" b="1" dirty="0" smtClean="0">
                <a:solidFill>
                  <a:srgbClr val="0000FF"/>
                </a:solidFill>
                <a:ea typeface="標楷體" pitchFamily="65" charset="-120"/>
              </a:rPr>
              <a:t>中旬</a:t>
            </a:r>
            <a:r>
              <a:rPr lang="en-US" altLang="zh-TW" b="1" dirty="0" smtClean="0">
                <a:ea typeface="標楷體" pitchFamily="65" charset="-120"/>
              </a:rPr>
              <a:t/>
            </a:r>
            <a:br>
              <a:rPr lang="en-US" altLang="zh-TW" b="1" dirty="0" smtClean="0">
                <a:ea typeface="標楷體" pitchFamily="65" charset="-120"/>
              </a:rPr>
            </a:br>
            <a:r>
              <a:rPr lang="en-US" altLang="zh-TW" b="1" dirty="0" smtClean="0">
                <a:ea typeface="標楷體" pitchFamily="65" charset="-120"/>
              </a:rPr>
              <a:t>(3)   21</a:t>
            </a:r>
            <a:r>
              <a:rPr lang="zh-TW" altLang="en-US" b="1" dirty="0" smtClean="0">
                <a:ea typeface="標楷體" pitchFamily="65" charset="-120"/>
              </a:rPr>
              <a:t>～月底   </a:t>
            </a:r>
            <a:r>
              <a:rPr lang="zh-TW" altLang="en-US" b="1" dirty="0" smtClean="0">
                <a:solidFill>
                  <a:srgbClr val="0000FF"/>
                </a:solidFill>
                <a:ea typeface="標楷體" pitchFamily="65" charset="-120"/>
              </a:rPr>
              <a:t>下旬</a:t>
            </a:r>
            <a:endParaRPr lang="zh-TW" altLang="en-US" b="1" dirty="0">
              <a:solidFill>
                <a:srgbClr val="0000FF"/>
              </a:solidFill>
              <a:ea typeface="標楷體" pitchFamily="65" charset="-120"/>
            </a:endParaRPr>
          </a:p>
        </p:txBody>
      </p:sp>
      <p:sp>
        <p:nvSpPr>
          <p:cNvPr id="9" name="AutoShape 5"/>
          <p:cNvSpPr>
            <a:spLocks noChangeArrowheads="1"/>
          </p:cNvSpPr>
          <p:nvPr/>
        </p:nvSpPr>
        <p:spPr bwMode="auto">
          <a:xfrm>
            <a:off x="3419872" y="3303521"/>
            <a:ext cx="3528391" cy="917567"/>
          </a:xfrm>
          <a:prstGeom prst="wedgeRoundRectCallout">
            <a:avLst>
              <a:gd name="adj1" fmla="val -59778"/>
              <a:gd name="adj2" fmla="val -15797"/>
              <a:gd name="adj3" fmla="val 16667"/>
            </a:avLst>
          </a:prstGeom>
          <a:gradFill rotWithShape="1">
            <a:gsLst>
              <a:gs pos="0">
                <a:srgbClr val="FFFF00"/>
              </a:gs>
              <a:gs pos="100000">
                <a:schemeClr val="bg1"/>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ea typeface="標楷體" pitchFamily="65" charset="-120"/>
              </a:rPr>
              <a:t>即使沒有外國貨幣需要建立</a:t>
            </a:r>
            <a:r>
              <a:rPr lang="zh-TW" altLang="en-US" b="1" dirty="0" smtClean="0">
                <a:effectLst>
                  <a:outerShdw blurRad="38100" dist="38100" dir="2700000" algn="tl">
                    <a:srgbClr val="FFFFFF"/>
                  </a:outerShdw>
                </a:effectLst>
                <a:ea typeface="標楷體" pitchFamily="65" charset="-120"/>
              </a:rPr>
              <a:t>，</a:t>
            </a:r>
            <a:r>
              <a:rPr lang="zh-TW" altLang="en-US" b="1" u="sng" dirty="0" smtClean="0">
                <a:solidFill>
                  <a:srgbClr val="CC0000"/>
                </a:solidFill>
                <a:ea typeface="標楷體" pitchFamily="65" charset="-120"/>
              </a:rPr>
              <a:t>至少</a:t>
            </a:r>
            <a:r>
              <a:rPr lang="zh-TW" altLang="en-US" b="1" u="sng" dirty="0">
                <a:solidFill>
                  <a:srgbClr val="CC0000"/>
                </a:solidFill>
                <a:ea typeface="標楷體" pitchFamily="65" charset="-120"/>
              </a:rPr>
              <a:t>要建立一筆本國貨幣</a:t>
            </a:r>
            <a:r>
              <a:rPr lang="zh-TW" altLang="en-US" b="1" dirty="0">
                <a:effectLst>
                  <a:outerShdw blurRad="38100" dist="38100" dir="2700000" algn="tl">
                    <a:srgbClr val="FFFFFF"/>
                  </a:outerShdw>
                </a:effectLst>
                <a:ea typeface="標楷體" pitchFamily="65" charset="-120"/>
              </a:rPr>
              <a:t>的資料</a:t>
            </a:r>
          </a:p>
        </p:txBody>
      </p:sp>
      <p:sp>
        <p:nvSpPr>
          <p:cNvPr id="10" name="Rectangle 5"/>
          <p:cNvSpPr>
            <a:spLocks noChangeArrowheads="1"/>
          </p:cNvSpPr>
          <p:nvPr/>
        </p:nvSpPr>
        <p:spPr bwMode="auto">
          <a:xfrm>
            <a:off x="4716016" y="4797152"/>
            <a:ext cx="3024336" cy="17281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147943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checkerboard(across)">
                                      <p:cBhvr>
                                        <p:cTn id="7" dur="500"/>
                                        <p:tgtEl>
                                          <p:spTgt spid="37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346"/>
                                        </p:tgtEl>
                                        <p:attrNameLst>
                                          <p:attrName>style.visibility</p:attrName>
                                        </p:attrNameLst>
                                      </p:cBhvr>
                                      <p:to>
                                        <p:strVal val="visible"/>
                                      </p:to>
                                    </p:set>
                                    <p:animEffect transition="in" filter="fade">
                                      <p:cBhvr>
                                        <p:cTn id="11" dur="500"/>
                                        <p:tgtEl>
                                          <p:spTgt spid="57346"/>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childTnLst>
                          </p:cTn>
                        </p:par>
                        <p:par>
                          <p:cTn id="26" fill="hold">
                            <p:stCondLst>
                              <p:cond delay="1000"/>
                            </p:stCondLst>
                            <p:childTnLst>
                              <p:par>
                                <p:cTn id="27" presetID="18" presetClass="entr" presetSubtype="6" fill="hold" grpId="0" nodeType="afterEffect">
                                  <p:stCondLst>
                                    <p:cond delay="0"/>
                                  </p:stCondLst>
                                  <p:childTnLst>
                                    <p:set>
                                      <p:cBhvr>
                                        <p:cTn id="28" dur="1" fill="hold">
                                          <p:stCondLst>
                                            <p:cond delay="0"/>
                                          </p:stCondLst>
                                        </p:cTn>
                                        <p:tgtEl>
                                          <p:spTgt spid="37893"/>
                                        </p:tgtEl>
                                        <p:attrNameLst>
                                          <p:attrName>style.visibility</p:attrName>
                                        </p:attrNameLst>
                                      </p:cBhvr>
                                      <p:to>
                                        <p:strVal val="visible"/>
                                      </p:to>
                                    </p:set>
                                    <p:animEffect transition="in" filter="strips(downRight)">
                                      <p:cBhvr>
                                        <p:cTn id="29"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3" grpId="0" animBg="1"/>
      <p:bldP spid="9" grpId="0" animBg="1"/>
      <p:bldP spid="9"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63688" y="2553571"/>
            <a:ext cx="5616624" cy="4287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875E6353-A228-4663-8459-F0A72BB508D3}" type="slidenum">
              <a:rPr lang="zh-TW" altLang="en-US"/>
              <a:pPr/>
              <a:t>13</a:t>
            </a:fld>
            <a:endParaRPr lang="en-US" altLang="zh-TW"/>
          </a:p>
        </p:txBody>
      </p:sp>
      <p:sp>
        <p:nvSpPr>
          <p:cNvPr id="40962"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000000">
                      <a:alpha val="43137"/>
                    </a:srgbClr>
                  </a:outerShdw>
                </a:effectLst>
              </a:rPr>
              <a:t>5.</a:t>
            </a:r>
            <a:r>
              <a:rPr lang="en-US" altLang="zh-TW" dirty="0" smtClean="0">
                <a:solidFill>
                  <a:schemeClr val="hlink"/>
                </a:solidFill>
                <a:effectLst>
                  <a:outerShdw blurRad="38100" dist="38100" dir="2700000" algn="tl">
                    <a:srgbClr val="000000">
                      <a:alpha val="43137"/>
                    </a:srgbClr>
                  </a:outerShdw>
                </a:effectLst>
              </a:rPr>
              <a:t> </a:t>
            </a:r>
            <a:r>
              <a:rPr lang="zh-TW" altLang="en-US" dirty="0" smtClean="0">
                <a:solidFill>
                  <a:schemeClr val="hlink"/>
                </a:solidFill>
                <a:effectLst>
                  <a:outerShdw blurRad="38100" dist="38100" dir="2700000" algn="tl">
                    <a:srgbClr val="000000">
                      <a:alpha val="43137"/>
                    </a:srgbClr>
                  </a:outerShdw>
                </a:effectLst>
              </a:rPr>
              <a:t>部門資料建立作業</a:t>
            </a:r>
          </a:p>
        </p:txBody>
      </p:sp>
      <p:sp>
        <p:nvSpPr>
          <p:cNvPr id="37893" name="AutoShape 5"/>
          <p:cNvSpPr>
            <a:spLocks noChangeArrowheads="1"/>
          </p:cNvSpPr>
          <p:nvPr/>
        </p:nvSpPr>
        <p:spPr bwMode="auto">
          <a:xfrm>
            <a:off x="4283968" y="3429000"/>
            <a:ext cx="2449513" cy="792038"/>
          </a:xfrm>
          <a:prstGeom prst="wedgeRoundRectCallout">
            <a:avLst>
              <a:gd name="adj1" fmla="val -58422"/>
              <a:gd name="adj2" fmla="val 21498"/>
              <a:gd name="adj3" fmla="val 16667"/>
            </a:avLst>
          </a:prstGeom>
          <a:gradFill rotWithShape="1">
            <a:gsLst>
              <a:gs pos="0">
                <a:srgbClr val="CC99FF"/>
              </a:gs>
              <a:gs pos="100000">
                <a:schemeClr val="bg1"/>
              </a:gs>
            </a:gsLst>
            <a:lin ang="5400000" scaled="1"/>
          </a:gradFill>
          <a:ln w="9525">
            <a:solidFill>
              <a:schemeClr val="tx1"/>
            </a:solidFill>
            <a:miter lim="800000"/>
            <a:headEnd/>
            <a:tailEnd/>
          </a:ln>
        </p:spPr>
        <p:txBody>
          <a:bodyPr anchor="ctr" anchorCtr="1"/>
          <a:lstStyle/>
          <a:p>
            <a:pPr>
              <a:defRPr/>
            </a:pPr>
            <a:r>
              <a:rPr lang="zh-TW" altLang="en-US" b="1" dirty="0">
                <a:effectLst>
                  <a:outerShdw blurRad="38100" dist="38100" dir="2700000" algn="tl">
                    <a:srgbClr val="FFFFFF"/>
                  </a:outerShdw>
                </a:effectLst>
                <a:ea typeface="標楷體" pitchFamily="65" charset="-120"/>
              </a:rPr>
              <a:t>依照公司的組織圖</a:t>
            </a:r>
            <a:r>
              <a:rPr lang="en-US" altLang="zh-TW" b="1" dirty="0">
                <a:effectLst>
                  <a:outerShdw blurRad="38100" dist="38100" dir="2700000" algn="tl">
                    <a:srgbClr val="FFFFFF"/>
                  </a:outerShdw>
                </a:effectLst>
                <a:ea typeface="標楷體" pitchFamily="65" charset="-120"/>
              </a:rPr>
              <a:t>/</a:t>
            </a:r>
            <a:r>
              <a:rPr lang="zh-TW" altLang="en-US" b="1" dirty="0">
                <a:effectLst>
                  <a:outerShdw blurRad="38100" dist="38100" dir="2700000" algn="tl">
                    <a:srgbClr val="FFFFFF"/>
                  </a:outerShdw>
                </a:effectLst>
                <a:ea typeface="標楷體" pitchFamily="65" charset="-120"/>
              </a:rPr>
              <a:t>表，進行資料輸入即可</a:t>
            </a:r>
          </a:p>
        </p:txBody>
      </p:sp>
      <p:sp>
        <p:nvSpPr>
          <p:cNvPr id="2" name="AutoShape 5"/>
          <p:cNvSpPr>
            <a:spLocks noChangeArrowheads="1"/>
          </p:cNvSpPr>
          <p:nvPr/>
        </p:nvSpPr>
        <p:spPr bwMode="auto">
          <a:xfrm>
            <a:off x="323528" y="4365054"/>
            <a:ext cx="2270125" cy="1368202"/>
          </a:xfrm>
          <a:prstGeom prst="wedgeRoundRectCallout">
            <a:avLst>
              <a:gd name="adj1" fmla="val 55776"/>
              <a:gd name="adj2" fmla="val -9576"/>
              <a:gd name="adj3" fmla="val 16667"/>
            </a:avLst>
          </a:prstGeom>
          <a:gradFill rotWithShape="1">
            <a:gsLst>
              <a:gs pos="0">
                <a:srgbClr val="CCFF99"/>
              </a:gs>
              <a:gs pos="100000">
                <a:schemeClr val="bg1"/>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latin typeface="Times New Roman" pitchFamily="18" charset="0"/>
                <a:ea typeface="標楷體" pitchFamily="65" charset="-120"/>
              </a:rPr>
              <a:t>「折舊科目」是為了</a:t>
            </a:r>
            <a:r>
              <a:rPr lang="zh-TW" altLang="en-US" b="1" u="sng" dirty="0">
                <a:solidFill>
                  <a:srgbClr val="FF0000"/>
                </a:solidFill>
                <a:effectLst>
                  <a:outerShdw blurRad="38100" dist="38100" dir="2700000" algn="tl">
                    <a:srgbClr val="FFFFFF"/>
                  </a:outerShdw>
                </a:effectLst>
                <a:latin typeface="Times New Roman" pitchFamily="18" charset="0"/>
                <a:ea typeface="標楷體" pitchFamily="65" charset="-120"/>
              </a:rPr>
              <a:t>固定資產系統</a:t>
            </a:r>
            <a:r>
              <a:rPr lang="zh-TW" altLang="en-US" b="1" dirty="0">
                <a:effectLst>
                  <a:outerShdw blurRad="38100" dist="38100" dir="2700000" algn="tl">
                    <a:srgbClr val="FFFFFF"/>
                  </a:outerShdw>
                </a:effectLst>
                <a:latin typeface="Times New Roman" pitchFamily="18" charset="0"/>
                <a:ea typeface="標楷體" pitchFamily="65" charset="-120"/>
              </a:rPr>
              <a:t>需要所設計的欄位，可以先不理會</a:t>
            </a:r>
          </a:p>
        </p:txBody>
      </p:sp>
      <p:sp>
        <p:nvSpPr>
          <p:cNvPr id="9" name="AutoShape 5"/>
          <p:cNvSpPr>
            <a:spLocks noChangeArrowheads="1"/>
          </p:cNvSpPr>
          <p:nvPr/>
        </p:nvSpPr>
        <p:spPr bwMode="auto">
          <a:xfrm>
            <a:off x="5292080" y="5390914"/>
            <a:ext cx="1872208" cy="539080"/>
          </a:xfrm>
          <a:prstGeom prst="wedgeRoundRectCallout">
            <a:avLst>
              <a:gd name="adj1" fmla="val -61998"/>
              <a:gd name="adj2" fmla="val 15478"/>
              <a:gd name="adj3" fmla="val 16667"/>
            </a:avLst>
          </a:prstGeom>
          <a:gradFill rotWithShape="1">
            <a:gsLst>
              <a:gs pos="0">
                <a:srgbClr val="FFFF66"/>
              </a:gs>
              <a:gs pos="100000">
                <a:schemeClr val="bg1"/>
              </a:gs>
            </a:gsLst>
            <a:lin ang="5400000" scaled="1"/>
          </a:gradFill>
          <a:ln w="9525">
            <a:solidFill>
              <a:schemeClr val="tx1"/>
            </a:solidFill>
            <a:miter lim="800000"/>
            <a:headEnd/>
            <a:tailEnd/>
          </a:ln>
        </p:spPr>
        <p:txBody>
          <a:bodyPr anchor="ctr" anchorCtr="1"/>
          <a:lstStyle/>
          <a:p>
            <a:r>
              <a:rPr lang="en-US" altLang="zh-TW" b="1" dirty="0" smtClean="0">
                <a:effectLst>
                  <a:outerShdw blurRad="38100" dist="38100" dir="2700000" algn="tl">
                    <a:srgbClr val="FFFFFF"/>
                  </a:outerShdw>
                </a:effectLst>
                <a:latin typeface="Times New Roman" pitchFamily="18" charset="0"/>
                <a:ea typeface="標楷體" pitchFamily="65" charset="-120"/>
              </a:rPr>
              <a:t>GP</a:t>
            </a:r>
            <a:r>
              <a:rPr lang="zh-TW" altLang="en-US" b="1" dirty="0" smtClean="0">
                <a:effectLst>
                  <a:outerShdw blurRad="38100" dist="38100" dir="2700000" algn="tl">
                    <a:srgbClr val="FFFFFF"/>
                  </a:outerShdw>
                </a:effectLst>
                <a:latin typeface="Times New Roman" pitchFamily="18" charset="0"/>
                <a:ea typeface="標楷體" pitchFamily="65" charset="-120"/>
              </a:rPr>
              <a:t>版新增欄位</a:t>
            </a:r>
            <a:endParaRPr lang="zh-TW" altLang="en-US" b="1" dirty="0">
              <a:effectLst>
                <a:outerShdw blurRad="38100" dist="38100" dir="2700000" algn="tl">
                  <a:srgbClr val="FFFFFF"/>
                </a:outerShdw>
              </a:effectLst>
              <a:latin typeface="Times New Roman" pitchFamily="18" charset="0"/>
              <a:ea typeface="標楷體" pitchFamily="65" charset="-120"/>
            </a:endParaRPr>
          </a:p>
        </p:txBody>
      </p:sp>
    </p:spTree>
    <p:extLst>
      <p:ext uri="{BB962C8B-B14F-4D97-AF65-F5344CB8AC3E}">
        <p14:creationId xmlns:p14="http://schemas.microsoft.com/office/powerpoint/2010/main" val="41413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8370"/>
                                        </p:tgtEl>
                                        <p:attrNameLst>
                                          <p:attrName>style.visibility</p:attrName>
                                        </p:attrNameLst>
                                      </p:cBhvr>
                                      <p:to>
                                        <p:strVal val="visible"/>
                                      </p:to>
                                    </p:set>
                                    <p:animEffect transition="in" filter="fade">
                                      <p:cBhvr>
                                        <p:cTn id="11" dur="500"/>
                                        <p:tgtEl>
                                          <p:spTgt spid="5837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37893"/>
                                        </p:tgtEl>
                                      </p:cBhvr>
                                    </p:animEffect>
                                    <p:set>
                                      <p:cBhvr>
                                        <p:cTn id="21" dur="1" fill="hold">
                                          <p:stCondLst>
                                            <p:cond delay="499"/>
                                          </p:stCondLst>
                                        </p:cTn>
                                        <p:tgtEl>
                                          <p:spTgt spid="37893"/>
                                        </p:tgtEl>
                                        <p:attrNameLst>
                                          <p:attrName>style.visibility</p:attrName>
                                        </p:attrNameLst>
                                      </p:cBhvr>
                                      <p:to>
                                        <p:strVal val="hidden"/>
                                      </p:to>
                                    </p:set>
                                  </p:childTnLst>
                                </p:cTn>
                              </p:par>
                            </p:childTnLst>
                          </p:cTn>
                        </p:par>
                        <p:par>
                          <p:cTn id="22" fill="hold" nodeType="withGroup">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Righ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1" nodeType="clickEffect">
                                  <p:stCondLst>
                                    <p:cond delay="0"/>
                                  </p:stCondLst>
                                  <p:childTnLst>
                                    <p:animEffect transition="out" filter="barn(inVertical)">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Righ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7893" grpId="0" animBg="1"/>
      <p:bldP spid="37893" grpId="1" animBg="1"/>
      <p:bldP spid="2" grpId="0" animBg="1"/>
      <p:bldP spid="2" grpId="1"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p:blipFill>
        <p:spPr bwMode="auto">
          <a:xfrm>
            <a:off x="1443789" y="2564904"/>
            <a:ext cx="676067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5"/>
          <p:cNvSpPr>
            <a:spLocks noGrp="1"/>
          </p:cNvSpPr>
          <p:nvPr>
            <p:ph type="sldNum" sz="quarter" idx="10"/>
          </p:nvPr>
        </p:nvSpPr>
        <p:spPr/>
        <p:txBody>
          <a:bodyPr/>
          <a:lstStyle/>
          <a:p>
            <a:fld id="{037B8A15-1F81-4C5F-8CF9-82369B8836A8}" type="slidenum">
              <a:rPr lang="zh-TW" altLang="en-US"/>
              <a:pPr/>
              <a:t>14</a:t>
            </a:fld>
            <a:endParaRPr lang="en-US" altLang="zh-TW"/>
          </a:p>
        </p:txBody>
      </p:sp>
      <p:sp>
        <p:nvSpPr>
          <p:cNvPr id="34818"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6.</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員工姓名建立作業</a:t>
            </a:r>
          </a:p>
        </p:txBody>
      </p:sp>
      <p:sp>
        <p:nvSpPr>
          <p:cNvPr id="37893" name="AutoShape 5"/>
          <p:cNvSpPr>
            <a:spLocks noChangeArrowheads="1"/>
          </p:cNvSpPr>
          <p:nvPr/>
        </p:nvSpPr>
        <p:spPr bwMode="auto">
          <a:xfrm>
            <a:off x="6300191" y="4509120"/>
            <a:ext cx="2232249" cy="792038"/>
          </a:xfrm>
          <a:prstGeom prst="wedgeRoundRectCallout">
            <a:avLst>
              <a:gd name="adj1" fmla="val -73585"/>
              <a:gd name="adj2" fmla="val 21739"/>
              <a:gd name="adj3" fmla="val 16667"/>
            </a:avLst>
          </a:prstGeom>
          <a:gradFill rotWithShape="1">
            <a:gsLst>
              <a:gs pos="0">
                <a:srgbClr val="66FF66"/>
              </a:gs>
              <a:gs pos="100000">
                <a:schemeClr val="bg1"/>
              </a:gs>
            </a:gsLst>
            <a:lin ang="5400000" scaled="1"/>
          </a:gradFill>
          <a:ln w="9525">
            <a:solidFill>
              <a:schemeClr val="tx1"/>
            </a:solidFill>
            <a:miter lim="800000"/>
            <a:headEnd/>
            <a:tailEnd/>
          </a:ln>
        </p:spPr>
        <p:txBody>
          <a:bodyPr anchor="ctr" anchorCtr="1"/>
          <a:lstStyle/>
          <a:p>
            <a:pPr>
              <a:defRPr/>
            </a:pPr>
            <a:r>
              <a:rPr lang="zh-TW" altLang="en-US" b="1" dirty="0">
                <a:effectLst>
                  <a:outerShdw blurRad="38100" dist="38100" dir="2700000" algn="tl">
                    <a:srgbClr val="FFFFFF"/>
                  </a:outerShdw>
                </a:effectLst>
                <a:ea typeface="標楷體" pitchFamily="65" charset="-120"/>
              </a:rPr>
              <a:t>建立員工資料</a:t>
            </a:r>
            <a:r>
              <a:rPr lang="zh-TW" altLang="en-US" b="1" dirty="0" smtClean="0">
                <a:effectLst>
                  <a:outerShdw blurRad="38100" dist="38100" dir="2700000" algn="tl">
                    <a:srgbClr val="FFFFFF"/>
                  </a:outerShdw>
                </a:effectLst>
                <a:ea typeface="標楷體" pitchFamily="65" charset="-120"/>
              </a:rPr>
              <a:t>前，</a:t>
            </a:r>
            <a:r>
              <a:rPr lang="zh-TW" altLang="en-US" b="1" dirty="0" smtClean="0">
                <a:solidFill>
                  <a:srgbClr val="FF0000"/>
                </a:solidFill>
                <a:effectLst>
                  <a:outerShdw blurRad="38100" dist="38100" dir="2700000" algn="tl">
                    <a:srgbClr val="FFFFFF"/>
                  </a:outerShdw>
                </a:effectLst>
                <a:ea typeface="標楷體" pitchFamily="65" charset="-120"/>
              </a:rPr>
              <a:t>請</a:t>
            </a:r>
            <a:r>
              <a:rPr lang="zh-TW" altLang="en-US" b="1" dirty="0">
                <a:solidFill>
                  <a:srgbClr val="FF0000"/>
                </a:solidFill>
                <a:effectLst>
                  <a:outerShdw blurRad="38100" dist="38100" dir="2700000" algn="tl">
                    <a:srgbClr val="FFFFFF"/>
                  </a:outerShdw>
                </a:effectLst>
                <a:ea typeface="標楷體" pitchFamily="65" charset="-120"/>
              </a:rPr>
              <a:t>先建立部門資料</a:t>
            </a:r>
          </a:p>
        </p:txBody>
      </p:sp>
    </p:spTree>
    <p:extLst>
      <p:ext uri="{BB962C8B-B14F-4D97-AF65-F5344CB8AC3E}">
        <p14:creationId xmlns:p14="http://schemas.microsoft.com/office/powerpoint/2010/main" val="45768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checkerboard(down)">
                                      <p:cBhvr>
                                        <p:cTn id="7" dur="500"/>
                                        <p:tgtEl>
                                          <p:spTgt spid="348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394"/>
                                        </p:tgtEl>
                                        <p:attrNameLst>
                                          <p:attrName>style.visibility</p:attrName>
                                        </p:attrNameLst>
                                      </p:cBhvr>
                                      <p:to>
                                        <p:strVal val="visible"/>
                                      </p:to>
                                    </p:set>
                                    <p:animEffect transition="in" filter="fade">
                                      <p:cBhvr>
                                        <p:cTn id="11" dur="500"/>
                                        <p:tgtEl>
                                          <p:spTgt spid="5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78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63688" y="2681536"/>
            <a:ext cx="5994343"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65A3A4BB-DD31-4B9A-BB15-9C5CDC59F7FE}" type="slidenum">
              <a:rPr lang="zh-TW" altLang="en-US"/>
              <a:pPr/>
              <a:t>15</a:t>
            </a:fld>
            <a:endParaRPr lang="en-US" altLang="zh-TW"/>
          </a:p>
        </p:txBody>
      </p:sp>
      <p:sp>
        <p:nvSpPr>
          <p:cNvPr id="46082" name="Rectangle 2"/>
          <p:cNvSpPr>
            <a:spLocks noGrp="1"/>
          </p:cNvSpPr>
          <p:nvPr>
            <p:ph type="title" idx="4294967295"/>
          </p:nvPr>
        </p:nvSpPr>
        <p:spPr>
          <a:xfrm>
            <a:off x="398991" y="1196752"/>
            <a:ext cx="8229600" cy="1143000"/>
          </a:xfrm>
        </p:spPr>
        <p:txBody>
          <a:bodyPr/>
          <a:lstStyle/>
          <a:p>
            <a:pPr>
              <a:defRPr/>
            </a:pPr>
            <a:r>
              <a:rPr lang="en-US" altLang="zh-TW" b="1" dirty="0" smtClean="0">
                <a:solidFill>
                  <a:schemeClr val="hlink"/>
                </a:solidFill>
                <a:effectLst>
                  <a:outerShdw blurRad="38100" dist="38100" dir="2700000" algn="tl">
                    <a:srgbClr val="C0C0C0"/>
                  </a:outerShdw>
                </a:effectLst>
              </a:rPr>
              <a:t>7.</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職務類別建立作業</a:t>
            </a:r>
          </a:p>
        </p:txBody>
      </p:sp>
      <p:sp>
        <p:nvSpPr>
          <p:cNvPr id="8" name="Rectangle 5"/>
          <p:cNvSpPr>
            <a:spLocks noChangeArrowheads="1"/>
          </p:cNvSpPr>
          <p:nvPr/>
        </p:nvSpPr>
        <p:spPr bwMode="auto">
          <a:xfrm>
            <a:off x="2915816" y="4005126"/>
            <a:ext cx="1080120" cy="2160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9" name="Rectangle 5"/>
          <p:cNvSpPr>
            <a:spLocks noChangeArrowheads="1"/>
          </p:cNvSpPr>
          <p:nvPr/>
        </p:nvSpPr>
        <p:spPr bwMode="auto">
          <a:xfrm>
            <a:off x="1856761" y="4869160"/>
            <a:ext cx="5314060" cy="270731"/>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761519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vertical)">
                                      <p:cBhvr>
                                        <p:cTn id="7" dur="500"/>
                                        <p:tgtEl>
                                          <p:spTgt spid="460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18"/>
                                        </p:tgtEl>
                                        <p:attrNameLst>
                                          <p:attrName>style.visibility</p:attrName>
                                        </p:attrNameLst>
                                      </p:cBhvr>
                                      <p:to>
                                        <p:strVal val="visible"/>
                                      </p:to>
                                    </p:set>
                                    <p:animEffect transition="in" filter="fade">
                                      <p:cBhvr>
                                        <p:cTn id="11" dur="500"/>
                                        <p:tgtEl>
                                          <p:spTgt spid="6041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8" grpId="0" animBg="1"/>
      <p:bldP spid="8" grpId="1"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815720" y="2446406"/>
            <a:ext cx="5132543" cy="436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65A3A4BB-DD31-4B9A-BB15-9C5CDC59F7FE}" type="slidenum">
              <a:rPr lang="zh-TW" altLang="en-US"/>
              <a:pPr/>
              <a:t>16</a:t>
            </a:fld>
            <a:endParaRPr lang="en-US" altLang="zh-TW"/>
          </a:p>
        </p:txBody>
      </p:sp>
      <p:sp>
        <p:nvSpPr>
          <p:cNvPr id="46082" name="Rectangle 2"/>
          <p:cNvSpPr>
            <a:spLocks noGrp="1"/>
          </p:cNvSpPr>
          <p:nvPr>
            <p:ph type="title" idx="4294967295"/>
          </p:nvPr>
        </p:nvSpPr>
        <p:spPr>
          <a:xfrm>
            <a:off x="467544" y="1196752"/>
            <a:ext cx="8229600" cy="1143000"/>
          </a:xfrm>
        </p:spPr>
        <p:txBody>
          <a:bodyPr/>
          <a:lstStyle/>
          <a:p>
            <a:pPr>
              <a:defRPr/>
            </a:pPr>
            <a:r>
              <a:rPr lang="en-US" altLang="zh-TW" b="1" dirty="0" smtClean="0">
                <a:solidFill>
                  <a:schemeClr val="hlink"/>
                </a:solidFill>
                <a:effectLst>
                  <a:outerShdw blurRad="38100" dist="38100" dir="2700000" algn="tl">
                    <a:srgbClr val="C0C0C0"/>
                  </a:outerShdw>
                </a:effectLst>
              </a:rPr>
              <a:t>7.</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職務類別建立作業 </a:t>
            </a:r>
            <a:r>
              <a:rPr lang="en-US" altLang="zh-TW" b="1" dirty="0">
                <a:effectLst>
                  <a:outerShdw blurRad="38100" dist="38100" dir="2700000" algn="tl">
                    <a:srgbClr val="C0C0C0"/>
                  </a:outerShdw>
                </a:effectLst>
              </a:rPr>
              <a:t>(</a:t>
            </a:r>
            <a:r>
              <a:rPr lang="en-US" altLang="zh-TW" b="1" i="1" dirty="0">
                <a:effectLst>
                  <a:outerShdw blurRad="38100" dist="38100" dir="2700000" algn="tl">
                    <a:srgbClr val="C0C0C0"/>
                  </a:outerShdw>
                </a:effectLst>
              </a:rPr>
              <a:t>Cont</a:t>
            </a:r>
            <a:r>
              <a:rPr lang="en-US" altLang="zh-TW" b="1" dirty="0">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9" name="Rectangle 5"/>
          <p:cNvSpPr>
            <a:spLocks noChangeArrowheads="1"/>
          </p:cNvSpPr>
          <p:nvPr/>
        </p:nvSpPr>
        <p:spPr bwMode="auto">
          <a:xfrm>
            <a:off x="1979712" y="5301208"/>
            <a:ext cx="3024336" cy="115212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0" name="AutoShape 5"/>
          <p:cNvSpPr>
            <a:spLocks noChangeArrowheads="1"/>
          </p:cNvSpPr>
          <p:nvPr/>
        </p:nvSpPr>
        <p:spPr bwMode="auto">
          <a:xfrm>
            <a:off x="5328219" y="5445274"/>
            <a:ext cx="3240087" cy="1008062"/>
          </a:xfrm>
          <a:prstGeom prst="wedgeRoundRectCallout">
            <a:avLst>
              <a:gd name="adj1" fmla="val -58347"/>
              <a:gd name="adj2" fmla="val -16208"/>
              <a:gd name="adj3" fmla="val 16667"/>
            </a:avLst>
          </a:prstGeom>
          <a:gradFill rotWithShape="1">
            <a:gsLst>
              <a:gs pos="0">
                <a:srgbClr val="66FFFF"/>
              </a:gs>
              <a:gs pos="100000">
                <a:schemeClr val="bg1"/>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ea typeface="標楷體" pitchFamily="65" charset="-120"/>
              </a:rPr>
              <a:t>建立職務別資料前，請</a:t>
            </a:r>
            <a:r>
              <a:rPr lang="zh-TW" altLang="en-US" b="1" u="sng" dirty="0">
                <a:solidFill>
                  <a:srgbClr val="CC0000"/>
                </a:solidFill>
                <a:ea typeface="標楷體" pitchFamily="65" charset="-120"/>
              </a:rPr>
              <a:t>先建立</a:t>
            </a:r>
            <a:r>
              <a:rPr lang="zh-TW" altLang="en-US" b="1" dirty="0">
                <a:solidFill>
                  <a:schemeClr val="hlink"/>
                </a:solidFill>
                <a:ea typeface="標楷體" pitchFamily="65" charset="-120"/>
              </a:rPr>
              <a:t>員工基本資料</a:t>
            </a:r>
            <a:r>
              <a:rPr lang="zh-TW" altLang="en-US" b="1" dirty="0">
                <a:effectLst>
                  <a:outerShdw blurRad="38100" dist="38100" dir="2700000" algn="tl">
                    <a:srgbClr val="FFFFFF"/>
                  </a:outerShdw>
                </a:effectLst>
                <a:ea typeface="標楷體" pitchFamily="65" charset="-120"/>
              </a:rPr>
              <a:t>或</a:t>
            </a:r>
            <a:r>
              <a:rPr lang="zh-TW" altLang="en-US" b="1" dirty="0">
                <a:solidFill>
                  <a:schemeClr val="hlink"/>
                </a:solidFill>
                <a:ea typeface="標楷體" pitchFamily="65" charset="-120"/>
              </a:rPr>
              <a:t>員工姓名資料</a:t>
            </a:r>
          </a:p>
        </p:txBody>
      </p:sp>
      <p:sp>
        <p:nvSpPr>
          <p:cNvPr id="11" name="AutoShape 5"/>
          <p:cNvSpPr>
            <a:spLocks noChangeArrowheads="1"/>
          </p:cNvSpPr>
          <p:nvPr/>
        </p:nvSpPr>
        <p:spPr bwMode="auto">
          <a:xfrm>
            <a:off x="951624" y="3917895"/>
            <a:ext cx="1459864" cy="710949"/>
          </a:xfrm>
          <a:prstGeom prst="wedgeRoundRectCallout">
            <a:avLst>
              <a:gd name="adj1" fmla="val 68425"/>
              <a:gd name="adj2" fmla="val 17681"/>
              <a:gd name="adj3" fmla="val 16667"/>
            </a:avLst>
          </a:prstGeom>
          <a:gradFill rotWithShape="1">
            <a:gsLst>
              <a:gs pos="0">
                <a:srgbClr val="FF66CC"/>
              </a:gs>
              <a:gs pos="100000">
                <a:schemeClr val="bg1"/>
              </a:gs>
            </a:gsLst>
            <a:lin ang="5400000" scaled="1"/>
          </a:gradFill>
          <a:ln w="9525">
            <a:solidFill>
              <a:schemeClr val="tx1"/>
            </a:solidFill>
            <a:miter lim="800000"/>
            <a:headEnd/>
            <a:tailEnd/>
          </a:ln>
        </p:spPr>
        <p:txBody>
          <a:bodyPr anchor="ctr" anchorCtr="1"/>
          <a:lstStyle/>
          <a:p>
            <a:r>
              <a:rPr lang="zh-TW" altLang="en-US" b="1" dirty="0" smtClean="0">
                <a:effectLst>
                  <a:outerShdw blurRad="38100" dist="38100" dir="2700000" algn="tl">
                    <a:srgbClr val="FFFFFF"/>
                  </a:outerShdw>
                </a:effectLst>
                <a:ea typeface="標楷體" pitchFamily="65" charset="-120"/>
              </a:rPr>
              <a:t>與績效考核有關</a:t>
            </a:r>
            <a:endParaRPr lang="zh-TW" altLang="en-US" b="1" dirty="0">
              <a:solidFill>
                <a:schemeClr val="hlink"/>
              </a:solidFill>
              <a:ea typeface="標楷體" pitchFamily="65" charset="-120"/>
            </a:endParaRPr>
          </a:p>
        </p:txBody>
      </p:sp>
      <p:sp>
        <p:nvSpPr>
          <p:cNvPr id="14" name="AutoShape 5"/>
          <p:cNvSpPr>
            <a:spLocks noChangeArrowheads="1"/>
          </p:cNvSpPr>
          <p:nvPr/>
        </p:nvSpPr>
        <p:spPr bwMode="auto">
          <a:xfrm>
            <a:off x="5364163" y="4149081"/>
            <a:ext cx="2736229" cy="864096"/>
          </a:xfrm>
          <a:prstGeom prst="wedgeRoundRectCallout">
            <a:avLst>
              <a:gd name="adj1" fmla="val -74187"/>
              <a:gd name="adj2" fmla="val -22476"/>
              <a:gd name="adj3" fmla="val 16667"/>
            </a:avLst>
          </a:prstGeom>
          <a:gradFill rotWithShape="1">
            <a:gsLst>
              <a:gs pos="0">
                <a:srgbClr val="FFFF66"/>
              </a:gs>
              <a:gs pos="100000">
                <a:schemeClr val="bg1"/>
              </a:gs>
            </a:gsLst>
            <a:lin ang="5400000" scaled="1"/>
          </a:gradFill>
          <a:ln w="9525">
            <a:solidFill>
              <a:schemeClr val="tx1"/>
            </a:solidFill>
            <a:miter lim="800000"/>
            <a:headEnd/>
            <a:tailEnd/>
          </a:ln>
        </p:spPr>
        <p:txBody>
          <a:bodyPr anchor="ctr" anchorCtr="1"/>
          <a:lstStyle/>
          <a:p>
            <a:pPr>
              <a:defRPr/>
            </a:pPr>
            <a:r>
              <a:rPr lang="zh-TW" altLang="en-US" b="1" dirty="0">
                <a:effectLst>
                  <a:outerShdw blurRad="38100" dist="38100" dir="2700000" algn="tl">
                    <a:srgbClr val="FFFFFF"/>
                  </a:outerShdw>
                </a:effectLst>
                <a:ea typeface="標楷體" pitchFamily="65" charset="-120"/>
              </a:rPr>
              <a:t>這個資料是為了協助員工資料或角色的篩選</a:t>
            </a:r>
          </a:p>
        </p:txBody>
      </p:sp>
    </p:spTree>
    <p:extLst>
      <p:ext uri="{BB962C8B-B14F-4D97-AF65-F5344CB8AC3E}">
        <p14:creationId xmlns:p14="http://schemas.microsoft.com/office/powerpoint/2010/main" val="130478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vertical)">
                                      <p:cBhvr>
                                        <p:cTn id="7" dur="500"/>
                                        <p:tgtEl>
                                          <p:spTgt spid="460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442"/>
                                        </p:tgtEl>
                                        <p:attrNameLst>
                                          <p:attrName>style.visibility</p:attrName>
                                        </p:attrNameLst>
                                      </p:cBhvr>
                                      <p:to>
                                        <p:strVal val="visible"/>
                                      </p:to>
                                    </p:set>
                                    <p:animEffect transition="in" filter="fade">
                                      <p:cBhvr>
                                        <p:cTn id="11" dur="500"/>
                                        <p:tgtEl>
                                          <p:spTgt spid="6144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par>
                          <p:cTn id="29" fill="hold">
                            <p:stCondLst>
                              <p:cond delay="500"/>
                            </p:stCondLst>
                            <p:childTnLst>
                              <p:par>
                                <p:cTn id="30" presetID="18" presetClass="entr" presetSubtype="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p:stCondLst>
                              <p:cond delay="1000"/>
                            </p:stCondLst>
                            <p:childTnLst>
                              <p:par>
                                <p:cTn id="34" presetID="18" presetClass="entr" presetSubtype="6"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downRigh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9" grpId="0" animBg="1"/>
      <p:bldP spid="9" grpId="1" animBg="1"/>
      <p:bldP spid="10" grpId="0" animBg="1"/>
      <p:bldP spid="10" grpId="1"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52003" y="2401646"/>
            <a:ext cx="5689376" cy="4446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C288BFB4-1C92-4E62-8C7C-A9B88563A922}" type="slidenum">
              <a:rPr lang="zh-TW" altLang="en-US"/>
              <a:pPr/>
              <a:t>17</a:t>
            </a:fld>
            <a:endParaRPr lang="en-US" altLang="zh-TW"/>
          </a:p>
        </p:txBody>
      </p:sp>
      <p:sp>
        <p:nvSpPr>
          <p:cNvPr id="49154" name="Rectangle 2"/>
          <p:cNvSpPr>
            <a:spLocks noGrp="1"/>
          </p:cNvSpPr>
          <p:nvPr>
            <p:ph type="title" idx="4294967295"/>
          </p:nvPr>
        </p:nvSpPr>
        <p:spPr>
          <a:xfrm>
            <a:off x="381891" y="1258646"/>
            <a:ext cx="8438581" cy="1143000"/>
          </a:xfrm>
        </p:spPr>
        <p:txBody>
          <a:bodyPr/>
          <a:lstStyle/>
          <a:p>
            <a:pPr>
              <a:defRPr/>
            </a:pPr>
            <a:r>
              <a:rPr lang="en-US" altLang="zh-TW" b="1" dirty="0" smtClean="0">
                <a:solidFill>
                  <a:schemeClr val="hlink"/>
                </a:solidFill>
                <a:effectLst>
                  <a:outerShdw blurRad="38100" dist="38100" dir="2700000" algn="tl">
                    <a:srgbClr val="C0C0C0"/>
                  </a:outerShdw>
                </a:effectLst>
              </a:rPr>
              <a:t>7.</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職務類別建立作業 </a:t>
            </a:r>
            <a:r>
              <a:rPr lang="en-US" altLang="zh-TW" b="1" dirty="0">
                <a:effectLst>
                  <a:outerShdw blurRad="38100" dist="38100" dir="2700000" algn="tl">
                    <a:srgbClr val="C0C0C0"/>
                  </a:outerShdw>
                </a:effectLst>
              </a:rPr>
              <a:t>(</a:t>
            </a:r>
            <a:r>
              <a:rPr lang="en-US" altLang="zh-TW" b="1" i="1" dirty="0">
                <a:effectLst>
                  <a:outerShdw blurRad="38100" dist="38100" dir="2700000" algn="tl">
                    <a:srgbClr val="C0C0C0"/>
                  </a:outerShdw>
                </a:effectLst>
              </a:rPr>
              <a:t>Cont</a:t>
            </a:r>
            <a:r>
              <a:rPr lang="en-US" altLang="zh-TW" b="1" dirty="0">
                <a:effectLst>
                  <a:outerShdw blurRad="38100" dist="38100" dir="2700000" algn="tl">
                    <a:srgbClr val="C0C0C0"/>
                  </a:outerShdw>
                </a:effectLst>
              </a:rPr>
              <a:t>.)</a:t>
            </a:r>
            <a:endParaRPr lang="zh-TW" altLang="en-US" b="1" i="1" dirty="0" smtClean="0">
              <a:solidFill>
                <a:schemeClr val="hlink"/>
              </a:solidFill>
              <a:effectLst>
                <a:outerShdw blurRad="38100" dist="38100" dir="2700000" algn="tl">
                  <a:srgbClr val="C0C0C0"/>
                </a:outerShdw>
              </a:effectLst>
            </a:endParaRPr>
          </a:p>
        </p:txBody>
      </p:sp>
      <p:sp>
        <p:nvSpPr>
          <p:cNvPr id="37893" name="AutoShape 5"/>
          <p:cNvSpPr>
            <a:spLocks noChangeArrowheads="1"/>
          </p:cNvSpPr>
          <p:nvPr/>
        </p:nvSpPr>
        <p:spPr bwMode="auto">
          <a:xfrm>
            <a:off x="4427984" y="4077072"/>
            <a:ext cx="2808287" cy="1296988"/>
          </a:xfrm>
          <a:prstGeom prst="wedgeRoundRectCallout">
            <a:avLst>
              <a:gd name="adj1" fmla="val -63797"/>
              <a:gd name="adj2" fmla="val -22251"/>
              <a:gd name="adj3" fmla="val 16667"/>
            </a:avLst>
          </a:prstGeom>
          <a:gradFill rotWithShape="1">
            <a:gsLst>
              <a:gs pos="0">
                <a:srgbClr val="66FFFF"/>
              </a:gs>
              <a:gs pos="100000">
                <a:schemeClr val="bg1"/>
              </a:gs>
            </a:gsLst>
            <a:lin ang="5400000" scaled="1"/>
          </a:gradFill>
          <a:ln w="9525">
            <a:solidFill>
              <a:schemeClr val="tx1"/>
            </a:solidFill>
            <a:miter lim="800000"/>
            <a:headEnd/>
            <a:tailEnd/>
          </a:ln>
        </p:spPr>
        <p:txBody>
          <a:bodyPr anchor="ctr" anchorCtr="1"/>
          <a:lstStyle/>
          <a:p>
            <a:pPr>
              <a:defRPr/>
            </a:pPr>
            <a:r>
              <a:rPr lang="zh-TW" altLang="en-US" sz="1600" b="1">
                <a:effectLst>
                  <a:outerShdw blurRad="38100" dist="38100" dir="2700000" algn="tl">
                    <a:srgbClr val="FFFFFF"/>
                  </a:outerShdw>
                </a:effectLst>
                <a:latin typeface="Times New Roman" pitchFamily="18" charset="0"/>
                <a:ea typeface="標楷體" pitchFamily="65" charset="-120"/>
              </a:rPr>
              <a:t>打一張訂單時，需要輸入業務人員是哪位業務時，就需先把業務人員設定於「</a:t>
            </a:r>
            <a:r>
              <a:rPr lang="zh-TW" altLang="en-US" sz="1600" b="1">
                <a:solidFill>
                  <a:schemeClr val="hlink"/>
                </a:solidFill>
                <a:latin typeface="Times New Roman" pitchFamily="18" charset="0"/>
                <a:ea typeface="標楷體" pitchFamily="65" charset="-120"/>
              </a:rPr>
              <a:t>職務分類－業務</a:t>
            </a:r>
            <a:r>
              <a:rPr lang="zh-TW" altLang="en-US" sz="1600" b="1">
                <a:effectLst>
                  <a:outerShdw blurRad="38100" dist="38100" dir="2700000" algn="tl">
                    <a:srgbClr val="FFFFFF"/>
                  </a:outerShdw>
                </a:effectLst>
                <a:latin typeface="Times New Roman" pitchFamily="18" charset="0"/>
                <a:ea typeface="標楷體" pitchFamily="65" charset="-120"/>
              </a:rPr>
              <a:t>」中</a:t>
            </a:r>
          </a:p>
        </p:txBody>
      </p:sp>
      <p:sp>
        <p:nvSpPr>
          <p:cNvPr id="2" name="AutoShape 5"/>
          <p:cNvSpPr>
            <a:spLocks noChangeArrowheads="1"/>
          </p:cNvSpPr>
          <p:nvPr/>
        </p:nvSpPr>
        <p:spPr bwMode="auto">
          <a:xfrm>
            <a:off x="1040307" y="4797152"/>
            <a:ext cx="3456384" cy="1296144"/>
          </a:xfrm>
          <a:prstGeom prst="wedgeRoundRectCallout">
            <a:avLst>
              <a:gd name="adj1" fmla="val 17544"/>
              <a:gd name="adj2" fmla="val -67619"/>
              <a:gd name="adj3" fmla="val 16667"/>
            </a:avLst>
          </a:prstGeom>
          <a:gradFill rotWithShape="1">
            <a:gsLst>
              <a:gs pos="0">
                <a:srgbClr val="FFCCCC"/>
              </a:gs>
              <a:gs pos="100000">
                <a:schemeClr val="bg1"/>
              </a:gs>
            </a:gsLst>
            <a:lin ang="5400000" scaled="1"/>
          </a:gradFill>
          <a:ln w="9525">
            <a:solidFill>
              <a:schemeClr val="tx1"/>
            </a:solidFill>
            <a:miter lim="800000"/>
            <a:headEnd/>
            <a:tailEnd/>
          </a:ln>
        </p:spPr>
        <p:txBody>
          <a:bodyPr anchor="ctr" anchorCtr="1"/>
          <a:lstStyle/>
          <a:p>
            <a:r>
              <a:rPr lang="zh-TW" altLang="en-US" b="1" dirty="0">
                <a:latin typeface="Times New Roman" pitchFamily="18" charset="0"/>
                <a:ea typeface="標楷體" pitchFamily="65" charset="-120"/>
              </a:rPr>
              <a:t>如果沒有設定</a:t>
            </a:r>
            <a:r>
              <a:rPr lang="zh-TW" altLang="en-US" b="1" dirty="0">
                <a:solidFill>
                  <a:schemeClr val="hlink"/>
                </a:solidFill>
                <a:latin typeface="Times New Roman" pitchFamily="18" charset="0"/>
                <a:ea typeface="標楷體" pitchFamily="65" charset="-120"/>
              </a:rPr>
              <a:t>職務分類</a:t>
            </a:r>
            <a:r>
              <a:rPr lang="zh-TW" altLang="en-US" b="1" dirty="0">
                <a:latin typeface="Times New Roman" pitchFamily="18" charset="0"/>
                <a:ea typeface="標楷體" pitchFamily="65" charset="-120"/>
              </a:rPr>
              <a:t>為</a:t>
            </a:r>
            <a:r>
              <a:rPr lang="en-US" altLang="en-US" b="1" dirty="0">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3.</a:t>
            </a:r>
            <a:r>
              <a:rPr lang="zh-TW" altLang="en-US" b="1" dirty="0">
                <a:solidFill>
                  <a:schemeClr val="hlink"/>
                </a:solidFill>
                <a:latin typeface="Times New Roman" pitchFamily="18" charset="0"/>
                <a:ea typeface="標楷體" pitchFamily="65" charset="-120"/>
              </a:rPr>
              <a:t>業務類</a:t>
            </a:r>
            <a:r>
              <a:rPr lang="en-US" altLang="en-US" b="1" dirty="0">
                <a:latin typeface="Times New Roman" pitchFamily="18" charset="0"/>
                <a:ea typeface="標楷體" pitchFamily="65" charset="-120"/>
              </a:rPr>
              <a:t>」</a:t>
            </a:r>
            <a:r>
              <a:rPr lang="zh-TW" altLang="en-US" b="1" dirty="0">
                <a:latin typeface="Times New Roman" pitchFamily="18" charset="0"/>
                <a:ea typeface="標楷體" pitchFamily="65" charset="-120"/>
              </a:rPr>
              <a:t>的人員時，當然開窗查詢資料時就會找不到任何符合的業務員資料</a:t>
            </a:r>
          </a:p>
        </p:txBody>
      </p:sp>
      <p:sp>
        <p:nvSpPr>
          <p:cNvPr id="8" name="Rectangle 5"/>
          <p:cNvSpPr>
            <a:spLocks noChangeArrowheads="1"/>
          </p:cNvSpPr>
          <p:nvPr/>
        </p:nvSpPr>
        <p:spPr bwMode="auto">
          <a:xfrm>
            <a:off x="3059832" y="4293096"/>
            <a:ext cx="936104" cy="21602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pic>
        <p:nvPicPr>
          <p:cNvPr id="624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067944" y="3372982"/>
            <a:ext cx="4752528" cy="330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4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466"/>
                                        </p:tgtEl>
                                        <p:attrNameLst>
                                          <p:attrName>style.visibility</p:attrName>
                                        </p:attrNameLst>
                                      </p:cBhvr>
                                      <p:to>
                                        <p:strVal val="visible"/>
                                      </p:to>
                                    </p:set>
                                    <p:animEffect transition="in" filter="fade">
                                      <p:cBhvr>
                                        <p:cTn id="11" dur="500"/>
                                        <p:tgtEl>
                                          <p:spTgt spid="6246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par>
                          <p:cTn id="17" fill="hold" nodeType="with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893"/>
                                        </p:tgtEl>
                                        <p:attrNameLst>
                                          <p:attrName>style.visibility</p:attrName>
                                        </p:attrNameLst>
                                      </p:cBhvr>
                                      <p:to>
                                        <p:strVal val="visible"/>
                                      </p:to>
                                    </p:set>
                                    <p:animEffect transition="in" filter="strips(downRight)">
                                      <p:cBhvr>
                                        <p:cTn id="20" dur="500"/>
                                        <p:tgtEl>
                                          <p:spTgt spid="378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xit" presetSubtype="16" fill="hold" grpId="1" nodeType="clickEffect">
                                  <p:stCondLst>
                                    <p:cond delay="0"/>
                                  </p:stCondLst>
                                  <p:childTnLst>
                                    <p:animEffect transition="out" filter="box(in)">
                                      <p:cBhvr>
                                        <p:cTn id="24" dur="500"/>
                                        <p:tgtEl>
                                          <p:spTgt spid="37893"/>
                                        </p:tgtEl>
                                      </p:cBhvr>
                                    </p:animEffect>
                                    <p:set>
                                      <p:cBhvr>
                                        <p:cTn id="25" dur="1" fill="hold">
                                          <p:stCondLst>
                                            <p:cond delay="499"/>
                                          </p:stCondLst>
                                        </p:cTn>
                                        <p:tgtEl>
                                          <p:spTgt spid="37893"/>
                                        </p:tgtEl>
                                        <p:attrNameLst>
                                          <p:attrName>style.visibility</p:attrName>
                                        </p:attrNameLst>
                                      </p:cBhvr>
                                      <p:to>
                                        <p:strVal val="hidden"/>
                                      </p:to>
                                    </p:se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vertic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62467"/>
                                        </p:tgtEl>
                                        <p:attrNameLst>
                                          <p:attrName>style.visibility</p:attrName>
                                        </p:attrNameLst>
                                      </p:cBhvr>
                                      <p:to>
                                        <p:strVal val="visible"/>
                                      </p:to>
                                    </p:set>
                                    <p:animEffect transition="in" filter="fade">
                                      <p:cBhvr>
                                        <p:cTn id="42"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37893" grpId="0" animBg="1"/>
      <p:bldP spid="37893" grpId="1" animBg="1"/>
      <p:bldP spid="2" grpId="0" animBg="1"/>
      <p:bldP spid="2"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52719" y="2564904"/>
            <a:ext cx="6998924" cy="412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30272F52-C556-4249-800E-5C39DBE9FF7E}" type="slidenum">
              <a:rPr lang="zh-TW" altLang="en-US"/>
              <a:pPr/>
              <a:t>18</a:t>
            </a:fld>
            <a:endParaRPr lang="en-US" altLang="zh-TW"/>
          </a:p>
        </p:txBody>
      </p:sp>
      <p:sp>
        <p:nvSpPr>
          <p:cNvPr id="47106" name="Rectangle 2"/>
          <p:cNvSpPr>
            <a:spLocks noGrp="1"/>
          </p:cNvSpPr>
          <p:nvPr>
            <p:ph type="title" idx="4294967295"/>
          </p:nvPr>
        </p:nvSpPr>
        <p:spPr>
          <a:xfrm>
            <a:off x="428625" y="1357313"/>
            <a:ext cx="8229600" cy="991567"/>
          </a:xfrm>
        </p:spPr>
        <p:txBody>
          <a:bodyPr/>
          <a:lstStyle/>
          <a:p>
            <a:r>
              <a:rPr lang="en-US" altLang="zh-TW" b="1" dirty="0" smtClean="0">
                <a:solidFill>
                  <a:schemeClr val="hlink"/>
                </a:solidFill>
                <a:effectLst>
                  <a:outerShdw blurRad="38100" dist="38100" dir="2700000" algn="tl">
                    <a:srgbClr val="C0C0C0"/>
                  </a:outerShdw>
                </a:effectLst>
              </a:rPr>
              <a:t>8.</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常用片語建立作業</a:t>
            </a:r>
          </a:p>
        </p:txBody>
      </p:sp>
      <p:sp>
        <p:nvSpPr>
          <p:cNvPr id="37893" name="AutoShape 5"/>
          <p:cNvSpPr>
            <a:spLocks noChangeArrowheads="1"/>
          </p:cNvSpPr>
          <p:nvPr/>
        </p:nvSpPr>
        <p:spPr bwMode="auto">
          <a:xfrm>
            <a:off x="3211331" y="4077072"/>
            <a:ext cx="5040312" cy="1223514"/>
          </a:xfrm>
          <a:prstGeom prst="wedgeRoundRectCallout">
            <a:avLst>
              <a:gd name="adj1" fmla="val -5421"/>
              <a:gd name="adj2" fmla="val 62133"/>
              <a:gd name="adj3" fmla="val 16667"/>
            </a:avLst>
          </a:prstGeom>
          <a:gradFill rotWithShape="1">
            <a:gsLst>
              <a:gs pos="0">
                <a:srgbClr val="FF99CC"/>
              </a:gs>
              <a:gs pos="50000">
                <a:schemeClr val="bg1"/>
              </a:gs>
              <a:gs pos="100000">
                <a:srgbClr val="FF99CC"/>
              </a:gs>
            </a:gsLst>
            <a:lin ang="5400000" scaled="1"/>
          </a:gradFill>
          <a:ln w="9525">
            <a:solidFill>
              <a:schemeClr val="tx1"/>
            </a:solidFill>
            <a:miter lim="800000"/>
            <a:headEnd/>
            <a:tailEnd/>
          </a:ln>
        </p:spPr>
        <p:txBody>
          <a:bodyPr anchor="ctr" anchorCtr="1"/>
          <a:lstStyle/>
          <a:p>
            <a:pPr>
              <a:defRPr/>
            </a:pPr>
            <a:r>
              <a:rPr lang="zh-TW" altLang="en-US" sz="1600" b="1" dirty="0">
                <a:effectLst>
                  <a:outerShdw blurRad="38100" dist="38100" dir="2700000" algn="tl">
                    <a:srgbClr val="FFFFFF"/>
                  </a:outerShdw>
                </a:effectLst>
                <a:latin typeface="Times New Roman" pitchFamily="18" charset="0"/>
                <a:ea typeface="標楷體" pitchFamily="65" charset="-120"/>
              </a:rPr>
              <a:t>例如可以將「股份有限公司」設成常用片語，之後在建立客戶基本資料或供應廠商基本資料時，便可以直接選取「股份有限公司」這幾個字，增加輸入效率</a:t>
            </a:r>
          </a:p>
        </p:txBody>
      </p:sp>
      <p:sp>
        <p:nvSpPr>
          <p:cNvPr id="25608" name="AutoShape 8"/>
          <p:cNvSpPr>
            <a:spLocks noChangeArrowheads="1"/>
          </p:cNvSpPr>
          <p:nvPr/>
        </p:nvSpPr>
        <p:spPr bwMode="auto">
          <a:xfrm>
            <a:off x="1403648" y="6021288"/>
            <a:ext cx="6408737" cy="792162"/>
          </a:xfrm>
          <a:prstGeom prst="flowChartAlternateProcess">
            <a:avLst/>
          </a:prstGeom>
          <a:gradFill rotWithShape="1">
            <a:gsLst>
              <a:gs pos="0">
                <a:srgbClr val="FFFF99"/>
              </a:gs>
              <a:gs pos="50000">
                <a:schemeClr val="bg1"/>
              </a:gs>
              <a:gs pos="100000">
                <a:srgbClr val="FFFF9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r>
              <a:rPr lang="zh-TW" altLang="en-US" b="1">
                <a:effectLst>
                  <a:outerShdw blurRad="38100" dist="38100" dir="2700000" algn="tl">
                    <a:srgbClr val="FFFFFF"/>
                  </a:outerShdw>
                </a:effectLst>
                <a:latin typeface="Times New Roman" pitchFamily="18" charset="0"/>
                <a:ea typeface="標楷體" pitchFamily="65" charset="-120"/>
              </a:rPr>
              <a:t>這是為了提昇資料輸入時的效率，通常用在作業資料的常用欄位，如</a:t>
            </a:r>
            <a:r>
              <a:rPr lang="en-US" altLang="zh-TW" b="1">
                <a:effectLst>
                  <a:outerShdw blurRad="38100" dist="38100" dir="2700000" algn="tl">
                    <a:srgbClr val="FFFFFF"/>
                  </a:outerShdw>
                </a:effectLst>
                <a:latin typeface="Times New Roman" pitchFamily="18" charset="0"/>
                <a:ea typeface="標楷體" pitchFamily="65" charset="-120"/>
              </a:rPr>
              <a:t>【</a:t>
            </a:r>
            <a:r>
              <a:rPr lang="zh-TW" altLang="en-US" b="1">
                <a:effectLst>
                  <a:outerShdw blurRad="38100" dist="38100" dir="2700000" algn="tl">
                    <a:srgbClr val="FFFFFF"/>
                  </a:outerShdw>
                </a:effectLst>
                <a:latin typeface="Times New Roman" pitchFamily="18" charset="0"/>
                <a:ea typeface="標楷體" pitchFamily="65" charset="-120"/>
              </a:rPr>
              <a:t>備註</a:t>
            </a:r>
            <a:r>
              <a:rPr lang="en-US" altLang="zh-TW" b="1">
                <a:effectLst>
                  <a:outerShdw blurRad="38100" dist="38100" dir="2700000" algn="tl">
                    <a:srgbClr val="FFFFFF"/>
                  </a:outerShdw>
                </a:effectLst>
                <a:latin typeface="Times New Roman" pitchFamily="18" charset="0"/>
                <a:ea typeface="標楷體" pitchFamily="65" charset="-120"/>
              </a:rPr>
              <a:t>】</a:t>
            </a:r>
            <a:r>
              <a:rPr lang="zh-TW" altLang="en-US" b="1">
                <a:effectLst>
                  <a:outerShdw blurRad="38100" dist="38100" dir="2700000" algn="tl">
                    <a:srgbClr val="FFFFFF"/>
                  </a:outerShdw>
                </a:effectLst>
                <a:latin typeface="Times New Roman" pitchFamily="18" charset="0"/>
                <a:ea typeface="標楷體" pitchFamily="65" charset="-120"/>
              </a:rPr>
              <a:t>或</a:t>
            </a:r>
            <a:r>
              <a:rPr lang="en-US" altLang="zh-TW" b="1">
                <a:effectLst>
                  <a:outerShdw blurRad="38100" dist="38100" dir="2700000" algn="tl">
                    <a:srgbClr val="FFFFFF"/>
                  </a:outerShdw>
                </a:effectLst>
                <a:latin typeface="Times New Roman" pitchFamily="18" charset="0"/>
                <a:ea typeface="標楷體" pitchFamily="65" charset="-120"/>
              </a:rPr>
              <a:t>【</a:t>
            </a:r>
            <a:r>
              <a:rPr lang="zh-TW" altLang="en-US" b="1">
                <a:effectLst>
                  <a:outerShdw blurRad="38100" dist="38100" dir="2700000" algn="tl">
                    <a:srgbClr val="FFFFFF"/>
                  </a:outerShdw>
                </a:effectLst>
                <a:latin typeface="Times New Roman" pitchFamily="18" charset="0"/>
                <a:ea typeface="標楷體" pitchFamily="65" charset="-120"/>
              </a:rPr>
              <a:t>註記</a:t>
            </a:r>
            <a:r>
              <a:rPr lang="en-US" altLang="zh-TW" b="1">
                <a:effectLst>
                  <a:outerShdw blurRad="38100" dist="38100" dir="2700000" algn="tl">
                    <a:srgbClr val="FFFFFF"/>
                  </a:outerShdw>
                </a:effectLst>
                <a:latin typeface="Times New Roman" pitchFamily="18" charset="0"/>
                <a:ea typeface="標楷體" pitchFamily="65" charset="-120"/>
              </a:rPr>
              <a:t>】</a:t>
            </a:r>
            <a:r>
              <a:rPr lang="zh-TW" altLang="en-US" b="1">
                <a:effectLst>
                  <a:outerShdw blurRad="38100" dist="38100" dir="2700000" algn="tl">
                    <a:srgbClr val="FFFFFF"/>
                  </a:outerShdw>
                </a:effectLst>
                <a:latin typeface="Times New Roman" pitchFamily="18" charset="0"/>
                <a:ea typeface="標楷體" pitchFamily="65" charset="-120"/>
              </a:rPr>
              <a:t>欄位使用</a:t>
            </a:r>
          </a:p>
        </p:txBody>
      </p:sp>
    </p:spTree>
    <p:extLst>
      <p:ext uri="{BB962C8B-B14F-4D97-AF65-F5344CB8AC3E}">
        <p14:creationId xmlns:p14="http://schemas.microsoft.com/office/powerpoint/2010/main" val="4124475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3491"/>
                                        </p:tgtEl>
                                        <p:attrNameLst>
                                          <p:attrName>style.visibility</p:attrName>
                                        </p:attrNameLst>
                                      </p:cBhvr>
                                      <p:to>
                                        <p:strVal val="visible"/>
                                      </p:to>
                                    </p:set>
                                    <p:animEffect transition="in" filter="circle(in)">
                                      <p:cBhvr>
                                        <p:cTn id="11" dur="2000"/>
                                        <p:tgtEl>
                                          <p:spTgt spid="634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5608"/>
                                        </p:tgtEl>
                                        <p:attrNameLst>
                                          <p:attrName>style.visibility</p:attrName>
                                        </p:attrNameLst>
                                      </p:cBhvr>
                                      <p:to>
                                        <p:strVal val="visible"/>
                                      </p:to>
                                    </p:set>
                                    <p:animEffect transition="in" filter="box(in)">
                                      <p:cBhvr>
                                        <p:cTn id="16" dur="500"/>
                                        <p:tgtEl>
                                          <p:spTgt spid="256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grpId="1" nodeType="clickEffect">
                                  <p:stCondLst>
                                    <p:cond delay="0"/>
                                  </p:stCondLst>
                                  <p:childTnLst>
                                    <p:animEffect transition="out" filter="checkerboard(across)">
                                      <p:cBhvr>
                                        <p:cTn id="20" dur="500"/>
                                        <p:tgtEl>
                                          <p:spTgt spid="25608"/>
                                        </p:tgtEl>
                                      </p:cBhvr>
                                    </p:animEffect>
                                    <p:set>
                                      <p:cBhvr>
                                        <p:cTn id="21" dur="1" fill="hold">
                                          <p:stCondLst>
                                            <p:cond delay="499"/>
                                          </p:stCondLst>
                                        </p:cTn>
                                        <p:tgtEl>
                                          <p:spTgt spid="25608"/>
                                        </p:tgtEl>
                                        <p:attrNameLst>
                                          <p:attrName>style.visibility</p:attrName>
                                        </p:attrNameLst>
                                      </p:cBhvr>
                                      <p:to>
                                        <p:strVal val="hidden"/>
                                      </p:to>
                                    </p:set>
                                  </p:childTnLst>
                                </p:cTn>
                              </p:par>
                            </p:childTnLst>
                          </p:cTn>
                        </p:par>
                        <p:par>
                          <p:cTn id="22" fill="hold" nodeType="afterGroup">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37893"/>
                                        </p:tgtEl>
                                        <p:attrNameLst>
                                          <p:attrName>style.visibility</p:attrName>
                                        </p:attrNameLst>
                                      </p:cBhvr>
                                      <p:to>
                                        <p:strVal val="visible"/>
                                      </p:to>
                                    </p:set>
                                    <p:animEffect transition="in" filter="strips(downRight)">
                                      <p:cBhvr>
                                        <p:cTn id="25"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37893" grpId="0" animBg="1"/>
      <p:bldP spid="25608" grpId="0" animBg="1"/>
      <p:bldP spid="2560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75656" y="2560155"/>
            <a:ext cx="6192688" cy="427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ABCEA986-1D2D-41FE-A3A6-26BC14A8A1DE}" type="slidenum">
              <a:rPr lang="zh-TW" altLang="en-US"/>
              <a:pPr/>
              <a:t>19</a:t>
            </a:fld>
            <a:endParaRPr lang="en-US" altLang="zh-TW"/>
          </a:p>
        </p:txBody>
      </p:sp>
      <p:sp>
        <p:nvSpPr>
          <p:cNvPr id="56322" name="Rectangle 2"/>
          <p:cNvSpPr>
            <a:spLocks noGrp="1"/>
          </p:cNvSpPr>
          <p:nvPr>
            <p:ph type="title" idx="4294967295"/>
          </p:nvPr>
        </p:nvSpPr>
        <p:spPr>
          <a:xfrm>
            <a:off x="428624" y="1357313"/>
            <a:ext cx="8319839" cy="1063575"/>
          </a:xfrm>
        </p:spPr>
        <p:txBody>
          <a:bodyPr/>
          <a:lstStyle/>
          <a:p>
            <a:pPr>
              <a:defRPr/>
            </a:pPr>
            <a:r>
              <a:rPr lang="en-US" altLang="zh-TW" b="1" dirty="0" smtClean="0">
                <a:solidFill>
                  <a:schemeClr val="hlink"/>
                </a:solidFill>
                <a:effectLst>
                  <a:outerShdw blurRad="38100" dist="38100" dir="2700000" algn="tl">
                    <a:srgbClr val="C0C0C0"/>
                  </a:outerShdw>
                </a:effectLst>
              </a:rPr>
              <a:t>9.</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註記</a:t>
            </a:r>
            <a:r>
              <a:rPr lang="en-US" altLang="zh-TW"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簽核資料建立作業</a:t>
            </a:r>
          </a:p>
        </p:txBody>
      </p:sp>
      <p:sp>
        <p:nvSpPr>
          <p:cNvPr id="37893" name="AutoShape 5"/>
          <p:cNvSpPr>
            <a:spLocks noChangeArrowheads="1"/>
          </p:cNvSpPr>
          <p:nvPr/>
        </p:nvSpPr>
        <p:spPr bwMode="auto">
          <a:xfrm>
            <a:off x="5292080" y="3683030"/>
            <a:ext cx="2520280" cy="936104"/>
          </a:xfrm>
          <a:prstGeom prst="wedgeRoundRectCallout">
            <a:avLst>
              <a:gd name="adj1" fmla="val -65445"/>
              <a:gd name="adj2" fmla="val -15114"/>
              <a:gd name="adj3" fmla="val 16667"/>
            </a:avLst>
          </a:prstGeom>
          <a:gradFill rotWithShape="1">
            <a:gsLst>
              <a:gs pos="0">
                <a:srgbClr val="FFFFCC"/>
              </a:gs>
              <a:gs pos="50000">
                <a:schemeClr val="bg1"/>
              </a:gs>
              <a:gs pos="100000">
                <a:srgbClr val="FFFFCC"/>
              </a:gs>
            </a:gsLst>
            <a:lin ang="5400000" scaled="1"/>
          </a:gradFill>
          <a:ln w="9525">
            <a:solidFill>
              <a:schemeClr val="tx1"/>
            </a:solidFill>
            <a:miter lim="800000"/>
            <a:headEnd/>
            <a:tailEnd/>
          </a:ln>
        </p:spPr>
        <p:txBody>
          <a:bodyPr anchor="ctr" anchorCtr="1"/>
          <a:lstStyle/>
          <a:p>
            <a:r>
              <a:rPr lang="zh-TW" altLang="en-US" b="1" dirty="0" smtClean="0">
                <a:latin typeface="Times New Roman" pitchFamily="18" charset="0"/>
                <a:ea typeface="標楷體" pitchFamily="65" charset="-120"/>
              </a:rPr>
              <a:t>可選擇要新增之 </a:t>
            </a:r>
            <a:r>
              <a:rPr lang="en-US" altLang="zh-TW" b="1" dirty="0" smtClean="0">
                <a:latin typeface="Times New Roman" pitchFamily="18" charset="0"/>
                <a:ea typeface="標楷體" pitchFamily="65" charset="-120"/>
              </a:rPr>
              <a:t>“</a:t>
            </a:r>
            <a:r>
              <a:rPr lang="zh-TW" altLang="en-US" b="1" dirty="0" smtClean="0">
                <a:solidFill>
                  <a:srgbClr val="0000FF"/>
                </a:solidFill>
                <a:latin typeface="Times New Roman" pitchFamily="18" charset="0"/>
                <a:ea typeface="標楷體" pitchFamily="65" charset="-120"/>
              </a:rPr>
              <a:t>註記</a:t>
            </a:r>
            <a:r>
              <a:rPr lang="en-US" altLang="zh-TW" b="1" dirty="0" smtClean="0">
                <a:latin typeface="Times New Roman" pitchFamily="18" charset="0"/>
                <a:ea typeface="標楷體" pitchFamily="65" charset="-120"/>
              </a:rPr>
              <a:t>” </a:t>
            </a:r>
            <a:r>
              <a:rPr lang="zh-TW" altLang="en-US" b="1" dirty="0" smtClean="0">
                <a:latin typeface="Times New Roman" pitchFamily="18" charset="0"/>
                <a:ea typeface="標楷體" pitchFamily="65" charset="-120"/>
              </a:rPr>
              <a:t>或 </a:t>
            </a:r>
            <a:r>
              <a:rPr lang="en-US" altLang="zh-TW" b="1" dirty="0" smtClean="0">
                <a:latin typeface="Times New Roman" pitchFamily="18" charset="0"/>
                <a:ea typeface="標楷體" pitchFamily="65" charset="-120"/>
              </a:rPr>
              <a:t>“</a:t>
            </a:r>
            <a:r>
              <a:rPr lang="zh-TW" altLang="en-US" b="1" dirty="0" smtClean="0">
                <a:solidFill>
                  <a:srgbClr val="0000FF"/>
                </a:solidFill>
                <a:latin typeface="Times New Roman" pitchFamily="18" charset="0"/>
                <a:ea typeface="標楷體" pitchFamily="65" charset="-120"/>
              </a:rPr>
              <a:t>簽核</a:t>
            </a:r>
            <a:r>
              <a:rPr lang="en-US" altLang="zh-TW" b="1" dirty="0" smtClean="0">
                <a:latin typeface="Times New Roman" pitchFamily="18" charset="0"/>
                <a:ea typeface="標楷體" pitchFamily="65" charset="-120"/>
              </a:rPr>
              <a:t>”</a:t>
            </a:r>
            <a:r>
              <a:rPr lang="zh-TW" altLang="en-US" b="1" dirty="0" smtClean="0">
                <a:latin typeface="Times New Roman" pitchFamily="18" charset="0"/>
                <a:ea typeface="標楷體" pitchFamily="65" charset="-120"/>
              </a:rPr>
              <a:t>之代號資料</a:t>
            </a:r>
            <a:endParaRPr lang="zh-TW" altLang="en-US" b="1" u="sng" dirty="0">
              <a:latin typeface="Times New Roman" pitchFamily="18" charset="0"/>
              <a:ea typeface="標楷體" pitchFamily="65" charset="-120"/>
            </a:endParaRPr>
          </a:p>
        </p:txBody>
      </p:sp>
      <p:sp>
        <p:nvSpPr>
          <p:cNvPr id="11" name="Rectangle 5"/>
          <p:cNvSpPr>
            <a:spLocks noChangeArrowheads="1"/>
          </p:cNvSpPr>
          <p:nvPr/>
        </p:nvSpPr>
        <p:spPr bwMode="auto">
          <a:xfrm>
            <a:off x="3347864" y="3889995"/>
            <a:ext cx="1512168" cy="72913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2894637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par>
                          <p:cTn id="8" fill="hold" nodeType="with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4515"/>
                                        </p:tgtEl>
                                        <p:attrNameLst>
                                          <p:attrName>style.visibility</p:attrName>
                                        </p:attrNameLst>
                                      </p:cBhvr>
                                      <p:to>
                                        <p:strVal val="visible"/>
                                      </p:to>
                                    </p:set>
                                    <p:animEffect transition="in" filter="fade">
                                      <p:cBhvr>
                                        <p:cTn id="11" dur="500"/>
                                        <p:tgtEl>
                                          <p:spTgt spid="6451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893"/>
                                        </p:tgtEl>
                                        <p:attrNameLst>
                                          <p:attrName>style.visibility</p:attrName>
                                        </p:attrNameLst>
                                      </p:cBhvr>
                                      <p:to>
                                        <p:strVal val="visible"/>
                                      </p:to>
                                    </p:set>
                                    <p:animEffect transition="in" filter="strips(downRight)">
                                      <p:cBhvr>
                                        <p:cTn id="20"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37893"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0"/>
          </p:nvPr>
        </p:nvSpPr>
        <p:spPr/>
        <p:txBody>
          <a:bodyPr/>
          <a:lstStyle/>
          <a:p>
            <a:fld id="{7DC96ADC-3D3A-4A26-A99F-DD42BE3B3089}" type="slidenum">
              <a:rPr lang="zh-TW" altLang="en-US"/>
              <a:pPr/>
              <a:t>2</a:t>
            </a:fld>
            <a:endParaRPr lang="en-US" altLang="zh-TW"/>
          </a:p>
        </p:txBody>
      </p:sp>
      <p:sp>
        <p:nvSpPr>
          <p:cNvPr id="17409" name="Rectangle 2"/>
          <p:cNvSpPr>
            <a:spLocks noGrp="1"/>
          </p:cNvSpPr>
          <p:nvPr>
            <p:ph type="title" idx="4294967295"/>
          </p:nvPr>
        </p:nvSpPr>
        <p:spPr/>
        <p:txBody>
          <a:bodyPr/>
          <a:lstStyle/>
          <a:p>
            <a:r>
              <a:rPr lang="zh-TW" altLang="en-US" smtClean="0"/>
              <a:t>課程目標</a:t>
            </a:r>
          </a:p>
        </p:txBody>
      </p:sp>
      <p:sp>
        <p:nvSpPr>
          <p:cNvPr id="26627" name="Rectangle 3"/>
          <p:cNvSpPr>
            <a:spLocks noGrp="1"/>
          </p:cNvSpPr>
          <p:nvPr>
            <p:ph type="body" idx="4294967295"/>
          </p:nvPr>
        </p:nvSpPr>
        <p:spPr/>
        <p:txBody>
          <a:bodyPr/>
          <a:lstStyle/>
          <a:p>
            <a:pPr>
              <a:defRPr/>
            </a:pPr>
            <a:r>
              <a:rPr lang="zh-TW" altLang="en-US" smtClean="0">
                <a:solidFill>
                  <a:schemeClr val="tx1"/>
                </a:solidFill>
                <a:effectLst>
                  <a:outerShdw blurRad="38100" dist="38100" dir="2700000" algn="tl">
                    <a:srgbClr val="C0C0C0"/>
                  </a:outerShdw>
                </a:effectLst>
              </a:rPr>
              <a:t>了解</a:t>
            </a:r>
            <a:r>
              <a:rPr lang="en-US" altLang="zh-TW" smtClean="0">
                <a:solidFill>
                  <a:schemeClr val="tx1"/>
                </a:solidFill>
                <a:effectLst>
                  <a:outerShdw blurRad="38100" dist="38100" dir="2700000" algn="tl">
                    <a:srgbClr val="C0C0C0"/>
                  </a:outerShdw>
                </a:effectLst>
              </a:rPr>
              <a:t>ERP</a:t>
            </a:r>
            <a:r>
              <a:rPr lang="zh-TW" altLang="en-US" smtClean="0">
                <a:solidFill>
                  <a:schemeClr val="tx1"/>
                </a:solidFill>
                <a:effectLst>
                  <a:outerShdw blurRad="38100" dist="38100" dir="2700000" algn="tl">
                    <a:srgbClr val="C0C0C0"/>
                  </a:outerShdw>
                </a:effectLst>
              </a:rPr>
              <a:t>上線前，需要建立的基本資料</a:t>
            </a:r>
          </a:p>
          <a:p>
            <a:pPr>
              <a:defRPr/>
            </a:pPr>
            <a:r>
              <a:rPr lang="zh-TW" altLang="en-US" smtClean="0">
                <a:solidFill>
                  <a:schemeClr val="tx1"/>
                </a:solidFill>
                <a:effectLst>
                  <a:outerShdw blurRad="38100" dist="38100" dir="2700000" algn="tl">
                    <a:srgbClr val="C0C0C0"/>
                  </a:outerShdw>
                </a:effectLst>
              </a:rPr>
              <a:t>了解基本資料建立的目的</a:t>
            </a:r>
          </a:p>
          <a:p>
            <a:pPr>
              <a:defRPr/>
            </a:pPr>
            <a:r>
              <a:rPr lang="zh-TW" altLang="en-US" smtClean="0">
                <a:solidFill>
                  <a:schemeClr val="tx1"/>
                </a:solidFill>
                <a:effectLst>
                  <a:outerShdw blurRad="38100" dist="38100" dir="2700000" algn="tl">
                    <a:srgbClr val="C0C0C0"/>
                  </a:outerShdw>
                </a:effectLst>
              </a:rPr>
              <a:t>了解基本資料建立的目的</a:t>
            </a:r>
          </a:p>
          <a:p>
            <a:pPr>
              <a:defRPr/>
            </a:pPr>
            <a:r>
              <a:rPr lang="zh-TW" altLang="en-US" smtClean="0">
                <a:solidFill>
                  <a:schemeClr val="tx1"/>
                </a:solidFill>
                <a:effectLst>
                  <a:outerShdw blurRad="38100" dist="38100" dir="2700000" algn="tl">
                    <a:srgbClr val="C0C0C0"/>
                  </a:outerShdw>
                </a:effectLst>
              </a:rPr>
              <a:t>了解基本資料設定時，相關參數設定的意義</a:t>
            </a:r>
          </a:p>
          <a:p>
            <a:pPr>
              <a:defRPr/>
            </a:pPr>
            <a:r>
              <a:rPr lang="zh-TW" altLang="en-US" smtClean="0">
                <a:solidFill>
                  <a:schemeClr val="tx1"/>
                </a:solidFill>
                <a:effectLst>
                  <a:outerShdw blurRad="38100" dist="38100" dir="2700000" algn="tl">
                    <a:srgbClr val="C0C0C0"/>
                  </a:outerShdw>
                </a:effectLst>
              </a:rPr>
              <a:t>了解基本資料設定後的應用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checkerboard(down)">
                                      <p:cBhvr>
                                        <p:cTn id="7" dur="500"/>
                                        <p:tgtEl>
                                          <p:spTgt spid="1740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10" dur="500"/>
                                        <p:tgtEl>
                                          <p:spTgt spid="26627">
                                            <p:txEl>
                                              <p:pRg st="0" end="0"/>
                                            </p:txEl>
                                          </p:spTgt>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26627">
                                            <p:txEl>
                                              <p:pRg st="1" end="1"/>
                                            </p:txEl>
                                          </p:spTgt>
                                        </p:tgtEl>
                                        <p:attrNameLst>
                                          <p:attrName>style.visibility</p:attrName>
                                        </p:attrNameLst>
                                      </p:cBhvr>
                                      <p:to>
                                        <p:strVal val="visible"/>
                                      </p:to>
                                    </p:set>
                                    <p:animEffect transition="in" filter="checkerboard(across)">
                                      <p:cBhvr>
                                        <p:cTn id="14" dur="500"/>
                                        <p:tgtEl>
                                          <p:spTgt spid="26627">
                                            <p:txEl>
                                              <p:pRg st="1" end="1"/>
                                            </p:txEl>
                                          </p:spTgt>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8" dur="500"/>
                                        <p:tgtEl>
                                          <p:spTgt spid="26627">
                                            <p:txEl>
                                              <p:pRg st="2" end="2"/>
                                            </p:txEl>
                                          </p:spTgt>
                                        </p:tgtEl>
                                      </p:cBhvr>
                                    </p:animEffect>
                                  </p:childTnLst>
                                </p:cTn>
                              </p:par>
                            </p:childTnLst>
                          </p:cTn>
                        </p:par>
                        <p:par>
                          <p:cTn id="19" fill="hold" nodeType="afterGroup">
                            <p:stCondLst>
                              <p:cond delay="1500"/>
                            </p:stCondLst>
                            <p:childTnLst>
                              <p:par>
                                <p:cTn id="20" presetID="5" presetClass="entr" presetSubtype="10" fill="hold" grpId="0" nodeType="after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checkerboard(across)">
                                      <p:cBhvr>
                                        <p:cTn id="22" dur="500"/>
                                        <p:tgtEl>
                                          <p:spTgt spid="26627">
                                            <p:txEl>
                                              <p:pRg st="3" end="3"/>
                                            </p:txEl>
                                          </p:spTgt>
                                        </p:tgtEl>
                                      </p:cBhvr>
                                    </p:animEffect>
                                  </p:childTnLst>
                                </p:cTn>
                              </p:par>
                            </p:childTnLst>
                          </p:cTn>
                        </p:par>
                        <p:par>
                          <p:cTn id="23" fill="hold" nodeType="afterGroup">
                            <p:stCondLst>
                              <p:cond delay="2000"/>
                            </p:stCondLst>
                            <p:childTnLst>
                              <p:par>
                                <p:cTn id="24" presetID="5" presetClass="entr" presetSubtype="10" fill="hold" grpId="0" nodeType="afterEffect">
                                  <p:stCondLst>
                                    <p:cond delay="0"/>
                                  </p:stCondLst>
                                  <p:childTnLst>
                                    <p:set>
                                      <p:cBhvr>
                                        <p:cTn id="25" dur="1" fill="hold">
                                          <p:stCondLst>
                                            <p:cond delay="0"/>
                                          </p:stCondLst>
                                        </p:cTn>
                                        <p:tgtEl>
                                          <p:spTgt spid="26627">
                                            <p:txEl>
                                              <p:pRg st="4" end="4"/>
                                            </p:txEl>
                                          </p:spTgt>
                                        </p:tgtEl>
                                        <p:attrNameLst>
                                          <p:attrName>style.visibility</p:attrName>
                                        </p:attrNameLst>
                                      </p:cBhvr>
                                      <p:to>
                                        <p:strVal val="visible"/>
                                      </p:to>
                                    </p:set>
                                    <p:animEffect transition="in" filter="checkerboard(across)">
                                      <p:cBhvr>
                                        <p:cTn id="26"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266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27584" y="2636912"/>
            <a:ext cx="7560840" cy="421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ABCEA986-1D2D-41FE-A3A6-26BC14A8A1DE}" type="slidenum">
              <a:rPr lang="zh-TW" altLang="en-US"/>
              <a:pPr/>
              <a:t>20</a:t>
            </a:fld>
            <a:endParaRPr lang="en-US" altLang="zh-TW"/>
          </a:p>
        </p:txBody>
      </p:sp>
      <p:sp>
        <p:nvSpPr>
          <p:cNvPr id="56322" name="Rectangle 2"/>
          <p:cNvSpPr>
            <a:spLocks noGrp="1"/>
          </p:cNvSpPr>
          <p:nvPr>
            <p:ph type="title" idx="4294967295"/>
          </p:nvPr>
        </p:nvSpPr>
        <p:spPr>
          <a:xfrm>
            <a:off x="428625" y="1357313"/>
            <a:ext cx="8229600" cy="991567"/>
          </a:xfrm>
        </p:spPr>
        <p:txBody>
          <a:bodyPr/>
          <a:lstStyle/>
          <a:p>
            <a:pPr>
              <a:defRPr/>
            </a:pPr>
            <a:r>
              <a:rPr lang="en-US" altLang="zh-TW" b="1" dirty="0" smtClean="0">
                <a:solidFill>
                  <a:schemeClr val="hlink"/>
                </a:solidFill>
                <a:effectLst>
                  <a:outerShdw blurRad="38100" dist="38100" dir="2700000" algn="tl">
                    <a:srgbClr val="C0C0C0"/>
                  </a:outerShdw>
                </a:effectLst>
              </a:rPr>
              <a:t>9.</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註記</a:t>
            </a:r>
            <a:r>
              <a:rPr lang="en-US" altLang="zh-TW"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簽核資料建立作業 </a:t>
            </a:r>
            <a:r>
              <a:rPr lang="en-US" altLang="zh-TW" b="1" dirty="0">
                <a:solidFill>
                  <a:schemeClr val="hlink"/>
                </a:solidFill>
                <a:effectLst>
                  <a:outerShdw blurRad="38100" dist="38100" dir="2700000" algn="tl">
                    <a:srgbClr val="C0C0C0"/>
                  </a:outerShdw>
                </a:effectLst>
              </a:rPr>
              <a:t>(</a:t>
            </a:r>
            <a:r>
              <a:rPr lang="en-US" altLang="zh-TW" b="1" i="1" dirty="0">
                <a:solidFill>
                  <a:schemeClr val="hlink"/>
                </a:solidFill>
                <a:effectLst>
                  <a:outerShdw blurRad="38100" dist="38100" dir="2700000" algn="tl">
                    <a:srgbClr val="C0C0C0"/>
                  </a:outerShdw>
                </a:effectLst>
              </a:rPr>
              <a:t>Cont</a:t>
            </a:r>
            <a:r>
              <a:rPr lang="en-US" altLang="zh-TW" b="1" dirty="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2" name="AutoShape 5"/>
          <p:cNvSpPr>
            <a:spLocks noChangeArrowheads="1"/>
          </p:cNvSpPr>
          <p:nvPr/>
        </p:nvSpPr>
        <p:spPr bwMode="auto">
          <a:xfrm>
            <a:off x="4355976" y="3789040"/>
            <a:ext cx="3816350" cy="1152525"/>
          </a:xfrm>
          <a:prstGeom prst="wedgeRoundRectCallout">
            <a:avLst>
              <a:gd name="adj1" fmla="val -22472"/>
              <a:gd name="adj2" fmla="val 60430"/>
              <a:gd name="adj3" fmla="val 16667"/>
            </a:avLst>
          </a:prstGeom>
          <a:gradFill rotWithShape="1">
            <a:gsLst>
              <a:gs pos="0">
                <a:srgbClr val="FFCCFF"/>
              </a:gs>
              <a:gs pos="50000">
                <a:schemeClr val="bg1"/>
              </a:gs>
              <a:gs pos="100000">
                <a:srgbClr val="FFCCFF"/>
              </a:gs>
            </a:gsLst>
            <a:lin ang="5400000" scaled="1"/>
          </a:gradFill>
          <a:ln w="9525">
            <a:solidFill>
              <a:schemeClr val="tx1"/>
            </a:solidFill>
            <a:miter lim="800000"/>
            <a:headEnd/>
            <a:tailEnd/>
          </a:ln>
        </p:spPr>
        <p:txBody>
          <a:bodyPr anchor="ctr" anchorCtr="1"/>
          <a:lstStyle/>
          <a:p>
            <a:r>
              <a:rPr lang="zh-TW" altLang="en-US" b="1" dirty="0">
                <a:latin typeface="Times New Roman" pitchFamily="18" charset="0"/>
                <a:ea typeface="標楷體" pitchFamily="65" charset="-120"/>
              </a:rPr>
              <a:t>這個設定可因應每一家企業不同之</a:t>
            </a:r>
            <a:r>
              <a:rPr lang="zh-TW" altLang="en-US" b="1" dirty="0">
                <a:solidFill>
                  <a:schemeClr val="hlink"/>
                </a:solidFill>
                <a:latin typeface="Times New Roman" pitchFamily="18" charset="0"/>
                <a:ea typeface="標楷體" pitchFamily="65" charset="-120"/>
              </a:rPr>
              <a:t>簽核程序</a:t>
            </a:r>
            <a:r>
              <a:rPr lang="zh-TW" altLang="en-US" b="1" dirty="0">
                <a:latin typeface="Times New Roman" pitchFamily="18" charset="0"/>
                <a:ea typeface="標楷體" pitchFamily="65" charset="-120"/>
              </a:rPr>
              <a:t>，使用者可</a:t>
            </a:r>
            <a:r>
              <a:rPr lang="zh-TW" altLang="en-US" b="1" u="sng" dirty="0">
                <a:solidFill>
                  <a:srgbClr val="CC0000"/>
                </a:solidFill>
                <a:latin typeface="Times New Roman" pitchFamily="18" charset="0"/>
                <a:ea typeface="標楷體" pitchFamily="65" charset="-120"/>
              </a:rPr>
              <a:t>自訂</a:t>
            </a:r>
            <a:r>
              <a:rPr lang="zh-TW" altLang="en-US" b="1" dirty="0">
                <a:latin typeface="Times New Roman" pitchFamily="18" charset="0"/>
                <a:ea typeface="標楷體" pitchFamily="65" charset="-120"/>
              </a:rPr>
              <a:t>單據尾端的簽核欄位</a:t>
            </a:r>
            <a:endParaRPr lang="zh-TW" altLang="en-US" b="1" u="sng" dirty="0">
              <a:latin typeface="Times New Roman" pitchFamily="18" charset="0"/>
              <a:ea typeface="標楷體" pitchFamily="65" charset="-120"/>
            </a:endParaRPr>
          </a:p>
        </p:txBody>
      </p:sp>
      <p:sp>
        <p:nvSpPr>
          <p:cNvPr id="9" name="Rectangle 5"/>
          <p:cNvSpPr>
            <a:spLocks noChangeArrowheads="1"/>
          </p:cNvSpPr>
          <p:nvPr/>
        </p:nvSpPr>
        <p:spPr bwMode="auto">
          <a:xfrm>
            <a:off x="1691680" y="5121311"/>
            <a:ext cx="6696744" cy="37904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1159723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5538"/>
                                        </p:tgtEl>
                                        <p:attrNameLst>
                                          <p:attrName>style.visibility</p:attrName>
                                        </p:attrNameLst>
                                      </p:cBhvr>
                                      <p:to>
                                        <p:strVal val="visible"/>
                                      </p:to>
                                    </p:set>
                                    <p:animEffect transition="in" filter="wipe(down)">
                                      <p:cBhvr>
                                        <p:cTn id="11" dur="500"/>
                                        <p:tgtEl>
                                          <p:spTgt spid="65538"/>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Righ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2"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03648" y="2216806"/>
            <a:ext cx="6552728" cy="466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5"/>
          <p:cNvSpPr>
            <a:spLocks noGrp="1"/>
          </p:cNvSpPr>
          <p:nvPr>
            <p:ph type="sldNum" sz="quarter" idx="10"/>
          </p:nvPr>
        </p:nvSpPr>
        <p:spPr/>
        <p:txBody>
          <a:bodyPr/>
          <a:lstStyle/>
          <a:p>
            <a:fld id="{9A8887B4-54FC-4059-BF58-A9ED90A76390}" type="slidenum">
              <a:rPr lang="zh-TW" altLang="en-US"/>
              <a:pPr/>
              <a:t>21</a:t>
            </a:fld>
            <a:endParaRPr lang="en-US" altLang="zh-TW"/>
          </a:p>
        </p:txBody>
      </p:sp>
      <p:sp>
        <p:nvSpPr>
          <p:cNvPr id="56322" name="Rectangle 2"/>
          <p:cNvSpPr>
            <a:spLocks noGrp="1"/>
          </p:cNvSpPr>
          <p:nvPr>
            <p:ph type="title" idx="4294967295"/>
          </p:nvPr>
        </p:nvSpPr>
        <p:spPr>
          <a:xfrm>
            <a:off x="428624" y="1357313"/>
            <a:ext cx="8391847" cy="775543"/>
          </a:xfrm>
        </p:spPr>
        <p:txBody>
          <a:bodyPr/>
          <a:lstStyle/>
          <a:p>
            <a:r>
              <a:rPr lang="en-US" altLang="zh-TW" b="1" dirty="0" smtClean="0">
                <a:solidFill>
                  <a:schemeClr val="hlink"/>
                </a:solidFill>
                <a:effectLst>
                  <a:outerShdw blurRad="38100" dist="38100" dir="2700000" algn="tl">
                    <a:srgbClr val="C0C0C0"/>
                  </a:outerShdw>
                </a:effectLst>
              </a:rPr>
              <a:t>9.</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註記</a:t>
            </a:r>
            <a:r>
              <a:rPr lang="en-US" altLang="zh-TW"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簽核資料建立作業 </a:t>
            </a:r>
            <a:r>
              <a:rPr lang="en-US" altLang="zh-TW" b="1" dirty="0" smtClean="0">
                <a:solidFill>
                  <a:schemeClr val="hlink"/>
                </a:solidFill>
                <a:effectLst>
                  <a:outerShdw blurRad="38100" dist="38100" dir="2700000" algn="tl">
                    <a:srgbClr val="C0C0C0"/>
                  </a:outerShdw>
                </a:effectLst>
              </a:rPr>
              <a:t>(</a:t>
            </a:r>
            <a:r>
              <a:rPr lang="en-US" altLang="zh-TW" b="1" i="1" dirty="0" smtClean="0">
                <a:solidFill>
                  <a:schemeClr val="hlink"/>
                </a:solidFill>
                <a:effectLst>
                  <a:outerShdw blurRad="38100" dist="38100" dir="2700000" algn="tl">
                    <a:srgbClr val="C0C0C0"/>
                  </a:outerShdw>
                </a:effectLst>
              </a:rPr>
              <a:t>Cont</a:t>
            </a:r>
            <a:r>
              <a:rPr lang="en-US" altLang="zh-TW" b="1" dirty="0" smtClean="0">
                <a:solidFill>
                  <a:schemeClr val="hlink"/>
                </a:solidFill>
                <a:effectLst>
                  <a:outerShdw blurRad="38100" dist="38100" dir="2700000" algn="tl">
                    <a:srgbClr val="C0C0C0"/>
                  </a:outerShdw>
                </a:effectLst>
              </a:rPr>
              <a:t>.)</a:t>
            </a:r>
            <a:endParaRPr lang="zh-TW" altLang="en-US" b="1" dirty="0" smtClean="0">
              <a:solidFill>
                <a:schemeClr val="hlink"/>
              </a:solidFill>
              <a:effectLst>
                <a:outerShdw blurRad="38100" dist="38100" dir="2700000" algn="tl">
                  <a:srgbClr val="C0C0C0"/>
                </a:outerShdw>
              </a:effectLst>
            </a:endParaRPr>
          </a:p>
        </p:txBody>
      </p:sp>
      <p:sp>
        <p:nvSpPr>
          <p:cNvPr id="55304" name="Rectangle 8"/>
          <p:cNvSpPr>
            <a:spLocks noChangeArrowheads="1"/>
          </p:cNvSpPr>
          <p:nvPr/>
        </p:nvSpPr>
        <p:spPr bwMode="auto">
          <a:xfrm>
            <a:off x="4870383" y="3590223"/>
            <a:ext cx="2797961" cy="1318661"/>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185393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par>
                          <p:cTn id="8" fill="hold" nodeType="afterGroup">
                            <p:stCondLst>
                              <p:cond delay="1000"/>
                            </p:stCondLst>
                            <p:childTnLst>
                              <p:par>
                                <p:cTn id="9" presetID="6" presetClass="entr" presetSubtype="16" fill="hold" nodeType="afterEffect">
                                  <p:stCondLst>
                                    <p:cond delay="0"/>
                                  </p:stCondLst>
                                  <p:childTnLst>
                                    <p:set>
                                      <p:cBhvr>
                                        <p:cTn id="10" dur="1" fill="hold">
                                          <p:stCondLst>
                                            <p:cond delay="0"/>
                                          </p:stCondLst>
                                        </p:cTn>
                                        <p:tgtEl>
                                          <p:spTgt spid="66562"/>
                                        </p:tgtEl>
                                        <p:attrNameLst>
                                          <p:attrName>style.visibility</p:attrName>
                                        </p:attrNameLst>
                                      </p:cBhvr>
                                      <p:to>
                                        <p:strVal val="visible"/>
                                      </p:to>
                                    </p:set>
                                    <p:animEffect transition="in" filter="circle(in)">
                                      <p:cBhvr>
                                        <p:cTn id="11" dur="2000"/>
                                        <p:tgtEl>
                                          <p:spTgt spid="6656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5304"/>
                                        </p:tgtEl>
                                        <p:attrNameLst>
                                          <p:attrName>style.visibility</p:attrName>
                                        </p:attrNameLst>
                                      </p:cBhvr>
                                      <p:to>
                                        <p:strVal val="visible"/>
                                      </p:to>
                                    </p:set>
                                    <p:animEffect transition="in" filter="blinds(horizontal)">
                                      <p:cBhvr>
                                        <p:cTn id="16" dur="20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53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91680" y="2329203"/>
            <a:ext cx="5724922" cy="450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BA8DE8C4-DD67-49CC-AD8D-D18A98F86A33}" type="slidenum">
              <a:rPr lang="zh-TW" altLang="en-US"/>
              <a:pPr/>
              <a:t>22</a:t>
            </a:fld>
            <a:endParaRPr lang="en-US" altLang="zh-TW"/>
          </a:p>
        </p:txBody>
      </p:sp>
      <p:sp>
        <p:nvSpPr>
          <p:cNvPr id="57346" name="Rectangle 2"/>
          <p:cNvSpPr>
            <a:spLocks noGrp="1"/>
          </p:cNvSpPr>
          <p:nvPr>
            <p:ph type="title" idx="4294967295"/>
          </p:nvPr>
        </p:nvSpPr>
        <p:spPr>
          <a:xfrm>
            <a:off x="428625" y="1357313"/>
            <a:ext cx="8229600" cy="919559"/>
          </a:xfrm>
        </p:spPr>
        <p:txBody>
          <a:bodyPr/>
          <a:lstStyle/>
          <a:p>
            <a:pPr>
              <a:defRPr/>
            </a:pPr>
            <a:r>
              <a:rPr lang="en-US" altLang="zh-TW" b="1" dirty="0" smtClean="0">
                <a:solidFill>
                  <a:schemeClr val="hlink"/>
                </a:solidFill>
                <a:effectLst>
                  <a:outerShdw blurRad="38100" dist="38100" dir="2700000" algn="tl">
                    <a:srgbClr val="C0C0C0"/>
                  </a:outerShdw>
                </a:effectLst>
              </a:rPr>
              <a:t>10.</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程式註記</a:t>
            </a:r>
            <a:r>
              <a:rPr lang="en-US" altLang="zh-TW"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簽核建立作業</a:t>
            </a:r>
          </a:p>
        </p:txBody>
      </p:sp>
      <p:sp>
        <p:nvSpPr>
          <p:cNvPr id="37893" name="AutoShape 5"/>
          <p:cNvSpPr>
            <a:spLocks noChangeArrowheads="1"/>
          </p:cNvSpPr>
          <p:nvPr/>
        </p:nvSpPr>
        <p:spPr bwMode="auto">
          <a:xfrm>
            <a:off x="4427983" y="3578349"/>
            <a:ext cx="4608513" cy="1387084"/>
          </a:xfrm>
          <a:prstGeom prst="wedgeRoundRectCallout">
            <a:avLst>
              <a:gd name="adj1" fmla="val -61825"/>
              <a:gd name="adj2" fmla="val -55347"/>
              <a:gd name="adj3" fmla="val 16667"/>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p:spPr>
        <p:txBody>
          <a:bodyPr anchor="ctr" anchorCtr="1"/>
          <a:lstStyle/>
          <a:p>
            <a:pPr marL="342900" indent="-342900">
              <a:buAutoNum type="arabicPeriod"/>
            </a:pPr>
            <a:r>
              <a:rPr lang="zh-TW" altLang="en-US" b="1" dirty="0" smtClean="0">
                <a:latin typeface="Times New Roman" pitchFamily="18" charset="0"/>
                <a:ea typeface="標楷體" pitchFamily="65" charset="-120"/>
              </a:rPr>
              <a:t>可用來設定每一個作業固定所需之註記或簽核內容，</a:t>
            </a:r>
            <a:r>
              <a:rPr lang="zh-TW" altLang="en-US" b="1" u="sng" dirty="0" smtClean="0">
                <a:solidFill>
                  <a:srgbClr val="FF0000"/>
                </a:solidFill>
                <a:latin typeface="Times New Roman" pitchFamily="18" charset="0"/>
                <a:ea typeface="標楷體" pitchFamily="65" charset="-120"/>
              </a:rPr>
              <a:t>以利報表預設使用</a:t>
            </a:r>
            <a:endParaRPr lang="en-US" altLang="zh-TW" b="1" dirty="0" smtClean="0">
              <a:latin typeface="Times New Roman" pitchFamily="18" charset="0"/>
              <a:ea typeface="標楷體" pitchFamily="65" charset="-120"/>
            </a:endParaRPr>
          </a:p>
          <a:p>
            <a:pPr marL="342900" indent="-342900">
              <a:buAutoNum type="arabicPeriod"/>
            </a:pPr>
            <a:r>
              <a:rPr lang="zh-TW" altLang="en-US" b="1" dirty="0" smtClean="0">
                <a:latin typeface="Times New Roman" pitchFamily="18" charset="0"/>
                <a:ea typeface="標楷體" pitchFamily="65" charset="-120"/>
              </a:rPr>
              <a:t>方便</a:t>
            </a:r>
            <a:r>
              <a:rPr lang="zh-TW" altLang="en-US" b="1" dirty="0">
                <a:latin typeface="Times New Roman" pitchFamily="18" charset="0"/>
                <a:ea typeface="標楷體" pitchFamily="65" charset="-120"/>
              </a:rPr>
              <a:t>企業內部資料遞送、審查簽核</a:t>
            </a:r>
            <a:r>
              <a:rPr lang="zh-TW" altLang="en-US" b="1" dirty="0" smtClean="0">
                <a:latin typeface="Times New Roman" pitchFamily="18" charset="0"/>
                <a:ea typeface="標楷體" pitchFamily="65" charset="-120"/>
              </a:rPr>
              <a:t>使用</a:t>
            </a:r>
            <a:endParaRPr lang="en-US" altLang="zh-TW" b="1" dirty="0" smtClean="0">
              <a:latin typeface="Times New Roman" pitchFamily="18" charset="0"/>
              <a:ea typeface="標楷體" pitchFamily="65" charset="-120"/>
            </a:endParaRPr>
          </a:p>
          <a:p>
            <a:pPr marL="342900" indent="-342900">
              <a:buAutoNum type="arabicPeriod"/>
            </a:pPr>
            <a:r>
              <a:rPr lang="zh-TW" altLang="en-US" b="1" dirty="0" smtClean="0">
                <a:solidFill>
                  <a:srgbClr val="FF0000"/>
                </a:solidFill>
                <a:latin typeface="Times New Roman" pitchFamily="18" charset="0"/>
                <a:ea typeface="標楷體" pitchFamily="65" charset="-120"/>
              </a:rPr>
              <a:t>但</a:t>
            </a:r>
            <a:r>
              <a:rPr lang="zh-TW" altLang="en-US" b="1" dirty="0">
                <a:solidFill>
                  <a:srgbClr val="FF0000"/>
                </a:solidFill>
                <a:latin typeface="Times New Roman" pitchFamily="18" charset="0"/>
                <a:ea typeface="標楷體" pitchFamily="65" charset="-120"/>
              </a:rPr>
              <a:t>可不</a:t>
            </a:r>
            <a:r>
              <a:rPr lang="zh-TW" altLang="en-US" b="1" dirty="0" smtClean="0">
                <a:solidFill>
                  <a:srgbClr val="FF0000"/>
                </a:solidFill>
                <a:latin typeface="Times New Roman" pitchFamily="18" charset="0"/>
                <a:ea typeface="標楷體" pitchFamily="65" charset="-120"/>
              </a:rPr>
              <a:t>設定</a:t>
            </a:r>
            <a:r>
              <a:rPr lang="zh-TW" altLang="en-US" b="1" dirty="0">
                <a:solidFill>
                  <a:srgbClr val="FF0000"/>
                </a:solidFill>
                <a:latin typeface="Times New Roman" pitchFamily="18" charset="0"/>
                <a:ea typeface="標楷體" pitchFamily="65" charset="-120"/>
              </a:rPr>
              <a:t>！</a:t>
            </a:r>
            <a:endParaRPr lang="en-US" altLang="zh-TW" b="1" u="sng" dirty="0">
              <a:solidFill>
                <a:srgbClr val="FF0000"/>
              </a:solidFill>
              <a:latin typeface="Times New Roman" pitchFamily="18" charset="0"/>
              <a:ea typeface="標楷體" pitchFamily="65" charset="-120"/>
            </a:endParaRPr>
          </a:p>
        </p:txBody>
      </p:sp>
      <p:sp>
        <p:nvSpPr>
          <p:cNvPr id="8" name="Rectangle 8"/>
          <p:cNvSpPr>
            <a:spLocks noChangeArrowheads="1"/>
          </p:cNvSpPr>
          <p:nvPr/>
        </p:nvSpPr>
        <p:spPr bwMode="auto">
          <a:xfrm>
            <a:off x="2699792" y="3573016"/>
            <a:ext cx="4032448" cy="864096"/>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8"/>
          <p:cNvSpPr>
            <a:spLocks noChangeArrowheads="1"/>
          </p:cNvSpPr>
          <p:nvPr/>
        </p:nvSpPr>
        <p:spPr bwMode="auto">
          <a:xfrm>
            <a:off x="2690080" y="4653136"/>
            <a:ext cx="4032448" cy="864096"/>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94340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par>
                          <p:cTn id="8" fill="hold" nodeType="with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893"/>
                                        </p:tgtEl>
                                      </p:cBhvr>
                                    </p:animEffect>
                                    <p:set>
                                      <p:cBhvr>
                                        <p:cTn id="21" dur="1" fill="hold">
                                          <p:stCondLst>
                                            <p:cond delay="499"/>
                                          </p:stCondLst>
                                        </p:cTn>
                                        <p:tgtEl>
                                          <p:spTgt spid="37893"/>
                                        </p:tgtEl>
                                        <p:attrNameLst>
                                          <p:attrName>style.visibility</p:attrName>
                                        </p:attrNameLst>
                                      </p:cBhvr>
                                      <p:to>
                                        <p:strVal val="hidden"/>
                                      </p:to>
                                    </p:se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1100"/>
                                        <p:tgtEl>
                                          <p:spTgt spid="8"/>
                                        </p:tgtEl>
                                      </p:cBhvr>
                                    </p:animEffect>
                                  </p:childTnLst>
                                </p:cTn>
                              </p:par>
                            </p:childTnLst>
                          </p:cTn>
                        </p:par>
                        <p:par>
                          <p:cTn id="26" fill="hold">
                            <p:stCondLst>
                              <p:cond delay="16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37893" grpId="0" animBg="1"/>
      <p:bldP spid="37893" grpId="1"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63688" y="2132856"/>
            <a:ext cx="5112568" cy="468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5"/>
          <p:cNvSpPr>
            <a:spLocks noGrp="1"/>
          </p:cNvSpPr>
          <p:nvPr>
            <p:ph type="sldNum" sz="quarter" idx="10"/>
          </p:nvPr>
        </p:nvSpPr>
        <p:spPr/>
        <p:txBody>
          <a:bodyPr/>
          <a:lstStyle/>
          <a:p>
            <a:fld id="{9A8887B4-54FC-4059-BF58-A9ED90A76390}" type="slidenum">
              <a:rPr lang="zh-TW" altLang="en-US"/>
              <a:pPr/>
              <a:t>23</a:t>
            </a:fld>
            <a:endParaRPr lang="en-US" altLang="zh-TW"/>
          </a:p>
        </p:txBody>
      </p:sp>
      <p:sp>
        <p:nvSpPr>
          <p:cNvPr id="56322" name="Rectangle 2"/>
          <p:cNvSpPr>
            <a:spLocks noGrp="1"/>
          </p:cNvSpPr>
          <p:nvPr>
            <p:ph type="title" idx="4294967295"/>
          </p:nvPr>
        </p:nvSpPr>
        <p:spPr>
          <a:xfrm>
            <a:off x="428624" y="1357313"/>
            <a:ext cx="8391847" cy="775543"/>
          </a:xfrm>
        </p:spPr>
        <p:txBody>
          <a:bodyPr/>
          <a:lstStyle/>
          <a:p>
            <a:r>
              <a:rPr lang="en-US" altLang="zh-TW" b="1" dirty="0" smtClean="0">
                <a:solidFill>
                  <a:schemeClr val="hlink"/>
                </a:solidFill>
                <a:effectLst>
                  <a:outerShdw blurRad="38100" dist="38100" dir="2700000" algn="tl">
                    <a:srgbClr val="C0C0C0"/>
                  </a:outerShdw>
                </a:effectLst>
              </a:rPr>
              <a:t>10.</a:t>
            </a:r>
            <a:r>
              <a:rPr lang="en-US" altLang="zh-TW" b="1" dirty="0" smtClean="0">
                <a:solidFill>
                  <a:schemeClr val="hlink"/>
                </a:solidFill>
              </a:rPr>
              <a:t> </a:t>
            </a:r>
            <a:r>
              <a:rPr lang="zh-TW" altLang="en-US" b="1" dirty="0" smtClean="0">
                <a:solidFill>
                  <a:schemeClr val="hlink"/>
                </a:solidFill>
              </a:rPr>
              <a:t>程式</a:t>
            </a:r>
            <a:r>
              <a:rPr lang="zh-TW" altLang="en-US" dirty="0" smtClean="0">
                <a:solidFill>
                  <a:schemeClr val="hlink"/>
                </a:solidFill>
                <a:effectLst>
                  <a:outerShdw blurRad="38100" dist="38100" dir="2700000" algn="tl">
                    <a:srgbClr val="C0C0C0"/>
                  </a:outerShdw>
                </a:effectLst>
              </a:rPr>
              <a:t>註記</a:t>
            </a:r>
            <a:r>
              <a:rPr lang="en-US" altLang="zh-TW"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簽核資料建立作業 </a:t>
            </a:r>
            <a:r>
              <a:rPr lang="en-US" altLang="zh-TW" b="1" dirty="0" smtClean="0">
                <a:solidFill>
                  <a:schemeClr val="hlink"/>
                </a:solidFill>
                <a:effectLst>
                  <a:outerShdw blurRad="38100" dist="38100" dir="2700000" algn="tl">
                    <a:srgbClr val="C0C0C0"/>
                  </a:outerShdw>
                </a:effectLst>
              </a:rPr>
              <a:t>(</a:t>
            </a:r>
            <a:r>
              <a:rPr lang="en-US" altLang="zh-TW" b="1" i="1" dirty="0" smtClean="0">
                <a:solidFill>
                  <a:schemeClr val="hlink"/>
                </a:solidFill>
                <a:effectLst>
                  <a:outerShdw blurRad="38100" dist="38100" dir="2700000" algn="tl">
                    <a:srgbClr val="C0C0C0"/>
                  </a:outerShdw>
                </a:effectLst>
              </a:rPr>
              <a:t>Cont</a:t>
            </a:r>
            <a:r>
              <a:rPr lang="en-US" altLang="zh-TW" b="1" dirty="0" smtClean="0">
                <a:solidFill>
                  <a:schemeClr val="hlink"/>
                </a:solidFill>
                <a:effectLst>
                  <a:outerShdw blurRad="38100" dist="38100" dir="2700000" algn="tl">
                    <a:srgbClr val="C0C0C0"/>
                  </a:outerShdw>
                </a:effectLst>
              </a:rPr>
              <a:t>.)</a:t>
            </a:r>
            <a:endParaRPr lang="zh-TW" altLang="en-US" b="1" dirty="0" smtClean="0">
              <a:solidFill>
                <a:schemeClr val="hlink"/>
              </a:solidFill>
              <a:effectLst>
                <a:outerShdw blurRad="38100" dist="38100" dir="2700000" algn="tl">
                  <a:srgbClr val="C0C0C0"/>
                </a:outerShdw>
              </a:effectLst>
            </a:endParaRPr>
          </a:p>
        </p:txBody>
      </p:sp>
      <p:sp>
        <p:nvSpPr>
          <p:cNvPr id="55304" name="Rectangle 8"/>
          <p:cNvSpPr>
            <a:spLocks noChangeArrowheads="1"/>
          </p:cNvSpPr>
          <p:nvPr/>
        </p:nvSpPr>
        <p:spPr bwMode="auto">
          <a:xfrm>
            <a:off x="2411760" y="3816292"/>
            <a:ext cx="2797961" cy="659330"/>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8"/>
          <p:cNvSpPr>
            <a:spLocks noChangeArrowheads="1"/>
          </p:cNvSpPr>
          <p:nvPr/>
        </p:nvSpPr>
        <p:spPr bwMode="auto">
          <a:xfrm>
            <a:off x="2411759" y="4628022"/>
            <a:ext cx="2797961" cy="659330"/>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093102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5304"/>
                                        </p:tgtEl>
                                        <p:attrNameLst>
                                          <p:attrName>style.visibility</p:attrName>
                                        </p:attrNameLst>
                                      </p:cBhvr>
                                      <p:to>
                                        <p:strVal val="visible"/>
                                      </p:to>
                                    </p:set>
                                    <p:animEffect transition="in" filter="blinds(horizontal)">
                                      <p:cBhvr>
                                        <p:cTn id="15" dur="800"/>
                                        <p:tgtEl>
                                          <p:spTgt spid="55304"/>
                                        </p:tgtEl>
                                      </p:cBhvr>
                                    </p:animEffect>
                                  </p:childTnLst>
                                </p:cTn>
                              </p:par>
                            </p:childTnLst>
                          </p:cTn>
                        </p:par>
                        <p:par>
                          <p:cTn id="16" fill="hold">
                            <p:stCondLst>
                              <p:cond delay="18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9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530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33661" y="2193588"/>
            <a:ext cx="5904656" cy="46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430AE017-06D0-4A78-8082-56FF8FDB207A}" type="slidenum">
              <a:rPr lang="zh-TW" altLang="en-US"/>
              <a:pPr/>
              <a:t>24</a:t>
            </a:fld>
            <a:endParaRPr lang="en-US" altLang="zh-TW"/>
          </a:p>
        </p:txBody>
      </p:sp>
      <p:sp>
        <p:nvSpPr>
          <p:cNvPr id="33794" name="Rectangle 2"/>
          <p:cNvSpPr>
            <a:spLocks noGrp="1"/>
          </p:cNvSpPr>
          <p:nvPr>
            <p:ph type="title" idx="4294967295"/>
          </p:nvPr>
        </p:nvSpPr>
        <p:spPr>
          <a:xfrm>
            <a:off x="428625" y="1357313"/>
            <a:ext cx="8229600" cy="847551"/>
          </a:xfrm>
        </p:spPr>
        <p:txBody>
          <a:bodyPr/>
          <a:lstStyle/>
          <a:p>
            <a:pPr>
              <a:defRPr/>
            </a:pPr>
            <a:r>
              <a:rPr lang="en-US" altLang="zh-TW" b="1" dirty="0" smtClean="0">
                <a:solidFill>
                  <a:schemeClr val="hlink"/>
                </a:solidFill>
                <a:effectLst>
                  <a:outerShdw blurRad="38100" dist="38100" dir="2700000" algn="tl">
                    <a:srgbClr val="C0C0C0"/>
                  </a:outerShdw>
                </a:effectLst>
              </a:rPr>
              <a:t>11.</a:t>
            </a:r>
            <a:r>
              <a:rPr lang="en-US" altLang="zh-TW" dirty="0" smtClean="0">
                <a:solidFill>
                  <a:schemeClr val="hlink"/>
                </a:solidFill>
              </a:rPr>
              <a:t> </a:t>
            </a:r>
            <a:r>
              <a:rPr lang="zh-TW" altLang="en-US" dirty="0" smtClean="0">
                <a:solidFill>
                  <a:schemeClr val="hlink"/>
                </a:solidFill>
                <a:effectLst>
                  <a:outerShdw blurRad="38100" dist="38100" dir="2700000" algn="tl">
                    <a:srgbClr val="C0C0C0"/>
                  </a:outerShdw>
                </a:effectLst>
              </a:rPr>
              <a:t>行事曆建立作業</a:t>
            </a:r>
          </a:p>
        </p:txBody>
      </p:sp>
      <p:sp>
        <p:nvSpPr>
          <p:cNvPr id="37893" name="AutoShape 5"/>
          <p:cNvSpPr>
            <a:spLocks noChangeArrowheads="1"/>
          </p:cNvSpPr>
          <p:nvPr/>
        </p:nvSpPr>
        <p:spPr bwMode="auto">
          <a:xfrm>
            <a:off x="32048" y="5301208"/>
            <a:ext cx="1763713" cy="1079500"/>
          </a:xfrm>
          <a:prstGeom prst="wedgeRoundRectCallout">
            <a:avLst>
              <a:gd name="adj1" fmla="val 55956"/>
              <a:gd name="adj2" fmla="val 44884"/>
              <a:gd name="adj3" fmla="val 16667"/>
            </a:avLst>
          </a:prstGeom>
          <a:gradFill rotWithShape="1">
            <a:gsLst>
              <a:gs pos="0">
                <a:srgbClr val="FF99FF"/>
              </a:gs>
              <a:gs pos="100000">
                <a:schemeClr val="bg1"/>
              </a:gs>
            </a:gsLst>
            <a:lin ang="5400000" scaled="1"/>
          </a:gradFill>
          <a:ln w="9525">
            <a:solidFill>
              <a:schemeClr val="tx1"/>
            </a:solidFill>
            <a:miter lim="800000"/>
            <a:headEnd/>
            <a:tailEnd/>
          </a:ln>
        </p:spPr>
        <p:txBody>
          <a:bodyPr anchor="ctr" anchorCtr="1"/>
          <a:lstStyle/>
          <a:p>
            <a:pPr>
              <a:defRPr/>
            </a:pPr>
            <a:r>
              <a:rPr lang="zh-TW" altLang="en-US" b="1" dirty="0">
                <a:effectLst>
                  <a:outerShdw blurRad="38100" dist="38100" dir="2700000" algn="tl">
                    <a:srgbClr val="FFFFFF"/>
                  </a:outerShdw>
                </a:effectLst>
                <a:ea typeface="標楷體" pitchFamily="65" charset="-120"/>
              </a:rPr>
              <a:t>可在行事曆表</a:t>
            </a:r>
            <a:r>
              <a:rPr lang="zh-TW" altLang="en-US" b="1" u="sng" dirty="0">
                <a:solidFill>
                  <a:srgbClr val="FF0000"/>
                </a:solidFill>
                <a:effectLst>
                  <a:outerShdw blurRad="38100" dist="38100" dir="2700000" algn="tl">
                    <a:srgbClr val="FFFFFF"/>
                  </a:outerShdw>
                </a:effectLst>
                <a:ea typeface="標楷體" pitchFamily="65" charset="-120"/>
              </a:rPr>
              <a:t>最後一列</a:t>
            </a:r>
            <a:r>
              <a:rPr lang="zh-TW" altLang="en-US" b="1" dirty="0">
                <a:effectLst>
                  <a:outerShdw blurRad="38100" dist="38100" dir="2700000" algn="tl">
                    <a:srgbClr val="FFFFFF"/>
                  </a:outerShdw>
                </a:effectLst>
                <a:ea typeface="標楷體" pitchFamily="65" charset="-120"/>
              </a:rPr>
              <a:t>新增新的休假日期</a:t>
            </a:r>
          </a:p>
        </p:txBody>
      </p:sp>
      <p:sp>
        <p:nvSpPr>
          <p:cNvPr id="8" name="AutoShape 5"/>
          <p:cNvSpPr>
            <a:spLocks noChangeArrowheads="1"/>
          </p:cNvSpPr>
          <p:nvPr/>
        </p:nvSpPr>
        <p:spPr bwMode="auto">
          <a:xfrm>
            <a:off x="4429436" y="3501007"/>
            <a:ext cx="3816424" cy="1428675"/>
          </a:xfrm>
          <a:prstGeom prst="wedgeRoundRectCallout">
            <a:avLst>
              <a:gd name="adj1" fmla="val -58393"/>
              <a:gd name="adj2" fmla="val -51336"/>
              <a:gd name="adj3" fmla="val 16667"/>
            </a:avLst>
          </a:prstGeom>
          <a:gradFill rotWithShape="1">
            <a:gsLst>
              <a:gs pos="0">
                <a:srgbClr val="FFFF00"/>
              </a:gs>
              <a:gs pos="100000">
                <a:schemeClr val="bg1"/>
              </a:gs>
              <a:gs pos="100000">
                <a:srgbClr val="66FFFF"/>
              </a:gs>
            </a:gsLst>
            <a:lin ang="5400000" scaled="1"/>
          </a:gradFill>
          <a:ln w="9525">
            <a:solidFill>
              <a:schemeClr val="tx1"/>
            </a:solidFill>
            <a:miter lim="800000"/>
            <a:headEnd/>
            <a:tailEnd/>
          </a:ln>
        </p:spPr>
        <p:txBody>
          <a:bodyPr anchor="ctr" anchorCtr="1"/>
          <a:lstStyle/>
          <a:p>
            <a:r>
              <a:rPr lang="zh-TW" altLang="en-US" b="1" dirty="0" smtClean="0">
                <a:latin typeface="Times New Roman" pitchFamily="18" charset="0"/>
                <a:ea typeface="標楷體" pitchFamily="65" charset="-120"/>
              </a:rPr>
              <a:t>行事曆建立作業之行業別，分為：</a:t>
            </a:r>
            <a:endParaRPr lang="en-US" altLang="zh-TW" b="1" dirty="0" smtClean="0">
              <a:latin typeface="Times New Roman" pitchFamily="18" charset="0"/>
              <a:ea typeface="標楷體" pitchFamily="65" charset="-120"/>
            </a:endParaRPr>
          </a:p>
          <a:p>
            <a:pPr marL="342900" indent="-342900">
              <a:buAutoNum type="arabicPeriod"/>
            </a:pPr>
            <a:r>
              <a:rPr lang="zh-TW" altLang="en-US" b="1" dirty="0" smtClean="0">
                <a:solidFill>
                  <a:srgbClr val="0000FF"/>
                </a:solidFill>
                <a:latin typeface="Times New Roman" pitchFamily="18" charset="0"/>
                <a:ea typeface="標楷體" pitchFamily="65" charset="-120"/>
              </a:rPr>
              <a:t>工廠</a:t>
            </a:r>
            <a:endParaRPr lang="en-US" altLang="zh-TW" b="1" dirty="0" smtClean="0">
              <a:solidFill>
                <a:srgbClr val="0000FF"/>
              </a:solidFill>
              <a:latin typeface="Times New Roman" pitchFamily="18" charset="0"/>
              <a:ea typeface="標楷體" pitchFamily="65" charset="-120"/>
            </a:endParaRPr>
          </a:p>
          <a:p>
            <a:pPr marL="342900" indent="-342900">
              <a:buAutoNum type="arabicPeriod"/>
            </a:pPr>
            <a:r>
              <a:rPr lang="zh-TW" altLang="en-US" b="1" dirty="0" smtClean="0">
                <a:solidFill>
                  <a:srgbClr val="0000FF"/>
                </a:solidFill>
                <a:latin typeface="Times New Roman" pitchFamily="18" charset="0"/>
                <a:ea typeface="標楷體" pitchFamily="65" charset="-120"/>
              </a:rPr>
              <a:t>銀行</a:t>
            </a:r>
            <a:endParaRPr lang="en-US" altLang="zh-TW" b="1" dirty="0" smtClean="0">
              <a:solidFill>
                <a:srgbClr val="0000FF"/>
              </a:solidFill>
              <a:latin typeface="Times New Roman" pitchFamily="18" charset="0"/>
              <a:ea typeface="標楷體" pitchFamily="65" charset="-120"/>
            </a:endParaRPr>
          </a:p>
          <a:p>
            <a:pPr marL="342900" indent="-342900">
              <a:buAutoNum type="arabicPeriod"/>
            </a:pPr>
            <a:r>
              <a:rPr lang="zh-TW" altLang="en-US" b="1" dirty="0" smtClean="0">
                <a:solidFill>
                  <a:srgbClr val="0000FF"/>
                </a:solidFill>
                <a:latin typeface="Times New Roman" pitchFamily="18" charset="0"/>
                <a:ea typeface="標楷體" pitchFamily="65" charset="-120"/>
              </a:rPr>
              <a:t>刷卡班別</a:t>
            </a:r>
            <a:endParaRPr lang="en-US" altLang="zh-TW" b="1" u="sng" dirty="0">
              <a:solidFill>
                <a:srgbClr val="0000FF"/>
              </a:solidFill>
              <a:latin typeface="Times New Roman" pitchFamily="18" charset="0"/>
              <a:ea typeface="標楷體" pitchFamily="65" charset="-120"/>
            </a:endParaRPr>
          </a:p>
        </p:txBody>
      </p:sp>
      <p:sp>
        <p:nvSpPr>
          <p:cNvPr id="9" name="Rectangle 8"/>
          <p:cNvSpPr>
            <a:spLocks noChangeArrowheads="1"/>
          </p:cNvSpPr>
          <p:nvPr/>
        </p:nvSpPr>
        <p:spPr bwMode="auto">
          <a:xfrm>
            <a:off x="2123728" y="3224462"/>
            <a:ext cx="1944216" cy="276545"/>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695322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ssolve">
                                      <p:cBhvr>
                                        <p:cTn id="7" dur="500"/>
                                        <p:tgtEl>
                                          <p:spTgt spid="33794"/>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ipe(down)">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1100"/>
                                        <p:tgtEl>
                                          <p:spTgt spid="9"/>
                                        </p:tgtEl>
                                      </p:cBhvr>
                                    </p:animEffect>
                                  </p:childTnLst>
                                </p:cTn>
                              </p:par>
                            </p:childTnLst>
                          </p:cTn>
                        </p:par>
                        <p:par>
                          <p:cTn id="17" fill="hold">
                            <p:stCondLst>
                              <p:cond delay="1100"/>
                            </p:stCondLst>
                            <p:childTnLst>
                              <p:par>
                                <p:cTn id="18" presetID="18" presetClass="entr" presetSubtype="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37893"/>
                                        </p:tgtEl>
                                        <p:attrNameLst>
                                          <p:attrName>style.visibility</p:attrName>
                                        </p:attrNameLst>
                                      </p:cBhvr>
                                      <p:to>
                                        <p:strVal val="visible"/>
                                      </p:to>
                                    </p:set>
                                    <p:animEffect transition="in" filter="checkerboard(across)">
                                      <p:cBhvr>
                                        <p:cTn id="29"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7893" grpId="0" animBg="1"/>
      <p:bldP spid="8" grpId="0" animBg="1"/>
      <p:bldP spid="8" grpId="1"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996952"/>
            <a:ext cx="8352928" cy="1143000"/>
          </a:xfrm>
        </p:spPr>
        <p:txBody>
          <a:bodyPr/>
          <a:lstStyle/>
          <a:p>
            <a:r>
              <a:rPr lang="zh-TW" altLang="en-US" dirty="0" smtClean="0">
                <a:effectLst>
                  <a:outerShdw blurRad="38100" dist="38100" dir="2700000" algn="tl">
                    <a:srgbClr val="000000">
                      <a:alpha val="43137"/>
                    </a:srgbClr>
                  </a:outerShdw>
                </a:effectLst>
              </a:rPr>
              <a:t>配銷模組基本資料</a:t>
            </a:r>
            <a:endParaRPr lang="zh-TW" altLang="en-US" dirty="0">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1128ECC3-C600-419A-B52E-8F68CC67F9C2}" type="slidenum">
              <a:rPr lang="zh-TW" altLang="en-US" smtClean="0"/>
              <a:pPr/>
              <a:t>25</a:t>
            </a:fld>
            <a:endParaRPr lang="en-US" altLang="zh-TW"/>
          </a:p>
        </p:txBody>
      </p:sp>
    </p:spTree>
    <p:extLst>
      <p:ext uri="{BB962C8B-B14F-4D97-AF65-F5344CB8AC3E}">
        <p14:creationId xmlns:p14="http://schemas.microsoft.com/office/powerpoint/2010/main" val="316975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07704" y="2295047"/>
            <a:ext cx="5400600" cy="4499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09A54949-ED2B-4341-B6E7-57E300F41FA9}" type="slidenum">
              <a:rPr lang="zh-TW" altLang="en-US"/>
              <a:pPr/>
              <a:t>26</a:t>
            </a:fld>
            <a:endParaRPr lang="en-US" altLang="zh-TW"/>
          </a:p>
        </p:txBody>
      </p:sp>
      <p:sp>
        <p:nvSpPr>
          <p:cNvPr id="31746" name="Rectangle 2"/>
          <p:cNvSpPr>
            <a:spLocks noGrp="1"/>
          </p:cNvSpPr>
          <p:nvPr>
            <p:ph type="title" idx="4294967295"/>
          </p:nvPr>
        </p:nvSpPr>
        <p:spPr>
          <a:xfrm>
            <a:off x="428624" y="1357313"/>
            <a:ext cx="8319839" cy="775543"/>
          </a:xfrm>
        </p:spPr>
        <p:txBody>
          <a:bodyPr/>
          <a:lstStyle/>
          <a:p>
            <a:pPr>
              <a:defRPr/>
            </a:pPr>
            <a:r>
              <a:rPr lang="en-US" altLang="zh-TW" b="1" dirty="0" smtClean="0">
                <a:solidFill>
                  <a:srgbClr val="FF0000"/>
                </a:solidFill>
                <a:effectLst>
                  <a:outerShdw blurRad="38100" dist="38100" dir="2700000" algn="tl">
                    <a:srgbClr val="000000">
                      <a:alpha val="43137"/>
                    </a:srgbClr>
                  </a:outerShdw>
                </a:effectLst>
              </a:rPr>
              <a:t>12. </a:t>
            </a:r>
            <a:r>
              <a:rPr lang="zh-TW" altLang="en-US" dirty="0" smtClean="0">
                <a:solidFill>
                  <a:srgbClr val="FF0000"/>
                </a:solidFill>
                <a:effectLst>
                  <a:outerShdw blurRad="38100" dist="38100" dir="2700000" algn="tl">
                    <a:srgbClr val="000000">
                      <a:alpha val="43137"/>
                    </a:srgbClr>
                  </a:outerShdw>
                </a:effectLst>
              </a:rPr>
              <a:t>進銷存參數設定</a:t>
            </a:r>
          </a:p>
        </p:txBody>
      </p:sp>
      <p:sp>
        <p:nvSpPr>
          <p:cNvPr id="22531" name="Rectangle 5"/>
          <p:cNvSpPr>
            <a:spLocks noChangeArrowheads="1"/>
          </p:cNvSpPr>
          <p:nvPr/>
        </p:nvSpPr>
        <p:spPr bwMode="auto">
          <a:xfrm>
            <a:off x="2267745" y="2996952"/>
            <a:ext cx="2088232" cy="1224135"/>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a:p>
        </p:txBody>
      </p:sp>
      <p:sp>
        <p:nvSpPr>
          <p:cNvPr id="31750" name="AutoShape 6"/>
          <p:cNvSpPr>
            <a:spLocks noChangeArrowheads="1"/>
          </p:cNvSpPr>
          <p:nvPr/>
        </p:nvSpPr>
        <p:spPr bwMode="auto">
          <a:xfrm>
            <a:off x="4608004" y="3789363"/>
            <a:ext cx="3673475" cy="1584325"/>
          </a:xfrm>
          <a:prstGeom prst="wedgeRoundRectCallout">
            <a:avLst>
              <a:gd name="adj1" fmla="val -56481"/>
              <a:gd name="adj2" fmla="val -51806"/>
              <a:gd name="adj3" fmla="val 16667"/>
            </a:avLst>
          </a:prstGeom>
          <a:gradFill rotWithShape="1">
            <a:gsLst>
              <a:gs pos="0">
                <a:srgbClr val="99FFCC"/>
              </a:gs>
              <a:gs pos="100000">
                <a:schemeClr val="bg1"/>
              </a:gs>
            </a:gsLst>
            <a:lin ang="135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latin typeface="Times New Roman" pitchFamily="18" charset="0"/>
                <a:ea typeface="標楷體" pitchFamily="65" charset="-120"/>
              </a:rPr>
              <a:t>商品分類方式跟</a:t>
            </a:r>
            <a:r>
              <a:rPr lang="zh-TW" altLang="en-US" b="1" dirty="0">
                <a:effectLst>
                  <a:outerShdw blurRad="38100" dist="38100" dir="2700000" algn="tl">
                    <a:srgbClr val="FFFFFF"/>
                  </a:outerShdw>
                </a:effectLst>
                <a:ea typeface="標楷體" pitchFamily="65" charset="-120"/>
              </a:rPr>
              <a:t>「</a:t>
            </a:r>
            <a:r>
              <a:rPr lang="zh-TW" altLang="en-US" b="1" dirty="0">
                <a:solidFill>
                  <a:schemeClr val="hlink"/>
                </a:solidFill>
                <a:ea typeface="標楷體" pitchFamily="65" charset="-120"/>
              </a:rPr>
              <a:t>庫存管理系統</a:t>
            </a:r>
            <a:r>
              <a:rPr lang="zh-TW" altLang="en-US" b="1" dirty="0">
                <a:effectLst>
                  <a:outerShdw blurRad="38100" dist="38100" dir="2700000" algn="tl">
                    <a:srgbClr val="FFFFFF"/>
                  </a:outerShdw>
                </a:effectLst>
                <a:ea typeface="標楷體" pitchFamily="65" charset="-120"/>
              </a:rPr>
              <a:t>」基本資料中的「</a:t>
            </a:r>
            <a:r>
              <a:rPr lang="zh-TW" altLang="en-US" b="1" dirty="0">
                <a:solidFill>
                  <a:srgbClr val="FF0000"/>
                </a:solidFill>
                <a:ea typeface="標楷體" pitchFamily="65" charset="-120"/>
              </a:rPr>
              <a:t>品號類別資料作業</a:t>
            </a:r>
            <a:r>
              <a:rPr lang="zh-TW" altLang="en-US" b="1" dirty="0">
                <a:effectLst>
                  <a:outerShdw blurRad="38100" dist="38100" dir="2700000" algn="tl">
                    <a:srgbClr val="FFFFFF"/>
                  </a:outerShdw>
                </a:effectLst>
                <a:ea typeface="標楷體" pitchFamily="65" charset="-120"/>
              </a:rPr>
              <a:t>」有先後資料的關連。表示這裡如果未設定，則品號類別資料作業裡也沒有資料</a:t>
            </a:r>
          </a:p>
        </p:txBody>
      </p:sp>
    </p:spTree>
    <p:extLst>
      <p:ext uri="{BB962C8B-B14F-4D97-AF65-F5344CB8AC3E}">
        <p14:creationId xmlns:p14="http://schemas.microsoft.com/office/powerpoint/2010/main" val="2706957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checkerboard(down)">
                                      <p:cBhvr>
                                        <p:cTn id="7" dur="500"/>
                                        <p:tgtEl>
                                          <p:spTgt spid="3174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down)">
                                      <p:cBhvr>
                                        <p:cTn id="11" dur="500"/>
                                        <p:tgtEl>
                                          <p:spTgt spid="40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22531"/>
                                        </p:tgtEl>
                                        <p:attrNameLst>
                                          <p:attrName>style.visibility</p:attrName>
                                        </p:attrNameLst>
                                      </p:cBhvr>
                                      <p:to>
                                        <p:strVal val="visible"/>
                                      </p:to>
                                    </p:set>
                                    <p:animEffect transition="in" filter="checkerboard(down)">
                                      <p:cBhvr>
                                        <p:cTn id="16" dur="500"/>
                                        <p:tgtEl>
                                          <p:spTgt spid="22531"/>
                                        </p:tgtEl>
                                      </p:cBhvr>
                                    </p:animEffect>
                                  </p:childTnLst>
                                </p:cTn>
                              </p:par>
                            </p:childTnLst>
                          </p:cTn>
                        </p:par>
                        <p:par>
                          <p:cTn id="17" fill="hold">
                            <p:stCondLst>
                              <p:cond delay="500"/>
                            </p:stCondLst>
                            <p:childTnLst>
                              <p:par>
                                <p:cTn id="18" presetID="5" presetClass="entr" presetSubtype="5" fill="hold" grpId="0" nodeType="afterEffect">
                                  <p:stCondLst>
                                    <p:cond delay="0"/>
                                  </p:stCondLst>
                                  <p:childTnLst>
                                    <p:set>
                                      <p:cBhvr>
                                        <p:cTn id="19" dur="1" fill="hold">
                                          <p:stCondLst>
                                            <p:cond delay="0"/>
                                          </p:stCondLst>
                                        </p:cTn>
                                        <p:tgtEl>
                                          <p:spTgt spid="31750"/>
                                        </p:tgtEl>
                                        <p:attrNameLst>
                                          <p:attrName>style.visibility</p:attrName>
                                        </p:attrNameLst>
                                      </p:cBhvr>
                                      <p:to>
                                        <p:strVal val="visible"/>
                                      </p:to>
                                    </p:set>
                                    <p:animEffect transition="in" filter="checkerboard(down)">
                                      <p:cBhvr>
                                        <p:cTn id="20"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2531" grpId="0" animBg="1"/>
      <p:bldP spid="317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投影片編號版面配置區 5"/>
          <p:cNvSpPr>
            <a:spLocks noGrp="1"/>
          </p:cNvSpPr>
          <p:nvPr>
            <p:ph type="sldNum" sz="quarter" idx="10"/>
          </p:nvPr>
        </p:nvSpPr>
        <p:spPr/>
        <p:txBody>
          <a:bodyPr/>
          <a:lstStyle/>
          <a:p>
            <a:fld id="{BF465250-68F6-4814-A3AD-0B0BA90CA6A2}" type="slidenum">
              <a:rPr lang="zh-TW" altLang="en-US"/>
              <a:pPr/>
              <a:t>27</a:t>
            </a:fld>
            <a:endParaRPr lang="en-US" altLang="zh-TW"/>
          </a:p>
        </p:txBody>
      </p:sp>
      <p:sp>
        <p:nvSpPr>
          <p:cNvPr id="11294" name="Rectangle 30"/>
          <p:cNvSpPr>
            <a:spLocks noChangeArrowheads="1"/>
          </p:cNvSpPr>
          <p:nvPr/>
        </p:nvSpPr>
        <p:spPr bwMode="auto">
          <a:xfrm>
            <a:off x="250825" y="0"/>
            <a:ext cx="8569325"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70" name="Rectangle 2"/>
          <p:cNvSpPr>
            <a:spLocks noGrp="1"/>
          </p:cNvSpPr>
          <p:nvPr>
            <p:ph type="title" idx="4294967295"/>
          </p:nvPr>
        </p:nvSpPr>
        <p:spPr>
          <a:xfrm>
            <a:off x="539750" y="188913"/>
            <a:ext cx="8229600" cy="1143000"/>
          </a:xfrm>
        </p:spPr>
        <p:txBody>
          <a:bodyPr/>
          <a:lstStyle/>
          <a:p>
            <a:r>
              <a:rPr lang="en-US" altLang="zh-TW" b="1" dirty="0" smtClean="0"/>
              <a:t>12.</a:t>
            </a:r>
            <a:r>
              <a:rPr lang="en-US" altLang="zh-TW" dirty="0" smtClean="0"/>
              <a:t> </a:t>
            </a:r>
            <a:r>
              <a:rPr lang="zh-TW" altLang="en-US" dirty="0" smtClean="0">
                <a:effectLst>
                  <a:outerShdw blurRad="38100" dist="38100" dir="2700000" algn="tl">
                    <a:srgbClr val="000000">
                      <a:alpha val="43137"/>
                    </a:srgbClr>
                  </a:outerShdw>
                </a:effectLst>
              </a:rPr>
              <a:t>進銷存參數設定 </a:t>
            </a:r>
            <a:r>
              <a:rPr lang="en-US" altLang="zh-TW" b="1" dirty="0" smtClean="0">
                <a:effectLst>
                  <a:outerShdw blurRad="38100" dist="38100" dir="2700000" algn="tl">
                    <a:srgbClr val="000000">
                      <a:alpha val="43137"/>
                    </a:srgbClr>
                  </a:outerShdw>
                </a:effectLst>
              </a:rPr>
              <a:t>(</a:t>
            </a:r>
            <a:r>
              <a:rPr lang="en-US" altLang="zh-TW" b="1" i="1" dirty="0" smtClean="0">
                <a:effectLst>
                  <a:outerShdw blurRad="38100" dist="38100" dir="2700000" algn="tl">
                    <a:srgbClr val="000000">
                      <a:alpha val="43137"/>
                    </a:srgbClr>
                  </a:outerShdw>
                </a:effectLst>
              </a:rPr>
              <a:t>Cont</a:t>
            </a:r>
            <a:r>
              <a:rPr lang="en-US" altLang="zh-TW" b="1" dirty="0" smtClean="0">
                <a:effectLst>
                  <a:outerShdw blurRad="38100" dist="38100" dir="2700000" algn="tl">
                    <a:srgbClr val="000000">
                      <a:alpha val="43137"/>
                    </a:srgbClr>
                  </a:outerShdw>
                </a:effectLst>
              </a:rPr>
              <a:t>.)</a:t>
            </a:r>
            <a:endParaRPr lang="zh-TW" altLang="en-US" b="1" dirty="0" smtClean="0">
              <a:effectLst>
                <a:outerShdw blurRad="38100" dist="38100" dir="2700000" algn="tl">
                  <a:srgbClr val="000000">
                    <a:alpha val="43137"/>
                  </a:srgbClr>
                </a:outerShdw>
              </a:effectLst>
            </a:endParaRPr>
          </a:p>
        </p:txBody>
      </p:sp>
      <p:sp>
        <p:nvSpPr>
          <p:cNvPr id="23556" name="AutoShape 4"/>
          <p:cNvSpPr>
            <a:spLocks noChangeArrowheads="1"/>
          </p:cNvSpPr>
          <p:nvPr/>
        </p:nvSpPr>
        <p:spPr bwMode="auto">
          <a:xfrm>
            <a:off x="900113" y="2420938"/>
            <a:ext cx="647700" cy="1727200"/>
          </a:xfrm>
          <a:prstGeom prst="flowChartAlternateProcess">
            <a:avLst/>
          </a:prstGeom>
          <a:gradFill rotWithShape="1">
            <a:gsLst>
              <a:gs pos="0">
                <a:srgbClr val="CC99FF"/>
              </a:gs>
              <a:gs pos="100000">
                <a:schemeClr val="bg1"/>
              </a:gs>
            </a:gsLst>
            <a:lin ang="5400000" scaled="1"/>
          </a:gradFill>
          <a:ln w="9525">
            <a:solidFill>
              <a:schemeClr val="tx1"/>
            </a:solidFill>
            <a:miter lim="800000"/>
            <a:headEnd/>
            <a:tailEnd/>
          </a:ln>
          <a:effectLst>
            <a:outerShdw dist="107763" dir="2700000" algn="ctr" rotWithShape="0">
              <a:srgbClr val="808080">
                <a:alpha val="50000"/>
              </a:srgbClr>
            </a:outerShdw>
          </a:effectLst>
        </p:spPr>
        <p:txBody>
          <a:bodyPr anchor="ctr"/>
          <a:lstStyle/>
          <a:p>
            <a:pPr algn="ctr">
              <a:defRPr/>
            </a:pPr>
            <a:r>
              <a:rPr lang="zh-TW" altLang="en-US" sz="2000" b="1">
                <a:solidFill>
                  <a:schemeClr val="hlink"/>
                </a:solidFill>
                <a:latin typeface="Times New Roman" pitchFamily="18" charset="0"/>
                <a:ea typeface="標楷體" pitchFamily="65" charset="-120"/>
              </a:rPr>
              <a:t>財</a:t>
            </a:r>
          </a:p>
          <a:p>
            <a:pPr algn="ctr">
              <a:defRPr/>
            </a:pPr>
            <a:r>
              <a:rPr lang="zh-TW" altLang="en-US" sz="2000" b="1">
                <a:solidFill>
                  <a:schemeClr val="hlink"/>
                </a:solidFill>
                <a:latin typeface="Times New Roman" pitchFamily="18" charset="0"/>
                <a:ea typeface="標楷體" pitchFamily="65" charset="-120"/>
              </a:rPr>
              <a:t>務</a:t>
            </a:r>
          </a:p>
          <a:p>
            <a:pPr algn="ctr">
              <a:defRPr/>
            </a:pPr>
            <a:r>
              <a:rPr lang="zh-TW" altLang="en-US" sz="2000" b="1">
                <a:solidFill>
                  <a:schemeClr val="hlink"/>
                </a:solidFill>
                <a:latin typeface="Times New Roman" pitchFamily="18" charset="0"/>
                <a:ea typeface="標楷體" pitchFamily="65" charset="-120"/>
              </a:rPr>
              <a:t>會</a:t>
            </a:r>
          </a:p>
          <a:p>
            <a:pPr algn="ctr">
              <a:defRPr/>
            </a:pPr>
            <a:r>
              <a:rPr lang="zh-TW" altLang="en-US" sz="2000" b="1">
                <a:solidFill>
                  <a:schemeClr val="hlink"/>
                </a:solidFill>
                <a:latin typeface="Times New Roman" pitchFamily="18" charset="0"/>
                <a:ea typeface="標楷體" pitchFamily="65" charset="-120"/>
              </a:rPr>
              <a:t>計</a:t>
            </a:r>
            <a:endParaRPr lang="en-US" altLang="zh-TW" sz="2000" b="1">
              <a:solidFill>
                <a:schemeClr val="hlink"/>
              </a:solidFill>
              <a:latin typeface="Times New Roman" pitchFamily="18" charset="0"/>
              <a:ea typeface="標楷體" pitchFamily="65" charset="-120"/>
            </a:endParaRPr>
          </a:p>
        </p:txBody>
      </p:sp>
      <p:sp>
        <p:nvSpPr>
          <p:cNvPr id="23557" name="AutoShape 5"/>
          <p:cNvSpPr>
            <a:spLocks noChangeArrowheads="1"/>
          </p:cNvSpPr>
          <p:nvPr/>
        </p:nvSpPr>
        <p:spPr bwMode="auto">
          <a:xfrm>
            <a:off x="900113" y="4437063"/>
            <a:ext cx="647700" cy="1727200"/>
          </a:xfrm>
          <a:prstGeom prst="flowChartAlternateProcess">
            <a:avLst/>
          </a:prstGeom>
          <a:gradFill rotWithShape="1">
            <a:gsLst>
              <a:gs pos="0">
                <a:srgbClr val="99FF99"/>
              </a:gs>
              <a:gs pos="100000">
                <a:schemeClr val="bg1"/>
              </a:gs>
            </a:gsLst>
            <a:lin ang="5400000" scaled="1"/>
          </a:gradFill>
          <a:ln w="9525">
            <a:solidFill>
              <a:schemeClr val="tx1"/>
            </a:solidFill>
            <a:miter lim="800000"/>
            <a:headEnd/>
            <a:tailEnd/>
          </a:ln>
          <a:effectLst>
            <a:outerShdw dist="107763" dir="2700000" algn="ctr" rotWithShape="0">
              <a:srgbClr val="808080">
                <a:alpha val="50000"/>
              </a:srgbClr>
            </a:outerShdw>
          </a:effectLst>
        </p:spPr>
        <p:txBody>
          <a:bodyPr anchor="ctr"/>
          <a:lstStyle/>
          <a:p>
            <a:pPr algn="ctr">
              <a:defRPr/>
            </a:pPr>
            <a:r>
              <a:rPr lang="zh-TW" altLang="en-US" sz="2000" b="1">
                <a:solidFill>
                  <a:schemeClr val="hlink"/>
                </a:solidFill>
                <a:latin typeface="Times New Roman" pitchFamily="18" charset="0"/>
                <a:ea typeface="標楷體" pitchFamily="65" charset="-120"/>
              </a:rPr>
              <a:t>倉庫資材</a:t>
            </a:r>
            <a:endParaRPr lang="en-US" altLang="zh-TW" sz="2000" b="1">
              <a:solidFill>
                <a:schemeClr val="hlink"/>
              </a:solidFill>
              <a:latin typeface="Times New Roman" pitchFamily="18" charset="0"/>
              <a:ea typeface="標楷體" pitchFamily="65" charset="-120"/>
            </a:endParaRPr>
          </a:p>
        </p:txBody>
      </p:sp>
      <p:sp>
        <p:nvSpPr>
          <p:cNvPr id="23558" name="Rectangle 6"/>
          <p:cNvSpPr>
            <a:spLocks noChangeArrowheads="1"/>
          </p:cNvSpPr>
          <p:nvPr/>
        </p:nvSpPr>
        <p:spPr bwMode="auto">
          <a:xfrm>
            <a:off x="4500563" y="2060575"/>
            <a:ext cx="1368425" cy="503238"/>
          </a:xfrm>
          <a:prstGeom prst="rect">
            <a:avLst/>
          </a:prstGeom>
          <a:solidFill>
            <a:schemeClr val="bg1"/>
          </a:solidFill>
          <a:ln w="9525">
            <a:solidFill>
              <a:schemeClr val="tx1"/>
            </a:solidFill>
            <a:miter lim="800000"/>
            <a:headEnd/>
            <a:tailEnd/>
          </a:ln>
          <a:effectLst>
            <a:outerShdw dist="107763" dir="2700000" algn="ctr" rotWithShape="0">
              <a:srgbClr val="808080">
                <a:alpha val="50000"/>
              </a:srgbClr>
            </a:outerShdw>
          </a:effectLst>
        </p:spPr>
        <p:txBody>
          <a:bodyPr wrap="none" anchor="ctr"/>
          <a:lstStyle/>
          <a:p>
            <a:pPr algn="ctr">
              <a:defRPr/>
            </a:pPr>
            <a:r>
              <a:rPr lang="zh-TW" altLang="en-US" b="1">
                <a:latin typeface="Times New Roman" pitchFamily="18" charset="0"/>
                <a:ea typeface="標楷體" pitchFamily="65" charset="-120"/>
              </a:rPr>
              <a:t>存貨</a:t>
            </a:r>
          </a:p>
        </p:txBody>
      </p:sp>
      <p:sp>
        <p:nvSpPr>
          <p:cNvPr id="23559" name="AutoShape 7"/>
          <p:cNvSpPr>
            <a:spLocks noChangeArrowheads="1"/>
          </p:cNvSpPr>
          <p:nvPr/>
        </p:nvSpPr>
        <p:spPr bwMode="auto">
          <a:xfrm>
            <a:off x="2411413" y="3357563"/>
            <a:ext cx="1152525" cy="504825"/>
          </a:xfrm>
          <a:prstGeom prst="roundRect">
            <a:avLst>
              <a:gd name="adj" fmla="val 16667"/>
            </a:avLst>
          </a:prstGeom>
          <a:gradFill rotWithShape="1">
            <a:gsLst>
              <a:gs pos="0">
                <a:srgbClr val="CC99FF"/>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原料</a:t>
            </a:r>
          </a:p>
        </p:txBody>
      </p:sp>
      <p:sp>
        <p:nvSpPr>
          <p:cNvPr id="23560" name="AutoShape 8"/>
          <p:cNvSpPr>
            <a:spLocks noChangeArrowheads="1"/>
          </p:cNvSpPr>
          <p:nvPr/>
        </p:nvSpPr>
        <p:spPr bwMode="auto">
          <a:xfrm>
            <a:off x="4067175" y="3357563"/>
            <a:ext cx="1152525" cy="504825"/>
          </a:xfrm>
          <a:prstGeom prst="roundRect">
            <a:avLst>
              <a:gd name="adj" fmla="val 16667"/>
            </a:avLst>
          </a:prstGeom>
          <a:gradFill rotWithShape="1">
            <a:gsLst>
              <a:gs pos="0">
                <a:srgbClr val="CC99FF"/>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物料</a:t>
            </a:r>
          </a:p>
        </p:txBody>
      </p:sp>
      <p:sp>
        <p:nvSpPr>
          <p:cNvPr id="23561" name="AutoShape 9"/>
          <p:cNvSpPr>
            <a:spLocks noChangeArrowheads="1"/>
          </p:cNvSpPr>
          <p:nvPr/>
        </p:nvSpPr>
        <p:spPr bwMode="auto">
          <a:xfrm>
            <a:off x="5580063" y="3357563"/>
            <a:ext cx="1152525" cy="504825"/>
          </a:xfrm>
          <a:prstGeom prst="roundRect">
            <a:avLst>
              <a:gd name="adj" fmla="val 16667"/>
            </a:avLst>
          </a:prstGeom>
          <a:gradFill rotWithShape="1">
            <a:gsLst>
              <a:gs pos="0">
                <a:srgbClr val="CC99FF"/>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半成品</a:t>
            </a:r>
          </a:p>
        </p:txBody>
      </p:sp>
      <p:sp>
        <p:nvSpPr>
          <p:cNvPr id="23562" name="AutoShape 10"/>
          <p:cNvSpPr>
            <a:spLocks noChangeArrowheads="1"/>
          </p:cNvSpPr>
          <p:nvPr/>
        </p:nvSpPr>
        <p:spPr bwMode="auto">
          <a:xfrm>
            <a:off x="7164388" y="3357563"/>
            <a:ext cx="1152525" cy="504825"/>
          </a:xfrm>
          <a:prstGeom prst="roundRect">
            <a:avLst>
              <a:gd name="adj" fmla="val 16667"/>
            </a:avLst>
          </a:prstGeom>
          <a:gradFill rotWithShape="1">
            <a:gsLst>
              <a:gs pos="0">
                <a:srgbClr val="CC99FF"/>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成品</a:t>
            </a:r>
          </a:p>
        </p:txBody>
      </p:sp>
      <p:sp>
        <p:nvSpPr>
          <p:cNvPr id="23563" name="AutoShape 11"/>
          <p:cNvSpPr>
            <a:spLocks noChangeArrowheads="1"/>
          </p:cNvSpPr>
          <p:nvPr/>
        </p:nvSpPr>
        <p:spPr bwMode="auto">
          <a:xfrm>
            <a:off x="2195513" y="5013325"/>
            <a:ext cx="1295400" cy="504825"/>
          </a:xfrm>
          <a:prstGeom prst="roundRect">
            <a:avLst>
              <a:gd name="adj" fmla="val 16667"/>
            </a:avLst>
          </a:prstGeom>
          <a:gradFill rotWithShape="1">
            <a:gsLst>
              <a:gs pos="0">
                <a:srgbClr val="99FF99"/>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五金零件</a:t>
            </a:r>
          </a:p>
        </p:txBody>
      </p:sp>
      <p:sp>
        <p:nvSpPr>
          <p:cNvPr id="23564" name="AutoShape 12"/>
          <p:cNvSpPr>
            <a:spLocks noChangeArrowheads="1"/>
          </p:cNvSpPr>
          <p:nvPr/>
        </p:nvSpPr>
        <p:spPr bwMode="auto">
          <a:xfrm>
            <a:off x="3779838" y="5013325"/>
            <a:ext cx="1295400" cy="504825"/>
          </a:xfrm>
          <a:prstGeom prst="roundRect">
            <a:avLst>
              <a:gd name="adj" fmla="val 16667"/>
            </a:avLst>
          </a:prstGeom>
          <a:gradFill rotWithShape="1">
            <a:gsLst>
              <a:gs pos="0">
                <a:srgbClr val="99FF99"/>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電子零件</a:t>
            </a:r>
          </a:p>
        </p:txBody>
      </p:sp>
      <p:sp>
        <p:nvSpPr>
          <p:cNvPr id="23565" name="AutoShape 13"/>
          <p:cNvSpPr>
            <a:spLocks noChangeArrowheads="1"/>
          </p:cNvSpPr>
          <p:nvPr/>
        </p:nvSpPr>
        <p:spPr bwMode="auto">
          <a:xfrm>
            <a:off x="5435600" y="5013325"/>
            <a:ext cx="1295400" cy="504825"/>
          </a:xfrm>
          <a:prstGeom prst="roundRect">
            <a:avLst>
              <a:gd name="adj" fmla="val 16667"/>
            </a:avLst>
          </a:prstGeom>
          <a:gradFill rotWithShape="1">
            <a:gsLst>
              <a:gs pos="0">
                <a:srgbClr val="99FF99"/>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塑膠零件</a:t>
            </a:r>
          </a:p>
        </p:txBody>
      </p:sp>
      <p:sp>
        <p:nvSpPr>
          <p:cNvPr id="23566" name="AutoShape 14"/>
          <p:cNvSpPr>
            <a:spLocks noChangeArrowheads="1"/>
          </p:cNvSpPr>
          <p:nvPr/>
        </p:nvSpPr>
        <p:spPr bwMode="auto">
          <a:xfrm>
            <a:off x="7091363" y="5013325"/>
            <a:ext cx="1295400" cy="504825"/>
          </a:xfrm>
          <a:prstGeom prst="roundRect">
            <a:avLst>
              <a:gd name="adj" fmla="val 16667"/>
            </a:avLst>
          </a:prstGeom>
          <a:gradFill rotWithShape="1">
            <a:gsLst>
              <a:gs pos="0">
                <a:srgbClr val="99FF99"/>
              </a:gs>
              <a:gs pos="100000">
                <a:schemeClr val="bg1"/>
              </a:gs>
            </a:gsLst>
            <a:lin ang="5400000" scaled="1"/>
          </a:gradFill>
          <a:ln w="9525">
            <a:solidFill>
              <a:schemeClr val="tx1"/>
            </a:solidFill>
            <a:round/>
            <a:headEnd/>
            <a:tailEnd/>
          </a:ln>
          <a:effectLst>
            <a:outerShdw dist="107763" dir="2700000" algn="ctr" rotWithShape="0">
              <a:srgbClr val="808080">
                <a:alpha val="50000"/>
              </a:srgbClr>
            </a:outerShdw>
          </a:effectLst>
        </p:spPr>
        <p:txBody>
          <a:bodyPr wrap="none" anchor="ctr"/>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包裝材料</a:t>
            </a:r>
          </a:p>
        </p:txBody>
      </p:sp>
      <p:sp>
        <p:nvSpPr>
          <p:cNvPr id="23567" name="Line 15"/>
          <p:cNvSpPr>
            <a:spLocks noChangeShapeType="1"/>
          </p:cNvSpPr>
          <p:nvPr/>
        </p:nvSpPr>
        <p:spPr bwMode="auto">
          <a:xfrm>
            <a:off x="5219700" y="2565400"/>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68" name="Line 16"/>
          <p:cNvSpPr>
            <a:spLocks noChangeShapeType="1"/>
          </p:cNvSpPr>
          <p:nvPr/>
        </p:nvSpPr>
        <p:spPr bwMode="auto">
          <a:xfrm>
            <a:off x="3059113" y="2997200"/>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69" name="Line 17"/>
          <p:cNvSpPr>
            <a:spLocks noChangeShapeType="1"/>
          </p:cNvSpPr>
          <p:nvPr/>
        </p:nvSpPr>
        <p:spPr bwMode="auto">
          <a:xfrm>
            <a:off x="4643438" y="2997200"/>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0" name="Line 18"/>
          <p:cNvSpPr>
            <a:spLocks noChangeShapeType="1"/>
          </p:cNvSpPr>
          <p:nvPr/>
        </p:nvSpPr>
        <p:spPr bwMode="auto">
          <a:xfrm>
            <a:off x="6156325" y="2997200"/>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1" name="Line 19"/>
          <p:cNvSpPr>
            <a:spLocks noChangeShapeType="1"/>
          </p:cNvSpPr>
          <p:nvPr/>
        </p:nvSpPr>
        <p:spPr bwMode="auto">
          <a:xfrm>
            <a:off x="7740650" y="2997200"/>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2" name="Line 20"/>
          <p:cNvSpPr>
            <a:spLocks noChangeShapeType="1"/>
          </p:cNvSpPr>
          <p:nvPr/>
        </p:nvSpPr>
        <p:spPr bwMode="auto">
          <a:xfrm>
            <a:off x="2843213" y="4652963"/>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3" name="Line 21"/>
          <p:cNvSpPr>
            <a:spLocks noChangeShapeType="1"/>
          </p:cNvSpPr>
          <p:nvPr/>
        </p:nvSpPr>
        <p:spPr bwMode="auto">
          <a:xfrm>
            <a:off x="4427538" y="4652963"/>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4" name="Line 22"/>
          <p:cNvSpPr>
            <a:spLocks noChangeShapeType="1"/>
          </p:cNvSpPr>
          <p:nvPr/>
        </p:nvSpPr>
        <p:spPr bwMode="auto">
          <a:xfrm>
            <a:off x="6083300" y="4652963"/>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5" name="Line 23"/>
          <p:cNvSpPr>
            <a:spLocks noChangeShapeType="1"/>
          </p:cNvSpPr>
          <p:nvPr/>
        </p:nvSpPr>
        <p:spPr bwMode="auto">
          <a:xfrm>
            <a:off x="7740650" y="4652963"/>
            <a:ext cx="0" cy="35877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TW" altLang="en-US"/>
          </a:p>
        </p:txBody>
      </p:sp>
      <p:sp>
        <p:nvSpPr>
          <p:cNvPr id="23576" name="Line 24"/>
          <p:cNvSpPr>
            <a:spLocks noChangeShapeType="1"/>
          </p:cNvSpPr>
          <p:nvPr/>
        </p:nvSpPr>
        <p:spPr bwMode="auto">
          <a:xfrm flipH="1" flipV="1">
            <a:off x="2843213" y="4652963"/>
            <a:ext cx="489743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7" name="Line 25"/>
          <p:cNvSpPr>
            <a:spLocks noChangeShapeType="1"/>
          </p:cNvSpPr>
          <p:nvPr/>
        </p:nvSpPr>
        <p:spPr bwMode="auto">
          <a:xfrm flipH="1" flipV="1">
            <a:off x="3059113" y="2997200"/>
            <a:ext cx="46815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8" name="Line 26"/>
          <p:cNvSpPr>
            <a:spLocks noChangeShapeType="1"/>
          </p:cNvSpPr>
          <p:nvPr/>
        </p:nvSpPr>
        <p:spPr bwMode="auto">
          <a:xfrm>
            <a:off x="3059113" y="3860800"/>
            <a:ext cx="0" cy="792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9" name="Line 27"/>
          <p:cNvSpPr>
            <a:spLocks noChangeShapeType="1"/>
          </p:cNvSpPr>
          <p:nvPr/>
        </p:nvSpPr>
        <p:spPr bwMode="auto">
          <a:xfrm>
            <a:off x="8532813" y="5229225"/>
            <a:ext cx="36036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1" name="AutoShape 5"/>
          <p:cNvSpPr>
            <a:spLocks noChangeArrowheads="1"/>
          </p:cNvSpPr>
          <p:nvPr/>
        </p:nvSpPr>
        <p:spPr bwMode="auto">
          <a:xfrm>
            <a:off x="1619250" y="1628775"/>
            <a:ext cx="2952750" cy="1152525"/>
          </a:xfrm>
          <a:prstGeom prst="wedgeRoundRectCallout">
            <a:avLst>
              <a:gd name="adj1" fmla="val -48333"/>
              <a:gd name="adj2" fmla="val 62671"/>
              <a:gd name="adj3" fmla="val 16667"/>
            </a:avLst>
          </a:prstGeom>
          <a:gradFill rotWithShape="1">
            <a:gsLst>
              <a:gs pos="0">
                <a:srgbClr val="FFFF99"/>
              </a:gs>
              <a:gs pos="100000">
                <a:schemeClr val="bg1"/>
              </a:gs>
            </a:gsLst>
            <a:lin ang="5400000" scaled="1"/>
          </a:gradFill>
          <a:ln w="9525">
            <a:solidFill>
              <a:schemeClr val="tx1"/>
            </a:solidFill>
            <a:miter lim="800000"/>
            <a:headEnd/>
            <a:tailEnd/>
          </a:ln>
        </p:spPr>
        <p:txBody>
          <a:bodyPr anchor="ctr" anchorCtr="1"/>
          <a:lstStyle/>
          <a:p>
            <a:r>
              <a:rPr lang="zh-TW" altLang="en-US" b="1">
                <a:latin typeface="Times New Roman" pitchFamily="18" charset="0"/>
                <a:ea typeface="標楷體" pitchFamily="65" charset="-120"/>
              </a:rPr>
              <a:t>分類方式，必須先在</a:t>
            </a:r>
            <a:r>
              <a:rPr lang="zh-TW" altLang="en-US" b="1">
                <a:solidFill>
                  <a:schemeClr val="hlink"/>
                </a:solidFill>
                <a:latin typeface="Times New Roman" pitchFamily="18" charset="0"/>
                <a:ea typeface="標楷體" pitchFamily="65" charset="-120"/>
              </a:rPr>
              <a:t>進銷存參數設定</a:t>
            </a:r>
            <a:r>
              <a:rPr lang="zh-TW" altLang="en-US" b="1">
                <a:latin typeface="Times New Roman" pitchFamily="18" charset="0"/>
                <a:ea typeface="標楷體" pitchFamily="65" charset="-120"/>
              </a:rPr>
              <a:t>裡設定完成</a:t>
            </a:r>
            <a:endParaRPr lang="en-US" altLang="zh-TW" b="1">
              <a:ea typeface="標楷體" pitchFamily="65" charset="-120"/>
            </a:endParaRPr>
          </a:p>
        </p:txBody>
      </p:sp>
      <p:sp>
        <p:nvSpPr>
          <p:cNvPr id="2" name="AutoShape 5"/>
          <p:cNvSpPr>
            <a:spLocks noChangeArrowheads="1"/>
          </p:cNvSpPr>
          <p:nvPr/>
        </p:nvSpPr>
        <p:spPr bwMode="auto">
          <a:xfrm>
            <a:off x="2051050" y="1773238"/>
            <a:ext cx="2881313" cy="1152525"/>
          </a:xfrm>
          <a:prstGeom prst="wedgeRoundRectCallout">
            <a:avLst>
              <a:gd name="adj1" fmla="val -7685"/>
              <a:gd name="adj2" fmla="val 84713"/>
              <a:gd name="adj3" fmla="val 16667"/>
            </a:avLst>
          </a:prstGeom>
          <a:gradFill rotWithShape="1">
            <a:gsLst>
              <a:gs pos="0">
                <a:srgbClr val="FFCC66"/>
              </a:gs>
              <a:gs pos="100000">
                <a:schemeClr val="bg1"/>
              </a:gs>
            </a:gsLst>
            <a:lin ang="5400000" scaled="1"/>
          </a:gradFill>
          <a:ln w="9525">
            <a:solidFill>
              <a:schemeClr val="tx1"/>
            </a:solidFill>
            <a:miter lim="800000"/>
            <a:headEnd/>
            <a:tailEnd/>
          </a:ln>
        </p:spPr>
        <p:txBody>
          <a:bodyPr anchor="ctr" anchorCtr="1"/>
          <a:lstStyle/>
          <a:p>
            <a:r>
              <a:rPr lang="zh-TW" altLang="en-US" b="1">
                <a:latin typeface="Times New Roman" pitchFamily="18" charset="0"/>
                <a:ea typeface="標楷體" pitchFamily="65" charset="-120"/>
              </a:rPr>
              <a:t>內部的細項，需在庫存管理系統中「</a:t>
            </a:r>
            <a:r>
              <a:rPr lang="zh-TW" altLang="en-US" b="1">
                <a:solidFill>
                  <a:schemeClr val="hlink"/>
                </a:solidFill>
                <a:latin typeface="Times New Roman" pitchFamily="18" charset="0"/>
                <a:ea typeface="標楷體" pitchFamily="65" charset="-120"/>
              </a:rPr>
              <a:t>品號類別資料建立</a:t>
            </a:r>
            <a:r>
              <a:rPr lang="zh-TW" altLang="en-US" b="1">
                <a:latin typeface="Times New Roman" pitchFamily="18" charset="0"/>
                <a:ea typeface="標楷體" pitchFamily="65" charset="-120"/>
              </a:rPr>
              <a:t>」去設定</a:t>
            </a:r>
          </a:p>
        </p:txBody>
      </p:sp>
      <p:sp>
        <p:nvSpPr>
          <p:cNvPr id="23582" name="Rectangle 30"/>
          <p:cNvSpPr>
            <a:spLocks noChangeArrowheads="1"/>
          </p:cNvSpPr>
          <p:nvPr/>
        </p:nvSpPr>
        <p:spPr bwMode="auto">
          <a:xfrm>
            <a:off x="2268538" y="5734050"/>
            <a:ext cx="5976937" cy="790575"/>
          </a:xfrm>
          <a:prstGeom prst="rect">
            <a:avLst/>
          </a:prstGeom>
          <a:gradFill rotWithShape="1">
            <a:gsLst>
              <a:gs pos="0">
                <a:srgbClr val="FF66CC"/>
              </a:gs>
              <a:gs pos="100000">
                <a:schemeClr val="bg1"/>
              </a:gs>
            </a:gsLst>
            <a:lin ang="5400000" scaled="1"/>
          </a:gradFill>
          <a:ln w="9525">
            <a:solidFill>
              <a:schemeClr val="tx1"/>
            </a:solidFill>
            <a:miter lim="800000"/>
            <a:headEnd/>
            <a:tailEnd/>
          </a:ln>
        </p:spPr>
        <p:txBody>
          <a:bodyPr anchor="ctr"/>
          <a:lstStyle/>
          <a:p>
            <a:r>
              <a:rPr lang="zh-TW" altLang="en-US" b="1">
                <a:latin typeface="Times New Roman" pitchFamily="18" charset="0"/>
                <a:ea typeface="標楷體" pitchFamily="65" charset="-120"/>
              </a:rPr>
              <a:t>然後再「</a:t>
            </a:r>
            <a:r>
              <a:rPr lang="zh-TW" altLang="en-US" b="1">
                <a:solidFill>
                  <a:schemeClr val="hlink"/>
                </a:solidFill>
                <a:latin typeface="Times New Roman" pitchFamily="18" charset="0"/>
                <a:ea typeface="標楷體" pitchFamily="65" charset="-120"/>
              </a:rPr>
              <a:t>品號資料建立作業</a:t>
            </a:r>
            <a:r>
              <a:rPr lang="zh-TW" altLang="en-US" b="1">
                <a:latin typeface="Times New Roman" pitchFamily="18" charset="0"/>
                <a:ea typeface="標楷體" pitchFamily="65" charset="-120"/>
              </a:rPr>
              <a:t>」中去登錄每一個料件的歸屬類別</a:t>
            </a:r>
          </a:p>
        </p:txBody>
      </p:sp>
    </p:spTree>
    <p:extLst>
      <p:ext uri="{BB962C8B-B14F-4D97-AF65-F5344CB8AC3E}">
        <p14:creationId xmlns:p14="http://schemas.microsoft.com/office/powerpoint/2010/main" val="2176270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556"/>
                                        </p:tgtEl>
                                        <p:attrNameLst>
                                          <p:attrName>style.visibility</p:attrName>
                                        </p:attrNameLst>
                                      </p:cBhvr>
                                      <p:to>
                                        <p:strVal val="visible"/>
                                      </p:to>
                                    </p:set>
                                    <p:animEffect transition="in" filter="blinds(horizontal)">
                                      <p:cBhvr>
                                        <p:cTn id="11" dur="500"/>
                                        <p:tgtEl>
                                          <p:spTgt spid="23556"/>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557"/>
                                        </p:tgtEl>
                                        <p:attrNameLst>
                                          <p:attrName>style.visibility</p:attrName>
                                        </p:attrNameLst>
                                      </p:cBhvr>
                                      <p:to>
                                        <p:strVal val="visible"/>
                                      </p:to>
                                    </p:set>
                                    <p:animEffect transition="in" filter="blinds(horizontal)">
                                      <p:cBhvr>
                                        <p:cTn id="15" dur="500"/>
                                        <p:tgtEl>
                                          <p:spTgt spid="235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3558"/>
                                        </p:tgtEl>
                                        <p:attrNameLst>
                                          <p:attrName>style.visibility</p:attrName>
                                        </p:attrNameLst>
                                      </p:cBhvr>
                                      <p:to>
                                        <p:strVal val="visible"/>
                                      </p:to>
                                    </p:set>
                                    <p:animEffect transition="in" filter="checkerboard(across)">
                                      <p:cBhvr>
                                        <p:cTn id="20" dur="500"/>
                                        <p:tgtEl>
                                          <p:spTgt spid="23558"/>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3567"/>
                                        </p:tgtEl>
                                        <p:attrNameLst>
                                          <p:attrName>style.visibility</p:attrName>
                                        </p:attrNameLst>
                                      </p:cBhvr>
                                      <p:to>
                                        <p:strVal val="visible"/>
                                      </p:to>
                                    </p:set>
                                    <p:animEffect transition="in" filter="blinds(horizontal)">
                                      <p:cBhvr>
                                        <p:cTn id="24" dur="500"/>
                                        <p:tgtEl>
                                          <p:spTgt spid="23567"/>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23577"/>
                                        </p:tgtEl>
                                        <p:attrNameLst>
                                          <p:attrName>style.visibility</p:attrName>
                                        </p:attrNameLst>
                                      </p:cBhvr>
                                      <p:to>
                                        <p:strVal val="visible"/>
                                      </p:to>
                                    </p:set>
                                    <p:animEffect transition="in" filter="checkerboard(across)">
                                      <p:cBhvr>
                                        <p:cTn id="28" dur="500"/>
                                        <p:tgtEl>
                                          <p:spTgt spid="23577"/>
                                        </p:tgtEl>
                                      </p:cBhvr>
                                    </p:animEffect>
                                  </p:childTnLst>
                                </p:cTn>
                              </p:par>
                            </p:childTnLst>
                          </p:cTn>
                        </p:par>
                        <p:par>
                          <p:cTn id="29" fill="hold" nodeType="afterGroup">
                            <p:stCondLst>
                              <p:cond delay="1500"/>
                            </p:stCondLst>
                            <p:childTnLst>
                              <p:par>
                                <p:cTn id="30" presetID="5" presetClass="entr" presetSubtype="10" fill="hold" grpId="0" nodeType="afterEffect">
                                  <p:stCondLst>
                                    <p:cond delay="0"/>
                                  </p:stCondLst>
                                  <p:childTnLst>
                                    <p:set>
                                      <p:cBhvr>
                                        <p:cTn id="31" dur="1" fill="hold">
                                          <p:stCondLst>
                                            <p:cond delay="0"/>
                                          </p:stCondLst>
                                        </p:cTn>
                                        <p:tgtEl>
                                          <p:spTgt spid="23568"/>
                                        </p:tgtEl>
                                        <p:attrNameLst>
                                          <p:attrName>style.visibility</p:attrName>
                                        </p:attrNameLst>
                                      </p:cBhvr>
                                      <p:to>
                                        <p:strVal val="visible"/>
                                      </p:to>
                                    </p:set>
                                    <p:animEffect transition="in" filter="checkerboard(across)">
                                      <p:cBhvr>
                                        <p:cTn id="32" dur="500"/>
                                        <p:tgtEl>
                                          <p:spTgt spid="23568"/>
                                        </p:tgtEl>
                                      </p:cBhvr>
                                    </p:animEffect>
                                  </p:childTnLst>
                                </p:cTn>
                              </p:par>
                            </p:childTnLst>
                          </p:cTn>
                        </p:par>
                        <p:par>
                          <p:cTn id="33" fill="hold" nodeType="afterGroup">
                            <p:stCondLst>
                              <p:cond delay="2000"/>
                            </p:stCondLst>
                            <p:childTnLst>
                              <p:par>
                                <p:cTn id="34" presetID="5" presetClass="entr" presetSubtype="10" fill="hold" grpId="0" nodeType="afterEffect">
                                  <p:stCondLst>
                                    <p:cond delay="0"/>
                                  </p:stCondLst>
                                  <p:childTnLst>
                                    <p:set>
                                      <p:cBhvr>
                                        <p:cTn id="35" dur="1" fill="hold">
                                          <p:stCondLst>
                                            <p:cond delay="0"/>
                                          </p:stCondLst>
                                        </p:cTn>
                                        <p:tgtEl>
                                          <p:spTgt spid="23559"/>
                                        </p:tgtEl>
                                        <p:attrNameLst>
                                          <p:attrName>style.visibility</p:attrName>
                                        </p:attrNameLst>
                                      </p:cBhvr>
                                      <p:to>
                                        <p:strVal val="visible"/>
                                      </p:to>
                                    </p:set>
                                    <p:animEffect transition="in" filter="checkerboard(across)">
                                      <p:cBhvr>
                                        <p:cTn id="36" dur="500"/>
                                        <p:tgtEl>
                                          <p:spTgt spid="23559"/>
                                        </p:tgtEl>
                                      </p:cBhvr>
                                    </p:animEffect>
                                  </p:childTnLst>
                                </p:cTn>
                              </p:par>
                            </p:childTnLst>
                          </p:cTn>
                        </p:par>
                        <p:par>
                          <p:cTn id="37" fill="hold" nodeType="afterGroup">
                            <p:stCondLst>
                              <p:cond delay="2500"/>
                            </p:stCondLst>
                            <p:childTnLst>
                              <p:par>
                                <p:cTn id="38" presetID="5" presetClass="entr" presetSubtype="5" fill="hold" grpId="0" nodeType="afterEffect">
                                  <p:stCondLst>
                                    <p:cond delay="0"/>
                                  </p:stCondLst>
                                  <p:childTnLst>
                                    <p:set>
                                      <p:cBhvr>
                                        <p:cTn id="39" dur="1" fill="hold">
                                          <p:stCondLst>
                                            <p:cond delay="0"/>
                                          </p:stCondLst>
                                        </p:cTn>
                                        <p:tgtEl>
                                          <p:spTgt spid="23569"/>
                                        </p:tgtEl>
                                        <p:attrNameLst>
                                          <p:attrName>style.visibility</p:attrName>
                                        </p:attrNameLst>
                                      </p:cBhvr>
                                      <p:to>
                                        <p:strVal val="visible"/>
                                      </p:to>
                                    </p:set>
                                    <p:animEffect transition="in" filter="checkerboard(down)">
                                      <p:cBhvr>
                                        <p:cTn id="40" dur="500"/>
                                        <p:tgtEl>
                                          <p:spTgt spid="23569"/>
                                        </p:tgtEl>
                                      </p:cBhvr>
                                    </p:animEffect>
                                  </p:childTnLst>
                                </p:cTn>
                              </p:par>
                            </p:childTnLst>
                          </p:cTn>
                        </p:par>
                        <p:par>
                          <p:cTn id="41" fill="hold" nodeType="afterGroup">
                            <p:stCondLst>
                              <p:cond delay="3000"/>
                            </p:stCondLst>
                            <p:childTnLst>
                              <p:par>
                                <p:cTn id="42" presetID="5" presetClass="entr" presetSubtype="5" fill="hold" grpId="0" nodeType="afterEffect">
                                  <p:stCondLst>
                                    <p:cond delay="0"/>
                                  </p:stCondLst>
                                  <p:childTnLst>
                                    <p:set>
                                      <p:cBhvr>
                                        <p:cTn id="43" dur="1" fill="hold">
                                          <p:stCondLst>
                                            <p:cond delay="0"/>
                                          </p:stCondLst>
                                        </p:cTn>
                                        <p:tgtEl>
                                          <p:spTgt spid="23560"/>
                                        </p:tgtEl>
                                        <p:attrNameLst>
                                          <p:attrName>style.visibility</p:attrName>
                                        </p:attrNameLst>
                                      </p:cBhvr>
                                      <p:to>
                                        <p:strVal val="visible"/>
                                      </p:to>
                                    </p:set>
                                    <p:animEffect transition="in" filter="checkerboard(down)">
                                      <p:cBhvr>
                                        <p:cTn id="44" dur="500"/>
                                        <p:tgtEl>
                                          <p:spTgt spid="23560"/>
                                        </p:tgtEl>
                                      </p:cBhvr>
                                    </p:animEffect>
                                  </p:childTnLst>
                                </p:cTn>
                              </p:par>
                            </p:childTnLst>
                          </p:cTn>
                        </p:par>
                        <p:par>
                          <p:cTn id="45" fill="hold" nodeType="afterGroup">
                            <p:stCondLst>
                              <p:cond delay="3500"/>
                            </p:stCondLst>
                            <p:childTnLst>
                              <p:par>
                                <p:cTn id="46" presetID="9" presetClass="entr" presetSubtype="0" fill="hold" grpId="0" nodeType="afterEffect">
                                  <p:stCondLst>
                                    <p:cond delay="0"/>
                                  </p:stCondLst>
                                  <p:childTnLst>
                                    <p:set>
                                      <p:cBhvr>
                                        <p:cTn id="47" dur="1" fill="hold">
                                          <p:stCondLst>
                                            <p:cond delay="0"/>
                                          </p:stCondLst>
                                        </p:cTn>
                                        <p:tgtEl>
                                          <p:spTgt spid="23570"/>
                                        </p:tgtEl>
                                        <p:attrNameLst>
                                          <p:attrName>style.visibility</p:attrName>
                                        </p:attrNameLst>
                                      </p:cBhvr>
                                      <p:to>
                                        <p:strVal val="visible"/>
                                      </p:to>
                                    </p:set>
                                    <p:animEffect transition="in" filter="dissolve">
                                      <p:cBhvr>
                                        <p:cTn id="48" dur="500"/>
                                        <p:tgtEl>
                                          <p:spTgt spid="23570"/>
                                        </p:tgtEl>
                                      </p:cBhvr>
                                    </p:animEffect>
                                  </p:childTnLst>
                                </p:cTn>
                              </p:par>
                            </p:childTnLst>
                          </p:cTn>
                        </p:par>
                        <p:par>
                          <p:cTn id="49" fill="hold" nodeType="afterGroup">
                            <p:stCondLst>
                              <p:cond delay="4000"/>
                            </p:stCondLst>
                            <p:childTnLst>
                              <p:par>
                                <p:cTn id="50" presetID="4" presetClass="entr" presetSubtype="16" fill="hold" grpId="0" nodeType="afterEffect">
                                  <p:stCondLst>
                                    <p:cond delay="0"/>
                                  </p:stCondLst>
                                  <p:childTnLst>
                                    <p:set>
                                      <p:cBhvr>
                                        <p:cTn id="51" dur="1" fill="hold">
                                          <p:stCondLst>
                                            <p:cond delay="0"/>
                                          </p:stCondLst>
                                        </p:cTn>
                                        <p:tgtEl>
                                          <p:spTgt spid="23561"/>
                                        </p:tgtEl>
                                        <p:attrNameLst>
                                          <p:attrName>style.visibility</p:attrName>
                                        </p:attrNameLst>
                                      </p:cBhvr>
                                      <p:to>
                                        <p:strVal val="visible"/>
                                      </p:to>
                                    </p:set>
                                    <p:animEffect transition="in" filter="box(in)">
                                      <p:cBhvr>
                                        <p:cTn id="52" dur="500"/>
                                        <p:tgtEl>
                                          <p:spTgt spid="23561"/>
                                        </p:tgtEl>
                                      </p:cBhvr>
                                    </p:animEffect>
                                  </p:childTnLst>
                                </p:cTn>
                              </p:par>
                            </p:childTnLst>
                          </p:cTn>
                        </p:par>
                        <p:par>
                          <p:cTn id="53" fill="hold" nodeType="afterGroup">
                            <p:stCondLst>
                              <p:cond delay="4500"/>
                            </p:stCondLst>
                            <p:childTnLst>
                              <p:par>
                                <p:cTn id="54" presetID="5" presetClass="entr" presetSubtype="10" fill="hold" grpId="0" nodeType="afterEffect">
                                  <p:stCondLst>
                                    <p:cond delay="0"/>
                                  </p:stCondLst>
                                  <p:childTnLst>
                                    <p:set>
                                      <p:cBhvr>
                                        <p:cTn id="55" dur="1" fill="hold">
                                          <p:stCondLst>
                                            <p:cond delay="0"/>
                                          </p:stCondLst>
                                        </p:cTn>
                                        <p:tgtEl>
                                          <p:spTgt spid="23571"/>
                                        </p:tgtEl>
                                        <p:attrNameLst>
                                          <p:attrName>style.visibility</p:attrName>
                                        </p:attrNameLst>
                                      </p:cBhvr>
                                      <p:to>
                                        <p:strVal val="visible"/>
                                      </p:to>
                                    </p:set>
                                    <p:animEffect transition="in" filter="checkerboard(across)">
                                      <p:cBhvr>
                                        <p:cTn id="56" dur="500"/>
                                        <p:tgtEl>
                                          <p:spTgt spid="23571"/>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3562"/>
                                        </p:tgtEl>
                                        <p:attrNameLst>
                                          <p:attrName>style.visibility</p:attrName>
                                        </p:attrNameLst>
                                      </p:cBhvr>
                                      <p:to>
                                        <p:strVal val="visible"/>
                                      </p:to>
                                    </p:set>
                                    <p:animEffect transition="in" filter="box(in)">
                                      <p:cBhvr>
                                        <p:cTn id="59" dur="500"/>
                                        <p:tgtEl>
                                          <p:spTgt spid="2356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3578"/>
                                        </p:tgtEl>
                                        <p:attrNameLst>
                                          <p:attrName>style.visibility</p:attrName>
                                        </p:attrNameLst>
                                      </p:cBhvr>
                                      <p:to>
                                        <p:strVal val="visible"/>
                                      </p:to>
                                    </p:set>
                                    <p:animEffect transition="in" filter="dissolve">
                                      <p:cBhvr>
                                        <p:cTn id="64" dur="500"/>
                                        <p:tgtEl>
                                          <p:spTgt spid="23578"/>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23576"/>
                                        </p:tgtEl>
                                        <p:attrNameLst>
                                          <p:attrName>style.visibility</p:attrName>
                                        </p:attrNameLst>
                                      </p:cBhvr>
                                      <p:to>
                                        <p:strVal val="visible"/>
                                      </p:to>
                                    </p:set>
                                    <p:animEffect transition="in" filter="dissolve">
                                      <p:cBhvr>
                                        <p:cTn id="68" dur="500"/>
                                        <p:tgtEl>
                                          <p:spTgt spid="23576"/>
                                        </p:tgtEl>
                                      </p:cBhvr>
                                    </p:animEffect>
                                  </p:childTnLst>
                                </p:cTn>
                              </p:par>
                            </p:childTnLst>
                          </p:cTn>
                        </p:par>
                        <p:par>
                          <p:cTn id="69" fill="hold" nodeType="afterGroup">
                            <p:stCondLst>
                              <p:cond delay="1000"/>
                            </p:stCondLst>
                            <p:childTnLst>
                              <p:par>
                                <p:cTn id="70" presetID="3" presetClass="entr" presetSubtype="10" fill="hold" grpId="0" nodeType="afterEffect">
                                  <p:stCondLst>
                                    <p:cond delay="0"/>
                                  </p:stCondLst>
                                  <p:childTnLst>
                                    <p:set>
                                      <p:cBhvr>
                                        <p:cTn id="71" dur="1" fill="hold">
                                          <p:stCondLst>
                                            <p:cond delay="0"/>
                                          </p:stCondLst>
                                        </p:cTn>
                                        <p:tgtEl>
                                          <p:spTgt spid="23572"/>
                                        </p:tgtEl>
                                        <p:attrNameLst>
                                          <p:attrName>style.visibility</p:attrName>
                                        </p:attrNameLst>
                                      </p:cBhvr>
                                      <p:to>
                                        <p:strVal val="visible"/>
                                      </p:to>
                                    </p:set>
                                    <p:animEffect transition="in" filter="blinds(horizontal)">
                                      <p:cBhvr>
                                        <p:cTn id="72" dur="500"/>
                                        <p:tgtEl>
                                          <p:spTgt spid="23572"/>
                                        </p:tgtEl>
                                      </p:cBhvr>
                                    </p:animEffect>
                                  </p:childTnLst>
                                </p:cTn>
                              </p:par>
                            </p:childTnLst>
                          </p:cTn>
                        </p:par>
                        <p:par>
                          <p:cTn id="73" fill="hold" nodeType="afterGroup">
                            <p:stCondLst>
                              <p:cond delay="1500"/>
                            </p:stCondLst>
                            <p:childTnLst>
                              <p:par>
                                <p:cTn id="74" presetID="3" presetClass="entr" presetSubtype="10" fill="hold" grpId="0" nodeType="afterEffect">
                                  <p:stCondLst>
                                    <p:cond delay="0"/>
                                  </p:stCondLst>
                                  <p:childTnLst>
                                    <p:set>
                                      <p:cBhvr>
                                        <p:cTn id="75" dur="1" fill="hold">
                                          <p:stCondLst>
                                            <p:cond delay="0"/>
                                          </p:stCondLst>
                                        </p:cTn>
                                        <p:tgtEl>
                                          <p:spTgt spid="23563"/>
                                        </p:tgtEl>
                                        <p:attrNameLst>
                                          <p:attrName>style.visibility</p:attrName>
                                        </p:attrNameLst>
                                      </p:cBhvr>
                                      <p:to>
                                        <p:strVal val="visible"/>
                                      </p:to>
                                    </p:set>
                                    <p:animEffect transition="in" filter="blinds(horizontal)">
                                      <p:cBhvr>
                                        <p:cTn id="76" dur="500"/>
                                        <p:tgtEl>
                                          <p:spTgt spid="23563"/>
                                        </p:tgtEl>
                                      </p:cBhvr>
                                    </p:animEffect>
                                  </p:childTnLst>
                                </p:cTn>
                              </p:par>
                            </p:childTnLst>
                          </p:cTn>
                        </p:par>
                        <p:par>
                          <p:cTn id="77" fill="hold" nodeType="afterGroup">
                            <p:stCondLst>
                              <p:cond delay="2000"/>
                            </p:stCondLst>
                            <p:childTnLst>
                              <p:par>
                                <p:cTn id="78" presetID="3" presetClass="entr" presetSubtype="10" fill="hold" grpId="0" nodeType="afterEffect">
                                  <p:stCondLst>
                                    <p:cond delay="0"/>
                                  </p:stCondLst>
                                  <p:childTnLst>
                                    <p:set>
                                      <p:cBhvr>
                                        <p:cTn id="79" dur="1" fill="hold">
                                          <p:stCondLst>
                                            <p:cond delay="0"/>
                                          </p:stCondLst>
                                        </p:cTn>
                                        <p:tgtEl>
                                          <p:spTgt spid="23573"/>
                                        </p:tgtEl>
                                        <p:attrNameLst>
                                          <p:attrName>style.visibility</p:attrName>
                                        </p:attrNameLst>
                                      </p:cBhvr>
                                      <p:to>
                                        <p:strVal val="visible"/>
                                      </p:to>
                                    </p:set>
                                    <p:animEffect transition="in" filter="blinds(horizontal)">
                                      <p:cBhvr>
                                        <p:cTn id="80" dur="500"/>
                                        <p:tgtEl>
                                          <p:spTgt spid="23573"/>
                                        </p:tgtEl>
                                      </p:cBhvr>
                                    </p:animEffect>
                                  </p:childTnLst>
                                </p:cTn>
                              </p:par>
                            </p:childTnLst>
                          </p:cTn>
                        </p:par>
                        <p:par>
                          <p:cTn id="81" fill="hold" nodeType="afterGroup">
                            <p:stCondLst>
                              <p:cond delay="2500"/>
                            </p:stCondLst>
                            <p:childTnLst>
                              <p:par>
                                <p:cTn id="82" presetID="3" presetClass="entr" presetSubtype="10" fill="hold" grpId="0" nodeType="afterEffect">
                                  <p:stCondLst>
                                    <p:cond delay="0"/>
                                  </p:stCondLst>
                                  <p:childTnLst>
                                    <p:set>
                                      <p:cBhvr>
                                        <p:cTn id="83" dur="1" fill="hold">
                                          <p:stCondLst>
                                            <p:cond delay="0"/>
                                          </p:stCondLst>
                                        </p:cTn>
                                        <p:tgtEl>
                                          <p:spTgt spid="23564"/>
                                        </p:tgtEl>
                                        <p:attrNameLst>
                                          <p:attrName>style.visibility</p:attrName>
                                        </p:attrNameLst>
                                      </p:cBhvr>
                                      <p:to>
                                        <p:strVal val="visible"/>
                                      </p:to>
                                    </p:set>
                                    <p:animEffect transition="in" filter="blinds(horizontal)">
                                      <p:cBhvr>
                                        <p:cTn id="84" dur="500"/>
                                        <p:tgtEl>
                                          <p:spTgt spid="23564"/>
                                        </p:tgtEl>
                                      </p:cBhvr>
                                    </p:animEffect>
                                  </p:childTnLst>
                                </p:cTn>
                              </p:par>
                            </p:childTnLst>
                          </p:cTn>
                        </p:par>
                        <p:par>
                          <p:cTn id="85" fill="hold" nodeType="afterGroup">
                            <p:stCondLst>
                              <p:cond delay="3000"/>
                            </p:stCondLst>
                            <p:childTnLst>
                              <p:par>
                                <p:cTn id="86" presetID="3" presetClass="entr" presetSubtype="10" fill="hold" grpId="0" nodeType="afterEffect">
                                  <p:stCondLst>
                                    <p:cond delay="0"/>
                                  </p:stCondLst>
                                  <p:childTnLst>
                                    <p:set>
                                      <p:cBhvr>
                                        <p:cTn id="87" dur="1" fill="hold">
                                          <p:stCondLst>
                                            <p:cond delay="0"/>
                                          </p:stCondLst>
                                        </p:cTn>
                                        <p:tgtEl>
                                          <p:spTgt spid="23574"/>
                                        </p:tgtEl>
                                        <p:attrNameLst>
                                          <p:attrName>style.visibility</p:attrName>
                                        </p:attrNameLst>
                                      </p:cBhvr>
                                      <p:to>
                                        <p:strVal val="visible"/>
                                      </p:to>
                                    </p:set>
                                    <p:animEffect transition="in" filter="blinds(horizontal)">
                                      <p:cBhvr>
                                        <p:cTn id="88" dur="500"/>
                                        <p:tgtEl>
                                          <p:spTgt spid="23574"/>
                                        </p:tgtEl>
                                      </p:cBhvr>
                                    </p:animEffect>
                                  </p:childTnLst>
                                </p:cTn>
                              </p:par>
                            </p:childTnLst>
                          </p:cTn>
                        </p:par>
                        <p:par>
                          <p:cTn id="89" fill="hold" nodeType="afterGroup">
                            <p:stCondLst>
                              <p:cond delay="3500"/>
                            </p:stCondLst>
                            <p:childTnLst>
                              <p:par>
                                <p:cTn id="90" presetID="3" presetClass="entr" presetSubtype="10" fill="hold" grpId="0" nodeType="afterEffect">
                                  <p:stCondLst>
                                    <p:cond delay="0"/>
                                  </p:stCondLst>
                                  <p:childTnLst>
                                    <p:set>
                                      <p:cBhvr>
                                        <p:cTn id="91" dur="1" fill="hold">
                                          <p:stCondLst>
                                            <p:cond delay="0"/>
                                          </p:stCondLst>
                                        </p:cTn>
                                        <p:tgtEl>
                                          <p:spTgt spid="23565"/>
                                        </p:tgtEl>
                                        <p:attrNameLst>
                                          <p:attrName>style.visibility</p:attrName>
                                        </p:attrNameLst>
                                      </p:cBhvr>
                                      <p:to>
                                        <p:strVal val="visible"/>
                                      </p:to>
                                    </p:set>
                                    <p:animEffect transition="in" filter="blinds(horizontal)">
                                      <p:cBhvr>
                                        <p:cTn id="92" dur="500"/>
                                        <p:tgtEl>
                                          <p:spTgt spid="23565"/>
                                        </p:tgtEl>
                                      </p:cBhvr>
                                    </p:animEffect>
                                  </p:childTnLst>
                                </p:cTn>
                              </p:par>
                            </p:childTnLst>
                          </p:cTn>
                        </p:par>
                        <p:par>
                          <p:cTn id="93" fill="hold" nodeType="afterGroup">
                            <p:stCondLst>
                              <p:cond delay="4000"/>
                            </p:stCondLst>
                            <p:childTnLst>
                              <p:par>
                                <p:cTn id="94" presetID="3" presetClass="entr" presetSubtype="10" fill="hold" grpId="0" nodeType="afterEffect">
                                  <p:stCondLst>
                                    <p:cond delay="0"/>
                                  </p:stCondLst>
                                  <p:childTnLst>
                                    <p:set>
                                      <p:cBhvr>
                                        <p:cTn id="95" dur="1" fill="hold">
                                          <p:stCondLst>
                                            <p:cond delay="0"/>
                                          </p:stCondLst>
                                        </p:cTn>
                                        <p:tgtEl>
                                          <p:spTgt spid="23575"/>
                                        </p:tgtEl>
                                        <p:attrNameLst>
                                          <p:attrName>style.visibility</p:attrName>
                                        </p:attrNameLst>
                                      </p:cBhvr>
                                      <p:to>
                                        <p:strVal val="visible"/>
                                      </p:to>
                                    </p:set>
                                    <p:animEffect transition="in" filter="blinds(horizontal)">
                                      <p:cBhvr>
                                        <p:cTn id="96" dur="500"/>
                                        <p:tgtEl>
                                          <p:spTgt spid="23575"/>
                                        </p:tgtEl>
                                      </p:cBhvr>
                                    </p:animEffect>
                                  </p:childTnLst>
                                </p:cTn>
                              </p:par>
                            </p:childTnLst>
                          </p:cTn>
                        </p:par>
                        <p:par>
                          <p:cTn id="97" fill="hold" nodeType="afterGroup">
                            <p:stCondLst>
                              <p:cond delay="4500"/>
                            </p:stCondLst>
                            <p:childTnLst>
                              <p:par>
                                <p:cTn id="98" presetID="3" presetClass="entr" presetSubtype="10" fill="hold" grpId="0" nodeType="afterEffect">
                                  <p:stCondLst>
                                    <p:cond delay="0"/>
                                  </p:stCondLst>
                                  <p:childTnLst>
                                    <p:set>
                                      <p:cBhvr>
                                        <p:cTn id="99" dur="1" fill="hold">
                                          <p:stCondLst>
                                            <p:cond delay="0"/>
                                          </p:stCondLst>
                                        </p:cTn>
                                        <p:tgtEl>
                                          <p:spTgt spid="23566"/>
                                        </p:tgtEl>
                                        <p:attrNameLst>
                                          <p:attrName>style.visibility</p:attrName>
                                        </p:attrNameLst>
                                      </p:cBhvr>
                                      <p:to>
                                        <p:strVal val="visible"/>
                                      </p:to>
                                    </p:set>
                                    <p:animEffect transition="in" filter="blinds(horizontal)">
                                      <p:cBhvr>
                                        <p:cTn id="100" dur="500"/>
                                        <p:tgtEl>
                                          <p:spTgt spid="23566"/>
                                        </p:tgtEl>
                                      </p:cBhvr>
                                    </p:animEffect>
                                  </p:childTnLst>
                                </p:cTn>
                              </p:par>
                            </p:childTnLst>
                          </p:cTn>
                        </p:par>
                        <p:par>
                          <p:cTn id="101" fill="hold" nodeType="afterGroup">
                            <p:stCondLst>
                              <p:cond delay="5000"/>
                            </p:stCondLst>
                            <p:childTnLst>
                              <p:par>
                                <p:cTn id="102" presetID="4" presetClass="entr" presetSubtype="16" fill="hold" grpId="0" nodeType="afterEffect">
                                  <p:stCondLst>
                                    <p:cond delay="0"/>
                                  </p:stCondLst>
                                  <p:childTnLst>
                                    <p:set>
                                      <p:cBhvr>
                                        <p:cTn id="103" dur="1" fill="hold">
                                          <p:stCondLst>
                                            <p:cond delay="0"/>
                                          </p:stCondLst>
                                        </p:cTn>
                                        <p:tgtEl>
                                          <p:spTgt spid="23579"/>
                                        </p:tgtEl>
                                        <p:attrNameLst>
                                          <p:attrName>style.visibility</p:attrName>
                                        </p:attrNameLst>
                                      </p:cBhvr>
                                      <p:to>
                                        <p:strVal val="visible"/>
                                      </p:to>
                                    </p:set>
                                    <p:animEffect transition="in" filter="box(in)">
                                      <p:cBhvr>
                                        <p:cTn id="104" dur="500"/>
                                        <p:tgtEl>
                                          <p:spTgt spid="2357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grpId="0" nodeType="clickEffect">
                                  <p:stCondLst>
                                    <p:cond delay="0"/>
                                  </p:stCondLst>
                                  <p:childTnLst>
                                    <p:set>
                                      <p:cBhvr>
                                        <p:cTn id="108" dur="1" fill="hold">
                                          <p:stCondLst>
                                            <p:cond delay="0"/>
                                          </p:stCondLst>
                                        </p:cTn>
                                        <p:tgtEl>
                                          <p:spTgt spid="34821"/>
                                        </p:tgtEl>
                                        <p:attrNameLst>
                                          <p:attrName>style.visibility</p:attrName>
                                        </p:attrNameLst>
                                      </p:cBhvr>
                                      <p:to>
                                        <p:strVal val="visible"/>
                                      </p:to>
                                    </p:set>
                                    <p:animEffect transition="in" filter="strips(downRight)">
                                      <p:cBhvr>
                                        <p:cTn id="109" dur="500"/>
                                        <p:tgtEl>
                                          <p:spTgt spid="3482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xit" presetSubtype="16" fill="hold" grpId="1" nodeType="clickEffect">
                                  <p:stCondLst>
                                    <p:cond delay="0"/>
                                  </p:stCondLst>
                                  <p:childTnLst>
                                    <p:animEffect transition="out" filter="box(in)">
                                      <p:cBhvr>
                                        <p:cTn id="113" dur="500"/>
                                        <p:tgtEl>
                                          <p:spTgt spid="34821"/>
                                        </p:tgtEl>
                                      </p:cBhvr>
                                    </p:animEffect>
                                    <p:set>
                                      <p:cBhvr>
                                        <p:cTn id="114" dur="1" fill="hold">
                                          <p:stCondLst>
                                            <p:cond delay="499"/>
                                          </p:stCondLst>
                                        </p:cTn>
                                        <p:tgtEl>
                                          <p:spTgt spid="34821"/>
                                        </p:tgtEl>
                                        <p:attrNameLst>
                                          <p:attrName>style.visibility</p:attrName>
                                        </p:attrNameLst>
                                      </p:cBhvr>
                                      <p:to>
                                        <p:strVal val="hidden"/>
                                      </p:to>
                                    </p:set>
                                  </p:childTnLst>
                                </p:cTn>
                              </p:par>
                            </p:childTnLst>
                          </p:cTn>
                        </p:par>
                        <p:par>
                          <p:cTn id="115" fill="hold" nodeType="afterGroup">
                            <p:stCondLst>
                              <p:cond delay="500"/>
                            </p:stCondLst>
                            <p:childTnLst>
                              <p:par>
                                <p:cTn id="116" presetID="18" presetClass="entr" presetSubtype="6" fill="hold" grpId="0" nodeType="after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strips(downRight)">
                                      <p:cBhvr>
                                        <p:cTn id="118" dur="500"/>
                                        <p:tgtEl>
                                          <p:spTgt spid="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xit" presetSubtype="16" fill="hold" grpId="1" nodeType="clickEffect">
                                  <p:stCondLst>
                                    <p:cond delay="0"/>
                                  </p:stCondLst>
                                  <p:childTnLst>
                                    <p:animEffect transition="out" filter="box(in)">
                                      <p:cBhvr>
                                        <p:cTn id="122" dur="500"/>
                                        <p:tgtEl>
                                          <p:spTgt spid="2"/>
                                        </p:tgtEl>
                                      </p:cBhvr>
                                    </p:animEffect>
                                    <p:set>
                                      <p:cBhvr>
                                        <p:cTn id="123" dur="1" fill="hold">
                                          <p:stCondLst>
                                            <p:cond delay="499"/>
                                          </p:stCondLst>
                                        </p:cTn>
                                        <p:tgtEl>
                                          <p:spTgt spid="2"/>
                                        </p:tgtEl>
                                        <p:attrNameLst>
                                          <p:attrName>style.visibility</p:attrName>
                                        </p:attrNameLst>
                                      </p:cBhvr>
                                      <p:to>
                                        <p:strVal val="hidden"/>
                                      </p:to>
                                    </p:set>
                                  </p:childTnLst>
                                </p:cTn>
                              </p:par>
                            </p:childTnLst>
                          </p:cTn>
                        </p:par>
                        <p:par>
                          <p:cTn id="124" fill="hold" nodeType="afterGroup">
                            <p:stCondLst>
                              <p:cond delay="500"/>
                            </p:stCondLst>
                            <p:childTnLst>
                              <p:par>
                                <p:cTn id="125" presetID="2" presetClass="entr" presetSubtype="4" fill="hold" grpId="0" nodeType="afterEffect">
                                  <p:stCondLst>
                                    <p:cond delay="0"/>
                                  </p:stCondLst>
                                  <p:childTnLst>
                                    <p:set>
                                      <p:cBhvr>
                                        <p:cTn id="126" dur="1" fill="hold">
                                          <p:stCondLst>
                                            <p:cond delay="0"/>
                                          </p:stCondLst>
                                        </p:cTn>
                                        <p:tgtEl>
                                          <p:spTgt spid="23582"/>
                                        </p:tgtEl>
                                        <p:attrNameLst>
                                          <p:attrName>style.visibility</p:attrName>
                                        </p:attrNameLst>
                                      </p:cBhvr>
                                      <p:to>
                                        <p:strVal val="visible"/>
                                      </p:to>
                                    </p:set>
                                    <p:anim calcmode="lin" valueType="num">
                                      <p:cBhvr additive="base">
                                        <p:cTn id="127" dur="500" fill="hold"/>
                                        <p:tgtEl>
                                          <p:spTgt spid="23582"/>
                                        </p:tgtEl>
                                        <p:attrNameLst>
                                          <p:attrName>ppt_x</p:attrName>
                                        </p:attrNameLst>
                                      </p:cBhvr>
                                      <p:tavLst>
                                        <p:tav tm="0">
                                          <p:val>
                                            <p:strVal val="#ppt_x"/>
                                          </p:val>
                                        </p:tav>
                                        <p:tav tm="100000">
                                          <p:val>
                                            <p:strVal val="#ppt_x"/>
                                          </p:val>
                                        </p:tav>
                                      </p:tavLst>
                                    </p:anim>
                                    <p:anim calcmode="lin" valueType="num">
                                      <p:cBhvr additive="base">
                                        <p:cTn id="128" dur="500" fill="hold"/>
                                        <p:tgtEl>
                                          <p:spTgt spid="23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23556" grpId="0" animBg="1"/>
      <p:bldP spid="23557" grpId="0" animBg="1"/>
      <p:bldP spid="23558" grpId="0" animBg="1"/>
      <p:bldP spid="23559" grpId="0" animBg="1"/>
      <p:bldP spid="23560" grpId="0" animBg="1"/>
      <p:bldP spid="23561" grpId="0" animBg="1"/>
      <p:bldP spid="23562" grpId="0" animBg="1"/>
      <p:bldP spid="23563" grpId="0" animBg="1"/>
      <p:bldP spid="23564" grpId="0" animBg="1"/>
      <p:bldP spid="23565" grpId="0" animBg="1"/>
      <p:bldP spid="23566" grpId="0" animBg="1"/>
      <p:bldP spid="23567" grpId="0" animBg="1"/>
      <p:bldP spid="23568" grpId="0" animBg="1"/>
      <p:bldP spid="23569" grpId="0" animBg="1"/>
      <p:bldP spid="23570" grpId="0" animBg="1"/>
      <p:bldP spid="23571" grpId="0" animBg="1"/>
      <p:bldP spid="23572" grpId="0" animBg="1"/>
      <p:bldP spid="23573" grpId="0" animBg="1"/>
      <p:bldP spid="23574" grpId="0" animBg="1"/>
      <p:bldP spid="23575" grpId="0" animBg="1"/>
      <p:bldP spid="23576" grpId="0" animBg="1"/>
      <p:bldP spid="23577" grpId="0" animBg="1"/>
      <p:bldP spid="23578" grpId="0" animBg="1"/>
      <p:bldP spid="23579" grpId="0" animBg="1"/>
      <p:bldP spid="34821" grpId="0" animBg="1"/>
      <p:bldP spid="34821" grpId="1" animBg="1"/>
      <p:bldP spid="2" grpId="0" animBg="1"/>
      <p:bldP spid="2" grpId="1" animBg="1"/>
      <p:bldP spid="235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86211" y="2489239"/>
            <a:ext cx="6768752" cy="43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28</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13.</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a:t>
            </a:r>
          </a:p>
        </p:txBody>
      </p:sp>
      <p:sp>
        <p:nvSpPr>
          <p:cNvPr id="37893" name="AutoShape 5"/>
          <p:cNvSpPr>
            <a:spLocks noChangeArrowheads="1"/>
          </p:cNvSpPr>
          <p:nvPr/>
        </p:nvSpPr>
        <p:spPr bwMode="auto">
          <a:xfrm>
            <a:off x="611560" y="4672706"/>
            <a:ext cx="3527425" cy="1204566"/>
          </a:xfrm>
          <a:prstGeom prst="wedgeRoundRectCallout">
            <a:avLst>
              <a:gd name="adj1" fmla="val 60485"/>
              <a:gd name="adj2" fmla="val -43442"/>
              <a:gd name="adj3" fmla="val 16667"/>
            </a:avLst>
          </a:prstGeom>
          <a:gradFill rotWithShape="1">
            <a:gsLst>
              <a:gs pos="0">
                <a:srgbClr val="FFCC99"/>
              </a:gs>
              <a:gs pos="100000">
                <a:schemeClr val="bg1"/>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ea typeface="標楷體" pitchFamily="65" charset="-120"/>
              </a:rPr>
              <a:t>此</a:t>
            </a:r>
            <a:r>
              <a:rPr lang="zh-TW" altLang="en-US" b="1" dirty="0" smtClean="0">
                <a:effectLst>
                  <a:outerShdw blurRad="38100" dist="38100" dir="2700000" algn="tl">
                    <a:srgbClr val="FFFFFF"/>
                  </a:outerShdw>
                </a:effectLst>
                <a:ea typeface="標楷體" pitchFamily="65" charset="-120"/>
              </a:rPr>
              <a:t>功能</a:t>
            </a:r>
            <a:r>
              <a:rPr lang="zh-TW" altLang="en-US" b="1" dirty="0">
                <a:effectLst>
                  <a:outerShdw blurRad="38100" dist="38100" dir="2700000" algn="tl">
                    <a:srgbClr val="FFFFFF"/>
                  </a:outerShdw>
                </a:effectLst>
                <a:ea typeface="標楷體" pitchFamily="65" charset="-120"/>
              </a:rPr>
              <a:t>設定</a:t>
            </a:r>
            <a:r>
              <a:rPr lang="zh-TW" altLang="en-US" b="1" dirty="0" smtClean="0">
                <a:effectLst>
                  <a:outerShdw blurRad="38100" dist="38100" dir="2700000" algn="tl">
                    <a:srgbClr val="FFFFFF"/>
                  </a:outerShdw>
                </a:effectLst>
                <a:ea typeface="標楷體" pitchFamily="65" charset="-120"/>
              </a:rPr>
              <a:t>是</a:t>
            </a:r>
            <a:r>
              <a:rPr lang="zh-TW" altLang="en-US" b="1" dirty="0">
                <a:effectLst>
                  <a:outerShdw blurRad="38100" dist="38100" dir="2700000" algn="tl">
                    <a:srgbClr val="FFFFFF"/>
                  </a:outerShdw>
                </a:effectLst>
                <a:ea typeface="標楷體" pitchFamily="65" charset="-120"/>
              </a:rPr>
              <a:t>協助企業在</a:t>
            </a:r>
            <a:r>
              <a:rPr lang="zh-TW" altLang="en-US" b="1" u="sng" dirty="0">
                <a:solidFill>
                  <a:srgbClr val="CC0000"/>
                </a:solidFill>
                <a:ea typeface="標楷體" pitchFamily="65" charset="-120"/>
              </a:rPr>
              <a:t>新增資料</a:t>
            </a:r>
            <a:r>
              <a:rPr lang="zh-TW" altLang="en-US" b="1" dirty="0">
                <a:effectLst>
                  <a:outerShdw blurRad="38100" dist="38100" dir="2700000" algn="tl">
                    <a:srgbClr val="FFFFFF"/>
                  </a:outerShdw>
                </a:effectLst>
                <a:ea typeface="標楷體" pitchFamily="65" charset="-120"/>
              </a:rPr>
              <a:t>時，可以依照編定的</a:t>
            </a:r>
            <a:r>
              <a:rPr lang="zh-TW" altLang="en-US" b="1" dirty="0">
                <a:solidFill>
                  <a:schemeClr val="hlink"/>
                </a:solidFill>
                <a:ea typeface="標楷體" pitchFamily="65" charset="-120"/>
              </a:rPr>
              <a:t>編碼邏輯</a:t>
            </a:r>
            <a:r>
              <a:rPr lang="zh-TW" altLang="en-US" b="1" dirty="0">
                <a:effectLst>
                  <a:outerShdw blurRad="38100" dist="38100" dir="2700000" algn="tl">
                    <a:srgbClr val="FFFFFF"/>
                  </a:outerShdw>
                </a:effectLst>
                <a:ea typeface="標楷體" pitchFamily="65" charset="-120"/>
              </a:rPr>
              <a:t>設定來</a:t>
            </a:r>
            <a:r>
              <a:rPr lang="zh-TW" altLang="en-US" b="1" dirty="0" smtClean="0">
                <a:effectLst>
                  <a:outerShdw blurRad="38100" dist="38100" dir="2700000" algn="tl">
                    <a:srgbClr val="FFFFFF"/>
                  </a:outerShdw>
                </a:effectLst>
                <a:ea typeface="標楷體" pitchFamily="65" charset="-120"/>
              </a:rPr>
              <a:t>編號。</a:t>
            </a:r>
            <a:r>
              <a:rPr lang="zh-TW" altLang="en-US" b="1" dirty="0">
                <a:effectLst>
                  <a:outerShdw blurRad="38100" dist="38100" dir="2700000" algn="tl">
                    <a:srgbClr val="FFFFFF"/>
                  </a:outerShdw>
                </a:effectLst>
                <a:ea typeface="標楷體" pitchFamily="65" charset="-120"/>
              </a:rPr>
              <a:t>但也可以不使用</a:t>
            </a:r>
            <a:endParaRPr lang="en-US" altLang="zh-TW" b="1" dirty="0">
              <a:effectLst>
                <a:outerShdw blurRad="38100" dist="38100" dir="2700000" algn="tl">
                  <a:srgbClr val="FFFFFF"/>
                </a:outerShdw>
              </a:effectLst>
              <a:ea typeface="標楷體" pitchFamily="65" charset="-120"/>
            </a:endParaRPr>
          </a:p>
        </p:txBody>
      </p:sp>
      <p:sp>
        <p:nvSpPr>
          <p:cNvPr id="8" name="AutoShape 5"/>
          <p:cNvSpPr>
            <a:spLocks noChangeArrowheads="1"/>
          </p:cNvSpPr>
          <p:nvPr/>
        </p:nvSpPr>
        <p:spPr bwMode="auto">
          <a:xfrm>
            <a:off x="6588224" y="4581128"/>
            <a:ext cx="2376264" cy="595610"/>
          </a:xfrm>
          <a:prstGeom prst="wedgeRoundRectCallout">
            <a:avLst>
              <a:gd name="adj1" fmla="val -59391"/>
              <a:gd name="adj2" fmla="val -42002"/>
              <a:gd name="adj3" fmla="val 16667"/>
            </a:avLst>
          </a:prstGeom>
          <a:gradFill rotWithShape="1">
            <a:gsLst>
              <a:gs pos="0">
                <a:srgbClr val="99FF66"/>
              </a:gs>
              <a:gs pos="100000">
                <a:schemeClr val="bg1"/>
              </a:gs>
              <a:gs pos="100000">
                <a:srgbClr val="66FFFF"/>
              </a:gs>
            </a:gsLst>
            <a:lin ang="5400000" scaled="1"/>
          </a:gradFill>
          <a:ln w="9525">
            <a:solidFill>
              <a:schemeClr val="tx1"/>
            </a:solidFill>
            <a:miter lim="800000"/>
            <a:headEnd/>
            <a:tailEnd/>
          </a:ln>
        </p:spPr>
        <p:txBody>
          <a:bodyPr anchor="ctr" anchorCtr="1"/>
          <a:lstStyle/>
          <a:p>
            <a:r>
              <a:rPr lang="zh-TW" altLang="en-US" b="1" dirty="0" smtClean="0">
                <a:solidFill>
                  <a:srgbClr val="0000FF"/>
                </a:solidFill>
                <a:latin typeface="Times New Roman" pitchFamily="18" charset="0"/>
                <a:ea typeface="標楷體" pitchFamily="65" charset="-120"/>
              </a:rPr>
              <a:t>常用的編碼設定類別</a:t>
            </a:r>
            <a:endParaRPr lang="en-US" altLang="zh-TW" b="1" dirty="0">
              <a:solidFill>
                <a:srgbClr val="0000FF"/>
              </a:solidFill>
              <a:latin typeface="Times New Roman" pitchFamily="18" charset="0"/>
              <a:ea typeface="標楷體" pitchFamily="65" charset="-120"/>
            </a:endParaRPr>
          </a:p>
        </p:txBody>
      </p:sp>
      <p:sp>
        <p:nvSpPr>
          <p:cNvPr id="9" name="Rectangle 8"/>
          <p:cNvSpPr>
            <a:spLocks noChangeArrowheads="1"/>
          </p:cNvSpPr>
          <p:nvPr/>
        </p:nvSpPr>
        <p:spPr bwMode="auto">
          <a:xfrm>
            <a:off x="4534990" y="4437246"/>
            <a:ext cx="1837210" cy="534606"/>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86563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nodeType="withGroup">
                            <p:stCondLst>
                              <p:cond delay="500"/>
                            </p:stCondLst>
                            <p:childTnLst>
                              <p:par>
                                <p:cTn id="9" presetID="6" presetClass="entr" presetSubtype="16"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circle(in)">
                                      <p:cBhvr>
                                        <p:cTn id="11" dur="11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893"/>
                                        </p:tgtEl>
                                      </p:cBhvr>
                                    </p:animEffect>
                                    <p:set>
                                      <p:cBhvr>
                                        <p:cTn id="21" dur="1" fill="hold">
                                          <p:stCondLst>
                                            <p:cond delay="499"/>
                                          </p:stCondLst>
                                        </p:cTn>
                                        <p:tgtEl>
                                          <p:spTgt spid="378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700"/>
                                        <p:tgtEl>
                                          <p:spTgt spid="9"/>
                                        </p:tgtEl>
                                      </p:cBhvr>
                                    </p:animEffect>
                                  </p:childTnLst>
                                </p:cTn>
                              </p:par>
                            </p:childTnLst>
                          </p:cTn>
                        </p:par>
                        <p:par>
                          <p:cTn id="27" fill="hold">
                            <p:stCondLst>
                              <p:cond delay="700"/>
                            </p:stCondLst>
                            <p:childTnLst>
                              <p:par>
                                <p:cTn id="28" presetID="18" presetClass="entr" presetSubtype="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trips(downRigh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37893" grpId="0" animBg="1"/>
      <p:bldP spid="37893" grpId="1"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331640" y="2492896"/>
            <a:ext cx="6552728" cy="437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29</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13.</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 </a:t>
            </a:r>
            <a:r>
              <a:rPr lang="en-US" altLang="zh-TW" b="1"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品號編碼</a:t>
            </a:r>
            <a:r>
              <a:rPr lang="en-US" altLang="zh-TW" b="1" dirty="0" smtClean="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8" name="AutoShape 5"/>
          <p:cNvSpPr>
            <a:spLocks noChangeArrowheads="1"/>
          </p:cNvSpPr>
          <p:nvPr/>
        </p:nvSpPr>
        <p:spPr bwMode="auto">
          <a:xfrm>
            <a:off x="6065832" y="5065000"/>
            <a:ext cx="2304256" cy="956288"/>
          </a:xfrm>
          <a:prstGeom prst="wedgeRoundRectCallout">
            <a:avLst>
              <a:gd name="adj1" fmla="val -59391"/>
              <a:gd name="adj2" fmla="val -42002"/>
              <a:gd name="adj3" fmla="val 16667"/>
            </a:avLst>
          </a:prstGeom>
          <a:gradFill rotWithShape="1">
            <a:gsLst>
              <a:gs pos="0">
                <a:srgbClr val="FF66FF"/>
              </a:gs>
              <a:gs pos="100000">
                <a:schemeClr val="bg1"/>
              </a:gs>
              <a:gs pos="100000">
                <a:srgbClr val="66FFFF"/>
              </a:gs>
            </a:gsLst>
            <a:lin ang="5400000" scaled="1"/>
          </a:gradFill>
          <a:ln w="9525">
            <a:solidFill>
              <a:schemeClr val="tx1"/>
            </a:solidFill>
            <a:miter lim="800000"/>
            <a:headEnd/>
            <a:tailEnd/>
          </a:ln>
        </p:spPr>
        <p:txBody>
          <a:bodyPr anchor="ctr" anchorCtr="1"/>
          <a:lstStyle/>
          <a:p>
            <a:r>
              <a:rPr lang="zh-TW" altLang="en-US" sz="1600" b="1" dirty="0" smtClean="0">
                <a:latin typeface="Times New Roman" pitchFamily="18" charset="0"/>
                <a:ea typeface="標楷體" pitchFamily="65" charset="-120"/>
              </a:rPr>
              <a:t>可依公司品號編碼設定規則，進行設定或修改</a:t>
            </a:r>
            <a:endParaRPr lang="en-US" altLang="zh-TW" sz="1600" b="1" dirty="0">
              <a:latin typeface="Times New Roman" pitchFamily="18" charset="0"/>
              <a:ea typeface="標楷體" pitchFamily="65" charset="-120"/>
            </a:endParaRPr>
          </a:p>
        </p:txBody>
      </p:sp>
      <p:sp>
        <p:nvSpPr>
          <p:cNvPr id="9" name="Rectangle 8"/>
          <p:cNvSpPr>
            <a:spLocks noChangeArrowheads="1"/>
          </p:cNvSpPr>
          <p:nvPr/>
        </p:nvSpPr>
        <p:spPr bwMode="auto">
          <a:xfrm>
            <a:off x="3275856" y="5013176"/>
            <a:ext cx="2520280" cy="1080120"/>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73881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circle(in)">
                                      <p:cBhvr>
                                        <p:cTn id="11" dur="2000"/>
                                        <p:tgtEl>
                                          <p:spTgt spid="614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700"/>
                                        <p:tgtEl>
                                          <p:spTgt spid="9"/>
                                        </p:tgtEl>
                                      </p:cBhvr>
                                    </p:animEffect>
                                  </p:childTnLst>
                                </p:cTn>
                              </p:par>
                            </p:childTnLst>
                          </p:cTn>
                        </p:par>
                        <p:par>
                          <p:cTn id="17" fill="hold">
                            <p:stCondLst>
                              <p:cond delay="700"/>
                            </p:stCondLst>
                            <p:childTnLst>
                              <p:par>
                                <p:cTn id="18" presetID="18" presetClass="entr" presetSubtype="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0"/>
          </p:nvPr>
        </p:nvSpPr>
        <p:spPr/>
        <p:txBody>
          <a:bodyPr/>
          <a:lstStyle/>
          <a:p>
            <a:fld id="{D8A3E778-AE86-4457-8252-10A097855FD9}" type="slidenum">
              <a:rPr lang="zh-TW" altLang="en-US"/>
              <a:pPr/>
              <a:t>3</a:t>
            </a:fld>
            <a:endParaRPr lang="en-US" altLang="zh-TW"/>
          </a:p>
        </p:txBody>
      </p:sp>
      <p:sp>
        <p:nvSpPr>
          <p:cNvPr id="16385" name="Rectangle 2"/>
          <p:cNvSpPr>
            <a:spLocks noGrp="1"/>
          </p:cNvSpPr>
          <p:nvPr>
            <p:ph type="title" idx="4294967295"/>
          </p:nvPr>
        </p:nvSpPr>
        <p:spPr/>
        <p:txBody>
          <a:bodyPr/>
          <a:lstStyle/>
          <a:p>
            <a:r>
              <a:rPr lang="zh-TW" altLang="en-US" dirty="0" smtClean="0"/>
              <a:t>課程大綱</a:t>
            </a:r>
          </a:p>
        </p:txBody>
      </p:sp>
      <p:sp>
        <p:nvSpPr>
          <p:cNvPr id="16386" name="Rectangle 4"/>
          <p:cNvSpPr>
            <a:spLocks noGrp="1"/>
          </p:cNvSpPr>
          <p:nvPr>
            <p:ph type="body" sz="half" idx="4294967295"/>
          </p:nvPr>
        </p:nvSpPr>
        <p:spPr>
          <a:xfrm>
            <a:off x="457200" y="2643188"/>
            <a:ext cx="2746648" cy="3738140"/>
          </a:xfrm>
          <a:solidFill>
            <a:schemeClr val="bg1"/>
          </a:solidFill>
        </p:spPr>
        <p:txBody>
          <a:bodyPr/>
          <a:lstStyle/>
          <a:p>
            <a:pPr>
              <a:buSzTx/>
              <a:buFont typeface="Wingdings" pitchFamily="2" charset="2"/>
              <a:buAutoNum type="arabicParenR"/>
            </a:pPr>
            <a:r>
              <a:rPr lang="zh-TW" altLang="en-US" sz="1800" dirty="0" smtClean="0">
                <a:solidFill>
                  <a:srgbClr val="0000FF"/>
                </a:solidFill>
              </a:rPr>
              <a:t>基本參數設定作業</a:t>
            </a:r>
          </a:p>
          <a:p>
            <a:pPr>
              <a:buSzTx/>
              <a:buFont typeface="Wingdings" pitchFamily="2" charset="2"/>
              <a:buAutoNum type="arabicParenR"/>
            </a:pPr>
            <a:r>
              <a:rPr lang="zh-TW" altLang="en-US" sz="1800" dirty="0" smtClean="0">
                <a:solidFill>
                  <a:srgbClr val="0000FF"/>
                </a:solidFill>
              </a:rPr>
              <a:t>廠別資料建立作業</a:t>
            </a:r>
          </a:p>
          <a:p>
            <a:pPr>
              <a:buSzTx/>
              <a:buFont typeface="Wingdings" pitchFamily="2" charset="2"/>
              <a:buAutoNum type="arabicParenR"/>
            </a:pPr>
            <a:r>
              <a:rPr lang="zh-TW" altLang="en-US" sz="1800" dirty="0" smtClean="0">
                <a:solidFill>
                  <a:srgbClr val="0000FF"/>
                </a:solidFill>
              </a:rPr>
              <a:t>庫別資料建立作業</a:t>
            </a:r>
          </a:p>
          <a:p>
            <a:pPr>
              <a:buSzTx/>
              <a:buFont typeface="Wingdings" pitchFamily="2" charset="2"/>
              <a:buAutoNum type="arabicParenR"/>
            </a:pPr>
            <a:r>
              <a:rPr lang="zh-TW" altLang="en-US" sz="1800" dirty="0">
                <a:solidFill>
                  <a:srgbClr val="0000FF"/>
                </a:solidFill>
              </a:rPr>
              <a:t>幣別匯率建立作業</a:t>
            </a:r>
          </a:p>
          <a:p>
            <a:pPr>
              <a:buSzTx/>
              <a:buFont typeface="Wingdings" pitchFamily="2" charset="2"/>
              <a:buAutoNum type="arabicParenR"/>
            </a:pPr>
            <a:r>
              <a:rPr lang="zh-TW" altLang="en-US" sz="1800" dirty="0" smtClean="0">
                <a:solidFill>
                  <a:srgbClr val="0000FF"/>
                </a:solidFill>
              </a:rPr>
              <a:t>部門資料建立作業</a:t>
            </a:r>
          </a:p>
          <a:p>
            <a:pPr>
              <a:buSzTx/>
              <a:buFont typeface="Wingdings" pitchFamily="2" charset="2"/>
              <a:buAutoNum type="arabicParenR"/>
            </a:pPr>
            <a:r>
              <a:rPr lang="zh-TW" altLang="en-US" sz="1800" dirty="0">
                <a:solidFill>
                  <a:srgbClr val="0000FF"/>
                </a:solidFill>
              </a:rPr>
              <a:t>員工姓名建立作業</a:t>
            </a:r>
          </a:p>
          <a:p>
            <a:pPr>
              <a:buSzTx/>
              <a:buFont typeface="Wingdings" pitchFamily="2" charset="2"/>
              <a:buAutoNum type="arabicParenR"/>
            </a:pPr>
            <a:r>
              <a:rPr lang="zh-TW" altLang="en-US" sz="1800" dirty="0">
                <a:solidFill>
                  <a:srgbClr val="0000FF"/>
                </a:solidFill>
              </a:rPr>
              <a:t>職務類別建立</a:t>
            </a:r>
            <a:r>
              <a:rPr lang="zh-TW" altLang="en-US" sz="1800" dirty="0" smtClean="0">
                <a:solidFill>
                  <a:srgbClr val="0000FF"/>
                </a:solidFill>
              </a:rPr>
              <a:t>作業</a:t>
            </a:r>
            <a:endParaRPr lang="en-US" altLang="zh-TW" sz="1800" dirty="0" smtClean="0">
              <a:solidFill>
                <a:srgbClr val="0000FF"/>
              </a:solidFill>
            </a:endParaRPr>
          </a:p>
          <a:p>
            <a:pPr>
              <a:buSzTx/>
              <a:buFont typeface="Wingdings" pitchFamily="2" charset="2"/>
              <a:buAutoNum type="arabicParenR"/>
            </a:pPr>
            <a:r>
              <a:rPr lang="zh-TW" altLang="en-US" sz="1800" dirty="0">
                <a:solidFill>
                  <a:srgbClr val="0000FF"/>
                </a:solidFill>
              </a:rPr>
              <a:t>常用片與建立</a:t>
            </a:r>
            <a:r>
              <a:rPr lang="zh-TW" altLang="en-US" sz="1800" dirty="0" smtClean="0">
                <a:solidFill>
                  <a:srgbClr val="0000FF"/>
                </a:solidFill>
              </a:rPr>
              <a:t>作業</a:t>
            </a:r>
            <a:endParaRPr lang="zh-TW" altLang="en-US" sz="1800" dirty="0">
              <a:solidFill>
                <a:srgbClr val="0000FF"/>
              </a:solidFill>
            </a:endParaRPr>
          </a:p>
        </p:txBody>
      </p:sp>
      <p:sp>
        <p:nvSpPr>
          <p:cNvPr id="16387" name="Rectangle 6"/>
          <p:cNvSpPr>
            <a:spLocks/>
          </p:cNvSpPr>
          <p:nvPr/>
        </p:nvSpPr>
        <p:spPr bwMode="auto">
          <a:xfrm>
            <a:off x="5940425" y="2708275"/>
            <a:ext cx="3096071" cy="3673053"/>
          </a:xfrm>
          <a:prstGeom prst="rect">
            <a:avLst/>
          </a:prstGeom>
          <a:solidFill>
            <a:schemeClr val="bg1"/>
          </a:solidFill>
          <a:ln>
            <a:noFill/>
          </a:ln>
        </p:spPr>
        <p:txBody>
          <a:bodyPr/>
          <a:lstStyle/>
          <a:p>
            <a:pPr marL="342900" indent="-342900" eaLnBrk="0" hangingPunct="0">
              <a:lnSpc>
                <a:spcPts val="2400"/>
              </a:lnSpc>
              <a:spcBef>
                <a:spcPts val="1200"/>
              </a:spcBef>
              <a:buClr>
                <a:srgbClr val="FF3399"/>
              </a:buClr>
              <a:buFont typeface="+mj-lt"/>
              <a:buAutoNum type="arabicParenR" startAt="17"/>
            </a:pPr>
            <a:r>
              <a:rPr lang="zh-TW" altLang="en-US" b="1" dirty="0" smtClean="0">
                <a:solidFill>
                  <a:srgbClr val="0000FF"/>
                </a:solidFill>
                <a:latin typeface="Times New Roman" pitchFamily="18" charset="0"/>
                <a:ea typeface="標楷體" pitchFamily="65" charset="-120"/>
                <a:cs typeface="Times New Roman" pitchFamily="18" charset="0"/>
              </a:rPr>
              <a:t>財務參數設定作業</a:t>
            </a:r>
            <a:endParaRPr lang="en-US" altLang="zh-TW"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mj-lt"/>
              <a:buAutoNum type="arabicParenR" startAt="17"/>
            </a:pPr>
            <a:r>
              <a:rPr kumimoji="0" lang="zh-TW" altLang="en-US" b="1" dirty="0">
                <a:solidFill>
                  <a:srgbClr val="0000FF"/>
                </a:solidFill>
                <a:latin typeface="Times New Roman" pitchFamily="18" charset="0"/>
                <a:ea typeface="標楷體" pitchFamily="65" charset="-120"/>
                <a:cs typeface="Times New Roman" pitchFamily="18" charset="0"/>
              </a:rPr>
              <a:t>固定資產參數設定</a:t>
            </a:r>
            <a:r>
              <a:rPr kumimoji="0" lang="zh-TW" altLang="en-US" b="1" dirty="0" smtClean="0">
                <a:solidFill>
                  <a:srgbClr val="0000FF"/>
                </a:solidFill>
                <a:latin typeface="Times New Roman" pitchFamily="18" charset="0"/>
                <a:ea typeface="標楷體" pitchFamily="65" charset="-120"/>
                <a:cs typeface="Times New Roman" pitchFamily="18" charset="0"/>
              </a:rPr>
              <a:t>作業</a:t>
            </a:r>
          </a:p>
          <a:p>
            <a:pPr marL="342900" indent="-342900" eaLnBrk="0" hangingPunct="0">
              <a:lnSpc>
                <a:spcPts val="2400"/>
              </a:lnSpc>
              <a:spcBef>
                <a:spcPts val="1200"/>
              </a:spcBef>
              <a:buClr>
                <a:srgbClr val="FF3399"/>
              </a:buClr>
              <a:buFont typeface="Wingdings" pitchFamily="2" charset="2"/>
              <a:buAutoNum type="arabicParenR" startAt="17"/>
            </a:pPr>
            <a:r>
              <a:rPr kumimoji="0" lang="zh-TW" altLang="en-US" b="1" dirty="0" smtClean="0">
                <a:solidFill>
                  <a:srgbClr val="0000FF"/>
                </a:solidFill>
                <a:latin typeface="Times New Roman" pitchFamily="18" charset="0"/>
                <a:ea typeface="標楷體" pitchFamily="65" charset="-120"/>
                <a:cs typeface="Times New Roman" pitchFamily="18" charset="0"/>
              </a:rPr>
              <a:t>編碼原則設定作業</a:t>
            </a:r>
            <a:r>
              <a:rPr kumimoji="0" lang="en-US" altLang="zh-TW" b="1" dirty="0" smtClean="0">
                <a:solidFill>
                  <a:srgbClr val="0000FF"/>
                </a:solidFill>
                <a:latin typeface="Times New Roman" pitchFamily="18" charset="0"/>
                <a:ea typeface="標楷體" pitchFamily="65" charset="-120"/>
                <a:cs typeface="Times New Roman" pitchFamily="18" charset="0"/>
              </a:rPr>
              <a:t>(2)</a:t>
            </a:r>
            <a:endParaRPr kumimoji="0" lang="zh-TW" altLang="en-US"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Wingdings" pitchFamily="2" charset="2"/>
              <a:buAutoNum type="arabicParenR" startAt="17"/>
            </a:pPr>
            <a:r>
              <a:rPr kumimoji="0" lang="zh-TW" altLang="en-US" b="1" dirty="0" smtClean="0">
                <a:solidFill>
                  <a:srgbClr val="0000FF"/>
                </a:solidFill>
                <a:latin typeface="Times New Roman" pitchFamily="18" charset="0"/>
                <a:ea typeface="標楷體" pitchFamily="65" charset="-120"/>
                <a:cs typeface="Times New Roman" pitchFamily="18" charset="0"/>
              </a:rPr>
              <a:t>金融機構建立作業</a:t>
            </a:r>
            <a:endParaRPr kumimoji="0" lang="en-US" altLang="zh-TW"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Wingdings" pitchFamily="2" charset="2"/>
              <a:buAutoNum type="arabicParenR" startAt="17"/>
            </a:pPr>
            <a:r>
              <a:rPr kumimoji="0" lang="zh-TW" altLang="en-US" b="1" dirty="0" smtClean="0">
                <a:solidFill>
                  <a:srgbClr val="0000FF"/>
                </a:solidFill>
                <a:latin typeface="Times New Roman" pitchFamily="18" charset="0"/>
                <a:ea typeface="標楷體" pitchFamily="65" charset="-120"/>
                <a:cs typeface="Times New Roman" pitchFamily="18" charset="0"/>
              </a:rPr>
              <a:t>稅籍資料建立作業</a:t>
            </a:r>
            <a:endParaRPr kumimoji="0" lang="en-US" altLang="zh-TW"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Wingdings" pitchFamily="2" charset="2"/>
              <a:buAutoNum type="arabicParenR" startAt="17"/>
            </a:pPr>
            <a:r>
              <a:rPr lang="zh-TW" altLang="en-US" b="1" dirty="0" smtClean="0">
                <a:solidFill>
                  <a:srgbClr val="0000FF"/>
                </a:solidFill>
                <a:latin typeface="Times New Roman" pitchFamily="18" charset="0"/>
                <a:ea typeface="標楷體" pitchFamily="65" charset="-120"/>
                <a:cs typeface="Times New Roman" pitchFamily="18" charset="0"/>
              </a:rPr>
              <a:t>生產線資料建立作業</a:t>
            </a:r>
            <a:endParaRPr lang="en-US" altLang="zh-TW"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Wingdings" pitchFamily="2" charset="2"/>
              <a:buAutoNum type="arabicParenR" startAt="17"/>
            </a:pPr>
            <a:r>
              <a:rPr lang="zh-TW" altLang="en-US" b="1" dirty="0">
                <a:solidFill>
                  <a:srgbClr val="0000FF"/>
                </a:solidFill>
                <a:latin typeface="Times New Roman" pitchFamily="18" charset="0"/>
                <a:ea typeface="標楷體" pitchFamily="65" charset="-120"/>
                <a:cs typeface="Times New Roman" pitchFamily="18" charset="0"/>
              </a:rPr>
              <a:t>製程代號建立</a:t>
            </a:r>
            <a:r>
              <a:rPr lang="zh-TW" altLang="en-US" b="1" dirty="0" smtClean="0">
                <a:solidFill>
                  <a:srgbClr val="0000FF"/>
                </a:solidFill>
                <a:latin typeface="Times New Roman" pitchFamily="18" charset="0"/>
                <a:ea typeface="標楷體" pitchFamily="65" charset="-120"/>
                <a:cs typeface="Times New Roman" pitchFamily="18" charset="0"/>
              </a:rPr>
              <a:t>作業</a:t>
            </a:r>
          </a:p>
        </p:txBody>
      </p:sp>
      <p:sp>
        <p:nvSpPr>
          <p:cNvPr id="16388" name="Rectangle 7"/>
          <p:cNvSpPr>
            <a:spLocks/>
          </p:cNvSpPr>
          <p:nvPr/>
        </p:nvSpPr>
        <p:spPr bwMode="auto">
          <a:xfrm>
            <a:off x="3059113" y="2636838"/>
            <a:ext cx="2952750" cy="3744490"/>
          </a:xfrm>
          <a:prstGeom prst="rect">
            <a:avLst/>
          </a:prstGeom>
          <a:solidFill>
            <a:schemeClr val="bg1"/>
          </a:solidFill>
          <a:ln>
            <a:noFill/>
          </a:ln>
        </p:spPr>
        <p:txBody>
          <a:bodyPr/>
          <a:lstStyle/>
          <a:p>
            <a:pPr marL="342900" indent="-342900" eaLnBrk="0" hangingPunct="0">
              <a:lnSpc>
                <a:spcPts val="2400"/>
              </a:lnSpc>
              <a:spcBef>
                <a:spcPts val="1200"/>
              </a:spcBef>
              <a:buClr>
                <a:srgbClr val="FF3399"/>
              </a:buClr>
              <a:buFont typeface="+mj-lt"/>
              <a:buAutoNum type="arabicParenR" startAt="9"/>
            </a:pPr>
            <a:r>
              <a:rPr kumimoji="0" lang="zh-TW" altLang="en-US" b="1" dirty="0" smtClean="0">
                <a:solidFill>
                  <a:srgbClr val="0000FF"/>
                </a:solidFill>
                <a:latin typeface="Times New Roman" pitchFamily="18" charset="0"/>
                <a:ea typeface="標楷體" pitchFamily="65" charset="-120"/>
                <a:cs typeface="Times New Roman" pitchFamily="18" charset="0"/>
              </a:rPr>
              <a:t>註記</a:t>
            </a:r>
            <a:r>
              <a:rPr kumimoji="0" lang="en-US" altLang="zh-TW" b="1" dirty="0" smtClean="0">
                <a:solidFill>
                  <a:srgbClr val="0000FF"/>
                </a:solidFill>
                <a:latin typeface="Times New Roman" pitchFamily="18" charset="0"/>
                <a:ea typeface="標楷體" pitchFamily="65" charset="-120"/>
                <a:cs typeface="Times New Roman" pitchFamily="18" charset="0"/>
              </a:rPr>
              <a:t>/</a:t>
            </a:r>
            <a:r>
              <a:rPr kumimoji="0" lang="zh-TW" altLang="en-US" b="1" dirty="0" smtClean="0">
                <a:solidFill>
                  <a:srgbClr val="0000FF"/>
                </a:solidFill>
                <a:latin typeface="Times New Roman" pitchFamily="18" charset="0"/>
                <a:ea typeface="標楷體" pitchFamily="65" charset="-120"/>
                <a:cs typeface="Times New Roman" pitchFamily="18" charset="0"/>
              </a:rPr>
              <a:t>簽核資料建立作業</a:t>
            </a:r>
          </a:p>
          <a:p>
            <a:pPr marL="342900" indent="-342900" eaLnBrk="0" hangingPunct="0">
              <a:lnSpc>
                <a:spcPts val="2400"/>
              </a:lnSpc>
              <a:spcBef>
                <a:spcPts val="1200"/>
              </a:spcBef>
              <a:buClr>
                <a:srgbClr val="FF3399"/>
              </a:buClr>
              <a:buFont typeface="Wingdings" pitchFamily="2" charset="2"/>
              <a:buAutoNum type="arabicParenR" startAt="9"/>
            </a:pPr>
            <a:r>
              <a:rPr kumimoji="0" lang="zh-TW" altLang="en-US" b="1" dirty="0" smtClean="0">
                <a:solidFill>
                  <a:srgbClr val="0000FF"/>
                </a:solidFill>
                <a:latin typeface="Times New Roman" pitchFamily="18" charset="0"/>
                <a:ea typeface="標楷體" pitchFamily="65" charset="-120"/>
                <a:cs typeface="Times New Roman" pitchFamily="18" charset="0"/>
              </a:rPr>
              <a:t>程式註記</a:t>
            </a:r>
            <a:r>
              <a:rPr kumimoji="0" lang="en-US" altLang="zh-TW" b="1" dirty="0" smtClean="0">
                <a:solidFill>
                  <a:srgbClr val="0000FF"/>
                </a:solidFill>
                <a:latin typeface="Times New Roman" pitchFamily="18" charset="0"/>
                <a:ea typeface="標楷體" pitchFamily="65" charset="-120"/>
                <a:cs typeface="Times New Roman" pitchFamily="18" charset="0"/>
              </a:rPr>
              <a:t>/</a:t>
            </a:r>
            <a:r>
              <a:rPr kumimoji="0" lang="zh-TW" altLang="en-US" b="1" dirty="0" smtClean="0">
                <a:solidFill>
                  <a:srgbClr val="0000FF"/>
                </a:solidFill>
                <a:latin typeface="Times New Roman" pitchFamily="18" charset="0"/>
                <a:ea typeface="標楷體" pitchFamily="65" charset="-120"/>
                <a:cs typeface="Times New Roman" pitchFamily="18" charset="0"/>
              </a:rPr>
              <a:t>簽核建立作業</a:t>
            </a:r>
          </a:p>
          <a:p>
            <a:pPr marL="342900" indent="-342900" eaLnBrk="0" hangingPunct="0">
              <a:lnSpc>
                <a:spcPts val="2400"/>
              </a:lnSpc>
              <a:spcBef>
                <a:spcPts val="1200"/>
              </a:spcBef>
              <a:buClr>
                <a:srgbClr val="FF3399"/>
              </a:buClr>
              <a:buFont typeface="Wingdings" pitchFamily="2" charset="2"/>
              <a:buAutoNum type="arabicParenR" startAt="9"/>
            </a:pPr>
            <a:r>
              <a:rPr kumimoji="0" lang="zh-TW" altLang="en-US" b="1" dirty="0" smtClean="0">
                <a:solidFill>
                  <a:srgbClr val="0000FF"/>
                </a:solidFill>
                <a:latin typeface="Times New Roman" pitchFamily="18" charset="0"/>
                <a:ea typeface="標楷體" pitchFamily="65" charset="-120"/>
                <a:cs typeface="Times New Roman" pitchFamily="18" charset="0"/>
              </a:rPr>
              <a:t>行事曆建立作業</a:t>
            </a:r>
          </a:p>
          <a:p>
            <a:pPr marL="342900" indent="-342900" eaLnBrk="0" hangingPunct="0">
              <a:lnSpc>
                <a:spcPts val="2400"/>
              </a:lnSpc>
              <a:spcBef>
                <a:spcPts val="1200"/>
              </a:spcBef>
              <a:buClr>
                <a:srgbClr val="FF3399"/>
              </a:buClr>
              <a:buFont typeface="Wingdings" pitchFamily="2" charset="2"/>
              <a:buAutoNum type="arabicParenR" startAt="9"/>
            </a:pPr>
            <a:r>
              <a:rPr lang="zh-TW" altLang="en-US" b="1" dirty="0" smtClean="0">
                <a:solidFill>
                  <a:srgbClr val="0000FF"/>
                </a:solidFill>
                <a:latin typeface="Times New Roman" pitchFamily="18" charset="0"/>
                <a:ea typeface="標楷體" pitchFamily="65" charset="-120"/>
                <a:cs typeface="Times New Roman" pitchFamily="18" charset="0"/>
              </a:rPr>
              <a:t>進銷存參數設定作業</a:t>
            </a:r>
          </a:p>
          <a:p>
            <a:pPr marL="342900" indent="-342900" eaLnBrk="0" hangingPunct="0">
              <a:lnSpc>
                <a:spcPts val="2400"/>
              </a:lnSpc>
              <a:spcBef>
                <a:spcPts val="1200"/>
              </a:spcBef>
              <a:buClr>
                <a:srgbClr val="FF3399"/>
              </a:buClr>
              <a:buFont typeface="Wingdings" pitchFamily="2" charset="2"/>
              <a:buAutoNum type="arabicParenR" startAt="9"/>
            </a:pPr>
            <a:r>
              <a:rPr kumimoji="0" lang="zh-TW" altLang="en-US" b="1" dirty="0" smtClean="0">
                <a:solidFill>
                  <a:srgbClr val="0000FF"/>
                </a:solidFill>
                <a:latin typeface="Times New Roman" pitchFamily="18" charset="0"/>
                <a:ea typeface="標楷體" pitchFamily="65" charset="-120"/>
                <a:cs typeface="Times New Roman" pitchFamily="18" charset="0"/>
              </a:rPr>
              <a:t>編碼</a:t>
            </a:r>
            <a:r>
              <a:rPr kumimoji="0" lang="zh-TW" altLang="en-US" b="1" dirty="0">
                <a:solidFill>
                  <a:srgbClr val="0000FF"/>
                </a:solidFill>
                <a:latin typeface="Times New Roman" pitchFamily="18" charset="0"/>
                <a:ea typeface="標楷體" pitchFamily="65" charset="-120"/>
                <a:cs typeface="Times New Roman" pitchFamily="18" charset="0"/>
              </a:rPr>
              <a:t>原則設定</a:t>
            </a:r>
            <a:r>
              <a:rPr kumimoji="0" lang="zh-TW" altLang="en-US" b="1" dirty="0" smtClean="0">
                <a:solidFill>
                  <a:srgbClr val="0000FF"/>
                </a:solidFill>
                <a:latin typeface="Times New Roman" pitchFamily="18" charset="0"/>
                <a:ea typeface="標楷體" pitchFamily="65" charset="-120"/>
                <a:cs typeface="Times New Roman" pitchFamily="18" charset="0"/>
              </a:rPr>
              <a:t>作業</a:t>
            </a:r>
            <a:r>
              <a:rPr kumimoji="0" lang="en-US" altLang="zh-TW" b="1" dirty="0" smtClean="0">
                <a:solidFill>
                  <a:srgbClr val="0000FF"/>
                </a:solidFill>
                <a:latin typeface="Times New Roman" pitchFamily="18" charset="0"/>
                <a:ea typeface="標楷體" pitchFamily="65" charset="-120"/>
                <a:cs typeface="Times New Roman" pitchFamily="18" charset="0"/>
              </a:rPr>
              <a:t>(1)</a:t>
            </a:r>
          </a:p>
          <a:p>
            <a:pPr marL="342900" indent="-342900" eaLnBrk="0" hangingPunct="0">
              <a:lnSpc>
                <a:spcPts val="2400"/>
              </a:lnSpc>
              <a:spcBef>
                <a:spcPts val="1200"/>
              </a:spcBef>
              <a:buClr>
                <a:srgbClr val="FF3399"/>
              </a:buClr>
              <a:buFont typeface="Wingdings" pitchFamily="2" charset="2"/>
              <a:buAutoNum type="arabicParenR" startAt="9"/>
            </a:pPr>
            <a:r>
              <a:rPr kumimoji="0" lang="zh-TW" altLang="en-US" b="1" dirty="0" smtClean="0">
                <a:solidFill>
                  <a:srgbClr val="0000FF"/>
                </a:solidFill>
                <a:latin typeface="Times New Roman" pitchFamily="18" charset="0"/>
                <a:ea typeface="標楷體" pitchFamily="65" charset="-120"/>
                <a:cs typeface="Times New Roman" pitchFamily="18" charset="0"/>
              </a:rPr>
              <a:t>交易</a:t>
            </a:r>
            <a:r>
              <a:rPr kumimoji="0" lang="zh-TW" altLang="en-US" b="1" dirty="0">
                <a:solidFill>
                  <a:srgbClr val="0000FF"/>
                </a:solidFill>
                <a:latin typeface="Times New Roman" pitchFamily="18" charset="0"/>
                <a:ea typeface="標楷體" pitchFamily="65" charset="-120"/>
                <a:cs typeface="Times New Roman" pitchFamily="18" charset="0"/>
              </a:rPr>
              <a:t>對象分類建立</a:t>
            </a:r>
            <a:r>
              <a:rPr kumimoji="0" lang="zh-TW" altLang="en-US" b="1" dirty="0" smtClean="0">
                <a:solidFill>
                  <a:srgbClr val="0000FF"/>
                </a:solidFill>
                <a:latin typeface="Times New Roman" pitchFamily="18" charset="0"/>
                <a:ea typeface="標楷體" pitchFamily="65" charset="-120"/>
                <a:cs typeface="Times New Roman" pitchFamily="18" charset="0"/>
              </a:rPr>
              <a:t>作業</a:t>
            </a:r>
            <a:endParaRPr kumimoji="0" lang="en-US" altLang="zh-TW" b="1" dirty="0" smtClean="0">
              <a:solidFill>
                <a:srgbClr val="0000FF"/>
              </a:solidFill>
              <a:latin typeface="Times New Roman" pitchFamily="18" charset="0"/>
              <a:ea typeface="標楷體" pitchFamily="65" charset="-120"/>
              <a:cs typeface="Times New Roman" pitchFamily="18" charset="0"/>
            </a:endParaRPr>
          </a:p>
          <a:p>
            <a:pPr marL="342900" indent="-342900" eaLnBrk="0" hangingPunct="0">
              <a:lnSpc>
                <a:spcPts val="2400"/>
              </a:lnSpc>
              <a:spcBef>
                <a:spcPts val="1200"/>
              </a:spcBef>
              <a:buClr>
                <a:srgbClr val="FF3399"/>
              </a:buClr>
              <a:buFont typeface="Wingdings" pitchFamily="2" charset="2"/>
              <a:buAutoNum type="arabicParenR" startAt="15"/>
            </a:pPr>
            <a:r>
              <a:rPr kumimoji="0" lang="zh-TW" altLang="en-US" b="1" dirty="0" smtClean="0">
                <a:solidFill>
                  <a:srgbClr val="0000FF"/>
                </a:solidFill>
                <a:latin typeface="Times New Roman" pitchFamily="18" charset="0"/>
                <a:ea typeface="標楷體" pitchFamily="65" charset="-120"/>
                <a:cs typeface="Times New Roman" pitchFamily="18" charset="0"/>
              </a:rPr>
              <a:t>付款條件資料建立</a:t>
            </a:r>
          </a:p>
          <a:p>
            <a:pPr marL="342900" indent="-342900" eaLnBrk="0" hangingPunct="0">
              <a:lnSpc>
                <a:spcPts val="2400"/>
              </a:lnSpc>
              <a:spcBef>
                <a:spcPts val="1200"/>
              </a:spcBef>
              <a:buClr>
                <a:srgbClr val="FF3399"/>
              </a:buClr>
              <a:buFont typeface="Wingdings" pitchFamily="2" charset="2"/>
              <a:buAutoNum type="arabicParenR" startAt="15"/>
            </a:pPr>
            <a:r>
              <a:rPr kumimoji="0" lang="zh-TW" altLang="en-US" b="1" dirty="0" smtClean="0">
                <a:solidFill>
                  <a:srgbClr val="0000FF"/>
                </a:solidFill>
                <a:latin typeface="Times New Roman" pitchFamily="18" charset="0"/>
                <a:ea typeface="標楷體" pitchFamily="65" charset="-120"/>
                <a:cs typeface="Times New Roman" pitchFamily="18" charset="0"/>
              </a:rPr>
              <a:t>稅別碼設定作業</a:t>
            </a:r>
          </a:p>
          <a:p>
            <a:pPr marL="342900" indent="-342900" eaLnBrk="0" hangingPunct="0">
              <a:lnSpc>
                <a:spcPts val="2400"/>
              </a:lnSpc>
              <a:spcBef>
                <a:spcPts val="1200"/>
              </a:spcBef>
              <a:buClr>
                <a:srgbClr val="FF3399"/>
              </a:buClr>
              <a:buFont typeface="Wingdings" pitchFamily="2" charset="2"/>
              <a:buAutoNum type="arabicParenR" startAt="9"/>
            </a:pPr>
            <a:endParaRPr kumimoji="0" lang="zh-TW" altLang="en-US" b="1" dirty="0">
              <a:solidFill>
                <a:srgbClr val="0000FF"/>
              </a:solidFill>
              <a:latin typeface="Times New Roman" pitchFamily="18" charset="0"/>
              <a:ea typeface="標楷體" pitchFamily="65" charset="-120"/>
              <a:cs typeface="Times New Roman" pitchFamily="18" charset="0"/>
            </a:endParaRPr>
          </a:p>
        </p:txBody>
      </p:sp>
      <p:sp>
        <p:nvSpPr>
          <p:cNvPr id="7" name="AutoShape 6"/>
          <p:cNvSpPr>
            <a:spLocks noChangeArrowheads="1"/>
          </p:cNvSpPr>
          <p:nvPr/>
        </p:nvSpPr>
        <p:spPr bwMode="auto">
          <a:xfrm>
            <a:off x="3203848" y="4148720"/>
            <a:ext cx="1944687" cy="720725"/>
          </a:xfrm>
          <a:prstGeom prst="wedgeRoundRectCallout">
            <a:avLst>
              <a:gd name="adj1" fmla="val -63291"/>
              <a:gd name="adj2" fmla="val -47920"/>
              <a:gd name="adj3" fmla="val 16667"/>
            </a:avLst>
          </a:prstGeom>
          <a:gradFill rotWithShape="1">
            <a:gsLst>
              <a:gs pos="0">
                <a:srgbClr val="FFFF00"/>
              </a:gs>
              <a:gs pos="100000">
                <a:schemeClr val="bg1"/>
              </a:gs>
            </a:gsLst>
            <a:lin ang="5400000" scaled="1"/>
          </a:gradFill>
          <a:ln w="9525">
            <a:solidFill>
              <a:schemeClr val="tx1"/>
            </a:solidFill>
            <a:miter lim="800000"/>
            <a:headEnd/>
            <a:tailEnd/>
          </a:ln>
          <a:effectLst/>
        </p:spPr>
        <p:txBody>
          <a:bodyPr anchor="ctr" anchorCtr="1"/>
          <a:lstStyle/>
          <a:p>
            <a:pPr algn="ctr">
              <a:defRPr/>
            </a:pPr>
            <a:r>
              <a:rPr lang="zh-TW" altLang="en-US" b="1" dirty="0" smtClean="0">
                <a:effectLst>
                  <a:outerShdw blurRad="38100" dist="38100" dir="2700000" algn="tl">
                    <a:srgbClr val="FFFFFF"/>
                  </a:outerShdw>
                </a:effectLst>
                <a:latin typeface="Times New Roman" pitchFamily="18" charset="0"/>
                <a:ea typeface="標楷體" pitchFamily="65" charset="-120"/>
              </a:rPr>
              <a:t>共用基本資</a:t>
            </a:r>
            <a:r>
              <a:rPr lang="zh-TW" altLang="en-US" b="1" dirty="0">
                <a:effectLst>
                  <a:outerShdw blurRad="38100" dist="38100" dir="2700000" algn="tl">
                    <a:srgbClr val="FFFFFF"/>
                  </a:outerShdw>
                </a:effectLst>
                <a:latin typeface="Times New Roman" pitchFamily="18" charset="0"/>
                <a:ea typeface="標楷體" pitchFamily="65" charset="-120"/>
              </a:rPr>
              <a:t>料</a:t>
            </a:r>
          </a:p>
        </p:txBody>
      </p:sp>
      <p:sp>
        <p:nvSpPr>
          <p:cNvPr id="8" name="AutoShape 5"/>
          <p:cNvSpPr>
            <a:spLocks noChangeArrowheads="1"/>
          </p:cNvSpPr>
          <p:nvPr/>
        </p:nvSpPr>
        <p:spPr bwMode="auto">
          <a:xfrm>
            <a:off x="322536" y="5013176"/>
            <a:ext cx="2412133" cy="792038"/>
          </a:xfrm>
          <a:prstGeom prst="wedgeRoundRectCallout">
            <a:avLst>
              <a:gd name="adj1" fmla="val 61696"/>
              <a:gd name="adj2" fmla="val -27031"/>
              <a:gd name="adj3" fmla="val 16667"/>
            </a:avLst>
          </a:prstGeom>
          <a:gradFill rotWithShape="1">
            <a:gsLst>
              <a:gs pos="0">
                <a:srgbClr val="66FFFF"/>
              </a:gs>
              <a:gs pos="100000">
                <a:schemeClr val="bg1"/>
              </a:gs>
            </a:gsLst>
            <a:lin ang="5400000" scaled="1"/>
          </a:gradFill>
          <a:ln w="9525">
            <a:solidFill>
              <a:schemeClr val="tx1"/>
            </a:solidFill>
            <a:miter lim="800000"/>
            <a:headEnd/>
            <a:tailEnd/>
          </a:ln>
        </p:spPr>
        <p:txBody>
          <a:bodyPr anchor="ctr" anchorCtr="1"/>
          <a:lstStyle/>
          <a:p>
            <a:r>
              <a:rPr lang="zh-TW" altLang="en-US" b="1" dirty="0" smtClean="0">
                <a:effectLst>
                  <a:outerShdw blurRad="38100" dist="38100" dir="2700000" algn="tl">
                    <a:srgbClr val="FFFFFF"/>
                  </a:outerShdw>
                </a:effectLst>
                <a:ea typeface="標楷體" pitchFamily="65" charset="-120"/>
              </a:rPr>
              <a:t>配銷模組基本資料</a:t>
            </a:r>
            <a:endParaRPr lang="zh-TW" altLang="en-US" b="1" dirty="0">
              <a:solidFill>
                <a:schemeClr val="hlink"/>
              </a:solidFill>
              <a:ea typeface="標楷體" pitchFamily="65" charset="-120"/>
            </a:endParaRPr>
          </a:p>
        </p:txBody>
      </p:sp>
      <p:sp>
        <p:nvSpPr>
          <p:cNvPr id="9" name="AutoShape 5"/>
          <p:cNvSpPr>
            <a:spLocks noChangeArrowheads="1"/>
          </p:cNvSpPr>
          <p:nvPr/>
        </p:nvSpPr>
        <p:spPr bwMode="auto">
          <a:xfrm>
            <a:off x="3203848" y="3565793"/>
            <a:ext cx="2412133" cy="792038"/>
          </a:xfrm>
          <a:prstGeom prst="wedgeRoundRectCallout">
            <a:avLst>
              <a:gd name="adj1" fmla="val 61696"/>
              <a:gd name="adj2" fmla="val -27031"/>
              <a:gd name="adj3" fmla="val 16667"/>
            </a:avLst>
          </a:prstGeom>
          <a:gradFill rotWithShape="1">
            <a:gsLst>
              <a:gs pos="0">
                <a:srgbClr val="FF66FF"/>
              </a:gs>
              <a:gs pos="100000">
                <a:schemeClr val="bg1"/>
              </a:gs>
            </a:gsLst>
            <a:lin ang="5400000" scaled="1"/>
          </a:gradFill>
          <a:ln w="9525">
            <a:solidFill>
              <a:schemeClr val="tx1"/>
            </a:solidFill>
            <a:miter lim="800000"/>
            <a:headEnd/>
            <a:tailEnd/>
          </a:ln>
        </p:spPr>
        <p:txBody>
          <a:bodyPr anchor="ctr" anchorCtr="1"/>
          <a:lstStyle/>
          <a:p>
            <a:r>
              <a:rPr lang="zh-TW" altLang="en-US" b="1" dirty="0" smtClean="0">
                <a:effectLst>
                  <a:outerShdw blurRad="38100" dist="38100" dir="2700000" algn="tl">
                    <a:srgbClr val="FFFFFF"/>
                  </a:outerShdw>
                </a:effectLst>
                <a:ea typeface="標楷體" pitchFamily="65" charset="-120"/>
              </a:rPr>
              <a:t>財務模組基本資料</a:t>
            </a:r>
            <a:endParaRPr lang="zh-TW" altLang="en-US" b="1" dirty="0">
              <a:solidFill>
                <a:schemeClr val="hlink"/>
              </a:solidFill>
              <a:ea typeface="標楷體" pitchFamily="65" charset="-120"/>
            </a:endParaRPr>
          </a:p>
        </p:txBody>
      </p:sp>
      <p:sp>
        <p:nvSpPr>
          <p:cNvPr id="10" name="AutoShape 5"/>
          <p:cNvSpPr>
            <a:spLocks noChangeArrowheads="1"/>
          </p:cNvSpPr>
          <p:nvPr/>
        </p:nvSpPr>
        <p:spPr bwMode="auto">
          <a:xfrm>
            <a:off x="3176676" y="5243262"/>
            <a:ext cx="2412133" cy="792038"/>
          </a:xfrm>
          <a:prstGeom prst="wedgeRoundRectCallout">
            <a:avLst>
              <a:gd name="adj1" fmla="val 61696"/>
              <a:gd name="adj2" fmla="val -27031"/>
              <a:gd name="adj3" fmla="val 16667"/>
            </a:avLst>
          </a:prstGeom>
          <a:gradFill rotWithShape="1">
            <a:gsLst>
              <a:gs pos="0">
                <a:srgbClr val="66FF66"/>
              </a:gs>
              <a:gs pos="100000">
                <a:schemeClr val="bg1"/>
              </a:gs>
            </a:gsLst>
            <a:lin ang="5400000" scaled="1"/>
          </a:gradFill>
          <a:ln w="9525">
            <a:solidFill>
              <a:schemeClr val="tx1"/>
            </a:solidFill>
            <a:miter lim="800000"/>
            <a:headEnd/>
            <a:tailEnd/>
          </a:ln>
        </p:spPr>
        <p:txBody>
          <a:bodyPr anchor="ctr" anchorCtr="1"/>
          <a:lstStyle/>
          <a:p>
            <a:r>
              <a:rPr lang="zh-TW" altLang="en-US" b="1" dirty="0" smtClean="0">
                <a:effectLst>
                  <a:outerShdw blurRad="38100" dist="38100" dir="2700000" algn="tl">
                    <a:srgbClr val="FFFFFF"/>
                  </a:outerShdw>
                </a:effectLst>
                <a:ea typeface="標楷體" pitchFamily="65" charset="-120"/>
              </a:rPr>
              <a:t>生產模組基本資料</a:t>
            </a:r>
            <a:endParaRPr lang="zh-TW" altLang="en-US" b="1" dirty="0">
              <a:solidFill>
                <a:schemeClr val="hlink"/>
              </a:solidFill>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blinds(horizontal)">
                                      <p:cBhvr>
                                        <p:cTn id="7" dur="500"/>
                                        <p:tgtEl>
                                          <p:spTgt spid="1638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animEffect transition="in" filter="barn(inVertical)">
                                      <p:cBhvr>
                                        <p:cTn id="11" dur="300"/>
                                        <p:tgtEl>
                                          <p:spTgt spid="16386">
                                            <p:txEl>
                                              <p:pRg st="0" end="0"/>
                                            </p:txEl>
                                          </p:spTgt>
                                        </p:tgtEl>
                                      </p:cBhvr>
                                    </p:animEffect>
                                  </p:childTnLst>
                                </p:cTn>
                              </p:par>
                            </p:childTnLst>
                          </p:cTn>
                        </p:par>
                        <p:par>
                          <p:cTn id="12" fill="hold">
                            <p:stCondLst>
                              <p:cond delay="800"/>
                            </p:stCondLst>
                            <p:childTnLst>
                              <p:par>
                                <p:cTn id="13" presetID="16" presetClass="entr" presetSubtype="21" fill="hold" nodeType="afterEffect">
                                  <p:stCondLst>
                                    <p:cond delay="0"/>
                                  </p:stCondLst>
                                  <p:childTnLst>
                                    <p:set>
                                      <p:cBhvr>
                                        <p:cTn id="14" dur="1" fill="hold">
                                          <p:stCondLst>
                                            <p:cond delay="0"/>
                                          </p:stCondLst>
                                        </p:cTn>
                                        <p:tgtEl>
                                          <p:spTgt spid="16386">
                                            <p:txEl>
                                              <p:pRg st="1" end="1"/>
                                            </p:txEl>
                                          </p:spTgt>
                                        </p:tgtEl>
                                        <p:attrNameLst>
                                          <p:attrName>style.visibility</p:attrName>
                                        </p:attrNameLst>
                                      </p:cBhvr>
                                      <p:to>
                                        <p:strVal val="visible"/>
                                      </p:to>
                                    </p:set>
                                    <p:animEffect transition="in" filter="barn(inVertical)">
                                      <p:cBhvr>
                                        <p:cTn id="15" dur="300"/>
                                        <p:tgtEl>
                                          <p:spTgt spid="16386">
                                            <p:txEl>
                                              <p:pRg st="1" end="1"/>
                                            </p:txEl>
                                          </p:spTgt>
                                        </p:tgtEl>
                                      </p:cBhvr>
                                    </p:animEffect>
                                  </p:childTnLst>
                                </p:cTn>
                              </p:par>
                            </p:childTnLst>
                          </p:cTn>
                        </p:par>
                        <p:par>
                          <p:cTn id="16" fill="hold">
                            <p:stCondLst>
                              <p:cond delay="1100"/>
                            </p:stCondLst>
                            <p:childTnLst>
                              <p:par>
                                <p:cTn id="17" presetID="16" presetClass="entr" presetSubtype="21" fill="hold" nodeType="afterEffect">
                                  <p:stCondLst>
                                    <p:cond delay="0"/>
                                  </p:stCondLst>
                                  <p:childTnLst>
                                    <p:set>
                                      <p:cBhvr>
                                        <p:cTn id="18" dur="1" fill="hold">
                                          <p:stCondLst>
                                            <p:cond delay="0"/>
                                          </p:stCondLst>
                                        </p:cTn>
                                        <p:tgtEl>
                                          <p:spTgt spid="16386">
                                            <p:txEl>
                                              <p:pRg st="2" end="2"/>
                                            </p:txEl>
                                          </p:spTgt>
                                        </p:tgtEl>
                                        <p:attrNameLst>
                                          <p:attrName>style.visibility</p:attrName>
                                        </p:attrNameLst>
                                      </p:cBhvr>
                                      <p:to>
                                        <p:strVal val="visible"/>
                                      </p:to>
                                    </p:set>
                                    <p:animEffect transition="in" filter="barn(inVertical)">
                                      <p:cBhvr>
                                        <p:cTn id="19" dur="300"/>
                                        <p:tgtEl>
                                          <p:spTgt spid="16386">
                                            <p:txEl>
                                              <p:pRg st="2" end="2"/>
                                            </p:txEl>
                                          </p:spTgt>
                                        </p:tgtEl>
                                      </p:cBhvr>
                                    </p:animEffect>
                                  </p:childTnLst>
                                </p:cTn>
                              </p:par>
                            </p:childTnLst>
                          </p:cTn>
                        </p:par>
                        <p:par>
                          <p:cTn id="20" fill="hold">
                            <p:stCondLst>
                              <p:cond delay="1400"/>
                            </p:stCondLst>
                            <p:childTnLst>
                              <p:par>
                                <p:cTn id="21" presetID="16" presetClass="entr" presetSubtype="21" fill="hold" nodeType="afterEffect">
                                  <p:stCondLst>
                                    <p:cond delay="0"/>
                                  </p:stCondLst>
                                  <p:childTnLst>
                                    <p:set>
                                      <p:cBhvr>
                                        <p:cTn id="22" dur="1" fill="hold">
                                          <p:stCondLst>
                                            <p:cond delay="0"/>
                                          </p:stCondLst>
                                        </p:cTn>
                                        <p:tgtEl>
                                          <p:spTgt spid="16386">
                                            <p:txEl>
                                              <p:pRg st="3" end="3"/>
                                            </p:txEl>
                                          </p:spTgt>
                                        </p:tgtEl>
                                        <p:attrNameLst>
                                          <p:attrName>style.visibility</p:attrName>
                                        </p:attrNameLst>
                                      </p:cBhvr>
                                      <p:to>
                                        <p:strVal val="visible"/>
                                      </p:to>
                                    </p:set>
                                    <p:animEffect transition="in" filter="barn(inVertical)">
                                      <p:cBhvr>
                                        <p:cTn id="23" dur="300"/>
                                        <p:tgtEl>
                                          <p:spTgt spid="16386">
                                            <p:txEl>
                                              <p:pRg st="3" end="3"/>
                                            </p:txEl>
                                          </p:spTgt>
                                        </p:tgtEl>
                                      </p:cBhvr>
                                    </p:animEffect>
                                  </p:childTnLst>
                                </p:cTn>
                              </p:par>
                            </p:childTnLst>
                          </p:cTn>
                        </p:par>
                        <p:par>
                          <p:cTn id="24" fill="hold">
                            <p:stCondLst>
                              <p:cond delay="1700"/>
                            </p:stCondLst>
                            <p:childTnLst>
                              <p:par>
                                <p:cTn id="25" presetID="16" presetClass="entr" presetSubtype="21" fill="hold" nodeType="after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Effect transition="in" filter="barn(inVertical)">
                                      <p:cBhvr>
                                        <p:cTn id="27" dur="300"/>
                                        <p:tgtEl>
                                          <p:spTgt spid="16386">
                                            <p:txEl>
                                              <p:pRg st="4" end="4"/>
                                            </p:txEl>
                                          </p:spTgt>
                                        </p:tgtEl>
                                      </p:cBhvr>
                                    </p:animEffect>
                                  </p:childTnLst>
                                </p:cTn>
                              </p:par>
                            </p:childTnLst>
                          </p:cTn>
                        </p:par>
                        <p:par>
                          <p:cTn id="28" fill="hold">
                            <p:stCondLst>
                              <p:cond delay="2000"/>
                            </p:stCondLst>
                            <p:childTnLst>
                              <p:par>
                                <p:cTn id="29" presetID="16" presetClass="entr" presetSubtype="21" fill="hold" nodeType="afterEffect">
                                  <p:stCondLst>
                                    <p:cond delay="0"/>
                                  </p:stCondLst>
                                  <p:childTnLst>
                                    <p:set>
                                      <p:cBhvr>
                                        <p:cTn id="30" dur="1" fill="hold">
                                          <p:stCondLst>
                                            <p:cond delay="0"/>
                                          </p:stCondLst>
                                        </p:cTn>
                                        <p:tgtEl>
                                          <p:spTgt spid="16386">
                                            <p:txEl>
                                              <p:pRg st="5" end="5"/>
                                            </p:txEl>
                                          </p:spTgt>
                                        </p:tgtEl>
                                        <p:attrNameLst>
                                          <p:attrName>style.visibility</p:attrName>
                                        </p:attrNameLst>
                                      </p:cBhvr>
                                      <p:to>
                                        <p:strVal val="visible"/>
                                      </p:to>
                                    </p:set>
                                    <p:animEffect transition="in" filter="barn(inVertical)">
                                      <p:cBhvr>
                                        <p:cTn id="31" dur="300"/>
                                        <p:tgtEl>
                                          <p:spTgt spid="16386">
                                            <p:txEl>
                                              <p:pRg st="5" end="5"/>
                                            </p:txEl>
                                          </p:spTgt>
                                        </p:tgtEl>
                                      </p:cBhvr>
                                    </p:animEffect>
                                  </p:childTnLst>
                                </p:cTn>
                              </p:par>
                            </p:childTnLst>
                          </p:cTn>
                        </p:par>
                        <p:par>
                          <p:cTn id="32" fill="hold">
                            <p:stCondLst>
                              <p:cond delay="2300"/>
                            </p:stCondLst>
                            <p:childTnLst>
                              <p:par>
                                <p:cTn id="33" presetID="16" presetClass="entr" presetSubtype="21" fill="hold" nodeType="afterEffect">
                                  <p:stCondLst>
                                    <p:cond delay="0"/>
                                  </p:stCondLst>
                                  <p:childTnLst>
                                    <p:set>
                                      <p:cBhvr>
                                        <p:cTn id="34" dur="1" fill="hold">
                                          <p:stCondLst>
                                            <p:cond delay="0"/>
                                          </p:stCondLst>
                                        </p:cTn>
                                        <p:tgtEl>
                                          <p:spTgt spid="16386">
                                            <p:txEl>
                                              <p:pRg st="6" end="6"/>
                                            </p:txEl>
                                          </p:spTgt>
                                        </p:tgtEl>
                                        <p:attrNameLst>
                                          <p:attrName>style.visibility</p:attrName>
                                        </p:attrNameLst>
                                      </p:cBhvr>
                                      <p:to>
                                        <p:strVal val="visible"/>
                                      </p:to>
                                    </p:set>
                                    <p:animEffect transition="in" filter="barn(inVertical)">
                                      <p:cBhvr>
                                        <p:cTn id="35" dur="300"/>
                                        <p:tgtEl>
                                          <p:spTgt spid="16386">
                                            <p:txEl>
                                              <p:pRg st="6" end="6"/>
                                            </p:txEl>
                                          </p:spTgt>
                                        </p:tgtEl>
                                      </p:cBhvr>
                                    </p:animEffect>
                                  </p:childTnLst>
                                </p:cTn>
                              </p:par>
                            </p:childTnLst>
                          </p:cTn>
                        </p:par>
                        <p:par>
                          <p:cTn id="36" fill="hold">
                            <p:stCondLst>
                              <p:cond delay="2600"/>
                            </p:stCondLst>
                            <p:childTnLst>
                              <p:par>
                                <p:cTn id="37" presetID="16" presetClass="entr" presetSubtype="21" fill="hold" nodeType="afterEffect">
                                  <p:stCondLst>
                                    <p:cond delay="0"/>
                                  </p:stCondLst>
                                  <p:childTnLst>
                                    <p:set>
                                      <p:cBhvr>
                                        <p:cTn id="38" dur="1" fill="hold">
                                          <p:stCondLst>
                                            <p:cond delay="0"/>
                                          </p:stCondLst>
                                        </p:cTn>
                                        <p:tgtEl>
                                          <p:spTgt spid="16386">
                                            <p:txEl>
                                              <p:pRg st="7" end="7"/>
                                            </p:txEl>
                                          </p:spTgt>
                                        </p:tgtEl>
                                        <p:attrNameLst>
                                          <p:attrName>style.visibility</p:attrName>
                                        </p:attrNameLst>
                                      </p:cBhvr>
                                      <p:to>
                                        <p:strVal val="visible"/>
                                      </p:to>
                                    </p:set>
                                    <p:animEffect transition="in" filter="barn(inVertical)">
                                      <p:cBhvr>
                                        <p:cTn id="39" dur="300"/>
                                        <p:tgtEl>
                                          <p:spTgt spid="16386">
                                            <p:txEl>
                                              <p:pRg st="7" end="7"/>
                                            </p:txEl>
                                          </p:spTgt>
                                        </p:tgtEl>
                                      </p:cBhvr>
                                    </p:animEffect>
                                  </p:childTnLst>
                                </p:cTn>
                              </p:par>
                            </p:childTnLst>
                          </p:cTn>
                        </p:par>
                        <p:par>
                          <p:cTn id="40" fill="hold">
                            <p:stCondLst>
                              <p:cond delay="2900"/>
                            </p:stCondLst>
                            <p:childTnLst>
                              <p:par>
                                <p:cTn id="41" presetID="16" presetClass="entr" presetSubtype="21" fill="hold" nodeType="afterEffect">
                                  <p:stCondLst>
                                    <p:cond delay="0"/>
                                  </p:stCondLst>
                                  <p:childTnLst>
                                    <p:set>
                                      <p:cBhvr>
                                        <p:cTn id="42" dur="1" fill="hold">
                                          <p:stCondLst>
                                            <p:cond delay="0"/>
                                          </p:stCondLst>
                                        </p:cTn>
                                        <p:tgtEl>
                                          <p:spTgt spid="16388">
                                            <p:txEl>
                                              <p:pRg st="0" end="0"/>
                                            </p:txEl>
                                          </p:spTgt>
                                        </p:tgtEl>
                                        <p:attrNameLst>
                                          <p:attrName>style.visibility</p:attrName>
                                        </p:attrNameLst>
                                      </p:cBhvr>
                                      <p:to>
                                        <p:strVal val="visible"/>
                                      </p:to>
                                    </p:set>
                                    <p:animEffect transition="in" filter="barn(inVertical)">
                                      <p:cBhvr>
                                        <p:cTn id="43" dur="300"/>
                                        <p:tgtEl>
                                          <p:spTgt spid="16388">
                                            <p:txEl>
                                              <p:pRg st="0" end="0"/>
                                            </p:txEl>
                                          </p:spTgt>
                                        </p:tgtEl>
                                      </p:cBhvr>
                                    </p:animEffect>
                                  </p:childTnLst>
                                </p:cTn>
                              </p:par>
                            </p:childTnLst>
                          </p:cTn>
                        </p:par>
                        <p:par>
                          <p:cTn id="44" fill="hold">
                            <p:stCondLst>
                              <p:cond delay="3200"/>
                            </p:stCondLst>
                            <p:childTnLst>
                              <p:par>
                                <p:cTn id="45" presetID="16" presetClass="entr" presetSubtype="21" fill="hold" nodeType="afterEffect">
                                  <p:stCondLst>
                                    <p:cond delay="0"/>
                                  </p:stCondLst>
                                  <p:childTnLst>
                                    <p:set>
                                      <p:cBhvr>
                                        <p:cTn id="46" dur="1" fill="hold">
                                          <p:stCondLst>
                                            <p:cond delay="0"/>
                                          </p:stCondLst>
                                        </p:cTn>
                                        <p:tgtEl>
                                          <p:spTgt spid="16388">
                                            <p:txEl>
                                              <p:pRg st="1" end="1"/>
                                            </p:txEl>
                                          </p:spTgt>
                                        </p:tgtEl>
                                        <p:attrNameLst>
                                          <p:attrName>style.visibility</p:attrName>
                                        </p:attrNameLst>
                                      </p:cBhvr>
                                      <p:to>
                                        <p:strVal val="visible"/>
                                      </p:to>
                                    </p:set>
                                    <p:animEffect transition="in" filter="barn(inVertical)">
                                      <p:cBhvr>
                                        <p:cTn id="47" dur="300"/>
                                        <p:tgtEl>
                                          <p:spTgt spid="16388">
                                            <p:txEl>
                                              <p:pRg st="1" end="1"/>
                                            </p:txEl>
                                          </p:spTgt>
                                        </p:tgtEl>
                                      </p:cBhvr>
                                    </p:animEffect>
                                  </p:childTnLst>
                                </p:cTn>
                              </p:par>
                            </p:childTnLst>
                          </p:cTn>
                        </p:par>
                        <p:par>
                          <p:cTn id="48" fill="hold">
                            <p:stCondLst>
                              <p:cond delay="3500"/>
                            </p:stCondLst>
                            <p:childTnLst>
                              <p:par>
                                <p:cTn id="49" presetID="16" presetClass="entr" presetSubtype="21" fill="hold" nodeType="afterEffect">
                                  <p:stCondLst>
                                    <p:cond delay="0"/>
                                  </p:stCondLst>
                                  <p:childTnLst>
                                    <p:set>
                                      <p:cBhvr>
                                        <p:cTn id="50" dur="1" fill="hold">
                                          <p:stCondLst>
                                            <p:cond delay="0"/>
                                          </p:stCondLst>
                                        </p:cTn>
                                        <p:tgtEl>
                                          <p:spTgt spid="16388">
                                            <p:txEl>
                                              <p:pRg st="2" end="2"/>
                                            </p:txEl>
                                          </p:spTgt>
                                        </p:tgtEl>
                                        <p:attrNameLst>
                                          <p:attrName>style.visibility</p:attrName>
                                        </p:attrNameLst>
                                      </p:cBhvr>
                                      <p:to>
                                        <p:strVal val="visible"/>
                                      </p:to>
                                    </p:set>
                                    <p:animEffect transition="in" filter="barn(inVertical)">
                                      <p:cBhvr>
                                        <p:cTn id="51" dur="300"/>
                                        <p:tgtEl>
                                          <p:spTgt spid="16388">
                                            <p:txEl>
                                              <p:pRg st="2" end="2"/>
                                            </p:txEl>
                                          </p:spTgt>
                                        </p:tgtEl>
                                      </p:cBhvr>
                                    </p:animEffect>
                                  </p:childTnLst>
                                </p:cTn>
                              </p:par>
                            </p:childTnLst>
                          </p:cTn>
                        </p:par>
                        <p:par>
                          <p:cTn id="52" fill="hold">
                            <p:stCondLst>
                              <p:cond delay="3800"/>
                            </p:stCondLst>
                            <p:childTnLst>
                              <p:par>
                                <p:cTn id="53" presetID="5" presetClass="entr" presetSubtype="1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checkerboard(across)">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6386">
                                            <p:txEl>
                                              <p:pRg st="0" end="0"/>
                                            </p:txEl>
                                          </p:spTgt>
                                        </p:tgtEl>
                                      </p:cBhvr>
                                    </p:animEffect>
                                    <p:set>
                                      <p:cBhvr>
                                        <p:cTn id="62" dur="1" fill="hold">
                                          <p:stCondLst>
                                            <p:cond delay="499"/>
                                          </p:stCondLst>
                                        </p:cTn>
                                        <p:tgtEl>
                                          <p:spTgt spid="16386">
                                            <p:txEl>
                                              <p:pRg st="0" end="0"/>
                                            </p:txEl>
                                          </p:spTgt>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6386">
                                            <p:txEl>
                                              <p:pRg st="1" end="1"/>
                                            </p:txEl>
                                          </p:spTgt>
                                        </p:tgtEl>
                                      </p:cBhvr>
                                    </p:animEffect>
                                    <p:set>
                                      <p:cBhvr>
                                        <p:cTn id="65" dur="1" fill="hold">
                                          <p:stCondLst>
                                            <p:cond delay="499"/>
                                          </p:stCondLst>
                                        </p:cTn>
                                        <p:tgtEl>
                                          <p:spTgt spid="16386">
                                            <p:txEl>
                                              <p:pRg st="1" end="1"/>
                                            </p:txEl>
                                          </p:spTgt>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6386">
                                            <p:txEl>
                                              <p:pRg st="2" end="2"/>
                                            </p:txEl>
                                          </p:spTgt>
                                        </p:tgtEl>
                                      </p:cBhvr>
                                    </p:animEffect>
                                    <p:set>
                                      <p:cBhvr>
                                        <p:cTn id="68" dur="1" fill="hold">
                                          <p:stCondLst>
                                            <p:cond delay="499"/>
                                          </p:stCondLst>
                                        </p:cTn>
                                        <p:tgtEl>
                                          <p:spTgt spid="16386">
                                            <p:txEl>
                                              <p:pRg st="2" end="2"/>
                                            </p:txEl>
                                          </p:spTgt>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6386">
                                            <p:txEl>
                                              <p:pRg st="3" end="3"/>
                                            </p:txEl>
                                          </p:spTgt>
                                        </p:tgtEl>
                                      </p:cBhvr>
                                    </p:animEffect>
                                    <p:set>
                                      <p:cBhvr>
                                        <p:cTn id="71" dur="1" fill="hold">
                                          <p:stCondLst>
                                            <p:cond delay="499"/>
                                          </p:stCondLst>
                                        </p:cTn>
                                        <p:tgtEl>
                                          <p:spTgt spid="16386">
                                            <p:txEl>
                                              <p:pRg st="3" end="3"/>
                                            </p:txEl>
                                          </p:spTgt>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6386">
                                            <p:txEl>
                                              <p:pRg st="4" end="4"/>
                                            </p:txEl>
                                          </p:spTgt>
                                        </p:tgtEl>
                                      </p:cBhvr>
                                    </p:animEffect>
                                    <p:set>
                                      <p:cBhvr>
                                        <p:cTn id="74" dur="1" fill="hold">
                                          <p:stCondLst>
                                            <p:cond delay="499"/>
                                          </p:stCondLst>
                                        </p:cTn>
                                        <p:tgtEl>
                                          <p:spTgt spid="16386">
                                            <p:txEl>
                                              <p:pRg st="4" end="4"/>
                                            </p:txEl>
                                          </p:spTgt>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6386">
                                            <p:txEl>
                                              <p:pRg st="5" end="5"/>
                                            </p:txEl>
                                          </p:spTgt>
                                        </p:tgtEl>
                                      </p:cBhvr>
                                    </p:animEffect>
                                    <p:set>
                                      <p:cBhvr>
                                        <p:cTn id="77" dur="1" fill="hold">
                                          <p:stCondLst>
                                            <p:cond delay="499"/>
                                          </p:stCondLst>
                                        </p:cTn>
                                        <p:tgtEl>
                                          <p:spTgt spid="16386">
                                            <p:txEl>
                                              <p:pRg st="5" end="5"/>
                                            </p:txEl>
                                          </p:spTgt>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386">
                                            <p:txEl>
                                              <p:pRg st="6" end="6"/>
                                            </p:txEl>
                                          </p:spTgt>
                                        </p:tgtEl>
                                      </p:cBhvr>
                                    </p:animEffect>
                                    <p:set>
                                      <p:cBhvr>
                                        <p:cTn id="80" dur="1" fill="hold">
                                          <p:stCondLst>
                                            <p:cond delay="499"/>
                                          </p:stCondLst>
                                        </p:cTn>
                                        <p:tgtEl>
                                          <p:spTgt spid="16386">
                                            <p:txEl>
                                              <p:pRg st="6" end="6"/>
                                            </p:txEl>
                                          </p:spTgt>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6386">
                                            <p:txEl>
                                              <p:pRg st="7" end="7"/>
                                            </p:txEl>
                                          </p:spTgt>
                                        </p:tgtEl>
                                      </p:cBhvr>
                                    </p:animEffect>
                                    <p:set>
                                      <p:cBhvr>
                                        <p:cTn id="83" dur="1" fill="hold">
                                          <p:stCondLst>
                                            <p:cond delay="499"/>
                                          </p:stCondLst>
                                        </p:cTn>
                                        <p:tgtEl>
                                          <p:spTgt spid="16386">
                                            <p:txEl>
                                              <p:pRg st="7" end="7"/>
                                            </p:txEl>
                                          </p:spTgt>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388">
                                            <p:txEl>
                                              <p:pRg st="0" end="0"/>
                                            </p:txEl>
                                          </p:spTgt>
                                        </p:tgtEl>
                                      </p:cBhvr>
                                    </p:animEffect>
                                    <p:set>
                                      <p:cBhvr>
                                        <p:cTn id="86" dur="1" fill="hold">
                                          <p:stCondLst>
                                            <p:cond delay="499"/>
                                          </p:stCondLst>
                                        </p:cTn>
                                        <p:tgtEl>
                                          <p:spTgt spid="16388">
                                            <p:txEl>
                                              <p:pRg st="0" end="0"/>
                                            </p:txEl>
                                          </p:spTgt>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6388">
                                            <p:txEl>
                                              <p:pRg st="1" end="1"/>
                                            </p:txEl>
                                          </p:spTgt>
                                        </p:tgtEl>
                                      </p:cBhvr>
                                    </p:animEffect>
                                    <p:set>
                                      <p:cBhvr>
                                        <p:cTn id="89" dur="1" fill="hold">
                                          <p:stCondLst>
                                            <p:cond delay="499"/>
                                          </p:stCondLst>
                                        </p:cTn>
                                        <p:tgtEl>
                                          <p:spTgt spid="16388">
                                            <p:txEl>
                                              <p:pRg st="1" end="1"/>
                                            </p:txEl>
                                          </p:spTgt>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388">
                                            <p:txEl>
                                              <p:pRg st="2" end="2"/>
                                            </p:txEl>
                                          </p:spTgt>
                                        </p:tgtEl>
                                      </p:cBhvr>
                                    </p:animEffect>
                                    <p:set>
                                      <p:cBhvr>
                                        <p:cTn id="92" dur="1" fill="hold">
                                          <p:stCondLst>
                                            <p:cond delay="499"/>
                                          </p:stCondLst>
                                        </p:cTn>
                                        <p:tgtEl>
                                          <p:spTgt spid="16388">
                                            <p:txEl>
                                              <p:pRg st="2" end="2"/>
                                            </p:txEl>
                                          </p:spTgt>
                                        </p:tgtEl>
                                        <p:attrNameLst>
                                          <p:attrName>style.visibility</p:attrName>
                                        </p:attrNameLst>
                                      </p:cBhvr>
                                      <p:to>
                                        <p:strVal val="hidden"/>
                                      </p:to>
                                    </p:set>
                                  </p:childTnLst>
                                </p:cTn>
                              </p:par>
                            </p:childTnLst>
                          </p:cTn>
                        </p:par>
                        <p:par>
                          <p:cTn id="93" fill="hold">
                            <p:stCondLst>
                              <p:cond delay="500"/>
                            </p:stCondLst>
                            <p:childTnLst>
                              <p:par>
                                <p:cTn id="94" presetID="6" presetClass="entr" presetSubtype="16" fill="hold" nodeType="afterEffect">
                                  <p:stCondLst>
                                    <p:cond delay="0"/>
                                  </p:stCondLst>
                                  <p:childTnLst>
                                    <p:set>
                                      <p:cBhvr>
                                        <p:cTn id="95" dur="1" fill="hold">
                                          <p:stCondLst>
                                            <p:cond delay="0"/>
                                          </p:stCondLst>
                                        </p:cTn>
                                        <p:tgtEl>
                                          <p:spTgt spid="16388">
                                            <p:txEl>
                                              <p:pRg st="3" end="3"/>
                                            </p:txEl>
                                          </p:spTgt>
                                        </p:tgtEl>
                                        <p:attrNameLst>
                                          <p:attrName>style.visibility</p:attrName>
                                        </p:attrNameLst>
                                      </p:cBhvr>
                                      <p:to>
                                        <p:strVal val="visible"/>
                                      </p:to>
                                    </p:set>
                                    <p:animEffect transition="in" filter="circle(in)">
                                      <p:cBhvr>
                                        <p:cTn id="96" dur="300"/>
                                        <p:tgtEl>
                                          <p:spTgt spid="16388">
                                            <p:txEl>
                                              <p:pRg st="3" end="3"/>
                                            </p:txEl>
                                          </p:spTgt>
                                        </p:tgtEl>
                                      </p:cBhvr>
                                    </p:animEffect>
                                  </p:childTnLst>
                                </p:cTn>
                              </p:par>
                            </p:childTnLst>
                          </p:cTn>
                        </p:par>
                        <p:par>
                          <p:cTn id="97" fill="hold">
                            <p:stCondLst>
                              <p:cond delay="800"/>
                            </p:stCondLst>
                            <p:childTnLst>
                              <p:par>
                                <p:cTn id="98" presetID="6" presetClass="entr" presetSubtype="16" fill="hold" nodeType="afterEffect">
                                  <p:stCondLst>
                                    <p:cond delay="0"/>
                                  </p:stCondLst>
                                  <p:childTnLst>
                                    <p:set>
                                      <p:cBhvr>
                                        <p:cTn id="99" dur="1" fill="hold">
                                          <p:stCondLst>
                                            <p:cond delay="0"/>
                                          </p:stCondLst>
                                        </p:cTn>
                                        <p:tgtEl>
                                          <p:spTgt spid="16388">
                                            <p:txEl>
                                              <p:pRg st="4" end="4"/>
                                            </p:txEl>
                                          </p:spTgt>
                                        </p:tgtEl>
                                        <p:attrNameLst>
                                          <p:attrName>style.visibility</p:attrName>
                                        </p:attrNameLst>
                                      </p:cBhvr>
                                      <p:to>
                                        <p:strVal val="visible"/>
                                      </p:to>
                                    </p:set>
                                    <p:animEffect transition="in" filter="circle(in)">
                                      <p:cBhvr>
                                        <p:cTn id="100" dur="300"/>
                                        <p:tgtEl>
                                          <p:spTgt spid="16388">
                                            <p:txEl>
                                              <p:pRg st="4" end="4"/>
                                            </p:txEl>
                                          </p:spTgt>
                                        </p:tgtEl>
                                      </p:cBhvr>
                                    </p:animEffect>
                                  </p:childTnLst>
                                </p:cTn>
                              </p:par>
                            </p:childTnLst>
                          </p:cTn>
                        </p:par>
                        <p:par>
                          <p:cTn id="101" fill="hold">
                            <p:stCondLst>
                              <p:cond delay="1100"/>
                            </p:stCondLst>
                            <p:childTnLst>
                              <p:par>
                                <p:cTn id="102" presetID="6" presetClass="entr" presetSubtype="16" fill="hold" nodeType="afterEffect">
                                  <p:stCondLst>
                                    <p:cond delay="0"/>
                                  </p:stCondLst>
                                  <p:childTnLst>
                                    <p:set>
                                      <p:cBhvr>
                                        <p:cTn id="103" dur="1" fill="hold">
                                          <p:stCondLst>
                                            <p:cond delay="0"/>
                                          </p:stCondLst>
                                        </p:cTn>
                                        <p:tgtEl>
                                          <p:spTgt spid="16388">
                                            <p:txEl>
                                              <p:pRg st="5" end="5"/>
                                            </p:txEl>
                                          </p:spTgt>
                                        </p:tgtEl>
                                        <p:attrNameLst>
                                          <p:attrName>style.visibility</p:attrName>
                                        </p:attrNameLst>
                                      </p:cBhvr>
                                      <p:to>
                                        <p:strVal val="visible"/>
                                      </p:to>
                                    </p:set>
                                    <p:animEffect transition="in" filter="circle(in)">
                                      <p:cBhvr>
                                        <p:cTn id="104" dur="300"/>
                                        <p:tgtEl>
                                          <p:spTgt spid="16388">
                                            <p:txEl>
                                              <p:pRg st="5" end="5"/>
                                            </p:txEl>
                                          </p:spTgt>
                                        </p:tgtEl>
                                      </p:cBhvr>
                                    </p:animEffect>
                                  </p:childTnLst>
                                </p:cTn>
                              </p:par>
                            </p:childTnLst>
                          </p:cTn>
                        </p:par>
                        <p:par>
                          <p:cTn id="105" fill="hold">
                            <p:stCondLst>
                              <p:cond delay="1400"/>
                            </p:stCondLst>
                            <p:childTnLst>
                              <p:par>
                                <p:cTn id="106" presetID="6" presetClass="entr" presetSubtype="16" fill="hold" nodeType="afterEffect">
                                  <p:stCondLst>
                                    <p:cond delay="0"/>
                                  </p:stCondLst>
                                  <p:childTnLst>
                                    <p:set>
                                      <p:cBhvr>
                                        <p:cTn id="107" dur="1" fill="hold">
                                          <p:stCondLst>
                                            <p:cond delay="0"/>
                                          </p:stCondLst>
                                        </p:cTn>
                                        <p:tgtEl>
                                          <p:spTgt spid="16388">
                                            <p:txEl>
                                              <p:pRg st="6" end="6"/>
                                            </p:txEl>
                                          </p:spTgt>
                                        </p:tgtEl>
                                        <p:attrNameLst>
                                          <p:attrName>style.visibility</p:attrName>
                                        </p:attrNameLst>
                                      </p:cBhvr>
                                      <p:to>
                                        <p:strVal val="visible"/>
                                      </p:to>
                                    </p:set>
                                    <p:animEffect transition="in" filter="circle(in)">
                                      <p:cBhvr>
                                        <p:cTn id="108" dur="300"/>
                                        <p:tgtEl>
                                          <p:spTgt spid="16388">
                                            <p:txEl>
                                              <p:pRg st="6" end="6"/>
                                            </p:txEl>
                                          </p:spTgt>
                                        </p:tgtEl>
                                      </p:cBhvr>
                                    </p:animEffect>
                                  </p:childTnLst>
                                </p:cTn>
                              </p:par>
                            </p:childTnLst>
                          </p:cTn>
                        </p:par>
                        <p:par>
                          <p:cTn id="109" fill="hold">
                            <p:stCondLst>
                              <p:cond delay="1700"/>
                            </p:stCondLst>
                            <p:childTnLst>
                              <p:par>
                                <p:cTn id="110" presetID="6" presetClass="entr" presetSubtype="16" fill="hold" nodeType="afterEffect">
                                  <p:stCondLst>
                                    <p:cond delay="0"/>
                                  </p:stCondLst>
                                  <p:childTnLst>
                                    <p:set>
                                      <p:cBhvr>
                                        <p:cTn id="111" dur="1" fill="hold">
                                          <p:stCondLst>
                                            <p:cond delay="0"/>
                                          </p:stCondLst>
                                        </p:cTn>
                                        <p:tgtEl>
                                          <p:spTgt spid="16388">
                                            <p:txEl>
                                              <p:pRg st="7" end="7"/>
                                            </p:txEl>
                                          </p:spTgt>
                                        </p:tgtEl>
                                        <p:attrNameLst>
                                          <p:attrName>style.visibility</p:attrName>
                                        </p:attrNameLst>
                                      </p:cBhvr>
                                      <p:to>
                                        <p:strVal val="visible"/>
                                      </p:to>
                                    </p:set>
                                    <p:animEffect transition="in" filter="circle(in)">
                                      <p:cBhvr>
                                        <p:cTn id="112" dur="300"/>
                                        <p:tgtEl>
                                          <p:spTgt spid="16388">
                                            <p:txEl>
                                              <p:pRg st="7" end="7"/>
                                            </p:txEl>
                                          </p:spTgt>
                                        </p:tgtEl>
                                      </p:cBhvr>
                                    </p:animEffect>
                                  </p:childTnLst>
                                </p:cTn>
                              </p:par>
                            </p:childTnLst>
                          </p:cTn>
                        </p:par>
                        <p:par>
                          <p:cTn id="113" fill="hold">
                            <p:stCondLst>
                              <p:cond delay="2000"/>
                            </p:stCondLst>
                            <p:childTnLst>
                              <p:par>
                                <p:cTn id="114" presetID="18" presetClass="entr" presetSubtype="6" fill="hold" grpId="0" nodeType="after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strips(downRight)">
                                      <p:cBhvr>
                                        <p:cTn id="116" dur="500"/>
                                        <p:tgtEl>
                                          <p:spTgt spid="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8"/>
                                        </p:tgtEl>
                                      </p:cBhvr>
                                    </p:animEffect>
                                    <p:set>
                                      <p:cBhvr>
                                        <p:cTn id="121" dur="1" fill="hold">
                                          <p:stCondLst>
                                            <p:cond delay="499"/>
                                          </p:stCondLst>
                                        </p:cTn>
                                        <p:tgtEl>
                                          <p:spTgt spid="8"/>
                                        </p:tgtEl>
                                        <p:attrNameLst>
                                          <p:attrName>style.visibility</p:attrName>
                                        </p:attrNameLst>
                                      </p:cBhvr>
                                      <p:to>
                                        <p:strVal val="hidden"/>
                                      </p:to>
                                    </p:set>
                                  </p:childTnLst>
                                </p:cTn>
                              </p:par>
                              <p:par>
                                <p:cTn id="122" presetID="16" presetClass="exit" presetSubtype="21" fill="hold" nodeType="withEffect">
                                  <p:stCondLst>
                                    <p:cond delay="0"/>
                                  </p:stCondLst>
                                  <p:childTnLst>
                                    <p:animEffect transition="out" filter="barn(inVertical)">
                                      <p:cBhvr>
                                        <p:cTn id="123" dur="500"/>
                                        <p:tgtEl>
                                          <p:spTgt spid="16388">
                                            <p:txEl>
                                              <p:pRg st="3" end="3"/>
                                            </p:txEl>
                                          </p:spTgt>
                                        </p:tgtEl>
                                      </p:cBhvr>
                                    </p:animEffect>
                                    <p:set>
                                      <p:cBhvr>
                                        <p:cTn id="124" dur="1" fill="hold">
                                          <p:stCondLst>
                                            <p:cond delay="499"/>
                                          </p:stCondLst>
                                        </p:cTn>
                                        <p:tgtEl>
                                          <p:spTgt spid="16388">
                                            <p:txEl>
                                              <p:pRg st="3" end="3"/>
                                            </p:txEl>
                                          </p:spTgt>
                                        </p:tgtEl>
                                        <p:attrNameLst>
                                          <p:attrName>style.visibility</p:attrName>
                                        </p:attrNameLst>
                                      </p:cBhvr>
                                      <p:to>
                                        <p:strVal val="hidden"/>
                                      </p:to>
                                    </p:set>
                                  </p:childTnLst>
                                </p:cTn>
                              </p:par>
                              <p:par>
                                <p:cTn id="125" presetID="16" presetClass="exit" presetSubtype="21" fill="hold" nodeType="withEffect">
                                  <p:stCondLst>
                                    <p:cond delay="0"/>
                                  </p:stCondLst>
                                  <p:childTnLst>
                                    <p:animEffect transition="out" filter="barn(inVertical)">
                                      <p:cBhvr>
                                        <p:cTn id="126" dur="500"/>
                                        <p:tgtEl>
                                          <p:spTgt spid="16388">
                                            <p:txEl>
                                              <p:pRg st="4" end="4"/>
                                            </p:txEl>
                                          </p:spTgt>
                                        </p:tgtEl>
                                      </p:cBhvr>
                                    </p:animEffect>
                                    <p:set>
                                      <p:cBhvr>
                                        <p:cTn id="127" dur="1" fill="hold">
                                          <p:stCondLst>
                                            <p:cond delay="499"/>
                                          </p:stCondLst>
                                        </p:cTn>
                                        <p:tgtEl>
                                          <p:spTgt spid="16388">
                                            <p:txEl>
                                              <p:pRg st="4" end="4"/>
                                            </p:txEl>
                                          </p:spTgt>
                                        </p:tgtEl>
                                        <p:attrNameLst>
                                          <p:attrName>style.visibility</p:attrName>
                                        </p:attrNameLst>
                                      </p:cBhvr>
                                      <p:to>
                                        <p:strVal val="hidden"/>
                                      </p:to>
                                    </p:set>
                                  </p:childTnLst>
                                </p:cTn>
                              </p:par>
                              <p:par>
                                <p:cTn id="128" presetID="16" presetClass="exit" presetSubtype="21" fill="hold" nodeType="withEffect">
                                  <p:stCondLst>
                                    <p:cond delay="0"/>
                                  </p:stCondLst>
                                  <p:childTnLst>
                                    <p:animEffect transition="out" filter="barn(inVertical)">
                                      <p:cBhvr>
                                        <p:cTn id="129" dur="500"/>
                                        <p:tgtEl>
                                          <p:spTgt spid="16388">
                                            <p:txEl>
                                              <p:pRg st="5" end="5"/>
                                            </p:txEl>
                                          </p:spTgt>
                                        </p:tgtEl>
                                      </p:cBhvr>
                                    </p:animEffect>
                                    <p:set>
                                      <p:cBhvr>
                                        <p:cTn id="130" dur="1" fill="hold">
                                          <p:stCondLst>
                                            <p:cond delay="499"/>
                                          </p:stCondLst>
                                        </p:cTn>
                                        <p:tgtEl>
                                          <p:spTgt spid="16388">
                                            <p:txEl>
                                              <p:pRg st="5" end="5"/>
                                            </p:txEl>
                                          </p:spTgt>
                                        </p:tgtEl>
                                        <p:attrNameLst>
                                          <p:attrName>style.visibility</p:attrName>
                                        </p:attrNameLst>
                                      </p:cBhvr>
                                      <p:to>
                                        <p:strVal val="hidden"/>
                                      </p:to>
                                    </p:set>
                                  </p:childTnLst>
                                </p:cTn>
                              </p:par>
                              <p:par>
                                <p:cTn id="131" presetID="16" presetClass="exit" presetSubtype="21" fill="hold" nodeType="withEffect">
                                  <p:stCondLst>
                                    <p:cond delay="0"/>
                                  </p:stCondLst>
                                  <p:childTnLst>
                                    <p:animEffect transition="out" filter="barn(inVertical)">
                                      <p:cBhvr>
                                        <p:cTn id="132" dur="500"/>
                                        <p:tgtEl>
                                          <p:spTgt spid="16388">
                                            <p:txEl>
                                              <p:pRg st="6" end="6"/>
                                            </p:txEl>
                                          </p:spTgt>
                                        </p:tgtEl>
                                      </p:cBhvr>
                                    </p:animEffect>
                                    <p:set>
                                      <p:cBhvr>
                                        <p:cTn id="133" dur="1" fill="hold">
                                          <p:stCondLst>
                                            <p:cond delay="499"/>
                                          </p:stCondLst>
                                        </p:cTn>
                                        <p:tgtEl>
                                          <p:spTgt spid="16388">
                                            <p:txEl>
                                              <p:pRg st="6" end="6"/>
                                            </p:txEl>
                                          </p:spTgt>
                                        </p:tgtEl>
                                        <p:attrNameLst>
                                          <p:attrName>style.visibility</p:attrName>
                                        </p:attrNameLst>
                                      </p:cBhvr>
                                      <p:to>
                                        <p:strVal val="hidden"/>
                                      </p:to>
                                    </p:set>
                                  </p:childTnLst>
                                </p:cTn>
                              </p:par>
                              <p:par>
                                <p:cTn id="134" presetID="16" presetClass="exit" presetSubtype="21" fill="hold" nodeType="withEffect">
                                  <p:stCondLst>
                                    <p:cond delay="0"/>
                                  </p:stCondLst>
                                  <p:childTnLst>
                                    <p:animEffect transition="out" filter="barn(inVertical)">
                                      <p:cBhvr>
                                        <p:cTn id="135" dur="500"/>
                                        <p:tgtEl>
                                          <p:spTgt spid="16388">
                                            <p:txEl>
                                              <p:pRg st="7" end="7"/>
                                            </p:txEl>
                                          </p:spTgt>
                                        </p:tgtEl>
                                      </p:cBhvr>
                                    </p:animEffect>
                                    <p:set>
                                      <p:cBhvr>
                                        <p:cTn id="136" dur="1" fill="hold">
                                          <p:stCondLst>
                                            <p:cond delay="499"/>
                                          </p:stCondLst>
                                        </p:cTn>
                                        <p:tgtEl>
                                          <p:spTgt spid="16388">
                                            <p:txEl>
                                              <p:pRg st="7" end="7"/>
                                            </p:txEl>
                                          </p:spTgt>
                                        </p:tgtEl>
                                        <p:attrNameLst>
                                          <p:attrName>style.visibility</p:attrName>
                                        </p:attrNameLst>
                                      </p:cBhvr>
                                      <p:to>
                                        <p:strVal val="hidden"/>
                                      </p:to>
                                    </p:set>
                                  </p:childTnLst>
                                </p:cTn>
                              </p:par>
                            </p:childTnLst>
                          </p:cTn>
                        </p:par>
                        <p:par>
                          <p:cTn id="137" fill="hold">
                            <p:stCondLst>
                              <p:cond delay="500"/>
                            </p:stCondLst>
                            <p:childTnLst>
                              <p:par>
                                <p:cTn id="138" presetID="6" presetClass="entr" presetSubtype="16" fill="hold" nodeType="afterEffect">
                                  <p:stCondLst>
                                    <p:cond delay="0"/>
                                  </p:stCondLst>
                                  <p:childTnLst>
                                    <p:set>
                                      <p:cBhvr>
                                        <p:cTn id="139" dur="1" fill="hold">
                                          <p:stCondLst>
                                            <p:cond delay="0"/>
                                          </p:stCondLst>
                                        </p:cTn>
                                        <p:tgtEl>
                                          <p:spTgt spid="16387">
                                            <p:txEl>
                                              <p:pRg st="0" end="0"/>
                                            </p:txEl>
                                          </p:spTgt>
                                        </p:tgtEl>
                                        <p:attrNameLst>
                                          <p:attrName>style.visibility</p:attrName>
                                        </p:attrNameLst>
                                      </p:cBhvr>
                                      <p:to>
                                        <p:strVal val="visible"/>
                                      </p:to>
                                    </p:set>
                                    <p:animEffect transition="in" filter="circle(in)">
                                      <p:cBhvr>
                                        <p:cTn id="140" dur="400"/>
                                        <p:tgtEl>
                                          <p:spTgt spid="16387">
                                            <p:txEl>
                                              <p:pRg st="0" end="0"/>
                                            </p:txEl>
                                          </p:spTgt>
                                        </p:tgtEl>
                                      </p:cBhvr>
                                    </p:animEffect>
                                  </p:childTnLst>
                                </p:cTn>
                              </p:par>
                            </p:childTnLst>
                          </p:cTn>
                        </p:par>
                        <p:par>
                          <p:cTn id="141" fill="hold">
                            <p:stCondLst>
                              <p:cond delay="900"/>
                            </p:stCondLst>
                            <p:childTnLst>
                              <p:par>
                                <p:cTn id="142" presetID="6" presetClass="entr" presetSubtype="16" fill="hold" nodeType="afterEffect">
                                  <p:stCondLst>
                                    <p:cond delay="0"/>
                                  </p:stCondLst>
                                  <p:childTnLst>
                                    <p:set>
                                      <p:cBhvr>
                                        <p:cTn id="143" dur="1" fill="hold">
                                          <p:stCondLst>
                                            <p:cond delay="0"/>
                                          </p:stCondLst>
                                        </p:cTn>
                                        <p:tgtEl>
                                          <p:spTgt spid="16387">
                                            <p:txEl>
                                              <p:pRg st="1" end="1"/>
                                            </p:txEl>
                                          </p:spTgt>
                                        </p:tgtEl>
                                        <p:attrNameLst>
                                          <p:attrName>style.visibility</p:attrName>
                                        </p:attrNameLst>
                                      </p:cBhvr>
                                      <p:to>
                                        <p:strVal val="visible"/>
                                      </p:to>
                                    </p:set>
                                    <p:animEffect transition="in" filter="circle(in)">
                                      <p:cBhvr>
                                        <p:cTn id="144" dur="400"/>
                                        <p:tgtEl>
                                          <p:spTgt spid="16387">
                                            <p:txEl>
                                              <p:pRg st="1" end="1"/>
                                            </p:txEl>
                                          </p:spTgt>
                                        </p:tgtEl>
                                      </p:cBhvr>
                                    </p:animEffect>
                                  </p:childTnLst>
                                </p:cTn>
                              </p:par>
                            </p:childTnLst>
                          </p:cTn>
                        </p:par>
                        <p:par>
                          <p:cTn id="145" fill="hold">
                            <p:stCondLst>
                              <p:cond delay="1300"/>
                            </p:stCondLst>
                            <p:childTnLst>
                              <p:par>
                                <p:cTn id="146" presetID="6" presetClass="entr" presetSubtype="16" fill="hold" nodeType="afterEffect">
                                  <p:stCondLst>
                                    <p:cond delay="0"/>
                                  </p:stCondLst>
                                  <p:childTnLst>
                                    <p:set>
                                      <p:cBhvr>
                                        <p:cTn id="147" dur="1" fill="hold">
                                          <p:stCondLst>
                                            <p:cond delay="0"/>
                                          </p:stCondLst>
                                        </p:cTn>
                                        <p:tgtEl>
                                          <p:spTgt spid="16387">
                                            <p:txEl>
                                              <p:pRg st="2" end="2"/>
                                            </p:txEl>
                                          </p:spTgt>
                                        </p:tgtEl>
                                        <p:attrNameLst>
                                          <p:attrName>style.visibility</p:attrName>
                                        </p:attrNameLst>
                                      </p:cBhvr>
                                      <p:to>
                                        <p:strVal val="visible"/>
                                      </p:to>
                                    </p:set>
                                    <p:animEffect transition="in" filter="circle(in)">
                                      <p:cBhvr>
                                        <p:cTn id="148" dur="400"/>
                                        <p:tgtEl>
                                          <p:spTgt spid="16387">
                                            <p:txEl>
                                              <p:pRg st="2" end="2"/>
                                            </p:txEl>
                                          </p:spTgt>
                                        </p:tgtEl>
                                      </p:cBhvr>
                                    </p:animEffect>
                                  </p:childTnLst>
                                </p:cTn>
                              </p:par>
                            </p:childTnLst>
                          </p:cTn>
                        </p:par>
                        <p:par>
                          <p:cTn id="149" fill="hold">
                            <p:stCondLst>
                              <p:cond delay="1700"/>
                            </p:stCondLst>
                            <p:childTnLst>
                              <p:par>
                                <p:cTn id="150" presetID="6" presetClass="entr" presetSubtype="16" fill="hold" nodeType="afterEffect">
                                  <p:stCondLst>
                                    <p:cond delay="0"/>
                                  </p:stCondLst>
                                  <p:childTnLst>
                                    <p:set>
                                      <p:cBhvr>
                                        <p:cTn id="151" dur="1" fill="hold">
                                          <p:stCondLst>
                                            <p:cond delay="0"/>
                                          </p:stCondLst>
                                        </p:cTn>
                                        <p:tgtEl>
                                          <p:spTgt spid="16387">
                                            <p:txEl>
                                              <p:pRg st="3" end="3"/>
                                            </p:txEl>
                                          </p:spTgt>
                                        </p:tgtEl>
                                        <p:attrNameLst>
                                          <p:attrName>style.visibility</p:attrName>
                                        </p:attrNameLst>
                                      </p:cBhvr>
                                      <p:to>
                                        <p:strVal val="visible"/>
                                      </p:to>
                                    </p:set>
                                    <p:animEffect transition="in" filter="circle(in)">
                                      <p:cBhvr>
                                        <p:cTn id="152" dur="400"/>
                                        <p:tgtEl>
                                          <p:spTgt spid="16387">
                                            <p:txEl>
                                              <p:pRg st="3" end="3"/>
                                            </p:txEl>
                                          </p:spTgt>
                                        </p:tgtEl>
                                      </p:cBhvr>
                                    </p:animEffect>
                                  </p:childTnLst>
                                </p:cTn>
                              </p:par>
                            </p:childTnLst>
                          </p:cTn>
                        </p:par>
                        <p:par>
                          <p:cTn id="153" fill="hold">
                            <p:stCondLst>
                              <p:cond delay="2100"/>
                            </p:stCondLst>
                            <p:childTnLst>
                              <p:par>
                                <p:cTn id="154" presetID="6" presetClass="entr" presetSubtype="16" fill="hold" nodeType="afterEffect">
                                  <p:stCondLst>
                                    <p:cond delay="0"/>
                                  </p:stCondLst>
                                  <p:childTnLst>
                                    <p:set>
                                      <p:cBhvr>
                                        <p:cTn id="155" dur="1" fill="hold">
                                          <p:stCondLst>
                                            <p:cond delay="0"/>
                                          </p:stCondLst>
                                        </p:cTn>
                                        <p:tgtEl>
                                          <p:spTgt spid="16387">
                                            <p:txEl>
                                              <p:pRg st="4" end="4"/>
                                            </p:txEl>
                                          </p:spTgt>
                                        </p:tgtEl>
                                        <p:attrNameLst>
                                          <p:attrName>style.visibility</p:attrName>
                                        </p:attrNameLst>
                                      </p:cBhvr>
                                      <p:to>
                                        <p:strVal val="visible"/>
                                      </p:to>
                                    </p:set>
                                    <p:animEffect transition="in" filter="circle(in)">
                                      <p:cBhvr>
                                        <p:cTn id="156" dur="400"/>
                                        <p:tgtEl>
                                          <p:spTgt spid="16387">
                                            <p:txEl>
                                              <p:pRg st="4" end="4"/>
                                            </p:txEl>
                                          </p:spTgt>
                                        </p:tgtEl>
                                      </p:cBhvr>
                                    </p:animEffect>
                                  </p:childTnLst>
                                </p:cTn>
                              </p:par>
                            </p:childTnLst>
                          </p:cTn>
                        </p:par>
                        <p:par>
                          <p:cTn id="157" fill="hold">
                            <p:stCondLst>
                              <p:cond delay="2500"/>
                            </p:stCondLst>
                            <p:childTnLst>
                              <p:par>
                                <p:cTn id="158" presetID="18" presetClass="entr" presetSubtype="6" fill="hold" grpId="0" nodeType="afterEffect">
                                  <p:stCondLst>
                                    <p:cond delay="0"/>
                                  </p:stCondLst>
                                  <p:childTnLst>
                                    <p:set>
                                      <p:cBhvr>
                                        <p:cTn id="159" dur="1" fill="hold">
                                          <p:stCondLst>
                                            <p:cond delay="0"/>
                                          </p:stCondLst>
                                        </p:cTn>
                                        <p:tgtEl>
                                          <p:spTgt spid="9"/>
                                        </p:tgtEl>
                                        <p:attrNameLst>
                                          <p:attrName>style.visibility</p:attrName>
                                        </p:attrNameLst>
                                      </p:cBhvr>
                                      <p:to>
                                        <p:strVal val="visible"/>
                                      </p:to>
                                    </p:set>
                                    <p:animEffect transition="in" filter="strips(downRight)">
                                      <p:cBhvr>
                                        <p:cTn id="160" dur="500"/>
                                        <p:tgtEl>
                                          <p:spTgt spid="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500"/>
                                        <p:tgtEl>
                                          <p:spTgt spid="9"/>
                                        </p:tgtEl>
                                      </p:cBhvr>
                                    </p:animEffect>
                                    <p:set>
                                      <p:cBhvr>
                                        <p:cTn id="165" dur="1" fill="hold">
                                          <p:stCondLst>
                                            <p:cond delay="499"/>
                                          </p:stCondLst>
                                        </p:cTn>
                                        <p:tgtEl>
                                          <p:spTgt spid="9"/>
                                        </p:tgtEl>
                                        <p:attrNameLst>
                                          <p:attrName>style.visibility</p:attrName>
                                        </p:attrNameLst>
                                      </p:cBhvr>
                                      <p:to>
                                        <p:strVal val="hidden"/>
                                      </p:to>
                                    </p:set>
                                  </p:childTnLst>
                                </p:cTn>
                              </p:par>
                              <p:par>
                                <p:cTn id="166" presetID="6" presetClass="exit" presetSubtype="32" fill="hold" nodeType="withEffect">
                                  <p:stCondLst>
                                    <p:cond delay="0"/>
                                  </p:stCondLst>
                                  <p:childTnLst>
                                    <p:animEffect transition="out" filter="circle(out)">
                                      <p:cBhvr>
                                        <p:cTn id="167" dur="2000"/>
                                        <p:tgtEl>
                                          <p:spTgt spid="16387">
                                            <p:txEl>
                                              <p:pRg st="0" end="0"/>
                                            </p:txEl>
                                          </p:spTgt>
                                        </p:tgtEl>
                                      </p:cBhvr>
                                    </p:animEffect>
                                    <p:set>
                                      <p:cBhvr>
                                        <p:cTn id="168" dur="1" fill="hold">
                                          <p:stCondLst>
                                            <p:cond delay="1999"/>
                                          </p:stCondLst>
                                        </p:cTn>
                                        <p:tgtEl>
                                          <p:spTgt spid="16387">
                                            <p:txEl>
                                              <p:pRg st="0" end="0"/>
                                            </p:txEl>
                                          </p:spTgt>
                                        </p:tgtEl>
                                        <p:attrNameLst>
                                          <p:attrName>style.visibility</p:attrName>
                                        </p:attrNameLst>
                                      </p:cBhvr>
                                      <p:to>
                                        <p:strVal val="hidden"/>
                                      </p:to>
                                    </p:set>
                                  </p:childTnLst>
                                </p:cTn>
                              </p:par>
                              <p:par>
                                <p:cTn id="169" presetID="6" presetClass="exit" presetSubtype="32" fill="hold" nodeType="withEffect">
                                  <p:stCondLst>
                                    <p:cond delay="0"/>
                                  </p:stCondLst>
                                  <p:childTnLst>
                                    <p:animEffect transition="out" filter="circle(out)">
                                      <p:cBhvr>
                                        <p:cTn id="170" dur="2000"/>
                                        <p:tgtEl>
                                          <p:spTgt spid="16387">
                                            <p:txEl>
                                              <p:pRg st="1" end="1"/>
                                            </p:txEl>
                                          </p:spTgt>
                                        </p:tgtEl>
                                      </p:cBhvr>
                                    </p:animEffect>
                                    <p:set>
                                      <p:cBhvr>
                                        <p:cTn id="171" dur="1" fill="hold">
                                          <p:stCondLst>
                                            <p:cond delay="1999"/>
                                          </p:stCondLst>
                                        </p:cTn>
                                        <p:tgtEl>
                                          <p:spTgt spid="16387">
                                            <p:txEl>
                                              <p:pRg st="1" end="1"/>
                                            </p:txEl>
                                          </p:spTgt>
                                        </p:tgtEl>
                                        <p:attrNameLst>
                                          <p:attrName>style.visibility</p:attrName>
                                        </p:attrNameLst>
                                      </p:cBhvr>
                                      <p:to>
                                        <p:strVal val="hidden"/>
                                      </p:to>
                                    </p:set>
                                  </p:childTnLst>
                                </p:cTn>
                              </p:par>
                              <p:par>
                                <p:cTn id="172" presetID="6" presetClass="exit" presetSubtype="32" fill="hold" nodeType="withEffect">
                                  <p:stCondLst>
                                    <p:cond delay="0"/>
                                  </p:stCondLst>
                                  <p:childTnLst>
                                    <p:animEffect transition="out" filter="circle(out)">
                                      <p:cBhvr>
                                        <p:cTn id="173" dur="2000"/>
                                        <p:tgtEl>
                                          <p:spTgt spid="16387">
                                            <p:txEl>
                                              <p:pRg st="2" end="2"/>
                                            </p:txEl>
                                          </p:spTgt>
                                        </p:tgtEl>
                                      </p:cBhvr>
                                    </p:animEffect>
                                    <p:set>
                                      <p:cBhvr>
                                        <p:cTn id="174" dur="1" fill="hold">
                                          <p:stCondLst>
                                            <p:cond delay="1999"/>
                                          </p:stCondLst>
                                        </p:cTn>
                                        <p:tgtEl>
                                          <p:spTgt spid="16387">
                                            <p:txEl>
                                              <p:pRg st="2" end="2"/>
                                            </p:txEl>
                                          </p:spTgt>
                                        </p:tgtEl>
                                        <p:attrNameLst>
                                          <p:attrName>style.visibility</p:attrName>
                                        </p:attrNameLst>
                                      </p:cBhvr>
                                      <p:to>
                                        <p:strVal val="hidden"/>
                                      </p:to>
                                    </p:set>
                                  </p:childTnLst>
                                </p:cTn>
                              </p:par>
                              <p:par>
                                <p:cTn id="175" presetID="6" presetClass="exit" presetSubtype="32" fill="hold" nodeType="withEffect">
                                  <p:stCondLst>
                                    <p:cond delay="0"/>
                                  </p:stCondLst>
                                  <p:childTnLst>
                                    <p:animEffect transition="out" filter="circle(out)">
                                      <p:cBhvr>
                                        <p:cTn id="176" dur="2000"/>
                                        <p:tgtEl>
                                          <p:spTgt spid="16387">
                                            <p:txEl>
                                              <p:pRg st="3" end="3"/>
                                            </p:txEl>
                                          </p:spTgt>
                                        </p:tgtEl>
                                      </p:cBhvr>
                                    </p:animEffect>
                                    <p:set>
                                      <p:cBhvr>
                                        <p:cTn id="177" dur="1" fill="hold">
                                          <p:stCondLst>
                                            <p:cond delay="1999"/>
                                          </p:stCondLst>
                                        </p:cTn>
                                        <p:tgtEl>
                                          <p:spTgt spid="16387">
                                            <p:txEl>
                                              <p:pRg st="3" end="3"/>
                                            </p:txEl>
                                          </p:spTgt>
                                        </p:tgtEl>
                                        <p:attrNameLst>
                                          <p:attrName>style.visibility</p:attrName>
                                        </p:attrNameLst>
                                      </p:cBhvr>
                                      <p:to>
                                        <p:strVal val="hidden"/>
                                      </p:to>
                                    </p:set>
                                  </p:childTnLst>
                                </p:cTn>
                              </p:par>
                              <p:par>
                                <p:cTn id="178" presetID="6" presetClass="exit" presetSubtype="32" fill="hold" nodeType="withEffect">
                                  <p:stCondLst>
                                    <p:cond delay="0"/>
                                  </p:stCondLst>
                                  <p:childTnLst>
                                    <p:animEffect transition="out" filter="circle(out)">
                                      <p:cBhvr>
                                        <p:cTn id="179" dur="2000"/>
                                        <p:tgtEl>
                                          <p:spTgt spid="16387">
                                            <p:txEl>
                                              <p:pRg st="4" end="4"/>
                                            </p:txEl>
                                          </p:spTgt>
                                        </p:tgtEl>
                                      </p:cBhvr>
                                    </p:animEffect>
                                    <p:set>
                                      <p:cBhvr>
                                        <p:cTn id="180" dur="1" fill="hold">
                                          <p:stCondLst>
                                            <p:cond delay="1999"/>
                                          </p:stCondLst>
                                        </p:cTn>
                                        <p:tgtEl>
                                          <p:spTgt spid="16387">
                                            <p:txEl>
                                              <p:pRg st="4" end="4"/>
                                            </p:txEl>
                                          </p:spTgt>
                                        </p:tgtEl>
                                        <p:attrNameLst>
                                          <p:attrName>style.visibility</p:attrName>
                                        </p:attrNameLst>
                                      </p:cBhvr>
                                      <p:to>
                                        <p:strVal val="hidden"/>
                                      </p:to>
                                    </p:set>
                                  </p:childTnLst>
                                </p:cTn>
                              </p:par>
                            </p:childTnLst>
                          </p:cTn>
                        </p:par>
                        <p:par>
                          <p:cTn id="181" fill="hold">
                            <p:stCondLst>
                              <p:cond delay="2000"/>
                            </p:stCondLst>
                            <p:childTnLst>
                              <p:par>
                                <p:cTn id="182" presetID="10" presetClass="entr" presetSubtype="0" fill="hold" nodeType="afterEffect">
                                  <p:stCondLst>
                                    <p:cond delay="0"/>
                                  </p:stCondLst>
                                  <p:childTnLst>
                                    <p:set>
                                      <p:cBhvr>
                                        <p:cTn id="183" dur="1" fill="hold">
                                          <p:stCondLst>
                                            <p:cond delay="0"/>
                                          </p:stCondLst>
                                        </p:cTn>
                                        <p:tgtEl>
                                          <p:spTgt spid="16387">
                                            <p:txEl>
                                              <p:pRg st="5" end="5"/>
                                            </p:txEl>
                                          </p:spTgt>
                                        </p:tgtEl>
                                        <p:attrNameLst>
                                          <p:attrName>style.visibility</p:attrName>
                                        </p:attrNameLst>
                                      </p:cBhvr>
                                      <p:to>
                                        <p:strVal val="visible"/>
                                      </p:to>
                                    </p:set>
                                    <p:animEffect transition="in" filter="fade">
                                      <p:cBhvr>
                                        <p:cTn id="184" dur="500"/>
                                        <p:tgtEl>
                                          <p:spTgt spid="16387">
                                            <p:txEl>
                                              <p:pRg st="5" end="5"/>
                                            </p:txEl>
                                          </p:spTgt>
                                        </p:tgtEl>
                                      </p:cBhvr>
                                    </p:animEffect>
                                  </p:childTnLst>
                                </p:cTn>
                              </p:par>
                            </p:childTnLst>
                          </p:cTn>
                        </p:par>
                        <p:par>
                          <p:cTn id="185" fill="hold">
                            <p:stCondLst>
                              <p:cond delay="2500"/>
                            </p:stCondLst>
                            <p:childTnLst>
                              <p:par>
                                <p:cTn id="186" presetID="10" presetClass="entr" presetSubtype="0" fill="hold" nodeType="afterEffect">
                                  <p:stCondLst>
                                    <p:cond delay="0"/>
                                  </p:stCondLst>
                                  <p:childTnLst>
                                    <p:set>
                                      <p:cBhvr>
                                        <p:cTn id="187" dur="1" fill="hold">
                                          <p:stCondLst>
                                            <p:cond delay="0"/>
                                          </p:stCondLst>
                                        </p:cTn>
                                        <p:tgtEl>
                                          <p:spTgt spid="16387">
                                            <p:txEl>
                                              <p:pRg st="6" end="6"/>
                                            </p:txEl>
                                          </p:spTgt>
                                        </p:tgtEl>
                                        <p:attrNameLst>
                                          <p:attrName>style.visibility</p:attrName>
                                        </p:attrNameLst>
                                      </p:cBhvr>
                                      <p:to>
                                        <p:strVal val="visible"/>
                                      </p:to>
                                    </p:set>
                                    <p:animEffect transition="in" filter="fade">
                                      <p:cBhvr>
                                        <p:cTn id="188" dur="500"/>
                                        <p:tgtEl>
                                          <p:spTgt spid="16387">
                                            <p:txEl>
                                              <p:pRg st="6" end="6"/>
                                            </p:txEl>
                                          </p:spTgt>
                                        </p:tgtEl>
                                      </p:cBhvr>
                                    </p:animEffect>
                                  </p:childTnLst>
                                </p:cTn>
                              </p:par>
                            </p:childTnLst>
                          </p:cTn>
                        </p:par>
                        <p:par>
                          <p:cTn id="189" fill="hold">
                            <p:stCondLst>
                              <p:cond delay="3000"/>
                            </p:stCondLst>
                            <p:childTnLst>
                              <p:par>
                                <p:cTn id="190" presetID="18" presetClass="entr" presetSubtype="6" fill="hold" grpId="0" nodeType="afterEffect">
                                  <p:stCondLst>
                                    <p:cond delay="0"/>
                                  </p:stCondLst>
                                  <p:childTnLst>
                                    <p:set>
                                      <p:cBhvr>
                                        <p:cTn id="191" dur="1" fill="hold">
                                          <p:stCondLst>
                                            <p:cond delay="0"/>
                                          </p:stCondLst>
                                        </p:cTn>
                                        <p:tgtEl>
                                          <p:spTgt spid="10"/>
                                        </p:tgtEl>
                                        <p:attrNameLst>
                                          <p:attrName>style.visibility</p:attrName>
                                        </p:attrNameLst>
                                      </p:cBhvr>
                                      <p:to>
                                        <p:strVal val="visible"/>
                                      </p:to>
                                    </p:set>
                                    <p:animEffect transition="in" filter="strips(downRight)">
                                      <p:cBhvr>
                                        <p:cTn id="192" dur="500"/>
                                        <p:tgtEl>
                                          <p:spTgt spid="1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grpId="1" nodeType="clickEffect">
                                  <p:stCondLst>
                                    <p:cond delay="0"/>
                                  </p:stCondLst>
                                  <p:childTnLst>
                                    <p:animEffect transition="out" filter="fade">
                                      <p:cBhvr>
                                        <p:cTn id="196" dur="500"/>
                                        <p:tgtEl>
                                          <p:spTgt spid="10"/>
                                        </p:tgtEl>
                                      </p:cBhvr>
                                    </p:animEffect>
                                    <p:set>
                                      <p:cBhvr>
                                        <p:cTn id="197" dur="1" fill="hold">
                                          <p:stCondLst>
                                            <p:cond delay="499"/>
                                          </p:stCondLst>
                                        </p:cTn>
                                        <p:tgtEl>
                                          <p:spTgt spid="10"/>
                                        </p:tgtEl>
                                        <p:attrNameLst>
                                          <p:attrName>style.visibility</p:attrName>
                                        </p:attrNameLst>
                                      </p:cBhvr>
                                      <p:to>
                                        <p:strVal val="hidden"/>
                                      </p:to>
                                    </p:set>
                                  </p:childTnLst>
                                </p:cTn>
                              </p:par>
                              <p:par>
                                <p:cTn id="198" presetID="10" presetClass="entr" presetSubtype="0" fill="hold" nodeType="withEffect">
                                  <p:stCondLst>
                                    <p:cond delay="0"/>
                                  </p:stCondLst>
                                  <p:childTnLst>
                                    <p:set>
                                      <p:cBhvr>
                                        <p:cTn id="199" dur="1" fill="hold">
                                          <p:stCondLst>
                                            <p:cond delay="0"/>
                                          </p:stCondLst>
                                        </p:cTn>
                                        <p:tgtEl>
                                          <p:spTgt spid="16386">
                                            <p:txEl>
                                              <p:pRg st="0" end="0"/>
                                            </p:txEl>
                                          </p:spTgt>
                                        </p:tgtEl>
                                        <p:attrNameLst>
                                          <p:attrName>style.visibility</p:attrName>
                                        </p:attrNameLst>
                                      </p:cBhvr>
                                      <p:to>
                                        <p:strVal val="visible"/>
                                      </p:to>
                                    </p:set>
                                    <p:animEffect transition="in" filter="fade">
                                      <p:cBhvr>
                                        <p:cTn id="200" dur="500"/>
                                        <p:tgtEl>
                                          <p:spTgt spid="16386">
                                            <p:txEl>
                                              <p:pRg st="0" end="0"/>
                                            </p:txEl>
                                          </p:spTgt>
                                        </p:tgtEl>
                                      </p:cBhvr>
                                    </p:animEffect>
                                  </p:childTnLst>
                                </p:cTn>
                              </p:par>
                              <p:par>
                                <p:cTn id="201" presetID="10" presetClass="entr" presetSubtype="0" fill="hold" nodeType="withEffect">
                                  <p:stCondLst>
                                    <p:cond delay="0"/>
                                  </p:stCondLst>
                                  <p:childTnLst>
                                    <p:set>
                                      <p:cBhvr>
                                        <p:cTn id="202" dur="1" fill="hold">
                                          <p:stCondLst>
                                            <p:cond delay="0"/>
                                          </p:stCondLst>
                                        </p:cTn>
                                        <p:tgtEl>
                                          <p:spTgt spid="16386">
                                            <p:txEl>
                                              <p:pRg st="1" end="1"/>
                                            </p:txEl>
                                          </p:spTgt>
                                        </p:tgtEl>
                                        <p:attrNameLst>
                                          <p:attrName>style.visibility</p:attrName>
                                        </p:attrNameLst>
                                      </p:cBhvr>
                                      <p:to>
                                        <p:strVal val="visible"/>
                                      </p:to>
                                    </p:set>
                                    <p:animEffect transition="in" filter="fade">
                                      <p:cBhvr>
                                        <p:cTn id="203" dur="500"/>
                                        <p:tgtEl>
                                          <p:spTgt spid="16386">
                                            <p:txEl>
                                              <p:pRg st="1" end="1"/>
                                            </p:txEl>
                                          </p:spTgt>
                                        </p:tgtEl>
                                      </p:cBhvr>
                                    </p:animEffect>
                                  </p:childTnLst>
                                </p:cTn>
                              </p:par>
                              <p:par>
                                <p:cTn id="204" presetID="10" presetClass="entr" presetSubtype="0" fill="hold" nodeType="withEffect">
                                  <p:stCondLst>
                                    <p:cond delay="0"/>
                                  </p:stCondLst>
                                  <p:childTnLst>
                                    <p:set>
                                      <p:cBhvr>
                                        <p:cTn id="205" dur="1" fill="hold">
                                          <p:stCondLst>
                                            <p:cond delay="0"/>
                                          </p:stCondLst>
                                        </p:cTn>
                                        <p:tgtEl>
                                          <p:spTgt spid="16386">
                                            <p:txEl>
                                              <p:pRg st="2" end="2"/>
                                            </p:txEl>
                                          </p:spTgt>
                                        </p:tgtEl>
                                        <p:attrNameLst>
                                          <p:attrName>style.visibility</p:attrName>
                                        </p:attrNameLst>
                                      </p:cBhvr>
                                      <p:to>
                                        <p:strVal val="visible"/>
                                      </p:to>
                                    </p:set>
                                    <p:animEffect transition="in" filter="fade">
                                      <p:cBhvr>
                                        <p:cTn id="206" dur="500"/>
                                        <p:tgtEl>
                                          <p:spTgt spid="16386">
                                            <p:txEl>
                                              <p:pRg st="2" end="2"/>
                                            </p:txEl>
                                          </p:spTgt>
                                        </p:tgtEl>
                                      </p:cBhvr>
                                    </p:animEffect>
                                  </p:childTnLst>
                                </p:cTn>
                              </p:par>
                              <p:par>
                                <p:cTn id="207" presetID="10" presetClass="entr" presetSubtype="0" fill="hold" nodeType="withEffect">
                                  <p:stCondLst>
                                    <p:cond delay="0"/>
                                  </p:stCondLst>
                                  <p:childTnLst>
                                    <p:set>
                                      <p:cBhvr>
                                        <p:cTn id="208" dur="1" fill="hold">
                                          <p:stCondLst>
                                            <p:cond delay="0"/>
                                          </p:stCondLst>
                                        </p:cTn>
                                        <p:tgtEl>
                                          <p:spTgt spid="16386">
                                            <p:txEl>
                                              <p:pRg st="3" end="3"/>
                                            </p:txEl>
                                          </p:spTgt>
                                        </p:tgtEl>
                                        <p:attrNameLst>
                                          <p:attrName>style.visibility</p:attrName>
                                        </p:attrNameLst>
                                      </p:cBhvr>
                                      <p:to>
                                        <p:strVal val="visible"/>
                                      </p:to>
                                    </p:set>
                                    <p:animEffect transition="in" filter="fade">
                                      <p:cBhvr>
                                        <p:cTn id="209" dur="500"/>
                                        <p:tgtEl>
                                          <p:spTgt spid="16386">
                                            <p:txEl>
                                              <p:pRg st="3" end="3"/>
                                            </p:txEl>
                                          </p:spTgt>
                                        </p:tgtEl>
                                      </p:cBhvr>
                                    </p:animEffect>
                                  </p:childTnLst>
                                </p:cTn>
                              </p:par>
                              <p:par>
                                <p:cTn id="210" presetID="10" presetClass="entr" presetSubtype="0" fill="hold" nodeType="withEffect">
                                  <p:stCondLst>
                                    <p:cond delay="0"/>
                                  </p:stCondLst>
                                  <p:childTnLst>
                                    <p:set>
                                      <p:cBhvr>
                                        <p:cTn id="211" dur="1" fill="hold">
                                          <p:stCondLst>
                                            <p:cond delay="0"/>
                                          </p:stCondLst>
                                        </p:cTn>
                                        <p:tgtEl>
                                          <p:spTgt spid="16386">
                                            <p:txEl>
                                              <p:pRg st="4" end="4"/>
                                            </p:txEl>
                                          </p:spTgt>
                                        </p:tgtEl>
                                        <p:attrNameLst>
                                          <p:attrName>style.visibility</p:attrName>
                                        </p:attrNameLst>
                                      </p:cBhvr>
                                      <p:to>
                                        <p:strVal val="visible"/>
                                      </p:to>
                                    </p:set>
                                    <p:animEffect transition="in" filter="fade">
                                      <p:cBhvr>
                                        <p:cTn id="212" dur="500"/>
                                        <p:tgtEl>
                                          <p:spTgt spid="16386">
                                            <p:txEl>
                                              <p:pRg st="4" end="4"/>
                                            </p:txEl>
                                          </p:spTgt>
                                        </p:tgtEl>
                                      </p:cBhvr>
                                    </p:animEffect>
                                  </p:childTnLst>
                                </p:cTn>
                              </p:par>
                              <p:par>
                                <p:cTn id="213" presetID="10" presetClass="entr" presetSubtype="0" fill="hold" nodeType="withEffect">
                                  <p:stCondLst>
                                    <p:cond delay="0"/>
                                  </p:stCondLst>
                                  <p:childTnLst>
                                    <p:set>
                                      <p:cBhvr>
                                        <p:cTn id="214" dur="1" fill="hold">
                                          <p:stCondLst>
                                            <p:cond delay="0"/>
                                          </p:stCondLst>
                                        </p:cTn>
                                        <p:tgtEl>
                                          <p:spTgt spid="16386">
                                            <p:txEl>
                                              <p:pRg st="5" end="5"/>
                                            </p:txEl>
                                          </p:spTgt>
                                        </p:tgtEl>
                                        <p:attrNameLst>
                                          <p:attrName>style.visibility</p:attrName>
                                        </p:attrNameLst>
                                      </p:cBhvr>
                                      <p:to>
                                        <p:strVal val="visible"/>
                                      </p:to>
                                    </p:set>
                                    <p:animEffect transition="in" filter="fade">
                                      <p:cBhvr>
                                        <p:cTn id="215" dur="500"/>
                                        <p:tgtEl>
                                          <p:spTgt spid="16386">
                                            <p:txEl>
                                              <p:pRg st="5" end="5"/>
                                            </p:txEl>
                                          </p:spTgt>
                                        </p:tgtEl>
                                      </p:cBhvr>
                                    </p:animEffect>
                                  </p:childTnLst>
                                </p:cTn>
                              </p:par>
                              <p:par>
                                <p:cTn id="216" presetID="10" presetClass="entr" presetSubtype="0" fill="hold" nodeType="withEffect">
                                  <p:stCondLst>
                                    <p:cond delay="0"/>
                                  </p:stCondLst>
                                  <p:childTnLst>
                                    <p:set>
                                      <p:cBhvr>
                                        <p:cTn id="217" dur="1" fill="hold">
                                          <p:stCondLst>
                                            <p:cond delay="0"/>
                                          </p:stCondLst>
                                        </p:cTn>
                                        <p:tgtEl>
                                          <p:spTgt spid="16386">
                                            <p:txEl>
                                              <p:pRg st="6" end="6"/>
                                            </p:txEl>
                                          </p:spTgt>
                                        </p:tgtEl>
                                        <p:attrNameLst>
                                          <p:attrName>style.visibility</p:attrName>
                                        </p:attrNameLst>
                                      </p:cBhvr>
                                      <p:to>
                                        <p:strVal val="visible"/>
                                      </p:to>
                                    </p:set>
                                    <p:animEffect transition="in" filter="fade">
                                      <p:cBhvr>
                                        <p:cTn id="218" dur="500"/>
                                        <p:tgtEl>
                                          <p:spTgt spid="16386">
                                            <p:txEl>
                                              <p:pRg st="6" end="6"/>
                                            </p:txEl>
                                          </p:spTgt>
                                        </p:tgtEl>
                                      </p:cBhvr>
                                    </p:animEffect>
                                  </p:childTnLst>
                                </p:cTn>
                              </p:par>
                              <p:par>
                                <p:cTn id="219" presetID="10" presetClass="entr" presetSubtype="0" fill="hold" nodeType="withEffect">
                                  <p:stCondLst>
                                    <p:cond delay="0"/>
                                  </p:stCondLst>
                                  <p:childTnLst>
                                    <p:set>
                                      <p:cBhvr>
                                        <p:cTn id="220" dur="1" fill="hold">
                                          <p:stCondLst>
                                            <p:cond delay="0"/>
                                          </p:stCondLst>
                                        </p:cTn>
                                        <p:tgtEl>
                                          <p:spTgt spid="16386">
                                            <p:txEl>
                                              <p:pRg st="7" end="7"/>
                                            </p:txEl>
                                          </p:spTgt>
                                        </p:tgtEl>
                                        <p:attrNameLst>
                                          <p:attrName>style.visibility</p:attrName>
                                        </p:attrNameLst>
                                      </p:cBhvr>
                                      <p:to>
                                        <p:strVal val="visible"/>
                                      </p:to>
                                    </p:set>
                                    <p:animEffect transition="in" filter="fade">
                                      <p:cBhvr>
                                        <p:cTn id="221" dur="500"/>
                                        <p:tgtEl>
                                          <p:spTgt spid="16386">
                                            <p:txEl>
                                              <p:pRg st="7" end="7"/>
                                            </p:txEl>
                                          </p:spTgt>
                                        </p:tgtEl>
                                      </p:cBhvr>
                                    </p:animEffect>
                                  </p:childTnLst>
                                </p:cTn>
                              </p:par>
                              <p:par>
                                <p:cTn id="222" presetID="10" presetClass="entr" presetSubtype="0" fill="hold" nodeType="withEffect">
                                  <p:stCondLst>
                                    <p:cond delay="0"/>
                                  </p:stCondLst>
                                  <p:childTnLst>
                                    <p:set>
                                      <p:cBhvr>
                                        <p:cTn id="223" dur="1" fill="hold">
                                          <p:stCondLst>
                                            <p:cond delay="0"/>
                                          </p:stCondLst>
                                        </p:cTn>
                                        <p:tgtEl>
                                          <p:spTgt spid="16388">
                                            <p:txEl>
                                              <p:pRg st="0" end="0"/>
                                            </p:txEl>
                                          </p:spTgt>
                                        </p:tgtEl>
                                        <p:attrNameLst>
                                          <p:attrName>style.visibility</p:attrName>
                                        </p:attrNameLst>
                                      </p:cBhvr>
                                      <p:to>
                                        <p:strVal val="visible"/>
                                      </p:to>
                                    </p:set>
                                    <p:animEffect transition="in" filter="fade">
                                      <p:cBhvr>
                                        <p:cTn id="224" dur="500"/>
                                        <p:tgtEl>
                                          <p:spTgt spid="16388">
                                            <p:txEl>
                                              <p:pRg st="0" end="0"/>
                                            </p:txEl>
                                          </p:spTgt>
                                        </p:tgtEl>
                                      </p:cBhvr>
                                    </p:animEffect>
                                  </p:childTnLst>
                                </p:cTn>
                              </p:par>
                              <p:par>
                                <p:cTn id="225" presetID="10" presetClass="entr" presetSubtype="0" fill="hold" nodeType="withEffect">
                                  <p:stCondLst>
                                    <p:cond delay="0"/>
                                  </p:stCondLst>
                                  <p:childTnLst>
                                    <p:set>
                                      <p:cBhvr>
                                        <p:cTn id="226" dur="1" fill="hold">
                                          <p:stCondLst>
                                            <p:cond delay="0"/>
                                          </p:stCondLst>
                                        </p:cTn>
                                        <p:tgtEl>
                                          <p:spTgt spid="16388">
                                            <p:txEl>
                                              <p:pRg st="1" end="1"/>
                                            </p:txEl>
                                          </p:spTgt>
                                        </p:tgtEl>
                                        <p:attrNameLst>
                                          <p:attrName>style.visibility</p:attrName>
                                        </p:attrNameLst>
                                      </p:cBhvr>
                                      <p:to>
                                        <p:strVal val="visible"/>
                                      </p:to>
                                    </p:set>
                                    <p:animEffect transition="in" filter="fade">
                                      <p:cBhvr>
                                        <p:cTn id="227" dur="500"/>
                                        <p:tgtEl>
                                          <p:spTgt spid="16388">
                                            <p:txEl>
                                              <p:pRg st="1" end="1"/>
                                            </p:txEl>
                                          </p:spTgt>
                                        </p:tgtEl>
                                      </p:cBhvr>
                                    </p:animEffect>
                                  </p:childTnLst>
                                </p:cTn>
                              </p:par>
                              <p:par>
                                <p:cTn id="228" presetID="10" presetClass="entr" presetSubtype="0" fill="hold" nodeType="withEffect">
                                  <p:stCondLst>
                                    <p:cond delay="0"/>
                                  </p:stCondLst>
                                  <p:childTnLst>
                                    <p:set>
                                      <p:cBhvr>
                                        <p:cTn id="229" dur="1" fill="hold">
                                          <p:stCondLst>
                                            <p:cond delay="0"/>
                                          </p:stCondLst>
                                        </p:cTn>
                                        <p:tgtEl>
                                          <p:spTgt spid="16388">
                                            <p:txEl>
                                              <p:pRg st="2" end="2"/>
                                            </p:txEl>
                                          </p:spTgt>
                                        </p:tgtEl>
                                        <p:attrNameLst>
                                          <p:attrName>style.visibility</p:attrName>
                                        </p:attrNameLst>
                                      </p:cBhvr>
                                      <p:to>
                                        <p:strVal val="visible"/>
                                      </p:to>
                                    </p:set>
                                    <p:animEffect transition="in" filter="fade">
                                      <p:cBhvr>
                                        <p:cTn id="230" dur="500"/>
                                        <p:tgtEl>
                                          <p:spTgt spid="16388">
                                            <p:txEl>
                                              <p:pRg st="2" end="2"/>
                                            </p:txEl>
                                          </p:spTgt>
                                        </p:tgtEl>
                                      </p:cBhvr>
                                    </p:animEffect>
                                  </p:childTnLst>
                                </p:cTn>
                              </p:par>
                              <p:par>
                                <p:cTn id="231" presetID="10" presetClass="entr" presetSubtype="0" fill="hold" nodeType="withEffect">
                                  <p:stCondLst>
                                    <p:cond delay="0"/>
                                  </p:stCondLst>
                                  <p:childTnLst>
                                    <p:set>
                                      <p:cBhvr>
                                        <p:cTn id="232" dur="1" fill="hold">
                                          <p:stCondLst>
                                            <p:cond delay="0"/>
                                          </p:stCondLst>
                                        </p:cTn>
                                        <p:tgtEl>
                                          <p:spTgt spid="16388">
                                            <p:txEl>
                                              <p:pRg st="3" end="3"/>
                                            </p:txEl>
                                          </p:spTgt>
                                        </p:tgtEl>
                                        <p:attrNameLst>
                                          <p:attrName>style.visibility</p:attrName>
                                        </p:attrNameLst>
                                      </p:cBhvr>
                                      <p:to>
                                        <p:strVal val="visible"/>
                                      </p:to>
                                    </p:set>
                                    <p:animEffect transition="in" filter="fade">
                                      <p:cBhvr>
                                        <p:cTn id="233" dur="500"/>
                                        <p:tgtEl>
                                          <p:spTgt spid="16388">
                                            <p:txEl>
                                              <p:pRg st="3" end="3"/>
                                            </p:txEl>
                                          </p:spTgt>
                                        </p:tgtEl>
                                      </p:cBhvr>
                                    </p:animEffect>
                                  </p:childTnLst>
                                </p:cTn>
                              </p:par>
                              <p:par>
                                <p:cTn id="234" presetID="10" presetClass="entr" presetSubtype="0" fill="hold" nodeType="withEffect">
                                  <p:stCondLst>
                                    <p:cond delay="0"/>
                                  </p:stCondLst>
                                  <p:childTnLst>
                                    <p:set>
                                      <p:cBhvr>
                                        <p:cTn id="235" dur="1" fill="hold">
                                          <p:stCondLst>
                                            <p:cond delay="0"/>
                                          </p:stCondLst>
                                        </p:cTn>
                                        <p:tgtEl>
                                          <p:spTgt spid="16388">
                                            <p:txEl>
                                              <p:pRg st="4" end="4"/>
                                            </p:txEl>
                                          </p:spTgt>
                                        </p:tgtEl>
                                        <p:attrNameLst>
                                          <p:attrName>style.visibility</p:attrName>
                                        </p:attrNameLst>
                                      </p:cBhvr>
                                      <p:to>
                                        <p:strVal val="visible"/>
                                      </p:to>
                                    </p:set>
                                    <p:animEffect transition="in" filter="fade">
                                      <p:cBhvr>
                                        <p:cTn id="236" dur="500"/>
                                        <p:tgtEl>
                                          <p:spTgt spid="16388">
                                            <p:txEl>
                                              <p:pRg st="4" end="4"/>
                                            </p:txEl>
                                          </p:spTgt>
                                        </p:tgtEl>
                                      </p:cBhvr>
                                    </p:animEffect>
                                  </p:childTnLst>
                                </p:cTn>
                              </p:par>
                              <p:par>
                                <p:cTn id="237" presetID="10" presetClass="entr" presetSubtype="0" fill="hold" nodeType="withEffect">
                                  <p:stCondLst>
                                    <p:cond delay="0"/>
                                  </p:stCondLst>
                                  <p:childTnLst>
                                    <p:set>
                                      <p:cBhvr>
                                        <p:cTn id="238" dur="1" fill="hold">
                                          <p:stCondLst>
                                            <p:cond delay="0"/>
                                          </p:stCondLst>
                                        </p:cTn>
                                        <p:tgtEl>
                                          <p:spTgt spid="16388">
                                            <p:txEl>
                                              <p:pRg st="5" end="5"/>
                                            </p:txEl>
                                          </p:spTgt>
                                        </p:tgtEl>
                                        <p:attrNameLst>
                                          <p:attrName>style.visibility</p:attrName>
                                        </p:attrNameLst>
                                      </p:cBhvr>
                                      <p:to>
                                        <p:strVal val="visible"/>
                                      </p:to>
                                    </p:set>
                                    <p:animEffect transition="in" filter="fade">
                                      <p:cBhvr>
                                        <p:cTn id="239" dur="500"/>
                                        <p:tgtEl>
                                          <p:spTgt spid="16388">
                                            <p:txEl>
                                              <p:pRg st="5" end="5"/>
                                            </p:txEl>
                                          </p:spTgt>
                                        </p:tgtEl>
                                      </p:cBhvr>
                                    </p:animEffect>
                                  </p:childTnLst>
                                </p:cTn>
                              </p:par>
                              <p:par>
                                <p:cTn id="240" presetID="10" presetClass="entr" presetSubtype="0" fill="hold" nodeType="withEffect">
                                  <p:stCondLst>
                                    <p:cond delay="0"/>
                                  </p:stCondLst>
                                  <p:childTnLst>
                                    <p:set>
                                      <p:cBhvr>
                                        <p:cTn id="241" dur="1" fill="hold">
                                          <p:stCondLst>
                                            <p:cond delay="0"/>
                                          </p:stCondLst>
                                        </p:cTn>
                                        <p:tgtEl>
                                          <p:spTgt spid="16388">
                                            <p:txEl>
                                              <p:pRg st="6" end="6"/>
                                            </p:txEl>
                                          </p:spTgt>
                                        </p:tgtEl>
                                        <p:attrNameLst>
                                          <p:attrName>style.visibility</p:attrName>
                                        </p:attrNameLst>
                                      </p:cBhvr>
                                      <p:to>
                                        <p:strVal val="visible"/>
                                      </p:to>
                                    </p:set>
                                    <p:animEffect transition="in" filter="fade">
                                      <p:cBhvr>
                                        <p:cTn id="242" dur="500"/>
                                        <p:tgtEl>
                                          <p:spTgt spid="16388">
                                            <p:txEl>
                                              <p:pRg st="6" end="6"/>
                                            </p:txEl>
                                          </p:spTgt>
                                        </p:tgtEl>
                                      </p:cBhvr>
                                    </p:animEffect>
                                  </p:childTnLst>
                                </p:cTn>
                              </p:par>
                              <p:par>
                                <p:cTn id="243" presetID="10" presetClass="entr" presetSubtype="0" fill="hold" nodeType="withEffect">
                                  <p:stCondLst>
                                    <p:cond delay="0"/>
                                  </p:stCondLst>
                                  <p:childTnLst>
                                    <p:set>
                                      <p:cBhvr>
                                        <p:cTn id="244" dur="1" fill="hold">
                                          <p:stCondLst>
                                            <p:cond delay="0"/>
                                          </p:stCondLst>
                                        </p:cTn>
                                        <p:tgtEl>
                                          <p:spTgt spid="16388">
                                            <p:txEl>
                                              <p:pRg st="7" end="7"/>
                                            </p:txEl>
                                          </p:spTgt>
                                        </p:tgtEl>
                                        <p:attrNameLst>
                                          <p:attrName>style.visibility</p:attrName>
                                        </p:attrNameLst>
                                      </p:cBhvr>
                                      <p:to>
                                        <p:strVal val="visible"/>
                                      </p:to>
                                    </p:set>
                                    <p:animEffect transition="in" filter="fade">
                                      <p:cBhvr>
                                        <p:cTn id="245" dur="500"/>
                                        <p:tgtEl>
                                          <p:spTgt spid="16388">
                                            <p:txEl>
                                              <p:pRg st="7" end="7"/>
                                            </p:txEl>
                                          </p:spTgt>
                                        </p:tgtEl>
                                      </p:cBhvr>
                                    </p:animEffect>
                                  </p:childTnLst>
                                </p:cTn>
                              </p:par>
                              <p:par>
                                <p:cTn id="246" presetID="10" presetClass="entr" presetSubtype="0" fill="hold" nodeType="withEffect">
                                  <p:stCondLst>
                                    <p:cond delay="0"/>
                                  </p:stCondLst>
                                  <p:childTnLst>
                                    <p:set>
                                      <p:cBhvr>
                                        <p:cTn id="247" dur="1" fill="hold">
                                          <p:stCondLst>
                                            <p:cond delay="0"/>
                                          </p:stCondLst>
                                        </p:cTn>
                                        <p:tgtEl>
                                          <p:spTgt spid="16387">
                                            <p:txEl>
                                              <p:pRg st="0" end="0"/>
                                            </p:txEl>
                                          </p:spTgt>
                                        </p:tgtEl>
                                        <p:attrNameLst>
                                          <p:attrName>style.visibility</p:attrName>
                                        </p:attrNameLst>
                                      </p:cBhvr>
                                      <p:to>
                                        <p:strVal val="visible"/>
                                      </p:to>
                                    </p:set>
                                    <p:animEffect transition="in" filter="fade">
                                      <p:cBhvr>
                                        <p:cTn id="248" dur="500"/>
                                        <p:tgtEl>
                                          <p:spTgt spid="16387">
                                            <p:txEl>
                                              <p:pRg st="0" end="0"/>
                                            </p:txEl>
                                          </p:spTgt>
                                        </p:tgtEl>
                                      </p:cBhvr>
                                    </p:animEffect>
                                  </p:childTnLst>
                                </p:cTn>
                              </p:par>
                              <p:par>
                                <p:cTn id="249" presetID="10" presetClass="entr" presetSubtype="0" fill="hold" nodeType="withEffect">
                                  <p:stCondLst>
                                    <p:cond delay="0"/>
                                  </p:stCondLst>
                                  <p:childTnLst>
                                    <p:set>
                                      <p:cBhvr>
                                        <p:cTn id="250" dur="1" fill="hold">
                                          <p:stCondLst>
                                            <p:cond delay="0"/>
                                          </p:stCondLst>
                                        </p:cTn>
                                        <p:tgtEl>
                                          <p:spTgt spid="16387">
                                            <p:txEl>
                                              <p:pRg st="1" end="1"/>
                                            </p:txEl>
                                          </p:spTgt>
                                        </p:tgtEl>
                                        <p:attrNameLst>
                                          <p:attrName>style.visibility</p:attrName>
                                        </p:attrNameLst>
                                      </p:cBhvr>
                                      <p:to>
                                        <p:strVal val="visible"/>
                                      </p:to>
                                    </p:set>
                                    <p:animEffect transition="in" filter="fade">
                                      <p:cBhvr>
                                        <p:cTn id="251" dur="500"/>
                                        <p:tgtEl>
                                          <p:spTgt spid="16387">
                                            <p:txEl>
                                              <p:pRg st="1" end="1"/>
                                            </p:txEl>
                                          </p:spTgt>
                                        </p:tgtEl>
                                      </p:cBhvr>
                                    </p:animEffect>
                                  </p:childTnLst>
                                </p:cTn>
                              </p:par>
                              <p:par>
                                <p:cTn id="252" presetID="10" presetClass="entr" presetSubtype="0" fill="hold" nodeType="withEffect">
                                  <p:stCondLst>
                                    <p:cond delay="0"/>
                                  </p:stCondLst>
                                  <p:childTnLst>
                                    <p:set>
                                      <p:cBhvr>
                                        <p:cTn id="253" dur="1" fill="hold">
                                          <p:stCondLst>
                                            <p:cond delay="0"/>
                                          </p:stCondLst>
                                        </p:cTn>
                                        <p:tgtEl>
                                          <p:spTgt spid="16387">
                                            <p:txEl>
                                              <p:pRg st="2" end="2"/>
                                            </p:txEl>
                                          </p:spTgt>
                                        </p:tgtEl>
                                        <p:attrNameLst>
                                          <p:attrName>style.visibility</p:attrName>
                                        </p:attrNameLst>
                                      </p:cBhvr>
                                      <p:to>
                                        <p:strVal val="visible"/>
                                      </p:to>
                                    </p:set>
                                    <p:animEffect transition="in" filter="fade">
                                      <p:cBhvr>
                                        <p:cTn id="254" dur="500"/>
                                        <p:tgtEl>
                                          <p:spTgt spid="16387">
                                            <p:txEl>
                                              <p:pRg st="2" end="2"/>
                                            </p:txEl>
                                          </p:spTgt>
                                        </p:tgtEl>
                                      </p:cBhvr>
                                    </p:animEffect>
                                  </p:childTnLst>
                                </p:cTn>
                              </p:par>
                              <p:par>
                                <p:cTn id="255" presetID="10" presetClass="entr" presetSubtype="0" fill="hold" nodeType="withEffect">
                                  <p:stCondLst>
                                    <p:cond delay="0"/>
                                  </p:stCondLst>
                                  <p:childTnLst>
                                    <p:set>
                                      <p:cBhvr>
                                        <p:cTn id="256" dur="1" fill="hold">
                                          <p:stCondLst>
                                            <p:cond delay="0"/>
                                          </p:stCondLst>
                                        </p:cTn>
                                        <p:tgtEl>
                                          <p:spTgt spid="16387">
                                            <p:txEl>
                                              <p:pRg st="3" end="3"/>
                                            </p:txEl>
                                          </p:spTgt>
                                        </p:tgtEl>
                                        <p:attrNameLst>
                                          <p:attrName>style.visibility</p:attrName>
                                        </p:attrNameLst>
                                      </p:cBhvr>
                                      <p:to>
                                        <p:strVal val="visible"/>
                                      </p:to>
                                    </p:set>
                                    <p:animEffect transition="in" filter="fade">
                                      <p:cBhvr>
                                        <p:cTn id="257" dur="500"/>
                                        <p:tgtEl>
                                          <p:spTgt spid="16387">
                                            <p:txEl>
                                              <p:pRg st="3" end="3"/>
                                            </p:txEl>
                                          </p:spTgt>
                                        </p:tgtEl>
                                      </p:cBhvr>
                                    </p:animEffect>
                                  </p:childTnLst>
                                </p:cTn>
                              </p:par>
                              <p:par>
                                <p:cTn id="258" presetID="10" presetClass="entr" presetSubtype="0" fill="hold" nodeType="withEffect">
                                  <p:stCondLst>
                                    <p:cond delay="0"/>
                                  </p:stCondLst>
                                  <p:childTnLst>
                                    <p:set>
                                      <p:cBhvr>
                                        <p:cTn id="259" dur="1" fill="hold">
                                          <p:stCondLst>
                                            <p:cond delay="0"/>
                                          </p:stCondLst>
                                        </p:cTn>
                                        <p:tgtEl>
                                          <p:spTgt spid="16387">
                                            <p:txEl>
                                              <p:pRg st="4" end="4"/>
                                            </p:txEl>
                                          </p:spTgt>
                                        </p:tgtEl>
                                        <p:attrNameLst>
                                          <p:attrName>style.visibility</p:attrName>
                                        </p:attrNameLst>
                                      </p:cBhvr>
                                      <p:to>
                                        <p:strVal val="visible"/>
                                      </p:to>
                                    </p:set>
                                    <p:animEffect transition="in" filter="fade">
                                      <p:cBhvr>
                                        <p:cTn id="260"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P spid="7" grpId="0" animBg="1"/>
      <p:bldP spid="7" grpId="1" animBg="1"/>
      <p:bldP spid="8" grpId="0" animBg="1"/>
      <p:bldP spid="8" grpId="1" animBg="1"/>
      <p:bldP spid="9" grpId="0" animBg="1"/>
      <p:bldP spid="9" grpId="1" animBg="1"/>
      <p:bldP spid="10" grpId="0" animBg="1"/>
      <p:bldP spid="1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75656" y="2420888"/>
            <a:ext cx="6264696" cy="44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30</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13.</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 </a:t>
            </a:r>
            <a:r>
              <a:rPr lang="en-US" altLang="zh-TW" b="1" dirty="0" smtClean="0">
                <a:solidFill>
                  <a:schemeClr val="hlink"/>
                </a:solidFill>
                <a:effectLst>
                  <a:outerShdw blurRad="38100" dist="38100" dir="2700000" algn="tl">
                    <a:srgbClr val="C0C0C0"/>
                  </a:outerShdw>
                </a:effectLst>
              </a:rPr>
              <a:t>(</a:t>
            </a:r>
            <a:r>
              <a:rPr lang="zh-TW" altLang="en-US" b="1" dirty="0" smtClean="0">
                <a:solidFill>
                  <a:schemeClr val="hlink"/>
                </a:solidFill>
                <a:effectLst>
                  <a:outerShdw blurRad="38100" dist="38100" dir="2700000" algn="tl">
                    <a:srgbClr val="C0C0C0"/>
                  </a:outerShdw>
                </a:effectLst>
              </a:rPr>
              <a:t>客戶</a:t>
            </a:r>
            <a:r>
              <a:rPr lang="zh-TW" altLang="en-US" dirty="0" smtClean="0">
                <a:solidFill>
                  <a:schemeClr val="hlink"/>
                </a:solidFill>
                <a:effectLst>
                  <a:outerShdw blurRad="38100" dist="38100" dir="2700000" algn="tl">
                    <a:srgbClr val="C0C0C0"/>
                  </a:outerShdw>
                </a:effectLst>
              </a:rPr>
              <a:t>編碼</a:t>
            </a:r>
            <a:r>
              <a:rPr lang="en-US" altLang="zh-TW" b="1" dirty="0" smtClean="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9" name="Rectangle 8"/>
          <p:cNvSpPr>
            <a:spLocks noChangeArrowheads="1"/>
          </p:cNvSpPr>
          <p:nvPr/>
        </p:nvSpPr>
        <p:spPr bwMode="auto">
          <a:xfrm>
            <a:off x="3131840" y="4971852"/>
            <a:ext cx="2520280" cy="1121444"/>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855571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fade">
                                      <p:cBhvr>
                                        <p:cTn id="11" dur="500"/>
                                        <p:tgtEl>
                                          <p:spTgt spid="717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59632" y="2420887"/>
            <a:ext cx="6624736" cy="440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31</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13.</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 </a:t>
            </a:r>
            <a:r>
              <a:rPr lang="en-US" altLang="zh-TW" b="1"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廠商編碼</a:t>
            </a:r>
            <a:r>
              <a:rPr lang="en-US" altLang="zh-TW" b="1" dirty="0" smtClean="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9" name="Rectangle 8"/>
          <p:cNvSpPr>
            <a:spLocks noChangeArrowheads="1"/>
          </p:cNvSpPr>
          <p:nvPr/>
        </p:nvSpPr>
        <p:spPr bwMode="auto">
          <a:xfrm>
            <a:off x="3275856" y="4971852"/>
            <a:ext cx="2520280" cy="1049436"/>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855571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circle(in)">
                                      <p:cBhvr>
                                        <p:cTn id="11" dur="20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59632" y="2477700"/>
            <a:ext cx="6285549" cy="438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A37D31E-8CB3-4E37-AAC7-5BC92D2D0EDF}" type="slidenum">
              <a:rPr lang="zh-TW" altLang="en-US"/>
              <a:pPr/>
              <a:t>32</a:t>
            </a:fld>
            <a:endParaRPr lang="en-US" altLang="zh-TW"/>
          </a:p>
        </p:txBody>
      </p:sp>
      <p:sp>
        <p:nvSpPr>
          <p:cNvPr id="52226" name="Rectangle 2"/>
          <p:cNvSpPr>
            <a:spLocks noGrp="1"/>
          </p:cNvSpPr>
          <p:nvPr>
            <p:ph type="title" idx="4294967295"/>
          </p:nvPr>
        </p:nvSpPr>
        <p:spPr/>
        <p:txBody>
          <a:bodyPr/>
          <a:lstStyle/>
          <a:p>
            <a:pPr>
              <a:defRPr/>
            </a:pPr>
            <a:r>
              <a:rPr lang="en-US" altLang="zh-TW" b="1" dirty="0" smtClean="0">
                <a:solidFill>
                  <a:srgbClr val="FF0000"/>
                </a:solidFill>
                <a:effectLst>
                  <a:outerShdw blurRad="38100" dist="38100" dir="2700000" algn="tl">
                    <a:srgbClr val="C0C0C0"/>
                  </a:outerShdw>
                </a:effectLst>
              </a:rPr>
              <a:t>14.</a:t>
            </a:r>
            <a:r>
              <a:rPr lang="en-US" altLang="zh-TW" b="1" dirty="0" smtClean="0">
                <a:solidFill>
                  <a:srgbClr val="FF0000"/>
                </a:solidFill>
              </a:rPr>
              <a:t> </a:t>
            </a:r>
            <a:r>
              <a:rPr lang="zh-TW" altLang="en-US" dirty="0" smtClean="0">
                <a:solidFill>
                  <a:srgbClr val="FF0000"/>
                </a:solidFill>
                <a:effectLst>
                  <a:outerShdw blurRad="38100" dist="38100" dir="2700000" algn="tl">
                    <a:srgbClr val="C0C0C0"/>
                  </a:outerShdw>
                </a:effectLst>
              </a:rPr>
              <a:t>交易對象分類建立作業</a:t>
            </a:r>
            <a:endParaRPr lang="en-US" altLang="zh-TW" b="1" i="1" dirty="0" smtClean="0">
              <a:solidFill>
                <a:srgbClr val="FF0000"/>
              </a:solidFill>
              <a:effectLst>
                <a:outerShdw blurRad="38100" dist="38100" dir="2700000" algn="tl">
                  <a:srgbClr val="C0C0C0"/>
                </a:outerShdw>
              </a:effectLst>
            </a:endParaRPr>
          </a:p>
        </p:txBody>
      </p:sp>
      <p:sp>
        <p:nvSpPr>
          <p:cNvPr id="37893" name="AutoShape 5"/>
          <p:cNvSpPr>
            <a:spLocks noChangeArrowheads="1"/>
          </p:cNvSpPr>
          <p:nvPr/>
        </p:nvSpPr>
        <p:spPr bwMode="auto">
          <a:xfrm>
            <a:off x="5076056" y="4416834"/>
            <a:ext cx="3457575" cy="1368425"/>
          </a:xfrm>
          <a:prstGeom prst="wedgeRoundRectCallout">
            <a:avLst>
              <a:gd name="adj1" fmla="val -62872"/>
              <a:gd name="adj2" fmla="val -15532"/>
              <a:gd name="adj3" fmla="val 16667"/>
            </a:avLst>
          </a:prstGeom>
          <a:gradFill rotWithShape="1">
            <a:gsLst>
              <a:gs pos="0">
                <a:srgbClr val="FFFFCC"/>
              </a:gs>
              <a:gs pos="50000">
                <a:schemeClr val="bg1"/>
              </a:gs>
              <a:gs pos="100000">
                <a:srgbClr val="FFFFCC"/>
              </a:gs>
            </a:gsLst>
            <a:lin ang="5400000" scaled="1"/>
          </a:gradFill>
          <a:ln w="9525">
            <a:solidFill>
              <a:schemeClr val="tx1"/>
            </a:solidFill>
            <a:miter lim="800000"/>
            <a:headEnd/>
            <a:tailEnd/>
          </a:ln>
        </p:spPr>
        <p:txBody>
          <a:bodyPr anchor="ctr" anchorCtr="1"/>
          <a:lstStyle/>
          <a:p>
            <a:pPr>
              <a:defRPr/>
            </a:pPr>
            <a:r>
              <a:rPr lang="zh-TW" altLang="en-US" b="1">
                <a:effectLst>
                  <a:outerShdw blurRad="38100" dist="38100" dir="2700000" algn="tl">
                    <a:srgbClr val="FFFFFF"/>
                  </a:outerShdw>
                </a:effectLst>
                <a:latin typeface="Times New Roman" pitchFamily="18" charset="0"/>
                <a:ea typeface="標楷體" pitchFamily="65" charset="-120"/>
              </a:rPr>
              <a:t>系統內建</a:t>
            </a:r>
            <a:r>
              <a:rPr lang="en-US" altLang="zh-TW" b="1" u="sng">
                <a:solidFill>
                  <a:schemeClr val="hlink"/>
                </a:solidFill>
                <a:latin typeface="Times New Roman" pitchFamily="18" charset="0"/>
                <a:ea typeface="標楷體" pitchFamily="65" charset="-120"/>
              </a:rPr>
              <a:t>9</a:t>
            </a:r>
            <a:r>
              <a:rPr lang="zh-TW" altLang="en-US" b="1" u="sng">
                <a:solidFill>
                  <a:schemeClr val="hlink"/>
                </a:solidFill>
                <a:latin typeface="Times New Roman" pitchFamily="18" charset="0"/>
                <a:ea typeface="標楷體" pitchFamily="65" charset="-120"/>
              </a:rPr>
              <a:t>種分類方式</a:t>
            </a:r>
            <a:r>
              <a:rPr lang="zh-TW" altLang="en-US" b="1">
                <a:effectLst>
                  <a:outerShdw blurRad="38100" dist="38100" dir="2700000" algn="tl">
                    <a:srgbClr val="FFFFFF"/>
                  </a:outerShdw>
                </a:effectLst>
                <a:latin typeface="Times New Roman" pitchFamily="18" charset="0"/>
                <a:ea typeface="標楷體" pitchFamily="65" charset="-120"/>
              </a:rPr>
              <a:t>可使用，可以就這些分類選擇適用的方式建立分類細項</a:t>
            </a:r>
            <a:endParaRPr lang="zh-TW" altLang="en-US" b="1">
              <a:solidFill>
                <a:srgbClr val="FF0000"/>
              </a:solidFill>
              <a:latin typeface="Times New Roman" pitchFamily="18" charset="0"/>
              <a:ea typeface="標楷體" pitchFamily="65" charset="-120"/>
            </a:endParaRPr>
          </a:p>
        </p:txBody>
      </p:sp>
      <p:sp>
        <p:nvSpPr>
          <p:cNvPr id="8" name="Rectangle 8"/>
          <p:cNvSpPr>
            <a:spLocks noChangeArrowheads="1"/>
          </p:cNvSpPr>
          <p:nvPr/>
        </p:nvSpPr>
        <p:spPr bwMode="auto">
          <a:xfrm>
            <a:off x="3059832" y="4252814"/>
            <a:ext cx="1583606" cy="1696466"/>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489706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par>
                          <p:cTn id="8" fill="hold" nodeType="withGroup">
                            <p:stCondLst>
                              <p:cond delay="1000"/>
                            </p:stCondLst>
                            <p:childTnLst>
                              <p:par>
                                <p:cTn id="9" presetID="16" presetClass="entr" presetSubtype="21" fill="hold" nodeType="afterEffect">
                                  <p:stCondLst>
                                    <p:cond delay="0"/>
                                  </p:stCondLst>
                                  <p:childTnLst>
                                    <p:set>
                                      <p:cBhvr>
                                        <p:cTn id="10" dur="1" fill="hold">
                                          <p:stCondLst>
                                            <p:cond delay="0"/>
                                          </p:stCondLst>
                                        </p:cTn>
                                        <p:tgtEl>
                                          <p:spTgt spid="9218"/>
                                        </p:tgtEl>
                                        <p:attrNameLst>
                                          <p:attrName>style.visibility</p:attrName>
                                        </p:attrNameLst>
                                      </p:cBhvr>
                                      <p:to>
                                        <p:strVal val="visible"/>
                                      </p:to>
                                    </p:set>
                                    <p:animEffect transition="in" filter="barn(inVertical)">
                                      <p:cBhvr>
                                        <p:cTn id="11" dur="500"/>
                                        <p:tgtEl>
                                          <p:spTgt spid="921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700"/>
                                        <p:tgtEl>
                                          <p:spTgt spid="8"/>
                                        </p:tgtEl>
                                      </p:cBhvr>
                                    </p:animEffect>
                                  </p:childTnLst>
                                </p:cTn>
                              </p:par>
                            </p:childTnLst>
                          </p:cTn>
                        </p:par>
                        <p:par>
                          <p:cTn id="17" fill="hold">
                            <p:stCondLst>
                              <p:cond delay="700"/>
                            </p:stCondLst>
                            <p:childTnLst>
                              <p:par>
                                <p:cTn id="18" presetID="18" presetClass="entr" presetSubtype="6" fill="hold" grpId="0" nodeType="afterEffect">
                                  <p:stCondLst>
                                    <p:cond delay="0"/>
                                  </p:stCondLst>
                                  <p:childTnLst>
                                    <p:set>
                                      <p:cBhvr>
                                        <p:cTn id="19" dur="1" fill="hold">
                                          <p:stCondLst>
                                            <p:cond delay="0"/>
                                          </p:stCondLst>
                                        </p:cTn>
                                        <p:tgtEl>
                                          <p:spTgt spid="37893"/>
                                        </p:tgtEl>
                                        <p:attrNameLst>
                                          <p:attrName>style.visibility</p:attrName>
                                        </p:attrNameLst>
                                      </p:cBhvr>
                                      <p:to>
                                        <p:strVal val="visible"/>
                                      </p:to>
                                    </p:set>
                                    <p:animEffect transition="in" filter="strips(downRight)">
                                      <p:cBhvr>
                                        <p:cTn id="20"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37893"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87624" y="2630399"/>
            <a:ext cx="6984776" cy="42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E772E316-5B0A-406F-9E1D-C34BF1CB0A9D}" type="slidenum">
              <a:rPr lang="zh-TW" altLang="en-US"/>
              <a:pPr/>
              <a:t>33</a:t>
            </a:fld>
            <a:endParaRPr lang="en-US" altLang="zh-TW"/>
          </a:p>
        </p:txBody>
      </p:sp>
      <p:sp>
        <p:nvSpPr>
          <p:cNvPr id="48130"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14.</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交易對象分類建立作業 </a:t>
            </a:r>
            <a:r>
              <a:rPr lang="en-US" altLang="zh-TW" b="1" dirty="0">
                <a:solidFill>
                  <a:schemeClr val="hlink"/>
                </a:solidFill>
                <a:effectLst>
                  <a:outerShdw blurRad="38100" dist="38100" dir="2700000" algn="tl">
                    <a:srgbClr val="C0C0C0"/>
                  </a:outerShdw>
                </a:effectLst>
              </a:rPr>
              <a:t>(</a:t>
            </a:r>
            <a:r>
              <a:rPr lang="en-US" altLang="zh-TW" b="1" i="1" dirty="0">
                <a:solidFill>
                  <a:schemeClr val="hlink"/>
                </a:solidFill>
                <a:effectLst>
                  <a:outerShdw blurRad="38100" dist="38100" dir="2700000" algn="tl">
                    <a:srgbClr val="C0C0C0"/>
                  </a:outerShdw>
                </a:effectLst>
              </a:rPr>
              <a:t>Cont</a:t>
            </a:r>
            <a:r>
              <a:rPr lang="en-US" altLang="zh-TW" b="1" dirty="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26627" name="Rectangle 3"/>
          <p:cNvSpPr>
            <a:spLocks noGrp="1"/>
          </p:cNvSpPr>
          <p:nvPr>
            <p:ph type="body" idx="4294967295"/>
          </p:nvPr>
        </p:nvSpPr>
        <p:spPr/>
        <p:txBody>
          <a:bodyPr/>
          <a:lstStyle/>
          <a:p>
            <a:endParaRPr lang="zh-TW" altLang="en-US" dirty="0" smtClean="0"/>
          </a:p>
        </p:txBody>
      </p:sp>
      <p:sp>
        <p:nvSpPr>
          <p:cNvPr id="37893" name="AutoShape 5"/>
          <p:cNvSpPr>
            <a:spLocks noChangeArrowheads="1"/>
          </p:cNvSpPr>
          <p:nvPr/>
        </p:nvSpPr>
        <p:spPr bwMode="auto">
          <a:xfrm>
            <a:off x="5004048" y="3933057"/>
            <a:ext cx="3600450" cy="1296143"/>
          </a:xfrm>
          <a:prstGeom prst="wedgeRoundRectCallout">
            <a:avLst>
              <a:gd name="adj1" fmla="val -60374"/>
              <a:gd name="adj2" fmla="val -30540"/>
              <a:gd name="adj3" fmla="val 16667"/>
            </a:avLst>
          </a:prstGeom>
          <a:gradFill rotWithShape="1">
            <a:gsLst>
              <a:gs pos="0">
                <a:srgbClr val="CCFF66"/>
              </a:gs>
              <a:gs pos="50000">
                <a:schemeClr val="bg1"/>
              </a:gs>
              <a:gs pos="100000">
                <a:srgbClr val="FFFFCC"/>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latin typeface="Times New Roman" pitchFamily="18" charset="0"/>
                <a:ea typeface="標楷體" pitchFamily="65" charset="-120"/>
              </a:rPr>
              <a:t>這個資料是定義</a:t>
            </a:r>
            <a:r>
              <a:rPr lang="zh-TW" altLang="en-US" b="1" dirty="0">
                <a:solidFill>
                  <a:schemeClr val="hlink"/>
                </a:solidFill>
                <a:latin typeface="Times New Roman" pitchFamily="18" charset="0"/>
                <a:ea typeface="標楷體" pitchFamily="65" charset="-120"/>
              </a:rPr>
              <a:t>客戶</a:t>
            </a:r>
            <a:r>
              <a:rPr lang="zh-TW" altLang="en-US" b="1" dirty="0">
                <a:effectLst>
                  <a:outerShdw blurRad="38100" dist="38100" dir="2700000" algn="tl">
                    <a:srgbClr val="FFFFFF"/>
                  </a:outerShdw>
                </a:effectLst>
                <a:latin typeface="Times New Roman" pitchFamily="18" charset="0"/>
                <a:ea typeface="標楷體" pitchFamily="65" charset="-120"/>
              </a:rPr>
              <a:t>及</a:t>
            </a:r>
            <a:r>
              <a:rPr lang="zh-TW" altLang="en-US" b="1" dirty="0">
                <a:solidFill>
                  <a:schemeClr val="hlink"/>
                </a:solidFill>
                <a:latin typeface="Times New Roman" pitchFamily="18" charset="0"/>
                <a:ea typeface="標楷體" pitchFamily="65" charset="-120"/>
              </a:rPr>
              <a:t>廠商</a:t>
            </a:r>
            <a:r>
              <a:rPr lang="zh-TW" altLang="en-US" b="1" dirty="0">
                <a:effectLst>
                  <a:outerShdw blurRad="38100" dist="38100" dir="2700000" algn="tl">
                    <a:srgbClr val="FFFFFF"/>
                  </a:outerShdw>
                </a:effectLst>
                <a:latin typeface="Times New Roman" pitchFamily="18" charset="0"/>
                <a:ea typeface="標楷體" pitchFamily="65" charset="-120"/>
              </a:rPr>
              <a:t>的分類</a:t>
            </a:r>
            <a:r>
              <a:rPr lang="zh-TW" altLang="en-US" b="1" dirty="0">
                <a:solidFill>
                  <a:srgbClr val="CC0000"/>
                </a:solidFill>
                <a:latin typeface="Times New Roman" pitchFamily="18" charset="0"/>
                <a:ea typeface="標楷體" pitchFamily="65" charset="-120"/>
              </a:rPr>
              <a:t>細項</a:t>
            </a:r>
            <a:r>
              <a:rPr lang="zh-TW" altLang="en-US" b="1" dirty="0">
                <a:effectLst>
                  <a:outerShdw blurRad="38100" dist="38100" dir="2700000" algn="tl">
                    <a:srgbClr val="FFFFFF"/>
                  </a:outerShdw>
                </a:effectLst>
                <a:latin typeface="Times New Roman" pitchFamily="18" charset="0"/>
                <a:ea typeface="標楷體" pitchFamily="65" charset="-120"/>
              </a:rPr>
              <a:t>設定，意思是可以從不同角度對客戶與廠商進行</a:t>
            </a:r>
            <a:r>
              <a:rPr lang="zh-TW" altLang="en-US" b="1" dirty="0">
                <a:solidFill>
                  <a:srgbClr val="FF0000"/>
                </a:solidFill>
                <a:latin typeface="Times New Roman" pitchFamily="18" charset="0"/>
                <a:ea typeface="標楷體" pitchFamily="65" charset="-120"/>
              </a:rPr>
              <a:t>分類</a:t>
            </a:r>
          </a:p>
        </p:txBody>
      </p:sp>
    </p:spTree>
    <p:extLst>
      <p:ext uri="{BB962C8B-B14F-4D97-AF65-F5344CB8AC3E}">
        <p14:creationId xmlns:p14="http://schemas.microsoft.com/office/powerpoint/2010/main" val="272440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3" presetClass="entr" presetSubtype="10"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par>
                          <p:cTn id="8" fill="hold" nodeType="withGroup">
                            <p:stCondLst>
                              <p:cond delay="10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500"/>
                                        <p:tgtEl>
                                          <p:spTgt spid="1024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3789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07704" y="2329610"/>
            <a:ext cx="5259872" cy="449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DB268B6-C56D-4164-8515-5B56FBB6218C}" type="slidenum">
              <a:rPr lang="zh-TW" altLang="en-US"/>
              <a:pPr/>
              <a:t>34</a:t>
            </a:fld>
            <a:endParaRPr lang="en-US" altLang="zh-TW"/>
          </a:p>
        </p:txBody>
      </p:sp>
      <p:sp>
        <p:nvSpPr>
          <p:cNvPr id="53250" name="Rectangle 2"/>
          <p:cNvSpPr>
            <a:spLocks noGrp="1"/>
          </p:cNvSpPr>
          <p:nvPr>
            <p:ph type="title" idx="4294967295"/>
          </p:nvPr>
        </p:nvSpPr>
        <p:spPr>
          <a:xfrm>
            <a:off x="428625" y="1357313"/>
            <a:ext cx="8229600" cy="972297"/>
          </a:xfrm>
        </p:spPr>
        <p:txBody>
          <a:bodyPr/>
          <a:lstStyle/>
          <a:p>
            <a:pPr>
              <a:defRPr/>
            </a:pPr>
            <a:r>
              <a:rPr lang="en-US" altLang="zh-TW" b="1" dirty="0" smtClean="0">
                <a:solidFill>
                  <a:schemeClr val="hlink"/>
                </a:solidFill>
                <a:effectLst>
                  <a:outerShdw blurRad="38100" dist="38100" dir="2700000" algn="tl">
                    <a:srgbClr val="C0C0C0"/>
                  </a:outerShdw>
                </a:effectLst>
              </a:rPr>
              <a:t>14.</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交易對象分類建立作業 </a:t>
            </a:r>
            <a:r>
              <a:rPr lang="en-US" altLang="zh-TW" b="1" dirty="0" smtClean="0">
                <a:solidFill>
                  <a:schemeClr val="hlink"/>
                </a:solidFill>
                <a:effectLst>
                  <a:outerShdw blurRad="38100" dist="38100" dir="2700000" algn="tl">
                    <a:srgbClr val="C0C0C0"/>
                  </a:outerShdw>
                </a:effectLst>
              </a:rPr>
              <a:t>(</a:t>
            </a:r>
            <a:r>
              <a:rPr lang="en-US" altLang="zh-TW" b="1" i="1" dirty="0" smtClean="0">
                <a:solidFill>
                  <a:schemeClr val="hlink"/>
                </a:solidFill>
                <a:effectLst>
                  <a:outerShdw blurRad="38100" dist="38100" dir="2700000" algn="tl">
                    <a:srgbClr val="C0C0C0"/>
                  </a:outerShdw>
                </a:effectLst>
              </a:rPr>
              <a:t>Cont</a:t>
            </a:r>
            <a:r>
              <a:rPr lang="en-US" altLang="zh-TW" b="1" dirty="0" smtClean="0">
                <a:solidFill>
                  <a:schemeClr val="hlink"/>
                </a:solidFill>
                <a:effectLst>
                  <a:outerShdw blurRad="38100" dist="38100" dir="2700000" algn="tl">
                    <a:srgbClr val="C0C0C0"/>
                  </a:outerShdw>
                </a:effectLst>
              </a:rPr>
              <a:t>.)</a:t>
            </a:r>
          </a:p>
        </p:txBody>
      </p:sp>
      <p:sp>
        <p:nvSpPr>
          <p:cNvPr id="37893" name="AutoShape 5"/>
          <p:cNvSpPr>
            <a:spLocks noChangeArrowheads="1"/>
          </p:cNvSpPr>
          <p:nvPr/>
        </p:nvSpPr>
        <p:spPr bwMode="auto">
          <a:xfrm>
            <a:off x="4932040" y="4365054"/>
            <a:ext cx="3816424" cy="936154"/>
          </a:xfrm>
          <a:prstGeom prst="wedgeRoundRectCallout">
            <a:avLst>
              <a:gd name="adj1" fmla="val -56156"/>
              <a:gd name="adj2" fmla="val -79384"/>
              <a:gd name="adj3" fmla="val 16667"/>
            </a:avLst>
          </a:prstGeom>
          <a:gradFill rotWithShape="1">
            <a:gsLst>
              <a:gs pos="0">
                <a:srgbClr val="FFFFCC"/>
              </a:gs>
              <a:gs pos="50000">
                <a:schemeClr val="bg1"/>
              </a:gs>
              <a:gs pos="100000">
                <a:srgbClr val="FFFFCC"/>
              </a:gs>
            </a:gsLst>
            <a:lin ang="5400000" scaled="1"/>
          </a:gradFill>
          <a:ln w="9525">
            <a:solidFill>
              <a:schemeClr val="tx1"/>
            </a:solidFill>
            <a:miter lim="800000"/>
            <a:headEnd/>
            <a:tailEnd/>
          </a:ln>
        </p:spPr>
        <p:txBody>
          <a:bodyPr anchor="ctr" anchorCtr="1"/>
          <a:lstStyle/>
          <a:p>
            <a:pPr>
              <a:defRPr/>
            </a:pPr>
            <a:r>
              <a:rPr lang="zh-TW" altLang="en-US" b="1">
                <a:solidFill>
                  <a:schemeClr val="hlink"/>
                </a:solidFill>
                <a:latin typeface="Times New Roman" pitchFamily="18" charset="0"/>
                <a:ea typeface="標楷體" pitchFamily="65" charset="-120"/>
              </a:rPr>
              <a:t>以通路的角度將客戶分類，之後再細分為量販、百貨、連鎖商店</a:t>
            </a:r>
            <a:r>
              <a:rPr lang="en-US" altLang="zh-TW" b="1">
                <a:solidFill>
                  <a:schemeClr val="hlink"/>
                </a:solidFill>
                <a:latin typeface="Times New Roman" pitchFamily="18" charset="0"/>
                <a:ea typeface="標楷體" pitchFamily="65" charset="-120"/>
              </a:rPr>
              <a:t>…</a:t>
            </a:r>
          </a:p>
        </p:txBody>
      </p:sp>
      <p:sp>
        <p:nvSpPr>
          <p:cNvPr id="53255" name="Rectangle 7"/>
          <p:cNvSpPr>
            <a:spLocks noChangeArrowheads="1"/>
          </p:cNvSpPr>
          <p:nvPr/>
        </p:nvSpPr>
        <p:spPr bwMode="auto">
          <a:xfrm>
            <a:off x="2051720" y="3284984"/>
            <a:ext cx="2592288" cy="3096344"/>
          </a:xfrm>
          <a:prstGeom prst="rect">
            <a:avLst/>
          </a:prstGeom>
          <a:noFill/>
          <a:ln w="28575">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407130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wipe(up)">
                                      <p:cBhvr>
                                        <p:cTn id="11" dur="500"/>
                                        <p:tgtEl>
                                          <p:spTgt spid="112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255"/>
                                        </p:tgtEl>
                                        <p:attrNameLst>
                                          <p:attrName>style.visibility</p:attrName>
                                        </p:attrNameLst>
                                      </p:cBhvr>
                                      <p:to>
                                        <p:strVal val="visible"/>
                                      </p:to>
                                    </p:set>
                                    <p:animEffect transition="in" filter="blinds(horizontal)">
                                      <p:cBhvr>
                                        <p:cTn id="16" dur="500"/>
                                        <p:tgtEl>
                                          <p:spTgt spid="53255"/>
                                        </p:tgtEl>
                                      </p:cBhvr>
                                    </p:animEffect>
                                  </p:childTnLst>
                                </p:cTn>
                              </p:par>
                            </p:childTnLst>
                          </p:cTn>
                        </p:par>
                        <p:par>
                          <p:cTn id="17" fill="hold" nodeType="afterGroup">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893"/>
                                        </p:tgtEl>
                                        <p:attrNameLst>
                                          <p:attrName>style.visibility</p:attrName>
                                        </p:attrNameLst>
                                      </p:cBhvr>
                                      <p:to>
                                        <p:strVal val="visible"/>
                                      </p:to>
                                    </p:set>
                                    <p:animEffect transition="in" filter="strips(downRight)">
                                      <p:cBhvr>
                                        <p:cTn id="20"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37893" grpId="0" animBg="1"/>
      <p:bldP spid="532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91680" y="2457277"/>
            <a:ext cx="6120680" cy="440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154E14E0-5F47-468D-A51E-456354C68F55}" type="slidenum">
              <a:rPr lang="zh-TW" altLang="en-US"/>
              <a:pPr/>
              <a:t>35</a:t>
            </a:fld>
            <a:endParaRPr lang="en-US" altLang="zh-TW"/>
          </a:p>
        </p:txBody>
      </p:sp>
      <p:sp>
        <p:nvSpPr>
          <p:cNvPr id="55298" name="Rectangle 2"/>
          <p:cNvSpPr>
            <a:spLocks noGrp="1"/>
          </p:cNvSpPr>
          <p:nvPr>
            <p:ph type="title" idx="4294967295"/>
          </p:nvPr>
        </p:nvSpPr>
        <p:spPr/>
        <p:txBody>
          <a:bodyPr/>
          <a:lstStyle/>
          <a:p>
            <a:pPr>
              <a:defRPr/>
            </a:pPr>
            <a:r>
              <a:rPr lang="en-US" altLang="zh-TW" b="1" dirty="0" smtClean="0">
                <a:solidFill>
                  <a:srgbClr val="FF0000"/>
                </a:solidFill>
                <a:effectLst>
                  <a:outerShdw blurRad="38100" dist="38100" dir="2700000" algn="tl">
                    <a:srgbClr val="C0C0C0"/>
                  </a:outerShdw>
                </a:effectLst>
              </a:rPr>
              <a:t>15.</a:t>
            </a:r>
            <a:r>
              <a:rPr lang="en-US" altLang="zh-TW" b="1" dirty="0" smtClean="0">
                <a:solidFill>
                  <a:srgbClr val="FF0000"/>
                </a:solidFill>
              </a:rPr>
              <a:t> </a:t>
            </a:r>
            <a:r>
              <a:rPr lang="zh-TW" altLang="en-US" dirty="0" smtClean="0">
                <a:solidFill>
                  <a:srgbClr val="FF0000"/>
                </a:solidFill>
                <a:effectLst>
                  <a:outerShdw blurRad="38100" dist="38100" dir="2700000" algn="tl">
                    <a:srgbClr val="C0C0C0"/>
                  </a:outerShdw>
                </a:effectLst>
              </a:rPr>
              <a:t>付款條件資料建立</a:t>
            </a:r>
          </a:p>
        </p:txBody>
      </p:sp>
      <p:sp>
        <p:nvSpPr>
          <p:cNvPr id="37893" name="AutoShape 5"/>
          <p:cNvSpPr>
            <a:spLocks noChangeArrowheads="1"/>
          </p:cNvSpPr>
          <p:nvPr/>
        </p:nvSpPr>
        <p:spPr bwMode="auto">
          <a:xfrm>
            <a:off x="4841424" y="2348880"/>
            <a:ext cx="3816350" cy="1224136"/>
          </a:xfrm>
          <a:prstGeom prst="wedgeRoundRectCallout">
            <a:avLst>
              <a:gd name="adj1" fmla="val 18663"/>
              <a:gd name="adj2" fmla="val 69998"/>
              <a:gd name="adj3" fmla="val 16667"/>
            </a:avLst>
          </a:prstGeom>
          <a:gradFill rotWithShape="1">
            <a:gsLst>
              <a:gs pos="0">
                <a:srgbClr val="FFCC99"/>
              </a:gs>
              <a:gs pos="50000">
                <a:schemeClr val="bg1"/>
              </a:gs>
              <a:gs pos="100000">
                <a:srgbClr val="FFCC99"/>
              </a:gs>
            </a:gsLst>
            <a:lin ang="5400000" scaled="1"/>
          </a:gradFill>
          <a:ln w="9525">
            <a:solidFill>
              <a:schemeClr val="tx1"/>
            </a:solidFill>
            <a:miter lim="800000"/>
            <a:headEnd/>
            <a:tailEnd/>
          </a:ln>
        </p:spPr>
        <p:txBody>
          <a:bodyPr anchor="ctr" anchorCtr="1"/>
          <a:lstStyle/>
          <a:p>
            <a:pPr>
              <a:defRPr/>
            </a:pPr>
            <a:r>
              <a:rPr lang="zh-TW" altLang="en-US" sz="1600" b="1">
                <a:latin typeface="Times New Roman" pitchFamily="18" charset="0"/>
                <a:ea typeface="標楷體" pitchFamily="65" charset="-120"/>
              </a:rPr>
              <a:t>跟企業</a:t>
            </a:r>
            <a:r>
              <a:rPr lang="zh-TW" altLang="en-US" sz="1600" b="1">
                <a:solidFill>
                  <a:schemeClr val="hlink"/>
                </a:solidFill>
                <a:latin typeface="Times New Roman" pitchFamily="18" charset="0"/>
                <a:ea typeface="標楷體" pitchFamily="65" charset="-120"/>
              </a:rPr>
              <a:t>資金預估</a:t>
            </a:r>
            <a:r>
              <a:rPr lang="zh-TW" altLang="en-US" sz="1600" b="1">
                <a:latin typeface="Times New Roman" pitchFamily="18" charset="0"/>
                <a:ea typeface="標楷體" pitchFamily="65" charset="-120"/>
              </a:rPr>
              <a:t>有關係，當發生應收帳款及應付帳款，該帳款</a:t>
            </a:r>
            <a:r>
              <a:rPr lang="zh-TW" altLang="en-US" sz="1600" b="1">
                <a:solidFill>
                  <a:schemeClr val="hlink"/>
                </a:solidFill>
                <a:latin typeface="Times New Roman" pitchFamily="18" charset="0"/>
                <a:ea typeface="標楷體" pitchFamily="65" charset="-120"/>
              </a:rPr>
              <a:t>何時可以預計收款、付款</a:t>
            </a:r>
            <a:r>
              <a:rPr lang="zh-TW" altLang="en-US" sz="1600" b="1">
                <a:latin typeface="Times New Roman" pitchFamily="18" charset="0"/>
                <a:ea typeface="標楷體" pitchFamily="65" charset="-120"/>
              </a:rPr>
              <a:t>以及</a:t>
            </a:r>
            <a:r>
              <a:rPr lang="zh-TW" altLang="en-US" sz="1600" b="1">
                <a:solidFill>
                  <a:schemeClr val="hlink"/>
                </a:solidFill>
                <a:latin typeface="Times New Roman" pitchFamily="18" charset="0"/>
                <a:ea typeface="標楷體" pitchFamily="65" charset="-120"/>
              </a:rPr>
              <a:t>資金何時實現、兌現</a:t>
            </a:r>
            <a:r>
              <a:rPr lang="zh-TW" altLang="en-US" sz="1600" b="1">
                <a:latin typeface="Times New Roman" pitchFamily="18" charset="0"/>
                <a:ea typeface="標楷體" pitchFamily="65" charset="-120"/>
              </a:rPr>
              <a:t>，會用在本條件之設定來</a:t>
            </a:r>
            <a:r>
              <a:rPr lang="zh-TW" altLang="en-US" sz="1600" b="1" u="sng">
                <a:latin typeface="Times New Roman" pitchFamily="18" charset="0"/>
                <a:ea typeface="標楷體" pitchFamily="65" charset="-120"/>
              </a:rPr>
              <a:t>推算</a:t>
            </a:r>
          </a:p>
        </p:txBody>
      </p:sp>
      <p:sp>
        <p:nvSpPr>
          <p:cNvPr id="55302" name="Rectangle 6"/>
          <p:cNvSpPr>
            <a:spLocks noChangeArrowheads="1"/>
          </p:cNvSpPr>
          <p:nvPr/>
        </p:nvSpPr>
        <p:spPr bwMode="auto">
          <a:xfrm>
            <a:off x="1691680" y="3861049"/>
            <a:ext cx="6048672" cy="1080120"/>
          </a:xfrm>
          <a:prstGeom prst="rect">
            <a:avLst/>
          </a:prstGeom>
          <a:noFill/>
          <a:ln w="28575" cmpd="sng">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1011040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circle(in)">
                                      <p:cBhvr>
                                        <p:cTn id="12" dur="9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blinds(horizontal)">
                                      <p:cBhvr>
                                        <p:cTn id="17" dur="500"/>
                                        <p:tgtEl>
                                          <p:spTgt spid="55302"/>
                                        </p:tgtEl>
                                      </p:cBhvr>
                                    </p:animEffect>
                                  </p:childTnLst>
                                </p:cTn>
                              </p:par>
                            </p:childTnLst>
                          </p:cTn>
                        </p:par>
                        <p:par>
                          <p:cTn id="18" fill="hold" nodeType="afterGroup">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37893"/>
                                        </p:tgtEl>
                                        <p:attrNameLst>
                                          <p:attrName>style.visibility</p:attrName>
                                        </p:attrNameLst>
                                      </p:cBhvr>
                                      <p:to>
                                        <p:strVal val="visible"/>
                                      </p:to>
                                    </p:set>
                                    <p:animEffect transition="in" filter="strips(downRight)">
                                      <p:cBhvr>
                                        <p:cTn id="21"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37893" grpId="0" animBg="1"/>
      <p:bldP spid="5530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8" y="2431830"/>
            <a:ext cx="7344816" cy="442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154E14E0-5F47-468D-A51E-456354C68F55}" type="slidenum">
              <a:rPr lang="zh-TW" altLang="en-US"/>
              <a:pPr/>
              <a:t>36</a:t>
            </a:fld>
            <a:endParaRPr lang="en-US" altLang="zh-TW"/>
          </a:p>
        </p:txBody>
      </p:sp>
      <p:sp>
        <p:nvSpPr>
          <p:cNvPr id="55298" name="Rectangle 2"/>
          <p:cNvSpPr>
            <a:spLocks noGrp="1"/>
          </p:cNvSpPr>
          <p:nvPr>
            <p:ph type="title" idx="4294967295"/>
          </p:nvPr>
        </p:nvSpPr>
        <p:spPr/>
        <p:txBody>
          <a:bodyPr/>
          <a:lstStyle/>
          <a:p>
            <a:pPr>
              <a:defRPr/>
            </a:pPr>
            <a:r>
              <a:rPr lang="en-US" altLang="zh-TW" b="1" dirty="0" smtClean="0">
                <a:solidFill>
                  <a:srgbClr val="FF0000"/>
                </a:solidFill>
                <a:effectLst>
                  <a:outerShdw blurRad="38100" dist="38100" dir="2700000" algn="tl">
                    <a:srgbClr val="C0C0C0"/>
                  </a:outerShdw>
                </a:effectLst>
              </a:rPr>
              <a:t>16.</a:t>
            </a:r>
            <a:r>
              <a:rPr lang="en-US" altLang="zh-TW" b="1" dirty="0" smtClean="0">
                <a:solidFill>
                  <a:srgbClr val="FF0000"/>
                </a:solidFill>
              </a:rPr>
              <a:t> </a:t>
            </a:r>
            <a:r>
              <a:rPr lang="zh-TW" altLang="en-US" dirty="0" smtClean="0">
                <a:solidFill>
                  <a:srgbClr val="FF0000"/>
                </a:solidFill>
                <a:effectLst>
                  <a:outerShdw blurRad="38100" dist="38100" dir="2700000" algn="tl">
                    <a:srgbClr val="000000">
                      <a:alpha val="43137"/>
                    </a:srgbClr>
                  </a:outerShdw>
                </a:effectLst>
              </a:rPr>
              <a:t>稅別碼條件資料建立</a:t>
            </a:r>
          </a:p>
        </p:txBody>
      </p:sp>
      <p:sp>
        <p:nvSpPr>
          <p:cNvPr id="55302" name="Rectangle 6"/>
          <p:cNvSpPr>
            <a:spLocks noChangeArrowheads="1"/>
          </p:cNvSpPr>
          <p:nvPr/>
        </p:nvSpPr>
        <p:spPr bwMode="auto">
          <a:xfrm>
            <a:off x="1691680" y="3789040"/>
            <a:ext cx="6048672" cy="1152129"/>
          </a:xfrm>
          <a:prstGeom prst="rect">
            <a:avLst/>
          </a:prstGeom>
          <a:noFill/>
          <a:ln w="28575" cmpd="sng">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376376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5302"/>
                                        </p:tgtEl>
                                        <p:attrNameLst>
                                          <p:attrName>style.visibility</p:attrName>
                                        </p:attrNameLst>
                                      </p:cBhvr>
                                      <p:to>
                                        <p:strVal val="visible"/>
                                      </p:to>
                                    </p:set>
                                    <p:animEffect transition="in" filter="blinds(horizontal)">
                                      <p:cBhvr>
                                        <p:cTn id="13"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996952"/>
            <a:ext cx="8352928" cy="1143000"/>
          </a:xfrm>
        </p:spPr>
        <p:txBody>
          <a:bodyPr/>
          <a:lstStyle/>
          <a:p>
            <a:r>
              <a:rPr lang="zh-TW" altLang="en-US" dirty="0">
                <a:effectLst>
                  <a:outerShdw blurRad="38100" dist="38100" dir="2700000" algn="tl">
                    <a:srgbClr val="000000">
                      <a:alpha val="43137"/>
                    </a:srgbClr>
                  </a:outerShdw>
                </a:effectLst>
              </a:rPr>
              <a:t>財務</a:t>
            </a:r>
            <a:r>
              <a:rPr lang="zh-TW" altLang="en-US" dirty="0" smtClean="0">
                <a:effectLst>
                  <a:outerShdw blurRad="38100" dist="38100" dir="2700000" algn="tl">
                    <a:srgbClr val="000000">
                      <a:alpha val="43137"/>
                    </a:srgbClr>
                  </a:outerShdw>
                </a:effectLst>
              </a:rPr>
              <a:t>模組基本資料</a:t>
            </a:r>
            <a:endParaRPr lang="zh-TW" altLang="en-US" dirty="0">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1128ECC3-C600-419A-B52E-8F68CC67F9C2}" type="slidenum">
              <a:rPr lang="zh-TW" altLang="en-US" smtClean="0"/>
              <a:pPr/>
              <a:t>37</a:t>
            </a:fld>
            <a:endParaRPr lang="en-US" altLang="zh-TW"/>
          </a:p>
        </p:txBody>
      </p:sp>
    </p:spTree>
    <p:extLst>
      <p:ext uri="{BB962C8B-B14F-4D97-AF65-F5344CB8AC3E}">
        <p14:creationId xmlns:p14="http://schemas.microsoft.com/office/powerpoint/2010/main" val="40381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77146" y="2461056"/>
            <a:ext cx="5314216" cy="441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投影片編號版面配置區 5"/>
          <p:cNvSpPr>
            <a:spLocks noGrp="1"/>
          </p:cNvSpPr>
          <p:nvPr>
            <p:ph type="sldNum" sz="quarter" idx="10"/>
          </p:nvPr>
        </p:nvSpPr>
        <p:spPr/>
        <p:txBody>
          <a:bodyPr/>
          <a:lstStyle/>
          <a:p>
            <a:fld id="{297A2EE8-66AA-4536-B038-B975EE012FC5}" type="slidenum">
              <a:rPr lang="zh-TW" altLang="en-US"/>
              <a:pPr/>
              <a:t>38</a:t>
            </a:fld>
            <a:endParaRPr lang="en-US" altLang="zh-TW"/>
          </a:p>
        </p:txBody>
      </p:sp>
      <p:sp>
        <p:nvSpPr>
          <p:cNvPr id="30722" name="Rectangle 2"/>
          <p:cNvSpPr>
            <a:spLocks noGrp="1"/>
          </p:cNvSpPr>
          <p:nvPr>
            <p:ph type="title" idx="4294967295"/>
          </p:nvPr>
        </p:nvSpPr>
        <p:spPr/>
        <p:txBody>
          <a:bodyPr/>
          <a:lstStyle/>
          <a:p>
            <a:pPr>
              <a:defRPr/>
            </a:pPr>
            <a:r>
              <a:rPr lang="en-US" altLang="zh-TW" b="1" dirty="0" smtClean="0">
                <a:effectLst>
                  <a:outerShdw blurRad="38100" dist="38100" dir="2700000" algn="tl">
                    <a:srgbClr val="000000">
                      <a:alpha val="43137"/>
                    </a:srgbClr>
                  </a:outerShdw>
                </a:effectLst>
              </a:rPr>
              <a:t>17. </a:t>
            </a:r>
            <a:r>
              <a:rPr lang="zh-TW" altLang="en-US" dirty="0" smtClean="0">
                <a:effectLst>
                  <a:outerShdw blurRad="38100" dist="38100" dir="2700000" algn="tl">
                    <a:srgbClr val="000000">
                      <a:alpha val="43137"/>
                    </a:srgbClr>
                  </a:outerShdw>
                </a:effectLst>
              </a:rPr>
              <a:t>財務參數設定作業</a:t>
            </a:r>
          </a:p>
        </p:txBody>
      </p:sp>
      <p:sp>
        <p:nvSpPr>
          <p:cNvPr id="21508" name="Rectangle 5"/>
          <p:cNvSpPr>
            <a:spLocks noChangeArrowheads="1"/>
          </p:cNvSpPr>
          <p:nvPr/>
        </p:nvSpPr>
        <p:spPr bwMode="auto">
          <a:xfrm>
            <a:off x="4356100" y="3068960"/>
            <a:ext cx="2160587" cy="52705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26" name="AutoShape 6"/>
          <p:cNvSpPr>
            <a:spLocks noChangeArrowheads="1"/>
          </p:cNvSpPr>
          <p:nvPr/>
        </p:nvSpPr>
        <p:spPr bwMode="auto">
          <a:xfrm>
            <a:off x="5081965" y="2461056"/>
            <a:ext cx="3743325" cy="1366837"/>
          </a:xfrm>
          <a:prstGeom prst="wedgeRoundRectCallout">
            <a:avLst>
              <a:gd name="adj1" fmla="val -81984"/>
              <a:gd name="adj2" fmla="val -22197"/>
              <a:gd name="adj3" fmla="val 16667"/>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nchorCtr="1"/>
          <a:lstStyle/>
          <a:p>
            <a:r>
              <a:rPr lang="zh-TW" altLang="en-US" b="1">
                <a:effectLst>
                  <a:outerShdw blurRad="38100" dist="38100" dir="2700000" algn="tl">
                    <a:srgbClr val="FFFFFF"/>
                  </a:outerShdw>
                </a:effectLst>
                <a:latin typeface="Times New Roman" pitchFamily="18" charset="0"/>
                <a:ea typeface="標楷體" pitchFamily="65" charset="-120"/>
              </a:rPr>
              <a:t>當財務模組相關系統</a:t>
            </a:r>
            <a:r>
              <a:rPr lang="zh-TW" altLang="en-US" b="1" u="sng">
                <a:solidFill>
                  <a:schemeClr val="hlink"/>
                </a:solidFill>
                <a:latin typeface="Times New Roman" pitchFamily="18" charset="0"/>
                <a:ea typeface="標楷體" pitchFamily="65" charset="-120"/>
              </a:rPr>
              <a:t>上線前</a:t>
            </a:r>
            <a:r>
              <a:rPr lang="zh-TW" altLang="en-US" b="1">
                <a:effectLst>
                  <a:outerShdw blurRad="38100" dist="38100" dir="2700000" algn="tl">
                    <a:srgbClr val="FFFFFF"/>
                  </a:outerShdw>
                </a:effectLst>
                <a:latin typeface="Times New Roman" pitchFamily="18" charset="0"/>
                <a:ea typeface="標楷體" pitchFamily="65" charset="-120"/>
              </a:rPr>
              <a:t>，需至此作業進行設定，依照企業決定上線的年月來設定</a:t>
            </a:r>
          </a:p>
        </p:txBody>
      </p:sp>
      <p:sp>
        <p:nvSpPr>
          <p:cNvPr id="21510" name="Rectangle 7"/>
          <p:cNvSpPr>
            <a:spLocks noChangeArrowheads="1"/>
          </p:cNvSpPr>
          <p:nvPr/>
        </p:nvSpPr>
        <p:spPr bwMode="auto">
          <a:xfrm>
            <a:off x="4068762" y="4155540"/>
            <a:ext cx="2447925" cy="503237"/>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1511" name="Rectangle 8"/>
          <p:cNvSpPr>
            <a:spLocks noChangeArrowheads="1"/>
          </p:cNvSpPr>
          <p:nvPr/>
        </p:nvSpPr>
        <p:spPr bwMode="auto">
          <a:xfrm>
            <a:off x="4213225" y="5419022"/>
            <a:ext cx="2303462" cy="456315"/>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1512" name="Rectangle 9"/>
          <p:cNvSpPr>
            <a:spLocks noChangeArrowheads="1"/>
          </p:cNvSpPr>
          <p:nvPr/>
        </p:nvSpPr>
        <p:spPr bwMode="auto">
          <a:xfrm>
            <a:off x="4342414" y="4930842"/>
            <a:ext cx="2303462" cy="21590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30730" name="AutoShape 10"/>
          <p:cNvSpPr>
            <a:spLocks noChangeArrowheads="1"/>
          </p:cNvSpPr>
          <p:nvPr/>
        </p:nvSpPr>
        <p:spPr bwMode="auto">
          <a:xfrm>
            <a:off x="395288" y="4508500"/>
            <a:ext cx="3454400" cy="1656804"/>
          </a:xfrm>
          <a:prstGeom prst="wedgeRoundRectCallout">
            <a:avLst>
              <a:gd name="adj1" fmla="val 56755"/>
              <a:gd name="adj2" fmla="val -42565"/>
              <a:gd name="adj3" fmla="val 16667"/>
            </a:avLst>
          </a:prstGeom>
          <a:gradFill rotWithShape="1">
            <a:gsLst>
              <a:gs pos="0">
                <a:srgbClr val="66FF99"/>
              </a:gs>
              <a:gs pos="100000">
                <a:schemeClr val="bg1"/>
              </a:gs>
            </a:gsLst>
            <a:lin ang="5400000" scaled="1"/>
          </a:gradFill>
          <a:ln w="9525">
            <a:solidFill>
              <a:schemeClr val="tx1"/>
            </a:solidFill>
            <a:miter lim="800000"/>
            <a:headEnd/>
            <a:tailEnd/>
          </a:ln>
        </p:spPr>
        <p:txBody>
          <a:bodyPr anchor="ctr" anchorCtr="1"/>
          <a:lstStyle/>
          <a:p>
            <a:r>
              <a:rPr lang="zh-TW" altLang="en-US" b="1" dirty="0">
                <a:effectLst>
                  <a:outerShdw blurRad="38100" dist="38100" dir="2700000" algn="tl">
                    <a:srgbClr val="FFFFFF"/>
                  </a:outerShdw>
                </a:effectLst>
                <a:latin typeface="Times New Roman" pitchFamily="18" charset="0"/>
                <a:ea typeface="標楷體" pitchFamily="65" charset="-120"/>
              </a:rPr>
              <a:t>現行</a:t>
            </a:r>
            <a:r>
              <a:rPr lang="zh-TW" altLang="en-US" b="1" dirty="0" smtClean="0">
                <a:effectLst>
                  <a:outerShdw blurRad="38100" dist="38100" dir="2700000" algn="tl">
                    <a:srgbClr val="FFFFFF"/>
                  </a:outerShdw>
                </a:effectLst>
                <a:latin typeface="Times New Roman" pitchFamily="18" charset="0"/>
                <a:ea typeface="標楷體" pitchFamily="65" charset="-120"/>
              </a:rPr>
              <a:t>年月表示電腦帳務正在整帳的</a:t>
            </a:r>
            <a:r>
              <a:rPr lang="zh-TW" altLang="en-US" b="1" dirty="0">
                <a:effectLst>
                  <a:outerShdw blurRad="38100" dist="38100" dir="2700000" algn="tl">
                    <a:srgbClr val="FFFFFF"/>
                  </a:outerShdw>
                </a:effectLst>
                <a:latin typeface="Times New Roman" pitchFamily="18" charset="0"/>
                <a:ea typeface="標楷體" pitchFamily="65" charset="-120"/>
              </a:rPr>
              <a:t>月份。現行年月的設定，僅</a:t>
            </a:r>
            <a:r>
              <a:rPr lang="zh-TW" altLang="en-US" b="1" dirty="0" smtClean="0">
                <a:effectLst>
                  <a:outerShdw blurRad="38100" dist="38100" dir="2700000" algn="tl">
                    <a:srgbClr val="FFFFFF"/>
                  </a:outerShdw>
                </a:effectLst>
                <a:latin typeface="Times New Roman" pitchFamily="18" charset="0"/>
                <a:ea typeface="標楷體" pitchFamily="65" charset="-120"/>
              </a:rPr>
              <a:t>上線時第一次需手動設定外，</a:t>
            </a:r>
            <a:r>
              <a:rPr lang="zh-TW" altLang="en-US" b="1" dirty="0">
                <a:effectLst>
                  <a:outerShdw blurRad="38100" dist="38100" dir="2700000" algn="tl">
                    <a:srgbClr val="FFFFFF"/>
                  </a:outerShdw>
                </a:effectLst>
                <a:latin typeface="Times New Roman" pitchFamily="18" charset="0"/>
                <a:ea typeface="標楷體" pitchFamily="65" charset="-120"/>
              </a:rPr>
              <a:t>之後乃是運用系統</a:t>
            </a:r>
            <a:r>
              <a:rPr lang="zh-TW" altLang="en-US" b="1" u="sng" dirty="0" smtClean="0">
                <a:solidFill>
                  <a:srgbClr val="CC0000"/>
                </a:solidFill>
                <a:latin typeface="Times New Roman" pitchFamily="18" charset="0"/>
                <a:ea typeface="標楷體" pitchFamily="65" charset="-120"/>
              </a:rPr>
              <a:t>月底結轉作業</a:t>
            </a:r>
            <a:r>
              <a:rPr lang="zh-TW" altLang="en-US" b="1" dirty="0" smtClean="0">
                <a:effectLst>
                  <a:outerShdw blurRad="38100" dist="38100" dir="2700000" algn="tl">
                    <a:srgbClr val="FFFFFF"/>
                  </a:outerShdw>
                </a:effectLst>
                <a:latin typeface="Times New Roman" pitchFamily="18" charset="0"/>
                <a:ea typeface="標楷體" pitchFamily="65" charset="-120"/>
              </a:rPr>
              <a:t>加以</a:t>
            </a:r>
            <a:r>
              <a:rPr lang="zh-TW" altLang="en-US" b="1" u="sng" dirty="0">
                <a:solidFill>
                  <a:srgbClr val="CC0000"/>
                </a:solidFill>
                <a:latin typeface="Times New Roman" pitchFamily="18" charset="0"/>
                <a:ea typeface="標楷體" pitchFamily="65" charset="-120"/>
              </a:rPr>
              <a:t>變動</a:t>
            </a:r>
            <a:r>
              <a:rPr lang="zh-TW" altLang="en-US" b="1" dirty="0" smtClean="0">
                <a:effectLst>
                  <a:outerShdw blurRad="38100" dist="38100" dir="2700000" algn="tl">
                    <a:srgbClr val="FFFFFF"/>
                  </a:outerShdw>
                </a:effectLst>
                <a:latin typeface="Times New Roman" pitchFamily="18" charset="0"/>
                <a:ea typeface="標楷體" pitchFamily="65" charset="-120"/>
              </a:rPr>
              <a:t>的</a:t>
            </a:r>
            <a:endParaRPr lang="zh-TW" altLang="en-US" b="1" dirty="0">
              <a:effectLst>
                <a:outerShdw blurRad="38100" dist="38100" dir="2700000" algn="tl">
                  <a:srgbClr val="FFFFFF"/>
                </a:outerShdw>
              </a:effectLst>
              <a:latin typeface="Times New Roman" pitchFamily="18" charset="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strips(downRight)">
                                      <p:cBhvr>
                                        <p:cTn id="7" dur="500"/>
                                        <p:tgtEl>
                                          <p:spTgt spid="307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0726"/>
                                        </p:tgtEl>
                                        <p:attrNameLst>
                                          <p:attrName>style.visibility</p:attrName>
                                        </p:attrNameLst>
                                      </p:cBhvr>
                                      <p:to>
                                        <p:strVal val="visible"/>
                                      </p:to>
                                    </p:set>
                                    <p:animEffect transition="in" filter="dissolve">
                                      <p:cBhvr>
                                        <p:cTn id="16" dur="500"/>
                                        <p:tgtEl>
                                          <p:spTgt spid="307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1" nodeType="clickEffect">
                                  <p:stCondLst>
                                    <p:cond delay="0"/>
                                  </p:stCondLst>
                                  <p:childTnLst>
                                    <p:animEffect transition="out" filter="blinds(horizontal)">
                                      <p:cBhvr>
                                        <p:cTn id="20" dur="500"/>
                                        <p:tgtEl>
                                          <p:spTgt spid="30726"/>
                                        </p:tgtEl>
                                      </p:cBhvr>
                                    </p:animEffect>
                                    <p:set>
                                      <p:cBhvr>
                                        <p:cTn id="21" dur="1" fill="hold">
                                          <p:stCondLst>
                                            <p:cond delay="499"/>
                                          </p:stCondLst>
                                        </p:cTn>
                                        <p:tgtEl>
                                          <p:spTgt spid="30726"/>
                                        </p:tgtEl>
                                        <p:attrNameLst>
                                          <p:attrName>style.visibility</p:attrName>
                                        </p:attrNameLst>
                                      </p:cBhvr>
                                      <p:to>
                                        <p:strVal val="hidden"/>
                                      </p:to>
                                    </p:set>
                                  </p:childTnLst>
                                </p:cTn>
                              </p:par>
                            </p:childTnLst>
                          </p:cTn>
                        </p:par>
                        <p:par>
                          <p:cTn id="22" fill="hold" nodeType="afterGroup">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21508"/>
                                        </p:tgtEl>
                                        <p:attrNameLst>
                                          <p:attrName>style.visibility</p:attrName>
                                        </p:attrNameLst>
                                      </p:cBhvr>
                                      <p:to>
                                        <p:strVal val="visible"/>
                                      </p:to>
                                    </p:set>
                                    <p:animEffect transition="in" filter="strips(downRight)">
                                      <p:cBhvr>
                                        <p:cTn id="25" dur="500"/>
                                        <p:tgtEl>
                                          <p:spTgt spid="21508"/>
                                        </p:tgtEl>
                                      </p:cBhvr>
                                    </p:animEffect>
                                  </p:childTnLst>
                                </p:cTn>
                              </p:par>
                            </p:childTnLst>
                          </p:cTn>
                        </p:par>
                        <p:par>
                          <p:cTn id="26" fill="hold" nodeType="afterGroup">
                            <p:stCondLst>
                              <p:cond delay="1000"/>
                            </p:stCondLst>
                            <p:childTnLst>
                              <p:par>
                                <p:cTn id="27" presetID="18" presetClass="entr" presetSubtype="6" fill="hold" grpId="0" nodeType="afterEffect">
                                  <p:stCondLst>
                                    <p:cond delay="0"/>
                                  </p:stCondLst>
                                  <p:childTnLst>
                                    <p:set>
                                      <p:cBhvr>
                                        <p:cTn id="28" dur="1" fill="hold">
                                          <p:stCondLst>
                                            <p:cond delay="0"/>
                                          </p:stCondLst>
                                        </p:cTn>
                                        <p:tgtEl>
                                          <p:spTgt spid="21510"/>
                                        </p:tgtEl>
                                        <p:attrNameLst>
                                          <p:attrName>style.visibility</p:attrName>
                                        </p:attrNameLst>
                                      </p:cBhvr>
                                      <p:to>
                                        <p:strVal val="visible"/>
                                      </p:to>
                                    </p:set>
                                    <p:animEffect transition="in" filter="strips(downRight)">
                                      <p:cBhvr>
                                        <p:cTn id="29" dur="500"/>
                                        <p:tgtEl>
                                          <p:spTgt spid="21510"/>
                                        </p:tgtEl>
                                      </p:cBhvr>
                                    </p:animEffect>
                                  </p:childTnLst>
                                </p:cTn>
                              </p:par>
                            </p:childTnLst>
                          </p:cTn>
                        </p:par>
                        <p:par>
                          <p:cTn id="30" fill="hold" nodeType="afterGroup">
                            <p:stCondLst>
                              <p:cond delay="1500"/>
                            </p:stCondLst>
                            <p:childTnLst>
                              <p:par>
                                <p:cTn id="31" presetID="18" presetClass="entr" presetSubtype="6" fill="hold" grpId="0" nodeType="afterEffect">
                                  <p:stCondLst>
                                    <p:cond delay="0"/>
                                  </p:stCondLst>
                                  <p:childTnLst>
                                    <p:set>
                                      <p:cBhvr>
                                        <p:cTn id="32" dur="1" fill="hold">
                                          <p:stCondLst>
                                            <p:cond delay="0"/>
                                          </p:stCondLst>
                                        </p:cTn>
                                        <p:tgtEl>
                                          <p:spTgt spid="21512"/>
                                        </p:tgtEl>
                                        <p:attrNameLst>
                                          <p:attrName>style.visibility</p:attrName>
                                        </p:attrNameLst>
                                      </p:cBhvr>
                                      <p:to>
                                        <p:strVal val="visible"/>
                                      </p:to>
                                    </p:set>
                                    <p:animEffect transition="in" filter="strips(downRight)">
                                      <p:cBhvr>
                                        <p:cTn id="33" dur="500"/>
                                        <p:tgtEl>
                                          <p:spTgt spid="21512"/>
                                        </p:tgtEl>
                                      </p:cBhvr>
                                    </p:animEffect>
                                  </p:childTnLst>
                                </p:cTn>
                              </p:par>
                            </p:childTnLst>
                          </p:cTn>
                        </p:par>
                        <p:par>
                          <p:cTn id="34" fill="hold" nodeType="afterGroup">
                            <p:stCondLst>
                              <p:cond delay="2000"/>
                            </p:stCondLst>
                            <p:childTnLst>
                              <p:par>
                                <p:cTn id="35" presetID="18" presetClass="entr" presetSubtype="6" fill="hold" grpId="0" nodeType="afterEffect">
                                  <p:stCondLst>
                                    <p:cond delay="0"/>
                                  </p:stCondLst>
                                  <p:childTnLst>
                                    <p:set>
                                      <p:cBhvr>
                                        <p:cTn id="36" dur="1" fill="hold">
                                          <p:stCondLst>
                                            <p:cond delay="0"/>
                                          </p:stCondLst>
                                        </p:cTn>
                                        <p:tgtEl>
                                          <p:spTgt spid="21511"/>
                                        </p:tgtEl>
                                        <p:attrNameLst>
                                          <p:attrName>style.visibility</p:attrName>
                                        </p:attrNameLst>
                                      </p:cBhvr>
                                      <p:to>
                                        <p:strVal val="visible"/>
                                      </p:to>
                                    </p:set>
                                    <p:animEffect transition="in" filter="strips(downRight)">
                                      <p:cBhvr>
                                        <p:cTn id="37" dur="500"/>
                                        <p:tgtEl>
                                          <p:spTgt spid="21511"/>
                                        </p:tgtEl>
                                      </p:cBhvr>
                                    </p:animEffect>
                                  </p:childTnLst>
                                </p:cTn>
                              </p:par>
                            </p:childTnLst>
                          </p:cTn>
                        </p:par>
                        <p:par>
                          <p:cTn id="38" fill="hold" nodeType="afterGroup">
                            <p:stCondLst>
                              <p:cond delay="2500"/>
                            </p:stCondLst>
                            <p:childTnLst>
                              <p:par>
                                <p:cTn id="39" presetID="5" presetClass="entr" presetSubtype="5" fill="hold" grpId="0" nodeType="afterEffect">
                                  <p:stCondLst>
                                    <p:cond delay="0"/>
                                  </p:stCondLst>
                                  <p:childTnLst>
                                    <p:set>
                                      <p:cBhvr>
                                        <p:cTn id="40" dur="1" fill="hold">
                                          <p:stCondLst>
                                            <p:cond delay="0"/>
                                          </p:stCondLst>
                                        </p:cTn>
                                        <p:tgtEl>
                                          <p:spTgt spid="30730"/>
                                        </p:tgtEl>
                                        <p:attrNameLst>
                                          <p:attrName>style.visibility</p:attrName>
                                        </p:attrNameLst>
                                      </p:cBhvr>
                                      <p:to>
                                        <p:strVal val="visible"/>
                                      </p:to>
                                    </p:set>
                                    <p:animEffect transition="in" filter="checkerboard(down)">
                                      <p:cBhvr>
                                        <p:cTn id="41" dur="5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21508" grpId="0" animBg="1"/>
      <p:bldP spid="30726" grpId="0" animBg="1"/>
      <p:bldP spid="30726" grpId="1" animBg="1"/>
      <p:bldP spid="21510" grpId="0" animBg="1"/>
      <p:bldP spid="21511" grpId="0" animBg="1"/>
      <p:bldP spid="21512" grpId="0" animBg="1"/>
      <p:bldP spid="307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73831" y="2421198"/>
            <a:ext cx="6264696" cy="443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154E14E0-5F47-468D-A51E-456354C68F55}" type="slidenum">
              <a:rPr lang="zh-TW" altLang="en-US"/>
              <a:pPr/>
              <a:t>39</a:t>
            </a:fld>
            <a:endParaRPr lang="en-US" altLang="zh-TW"/>
          </a:p>
        </p:txBody>
      </p:sp>
      <p:sp>
        <p:nvSpPr>
          <p:cNvPr id="55298"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18.</a:t>
            </a:r>
            <a:r>
              <a:rPr lang="en-US" altLang="zh-TW" b="1" dirty="0" smtClean="0">
                <a:solidFill>
                  <a:schemeClr val="hlink"/>
                </a:solidFill>
              </a:rPr>
              <a:t> </a:t>
            </a:r>
            <a:r>
              <a:rPr lang="zh-TW" altLang="en-US" dirty="0" smtClean="0">
                <a:solidFill>
                  <a:schemeClr val="hlink"/>
                </a:solidFill>
                <a:effectLst>
                  <a:outerShdw blurRad="38100" dist="38100" dir="2700000" algn="tl">
                    <a:srgbClr val="000000">
                      <a:alpha val="43137"/>
                    </a:srgbClr>
                  </a:outerShdw>
                </a:effectLst>
              </a:rPr>
              <a:t>固定資產參數設定作業</a:t>
            </a:r>
          </a:p>
        </p:txBody>
      </p:sp>
      <p:sp>
        <p:nvSpPr>
          <p:cNvPr id="37893" name="AutoShape 5"/>
          <p:cNvSpPr>
            <a:spLocks noChangeArrowheads="1"/>
          </p:cNvSpPr>
          <p:nvPr/>
        </p:nvSpPr>
        <p:spPr bwMode="auto">
          <a:xfrm>
            <a:off x="2771800" y="4243555"/>
            <a:ext cx="3816350" cy="792088"/>
          </a:xfrm>
          <a:prstGeom prst="wedgeRoundRectCallout">
            <a:avLst>
              <a:gd name="adj1" fmla="val -20663"/>
              <a:gd name="adj2" fmla="val -67218"/>
              <a:gd name="adj3" fmla="val 16667"/>
            </a:avLst>
          </a:prstGeom>
          <a:gradFill rotWithShape="1">
            <a:gsLst>
              <a:gs pos="0">
                <a:srgbClr val="FFCC99"/>
              </a:gs>
              <a:gs pos="50000">
                <a:schemeClr val="bg1"/>
              </a:gs>
              <a:gs pos="100000">
                <a:srgbClr val="FFCC99"/>
              </a:gs>
            </a:gsLst>
            <a:lin ang="5400000" scaled="1"/>
          </a:gradFill>
          <a:ln w="9525">
            <a:solidFill>
              <a:schemeClr val="tx1"/>
            </a:solidFill>
            <a:miter lim="800000"/>
            <a:headEnd/>
            <a:tailEnd/>
          </a:ln>
        </p:spPr>
        <p:txBody>
          <a:bodyPr anchor="ctr" anchorCtr="1"/>
          <a:lstStyle/>
          <a:p>
            <a:pPr marL="342900" indent="-342900">
              <a:buAutoNum type="arabicPeriod"/>
              <a:defRPr/>
            </a:pPr>
            <a:r>
              <a:rPr lang="zh-TW" altLang="en-US" sz="1600" b="1" dirty="0" smtClean="0">
                <a:latin typeface="Times New Roman" pitchFamily="18" charset="0"/>
                <a:ea typeface="標楷體" pitchFamily="65" charset="-120"/>
              </a:rPr>
              <a:t>運用範圍在固定資產管理系統</a:t>
            </a:r>
            <a:endParaRPr lang="en-US" altLang="zh-TW" sz="1600" b="1" dirty="0" smtClean="0">
              <a:latin typeface="Times New Roman" pitchFamily="18" charset="0"/>
              <a:ea typeface="標楷體" pitchFamily="65" charset="-120"/>
            </a:endParaRPr>
          </a:p>
          <a:p>
            <a:pPr marL="342900" indent="-342900">
              <a:buAutoNum type="arabicPeriod"/>
              <a:defRPr/>
            </a:pPr>
            <a:r>
              <a:rPr lang="zh-TW" altLang="en-US" sz="1600" b="1" dirty="0">
                <a:latin typeface="Times New Roman" pitchFamily="18" charset="0"/>
                <a:ea typeface="標楷體" pitchFamily="65" charset="-120"/>
              </a:rPr>
              <a:t>用來管制固定資產帳</a:t>
            </a:r>
            <a:r>
              <a:rPr lang="zh-TW" altLang="en-US" sz="1600" b="1" dirty="0" smtClean="0">
                <a:latin typeface="Times New Roman" pitchFamily="18" charset="0"/>
                <a:ea typeface="標楷體" pitchFamily="65" charset="-120"/>
              </a:rPr>
              <a:t>務異動年月</a:t>
            </a:r>
            <a:endParaRPr lang="zh-TW" altLang="en-US" sz="1600" b="1" dirty="0">
              <a:latin typeface="Times New Roman" pitchFamily="18" charset="0"/>
              <a:ea typeface="標楷體" pitchFamily="65" charset="-120"/>
            </a:endParaRPr>
          </a:p>
        </p:txBody>
      </p:sp>
      <p:sp>
        <p:nvSpPr>
          <p:cNvPr id="55302" name="Rectangle 6"/>
          <p:cNvSpPr>
            <a:spLocks noChangeArrowheads="1"/>
          </p:cNvSpPr>
          <p:nvPr/>
        </p:nvSpPr>
        <p:spPr bwMode="auto">
          <a:xfrm>
            <a:off x="3203848" y="3564499"/>
            <a:ext cx="2016224" cy="440566"/>
          </a:xfrm>
          <a:prstGeom prst="rect">
            <a:avLst/>
          </a:prstGeom>
          <a:noFill/>
          <a:ln w="28575" cmpd="sng">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val="3894195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blinds(horizontal)">
                                      <p:cBhvr>
                                        <p:cTn id="17" dur="500"/>
                                        <p:tgtEl>
                                          <p:spTgt spid="55302"/>
                                        </p:tgtEl>
                                      </p:cBhvr>
                                    </p:animEffect>
                                  </p:childTnLst>
                                </p:cTn>
                              </p:par>
                            </p:childTnLst>
                          </p:cTn>
                        </p:par>
                        <p:par>
                          <p:cTn id="18" fill="hold" nodeType="afterGroup">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37893"/>
                                        </p:tgtEl>
                                        <p:attrNameLst>
                                          <p:attrName>style.visibility</p:attrName>
                                        </p:attrNameLst>
                                      </p:cBhvr>
                                      <p:to>
                                        <p:strVal val="visible"/>
                                      </p:to>
                                    </p:set>
                                    <p:animEffect transition="in" filter="strips(downRight)">
                                      <p:cBhvr>
                                        <p:cTn id="21"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37893" grpId="0" animBg="1"/>
      <p:bldP spid="553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996952"/>
            <a:ext cx="8352928" cy="1143000"/>
          </a:xfrm>
        </p:spPr>
        <p:txBody>
          <a:bodyPr/>
          <a:lstStyle/>
          <a:p>
            <a:r>
              <a:rPr lang="zh-TW" altLang="en-US" dirty="0" smtClean="0">
                <a:effectLst>
                  <a:outerShdw blurRad="38100" dist="38100" dir="2700000" algn="tl">
                    <a:srgbClr val="000000">
                      <a:alpha val="43137"/>
                    </a:srgbClr>
                  </a:outerShdw>
                </a:effectLst>
              </a:rPr>
              <a:t>共用基本資料</a:t>
            </a:r>
            <a:endParaRPr lang="zh-TW" altLang="en-US" dirty="0">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1128ECC3-C600-419A-B52E-8F68CC67F9C2}" type="slidenum">
              <a:rPr lang="zh-TW" altLang="en-US" smtClean="0"/>
              <a:pPr/>
              <a:t>4</a:t>
            </a:fld>
            <a:endParaRPr lang="en-US" altLang="zh-TW"/>
          </a:p>
        </p:txBody>
      </p:sp>
    </p:spTree>
    <p:extLst>
      <p:ext uri="{BB962C8B-B14F-4D97-AF65-F5344CB8AC3E}">
        <p14:creationId xmlns:p14="http://schemas.microsoft.com/office/powerpoint/2010/main" val="11350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86211" y="2489239"/>
            <a:ext cx="6768752" cy="43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40</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19.</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 </a:t>
            </a:r>
            <a:r>
              <a:rPr lang="en-US" altLang="zh-TW" b="1" dirty="0" smtClean="0">
                <a:solidFill>
                  <a:schemeClr val="hlink"/>
                </a:solidFill>
                <a:effectLst>
                  <a:outerShdw blurRad="38100" dist="38100" dir="2700000" algn="tl">
                    <a:srgbClr val="C0C0C0"/>
                  </a:outerShdw>
                </a:effectLst>
              </a:rPr>
              <a:t>(</a:t>
            </a:r>
            <a:r>
              <a:rPr lang="zh-TW" altLang="en-US" dirty="0" smtClean="0">
                <a:solidFill>
                  <a:schemeClr val="hlink"/>
                </a:solidFill>
                <a:effectLst>
                  <a:outerShdw blurRad="38100" dist="38100" dir="2700000" algn="tl">
                    <a:srgbClr val="C0C0C0"/>
                  </a:outerShdw>
                </a:effectLst>
              </a:rPr>
              <a:t>固定資產</a:t>
            </a:r>
            <a:r>
              <a:rPr lang="en-US" altLang="zh-TW" b="1" dirty="0" smtClean="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9" name="Rectangle 8"/>
          <p:cNvSpPr>
            <a:spLocks noChangeArrowheads="1"/>
          </p:cNvSpPr>
          <p:nvPr/>
        </p:nvSpPr>
        <p:spPr bwMode="auto">
          <a:xfrm>
            <a:off x="4534990" y="4947935"/>
            <a:ext cx="1837210" cy="191955"/>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519633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nodeType="withGroup">
                            <p:stCondLst>
                              <p:cond delay="500"/>
                            </p:stCondLst>
                            <p:childTnLst>
                              <p:par>
                                <p:cTn id="9" presetID="6" presetClass="entr" presetSubtype="16"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circle(in)">
                                      <p:cBhvr>
                                        <p:cTn id="11" dur="11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331640" y="2492896"/>
            <a:ext cx="6696744" cy="434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FF16A69B-354C-45C1-9002-F3C91D82688E}" type="slidenum">
              <a:rPr lang="zh-TW" altLang="en-US"/>
              <a:pPr/>
              <a:t>41</a:t>
            </a:fld>
            <a:endParaRPr lang="en-US" altLang="zh-TW"/>
          </a:p>
        </p:txBody>
      </p:sp>
      <p:sp>
        <p:nvSpPr>
          <p:cNvPr id="4403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19.</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編碼原則設定作業 </a:t>
            </a:r>
            <a:r>
              <a:rPr lang="en-US" altLang="zh-TW" b="1" dirty="0" smtClean="0">
                <a:solidFill>
                  <a:schemeClr val="hlink"/>
                </a:solidFill>
                <a:effectLst>
                  <a:outerShdw blurRad="38100" dist="38100" dir="2700000" algn="tl">
                    <a:srgbClr val="C0C0C0"/>
                  </a:outerShdw>
                </a:effectLst>
              </a:rPr>
              <a:t>(</a:t>
            </a:r>
            <a:r>
              <a:rPr lang="zh-TW" altLang="en-US" dirty="0">
                <a:solidFill>
                  <a:schemeClr val="hlink"/>
                </a:solidFill>
                <a:effectLst>
                  <a:outerShdw blurRad="38100" dist="38100" dir="2700000" algn="tl">
                    <a:srgbClr val="C0C0C0"/>
                  </a:outerShdw>
                </a:effectLst>
              </a:rPr>
              <a:t>固定資產</a:t>
            </a:r>
            <a:r>
              <a:rPr lang="en-US" altLang="zh-TW" b="1" dirty="0" smtClean="0">
                <a:solidFill>
                  <a:schemeClr val="hlink"/>
                </a:solidFill>
                <a:effectLst>
                  <a:outerShdw blurRad="38100" dist="38100" dir="2700000" algn="tl">
                    <a:srgbClr val="C0C0C0"/>
                  </a:outerShdw>
                </a:effectLst>
              </a:rPr>
              <a:t>)</a:t>
            </a:r>
            <a:endParaRPr lang="zh-TW" altLang="en-US" dirty="0" smtClean="0">
              <a:solidFill>
                <a:schemeClr val="hlink"/>
              </a:solidFill>
              <a:effectLst>
                <a:outerShdw blurRad="38100" dist="38100" dir="2700000" algn="tl">
                  <a:srgbClr val="C0C0C0"/>
                </a:outerShdw>
              </a:effectLst>
            </a:endParaRPr>
          </a:p>
        </p:txBody>
      </p:sp>
      <p:sp>
        <p:nvSpPr>
          <p:cNvPr id="9" name="Rectangle 8"/>
          <p:cNvSpPr>
            <a:spLocks noChangeArrowheads="1"/>
          </p:cNvSpPr>
          <p:nvPr/>
        </p:nvSpPr>
        <p:spPr bwMode="auto">
          <a:xfrm>
            <a:off x="1331640" y="2780928"/>
            <a:ext cx="1872208" cy="3672408"/>
          </a:xfrm>
          <a:prstGeom prst="rect">
            <a:avLst/>
          </a:prstGeom>
          <a:noFill/>
          <a:ln w="28575">
            <a:solidFill>
              <a:srgbClr val="FF000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566105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ipe(down)">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835696" y="2418769"/>
            <a:ext cx="5904656" cy="443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4E079F20-2CE5-4838-88D1-F08B3101B27E}" type="slidenum">
              <a:rPr lang="zh-TW" altLang="en-US"/>
              <a:pPr/>
              <a:t>42</a:t>
            </a:fld>
            <a:endParaRPr lang="en-US" altLang="zh-TW"/>
          </a:p>
        </p:txBody>
      </p:sp>
      <p:sp>
        <p:nvSpPr>
          <p:cNvPr id="54274"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20.</a:t>
            </a:r>
            <a:r>
              <a:rPr lang="en-US" altLang="zh-TW" b="1" dirty="0" smtClean="0">
                <a:solidFill>
                  <a:schemeClr val="hlink"/>
                </a:solidFill>
              </a:rPr>
              <a:t> </a:t>
            </a:r>
            <a:r>
              <a:rPr lang="zh-TW" altLang="en-US" dirty="0" smtClean="0">
                <a:solidFill>
                  <a:schemeClr val="hlink"/>
                </a:solidFill>
                <a:effectLst>
                  <a:outerShdw blurRad="38100" dist="38100" dir="2700000" algn="tl">
                    <a:srgbClr val="C0C0C0"/>
                  </a:outerShdw>
                </a:effectLst>
              </a:rPr>
              <a:t>金融機構建立作業</a:t>
            </a:r>
          </a:p>
        </p:txBody>
      </p:sp>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58560" y="2418769"/>
            <a:ext cx="6458928" cy="444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AutoShape 5"/>
          <p:cNvSpPr>
            <a:spLocks noChangeArrowheads="1"/>
          </p:cNvSpPr>
          <p:nvPr/>
        </p:nvSpPr>
        <p:spPr bwMode="auto">
          <a:xfrm>
            <a:off x="4572000" y="4184068"/>
            <a:ext cx="3887787" cy="863600"/>
          </a:xfrm>
          <a:prstGeom prst="wedgeRoundRectCallout">
            <a:avLst>
              <a:gd name="adj1" fmla="val -51676"/>
              <a:gd name="adj2" fmla="val -83454"/>
              <a:gd name="adj3" fmla="val 16667"/>
            </a:avLst>
          </a:prstGeom>
          <a:gradFill rotWithShape="1">
            <a:gsLst>
              <a:gs pos="0">
                <a:srgbClr val="FFFFCC"/>
              </a:gs>
              <a:gs pos="50000">
                <a:schemeClr val="bg1"/>
              </a:gs>
              <a:gs pos="100000">
                <a:srgbClr val="FFFFCC"/>
              </a:gs>
            </a:gsLst>
            <a:lin ang="5400000" scaled="1"/>
          </a:gradFill>
          <a:ln w="9525">
            <a:solidFill>
              <a:schemeClr val="tx1"/>
            </a:solidFill>
            <a:miter lim="800000"/>
            <a:headEnd/>
            <a:tailEnd/>
          </a:ln>
        </p:spPr>
        <p:txBody>
          <a:bodyPr anchor="ctr" anchorCtr="1"/>
          <a:lstStyle/>
          <a:p>
            <a:pPr>
              <a:defRPr/>
            </a:pPr>
            <a:r>
              <a:rPr lang="zh-TW" altLang="en-US" sz="1600" b="1">
                <a:solidFill>
                  <a:schemeClr val="hlink"/>
                </a:solidFill>
                <a:latin typeface="Times New Roman" pitchFamily="18" charset="0"/>
                <a:ea typeface="標楷體" pitchFamily="65" charset="-120"/>
              </a:rPr>
              <a:t>在應收帳款收票、公司銀行帳號</a:t>
            </a:r>
            <a:r>
              <a:rPr lang="en-US" altLang="zh-TW" sz="1600" b="1">
                <a:solidFill>
                  <a:schemeClr val="hlink"/>
                </a:solidFill>
                <a:latin typeface="Times New Roman" pitchFamily="18" charset="0"/>
                <a:ea typeface="標楷體" pitchFamily="65" charset="-120"/>
              </a:rPr>
              <a:t>…</a:t>
            </a:r>
            <a:r>
              <a:rPr lang="zh-TW" altLang="en-US" sz="1600" b="1">
                <a:solidFill>
                  <a:schemeClr val="hlink"/>
                </a:solidFill>
                <a:latin typeface="Times New Roman" pitchFamily="18" charset="0"/>
                <a:ea typeface="標楷體" pitchFamily="65" charset="-120"/>
              </a:rPr>
              <a:t>等資料建立時，可供選取的銀行資料</a:t>
            </a:r>
          </a:p>
        </p:txBody>
      </p:sp>
      <p:sp>
        <p:nvSpPr>
          <p:cNvPr id="2" name="AutoShape 5"/>
          <p:cNvSpPr>
            <a:spLocks noChangeArrowheads="1"/>
          </p:cNvSpPr>
          <p:nvPr/>
        </p:nvSpPr>
        <p:spPr bwMode="auto">
          <a:xfrm>
            <a:off x="4788024" y="5373216"/>
            <a:ext cx="3887788" cy="1008062"/>
          </a:xfrm>
          <a:prstGeom prst="wedgeRoundRectCallout">
            <a:avLst>
              <a:gd name="adj1" fmla="val -61065"/>
              <a:gd name="adj2" fmla="val -21181"/>
              <a:gd name="adj3" fmla="val 16667"/>
            </a:avLst>
          </a:prstGeom>
          <a:gradFill rotWithShape="1">
            <a:gsLst>
              <a:gs pos="0">
                <a:srgbClr val="FFCCFF"/>
              </a:gs>
              <a:gs pos="50000">
                <a:schemeClr val="bg1"/>
              </a:gs>
              <a:gs pos="100000">
                <a:srgbClr val="FFCCFF"/>
              </a:gs>
            </a:gsLst>
            <a:lin ang="5400000" scaled="1"/>
          </a:gradFill>
          <a:ln w="9525">
            <a:solidFill>
              <a:schemeClr val="tx1"/>
            </a:solidFill>
            <a:miter lim="800000"/>
            <a:headEnd/>
            <a:tailEnd/>
          </a:ln>
        </p:spPr>
        <p:txBody>
          <a:bodyPr anchor="ctr" anchorCtr="1"/>
          <a:lstStyle/>
          <a:p>
            <a:pPr>
              <a:defRPr/>
            </a:pPr>
            <a:r>
              <a:rPr lang="zh-TW" altLang="en-US" sz="1600" b="1" dirty="0">
                <a:effectLst>
                  <a:outerShdw blurRad="38100" dist="38100" dir="2700000" algn="tl">
                    <a:srgbClr val="FFFFFF"/>
                  </a:outerShdw>
                </a:effectLst>
                <a:latin typeface="Times New Roman" pitchFamily="18" charset="0"/>
                <a:ea typeface="標楷體" pitchFamily="65" charset="-120"/>
              </a:rPr>
              <a:t>一般會於系統安裝時自動載入全省銀行、郵局及農會等資料，亦可自行建立一些國外常用的銀行資料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down)">
                                      <p:cBhvr>
                                        <p:cTn id="11" dur="500"/>
                                        <p:tgtEl>
                                          <p:spTgt spid="40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strips(downRight)">
                                      <p:cBhvr>
                                        <p:cTn id="16" dur="500"/>
                                        <p:tgtEl>
                                          <p:spTgt spid="378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xit" presetSubtype="16" fill="hold" grpId="1" nodeType="clickEffect">
                                  <p:stCondLst>
                                    <p:cond delay="0"/>
                                  </p:stCondLst>
                                  <p:childTnLst>
                                    <p:animEffect transition="out" filter="box(in)">
                                      <p:cBhvr>
                                        <p:cTn id="20" dur="500"/>
                                        <p:tgtEl>
                                          <p:spTgt spid="37893"/>
                                        </p:tgtEl>
                                      </p:cBhvr>
                                    </p:animEffect>
                                    <p:set>
                                      <p:cBhvr>
                                        <p:cTn id="21" dur="1" fill="hold">
                                          <p:stCondLst>
                                            <p:cond delay="499"/>
                                          </p:stCondLst>
                                        </p:cTn>
                                        <p:tgtEl>
                                          <p:spTgt spid="37893"/>
                                        </p:tgtEl>
                                        <p:attrNameLst>
                                          <p:attrName>style.visibility</p:attrName>
                                        </p:attrNameLst>
                                      </p:cBhvr>
                                      <p:to>
                                        <p:strVal val="hidden"/>
                                      </p:to>
                                    </p:set>
                                  </p:childTnLst>
                                </p:cTn>
                              </p:par>
                            </p:childTnLst>
                          </p:cTn>
                        </p:par>
                        <p:par>
                          <p:cTn id="22" fill="hold" nodeType="afterGroup">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Righ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1" nodeType="clickEffect">
                                  <p:stCondLst>
                                    <p:cond delay="0"/>
                                  </p:stCondLst>
                                  <p:childTnLst>
                                    <p:anim calcmode="lin" valueType="num">
                                      <p:cBhvr additive="base">
                                        <p:cTn id="29" dur="500"/>
                                        <p:tgtEl>
                                          <p:spTgt spid="2"/>
                                        </p:tgtEl>
                                        <p:attrNameLst>
                                          <p:attrName>ppt_x</p:attrName>
                                        </p:attrNameLst>
                                      </p:cBhvr>
                                      <p:tavLst>
                                        <p:tav tm="0">
                                          <p:val>
                                            <p:strVal val="ppt_x"/>
                                          </p:val>
                                        </p:tav>
                                        <p:tav tm="100000">
                                          <p:val>
                                            <p:strVal val="ppt_x"/>
                                          </p:val>
                                        </p:tav>
                                      </p:tavLst>
                                    </p:anim>
                                    <p:anim calcmode="lin" valueType="num">
                                      <p:cBhvr additive="base">
                                        <p:cTn id="30" dur="500"/>
                                        <p:tgtEl>
                                          <p:spTgt spid="2"/>
                                        </p:tgtEl>
                                        <p:attrNameLst>
                                          <p:attrName>ppt_y</p:attrName>
                                        </p:attrNameLst>
                                      </p:cBhvr>
                                      <p:tavLst>
                                        <p:tav tm="0">
                                          <p:val>
                                            <p:strVal val="ppt_y"/>
                                          </p:val>
                                        </p:tav>
                                        <p:tav tm="100000">
                                          <p:val>
                                            <p:strVal val="1+ppt_h/2"/>
                                          </p:val>
                                        </p:tav>
                                      </p:tavLst>
                                    </p:anim>
                                    <p:set>
                                      <p:cBhvr>
                                        <p:cTn id="31" dur="1" fill="hold">
                                          <p:stCondLst>
                                            <p:cond delay="499"/>
                                          </p:stCondLst>
                                        </p:cTn>
                                        <p:tgtEl>
                                          <p:spTgt spid="2"/>
                                        </p:tgtEl>
                                        <p:attrNameLst>
                                          <p:attrName>style.visibility</p:attrName>
                                        </p:attrNameLst>
                                      </p:cBhvr>
                                      <p:to>
                                        <p:strVal val="hidden"/>
                                      </p:to>
                                    </p:se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4099"/>
                                        </p:tgtEl>
                                        <p:attrNameLst>
                                          <p:attrName>style.visibility</p:attrName>
                                        </p:attrNameLst>
                                      </p:cBhvr>
                                      <p:to>
                                        <p:strVal val="visible"/>
                                      </p:to>
                                    </p:set>
                                    <p:animEffect transition="in" filter="barn(inVertical)">
                                      <p:cBhvr>
                                        <p:cTn id="3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37893" grpId="0" animBg="1"/>
      <p:bldP spid="37893" grpId="1" animBg="1"/>
      <p:bldP spid="2" grpId="0" animBg="1"/>
      <p:bldP spid="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p:blipFill>
        <p:spPr bwMode="auto">
          <a:xfrm>
            <a:off x="1490868" y="2374347"/>
            <a:ext cx="6105467" cy="450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ADE6837F-F027-449D-BCED-EE432B36ED2C}" type="slidenum">
              <a:rPr lang="zh-TW" altLang="en-US"/>
              <a:pPr/>
              <a:t>43</a:t>
            </a:fld>
            <a:endParaRPr lang="en-US" altLang="zh-TW"/>
          </a:p>
        </p:txBody>
      </p:sp>
      <p:sp>
        <p:nvSpPr>
          <p:cNvPr id="35842"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21</a:t>
            </a:r>
            <a:r>
              <a:rPr lang="en-US" altLang="zh-TW" dirty="0" smtClean="0">
                <a:solidFill>
                  <a:schemeClr val="hlink"/>
                </a:solidFill>
                <a:effectLst>
                  <a:outerShdw blurRad="38100" dist="38100" dir="2700000" algn="tl">
                    <a:srgbClr val="C0C0C0"/>
                  </a:outerShdw>
                </a:effectLst>
              </a:rPr>
              <a:t>. </a:t>
            </a:r>
            <a:r>
              <a:rPr lang="zh-TW" altLang="en-US" dirty="0" smtClean="0">
                <a:solidFill>
                  <a:schemeClr val="hlink"/>
                </a:solidFill>
                <a:effectLst>
                  <a:outerShdw blurRad="38100" dist="38100" dir="2700000" algn="tl">
                    <a:srgbClr val="C0C0C0"/>
                  </a:outerShdw>
                </a:effectLst>
              </a:rPr>
              <a:t>稅籍資料建立作業</a:t>
            </a:r>
          </a:p>
        </p:txBody>
      </p:sp>
      <p:sp>
        <p:nvSpPr>
          <p:cNvPr id="37893" name="AutoShape 5"/>
          <p:cNvSpPr>
            <a:spLocks noChangeArrowheads="1"/>
          </p:cNvSpPr>
          <p:nvPr/>
        </p:nvSpPr>
        <p:spPr bwMode="auto">
          <a:xfrm>
            <a:off x="4356100" y="3068638"/>
            <a:ext cx="2808288" cy="1223962"/>
          </a:xfrm>
          <a:prstGeom prst="wedgeRoundRectCallout">
            <a:avLst>
              <a:gd name="adj1" fmla="val -58310"/>
              <a:gd name="adj2" fmla="val -5644"/>
              <a:gd name="adj3" fmla="val 16667"/>
            </a:avLst>
          </a:prstGeom>
          <a:gradFill rotWithShape="1">
            <a:gsLst>
              <a:gs pos="0">
                <a:srgbClr val="FF99FF"/>
              </a:gs>
              <a:gs pos="100000">
                <a:schemeClr val="bg1"/>
              </a:gs>
            </a:gsLst>
            <a:lin ang="5400000" scaled="1"/>
          </a:gradFill>
          <a:ln w="9525">
            <a:solidFill>
              <a:schemeClr val="tx1"/>
            </a:solidFill>
            <a:miter lim="800000"/>
            <a:headEnd/>
            <a:tailEnd/>
          </a:ln>
        </p:spPr>
        <p:txBody>
          <a:bodyPr anchor="ctr" anchorCtr="1"/>
          <a:lstStyle/>
          <a:p>
            <a:pPr>
              <a:defRPr/>
            </a:pPr>
            <a:r>
              <a:rPr lang="zh-TW" altLang="en-US" b="1">
                <a:effectLst>
                  <a:outerShdw blurRad="38100" dist="38100" dir="2700000" algn="tl">
                    <a:srgbClr val="FFFFFF"/>
                  </a:outerShdw>
                </a:effectLst>
                <a:latin typeface="Times New Roman" pitchFamily="18" charset="0"/>
                <a:ea typeface="標楷體" pitchFamily="65" charset="-120"/>
              </a:rPr>
              <a:t>如果要透過</a:t>
            </a:r>
            <a:r>
              <a:rPr lang="en-US" altLang="zh-TW" b="1">
                <a:effectLst>
                  <a:outerShdw blurRad="38100" dist="38100" dir="2700000" algn="tl">
                    <a:srgbClr val="FFFFFF"/>
                  </a:outerShdw>
                </a:effectLst>
                <a:latin typeface="Times New Roman" pitchFamily="18" charset="0"/>
                <a:ea typeface="標楷體" pitchFamily="65" charset="-120"/>
              </a:rPr>
              <a:t>ERP</a:t>
            </a:r>
            <a:r>
              <a:rPr lang="zh-TW" altLang="en-US" b="1">
                <a:effectLst>
                  <a:outerShdw blurRad="38100" dist="38100" dir="2700000" algn="tl">
                    <a:srgbClr val="FFFFFF"/>
                  </a:outerShdw>
                </a:effectLst>
                <a:latin typeface="Times New Roman" pitchFamily="18" charset="0"/>
                <a:ea typeface="標楷體" pitchFamily="65" charset="-120"/>
              </a:rPr>
              <a:t>系統來進行營業稅申報管理及媒體申報，一定要輸入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par>
                          <p:cTn id="8" fill="hold" nodeType="with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barn(inVertical)">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checkerboard(across)">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789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996952"/>
            <a:ext cx="8352928" cy="1143000"/>
          </a:xfrm>
        </p:spPr>
        <p:txBody>
          <a:bodyPr/>
          <a:lstStyle/>
          <a:p>
            <a:r>
              <a:rPr lang="zh-TW" altLang="en-US" dirty="0">
                <a:effectLst>
                  <a:outerShdw blurRad="38100" dist="38100" dir="2700000" algn="tl">
                    <a:srgbClr val="000000">
                      <a:alpha val="43137"/>
                    </a:srgbClr>
                  </a:outerShdw>
                </a:effectLst>
              </a:rPr>
              <a:t>生產</a:t>
            </a:r>
            <a:r>
              <a:rPr lang="zh-TW" altLang="en-US" dirty="0" smtClean="0">
                <a:effectLst>
                  <a:outerShdw blurRad="38100" dist="38100" dir="2700000" algn="tl">
                    <a:srgbClr val="000000">
                      <a:alpha val="43137"/>
                    </a:srgbClr>
                  </a:outerShdw>
                </a:effectLst>
              </a:rPr>
              <a:t>模組基本資料</a:t>
            </a:r>
            <a:endParaRPr lang="zh-TW" altLang="en-US" dirty="0">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1128ECC3-C600-419A-B52E-8F68CC67F9C2}" type="slidenum">
              <a:rPr lang="zh-TW" altLang="en-US" smtClean="0"/>
              <a:pPr/>
              <a:t>44</a:t>
            </a:fld>
            <a:endParaRPr lang="en-US" altLang="zh-TW"/>
          </a:p>
        </p:txBody>
      </p:sp>
    </p:spTree>
    <p:extLst>
      <p:ext uri="{BB962C8B-B14F-4D97-AF65-F5344CB8AC3E}">
        <p14:creationId xmlns:p14="http://schemas.microsoft.com/office/powerpoint/2010/main" val="3205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91680" y="2420887"/>
            <a:ext cx="6048672" cy="441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ED7FC90A-25C1-46EE-9406-934DD425887C}" type="slidenum">
              <a:rPr lang="zh-TW" altLang="en-US"/>
              <a:pPr/>
              <a:t>45</a:t>
            </a:fld>
            <a:endParaRPr lang="en-US" altLang="zh-TW"/>
          </a:p>
        </p:txBody>
      </p:sp>
      <p:sp>
        <p:nvSpPr>
          <p:cNvPr id="41986"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22.</a:t>
            </a:r>
            <a:r>
              <a:rPr lang="en-US" altLang="zh-TW" dirty="0" smtClean="0">
                <a:solidFill>
                  <a:schemeClr val="hlink"/>
                </a:solidFill>
              </a:rPr>
              <a:t> </a:t>
            </a:r>
            <a:r>
              <a:rPr lang="zh-TW" altLang="en-US" dirty="0" smtClean="0">
                <a:solidFill>
                  <a:schemeClr val="hlink"/>
                </a:solidFill>
                <a:effectLst>
                  <a:outerShdw blurRad="38100" dist="38100" dir="2700000" algn="tl">
                    <a:srgbClr val="C0C0C0"/>
                  </a:outerShdw>
                </a:effectLst>
              </a:rPr>
              <a:t>生產線資料建立作業</a:t>
            </a:r>
          </a:p>
        </p:txBody>
      </p:sp>
      <p:sp>
        <p:nvSpPr>
          <p:cNvPr id="37893" name="AutoShape 5"/>
          <p:cNvSpPr>
            <a:spLocks noChangeArrowheads="1"/>
          </p:cNvSpPr>
          <p:nvPr/>
        </p:nvSpPr>
        <p:spPr bwMode="auto">
          <a:xfrm>
            <a:off x="4860032" y="3284984"/>
            <a:ext cx="3311525" cy="1008062"/>
          </a:xfrm>
          <a:prstGeom prst="wedgeRoundRectCallout">
            <a:avLst>
              <a:gd name="adj1" fmla="val -60244"/>
              <a:gd name="adj2" fmla="val -31642"/>
              <a:gd name="adj3" fmla="val 16667"/>
            </a:avLst>
          </a:prstGeom>
          <a:gradFill rotWithShape="1">
            <a:gsLst>
              <a:gs pos="0">
                <a:srgbClr val="00FFFF"/>
              </a:gs>
              <a:gs pos="100000">
                <a:schemeClr val="bg1"/>
              </a:gs>
            </a:gsLst>
            <a:lin ang="5400000" scaled="1"/>
          </a:gradFill>
          <a:ln w="9525">
            <a:solidFill>
              <a:schemeClr val="tx1"/>
            </a:solidFill>
            <a:miter lim="800000"/>
            <a:headEnd/>
            <a:tailEnd/>
          </a:ln>
        </p:spPr>
        <p:txBody>
          <a:bodyPr anchor="ctr" anchorCtr="1"/>
          <a:lstStyle/>
          <a:p>
            <a:r>
              <a:rPr lang="zh-TW" altLang="zh-TW" sz="1600" b="1" u="sng">
                <a:solidFill>
                  <a:srgbClr val="CC0000"/>
                </a:solidFill>
                <a:ea typeface="標楷體" pitchFamily="65" charset="-120"/>
              </a:rPr>
              <a:t>至少要建立一筆資料</a:t>
            </a:r>
            <a:r>
              <a:rPr lang="zh-TW" altLang="zh-TW" sz="1600" b="1">
                <a:effectLst>
                  <a:outerShdw blurRad="38100" dist="38100" dir="2700000" algn="tl">
                    <a:srgbClr val="FFFFFF"/>
                  </a:outerShdw>
                </a:effectLst>
                <a:ea typeface="標楷體" pitchFamily="65" charset="-120"/>
              </a:rPr>
              <a:t>，記載製令工單要在哪一條生產線生產</a:t>
            </a:r>
            <a:endParaRPr lang="zh-TW" altLang="en-US" sz="1600" b="1">
              <a:effectLst>
                <a:outerShdw blurRad="38100" dist="38100" dir="2700000" algn="tl">
                  <a:srgbClr val="FFFFFF"/>
                </a:outerShdw>
              </a:effectLst>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arn(inVertical)">
                                      <p:cBhvr>
                                        <p:cTn id="12" dur="500"/>
                                        <p:tgtEl>
                                          <p:spTgt spid="6146"/>
                                        </p:tgtEl>
                                      </p:cBhvr>
                                    </p:animEffect>
                                  </p:childTnLst>
                                </p:cTn>
                              </p:par>
                            </p:childTnLst>
                          </p:cTn>
                        </p:par>
                        <p:par>
                          <p:cTn id="13" fill="hold" nodeType="withGroup">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ox(out)">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3789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87624" y="2419971"/>
            <a:ext cx="6696526" cy="443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ED7FC90A-25C1-46EE-9406-934DD425887C}" type="slidenum">
              <a:rPr lang="zh-TW" altLang="en-US"/>
              <a:pPr/>
              <a:t>46</a:t>
            </a:fld>
            <a:endParaRPr lang="en-US" altLang="zh-TW"/>
          </a:p>
        </p:txBody>
      </p:sp>
      <p:sp>
        <p:nvSpPr>
          <p:cNvPr id="41986" name="Rectangle 2"/>
          <p:cNvSpPr>
            <a:spLocks noGrp="1"/>
          </p:cNvSpPr>
          <p:nvPr>
            <p:ph type="title" idx="4294967295"/>
          </p:nvPr>
        </p:nvSpPr>
        <p:spPr/>
        <p:txBody>
          <a:bodyPr/>
          <a:lstStyle/>
          <a:p>
            <a:pPr>
              <a:defRPr/>
            </a:pPr>
            <a:r>
              <a:rPr lang="en-US" altLang="zh-TW" b="1" dirty="0" smtClean="0">
                <a:solidFill>
                  <a:schemeClr val="hlink"/>
                </a:solidFill>
                <a:effectLst>
                  <a:outerShdw blurRad="38100" dist="38100" dir="2700000" algn="tl">
                    <a:srgbClr val="C0C0C0"/>
                  </a:outerShdw>
                </a:effectLst>
              </a:rPr>
              <a:t>23.</a:t>
            </a:r>
            <a:r>
              <a:rPr lang="en-US" altLang="zh-TW" dirty="0" smtClean="0">
                <a:solidFill>
                  <a:schemeClr val="hlink"/>
                </a:solidFill>
              </a:rPr>
              <a:t> </a:t>
            </a:r>
            <a:r>
              <a:rPr lang="zh-TW" altLang="en-US" dirty="0" smtClean="0">
                <a:solidFill>
                  <a:schemeClr val="hlink"/>
                </a:solidFill>
                <a:effectLst>
                  <a:outerShdw blurRad="38100" dist="38100" dir="2700000" algn="tl">
                    <a:srgbClr val="C0C0C0"/>
                  </a:outerShdw>
                </a:effectLst>
              </a:rPr>
              <a:t>製程代號建立作業</a:t>
            </a:r>
          </a:p>
        </p:txBody>
      </p:sp>
      <p:sp>
        <p:nvSpPr>
          <p:cNvPr id="37893" name="AutoShape 5"/>
          <p:cNvSpPr>
            <a:spLocks noChangeArrowheads="1"/>
          </p:cNvSpPr>
          <p:nvPr/>
        </p:nvSpPr>
        <p:spPr bwMode="auto">
          <a:xfrm>
            <a:off x="5580112" y="4869160"/>
            <a:ext cx="3311525" cy="1008062"/>
          </a:xfrm>
          <a:prstGeom prst="wedgeRoundRectCallout">
            <a:avLst>
              <a:gd name="adj1" fmla="val -57337"/>
              <a:gd name="adj2" fmla="val -47874"/>
              <a:gd name="adj3" fmla="val 16667"/>
            </a:avLst>
          </a:prstGeom>
          <a:gradFill rotWithShape="1">
            <a:gsLst>
              <a:gs pos="0">
                <a:srgbClr val="00FFFF"/>
              </a:gs>
              <a:gs pos="100000">
                <a:schemeClr val="bg1"/>
              </a:gs>
            </a:gsLst>
            <a:lin ang="5400000" scaled="1"/>
          </a:gradFill>
          <a:ln w="9525">
            <a:solidFill>
              <a:schemeClr val="tx1"/>
            </a:solidFill>
            <a:miter lim="800000"/>
            <a:headEnd/>
            <a:tailEnd/>
          </a:ln>
        </p:spPr>
        <p:txBody>
          <a:bodyPr anchor="ctr" anchorCtr="1"/>
          <a:lstStyle/>
          <a:p>
            <a:r>
              <a:rPr lang="zh-TW" altLang="zh-TW" sz="1600" b="1" dirty="0" smtClean="0">
                <a:effectLst>
                  <a:outerShdw blurRad="38100" dist="38100" dir="2700000" algn="tl">
                    <a:srgbClr val="FFFFFF"/>
                  </a:outerShdw>
                </a:effectLst>
                <a:ea typeface="標楷體" pitchFamily="65" charset="-120"/>
              </a:rPr>
              <a:t>記載</a:t>
            </a:r>
            <a:r>
              <a:rPr lang="zh-TW" altLang="en-US" sz="1600" b="1" dirty="0" smtClean="0">
                <a:effectLst>
                  <a:outerShdw blurRad="38100" dist="38100" dir="2700000" algn="tl">
                    <a:srgbClr val="FFFFFF"/>
                  </a:outerShdw>
                </a:effectLst>
                <a:ea typeface="標楷體" pitchFamily="65" charset="-120"/>
              </a:rPr>
              <a:t>加工站的性質、所在產線及動作描述，方便後續生管人員使用</a:t>
            </a:r>
            <a:endParaRPr lang="zh-TW" altLang="en-US" sz="1600" b="1" dirty="0">
              <a:effectLst>
                <a:outerShdw blurRad="38100" dist="38100" dir="2700000" algn="tl">
                  <a:srgbClr val="FFFFFF"/>
                </a:outerShdw>
              </a:effectLst>
              <a:ea typeface="標楷體" pitchFamily="65" charset="-120"/>
            </a:endParaRPr>
          </a:p>
        </p:txBody>
      </p:sp>
    </p:spTree>
    <p:extLst>
      <p:ext uri="{BB962C8B-B14F-4D97-AF65-F5344CB8AC3E}">
        <p14:creationId xmlns:p14="http://schemas.microsoft.com/office/powerpoint/2010/main" val="2600957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ircle(in)">
                                      <p:cBhvr>
                                        <p:cTn id="12" dur="2000"/>
                                        <p:tgtEl>
                                          <p:spTgt spid="7171"/>
                                        </p:tgtEl>
                                      </p:cBhvr>
                                    </p:animEffect>
                                  </p:childTnLst>
                                </p:cTn>
                              </p:par>
                            </p:childTnLst>
                          </p:cTn>
                        </p:par>
                        <p:par>
                          <p:cTn id="13" fill="hold" nodeType="withGroup">
                            <p:stCondLst>
                              <p:cond delay="2500"/>
                            </p:stCondLst>
                            <p:childTnLst>
                              <p:par>
                                <p:cTn id="14" presetID="4" presetClass="entr" presetSubtype="32"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ox(out)">
                                      <p:cBhvr>
                                        <p:cTn id="16"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3789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p>
            <a:fld id="{527E395F-8FF0-4D51-9F0D-A1E9510091B3}" type="slidenum">
              <a:rPr lang="zh-TW" altLang="en-US"/>
              <a:pPr/>
              <a:t>47</a:t>
            </a:fld>
            <a:endParaRPr lang="en-US" altLang="zh-TW"/>
          </a:p>
        </p:txBody>
      </p:sp>
      <p:sp>
        <p:nvSpPr>
          <p:cNvPr id="2" name="標題 1"/>
          <p:cNvSpPr>
            <a:spLocks noGrp="1"/>
          </p:cNvSpPr>
          <p:nvPr>
            <p:ph type="title" idx="4294967295"/>
          </p:nvPr>
        </p:nvSpPr>
        <p:spPr/>
        <p:txBody>
          <a:bodyPr/>
          <a:lstStyle/>
          <a:p>
            <a:pPr eaLnBrk="1" hangingPunct="1"/>
            <a:r>
              <a:rPr lang="zh-TW" altLang="en-US" smtClean="0"/>
              <a:t>評量測驗</a:t>
            </a:r>
          </a:p>
        </p:txBody>
      </p:sp>
      <p:sp>
        <p:nvSpPr>
          <p:cNvPr id="3" name="內容版面配置區 2"/>
          <p:cNvSpPr>
            <a:spLocks noGrp="1"/>
          </p:cNvSpPr>
          <p:nvPr>
            <p:ph idx="4294967295"/>
          </p:nvPr>
        </p:nvSpPr>
        <p:spPr>
          <a:xfrm>
            <a:off x="457200" y="2643188"/>
            <a:ext cx="8401050" cy="3786187"/>
          </a:xfrm>
        </p:spPr>
        <p:txBody>
          <a:bodyPr/>
          <a:lstStyle/>
          <a:p>
            <a:pPr eaLnBrk="1" hangingPunct="1"/>
            <a:r>
              <a:rPr lang="zh-TW" altLang="en-US" sz="1800" smtClean="0">
                <a:solidFill>
                  <a:schemeClr val="tx1"/>
                </a:solidFill>
              </a:rPr>
              <a:t>系統可以設定庫存量不足仍可以出庫。          □是      □否</a:t>
            </a:r>
            <a:endParaRPr lang="en-US" altLang="zh-TW" sz="1800" smtClean="0">
              <a:solidFill>
                <a:schemeClr val="tx1"/>
              </a:solidFill>
            </a:endParaRPr>
          </a:p>
          <a:p>
            <a:pPr lvl="1" eaLnBrk="1" hangingPunct="1">
              <a:spcBef>
                <a:spcPts val="600"/>
              </a:spcBef>
            </a:pPr>
            <a:r>
              <a:rPr lang="zh-TW" altLang="en-US" sz="1800" smtClean="0"/>
              <a:t>是    </a:t>
            </a:r>
            <a:r>
              <a:rPr lang="en-US" altLang="zh-TW" sz="1800" smtClean="0"/>
              <a:t>(</a:t>
            </a:r>
            <a:r>
              <a:rPr lang="zh-TW" altLang="en-US" sz="1800" smtClean="0"/>
              <a:t>在庫別資料建立作業哩，可以設定</a:t>
            </a:r>
            <a:r>
              <a:rPr lang="en-US" altLang="zh-TW" sz="1800" smtClean="0"/>
              <a:t>【</a:t>
            </a:r>
            <a:r>
              <a:rPr lang="zh-TW" altLang="en-US" sz="1800" smtClean="0"/>
              <a:t>存檔時庫存量不足准許出庫</a:t>
            </a:r>
            <a:r>
              <a:rPr lang="en-US" altLang="zh-TW" sz="1800" smtClean="0"/>
              <a:t>】</a:t>
            </a:r>
            <a:r>
              <a:rPr lang="zh-TW" altLang="en-US" sz="1800" smtClean="0"/>
              <a:t>及</a:t>
            </a:r>
            <a:br>
              <a:rPr lang="zh-TW" altLang="en-US" sz="1800" smtClean="0"/>
            </a:br>
            <a:r>
              <a:rPr lang="zh-TW" altLang="en-US" sz="1800" smtClean="0"/>
              <a:t>        </a:t>
            </a:r>
            <a:r>
              <a:rPr lang="en-US" altLang="zh-TW" sz="1800" smtClean="0"/>
              <a:t>【</a:t>
            </a:r>
            <a:r>
              <a:rPr lang="zh-TW" altLang="en-US" sz="1800" smtClean="0"/>
              <a:t>確認時庫存量不足准許出庫</a:t>
            </a:r>
            <a:r>
              <a:rPr lang="en-US" altLang="zh-TW" sz="1800" smtClean="0"/>
              <a:t>】</a:t>
            </a:r>
            <a:r>
              <a:rPr lang="zh-TW" altLang="en-US" sz="1800" smtClean="0"/>
              <a:t>。這兩個設定是為了防止倉庫的庫存</a:t>
            </a:r>
            <a:br>
              <a:rPr lang="zh-TW" altLang="en-US" sz="1800" smtClean="0"/>
            </a:br>
            <a:r>
              <a:rPr lang="zh-TW" altLang="en-US" sz="1800" smtClean="0"/>
              <a:t>         數量因為單據打單的順序問題，而發生庫存數量為零，但卻可以輸入</a:t>
            </a:r>
            <a:br>
              <a:rPr lang="zh-TW" altLang="en-US" sz="1800" smtClean="0"/>
            </a:br>
            <a:r>
              <a:rPr lang="zh-TW" altLang="en-US" sz="1800" smtClean="0"/>
              <a:t>         銷貨單的異常狀況，所設計的防呆措施</a:t>
            </a:r>
            <a:r>
              <a:rPr lang="en-US" altLang="zh-TW" sz="1800" smtClean="0"/>
              <a:t>)</a:t>
            </a:r>
          </a:p>
          <a:p>
            <a:pPr eaLnBrk="1" hangingPunct="1"/>
            <a:r>
              <a:rPr lang="zh-TW" altLang="en-US" sz="1800" smtClean="0">
                <a:solidFill>
                  <a:schemeClr val="tx1"/>
                </a:solidFill>
              </a:rPr>
              <a:t>交易對象分類建立作業是針對客戶做分類細項。       □是        □否</a:t>
            </a:r>
            <a:endParaRPr lang="en-US" altLang="zh-TW" sz="1800" smtClean="0">
              <a:solidFill>
                <a:schemeClr val="tx1"/>
              </a:solidFill>
            </a:endParaRPr>
          </a:p>
          <a:p>
            <a:pPr lvl="1" eaLnBrk="1" hangingPunct="1">
              <a:spcBef>
                <a:spcPts val="600"/>
              </a:spcBef>
            </a:pPr>
            <a:r>
              <a:rPr lang="zh-TW" altLang="en-US" sz="1800" smtClean="0"/>
              <a:t>否    </a:t>
            </a:r>
            <a:r>
              <a:rPr lang="en-US" altLang="zh-TW" sz="1800" smtClean="0"/>
              <a:t>(</a:t>
            </a:r>
            <a:r>
              <a:rPr lang="zh-TW" altLang="en-US" sz="1800" smtClean="0"/>
              <a:t>交易對象分類建立作業除了定義客戶的分類細項外，也可以對廠商做</a:t>
            </a:r>
            <a:br>
              <a:rPr lang="zh-TW" altLang="en-US" sz="1800" smtClean="0"/>
            </a:br>
            <a:r>
              <a:rPr lang="zh-TW" altLang="en-US" sz="1800" smtClean="0"/>
              <a:t>         分類細項設定，意思是可以從不同角度對客戶與廠商進行分類</a:t>
            </a:r>
            <a:r>
              <a:rPr lang="en-US" altLang="zh-TW" sz="1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p>
            <a:fld id="{7DE3DCB5-7BE8-4342-9731-284D99B78031}" type="slidenum">
              <a:rPr lang="zh-TW" altLang="en-US"/>
              <a:pPr/>
              <a:t>48</a:t>
            </a:fld>
            <a:endParaRPr lang="en-US" altLang="zh-TW"/>
          </a:p>
        </p:txBody>
      </p:sp>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a:xfrm>
            <a:off x="457200" y="2643188"/>
            <a:ext cx="8291513" cy="3162300"/>
          </a:xfrm>
        </p:spPr>
        <p:txBody>
          <a:bodyPr/>
          <a:lstStyle/>
          <a:p>
            <a:pPr eaLnBrk="1" hangingPunct="1"/>
            <a:r>
              <a:rPr lang="zh-TW" altLang="en-US" sz="1800" smtClean="0">
                <a:solidFill>
                  <a:schemeClr val="tx1"/>
                </a:solidFill>
              </a:rPr>
              <a:t>財務模組相關的現行年月，例如會計現行年度、銀行存款現行年月等等都是需要每個月自行手動調整。       □是        □否</a:t>
            </a:r>
            <a:endParaRPr lang="en-US" altLang="zh-TW" sz="1800" smtClean="0">
              <a:solidFill>
                <a:schemeClr val="tx1"/>
              </a:solidFill>
            </a:endParaRPr>
          </a:p>
          <a:p>
            <a:pPr lvl="1" eaLnBrk="1" hangingPunct="1">
              <a:spcBef>
                <a:spcPts val="600"/>
              </a:spcBef>
            </a:pPr>
            <a:r>
              <a:rPr lang="zh-TW" altLang="en-US" sz="1800" smtClean="0"/>
              <a:t>否    </a:t>
            </a:r>
            <a:r>
              <a:rPr lang="en-US" altLang="zh-TW" sz="1800" smtClean="0"/>
              <a:t>(</a:t>
            </a:r>
            <a:r>
              <a:rPr lang="zh-TW" altLang="en-US" sz="1800" smtClean="0"/>
              <a:t>財務模組的現行年月僅上線之初設定，之後乃是運用系統月結功能</a:t>
            </a:r>
            <a:br>
              <a:rPr lang="zh-TW" altLang="en-US" sz="1800" smtClean="0"/>
            </a:br>
            <a:r>
              <a:rPr lang="zh-TW" altLang="en-US" sz="1800" smtClean="0"/>
              <a:t>         加以變動的，所以不需要手動調整</a:t>
            </a:r>
            <a:r>
              <a:rPr lang="en-US" altLang="zh-TW" sz="1800" smtClean="0"/>
              <a:t>)</a:t>
            </a:r>
          </a:p>
          <a:p>
            <a:pPr eaLnBrk="1" hangingPunct="1"/>
            <a:r>
              <a:rPr lang="zh-TW" altLang="en-US" sz="1800" smtClean="0">
                <a:solidFill>
                  <a:schemeClr val="tx1"/>
                </a:solidFill>
              </a:rPr>
              <a:t>稅額計算要採整張資料計算或是單身單筆資料計算的設定在進銷存參數設定作業。     □是      □否</a:t>
            </a:r>
            <a:endParaRPr lang="en-US" altLang="zh-TW" sz="1800" smtClean="0">
              <a:solidFill>
                <a:schemeClr val="tx1"/>
              </a:solidFill>
            </a:endParaRPr>
          </a:p>
          <a:p>
            <a:pPr lvl="1" eaLnBrk="1" hangingPunct="1">
              <a:spcBef>
                <a:spcPts val="600"/>
              </a:spcBef>
            </a:pPr>
            <a:r>
              <a:rPr lang="zh-TW" altLang="en-US" sz="1800" smtClean="0"/>
              <a:t>否    </a:t>
            </a:r>
            <a:r>
              <a:rPr lang="en-US" altLang="zh-TW" sz="1800" smtClean="0"/>
              <a:t>(</a:t>
            </a:r>
            <a:r>
              <a:rPr lang="zh-TW" altLang="zh-TW" sz="1800" smtClean="0"/>
              <a:t>稅額計算要採整張資料計算或是單身單筆資料計算的設定，是在基</a:t>
            </a:r>
            <a:r>
              <a:rPr lang="zh-TW" altLang="en-US" sz="1800" smtClean="0"/>
              <a:t/>
            </a:r>
            <a:br>
              <a:rPr lang="zh-TW" altLang="en-US" sz="1800" smtClean="0"/>
            </a:br>
            <a:r>
              <a:rPr lang="zh-TW" altLang="en-US" sz="1800" smtClean="0"/>
              <a:t>          </a:t>
            </a:r>
            <a:r>
              <a:rPr lang="zh-TW" altLang="zh-TW" sz="1800" smtClean="0"/>
              <a:t>本參數設定作業</a:t>
            </a:r>
            <a:r>
              <a:rPr lang="en-US" altLang="zh-TW" sz="1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p>
            <a:fld id="{F4151ABC-5154-4DC9-A6C4-7A9A2E3BEA79}" type="slidenum">
              <a:rPr lang="zh-TW" altLang="en-US"/>
              <a:pPr/>
              <a:t>49</a:t>
            </a:fld>
            <a:endParaRPr lang="en-US" altLang="zh-TW"/>
          </a:p>
        </p:txBody>
      </p:sp>
      <p:sp>
        <p:nvSpPr>
          <p:cNvPr id="2" name="標題 1"/>
          <p:cNvSpPr>
            <a:spLocks noGrp="1"/>
          </p:cNvSpPr>
          <p:nvPr>
            <p:ph type="title" idx="4294967295"/>
          </p:nvPr>
        </p:nvSpPr>
        <p:spPr/>
        <p:txBody>
          <a:bodyPr/>
          <a:lstStyle/>
          <a:p>
            <a:pPr eaLnBrk="1" hangingPunct="1"/>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a:xfrm>
            <a:off x="457200" y="2643188"/>
            <a:ext cx="8291513" cy="3162300"/>
          </a:xfrm>
        </p:spPr>
        <p:txBody>
          <a:bodyPr/>
          <a:lstStyle/>
          <a:p>
            <a:pPr eaLnBrk="1" hangingPunct="1"/>
            <a:r>
              <a:rPr lang="zh-TW" altLang="en-US" sz="1800" smtClean="0">
                <a:solidFill>
                  <a:schemeClr val="tx1"/>
                </a:solidFill>
              </a:rPr>
              <a:t>付款條件建立作業跟企業資金預估有關係，當發生應收帳款及應付帳款時，該帳款何時可以預計收款、付款以及資金何時實現、兌現，都在這個作業設定。      □是        □否</a:t>
            </a:r>
            <a:endParaRPr lang="en-US" altLang="zh-TW" sz="1800" smtClean="0">
              <a:solidFill>
                <a:schemeClr val="tx1"/>
              </a:solidFill>
            </a:endParaRPr>
          </a:p>
          <a:p>
            <a:pPr lvl="1" eaLnBrk="1" hangingPunct="1">
              <a:spcBef>
                <a:spcPts val="600"/>
              </a:spcBef>
            </a:pPr>
            <a:r>
              <a:rPr lang="zh-TW" altLang="en-US" sz="1800" smtClean="0"/>
              <a:t>是   </a:t>
            </a:r>
            <a:endParaRPr lang="en-US" altLang="zh-TW"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63688" y="2348881"/>
            <a:ext cx="5691484" cy="450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投影片編號版面配置區 5"/>
          <p:cNvSpPr>
            <a:spLocks noGrp="1"/>
          </p:cNvSpPr>
          <p:nvPr>
            <p:ph type="sldNum" sz="quarter" idx="10"/>
          </p:nvPr>
        </p:nvSpPr>
        <p:spPr/>
        <p:txBody>
          <a:bodyPr/>
          <a:lstStyle/>
          <a:p>
            <a:fld id="{DEF316C9-5163-4353-93C5-E5EE012F9D7E}" type="slidenum">
              <a:rPr lang="zh-TW" altLang="en-US"/>
              <a:pPr/>
              <a:t>5</a:t>
            </a:fld>
            <a:endParaRPr lang="en-US" altLang="zh-TW"/>
          </a:p>
        </p:txBody>
      </p:sp>
      <p:sp>
        <p:nvSpPr>
          <p:cNvPr id="26626" name="Rectangle 2"/>
          <p:cNvSpPr>
            <a:spLocks noGrp="1"/>
          </p:cNvSpPr>
          <p:nvPr>
            <p:ph type="title" idx="4294967295"/>
          </p:nvPr>
        </p:nvSpPr>
        <p:spPr>
          <a:xfrm>
            <a:off x="428625" y="1357313"/>
            <a:ext cx="8229600" cy="919559"/>
          </a:xfrm>
        </p:spPr>
        <p:txBody>
          <a:bodyPr/>
          <a:lstStyle/>
          <a:p>
            <a:pPr>
              <a:defRPr/>
            </a:pPr>
            <a:r>
              <a:rPr lang="en-US" altLang="zh-TW" b="1" dirty="0" smtClean="0">
                <a:effectLst>
                  <a:outerShdw blurRad="38100" dist="38100" dir="2700000" algn="tl">
                    <a:srgbClr val="000000">
                      <a:alpha val="43137"/>
                    </a:srgbClr>
                  </a:outerShdw>
                </a:effectLst>
              </a:rPr>
              <a:t>1.</a:t>
            </a:r>
            <a:r>
              <a:rPr lang="en-US" altLang="zh-TW" dirty="0" smtClean="0">
                <a:effectLst>
                  <a:outerShdw blurRad="38100" dist="38100" dir="2700000" algn="tl">
                    <a:srgbClr val="000000">
                      <a:alpha val="43137"/>
                    </a:srgbClr>
                  </a:outerShdw>
                </a:effectLst>
              </a:rPr>
              <a:t> </a:t>
            </a:r>
            <a:r>
              <a:rPr lang="zh-TW" altLang="en-US" dirty="0" smtClean="0">
                <a:effectLst>
                  <a:outerShdw blurRad="38100" dist="38100" dir="2700000" algn="tl">
                    <a:srgbClr val="000000">
                      <a:alpha val="43137"/>
                    </a:srgbClr>
                  </a:outerShdw>
                </a:effectLst>
              </a:rPr>
              <a:t>基本參數設定</a:t>
            </a:r>
          </a:p>
        </p:txBody>
      </p:sp>
      <p:sp>
        <p:nvSpPr>
          <p:cNvPr id="18435" name="Rectangle 5"/>
          <p:cNvSpPr>
            <a:spLocks noChangeArrowheads="1"/>
          </p:cNvSpPr>
          <p:nvPr/>
        </p:nvSpPr>
        <p:spPr bwMode="auto">
          <a:xfrm>
            <a:off x="2699792" y="4428808"/>
            <a:ext cx="1584176" cy="51236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6630" name="AutoShape 6"/>
          <p:cNvSpPr>
            <a:spLocks noChangeArrowheads="1"/>
          </p:cNvSpPr>
          <p:nvPr/>
        </p:nvSpPr>
        <p:spPr bwMode="auto">
          <a:xfrm>
            <a:off x="611188" y="4508500"/>
            <a:ext cx="1944687" cy="720725"/>
          </a:xfrm>
          <a:prstGeom prst="wedgeRoundRectCallout">
            <a:avLst>
              <a:gd name="adj1" fmla="val 55730"/>
              <a:gd name="adj2" fmla="val -28096"/>
              <a:gd name="adj3" fmla="val 16667"/>
            </a:avLst>
          </a:prstGeom>
          <a:gradFill rotWithShape="1">
            <a:gsLst>
              <a:gs pos="0">
                <a:srgbClr val="FFFFCC"/>
              </a:gs>
              <a:gs pos="100000">
                <a:schemeClr val="bg1"/>
              </a:gs>
            </a:gsLst>
            <a:lin ang="5400000" scaled="1"/>
          </a:gradFill>
          <a:ln w="9525">
            <a:solidFill>
              <a:schemeClr val="tx1"/>
            </a:solidFill>
            <a:miter lim="800000"/>
            <a:headEnd/>
            <a:tailEnd/>
          </a:ln>
          <a:effectLst/>
        </p:spPr>
        <p:txBody>
          <a:bodyPr anchor="ctr" anchorCtr="1"/>
          <a:lstStyle/>
          <a:p>
            <a:pPr algn="ctr">
              <a:defRPr/>
            </a:pPr>
            <a:r>
              <a:rPr lang="zh-TW" altLang="en-US" b="1">
                <a:effectLst>
                  <a:outerShdw blurRad="38100" dist="38100" dir="2700000" algn="tl">
                    <a:srgbClr val="FFFFFF"/>
                  </a:outerShdw>
                </a:effectLst>
                <a:latin typeface="Times New Roman" pitchFamily="18" charset="0"/>
                <a:ea typeface="標楷體" pitchFamily="65" charset="-120"/>
              </a:rPr>
              <a:t>單據確認的依據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154"/>
                                        </p:tgtEl>
                                        <p:attrNameLst>
                                          <p:attrName>style.visibility</p:attrName>
                                        </p:attrNameLst>
                                      </p:cBhvr>
                                      <p:to>
                                        <p:strVal val="visible"/>
                                      </p:to>
                                    </p:set>
                                    <p:animEffect transition="in" filter="fade">
                                      <p:cBhvr>
                                        <p:cTn id="11" dur="500"/>
                                        <p:tgtEl>
                                          <p:spTgt spid="615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435"/>
                                        </p:tgtEl>
                                        <p:attrNameLst>
                                          <p:attrName>style.visibility</p:attrName>
                                        </p:attrNameLst>
                                      </p:cBhvr>
                                      <p:to>
                                        <p:strVal val="visible"/>
                                      </p:to>
                                    </p:set>
                                    <p:animEffect transition="in" filter="blinds(horizontal)">
                                      <p:cBhvr>
                                        <p:cTn id="16" dur="500"/>
                                        <p:tgtEl>
                                          <p:spTgt spid="18435"/>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26630"/>
                                        </p:tgtEl>
                                        <p:attrNameLst>
                                          <p:attrName>style.visibility</p:attrName>
                                        </p:attrNameLst>
                                      </p:cBhvr>
                                      <p:to>
                                        <p:strVal val="visible"/>
                                      </p:to>
                                    </p:set>
                                    <p:animEffect transition="in" filter="checkerboard(across)">
                                      <p:cBhvr>
                                        <p:cTn id="20"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18435" grpId="0" animBg="1"/>
      <p:bldP spid="266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p>
            <a:fld id="{9D088E92-CFE6-4318-841B-9EB68639FFEE}" type="slidenum">
              <a:rPr lang="zh-TW" altLang="en-US"/>
              <a:pPr/>
              <a:t>50</a:t>
            </a:fld>
            <a:endParaRPr lang="en-US" altLang="zh-TW"/>
          </a:p>
        </p:txBody>
      </p:sp>
      <p:sp>
        <p:nvSpPr>
          <p:cNvPr id="2" name="標題 1"/>
          <p:cNvSpPr>
            <a:spLocks noGrp="1"/>
          </p:cNvSpPr>
          <p:nvPr>
            <p:ph type="title" idx="4294967295"/>
          </p:nvPr>
        </p:nvSpPr>
        <p:spPr/>
        <p:txBody>
          <a:bodyPr/>
          <a:lstStyle/>
          <a:p>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a:xfrm>
            <a:off x="457200" y="2643188"/>
            <a:ext cx="8291513" cy="3017837"/>
          </a:xfrm>
        </p:spPr>
        <p:txBody>
          <a:bodyPr/>
          <a:lstStyle/>
          <a:p>
            <a:pPr>
              <a:lnSpc>
                <a:spcPts val="2900"/>
              </a:lnSpc>
              <a:spcBef>
                <a:spcPts val="1900"/>
              </a:spcBef>
            </a:pPr>
            <a:r>
              <a:rPr lang="zh-TW" altLang="en-US" dirty="0" smtClean="0">
                <a:solidFill>
                  <a:schemeClr val="tx1"/>
                </a:solidFill>
              </a:rPr>
              <a:t>下列有關編碼原則設定作業之敘述，何者</a:t>
            </a:r>
            <a:r>
              <a:rPr lang="zh-TW" altLang="en-US" dirty="0">
                <a:solidFill>
                  <a:schemeClr val="tx1"/>
                </a:solidFill>
              </a:rPr>
              <a:t>不</a:t>
            </a:r>
            <a:r>
              <a:rPr lang="zh-TW" altLang="en-US" dirty="0" smtClean="0">
                <a:solidFill>
                  <a:schemeClr val="tx1"/>
                </a:solidFill>
              </a:rPr>
              <a:t>正確？</a:t>
            </a:r>
            <a:br>
              <a:rPr lang="zh-TW" altLang="en-US" dirty="0" smtClean="0">
                <a:solidFill>
                  <a:schemeClr val="tx1"/>
                </a:solidFill>
              </a:rPr>
            </a:br>
            <a:r>
              <a:rPr lang="en-US" altLang="zh-TW" dirty="0" smtClean="0">
                <a:solidFill>
                  <a:schemeClr val="tx1"/>
                </a:solidFill>
              </a:rPr>
              <a:t>A) </a:t>
            </a:r>
            <a:r>
              <a:rPr lang="zh-TW" altLang="en-US" dirty="0" smtClean="0">
                <a:solidFill>
                  <a:schemeClr val="tx1"/>
                </a:solidFill>
              </a:rPr>
              <a:t>有品號編碼設定</a:t>
            </a:r>
            <a:br>
              <a:rPr lang="zh-TW" altLang="en-US" dirty="0" smtClean="0">
                <a:solidFill>
                  <a:schemeClr val="tx1"/>
                </a:solidFill>
              </a:rPr>
            </a:br>
            <a:r>
              <a:rPr lang="en-US" altLang="zh-TW" dirty="0" smtClean="0">
                <a:solidFill>
                  <a:schemeClr val="tx1"/>
                </a:solidFill>
              </a:rPr>
              <a:t>B) </a:t>
            </a:r>
            <a:r>
              <a:rPr lang="zh-TW" altLang="en-US" dirty="0" smtClean="0">
                <a:solidFill>
                  <a:schemeClr val="tx1"/>
                </a:solidFill>
              </a:rPr>
              <a:t>有客戶編碼設定</a:t>
            </a:r>
            <a:br>
              <a:rPr lang="zh-TW" altLang="en-US" dirty="0" smtClean="0">
                <a:solidFill>
                  <a:schemeClr val="tx1"/>
                </a:solidFill>
              </a:rPr>
            </a:br>
            <a:r>
              <a:rPr lang="en-US" altLang="zh-TW" dirty="0" smtClean="0">
                <a:solidFill>
                  <a:schemeClr val="tx1"/>
                </a:solidFill>
              </a:rPr>
              <a:t>C) </a:t>
            </a:r>
            <a:r>
              <a:rPr lang="zh-TW" altLang="en-US" dirty="0" smtClean="0">
                <a:solidFill>
                  <a:schemeClr val="tx1"/>
                </a:solidFill>
              </a:rPr>
              <a:t>有廠商編碼設定</a:t>
            </a:r>
            <a:br>
              <a:rPr lang="zh-TW" altLang="en-US" dirty="0" smtClean="0">
                <a:solidFill>
                  <a:schemeClr val="tx1"/>
                </a:solidFill>
              </a:rPr>
            </a:br>
            <a:r>
              <a:rPr lang="en-US" altLang="zh-TW" dirty="0" smtClean="0">
                <a:solidFill>
                  <a:schemeClr val="tx1"/>
                </a:solidFill>
              </a:rPr>
              <a:t>D) </a:t>
            </a:r>
            <a:r>
              <a:rPr lang="zh-TW" altLang="en-US" dirty="0" smtClean="0">
                <a:solidFill>
                  <a:schemeClr val="tx1"/>
                </a:solidFill>
              </a:rPr>
              <a:t>有產品結構編碼設定 </a:t>
            </a:r>
            <a:endParaRPr lang="en-US" altLang="zh-TW" dirty="0" smtClean="0">
              <a:solidFill>
                <a:schemeClr val="tx1"/>
              </a:solidFill>
            </a:endParaRPr>
          </a:p>
          <a:p>
            <a:pPr lvl="1">
              <a:lnSpc>
                <a:spcPts val="2900"/>
              </a:lnSpc>
              <a:spcBef>
                <a:spcPts val="1900"/>
              </a:spcBef>
            </a:pPr>
            <a:r>
              <a:rPr lang="en-US" altLang="zh-TW" sz="2000" dirty="0" smtClean="0">
                <a:solidFill>
                  <a:srgbClr val="0000FF"/>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p:txBody>
          <a:bodyPr/>
          <a:lstStyle/>
          <a:p>
            <a:fld id="{53F14D97-2F4F-4153-BC7A-6EA462CEF780}" type="slidenum">
              <a:rPr lang="zh-TW" altLang="en-US"/>
              <a:pPr/>
              <a:t>51</a:t>
            </a:fld>
            <a:endParaRPr lang="en-US" altLang="zh-TW"/>
          </a:p>
        </p:txBody>
      </p:sp>
      <p:sp>
        <p:nvSpPr>
          <p:cNvPr id="2" name="標題 1"/>
          <p:cNvSpPr>
            <a:spLocks noGrp="1"/>
          </p:cNvSpPr>
          <p:nvPr>
            <p:ph type="title" idx="4294967295"/>
          </p:nvPr>
        </p:nvSpPr>
        <p:spPr/>
        <p:txBody>
          <a:bodyPr/>
          <a:lstStyle/>
          <a:p>
            <a:r>
              <a:rPr lang="zh-TW" altLang="en-US" smtClean="0"/>
              <a:t>評量測驗 </a:t>
            </a:r>
            <a:r>
              <a:rPr lang="en-US" altLang="zh-TW" b="1" i="1" smtClean="0"/>
              <a:t>(Cont.)</a:t>
            </a:r>
            <a:endParaRPr lang="zh-TW" altLang="en-US" b="1" i="1" smtClean="0"/>
          </a:p>
        </p:txBody>
      </p:sp>
      <p:sp>
        <p:nvSpPr>
          <p:cNvPr id="3" name="內容版面配置區 2"/>
          <p:cNvSpPr>
            <a:spLocks noGrp="1"/>
          </p:cNvSpPr>
          <p:nvPr>
            <p:ph idx="4294967295"/>
          </p:nvPr>
        </p:nvSpPr>
        <p:spPr>
          <a:xfrm>
            <a:off x="457200" y="2643188"/>
            <a:ext cx="8291513" cy="3017837"/>
          </a:xfrm>
        </p:spPr>
        <p:txBody>
          <a:bodyPr/>
          <a:lstStyle/>
          <a:p>
            <a:pPr>
              <a:lnSpc>
                <a:spcPts val="2900"/>
              </a:lnSpc>
              <a:spcBef>
                <a:spcPts val="1900"/>
              </a:spcBef>
            </a:pPr>
            <a:r>
              <a:rPr lang="zh-TW" altLang="en-US" smtClean="0">
                <a:solidFill>
                  <a:schemeClr val="tx1"/>
                </a:solidFill>
              </a:rPr>
              <a:t>有關下列基本資料管理系統中的作業敘述，何者不正確？</a:t>
            </a:r>
            <a:br>
              <a:rPr lang="zh-TW" altLang="en-US" smtClean="0">
                <a:solidFill>
                  <a:schemeClr val="tx1"/>
                </a:solidFill>
              </a:rPr>
            </a:br>
            <a:r>
              <a:rPr lang="en-US" altLang="zh-TW" smtClean="0">
                <a:solidFill>
                  <a:schemeClr val="tx1"/>
                </a:solidFill>
              </a:rPr>
              <a:t>A) </a:t>
            </a:r>
            <a:r>
              <a:rPr lang="zh-TW" altLang="en-US" smtClean="0">
                <a:solidFill>
                  <a:schemeClr val="tx1"/>
                </a:solidFill>
              </a:rPr>
              <a:t>廠別資料建立作業至少要建立一筆資料 </a:t>
            </a:r>
            <a:br>
              <a:rPr lang="zh-TW" altLang="en-US" smtClean="0">
                <a:solidFill>
                  <a:schemeClr val="tx1"/>
                </a:solidFill>
              </a:rPr>
            </a:br>
            <a:r>
              <a:rPr lang="en-US" altLang="zh-TW" smtClean="0">
                <a:solidFill>
                  <a:schemeClr val="tx1"/>
                </a:solidFill>
              </a:rPr>
              <a:t>B) </a:t>
            </a:r>
            <a:r>
              <a:rPr lang="zh-TW" altLang="en-US" smtClean="0">
                <a:solidFill>
                  <a:schemeClr val="tx1"/>
                </a:solidFill>
              </a:rPr>
              <a:t>庫別資料建立作業至少要建立一筆資料 </a:t>
            </a:r>
            <a:br>
              <a:rPr lang="zh-TW" altLang="en-US" smtClean="0">
                <a:solidFill>
                  <a:schemeClr val="tx1"/>
                </a:solidFill>
              </a:rPr>
            </a:br>
            <a:r>
              <a:rPr lang="en-US" altLang="zh-TW" smtClean="0">
                <a:solidFill>
                  <a:schemeClr val="tx1"/>
                </a:solidFill>
              </a:rPr>
              <a:t>C) </a:t>
            </a:r>
            <a:r>
              <a:rPr lang="zh-TW" altLang="en-US" smtClean="0">
                <a:solidFill>
                  <a:schemeClr val="tx1"/>
                </a:solidFill>
              </a:rPr>
              <a:t>常用片語建立作業可建立自己常用的片語</a:t>
            </a:r>
            <a:br>
              <a:rPr lang="zh-TW" altLang="en-US" smtClean="0">
                <a:solidFill>
                  <a:schemeClr val="tx1"/>
                </a:solidFill>
              </a:rPr>
            </a:br>
            <a:r>
              <a:rPr lang="en-US" altLang="zh-TW" smtClean="0">
                <a:solidFill>
                  <a:schemeClr val="tx1"/>
                </a:solidFill>
              </a:rPr>
              <a:t>D) </a:t>
            </a:r>
            <a:r>
              <a:rPr lang="zh-TW" altLang="en-US" smtClean="0">
                <a:solidFill>
                  <a:schemeClr val="tx1"/>
                </a:solidFill>
              </a:rPr>
              <a:t>幣別匯率建立作業至少要建有台幣和美金兩種幣別 </a:t>
            </a:r>
            <a:endParaRPr lang="en-US" altLang="zh-TW" smtClean="0">
              <a:solidFill>
                <a:schemeClr val="tx1"/>
              </a:solidFill>
            </a:endParaRPr>
          </a:p>
          <a:p>
            <a:pPr lvl="1">
              <a:lnSpc>
                <a:spcPts val="2900"/>
              </a:lnSpc>
              <a:spcBef>
                <a:spcPts val="1900"/>
              </a:spcBef>
            </a:pPr>
            <a:r>
              <a:rPr lang="en-US" altLang="zh-TW" sz="2000" smtClean="0">
                <a:solidFill>
                  <a:srgbClr val="0000FF"/>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5"/>
          <p:cNvSpPr>
            <a:spLocks noGrp="1"/>
          </p:cNvSpPr>
          <p:nvPr>
            <p:ph type="sldNum" sz="quarter" idx="10"/>
          </p:nvPr>
        </p:nvSpPr>
        <p:spPr/>
        <p:txBody>
          <a:bodyPr/>
          <a:lstStyle/>
          <a:p>
            <a:fld id="{9CECD599-2233-4746-AA97-34511368434D}" type="slidenum">
              <a:rPr lang="zh-TW" altLang="en-US"/>
              <a:pPr/>
              <a:t>6</a:t>
            </a:fld>
            <a:endParaRPr lang="en-US" altLang="zh-TW"/>
          </a:p>
        </p:txBody>
      </p:sp>
      <p:sp>
        <p:nvSpPr>
          <p:cNvPr id="27650" name="Rectangle 2"/>
          <p:cNvSpPr>
            <a:spLocks noGrp="1"/>
          </p:cNvSpPr>
          <p:nvPr>
            <p:ph type="title" idx="4294967295"/>
          </p:nvPr>
        </p:nvSpPr>
        <p:spPr>
          <a:xfrm>
            <a:off x="428625" y="1357313"/>
            <a:ext cx="8229600" cy="919559"/>
          </a:xfrm>
        </p:spPr>
        <p:txBody>
          <a:bodyPr/>
          <a:lstStyle/>
          <a:p>
            <a:pPr>
              <a:defRPr/>
            </a:pPr>
            <a:r>
              <a:rPr lang="en-US" altLang="zh-TW" b="1" dirty="0" smtClean="0">
                <a:effectLst>
                  <a:outerShdw blurRad="38100" dist="38100" dir="2700000" algn="tl">
                    <a:srgbClr val="000000">
                      <a:alpha val="43137"/>
                    </a:srgbClr>
                  </a:outerShdw>
                </a:effectLst>
              </a:rPr>
              <a:t>1. </a:t>
            </a:r>
            <a:r>
              <a:rPr lang="zh-TW" altLang="en-US" dirty="0" smtClean="0">
                <a:effectLst>
                  <a:outerShdw blurRad="38100" dist="38100" dir="2700000" algn="tl">
                    <a:srgbClr val="000000">
                      <a:alpha val="43137"/>
                    </a:srgbClr>
                  </a:outerShdw>
                </a:effectLst>
              </a:rPr>
              <a:t>基本參數設定 </a:t>
            </a:r>
            <a:r>
              <a:rPr lang="en-US" altLang="zh-TW" b="1" dirty="0" smtClean="0">
                <a:effectLst>
                  <a:outerShdw blurRad="38100" dist="38100" dir="2700000" algn="tl">
                    <a:srgbClr val="000000">
                      <a:alpha val="43137"/>
                    </a:srgbClr>
                  </a:outerShdw>
                </a:effectLst>
              </a:rPr>
              <a:t>(</a:t>
            </a:r>
            <a:r>
              <a:rPr lang="en-US" altLang="zh-TW" b="1" i="1" dirty="0" smtClean="0">
                <a:effectLst>
                  <a:outerShdw blurRad="38100" dist="38100" dir="2700000" algn="tl">
                    <a:srgbClr val="000000">
                      <a:alpha val="43137"/>
                    </a:srgbClr>
                  </a:outerShdw>
                </a:effectLst>
              </a:rPr>
              <a:t>Cont</a:t>
            </a:r>
            <a:r>
              <a:rPr lang="en-US" altLang="zh-TW" b="1" dirty="0" smtClean="0">
                <a:effectLst>
                  <a:outerShdw blurRad="38100" dist="38100" dir="2700000" algn="tl">
                    <a:srgbClr val="000000">
                      <a:alpha val="43137"/>
                    </a:srgbClr>
                  </a:outerShdw>
                </a:effectLst>
              </a:rPr>
              <a:t>.)</a:t>
            </a:r>
            <a:endParaRPr lang="zh-TW" altLang="en-US" b="1" dirty="0" smtClean="0">
              <a:effectLst>
                <a:outerShdw blurRad="38100" dist="38100" dir="2700000" algn="tl">
                  <a:srgbClr val="000000">
                    <a:alpha val="43137"/>
                  </a:srgbClr>
                </a:outerShdw>
              </a:effectLst>
            </a:endParaRPr>
          </a:p>
        </p:txBody>
      </p:sp>
      <p:graphicFrame>
        <p:nvGraphicFramePr>
          <p:cNvPr id="27684" name="Group 36"/>
          <p:cNvGraphicFramePr>
            <a:graphicFrameLocks noGrp="1"/>
          </p:cNvGraphicFramePr>
          <p:nvPr>
            <p:ph idx="4294967295"/>
            <p:extLst>
              <p:ext uri="{D42A27DB-BD31-4B8C-83A1-F6EECF244321}">
                <p14:modId xmlns:p14="http://schemas.microsoft.com/office/powerpoint/2010/main" val="3223915133"/>
              </p:ext>
            </p:extLst>
          </p:nvPr>
        </p:nvGraphicFramePr>
        <p:xfrm>
          <a:off x="539750" y="3213100"/>
          <a:ext cx="8229600" cy="1511301"/>
        </p:xfrm>
        <a:graphic>
          <a:graphicData uri="http://schemas.openxmlformats.org/drawingml/2006/table">
            <a:tbl>
              <a:tblPr/>
              <a:tblGrid>
                <a:gridCol w="2057400"/>
                <a:gridCol w="2057400"/>
                <a:gridCol w="2057400"/>
                <a:gridCol w="2057400"/>
              </a:tblGrid>
              <a:tr h="496888">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銷售單狀況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打單</a:t>
                      </a:r>
                      <a:r>
                        <a:rPr kumimoji="0" lang="en-US" altLang="zh-TW"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a:t>
                      </a:r>
                      <a:r>
                        <a:rPr kumimoji="0" lang="zh-TW" altLang="en-US"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單據</a:t>
                      </a:r>
                      <a:r>
                        <a:rPr kumimoji="0" lang="en-US" altLang="zh-TW"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a:t>
                      </a:r>
                      <a:r>
                        <a:rPr kumimoji="0" lang="zh-TW" altLang="en-US"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日期</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0000FF"/>
                          </a:solidFill>
                          <a:effectLst/>
                          <a:latin typeface="Times New Roman" pitchFamily="18" charset="0"/>
                          <a:ea typeface="標楷體" pitchFamily="65" charset="-120"/>
                          <a:cs typeface="Times New Roman" pitchFamily="18" charset="0"/>
                        </a:rPr>
                        <a:t>出貨日期</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dirty="0" smtClean="0">
                          <a:ln>
                            <a:noFill/>
                          </a:ln>
                          <a:solidFill>
                            <a:srgbClr val="FF3399"/>
                          </a:solidFill>
                          <a:effectLst/>
                          <a:latin typeface="Times New Roman" pitchFamily="18" charset="0"/>
                          <a:ea typeface="標楷體" pitchFamily="65" charset="-120"/>
                          <a:cs typeface="Times New Roman" pitchFamily="18" charset="0"/>
                        </a:rPr>
                        <a:t>扣庫存帳日期</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5300">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0000FF"/>
                          </a:solidFill>
                          <a:effectLst/>
                          <a:latin typeface="Times New Roman" pitchFamily="18" charset="0"/>
                          <a:ea typeface="標楷體" pitchFamily="65" charset="-120"/>
                          <a:cs typeface="Times New Roman" pitchFamily="18" charset="0"/>
                        </a:rPr>
                        <a:t>狀況一</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en-US" altLang="zh-TW" sz="1800" b="1" i="0" u="none" strike="noStrike" cap="none" normalizeH="0" baseline="0" smtClean="0">
                          <a:ln>
                            <a:noFill/>
                          </a:ln>
                          <a:solidFill>
                            <a:srgbClr val="0000FF"/>
                          </a:solidFill>
                          <a:effectLst/>
                          <a:latin typeface="Times New Roman" pitchFamily="18" charset="0"/>
                          <a:ea typeface="標楷體" pitchFamily="65" charset="-120"/>
                          <a:cs typeface="Times New Roman" pitchFamily="18" charset="0"/>
                        </a:rPr>
                        <a:t>1/20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en-US" altLang="zh-TW"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1/21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endParaRPr kumimoji="0" lang="en-US" altLang="zh-TW" sz="1800" b="1" i="0" u="none" strike="noStrike" cap="none" normalizeH="0" baseline="0" dirty="0" smtClean="0">
                        <a:ln>
                          <a:noFill/>
                        </a:ln>
                        <a:solidFill>
                          <a:srgbClr val="FF3399"/>
                        </a:solidFill>
                        <a:effectLst/>
                        <a:latin typeface="Times New Roman" pitchFamily="18" charset="0"/>
                        <a:ea typeface="標楷體" pitchFamily="65" charset="-120"/>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9113">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zh-TW" altLang="en-US" sz="1800" b="1" i="0" u="none" strike="noStrike" cap="none" normalizeH="0" baseline="0" smtClean="0">
                          <a:ln>
                            <a:noFill/>
                          </a:ln>
                          <a:solidFill>
                            <a:srgbClr val="0000FF"/>
                          </a:solidFill>
                          <a:effectLst/>
                          <a:latin typeface="Times New Roman" pitchFamily="18" charset="0"/>
                          <a:ea typeface="標楷體" pitchFamily="65" charset="-120"/>
                          <a:cs typeface="Times New Roman" pitchFamily="18" charset="0"/>
                        </a:rPr>
                        <a:t>狀況二</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en-US" altLang="zh-TW" sz="1800" b="1" i="0" u="none" strike="noStrike" cap="none" normalizeH="0" baseline="0" smtClean="0">
                          <a:ln>
                            <a:noFill/>
                          </a:ln>
                          <a:solidFill>
                            <a:srgbClr val="0000FF"/>
                          </a:solidFill>
                          <a:effectLst/>
                          <a:latin typeface="Times New Roman" pitchFamily="18" charset="0"/>
                          <a:ea typeface="標楷體" pitchFamily="65" charset="-120"/>
                          <a:cs typeface="Times New Roman" pitchFamily="18" charset="0"/>
                        </a:rPr>
                        <a:t>1/20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r>
                        <a:rPr kumimoji="0" lang="en-US" altLang="zh-TW" sz="1800" b="1" i="0" u="none" strike="noStrike" cap="none" normalizeH="0" baseline="0" dirty="0" smtClean="0">
                          <a:ln>
                            <a:noFill/>
                          </a:ln>
                          <a:solidFill>
                            <a:srgbClr val="0000FF"/>
                          </a:solidFill>
                          <a:effectLst/>
                          <a:latin typeface="Times New Roman" pitchFamily="18" charset="0"/>
                          <a:ea typeface="標楷體" pitchFamily="65" charset="-120"/>
                          <a:cs typeface="Times New Roman" pitchFamily="18" charset="0"/>
                        </a:rPr>
                        <a:t>1/21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400"/>
                        </a:lnSpc>
                        <a:spcBef>
                          <a:spcPts val="1200"/>
                        </a:spcBef>
                        <a:spcAft>
                          <a:spcPct val="0"/>
                        </a:spcAft>
                        <a:buClr>
                          <a:srgbClr val="FF3399"/>
                        </a:buClr>
                        <a:buSzPct val="65000"/>
                        <a:buFont typeface="Wingdings" pitchFamily="2" charset="2"/>
                        <a:buNone/>
                        <a:tabLst/>
                      </a:pPr>
                      <a:endParaRPr kumimoji="0" lang="zh-TW" altLang="en-US" sz="1800" b="1" i="0" u="none" strike="noStrike" cap="none" normalizeH="0" baseline="0" dirty="0" smtClean="0">
                        <a:ln>
                          <a:noFill/>
                        </a:ln>
                        <a:solidFill>
                          <a:srgbClr val="FF3399"/>
                        </a:solidFill>
                        <a:effectLst/>
                        <a:latin typeface="Times New Roman" pitchFamily="18" charset="0"/>
                        <a:ea typeface="標楷體" pitchFamily="65" charset="-120"/>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9480" name="Text Box 33"/>
          <p:cNvSpPr txBox="1">
            <a:spLocks noChangeArrowheads="1"/>
          </p:cNvSpPr>
          <p:nvPr/>
        </p:nvSpPr>
        <p:spPr bwMode="auto">
          <a:xfrm>
            <a:off x="7380288" y="3789363"/>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dirty="0" smtClean="0"/>
              <a:t>1/21</a:t>
            </a:r>
            <a:endParaRPr lang="en-US" altLang="zh-TW" dirty="0"/>
          </a:p>
        </p:txBody>
      </p:sp>
      <p:sp>
        <p:nvSpPr>
          <p:cNvPr id="19481" name="Text Box 34"/>
          <p:cNvSpPr txBox="1">
            <a:spLocks noChangeArrowheads="1"/>
          </p:cNvSpPr>
          <p:nvPr/>
        </p:nvSpPr>
        <p:spPr bwMode="auto">
          <a:xfrm>
            <a:off x="7380288" y="4292600"/>
            <a:ext cx="863600"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a:t>1/20</a:t>
            </a:r>
          </a:p>
        </p:txBody>
      </p:sp>
      <p:sp>
        <p:nvSpPr>
          <p:cNvPr id="27683" name="Text Box 35"/>
          <p:cNvSpPr txBox="1">
            <a:spLocks noChangeArrowheads="1"/>
          </p:cNvSpPr>
          <p:nvPr/>
        </p:nvSpPr>
        <p:spPr bwMode="auto">
          <a:xfrm>
            <a:off x="827088" y="5013325"/>
            <a:ext cx="6553200" cy="779463"/>
          </a:xfrm>
          <a:prstGeom prst="rect">
            <a:avLst/>
          </a:prstGeom>
          <a:noFill/>
          <a:ln w="9525">
            <a:noFill/>
            <a:miter lim="800000"/>
            <a:headEnd/>
            <a:tailEnd/>
          </a:ln>
          <a:effectLst/>
        </p:spPr>
        <p:txBody>
          <a:bodyPr>
            <a:spAutoFit/>
          </a:bodyPr>
          <a:lstStyle/>
          <a:p>
            <a:pPr marL="342900" indent="-342900">
              <a:spcBef>
                <a:spcPct val="50000"/>
              </a:spcBef>
              <a:buFontTx/>
              <a:buAutoNum type="arabicPeriod"/>
              <a:defRPr/>
            </a:pP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扣款</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扣庫存帳</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日期為</a:t>
            </a:r>
            <a:r>
              <a:rPr lang="zh-TW" altLang="en-US" b="1" u="sng" dirty="0">
                <a:solidFill>
                  <a:srgbClr val="FF0000"/>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出貨日期</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：請設定為</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solidFill>
                  <a:srgbClr val="0000FF"/>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系統日</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p>
          <a:p>
            <a:pPr marL="342900" indent="-342900">
              <a:spcBef>
                <a:spcPct val="50000"/>
              </a:spcBef>
              <a:buFontTx/>
              <a:buAutoNum type="arabicPeriod"/>
              <a:defRPr/>
            </a:pP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扣款</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扣庫存帳</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日期為</a:t>
            </a:r>
            <a:r>
              <a:rPr lang="zh-TW" altLang="en-US" b="1" u="sng" dirty="0">
                <a:solidFill>
                  <a:srgbClr val="FF0000"/>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打單日期</a:t>
            </a:r>
            <a:r>
              <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：請設定為</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r>
              <a:rPr lang="zh-TW" altLang="en-US" b="1" dirty="0">
                <a:solidFill>
                  <a:srgbClr val="0000FF"/>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單據日</a:t>
            </a:r>
            <a:r>
              <a:rPr lang="en-US" altLang="zh-TW"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a:t>
            </a:r>
            <a:endParaRPr lang="zh-TW" altLang="en-US" b="1" dirty="0">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endParaRPr>
          </a:p>
        </p:txBody>
      </p:sp>
      <p:sp>
        <p:nvSpPr>
          <p:cNvPr id="7" name="文字方塊 6"/>
          <p:cNvSpPr txBox="1"/>
          <p:nvPr/>
        </p:nvSpPr>
        <p:spPr>
          <a:xfrm>
            <a:off x="500063" y="2643188"/>
            <a:ext cx="1785937" cy="400050"/>
          </a:xfrm>
          <a:prstGeom prst="rect">
            <a:avLst/>
          </a:prstGeom>
          <a:noFill/>
        </p:spPr>
        <p:txBody>
          <a:bodyPr>
            <a:spAutoFit/>
          </a:bodyPr>
          <a:lstStyle/>
          <a:p>
            <a:pPr>
              <a:defRPr/>
            </a:pPr>
            <a:r>
              <a:rPr lang="zh-TW" altLang="en-US" sz="2000" b="1" dirty="0">
                <a:effectLst>
                  <a:outerShdw blurRad="38100" dist="38100" dir="2700000" algn="tl">
                    <a:srgbClr val="000000">
                      <a:alpha val="43137"/>
                    </a:srgbClr>
                  </a:outerShdw>
                </a:effectLst>
                <a:latin typeface="標楷體" pitchFamily="65" charset="-120"/>
                <a:ea typeface="標楷體" pitchFamily="65" charset="-120"/>
              </a:rPr>
              <a:t>範例：銷貨單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heckerboard(across)">
                                      <p:cBhvr>
                                        <p:cTn id="7" dur="500"/>
                                        <p:tgtEl>
                                          <p:spTgt spid="2765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nodeType="afterGroup">
                            <p:stCondLst>
                              <p:cond delay="1000"/>
                            </p:stCondLst>
                            <p:childTnLst>
                              <p:par>
                                <p:cTn id="13" presetID="5" presetClass="entr" presetSubtype="5" fill="hold" nodeType="afterEffect">
                                  <p:stCondLst>
                                    <p:cond delay="0"/>
                                  </p:stCondLst>
                                  <p:childTnLst>
                                    <p:set>
                                      <p:cBhvr>
                                        <p:cTn id="14" dur="1" fill="hold">
                                          <p:stCondLst>
                                            <p:cond delay="0"/>
                                          </p:stCondLst>
                                        </p:cTn>
                                        <p:tgtEl>
                                          <p:spTgt spid="27684"/>
                                        </p:tgtEl>
                                        <p:attrNameLst>
                                          <p:attrName>style.visibility</p:attrName>
                                        </p:attrNameLst>
                                      </p:cBhvr>
                                      <p:to>
                                        <p:strVal val="visible"/>
                                      </p:to>
                                    </p:set>
                                    <p:animEffect transition="in" filter="checkerboard(down)">
                                      <p:cBhvr>
                                        <p:cTn id="15" dur="500"/>
                                        <p:tgtEl>
                                          <p:spTgt spid="27684"/>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27683">
                                            <p:txEl>
                                              <p:pRg st="0" end="0"/>
                                            </p:txEl>
                                          </p:spTgt>
                                        </p:tgtEl>
                                        <p:attrNameLst>
                                          <p:attrName>style.visibility</p:attrName>
                                        </p:attrNameLst>
                                      </p:cBhvr>
                                      <p:to>
                                        <p:strVal val="visible"/>
                                      </p:to>
                                    </p:set>
                                    <p:animEffect transition="in" filter="strips(downRight)">
                                      <p:cBhvr>
                                        <p:cTn id="20" dur="500"/>
                                        <p:tgtEl>
                                          <p:spTgt spid="27683">
                                            <p:txEl>
                                              <p:pRg st="0" end="0"/>
                                            </p:txEl>
                                          </p:spTgt>
                                        </p:tgtEl>
                                      </p:cBhvr>
                                    </p:animEffect>
                                  </p:childTnLst>
                                </p:cTn>
                              </p:par>
                            </p:childTnLst>
                          </p:cTn>
                        </p:par>
                      </p:childTnLst>
                    </p:cTn>
                  </p:par>
                  <p:par>
                    <p:cTn id="21" fill="hold">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480"/>
                                        </p:tgtEl>
                                        <p:attrNameLst>
                                          <p:attrName>style.visibility</p:attrName>
                                        </p:attrNameLst>
                                      </p:cBhvr>
                                      <p:to>
                                        <p:strVal val="visible"/>
                                      </p:to>
                                    </p:set>
                                    <p:animEffect transition="in" filter="checkerboard(across)">
                                      <p:cBhvr>
                                        <p:cTn id="25" dur="500"/>
                                        <p:tgtEl>
                                          <p:spTgt spid="19480"/>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27683">
                                            <p:txEl>
                                              <p:pRg st="1" end="1"/>
                                            </p:txEl>
                                          </p:spTgt>
                                        </p:tgtEl>
                                        <p:attrNameLst>
                                          <p:attrName>style.visibility</p:attrName>
                                        </p:attrNameLst>
                                      </p:cBhvr>
                                      <p:to>
                                        <p:strVal val="visible"/>
                                      </p:to>
                                    </p:set>
                                    <p:animEffect transition="in" filter="strips(downLeft)">
                                      <p:cBhvr>
                                        <p:cTn id="30" dur="500"/>
                                        <p:tgtEl>
                                          <p:spTgt spid="27683">
                                            <p:txEl>
                                              <p:pRg st="1" end="1"/>
                                            </p:txEl>
                                          </p:spTgt>
                                        </p:tgtEl>
                                      </p:cBhvr>
                                    </p:animEffect>
                                  </p:childTnLst>
                                </p:cTn>
                              </p:par>
                            </p:childTnLst>
                          </p:cTn>
                        </p:par>
                        <p:par>
                          <p:cTn id="31" fill="hold">
                            <p:stCondLst>
                              <p:cond delay="500"/>
                            </p:stCondLst>
                            <p:childTnLst>
                              <p:par>
                                <p:cTn id="32" presetID="18" presetClass="entr" presetSubtype="12" fill="hold" grpId="0" nodeType="afterEffect">
                                  <p:stCondLst>
                                    <p:cond delay="0"/>
                                  </p:stCondLst>
                                  <p:childTnLst>
                                    <p:set>
                                      <p:cBhvr>
                                        <p:cTn id="33" dur="1" fill="hold">
                                          <p:stCondLst>
                                            <p:cond delay="0"/>
                                          </p:stCondLst>
                                        </p:cTn>
                                        <p:tgtEl>
                                          <p:spTgt spid="19481"/>
                                        </p:tgtEl>
                                        <p:attrNameLst>
                                          <p:attrName>style.visibility</p:attrName>
                                        </p:attrNameLst>
                                      </p:cBhvr>
                                      <p:to>
                                        <p:strVal val="visible"/>
                                      </p:to>
                                    </p:set>
                                    <p:animEffect transition="in" filter="strips(downLeft)">
                                      <p:cBhvr>
                                        <p:cTn id="34" dur="500"/>
                                        <p:tgtEl>
                                          <p:spTgt spid="19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9480" grpId="0"/>
      <p:bldP spid="19481"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3"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19672" y="2374199"/>
            <a:ext cx="5760640" cy="446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投影片編號版面配置區 5"/>
          <p:cNvSpPr>
            <a:spLocks noGrp="1"/>
          </p:cNvSpPr>
          <p:nvPr>
            <p:ph type="sldNum" sz="quarter" idx="10"/>
          </p:nvPr>
        </p:nvSpPr>
        <p:spPr/>
        <p:txBody>
          <a:bodyPr/>
          <a:lstStyle/>
          <a:p>
            <a:fld id="{6FEBB2F1-0A35-46CB-B20F-ED9F739A50CE}" type="slidenum">
              <a:rPr lang="zh-TW" altLang="en-US"/>
              <a:pPr/>
              <a:t>7</a:t>
            </a:fld>
            <a:endParaRPr lang="en-US" altLang="zh-TW"/>
          </a:p>
        </p:txBody>
      </p:sp>
      <p:sp>
        <p:nvSpPr>
          <p:cNvPr id="29698" name="Rectangle 2"/>
          <p:cNvSpPr>
            <a:spLocks noGrp="1"/>
          </p:cNvSpPr>
          <p:nvPr>
            <p:ph type="title" idx="4294967295"/>
          </p:nvPr>
        </p:nvSpPr>
        <p:spPr>
          <a:xfrm>
            <a:off x="428625" y="1357313"/>
            <a:ext cx="8229600" cy="919559"/>
          </a:xfrm>
        </p:spPr>
        <p:txBody>
          <a:bodyPr/>
          <a:lstStyle/>
          <a:p>
            <a:pPr>
              <a:defRPr/>
            </a:pPr>
            <a:r>
              <a:rPr lang="en-US" altLang="zh-TW" b="1" dirty="0" smtClean="0">
                <a:effectLst>
                  <a:outerShdw blurRad="38100" dist="38100" dir="2700000" algn="tl">
                    <a:srgbClr val="000000">
                      <a:alpha val="43137"/>
                    </a:srgbClr>
                  </a:outerShdw>
                </a:effectLst>
              </a:rPr>
              <a:t>1. </a:t>
            </a:r>
            <a:r>
              <a:rPr lang="zh-TW" altLang="en-US" dirty="0" smtClean="0">
                <a:effectLst>
                  <a:outerShdw blurRad="38100" dist="38100" dir="2700000" algn="tl">
                    <a:srgbClr val="000000">
                      <a:alpha val="43137"/>
                    </a:srgbClr>
                  </a:outerShdw>
                </a:effectLst>
              </a:rPr>
              <a:t>基本參數設定 </a:t>
            </a:r>
            <a:r>
              <a:rPr lang="en-US" altLang="zh-TW" b="1" dirty="0" smtClean="0">
                <a:effectLst>
                  <a:outerShdw blurRad="38100" dist="38100" dir="2700000" algn="tl">
                    <a:srgbClr val="000000">
                      <a:alpha val="43137"/>
                    </a:srgbClr>
                  </a:outerShdw>
                </a:effectLst>
              </a:rPr>
              <a:t>(</a:t>
            </a:r>
            <a:r>
              <a:rPr lang="en-US" altLang="zh-TW" b="1" i="1" dirty="0" smtClean="0">
                <a:effectLst>
                  <a:outerShdw blurRad="38100" dist="38100" dir="2700000" algn="tl">
                    <a:srgbClr val="000000">
                      <a:alpha val="43137"/>
                    </a:srgbClr>
                  </a:outerShdw>
                </a:effectLst>
              </a:rPr>
              <a:t>Cont</a:t>
            </a:r>
            <a:r>
              <a:rPr lang="en-US" altLang="zh-TW" b="1" dirty="0" smtClean="0">
                <a:effectLst>
                  <a:outerShdw blurRad="38100" dist="38100" dir="2700000" algn="tl">
                    <a:srgbClr val="000000">
                      <a:alpha val="43137"/>
                    </a:srgbClr>
                  </a:outerShdw>
                </a:effectLst>
              </a:rPr>
              <a:t>.)</a:t>
            </a:r>
            <a:endParaRPr lang="zh-TW" altLang="en-US" b="1" dirty="0" smtClean="0">
              <a:effectLst>
                <a:outerShdw blurRad="38100" dist="38100" dir="2700000" algn="tl">
                  <a:srgbClr val="000000">
                    <a:alpha val="43137"/>
                  </a:srgbClr>
                </a:outerShdw>
              </a:effectLst>
            </a:endParaRPr>
          </a:p>
        </p:txBody>
      </p:sp>
      <p:sp>
        <p:nvSpPr>
          <p:cNvPr id="20483" name="Rectangle 4"/>
          <p:cNvSpPr>
            <a:spLocks noChangeArrowheads="1"/>
          </p:cNvSpPr>
          <p:nvPr/>
        </p:nvSpPr>
        <p:spPr bwMode="auto">
          <a:xfrm>
            <a:off x="3779912" y="5301208"/>
            <a:ext cx="3456384" cy="108012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29702" name="AutoShape 6"/>
          <p:cNvSpPr>
            <a:spLocks noChangeArrowheads="1"/>
          </p:cNvSpPr>
          <p:nvPr/>
        </p:nvSpPr>
        <p:spPr bwMode="auto">
          <a:xfrm>
            <a:off x="827584" y="5229200"/>
            <a:ext cx="2375991" cy="1152128"/>
          </a:xfrm>
          <a:prstGeom prst="wedgeRoundRectCallout">
            <a:avLst>
              <a:gd name="adj1" fmla="val 73634"/>
              <a:gd name="adj2" fmla="val 5897"/>
              <a:gd name="adj3" fmla="val 16667"/>
            </a:avLst>
          </a:prstGeom>
          <a:gradFill rotWithShape="1">
            <a:gsLst>
              <a:gs pos="0">
                <a:srgbClr val="FFCCFF"/>
              </a:gs>
              <a:gs pos="100000">
                <a:srgbClr val="FFFFFF"/>
              </a:gs>
            </a:gsLst>
            <a:lin ang="5400000" scaled="1"/>
          </a:gradFill>
          <a:ln w="9525">
            <a:solidFill>
              <a:schemeClr val="tx1"/>
            </a:solidFill>
            <a:miter lim="800000"/>
            <a:headEnd/>
            <a:tailEnd/>
          </a:ln>
        </p:spPr>
        <p:txBody>
          <a:bodyPr anchor="ctr" anchorCtr="1"/>
          <a:lstStyle/>
          <a:p>
            <a:r>
              <a:rPr lang="zh-TW" altLang="en-US" b="1" dirty="0" smtClean="0">
                <a:latin typeface="Times New Roman" pitchFamily="18" charset="0"/>
                <a:ea typeface="標楷體" pitchFamily="65" charset="-120"/>
              </a:rPr>
              <a:t>針對品號、客戶、廠商之</a:t>
            </a:r>
            <a:r>
              <a:rPr lang="zh-TW" altLang="en-US" b="1" dirty="0" smtClean="0">
                <a:solidFill>
                  <a:srgbClr val="FF0000"/>
                </a:solidFill>
                <a:latin typeface="Times New Roman" pitchFamily="18" charset="0"/>
                <a:ea typeface="標楷體" pitchFamily="65" charset="-120"/>
              </a:rPr>
              <a:t>簡稱</a:t>
            </a:r>
            <a:r>
              <a:rPr lang="zh-TW" altLang="en-US" b="1" dirty="0" smtClean="0">
                <a:latin typeface="Times New Roman" pitchFamily="18" charset="0"/>
                <a:ea typeface="標楷體" pitchFamily="65" charset="-120"/>
              </a:rPr>
              <a:t>進行管理 </a:t>
            </a:r>
            <a:r>
              <a:rPr lang="en-US" altLang="zh-TW" b="1" dirty="0" smtClean="0">
                <a:solidFill>
                  <a:schemeClr val="hlink"/>
                </a:solidFill>
                <a:latin typeface="Times New Roman" pitchFamily="18" charset="0"/>
                <a:ea typeface="標楷體" pitchFamily="65" charset="-120"/>
              </a:rPr>
              <a:t>(GP</a:t>
            </a:r>
            <a:r>
              <a:rPr lang="zh-TW" altLang="en-US" b="1" dirty="0" smtClean="0">
                <a:solidFill>
                  <a:schemeClr val="hlink"/>
                </a:solidFill>
                <a:latin typeface="Times New Roman" pitchFamily="18" charset="0"/>
                <a:ea typeface="標楷體" pitchFamily="65" charset="-120"/>
              </a:rPr>
              <a:t>版新增功能</a:t>
            </a:r>
            <a:r>
              <a:rPr lang="en-US" altLang="zh-TW" b="1" dirty="0" smtClean="0">
                <a:solidFill>
                  <a:schemeClr val="hlink"/>
                </a:solidFill>
                <a:latin typeface="Times New Roman" pitchFamily="18" charset="0"/>
                <a:ea typeface="標楷體" pitchFamily="65" charset="-120"/>
              </a:rPr>
              <a:t>)</a:t>
            </a:r>
            <a:endParaRPr lang="zh-TW" altLang="en-US" b="1" dirty="0">
              <a:solidFill>
                <a:schemeClr val="hlink"/>
              </a:solidFill>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vertical)">
                                      <p:cBhvr>
                                        <p:cTn id="7" dur="500"/>
                                        <p:tgtEl>
                                          <p:spTgt spid="2969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203"/>
                                        </p:tgtEl>
                                        <p:attrNameLst>
                                          <p:attrName>style.visibility</p:attrName>
                                        </p:attrNameLst>
                                      </p:cBhvr>
                                      <p:to>
                                        <p:strVal val="visible"/>
                                      </p:to>
                                    </p:set>
                                    <p:animEffect transition="in" filter="barn(inVertical)">
                                      <p:cBhvr>
                                        <p:cTn id="11" dur="500"/>
                                        <p:tgtEl>
                                          <p:spTgt spid="82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83"/>
                                        </p:tgtEl>
                                        <p:attrNameLst>
                                          <p:attrName>style.visibility</p:attrName>
                                        </p:attrNameLst>
                                      </p:cBhvr>
                                      <p:to>
                                        <p:strVal val="visible"/>
                                      </p:to>
                                    </p:set>
                                    <p:animEffect transition="in" filter="box(in)">
                                      <p:cBhvr>
                                        <p:cTn id="16" dur="500"/>
                                        <p:tgtEl>
                                          <p:spTgt spid="20483"/>
                                        </p:tgtEl>
                                      </p:cBhvr>
                                    </p:animEffect>
                                  </p:childTnLst>
                                </p:cTn>
                              </p:par>
                            </p:childTnLst>
                          </p:cTn>
                        </p:par>
                        <p:par>
                          <p:cTn id="17" fill="hold" nodeType="afterGroup">
                            <p:stCondLst>
                              <p:cond delay="500"/>
                            </p:stCondLst>
                            <p:childTnLst>
                              <p:par>
                                <p:cTn id="18" presetID="5" presetClass="entr" presetSubtype="5" fill="hold" grpId="0" nodeType="afterEffect">
                                  <p:stCondLst>
                                    <p:cond delay="0"/>
                                  </p:stCondLst>
                                  <p:childTnLst>
                                    <p:set>
                                      <p:cBhvr>
                                        <p:cTn id="19" dur="1" fill="hold">
                                          <p:stCondLst>
                                            <p:cond delay="0"/>
                                          </p:stCondLst>
                                        </p:cTn>
                                        <p:tgtEl>
                                          <p:spTgt spid="29702"/>
                                        </p:tgtEl>
                                        <p:attrNameLst>
                                          <p:attrName>style.visibility</p:attrName>
                                        </p:attrNameLst>
                                      </p:cBhvr>
                                      <p:to>
                                        <p:strVal val="visible"/>
                                      </p:to>
                                    </p:set>
                                    <p:animEffect transition="in" filter="checkerboard(down)">
                                      <p:cBhvr>
                                        <p:cTn id="20"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0483" grpId="0" animBg="1"/>
      <p:bldP spid="29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0"/>
          </p:nvPr>
        </p:nvSpPr>
        <p:spPr/>
        <p:txBody>
          <a:bodyPr/>
          <a:lstStyle/>
          <a:p>
            <a:fld id="{656759B5-9E14-441F-AC44-B3C8FA152BD2}" type="slidenum">
              <a:rPr lang="zh-TW" altLang="en-US"/>
              <a:pPr/>
              <a:t>8</a:t>
            </a:fld>
            <a:endParaRPr lang="en-US" altLang="zh-TW"/>
          </a:p>
        </p:txBody>
      </p:sp>
      <p:sp>
        <p:nvSpPr>
          <p:cNvPr id="33794" name="Rectangle 2"/>
          <p:cNvSpPr>
            <a:spLocks noGrp="1"/>
          </p:cNvSpPr>
          <p:nvPr>
            <p:ph type="title" idx="4294967295"/>
          </p:nvPr>
        </p:nvSpPr>
        <p:spPr/>
        <p:txBody>
          <a:bodyPr/>
          <a:lstStyle/>
          <a:p>
            <a:pPr>
              <a:defRPr/>
            </a:pPr>
            <a:r>
              <a:rPr lang="en-US" altLang="zh-TW" b="1" dirty="0" smtClean="0">
                <a:effectLst>
                  <a:outerShdw blurRad="38100" dist="38100" dir="2700000" algn="tl">
                    <a:srgbClr val="C0C0C0"/>
                  </a:outerShdw>
                </a:effectLst>
              </a:rPr>
              <a:t>2.</a:t>
            </a:r>
            <a:r>
              <a:rPr lang="en-US" altLang="zh-TW" dirty="0" smtClean="0"/>
              <a:t> </a:t>
            </a:r>
            <a:r>
              <a:rPr lang="zh-TW" altLang="en-US" dirty="0" smtClean="0">
                <a:effectLst>
                  <a:outerShdw blurRad="38100" dist="38100" dir="2700000" algn="tl">
                    <a:srgbClr val="C0C0C0"/>
                  </a:outerShdw>
                </a:effectLst>
              </a:rPr>
              <a:t>廠別資料建立作業</a:t>
            </a:r>
            <a:endParaRPr lang="zh-TW" altLang="en-US" b="1" i="1" dirty="0" smtClean="0">
              <a:effectLst>
                <a:outerShdw blurRad="38100" dist="38100" dir="2700000" algn="tl">
                  <a:srgbClr val="C0C0C0"/>
                </a:outerShdw>
              </a:effectLst>
            </a:endParaRPr>
          </a:p>
        </p:txBody>
      </p:sp>
      <p:sp>
        <p:nvSpPr>
          <p:cNvPr id="12291" name="Rectangle 3"/>
          <p:cNvSpPr>
            <a:spLocks noGrp="1"/>
          </p:cNvSpPr>
          <p:nvPr>
            <p:ph type="body" idx="4294967295"/>
          </p:nvPr>
        </p:nvSpPr>
        <p:spPr/>
        <p:txBody>
          <a:bodyPr/>
          <a:lstStyle/>
          <a:p>
            <a:endParaRPr lang="zh-TW" altLang="en-US" dirty="0" smtClean="0"/>
          </a:p>
        </p:txBody>
      </p:sp>
      <p:pic>
        <p:nvPicPr>
          <p:cNvPr id="2457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2492375"/>
            <a:ext cx="6523037"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AutoShape 5"/>
          <p:cNvSpPr>
            <a:spLocks noChangeArrowheads="1"/>
          </p:cNvSpPr>
          <p:nvPr/>
        </p:nvSpPr>
        <p:spPr bwMode="auto">
          <a:xfrm>
            <a:off x="4932363" y="3357563"/>
            <a:ext cx="3673475" cy="1512887"/>
          </a:xfrm>
          <a:prstGeom prst="wedgeRoundRectCallout">
            <a:avLst>
              <a:gd name="adj1" fmla="val -67847"/>
              <a:gd name="adj2" fmla="val -22611"/>
              <a:gd name="adj3" fmla="val 16667"/>
            </a:avLst>
          </a:prstGeom>
          <a:gradFill rotWithShape="1">
            <a:gsLst>
              <a:gs pos="0">
                <a:srgbClr val="FFFFCC"/>
              </a:gs>
              <a:gs pos="100000">
                <a:schemeClr val="bg1"/>
              </a:gs>
            </a:gsLst>
            <a:lin ang="5400000" scaled="1"/>
          </a:gradFill>
          <a:ln w="9525">
            <a:solidFill>
              <a:schemeClr val="tx1"/>
            </a:solidFill>
            <a:miter lim="800000"/>
            <a:headEnd/>
            <a:tailEnd/>
          </a:ln>
          <a:effectLst/>
        </p:spPr>
        <p:txBody>
          <a:bodyPr anchor="ctr" anchorCtr="1"/>
          <a:lstStyle/>
          <a:p>
            <a:r>
              <a:rPr lang="zh-TW" altLang="en-US" b="1" dirty="0">
                <a:solidFill>
                  <a:schemeClr val="hlink"/>
                </a:solidFill>
                <a:latin typeface="Times New Roman" pitchFamily="18" charset="0"/>
                <a:ea typeface="標楷體" pitchFamily="65" charset="-120"/>
              </a:rPr>
              <a:t>至少要建立一筆廠別資料</a:t>
            </a:r>
            <a:r>
              <a:rPr lang="zh-TW" altLang="en-US" b="1" dirty="0">
                <a:effectLst>
                  <a:outerShdw blurRad="38100" dist="38100" dir="2700000" algn="tl">
                    <a:srgbClr val="FFFFFF"/>
                  </a:outerShdw>
                </a:effectLst>
                <a:latin typeface="Times New Roman" pitchFamily="18" charset="0"/>
                <a:ea typeface="標楷體" pitchFamily="65" charset="-120"/>
              </a:rPr>
              <a:t>，在</a:t>
            </a:r>
            <a:r>
              <a:rPr lang="zh-TW" altLang="en-US" b="1" u="sng" dirty="0">
                <a:solidFill>
                  <a:srgbClr val="FF0000"/>
                </a:solidFill>
                <a:effectLst>
                  <a:outerShdw blurRad="38100" dist="38100" dir="2700000" algn="tl">
                    <a:srgbClr val="FFFFFF"/>
                  </a:outerShdw>
                </a:effectLst>
                <a:latin typeface="Times New Roman" pitchFamily="18" charset="0"/>
                <a:ea typeface="標楷體" pitchFamily="65" charset="-120"/>
              </a:rPr>
              <a:t>出貨單、進貨單、製令單</a:t>
            </a:r>
            <a:r>
              <a:rPr lang="zh-TW" altLang="en-US" b="1" dirty="0">
                <a:effectLst>
                  <a:outerShdw blurRad="38100" dist="38100" dir="2700000" algn="tl">
                    <a:srgbClr val="FFFFFF"/>
                  </a:outerShdw>
                </a:effectLst>
                <a:latin typeface="Times New Roman" pitchFamily="18" charset="0"/>
                <a:ea typeface="標楷體" pitchFamily="65" charset="-120"/>
              </a:rPr>
              <a:t>等單據中，要指定出貨、進貨或生產的廠別</a:t>
            </a:r>
            <a:endParaRPr lang="en-US" altLang="zh-TW" b="1" dirty="0">
              <a:effectLst>
                <a:outerShdw blurRad="38100" dist="38100" dir="2700000" algn="tl">
                  <a:srgbClr val="FFFFFF"/>
                </a:outerShdw>
              </a:effectLst>
              <a:ea typeface="標楷體" pitchFamily="65" charset="-120"/>
            </a:endParaRPr>
          </a:p>
        </p:txBody>
      </p:sp>
    </p:spTree>
    <p:extLst>
      <p:ext uri="{BB962C8B-B14F-4D97-AF65-F5344CB8AC3E}">
        <p14:creationId xmlns:p14="http://schemas.microsoft.com/office/powerpoint/2010/main" val="324936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vertical)">
                                      <p:cBhvr>
                                        <p:cTn id="7" dur="500"/>
                                        <p:tgtEl>
                                          <p:spTgt spid="33794"/>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24579"/>
                                        </p:tgtEl>
                                        <p:attrNameLst>
                                          <p:attrName>style.visibility</p:attrName>
                                        </p:attrNameLst>
                                      </p:cBhvr>
                                      <p:to>
                                        <p:strVal val="visible"/>
                                      </p:to>
                                    </p:set>
                                    <p:animEffect transition="in" filter="blinds(vertical)">
                                      <p:cBhvr>
                                        <p:cTn id="11" dur="500"/>
                                        <p:tgtEl>
                                          <p:spTgt spid="245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3797"/>
                                        </p:tgtEl>
                                        <p:attrNameLst>
                                          <p:attrName>style.visibility</p:attrName>
                                        </p:attrNameLst>
                                      </p:cBhvr>
                                      <p:to>
                                        <p:strVal val="visible"/>
                                      </p:to>
                                    </p:set>
                                    <p:animEffect transition="in" filter="checkerboard(across)">
                                      <p:cBhvr>
                                        <p:cTn id="16"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6722" y="2492896"/>
            <a:ext cx="7265101"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投影片編號版面配置區 5"/>
          <p:cNvSpPr>
            <a:spLocks noGrp="1"/>
          </p:cNvSpPr>
          <p:nvPr>
            <p:ph type="sldNum" sz="quarter" idx="10"/>
          </p:nvPr>
        </p:nvSpPr>
        <p:spPr/>
        <p:txBody>
          <a:bodyPr/>
          <a:lstStyle/>
          <a:p>
            <a:fld id="{175A6D5C-4626-4BE6-9E1E-BA9D961AFD70}" type="slidenum">
              <a:rPr lang="zh-TW" altLang="en-US"/>
              <a:pPr/>
              <a:t>9</a:t>
            </a:fld>
            <a:endParaRPr lang="en-US" altLang="zh-TW"/>
          </a:p>
        </p:txBody>
      </p:sp>
      <p:sp>
        <p:nvSpPr>
          <p:cNvPr id="25601" name="Rectangle 2"/>
          <p:cNvSpPr>
            <a:spLocks noGrp="1"/>
          </p:cNvSpPr>
          <p:nvPr>
            <p:ph type="title" idx="4294967295"/>
          </p:nvPr>
        </p:nvSpPr>
        <p:spPr/>
        <p:txBody>
          <a:bodyPr/>
          <a:lstStyle/>
          <a:p>
            <a:pPr>
              <a:defRPr/>
            </a:pPr>
            <a:r>
              <a:rPr lang="en-US" altLang="zh-TW" b="1" dirty="0" smtClean="0">
                <a:effectLst>
                  <a:outerShdw blurRad="38100" dist="38100" dir="2700000" algn="tl">
                    <a:srgbClr val="C0C0C0"/>
                  </a:outerShdw>
                </a:effectLst>
              </a:rPr>
              <a:t>3.</a:t>
            </a:r>
            <a:r>
              <a:rPr lang="en-US" altLang="zh-TW" dirty="0" smtClean="0"/>
              <a:t> </a:t>
            </a:r>
            <a:r>
              <a:rPr lang="zh-TW" altLang="en-US" dirty="0" smtClean="0">
                <a:effectLst>
                  <a:outerShdw blurRad="38100" dist="38100" dir="2700000" algn="tl">
                    <a:srgbClr val="C0C0C0"/>
                  </a:outerShdw>
                </a:effectLst>
              </a:rPr>
              <a:t>庫別資料建立作業</a:t>
            </a:r>
          </a:p>
        </p:txBody>
      </p:sp>
      <p:sp>
        <p:nvSpPr>
          <p:cNvPr id="34821" name="AutoShape 5"/>
          <p:cNvSpPr>
            <a:spLocks noChangeArrowheads="1"/>
          </p:cNvSpPr>
          <p:nvPr/>
        </p:nvSpPr>
        <p:spPr bwMode="auto">
          <a:xfrm>
            <a:off x="2699792" y="4365104"/>
            <a:ext cx="3673475" cy="1224136"/>
          </a:xfrm>
          <a:prstGeom prst="wedgeRoundRectCallout">
            <a:avLst>
              <a:gd name="adj1" fmla="val -45005"/>
              <a:gd name="adj2" fmla="val -71178"/>
              <a:gd name="adj3" fmla="val 16667"/>
            </a:avLst>
          </a:prstGeom>
          <a:gradFill rotWithShape="1">
            <a:gsLst>
              <a:gs pos="0">
                <a:srgbClr val="FFFFCC"/>
              </a:gs>
              <a:gs pos="100000">
                <a:schemeClr val="bg1"/>
              </a:gs>
            </a:gsLst>
            <a:lin ang="5400000" scaled="1"/>
          </a:gradFill>
          <a:ln w="9525">
            <a:solidFill>
              <a:schemeClr val="tx1"/>
            </a:solidFill>
            <a:miter lim="800000"/>
            <a:headEnd/>
            <a:tailEnd/>
          </a:ln>
        </p:spPr>
        <p:txBody>
          <a:bodyPr anchor="ctr" anchorCtr="1"/>
          <a:lstStyle/>
          <a:p>
            <a:r>
              <a:rPr lang="zh-TW" altLang="en-US" b="1" dirty="0">
                <a:solidFill>
                  <a:srgbClr val="0000FF"/>
                </a:solidFill>
                <a:latin typeface="Times New Roman" pitchFamily="18" charset="0"/>
                <a:ea typeface="標楷體" pitchFamily="65" charset="-120"/>
              </a:rPr>
              <a:t>至少要建立一筆庫別資料</a:t>
            </a:r>
            <a:r>
              <a:rPr lang="zh-TW" altLang="en-US" b="1" dirty="0">
                <a:solidFill>
                  <a:schemeClr val="hlink"/>
                </a:solidFill>
                <a:latin typeface="Times New Roman" pitchFamily="18" charset="0"/>
                <a:ea typeface="標楷體" pitchFamily="65" charset="-120"/>
              </a:rPr>
              <a:t>，</a:t>
            </a:r>
            <a:r>
              <a:rPr lang="zh-TW" altLang="en-US" b="1" dirty="0">
                <a:latin typeface="Times New Roman" pitchFamily="18" charset="0"/>
                <a:ea typeface="標楷體" pitchFamily="65" charset="-120"/>
              </a:rPr>
              <a:t>在</a:t>
            </a:r>
            <a:r>
              <a:rPr lang="zh-TW" altLang="en-US" b="1" u="sng" dirty="0">
                <a:solidFill>
                  <a:srgbClr val="FF0000"/>
                </a:solidFill>
                <a:latin typeface="Times New Roman" pitchFamily="18" charset="0"/>
                <a:ea typeface="標楷體" pitchFamily="65" charset="-120"/>
              </a:rPr>
              <a:t>出貨單、進貨單、領料單</a:t>
            </a:r>
            <a:r>
              <a:rPr lang="zh-TW" altLang="en-US" b="1" dirty="0">
                <a:latin typeface="Times New Roman" pitchFamily="18" charset="0"/>
                <a:ea typeface="標楷體" pitchFamily="65" charset="-120"/>
              </a:rPr>
              <a:t>等單據中，要指定出貨、進貨或出庫的庫別</a:t>
            </a:r>
            <a:endParaRPr lang="en-US" altLang="zh-TW" b="1" dirty="0">
              <a:ea typeface="標楷體" pitchFamily="65" charset="-120"/>
            </a:endParaRPr>
          </a:p>
        </p:txBody>
      </p:sp>
      <p:sp>
        <p:nvSpPr>
          <p:cNvPr id="7" name="Rectangle 7"/>
          <p:cNvSpPr>
            <a:spLocks noChangeArrowheads="1"/>
          </p:cNvSpPr>
          <p:nvPr/>
        </p:nvSpPr>
        <p:spPr bwMode="auto">
          <a:xfrm>
            <a:off x="5220072" y="3573016"/>
            <a:ext cx="2880320" cy="864096"/>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TW" altLang="en-US"/>
          </a:p>
        </p:txBody>
      </p:sp>
    </p:spTree>
    <p:extLst>
      <p:ext uri="{BB962C8B-B14F-4D97-AF65-F5344CB8AC3E}">
        <p14:creationId xmlns:p14="http://schemas.microsoft.com/office/powerpoint/2010/main" val="1565651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1"/>
                                        </p:tgtEl>
                                        <p:attrNameLst>
                                          <p:attrName>style.visibility</p:attrName>
                                        </p:attrNameLst>
                                      </p:cBhvr>
                                      <p:to>
                                        <p:strVal val="visible"/>
                                      </p:to>
                                    </p:set>
                                    <p:animEffect transition="in" filter="checkerboard(across)">
                                      <p:cBhvr>
                                        <p:cTn id="7" dur="500"/>
                                        <p:tgtEl>
                                          <p:spTgt spid="25601"/>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6322"/>
                                        </p:tgtEl>
                                        <p:attrNameLst>
                                          <p:attrName>style.visibility</p:attrName>
                                        </p:attrNameLst>
                                      </p:cBhvr>
                                      <p:to>
                                        <p:strVal val="visible"/>
                                      </p:to>
                                    </p:set>
                                    <p:animEffect transition="in" filter="fade">
                                      <p:cBhvr>
                                        <p:cTn id="11" dur="500"/>
                                        <p:tgtEl>
                                          <p:spTgt spid="5632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34821"/>
                                        </p:tgtEl>
                                        <p:attrNameLst>
                                          <p:attrName>style.visibility</p:attrName>
                                        </p:attrNameLst>
                                      </p:cBhvr>
                                      <p:to>
                                        <p:strVal val="visible"/>
                                      </p:to>
                                    </p:set>
                                    <p:animEffect transition="in" filter="strips(downRight)">
                                      <p:cBhvr>
                                        <p:cTn id="16" dur="500"/>
                                        <p:tgtEl>
                                          <p:spTgt spid="348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4821"/>
                                        </p:tgtEl>
                                      </p:cBhvr>
                                    </p:animEffect>
                                    <p:set>
                                      <p:cBhvr>
                                        <p:cTn id="21" dur="1" fill="hold">
                                          <p:stCondLst>
                                            <p:cond delay="499"/>
                                          </p:stCondLst>
                                        </p:cTn>
                                        <p:tgtEl>
                                          <p:spTgt spid="34821"/>
                                        </p:tgtEl>
                                        <p:attrNameLst>
                                          <p:attrName>style.visibility</p:attrName>
                                        </p:attrNameLst>
                                      </p:cBhvr>
                                      <p:to>
                                        <p:strVal val="hidden"/>
                                      </p:to>
                                    </p:se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p:bldP spid="34821" grpId="0" animBg="1"/>
      <p:bldP spid="34821" grpId="1" animBg="1"/>
      <p:bldP spid="7"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2678</TotalTime>
  <Words>1775</Words>
  <Application>Microsoft Office PowerPoint</Application>
  <PresentationFormat>如螢幕大小 (4:3)</PresentationFormat>
  <Paragraphs>248</Paragraphs>
  <Slides>51</Slides>
  <Notes>1</Notes>
  <HiddenSlides>0</HiddenSlides>
  <MMClips>0</MMClips>
  <ScaleCrop>false</ScaleCrop>
  <HeadingPairs>
    <vt:vector size="4" baseType="variant">
      <vt:variant>
        <vt:lpstr>佈景主題</vt:lpstr>
      </vt:variant>
      <vt:variant>
        <vt:i4>1</vt:i4>
      </vt:variant>
      <vt:variant>
        <vt:lpstr>投影片標題</vt:lpstr>
      </vt:variant>
      <vt:variant>
        <vt:i4>51</vt:i4>
      </vt:variant>
    </vt:vector>
  </HeadingPairs>
  <TitlesOfParts>
    <vt:vector size="52" baseType="lpstr">
      <vt:lpstr>Office 佈景主題</vt:lpstr>
      <vt:lpstr>第七章   基本管理系統</vt:lpstr>
      <vt:lpstr>課程目標</vt:lpstr>
      <vt:lpstr>課程大綱</vt:lpstr>
      <vt:lpstr>共用基本資料</vt:lpstr>
      <vt:lpstr>1. 基本參數設定</vt:lpstr>
      <vt:lpstr>1. 基本參數設定 (Cont.)</vt:lpstr>
      <vt:lpstr>1. 基本參數設定 (Cont.)</vt:lpstr>
      <vt:lpstr>2. 廠別資料建立作業</vt:lpstr>
      <vt:lpstr>3. 庫別資料建立作業</vt:lpstr>
      <vt:lpstr>3. 庫別資料建立作業 (Cont.)</vt:lpstr>
      <vt:lpstr>3. 庫別資料建立作業 (Cont.)</vt:lpstr>
      <vt:lpstr>4. 幣別匯率建立作業</vt:lpstr>
      <vt:lpstr>5. 部門資料建立作業</vt:lpstr>
      <vt:lpstr>6. 員工姓名建立作業</vt:lpstr>
      <vt:lpstr>7. 職務類別建立作業</vt:lpstr>
      <vt:lpstr>7. 職務類別建立作業 (Cont.)</vt:lpstr>
      <vt:lpstr>7. 職務類別建立作業 (Cont.)</vt:lpstr>
      <vt:lpstr>8. 常用片語建立作業</vt:lpstr>
      <vt:lpstr>9. 註記/簽核資料建立作業</vt:lpstr>
      <vt:lpstr>9. 註記/簽核資料建立作業 (Cont.)</vt:lpstr>
      <vt:lpstr>9. 註記/簽核資料建立作業 (Cont.)</vt:lpstr>
      <vt:lpstr>10. 程式註記/簽核建立作業</vt:lpstr>
      <vt:lpstr>10. 程式註記/簽核資料建立作業 (Cont.)</vt:lpstr>
      <vt:lpstr>11. 行事曆建立作業</vt:lpstr>
      <vt:lpstr>配銷模組基本資料</vt:lpstr>
      <vt:lpstr>12. 進銷存參數設定</vt:lpstr>
      <vt:lpstr>12. 進銷存參數設定 (Cont.)</vt:lpstr>
      <vt:lpstr>13. 編碼原則設定作業</vt:lpstr>
      <vt:lpstr>13. 編碼原則設定作業 (品號編碼)</vt:lpstr>
      <vt:lpstr>13. 編碼原則設定作業 (客戶編碼)</vt:lpstr>
      <vt:lpstr>13. 編碼原則設定作業 (廠商編碼)</vt:lpstr>
      <vt:lpstr>14. 交易對象分類建立作業</vt:lpstr>
      <vt:lpstr>14. 交易對象分類建立作業 (Cont.)</vt:lpstr>
      <vt:lpstr>14. 交易對象分類建立作業 (Cont.)</vt:lpstr>
      <vt:lpstr>15. 付款條件資料建立</vt:lpstr>
      <vt:lpstr>16. 稅別碼條件資料建立</vt:lpstr>
      <vt:lpstr>財務模組基本資料</vt:lpstr>
      <vt:lpstr>17. 財務參數設定作業</vt:lpstr>
      <vt:lpstr>18. 固定資產參數設定作業</vt:lpstr>
      <vt:lpstr>19. 編碼原則設定作業 (固定資產)</vt:lpstr>
      <vt:lpstr>19. 編碼原則設定作業 (固定資產)</vt:lpstr>
      <vt:lpstr>20. 金融機構建立作業</vt:lpstr>
      <vt:lpstr>21. 稅籍資料建立作業</vt:lpstr>
      <vt:lpstr>生產模組基本資料</vt:lpstr>
      <vt:lpstr>22. 生產線資料建立作業</vt:lpstr>
      <vt:lpstr>23. 製程代號建立作業</vt:lpstr>
      <vt:lpstr>評量測驗</vt:lpstr>
      <vt:lpstr>評量測驗 (Cont.)</vt:lpstr>
      <vt:lpstr>評量測驗 (Cont.)</vt:lpstr>
      <vt:lpstr>評量測驗 (Cont.)</vt:lpstr>
      <vt:lpstr>評量測驗 (Cont.)</vt:lpstr>
    </vt:vector>
  </TitlesOfParts>
  <Company>亞東技術學院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Jason</dc:creator>
  <cp:lastModifiedBy>Oit</cp:lastModifiedBy>
  <cp:revision>183</cp:revision>
  <dcterms:created xsi:type="dcterms:W3CDTF">2009-09-08T04:51:44Z</dcterms:created>
  <dcterms:modified xsi:type="dcterms:W3CDTF">2015-12-28T08:01:36Z</dcterms:modified>
</cp:coreProperties>
</file>