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98" r:id="rId3"/>
    <p:sldId id="434" r:id="rId4"/>
    <p:sldId id="452" r:id="rId5"/>
    <p:sldId id="494" r:id="rId6"/>
    <p:sldId id="499" r:id="rId7"/>
    <p:sldId id="500" r:id="rId8"/>
    <p:sldId id="501" r:id="rId9"/>
    <p:sldId id="495" r:id="rId10"/>
    <p:sldId id="503" r:id="rId11"/>
    <p:sldId id="504" r:id="rId12"/>
    <p:sldId id="505" r:id="rId13"/>
    <p:sldId id="506" r:id="rId14"/>
    <p:sldId id="507" r:id="rId1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FF"/>
    <a:srgbClr val="99FFCC"/>
    <a:srgbClr val="0000FF"/>
    <a:srgbClr val="FF66CC"/>
    <a:srgbClr val="66FFFF"/>
    <a:srgbClr val="FFFF99"/>
    <a:srgbClr val="CC66FF"/>
    <a:srgbClr val="FF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3750" autoAdjust="0"/>
  </p:normalViewPr>
  <p:slideViewPr>
    <p:cSldViewPr>
      <p:cViewPr varScale="1">
        <p:scale>
          <a:sx n="80" d="100"/>
          <a:sy n="80" d="100"/>
        </p:scale>
        <p:origin x="155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595CE88-AB11-4B00-A1D7-4DD04CC997AF}" type="datetimeFigureOut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920201C-3253-458D-853F-8885DB6576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92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70979FE-6DB9-42FE-B533-CF6F5225109D}" type="datetimeFigureOut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EDB3AC8-E4E3-4FD0-9A83-1CD2151B37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0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00FF"/>
                </a:solidFill>
                <a:ea typeface="書法家顏楷體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90AE1-86E1-4814-B7CC-BC16E27C93B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918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9618-14CF-4451-B595-A28937C3C42A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C2B9F-56EE-42F9-A1E4-30B1B82CB23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48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3D350-6094-4AE4-859F-88AA1CB2E364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A3552-B1E1-4436-AC2C-298BE505E0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961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0E5C-A197-480A-AD6C-01131875BEE4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058A4-C13D-4016-98CC-E295AA12FB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006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66BA6-DE15-4BAC-ABC0-C5AD5973EF64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C877D-93FC-45DE-8D76-1D781FAA23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02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BCAF-77E1-46BB-A3A1-FAE9190C41C5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2C41D-58D9-4213-9325-FFEF1F8C1AB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02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21445-BDFF-4AF5-840D-830011BFD80A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0EB2D-98CF-4D7F-9D76-5A3D4C33972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52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C1D71-4509-4A15-9343-5FAB13DE2C63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6AAE8-51C9-45BA-AC39-12E6D8B729B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4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93C41-E7FD-4816-8900-57740A760171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D5E58-DEDB-41C4-B1AE-C5AC77D321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49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90F49-8F03-482A-ACEC-110C89FA33DA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B0F90-2729-4767-B918-BE2C326E59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41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03C73-2E6D-4C07-B432-32448992FD05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B5A6-A144-4C8F-8698-08A07710DBD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7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6F7EA-9BEB-44C3-912D-781D4053095A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C4B9E-0943-4327-9AC1-D3422ABB742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07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ADAB-BA5F-4C02-B7BF-E8F78B1DCE10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C6F01-7A28-4156-9FA6-59AA4ABF6A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49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B3223E-44D8-4132-BA76-44F236F91912}" type="datetime1">
              <a:rPr lang="zh-TW" altLang="en-US"/>
              <a:pPr>
                <a:defRPr/>
              </a:pPr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260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8CE79680-BFD1-43A5-95BB-3B46A234D17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700" r:id="rId3"/>
    <p:sldLayoutId id="2147483699" r:id="rId4"/>
    <p:sldLayoutId id="2147483698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sz="28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sz="24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385A-A158-4847-9C8B-D69816984002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9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配銷模組應用篇 </a:t>
            </a:r>
            <a:b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   作業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流程分析</a:t>
            </a:r>
            <a:endParaRPr lang="zh-TW" alt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6238" y="4292600"/>
            <a:ext cx="4856162" cy="1346200"/>
          </a:xfrm>
        </p:spPr>
        <p:txBody>
          <a:bodyPr/>
          <a:lstStyle/>
          <a:p>
            <a:pPr algn="l"/>
            <a:r>
              <a:rPr lang="zh-TW" altLang="en-US" sz="2400" b="0" dirty="0" smtClean="0">
                <a:solidFill>
                  <a:schemeClr val="tx1"/>
                </a:solidFill>
              </a:rPr>
              <a:t>授課教師：賴鍵元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2400" b="0" dirty="0" smtClean="0">
                <a:solidFill>
                  <a:schemeClr val="tx1"/>
                </a:solidFill>
              </a:rPr>
              <a:t>研  究  室：誠勤</a:t>
            </a:r>
            <a:r>
              <a:rPr lang="en-US" altLang="zh-TW" sz="2400" b="0" dirty="0" smtClean="0">
                <a:solidFill>
                  <a:schemeClr val="tx1"/>
                </a:solidFill>
              </a:rPr>
              <a:t>805</a:t>
            </a: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</a:rPr>
              <a:t>E-mail</a:t>
            </a:r>
            <a:r>
              <a:rPr lang="zh-TW" altLang="en-US" sz="2400" dirty="0" smtClean="0">
                <a:solidFill>
                  <a:schemeClr val="tx1"/>
                </a:solidFill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</a:rPr>
              <a:t>fi012@mail.oit.edu.tw</a:t>
            </a:r>
            <a:endParaRPr lang="zh-TW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-563" y="80796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財務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301608" cy="792088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一般企業銷售循環流程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平行四邊形 5"/>
          <p:cNvSpPr/>
          <p:nvPr/>
        </p:nvSpPr>
        <p:spPr>
          <a:xfrm>
            <a:off x="4716016" y="2546024"/>
            <a:ext cx="1728192" cy="504056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99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結帳</a:t>
            </a:r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平行四邊形 7"/>
          <p:cNvSpPr/>
          <p:nvPr/>
        </p:nvSpPr>
        <p:spPr>
          <a:xfrm>
            <a:off x="4644008" y="3509796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99FF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收款單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580112" y="3050080"/>
            <a:ext cx="0" cy="450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5580112" y="1691866"/>
            <a:ext cx="0" cy="854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>
            <a:off x="6356086" y="2798052"/>
            <a:ext cx="538626" cy="1691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6356086" y="3771911"/>
            <a:ext cx="53862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912354" y="3571856"/>
            <a:ext cx="185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應收帳款減少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12354" y="2597997"/>
            <a:ext cx="185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應收帳款增加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4283968" y="1402144"/>
            <a:ext cx="2448272" cy="3899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49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6" grpId="0" animBg="1"/>
      <p:bldP spid="8" grpId="0" animBg="1"/>
      <p:bldP spid="10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-6787" y="23152"/>
            <a:ext cx="914934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301608" cy="792088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一般企業採購循環流程</a:t>
            </a:r>
          </a:p>
        </p:txBody>
      </p:sp>
      <p:sp>
        <p:nvSpPr>
          <p:cNvPr id="6" name="平行四邊形 5"/>
          <p:cNvSpPr/>
          <p:nvPr/>
        </p:nvSpPr>
        <p:spPr>
          <a:xfrm>
            <a:off x="3586779" y="1302598"/>
            <a:ext cx="1728192" cy="504056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99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平行四邊形 6"/>
          <p:cNvSpPr/>
          <p:nvPr/>
        </p:nvSpPr>
        <p:spPr>
          <a:xfrm>
            <a:off x="3317746" y="2034647"/>
            <a:ext cx="2067643" cy="524231"/>
          </a:xfrm>
          <a:prstGeom prst="parallelogram">
            <a:avLst>
              <a:gd name="adj" fmla="val 6027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合約採購單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平行四邊形 7"/>
          <p:cNvSpPr/>
          <p:nvPr/>
        </p:nvSpPr>
        <p:spPr>
          <a:xfrm>
            <a:off x="3525540" y="2765685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99FF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4425640" y="1811577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4425640" y="255887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55776" y="1554626"/>
            <a:ext cx="1159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05879" y="2739177"/>
            <a:ext cx="1872208" cy="550739"/>
          </a:xfrm>
          <a:prstGeom prst="roundRect">
            <a:avLst/>
          </a:prstGeom>
          <a:gradFill>
            <a:gsLst>
              <a:gs pos="0">
                <a:srgbClr val="FFCCCC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供應廠商接單</a:t>
            </a: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5229987" y="3044282"/>
            <a:ext cx="3108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05879" y="3632732"/>
            <a:ext cx="1872208" cy="815826"/>
          </a:xfrm>
          <a:prstGeom prst="roundRect">
            <a:avLst/>
          </a:prstGeom>
          <a:gradFill>
            <a:gsLst>
              <a:gs pos="0">
                <a:srgbClr val="99FFCC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供應廠商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狀況調整</a:t>
            </a: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6228184" y="3289915"/>
            <a:ext cx="0" cy="5978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2578086" y="3879503"/>
            <a:ext cx="3650098" cy="82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平行四邊形 22"/>
          <p:cNvSpPr/>
          <p:nvPr/>
        </p:nvSpPr>
        <p:spPr>
          <a:xfrm>
            <a:off x="5385389" y="2765685"/>
            <a:ext cx="2085843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FF99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採購變更單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7301186" y="1703858"/>
            <a:ext cx="1728743" cy="1172303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實際領用</a:t>
            </a: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庫存量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6618708" y="3289916"/>
            <a:ext cx="0" cy="3552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 flipH="1">
            <a:off x="5314971" y="2290009"/>
            <a:ext cx="1986216" cy="675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8155931" y="2868215"/>
            <a:ext cx="1064" cy="51865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55576" y="1227927"/>
            <a:ext cx="1800200" cy="806720"/>
          </a:xfrm>
          <a:prstGeom prst="rect">
            <a:avLst/>
          </a:prstGeom>
          <a:gradFill>
            <a:gsLst>
              <a:gs pos="0">
                <a:srgbClr val="CCFF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各部門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提出需求</a:t>
            </a:r>
            <a:endParaRPr lang="zh-TW" altLang="en-US" sz="20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6618709" y="3619408"/>
            <a:ext cx="619320" cy="133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1641983" y="3301231"/>
            <a:ext cx="0" cy="31817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974118" y="3527795"/>
            <a:ext cx="70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修正</a:t>
            </a:r>
            <a:endParaRPr lang="zh-TW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4403135" y="3301231"/>
            <a:ext cx="0" cy="8779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平行四邊形 35"/>
          <p:cNvSpPr/>
          <p:nvPr/>
        </p:nvSpPr>
        <p:spPr>
          <a:xfrm>
            <a:off x="3501426" y="4186443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CC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進貨單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7" name="平行四邊形 36"/>
          <p:cNvSpPr/>
          <p:nvPr/>
        </p:nvSpPr>
        <p:spPr>
          <a:xfrm>
            <a:off x="3501426" y="4753887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66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退貨單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8" name="平行四邊形 37"/>
          <p:cNvSpPr/>
          <p:nvPr/>
        </p:nvSpPr>
        <p:spPr>
          <a:xfrm>
            <a:off x="3186093" y="5317037"/>
            <a:ext cx="2199296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66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退貨折讓單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5229986" y="4481042"/>
            <a:ext cx="99819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5190977" y="5021107"/>
            <a:ext cx="103720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229986" y="5637224"/>
            <a:ext cx="99819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339328" y="4815947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庫存減少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349435" y="427411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庫存增加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340299" y="5413843"/>
            <a:ext cx="174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庫存無影響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H="1">
            <a:off x="2666899" y="3014546"/>
            <a:ext cx="1038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238028" y="3351072"/>
            <a:ext cx="1791902" cy="536673"/>
          </a:xfrm>
          <a:prstGeom prst="rect">
            <a:avLst/>
          </a:prstGeom>
          <a:gradFill>
            <a:gsLst>
              <a:gs pos="0">
                <a:srgbClr val="CCFF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需求狀況修正</a:t>
            </a:r>
            <a:endParaRPr lang="zh-TW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>
            <a:off x="4403135" y="5841268"/>
            <a:ext cx="0" cy="6120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9" grpId="0" animBg="1"/>
      <p:bldP spid="26" grpId="0" animBg="1"/>
      <p:bldP spid="29" grpId="0" animBg="1"/>
      <p:bldP spid="30" grpId="0" animBg="1"/>
      <p:bldP spid="25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46" grpId="0"/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-563" y="80796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財務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301608" cy="792088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企業採購循環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流程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平行四邊形 5"/>
          <p:cNvSpPr/>
          <p:nvPr/>
        </p:nvSpPr>
        <p:spPr>
          <a:xfrm>
            <a:off x="4427984" y="2546024"/>
            <a:ext cx="2016224" cy="504056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99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應付憑單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平行四邊形 7"/>
          <p:cNvSpPr/>
          <p:nvPr/>
        </p:nvSpPr>
        <p:spPr>
          <a:xfrm>
            <a:off x="4599938" y="3500584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99FF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付款單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500038" y="3050080"/>
            <a:ext cx="0" cy="450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5500038" y="1691866"/>
            <a:ext cx="0" cy="854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>
            <a:off x="6356086" y="2798052"/>
            <a:ext cx="538626" cy="1691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6356086" y="3771911"/>
            <a:ext cx="53862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912354" y="3571856"/>
            <a:ext cx="185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應付帳款減少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12354" y="2597997"/>
            <a:ext cx="185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應付帳款增加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4283968" y="1402144"/>
            <a:ext cx="2448272" cy="3899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4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6" grpId="0" animBg="1"/>
      <p:bldP spid="8" grpId="0" animBg="1"/>
      <p:bldP spid="10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-6787" y="23152"/>
            <a:ext cx="914934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301608" cy="792088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企業庫存交易活動流程</a:t>
            </a:r>
          </a:p>
        </p:txBody>
      </p:sp>
      <p:sp>
        <p:nvSpPr>
          <p:cNvPr id="6" name="平行四邊形 5"/>
          <p:cNvSpPr/>
          <p:nvPr/>
        </p:nvSpPr>
        <p:spPr>
          <a:xfrm>
            <a:off x="3088540" y="1970665"/>
            <a:ext cx="1728192" cy="504056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99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轉撥單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平行四邊形 7"/>
          <p:cNvSpPr/>
          <p:nvPr/>
        </p:nvSpPr>
        <p:spPr>
          <a:xfrm>
            <a:off x="2466877" y="2453421"/>
            <a:ext cx="3133518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99FF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借入／借入歸還單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>
            <a:off x="3993727" y="1653820"/>
            <a:ext cx="1652" cy="316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919873" y="2912798"/>
            <a:ext cx="12961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4756983" y="3779016"/>
            <a:ext cx="3108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101307" y="1077756"/>
            <a:ext cx="1800200" cy="576064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日常交易發生</a:t>
            </a:r>
            <a:endParaRPr lang="zh-TW" altLang="en-US" sz="20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3989700" y="4171320"/>
            <a:ext cx="5678" cy="3673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平行四邊形 37"/>
          <p:cNvSpPr/>
          <p:nvPr/>
        </p:nvSpPr>
        <p:spPr>
          <a:xfrm>
            <a:off x="2323631" y="2912798"/>
            <a:ext cx="3276763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66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借出／借出歸還</a:t>
            </a:r>
            <a:r>
              <a:rPr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810694" y="2512688"/>
            <a:ext cx="16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將單據作廢</a:t>
            </a:r>
            <a:endParaRPr lang="zh-TW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6" name="平行四邊形 35"/>
          <p:cNvSpPr/>
          <p:nvPr/>
        </p:nvSpPr>
        <p:spPr>
          <a:xfrm>
            <a:off x="2323630" y="3383396"/>
            <a:ext cx="3276763" cy="787924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66FF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庫存異動單  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如：其他入／出庫單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流程圖: 文件 1"/>
          <p:cNvSpPr/>
          <p:nvPr/>
        </p:nvSpPr>
        <p:spPr>
          <a:xfrm>
            <a:off x="3119894" y="4543523"/>
            <a:ext cx="1763026" cy="933278"/>
          </a:xfrm>
          <a:prstGeom prst="flowChartDocumen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異動單據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憑證列印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 flipH="1">
            <a:off x="3995379" y="5454907"/>
            <a:ext cx="6028" cy="2891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AutoShape 53"/>
          <p:cNvSpPr>
            <a:spLocks noChangeArrowheads="1"/>
          </p:cNvSpPr>
          <p:nvPr/>
        </p:nvSpPr>
        <p:spPr bwMode="auto">
          <a:xfrm>
            <a:off x="3269768" y="5744050"/>
            <a:ext cx="1439863" cy="865188"/>
          </a:xfrm>
          <a:prstGeom prst="flowChartDecision">
            <a:avLst/>
          </a:prstGeom>
          <a:gradFill>
            <a:gsLst>
              <a:gs pos="0">
                <a:srgbClr val="FF66CC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確認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919874" y="6176644"/>
            <a:ext cx="23498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V="1">
            <a:off x="919874" y="2912798"/>
            <a:ext cx="0" cy="32638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768272" y="5766392"/>
            <a:ext cx="70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否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4709632" y="6176644"/>
            <a:ext cx="6747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4771900" y="5776534"/>
            <a:ext cx="70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是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 flipV="1">
            <a:off x="5384373" y="4977314"/>
            <a:ext cx="0" cy="1486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5384373" y="4977314"/>
            <a:ext cx="504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" name="Line 21"/>
          <p:cNvSpPr>
            <a:spLocks noChangeShapeType="1"/>
          </p:cNvSpPr>
          <p:nvPr/>
        </p:nvSpPr>
        <p:spPr bwMode="auto">
          <a:xfrm>
            <a:off x="5384372" y="6464130"/>
            <a:ext cx="504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流程圖: 多重文件 2"/>
          <p:cNvSpPr/>
          <p:nvPr/>
        </p:nvSpPr>
        <p:spPr>
          <a:xfrm>
            <a:off x="5888428" y="5599478"/>
            <a:ext cx="2572004" cy="1152685"/>
          </a:xfrm>
          <a:prstGeom prst="flowChartMultidocument">
            <a:avLst/>
          </a:prstGeom>
          <a:gradFill>
            <a:gsLst>
              <a:gs pos="0">
                <a:srgbClr val="CCFF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清單明細表列印</a:t>
            </a:r>
            <a:endParaRPr lang="zh-TW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流程圖: 直接存取儲存裝置 12"/>
          <p:cNvSpPr/>
          <p:nvPr/>
        </p:nvSpPr>
        <p:spPr>
          <a:xfrm>
            <a:off x="5888427" y="4544721"/>
            <a:ext cx="3077579" cy="932080"/>
          </a:xfrm>
          <a:prstGeom prst="flowChartMagneticDrum">
            <a:avLst/>
          </a:prstGeom>
          <a:gradFill>
            <a:gsLst>
              <a:gs pos="0">
                <a:srgbClr val="CCFF99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庫存量異動</a:t>
            </a:r>
            <a:endParaRPr lang="en-US" altLang="zh-TW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增加／減少</a:t>
            </a:r>
            <a:r>
              <a:rPr lang="en-US" altLang="zh-TW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8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6" grpId="0" animBg="1"/>
      <p:bldP spid="8" grpId="0" animBg="1"/>
      <p:bldP spid="10" grpId="0" animBg="1"/>
      <p:bldP spid="12" grpId="0" animBg="1"/>
      <p:bldP spid="16" grpId="0" animBg="1"/>
      <p:bldP spid="25" grpId="0" animBg="1"/>
      <p:bldP spid="35" grpId="0" animBg="1"/>
      <p:bldP spid="38" grpId="0" animBg="1"/>
      <p:bldP spid="45" grpId="0"/>
      <p:bldP spid="36" grpId="0" animBg="1"/>
      <p:bldP spid="2" grpId="0" animBg="1"/>
      <p:bldP spid="41" grpId="0" animBg="1"/>
      <p:bldP spid="47" grpId="0" animBg="1"/>
      <p:bldP spid="48" grpId="0" animBg="1"/>
      <p:bldP spid="52" grpId="0" animBg="1"/>
      <p:bldP spid="53" grpId="0"/>
      <p:bldP spid="54" grpId="0" animBg="1"/>
      <p:bldP spid="55" grpId="0"/>
      <p:bldP spid="56" grpId="0" animBg="1"/>
      <p:bldP spid="57" grpId="0" animBg="1"/>
      <p:bldP spid="58" grpId="0" animBg="1"/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BD080-1277-49FF-8867-21361EAC792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65540" name="Rectangle 4"/>
          <p:cNvSpPr>
            <a:spLocks noGrp="1"/>
          </p:cNvSpPr>
          <p:nvPr>
            <p:ph type="ctrTitle" idx="4294967295"/>
          </p:nvPr>
        </p:nvSpPr>
        <p:spPr>
          <a:xfrm>
            <a:off x="755576" y="1124744"/>
            <a:ext cx="7772400" cy="1368151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系統單據對庫存數量之影響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5"/>
          <p:cNvSpPr>
            <a:spLocks noGrp="1"/>
          </p:cNvSpPr>
          <p:nvPr>
            <p:ph type="subTitle" idx="4294967295"/>
          </p:nvPr>
        </p:nvSpPr>
        <p:spPr>
          <a:xfrm>
            <a:off x="827584" y="2708920"/>
            <a:ext cx="6544816" cy="1536576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請參閱</a:t>
            </a:r>
            <a:r>
              <a:rPr lang="en-US" altLang="zh-TW" dirty="0" smtClean="0">
                <a:solidFill>
                  <a:schemeClr val="tx1"/>
                </a:solidFill>
              </a:rPr>
              <a:t>P2-10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9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BD080-1277-49FF-8867-21361EAC792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65540" name="Rectangle 4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ERP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系統模組別的關聯</a:t>
            </a:r>
          </a:p>
        </p:txBody>
      </p:sp>
      <p:sp>
        <p:nvSpPr>
          <p:cNvPr id="6147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512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50000">
              <a:schemeClr val="bg1"/>
            </a:gs>
            <a:gs pos="100000">
              <a:srgbClr val="FF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742B1-5507-458F-B23D-AD5EE17543B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2195513" y="29972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是</a:t>
            </a:r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29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TW" altLang="en-US" smtClean="0"/>
              <a:t>配銷模組整體流程概述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684213" y="15573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報價單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684213" y="21336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客戶訂單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331913" y="19161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23850" y="981075"/>
            <a:ext cx="1871663" cy="4608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55" name="AutoShape 27"/>
          <p:cNvSpPr>
            <a:spLocks noChangeArrowheads="1"/>
          </p:cNvSpPr>
          <p:nvPr/>
        </p:nvSpPr>
        <p:spPr bwMode="auto">
          <a:xfrm>
            <a:off x="4500563" y="32131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借入單</a:t>
            </a: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1331913" y="2708275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3275013" y="37893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6" name="AutoShape 38"/>
          <p:cNvSpPr>
            <a:spLocks noChangeArrowheads="1"/>
          </p:cNvSpPr>
          <p:nvPr/>
        </p:nvSpPr>
        <p:spPr bwMode="auto">
          <a:xfrm>
            <a:off x="682625" y="486886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銷貨單</a:t>
            </a:r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827088" y="515778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銷退單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2625" y="587851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 dirty="0">
                <a:latin typeface="Arial" charset="0"/>
              </a:rPr>
              <a:t>結帳單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23850" y="5734050"/>
            <a:ext cx="1871663" cy="935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827088" y="6237288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財務模組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466725" y="11255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訂單管理系統</a:t>
            </a: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1331913" y="24923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3275013" y="27082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6" name="AutoShape 52"/>
          <p:cNvSpPr>
            <a:spLocks noChangeArrowheads="1"/>
          </p:cNvSpPr>
          <p:nvPr/>
        </p:nvSpPr>
        <p:spPr bwMode="auto">
          <a:xfrm>
            <a:off x="2555875" y="2924175"/>
            <a:ext cx="1439863" cy="86518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庫存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足夠</a:t>
            </a:r>
          </a:p>
        </p:txBody>
      </p:sp>
      <p:sp>
        <p:nvSpPr>
          <p:cNvPr id="47157" name="AutoShape 53"/>
          <p:cNvSpPr>
            <a:spLocks noChangeArrowheads="1"/>
          </p:cNvSpPr>
          <p:nvPr/>
        </p:nvSpPr>
        <p:spPr bwMode="auto">
          <a:xfrm>
            <a:off x="2555875" y="4076700"/>
            <a:ext cx="1439863" cy="86518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自製</a:t>
            </a:r>
            <a:r>
              <a:rPr lang="en-US" altLang="zh-TW" b="1">
                <a:latin typeface="Arial" pitchFamily="34" charset="0"/>
              </a:rPr>
              <a:t>/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外購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>
            <a:off x="1331913" y="3357563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1331913" y="3357563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1331913" y="5516563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760663" y="3730625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否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974975" y="4849813"/>
            <a:ext cx="288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自</a:t>
            </a:r>
          </a:p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製</a:t>
            </a: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3275013" y="4941888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627313" y="5878513"/>
            <a:ext cx="1296987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生   產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339975" y="5734050"/>
            <a:ext cx="1871663" cy="935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2484438" y="6237288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生產與製造模組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156450" y="2652713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否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88125" y="148431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請購單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8101013" y="2276475"/>
            <a:ext cx="8636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詢價單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235825" y="184308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227763" y="908050"/>
            <a:ext cx="2808287" cy="482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6588125" y="2997200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採購單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6588125" y="479742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進貨驗收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6586538" y="594995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應付憑單</a:t>
            </a:r>
          </a:p>
        </p:txBody>
      </p: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6227763" y="5805488"/>
            <a:ext cx="1871662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Text Box 57"/>
          <p:cNvSpPr txBox="1">
            <a:spLocks noChangeArrowheads="1"/>
          </p:cNvSpPr>
          <p:nvPr/>
        </p:nvSpPr>
        <p:spPr bwMode="auto">
          <a:xfrm>
            <a:off x="6731000" y="630872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財務模組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6877050" y="105251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採購管理系統</a:t>
            </a: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3995738" y="4508500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235825" y="27797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235825" y="566102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82" name="AutoShape 78"/>
          <p:cNvSpPr>
            <a:spLocks noChangeArrowheads="1"/>
          </p:cNvSpPr>
          <p:nvPr/>
        </p:nvSpPr>
        <p:spPr bwMode="auto">
          <a:xfrm>
            <a:off x="6659563" y="2060575"/>
            <a:ext cx="1152525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詢比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議價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7812088" y="24209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7596188" y="1989138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是</a:t>
            </a: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6588125" y="357187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進貨單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7235825" y="335438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7235825" y="393223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90" name="AutoShape 86"/>
          <p:cNvSpPr>
            <a:spLocks noChangeArrowheads="1"/>
          </p:cNvSpPr>
          <p:nvPr/>
        </p:nvSpPr>
        <p:spPr bwMode="auto">
          <a:xfrm>
            <a:off x="6659563" y="4148138"/>
            <a:ext cx="1152525" cy="431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7235825" y="458152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6" name="AutoShape 20"/>
          <p:cNvSpPr>
            <a:spLocks noChangeArrowheads="1"/>
          </p:cNvSpPr>
          <p:nvPr/>
        </p:nvSpPr>
        <p:spPr bwMode="auto">
          <a:xfrm>
            <a:off x="8101013" y="4221163"/>
            <a:ext cx="8636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進貨驗退</a:t>
            </a:r>
          </a:p>
        </p:txBody>
      </p:sp>
      <p:sp>
        <p:nvSpPr>
          <p:cNvPr id="47137" name="Rectangle 36"/>
          <p:cNvSpPr>
            <a:spLocks noChangeArrowheads="1"/>
          </p:cNvSpPr>
          <p:nvPr/>
        </p:nvSpPr>
        <p:spPr bwMode="auto">
          <a:xfrm>
            <a:off x="7572375" y="394335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不合格</a:t>
            </a:r>
          </a:p>
        </p:txBody>
      </p:sp>
      <p:sp>
        <p:nvSpPr>
          <p:cNvPr id="47138" name="Line 21"/>
          <p:cNvSpPr>
            <a:spLocks noChangeShapeType="1"/>
          </p:cNvSpPr>
          <p:nvPr/>
        </p:nvSpPr>
        <p:spPr bwMode="auto">
          <a:xfrm>
            <a:off x="7812088" y="43640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9" name="Rectangle 36"/>
          <p:cNvSpPr>
            <a:spLocks noChangeArrowheads="1"/>
          </p:cNvSpPr>
          <p:nvPr/>
        </p:nvSpPr>
        <p:spPr bwMode="auto">
          <a:xfrm>
            <a:off x="7240588" y="44704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合格</a:t>
            </a:r>
          </a:p>
        </p:txBody>
      </p:sp>
      <p:sp>
        <p:nvSpPr>
          <p:cNvPr id="47140" name="AutoShape 39"/>
          <p:cNvSpPr>
            <a:spLocks noChangeArrowheads="1"/>
          </p:cNvSpPr>
          <p:nvPr/>
        </p:nvSpPr>
        <p:spPr bwMode="auto">
          <a:xfrm>
            <a:off x="6588125" y="530066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退貨單</a:t>
            </a:r>
          </a:p>
        </p:txBody>
      </p:sp>
      <p:sp>
        <p:nvSpPr>
          <p:cNvPr id="47141" name="Line 32"/>
          <p:cNvSpPr>
            <a:spLocks noChangeShapeType="1"/>
          </p:cNvSpPr>
          <p:nvPr/>
        </p:nvSpPr>
        <p:spPr bwMode="auto">
          <a:xfrm>
            <a:off x="7885113" y="49418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2" name="Line 32"/>
          <p:cNvSpPr>
            <a:spLocks noChangeShapeType="1"/>
          </p:cNvSpPr>
          <p:nvPr/>
        </p:nvSpPr>
        <p:spPr bwMode="auto">
          <a:xfrm>
            <a:off x="8316913" y="4941888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3" name="Line 21"/>
          <p:cNvSpPr>
            <a:spLocks noChangeShapeType="1"/>
          </p:cNvSpPr>
          <p:nvPr/>
        </p:nvSpPr>
        <p:spPr bwMode="auto">
          <a:xfrm flipH="1">
            <a:off x="7885113" y="6092825"/>
            <a:ext cx="431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4" name="Line 32"/>
          <p:cNvSpPr>
            <a:spLocks noChangeShapeType="1"/>
          </p:cNvSpPr>
          <p:nvPr/>
        </p:nvSpPr>
        <p:spPr bwMode="auto">
          <a:xfrm>
            <a:off x="8532813" y="26368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5" name="Line 21"/>
          <p:cNvSpPr>
            <a:spLocks noChangeShapeType="1"/>
          </p:cNvSpPr>
          <p:nvPr/>
        </p:nvSpPr>
        <p:spPr bwMode="auto">
          <a:xfrm flipH="1">
            <a:off x="7885113" y="3141663"/>
            <a:ext cx="6477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6" name="Line 32"/>
          <p:cNvSpPr>
            <a:spLocks noChangeShapeType="1"/>
          </p:cNvSpPr>
          <p:nvPr/>
        </p:nvSpPr>
        <p:spPr bwMode="auto">
          <a:xfrm>
            <a:off x="4067175" y="1700213"/>
            <a:ext cx="0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7" name="Line 21"/>
          <p:cNvSpPr>
            <a:spLocks noChangeShapeType="1"/>
          </p:cNvSpPr>
          <p:nvPr/>
        </p:nvSpPr>
        <p:spPr bwMode="auto">
          <a:xfrm>
            <a:off x="4067175" y="1700213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8" name="Rectangle 36"/>
          <p:cNvSpPr>
            <a:spLocks noChangeArrowheads="1"/>
          </p:cNvSpPr>
          <p:nvPr/>
        </p:nvSpPr>
        <p:spPr bwMode="auto">
          <a:xfrm>
            <a:off x="4067175" y="134143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外購</a:t>
            </a:r>
          </a:p>
        </p:txBody>
      </p:sp>
      <p:sp>
        <p:nvSpPr>
          <p:cNvPr id="47149" name="AutoShape 5"/>
          <p:cNvSpPr>
            <a:spLocks noChangeArrowheads="1"/>
          </p:cNvSpPr>
          <p:nvPr/>
        </p:nvSpPr>
        <p:spPr bwMode="auto">
          <a:xfrm>
            <a:off x="4498975" y="249237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庫存異動單</a:t>
            </a:r>
          </a:p>
        </p:txBody>
      </p:sp>
      <p:sp>
        <p:nvSpPr>
          <p:cNvPr id="47150" name="AutoShape 20"/>
          <p:cNvSpPr>
            <a:spLocks noChangeArrowheads="1"/>
          </p:cNvSpPr>
          <p:nvPr/>
        </p:nvSpPr>
        <p:spPr bwMode="auto">
          <a:xfrm>
            <a:off x="4500563" y="28527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轉撥單</a:t>
            </a:r>
          </a:p>
        </p:txBody>
      </p:sp>
      <p:sp>
        <p:nvSpPr>
          <p:cNvPr id="47211" name="Text Box 107"/>
          <p:cNvSpPr txBox="1">
            <a:spLocks noChangeArrowheads="1"/>
          </p:cNvSpPr>
          <p:nvPr/>
        </p:nvSpPr>
        <p:spPr bwMode="auto">
          <a:xfrm>
            <a:off x="4354513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庫存管理系統</a:t>
            </a:r>
          </a:p>
        </p:txBody>
      </p:sp>
      <p:sp>
        <p:nvSpPr>
          <p:cNvPr id="47152" name="Line 21"/>
          <p:cNvSpPr>
            <a:spLocks noChangeShapeType="1"/>
          </p:cNvSpPr>
          <p:nvPr/>
        </p:nvSpPr>
        <p:spPr bwMode="auto">
          <a:xfrm>
            <a:off x="5148263" y="46529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4" name="AutoShape 27"/>
          <p:cNvSpPr>
            <a:spLocks noChangeArrowheads="1"/>
          </p:cNvSpPr>
          <p:nvPr/>
        </p:nvSpPr>
        <p:spPr bwMode="auto">
          <a:xfrm>
            <a:off x="4500563" y="3573463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借入歸還單</a:t>
            </a:r>
          </a:p>
        </p:txBody>
      </p:sp>
      <p:sp>
        <p:nvSpPr>
          <p:cNvPr id="47155" name="AutoShape 27"/>
          <p:cNvSpPr>
            <a:spLocks noChangeArrowheads="1"/>
          </p:cNvSpPr>
          <p:nvPr/>
        </p:nvSpPr>
        <p:spPr bwMode="auto">
          <a:xfrm>
            <a:off x="4500563" y="39322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借出單</a:t>
            </a:r>
          </a:p>
        </p:txBody>
      </p:sp>
      <p:sp>
        <p:nvSpPr>
          <p:cNvPr id="47158" name="AutoShape 27"/>
          <p:cNvSpPr>
            <a:spLocks noChangeArrowheads="1"/>
          </p:cNvSpPr>
          <p:nvPr/>
        </p:nvSpPr>
        <p:spPr bwMode="auto">
          <a:xfrm>
            <a:off x="4500563" y="42926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借出歸還單</a:t>
            </a:r>
          </a:p>
        </p:txBody>
      </p:sp>
      <p:sp>
        <p:nvSpPr>
          <p:cNvPr id="47159" name="Line 32"/>
          <p:cNvSpPr>
            <a:spLocks noChangeShapeType="1"/>
          </p:cNvSpPr>
          <p:nvPr/>
        </p:nvSpPr>
        <p:spPr bwMode="auto">
          <a:xfrm>
            <a:off x="2339975" y="50133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0" name="Line 32"/>
          <p:cNvSpPr>
            <a:spLocks noChangeShapeType="1"/>
          </p:cNvSpPr>
          <p:nvPr/>
        </p:nvSpPr>
        <p:spPr bwMode="auto">
          <a:xfrm>
            <a:off x="1979613" y="50133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1" name="Line 32"/>
          <p:cNvSpPr>
            <a:spLocks noChangeShapeType="1"/>
          </p:cNvSpPr>
          <p:nvPr/>
        </p:nvSpPr>
        <p:spPr bwMode="auto">
          <a:xfrm>
            <a:off x="2124075" y="53736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2" name="Line 21"/>
          <p:cNvSpPr>
            <a:spLocks noChangeShapeType="1"/>
          </p:cNvSpPr>
          <p:nvPr/>
        </p:nvSpPr>
        <p:spPr bwMode="auto">
          <a:xfrm>
            <a:off x="2339975" y="5300663"/>
            <a:ext cx="2087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21" name="AutoShape 117"/>
          <p:cNvSpPr>
            <a:spLocks noChangeArrowheads="1"/>
          </p:cNvSpPr>
          <p:nvPr/>
        </p:nvSpPr>
        <p:spPr bwMode="auto">
          <a:xfrm>
            <a:off x="4427538" y="5013325"/>
            <a:ext cx="1439862" cy="5746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標楷體" pitchFamily="65" charset="-120"/>
              </a:rPr>
              <a:t>存  貨</a:t>
            </a:r>
          </a:p>
        </p:txBody>
      </p:sp>
      <p:sp>
        <p:nvSpPr>
          <p:cNvPr id="47163" name="Line 32"/>
          <p:cNvSpPr>
            <a:spLocks noChangeShapeType="1"/>
          </p:cNvSpPr>
          <p:nvPr/>
        </p:nvSpPr>
        <p:spPr bwMode="auto">
          <a:xfrm>
            <a:off x="6443663" y="551656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4" name="Line 21"/>
          <p:cNvSpPr>
            <a:spLocks noChangeShapeType="1"/>
          </p:cNvSpPr>
          <p:nvPr/>
        </p:nvSpPr>
        <p:spPr bwMode="auto">
          <a:xfrm flipH="1">
            <a:off x="5867400" y="5300663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5" name="Line 32"/>
          <p:cNvSpPr>
            <a:spLocks noChangeShapeType="1"/>
          </p:cNvSpPr>
          <p:nvPr/>
        </p:nvSpPr>
        <p:spPr bwMode="auto">
          <a:xfrm>
            <a:off x="6443663" y="494188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6" name="Line 32"/>
          <p:cNvSpPr>
            <a:spLocks noChangeShapeType="1"/>
          </p:cNvSpPr>
          <p:nvPr/>
        </p:nvSpPr>
        <p:spPr bwMode="auto">
          <a:xfrm>
            <a:off x="6443663" y="4941888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7" name="Rectangle 36"/>
          <p:cNvSpPr>
            <a:spLocks noChangeArrowheads="1"/>
          </p:cNvSpPr>
          <p:nvPr/>
        </p:nvSpPr>
        <p:spPr bwMode="auto">
          <a:xfrm>
            <a:off x="7885113" y="5300663"/>
            <a:ext cx="10080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進貨退出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endParaRPr lang="zh-TW" altLang="en-US"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5" dur="10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9" dur="10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1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1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10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3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20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3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7" dur="10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1" dur="1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5" dur="10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9" dur="10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3" dur="10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8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1000"/>
                                        <p:tgtEl>
                                          <p:spTgt spid="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7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1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5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9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4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8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2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/>
      <p:bldP spid="22530" grpId="0"/>
      <p:bldP spid="22533" grpId="0" animBg="1"/>
      <p:bldP spid="22548" grpId="0" animBg="1"/>
      <p:bldP spid="22549" grpId="0" animBg="1"/>
      <p:bldP spid="22550" grpId="0" animBg="1"/>
      <p:bldP spid="22555" grpId="0" animBg="1"/>
      <p:bldP spid="22560" grpId="0" animBg="1"/>
      <p:bldP spid="22565" grpId="0" animBg="1"/>
      <p:bldP spid="22566" grpId="0" animBg="1"/>
      <p:bldP spid="22567" grpId="0" animBg="1"/>
      <p:bldP spid="22577" grpId="0" animBg="1"/>
      <p:bldP spid="22584" grpId="0" animBg="1"/>
      <p:bldP spid="22585" grpId="0"/>
      <p:bldP spid="47153" grpId="0"/>
      <p:bldP spid="2" grpId="0" animBg="1"/>
      <p:bldP spid="3" grpId="0" animBg="1"/>
      <p:bldP spid="47156" grpId="0" animBg="1"/>
      <p:bldP spid="47157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47177" grpId="0"/>
      <p:bldP spid="23" grpId="0" animBg="1"/>
      <p:bldP spid="24" grpId="0" animBg="1"/>
      <p:bldP spid="25" grpId="0" animBg="1"/>
      <p:bldP spid="47182" grpId="0" animBg="1"/>
      <p:bldP spid="26" grpId="0" animBg="1"/>
      <p:bldP spid="27" grpId="0"/>
      <p:bldP spid="28" grpId="0" animBg="1"/>
      <p:bldP spid="29" grpId="0" animBg="1"/>
      <p:bldP spid="30" grpId="0" animBg="1"/>
      <p:bldP spid="47190" grpId="0" animBg="1"/>
      <p:bldP spid="31" grpId="0" animBg="1"/>
      <p:bldP spid="47136" grpId="0" animBg="1"/>
      <p:bldP spid="47137" grpId="0"/>
      <p:bldP spid="47138" grpId="0" animBg="1"/>
      <p:bldP spid="47139" grpId="0"/>
      <p:bldP spid="47140" grpId="0" animBg="1"/>
      <p:bldP spid="47141" grpId="0" animBg="1"/>
      <p:bldP spid="47142" grpId="0" animBg="1"/>
      <p:bldP spid="47143" grpId="0" animBg="1"/>
      <p:bldP spid="47144" grpId="0" animBg="1"/>
      <p:bldP spid="47145" grpId="0" animBg="1"/>
      <p:bldP spid="47146" grpId="0" animBg="1"/>
      <p:bldP spid="47147" grpId="0" animBg="1"/>
      <p:bldP spid="47148" grpId="0"/>
      <p:bldP spid="47149" grpId="0" animBg="1"/>
      <p:bldP spid="47150" grpId="0" animBg="1"/>
      <p:bldP spid="47211" grpId="0"/>
      <p:bldP spid="47152" grpId="0" animBg="1"/>
      <p:bldP spid="47154" grpId="0" animBg="1"/>
      <p:bldP spid="47155" grpId="0" animBg="1"/>
      <p:bldP spid="47158" grpId="0" animBg="1"/>
      <p:bldP spid="47159" grpId="0" animBg="1"/>
      <p:bldP spid="47160" grpId="0" animBg="1"/>
      <p:bldP spid="47161" grpId="0" animBg="1"/>
      <p:bldP spid="47162" grpId="0" animBg="1"/>
      <p:bldP spid="47163" grpId="0" animBg="1"/>
      <p:bldP spid="47164" grpId="0" animBg="1"/>
      <p:bldP spid="47165" grpId="0" animBg="1"/>
      <p:bldP spid="47166" grpId="0" animBg="1"/>
      <p:bldP spid="471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BD080-1277-49FF-8867-21361EAC792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5540" name="Rectangle 4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三、配銷模組各系統之架構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與主要功能介紹</a:t>
            </a:r>
          </a:p>
        </p:txBody>
      </p:sp>
      <p:sp>
        <p:nvSpPr>
          <p:cNvPr id="6147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87524" y="1182552"/>
            <a:ext cx="8496944" cy="66227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訂單管理系統之主架構流程圖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929938"/>
            <a:ext cx="7920880" cy="491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654518" y="3599847"/>
            <a:ext cx="2338939" cy="26565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359028" y="3368882"/>
            <a:ext cx="4889822" cy="339994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2" grpId="0" animBg="1"/>
      <p:bldP spid="2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"/>
          <a:stretch/>
        </p:blipFill>
        <p:spPr bwMode="auto">
          <a:xfrm>
            <a:off x="899592" y="1882741"/>
            <a:ext cx="7222853" cy="496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87524" y="1182552"/>
            <a:ext cx="8496944" cy="66227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採購管理系統之主架構流程圖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1043608" y="3638349"/>
            <a:ext cx="1949849" cy="202289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359028" y="3234088"/>
            <a:ext cx="4620315" cy="35347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2" grpId="0" animBg="1"/>
      <p:bldP spid="2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916831"/>
            <a:ext cx="7629325" cy="494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87524" y="1182552"/>
            <a:ext cx="8496944" cy="66227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庫存管理系統之主架構流程圖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827584" y="3212977"/>
            <a:ext cx="2016224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416968" y="3282255"/>
            <a:ext cx="4629751" cy="339994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2" grpId="0" animBg="1"/>
      <p:bldP spid="2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BD080-1277-49FF-8867-21361EAC7921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65540" name="Rectangle 4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配銷模組各系統與企業流程關聯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067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1023" y="23152"/>
            <a:ext cx="914934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301608" cy="792088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一般企業銷售循環流程</a:t>
            </a:r>
          </a:p>
        </p:txBody>
      </p:sp>
      <p:sp>
        <p:nvSpPr>
          <p:cNvPr id="6" name="平行四邊形 5"/>
          <p:cNvSpPr/>
          <p:nvPr/>
        </p:nvSpPr>
        <p:spPr>
          <a:xfrm>
            <a:off x="5116244" y="1319335"/>
            <a:ext cx="1728192" cy="504056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99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報價單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平行四邊形 6"/>
          <p:cNvSpPr/>
          <p:nvPr/>
        </p:nvSpPr>
        <p:spPr>
          <a:xfrm>
            <a:off x="5069490" y="2039414"/>
            <a:ext cx="1800200" cy="524231"/>
          </a:xfrm>
          <a:prstGeom prst="parallelogram">
            <a:avLst>
              <a:gd name="adj" fmla="val 6027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合約訂單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平行四邊形 7"/>
          <p:cNvSpPr/>
          <p:nvPr/>
        </p:nvSpPr>
        <p:spPr>
          <a:xfrm>
            <a:off x="5033555" y="2781133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99FF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客戶</a:t>
            </a:r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969590" y="182192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5962998" y="2563646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>
            <a:off x="1890127" y="1571364"/>
            <a:ext cx="3358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32545" y="1256944"/>
            <a:ext cx="1357582" cy="544285"/>
          </a:xfrm>
          <a:prstGeom prst="roundRect">
            <a:avLst/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客戶詢價</a:t>
            </a: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263943" y="180122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42340" y="2018716"/>
            <a:ext cx="1872208" cy="544285"/>
          </a:xfrm>
          <a:prstGeom prst="roundRect">
            <a:avLst/>
          </a:prstGeom>
          <a:gradFill>
            <a:gsLst>
              <a:gs pos="0">
                <a:srgbClr val="FFCCCC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客戶確認下單</a:t>
            </a: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4709450" y="2903511"/>
            <a:ext cx="47631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2214548" y="2290858"/>
            <a:ext cx="2494902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4709448" y="2301530"/>
            <a:ext cx="1" cy="60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316962" y="3386868"/>
            <a:ext cx="1872208" cy="544285"/>
          </a:xfrm>
          <a:prstGeom prst="roundRect">
            <a:avLst/>
          </a:prstGeom>
          <a:gradFill>
            <a:gsLst>
              <a:gs pos="0">
                <a:srgbClr val="99FFCC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客戶需求修正</a:t>
            </a: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251175" y="2581822"/>
            <a:ext cx="0" cy="80504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341298" y="3294477"/>
            <a:ext cx="0" cy="35068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2189170" y="3659010"/>
            <a:ext cx="115212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平行四邊形 22"/>
          <p:cNvSpPr/>
          <p:nvPr/>
        </p:nvSpPr>
        <p:spPr>
          <a:xfrm>
            <a:off x="2405194" y="2781132"/>
            <a:ext cx="2113609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FF99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訂單變更單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4340657" y="3119535"/>
            <a:ext cx="7755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7301738" y="1391343"/>
            <a:ext cx="1656184" cy="1172303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實際生產</a:t>
            </a:r>
            <a:endParaRPr lang="en-US" altLang="zh-TW" b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endParaRPr lang="en-US" altLang="zh-TW" b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庫存量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7949810" y="2563001"/>
            <a:ext cx="0" cy="48024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 flipH="1">
            <a:off x="6725674" y="3043247"/>
            <a:ext cx="1224136" cy="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8309850" y="2563001"/>
            <a:ext cx="0" cy="78370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157722" y="3359179"/>
            <a:ext cx="1800200" cy="571974"/>
          </a:xfrm>
          <a:prstGeom prst="rect">
            <a:avLst/>
          </a:prstGeom>
          <a:gradFill>
            <a:gsLst>
              <a:gs pos="0">
                <a:srgbClr val="CCFF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生產狀況修正</a:t>
            </a:r>
            <a:endParaRPr lang="zh-TW" altLang="en-US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760726" y="3645166"/>
            <a:ext cx="339699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3760726" y="3308321"/>
            <a:ext cx="0" cy="35068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366247" y="3083555"/>
            <a:ext cx="70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修正</a:t>
            </a:r>
            <a:endParaRPr lang="zh-TW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5933655" y="3313365"/>
            <a:ext cx="0" cy="8142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平行四邊形 35"/>
          <p:cNvSpPr/>
          <p:nvPr/>
        </p:nvSpPr>
        <p:spPr>
          <a:xfrm>
            <a:off x="4926589" y="4117106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FFCC66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銷貨單</a:t>
            </a:r>
            <a:endParaRPr lang="zh-TW" altLang="en-US" sz="20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7" name="平行四邊形 36"/>
          <p:cNvSpPr/>
          <p:nvPr/>
        </p:nvSpPr>
        <p:spPr>
          <a:xfrm>
            <a:off x="4894080" y="4729741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66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銷退單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8" name="平行四邊形 37"/>
          <p:cNvSpPr/>
          <p:nvPr/>
        </p:nvSpPr>
        <p:spPr>
          <a:xfrm>
            <a:off x="4894080" y="5341546"/>
            <a:ext cx="1800200" cy="524231"/>
          </a:xfrm>
          <a:prstGeom prst="parallelogram">
            <a:avLst>
              <a:gd name="adj" fmla="val 60274"/>
            </a:avLst>
          </a:prstGeom>
          <a:gradFill>
            <a:gsLst>
              <a:gs pos="0">
                <a:srgbClr val="CC66FF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折讓單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6618708" y="4396140"/>
            <a:ext cx="61932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6538402" y="4993794"/>
            <a:ext cx="69962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6538402" y="5613898"/>
            <a:ext cx="69962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7281932" y="417916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庫存減少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301187" y="479373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庫存增加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281932" y="5413843"/>
            <a:ext cx="174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庫存無影響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258647" y="6143871"/>
            <a:ext cx="864096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365634" y="6143871"/>
            <a:ext cx="266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若為現金銷貨則只到此階段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5956266" y="5854805"/>
            <a:ext cx="0" cy="854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4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" grpId="0" animBg="1"/>
      <p:bldP spid="26" grpId="0" animBg="1"/>
      <p:bldP spid="29" grpId="0" animBg="1"/>
      <p:bldP spid="30" grpId="0" animBg="1"/>
      <p:bldP spid="25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  <p:bldP spid="4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405</Words>
  <Application>Microsoft Office PowerPoint</Application>
  <PresentationFormat>如螢幕大小 (4:3)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書法家顏楷體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配銷模組應用篇  第二章   作業流程分析</vt:lpstr>
      <vt:lpstr>二、Workflow ERP系統模組別的關聯</vt:lpstr>
      <vt:lpstr>配銷模組整體流程概述</vt:lpstr>
      <vt:lpstr>三、配銷模組各系統之架構 與主要功能介紹</vt:lpstr>
      <vt:lpstr>訂單管理系統之主架構流程圖</vt:lpstr>
      <vt:lpstr>採購管理系統之主架構流程圖</vt:lpstr>
      <vt:lpstr>庫存管理系統之主架構流程圖</vt:lpstr>
      <vt:lpstr>四、配銷模組各系統與企業流程關聯</vt:lpstr>
      <vt:lpstr>一般企業銷售循環流程</vt:lpstr>
      <vt:lpstr>一般企業銷售循環流程 (Cont.)</vt:lpstr>
      <vt:lpstr>一般企業採購循環流程</vt:lpstr>
      <vt:lpstr>一般企業採購循環流程 (Cont.)</vt:lpstr>
      <vt:lpstr>企業庫存交易活動流程</vt:lpstr>
      <vt:lpstr>各系統單據對庫存數量之影響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279</cp:revision>
  <dcterms:created xsi:type="dcterms:W3CDTF">2009-09-08T04:51:44Z</dcterms:created>
  <dcterms:modified xsi:type="dcterms:W3CDTF">2015-11-16T04:24:01Z</dcterms:modified>
</cp:coreProperties>
</file>