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54" r:id="rId2"/>
    <p:sldId id="446" r:id="rId3"/>
    <p:sldId id="447" r:id="rId4"/>
    <p:sldId id="450" r:id="rId5"/>
    <p:sldId id="466" r:id="rId6"/>
    <p:sldId id="467" r:id="rId7"/>
    <p:sldId id="468" r:id="rId8"/>
    <p:sldId id="469" r:id="rId9"/>
    <p:sldId id="470" r:id="rId10"/>
    <p:sldId id="455" r:id="rId11"/>
    <p:sldId id="451" r:id="rId12"/>
    <p:sldId id="456" r:id="rId13"/>
    <p:sldId id="457" r:id="rId14"/>
    <p:sldId id="471" r:id="rId15"/>
    <p:sldId id="458" r:id="rId16"/>
    <p:sldId id="473" r:id="rId17"/>
    <p:sldId id="472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60" r:id="rId26"/>
    <p:sldId id="461" r:id="rId27"/>
    <p:sldId id="481" r:id="rId28"/>
    <p:sldId id="464" r:id="rId29"/>
    <p:sldId id="482" r:id="rId30"/>
    <p:sldId id="483" r:id="rId31"/>
    <p:sldId id="484" r:id="rId32"/>
    <p:sldId id="485" r:id="rId33"/>
    <p:sldId id="488" r:id="rId34"/>
    <p:sldId id="489" r:id="rId35"/>
    <p:sldId id="493" r:id="rId36"/>
    <p:sldId id="494" r:id="rId37"/>
    <p:sldId id="496" r:id="rId38"/>
    <p:sldId id="497" r:id="rId39"/>
    <p:sldId id="498" r:id="rId40"/>
    <p:sldId id="501" r:id="rId41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CC99"/>
    <a:srgbClr val="9999FF"/>
    <a:srgbClr val="99FF99"/>
    <a:srgbClr val="FF99FF"/>
    <a:srgbClr val="66FF99"/>
    <a:srgbClr val="00FF00"/>
    <a:srgbClr val="CC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 autoAdjust="0"/>
    <p:restoredTop sz="93750" autoAdjust="0"/>
  </p:normalViewPr>
  <p:slideViewPr>
    <p:cSldViewPr>
      <p:cViewPr varScale="1">
        <p:scale>
          <a:sx n="80" d="100"/>
          <a:sy n="80" d="100"/>
        </p:scale>
        <p:origin x="133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5092199A-6BB7-40CF-8CB7-FE418BD99E0E}" type="datetimeFigureOut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6AED145-E56E-481A-AD65-C84A0D1128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304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DDED29E0-3E89-4CF8-91EB-4610E5EE03DB}" type="datetimeFigureOut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A22144F9-9BA5-4E34-922D-979042962DE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056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509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010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612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3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834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351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135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346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138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415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96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973646-22A6-46BB-85F3-72F97C5E02EA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280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040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34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29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524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691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90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159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387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144F9-9BA5-4E34-922D-979042962DE3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42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58891-3B2C-4B82-B335-A3B22602ABAA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E8570-7A11-43FC-BE1E-400D8D97E92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578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52C29-94F7-4498-BD3A-7E9AFD331C7A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E74B2-86FF-41E3-8133-9014B2D3EE4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713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2643188"/>
            <a:ext cx="4038600" cy="348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643188"/>
            <a:ext cx="4038600" cy="348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BCC24-7319-4B6A-B129-8F58FD7D330A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5B850-CDE6-4717-9499-D13B1EF1211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8277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EEF8F-8C08-4199-920F-2A8302444480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57BAF-4127-4679-B738-8F127BFD925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002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126A5-E57A-4E2A-AB5F-8068BB6FB566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FA0E9-35A4-4FF0-A889-AE0F0B61541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93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571744"/>
            <a:ext cx="4038600" cy="3554419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571744"/>
            <a:ext cx="4038600" cy="3554419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64DC7-B452-4B16-8390-524B4EB7ADC4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B8C87-2420-4976-AAC2-3BC75029A1A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071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500305"/>
            <a:ext cx="4040188" cy="3625857"/>
          </a:xfrm>
        </p:spPr>
        <p:txBody>
          <a:bodyPr/>
          <a:lstStyle>
            <a:lvl1pPr>
              <a:defRPr sz="2000"/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en-US" altLang="zh-TW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00307"/>
            <a:ext cx="4041775" cy="3625856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algn="l" defTabSz="914400" rtl="0" eaLnBrk="1" latinLnBrk="0" hangingPunct="1">
              <a:spcBef>
                <a:spcPct val="20000"/>
              </a:spcBef>
              <a:defRPr lang="zh-TW" altLang="en-US" sz="1600" b="1" kern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4pPr>
            <a:lvl5pPr>
              <a:defRPr lang="zh-TW" altLang="en-US" sz="1600" b="1" kern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1BD6F-B520-4FCC-96BB-739C0202F400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C8114-C26C-4826-B4A0-A5AB8F65498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890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14CF1-2AB1-4375-BFD1-B3B4D68621CE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C7134-4092-4FAA-AE64-CBFEE84DF0E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9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DB39E-F35F-4451-889F-8B0108028F3A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5A823-E0DE-4E84-AA59-B9CF886AFF3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200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0CF75-FEB3-4956-85FA-04F665BD46D3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56194-8E80-4501-AB3E-40674143001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221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54ED8-DD58-425D-9C13-655719C66A65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71E6F-D471-49A9-96E2-A1825D3CC06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414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FC310-48BA-41B9-B6DC-22D8455BBA56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11ECF-0BF6-4FAA-99D1-157E1BF837D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634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28625" y="13573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2643188"/>
            <a:ext cx="82296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2E6879-3288-40CD-B3C6-7B1228F7A0D5}" type="datetime1">
              <a:rPr lang="zh-TW" altLang="en-US"/>
              <a:pPr>
                <a:defRPr/>
              </a:pPr>
              <a:t>2015/11/23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10400" y="260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defRPr>
            </a:lvl1pPr>
          </a:lstStyle>
          <a:p>
            <a:fld id="{DEB6AEA9-2184-42E0-9E4A-57786EF4200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FF3399"/>
        </a:buClr>
        <a:buSzPct val="65000"/>
        <a:buFont typeface="Wingdings" pitchFamily="2" charset="2"/>
        <a:buChar char="u"/>
        <a:defRPr sz="2000" b="1" kern="1200">
          <a:solidFill>
            <a:srgbClr val="FF3399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008000"/>
        </a:buClr>
        <a:buSzPct val="80000"/>
        <a:buFont typeface="Wingdings" pitchFamily="2" charset="2"/>
        <a:buChar char="Ø"/>
        <a:defRPr sz="2800" b="1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ü"/>
        <a:defRPr sz="2400"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Font typeface="Arial" charset="0"/>
        <a:buChar char="–"/>
        <a:defRPr sz="2000"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Font typeface="Arial" charset="0"/>
        <a:buChar char="»"/>
        <a:defRPr sz="2000"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D321-DB17-4D8E-A7C5-D29F43C40EEE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16386" name="Rectangle 2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八、請購流程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AB86A-997F-4A43-A9E4-6D54289DA398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20482" name="Rectangle 2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九、採購流程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D0AE7-4CBA-4354-961B-B753BD9EE7BE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採購流程內容</a:t>
            </a:r>
          </a:p>
        </p:txBody>
      </p:sp>
      <p:sp>
        <p:nvSpPr>
          <p:cNvPr id="64516" name="Rectangle 4"/>
          <p:cNvSpPr>
            <a:spLocks noGrp="1"/>
          </p:cNvSpPr>
          <p:nvPr>
            <p:ph type="body" idx="1"/>
          </p:nvPr>
        </p:nvSpPr>
        <p:spPr>
          <a:xfrm>
            <a:off x="457200" y="2643188"/>
            <a:ext cx="8291513" cy="39544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TW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採購流程，依照採購審查流程順序分為：</a:t>
            </a:r>
          </a:p>
          <a:p>
            <a:r>
              <a:rPr lang="en-US" altLang="zh-TW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</a:t>
            </a:r>
            <a:r>
              <a:rPr lang="en-US" altLang="zh-TW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請購資料維護作業</a:t>
            </a:r>
          </a:p>
          <a:p>
            <a:pPr lvl="1"/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採購人員將已經審核完畢的請購單</a:t>
            </a:r>
            <a:r>
              <a:rPr lang="zh-TW" altLang="en-US" sz="1800" u="sng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在拋轉成正式採購單前</a:t>
            </a: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TW" altLang="en-US" sz="1800" i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做調整與最後的資料確認</a:t>
            </a:r>
          </a:p>
          <a:p>
            <a:pPr lvl="1"/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若有多個採購人員，可依個人品號管轄範圍的「</a:t>
            </a:r>
            <a:r>
              <a:rPr lang="zh-TW" altLang="en-US" sz="1800" u="sng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已確認</a:t>
            </a:r>
            <a:r>
              <a:rPr lang="zh-TW" altLang="en-US" sz="1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請購單資料</a:t>
            </a: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」各自維護</a:t>
            </a:r>
          </a:p>
          <a:p>
            <a:r>
              <a:rPr lang="en-US" altLang="zh-TW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</a:t>
            </a:r>
            <a:r>
              <a:rPr lang="en-US" altLang="zh-TW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請購資料更新作業</a:t>
            </a:r>
          </a:p>
          <a:p>
            <a:pPr lvl="1"/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將「請購資料維護作業」中已完成最後資料確認的請購單，</a:t>
            </a:r>
            <a:r>
              <a:rPr lang="zh-TW" altLang="en-US" sz="1800" i="1" u="sng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大量批次</a:t>
            </a: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的拋轉產生正式採購單，以節省採購單重複輸入的時間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2000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1000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8" dur="1000"/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1000"/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D8A1-16BD-42B9-88DF-70E7BDF06355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採購流程內容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60" name="Rectangle 4"/>
          <p:cNvSpPr>
            <a:spLocks noGrp="1"/>
          </p:cNvSpPr>
          <p:nvPr>
            <p:ph type="body" idx="1"/>
          </p:nvPr>
        </p:nvSpPr>
        <p:spPr>
          <a:xfrm>
            <a:off x="457200" y="2643188"/>
            <a:ext cx="8291513" cy="3954462"/>
          </a:xfrm>
        </p:spPr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</a:t>
            </a:r>
            <a:r>
              <a:rPr lang="en-US" altLang="zh-TW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zh-TW" altLang="en-US" sz="1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採購單建立作業</a:t>
            </a:r>
          </a:p>
          <a:p>
            <a:pPr lvl="1"/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不論是缺少原物料或事務性用品等商品，只要來源不是公司內部生產的，都要向廠商採買</a:t>
            </a:r>
          </a:p>
          <a:p>
            <a:pPr lvl="1"/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屬於公司對外的憑證</a:t>
            </a:r>
          </a:p>
          <a:p>
            <a:pPr lvl="2">
              <a:spcBef>
                <a:spcPct val="35000"/>
              </a:spcBef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</a:rPr>
              <a:t>正式下採購通知給廠商的憑證，以做為雙方書面溝通的依據，同時也作為採購後續追蹤的基礎</a:t>
            </a:r>
          </a:p>
          <a:p>
            <a:pPr lvl="1"/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主要紀錄項目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</a:rPr>
              <a:t>採買的廠商對象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</a:rPr>
              <a:t>採買的品號、數量、單價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</a:rPr>
              <a:t>預計交貨日期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zh-TW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</a:rPr>
              <a:t>已交貨數量</a:t>
            </a:r>
            <a:r>
              <a:rPr lang="en-US" altLang="zh-TW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1000"/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1000"/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1000"/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1000"/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1000"/>
                                        <p:tgtEl>
                                          <p:spTgt spid="7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1000"/>
                                        <p:tgtEl>
                                          <p:spTgt spid="7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9" dur="1000"/>
                                        <p:tgtEl>
                                          <p:spTgt spid="70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3" dur="1000"/>
                                        <p:tgtEl>
                                          <p:spTgt spid="70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20F8-E106-4475-BE18-B84A1BF3B447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79388" y="2349500"/>
            <a:ext cx="8785225" cy="450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8477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採購作業流程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H="1">
            <a:off x="5076825" y="6524625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7165975" y="6308725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5724525" y="5948363"/>
            <a:ext cx="1439863" cy="720725"/>
          </a:xfrm>
          <a:prstGeom prst="flowChartDecision">
            <a:avLst/>
          </a:prstGeo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核准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5724525" y="2420938"/>
            <a:ext cx="1439863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請購單</a:t>
            </a:r>
          </a:p>
        </p:txBody>
      </p:sp>
      <p:sp>
        <p:nvSpPr>
          <p:cNvPr id="2" name="Line 21"/>
          <p:cNvSpPr>
            <a:spLocks noChangeShapeType="1"/>
          </p:cNvSpPr>
          <p:nvPr/>
        </p:nvSpPr>
        <p:spPr bwMode="auto">
          <a:xfrm flipH="1" flipV="1">
            <a:off x="7165975" y="4652963"/>
            <a:ext cx="501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7051675" y="6299200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否</a:t>
            </a:r>
          </a:p>
        </p:txBody>
      </p:sp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5314950" y="5938838"/>
            <a:ext cx="576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是</a:t>
            </a:r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6432550" y="5568950"/>
            <a:ext cx="10080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</a:rPr>
              <a:t>送交主管</a:t>
            </a:r>
            <a:endParaRPr lang="zh-TW" altLang="en-US" sz="16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429125" y="2492375"/>
            <a:ext cx="12239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需求單位發出</a:t>
            </a:r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6445250" y="2852738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5365750" y="3140075"/>
            <a:ext cx="21590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請購資料維護作業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3852863" y="4795838"/>
            <a:ext cx="1368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 sz="1600" b="1">
                <a:solidFill>
                  <a:srgbClr val="0000FF"/>
                </a:solidFill>
              </a:rPr>
              <a:t>(</a:t>
            </a:r>
            <a:r>
              <a:rPr lang="zh-TW" altLang="en-US" sz="1600" b="1">
                <a:solidFill>
                  <a:srgbClr val="0000FF"/>
                </a:solidFill>
              </a:rPr>
              <a:t>一</a:t>
            </a:r>
            <a:r>
              <a:rPr lang="en-US" altLang="zh-TW" sz="1600" b="1">
                <a:solidFill>
                  <a:srgbClr val="0000FF"/>
                </a:solidFill>
              </a:rPr>
              <a:t>)</a:t>
            </a:r>
            <a:r>
              <a:rPr lang="zh-TW" altLang="en-US" sz="1600" b="1">
                <a:solidFill>
                  <a:srgbClr val="0000FF"/>
                </a:solidFill>
              </a:rPr>
              <a:t>傳給廠商</a:t>
            </a:r>
            <a:endParaRPr lang="zh-TW" altLang="en-US" sz="1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3995738" y="6237288"/>
            <a:ext cx="10795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進貨跟催</a:t>
            </a:r>
          </a:p>
        </p:txBody>
      </p:sp>
      <p:sp>
        <p:nvSpPr>
          <p:cNvPr id="71707" name="AutoShape 27"/>
          <p:cNvSpPr>
            <a:spLocks noChangeArrowheads="1"/>
          </p:cNvSpPr>
          <p:nvPr/>
        </p:nvSpPr>
        <p:spPr bwMode="auto">
          <a:xfrm>
            <a:off x="323850" y="4797425"/>
            <a:ext cx="2519363" cy="1584325"/>
          </a:xfrm>
          <a:prstGeom prst="flowChartMultidocument">
            <a:avLst/>
          </a:prstGeom>
          <a:gradFill rotWithShape="1">
            <a:gsLst>
              <a:gs pos="0">
                <a:srgbClr val="66FF66"/>
              </a:gs>
              <a:gs pos="50000">
                <a:schemeClr val="bg1"/>
              </a:gs>
              <a:gs pos="100000">
                <a:srgbClr val="66FF66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TW" altLang="en-US" sz="1600" b="1"/>
              <a:t>相關報表與查詢：</a:t>
            </a:r>
          </a:p>
          <a:p>
            <a:pPr>
              <a:defRPr/>
            </a:pPr>
            <a:r>
              <a:rPr lang="en-US" altLang="zh-TW" sz="1600" b="1"/>
              <a:t>1.</a:t>
            </a:r>
            <a:r>
              <a:rPr lang="zh-TW" altLang="en-US" sz="1600" b="1"/>
              <a:t>廠商</a:t>
            </a:r>
            <a:r>
              <a:rPr lang="en-US" altLang="zh-TW" sz="1600" b="1"/>
              <a:t>/</a:t>
            </a:r>
            <a:r>
              <a:rPr lang="zh-TW" altLang="en-US" sz="1600" b="1"/>
              <a:t>品號</a:t>
            </a:r>
            <a:r>
              <a:rPr lang="en-US" altLang="zh-TW" sz="1600" b="1"/>
              <a:t>/</a:t>
            </a:r>
            <a:r>
              <a:rPr lang="zh-TW" altLang="en-US" sz="1600" b="1"/>
              <a:t>製令</a:t>
            </a:r>
            <a:r>
              <a:rPr lang="en-US" altLang="zh-TW" sz="1600" b="1"/>
              <a:t>/</a:t>
            </a:r>
            <a:r>
              <a:rPr lang="zh-TW" altLang="en-US" sz="1600" b="1"/>
              <a:t>採購</a:t>
            </a:r>
          </a:p>
          <a:p>
            <a:pPr>
              <a:defRPr/>
            </a:pPr>
            <a:r>
              <a:rPr kumimoji="0" lang="zh-TW" altLang="en-US" sz="1600" b="1"/>
              <a:t>   等預計進貨表</a:t>
            </a:r>
          </a:p>
          <a:p>
            <a:pPr>
              <a:defRPr/>
            </a:pPr>
            <a:r>
              <a:rPr kumimoji="0" lang="en-US" altLang="zh-TW" sz="1600" b="1"/>
              <a:t>2.</a:t>
            </a:r>
            <a:r>
              <a:rPr kumimoji="0" lang="zh-TW" altLang="en-US" sz="1600" b="1"/>
              <a:t>廠商採購交貨狀況表</a:t>
            </a:r>
            <a:endParaRPr lang="zh-TW" altLang="en-US" sz="1600" b="1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flipH="1" flipV="1">
            <a:off x="5005388" y="5372100"/>
            <a:ext cx="4302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32"/>
          <p:cNvSpPr>
            <a:spLocks noChangeShapeType="1"/>
          </p:cNvSpPr>
          <p:nvPr/>
        </p:nvSpPr>
        <p:spPr bwMode="auto">
          <a:xfrm>
            <a:off x="7669213" y="4652963"/>
            <a:ext cx="0" cy="1655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2343150" y="6111875"/>
            <a:ext cx="1223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 sz="1600" b="1">
                <a:solidFill>
                  <a:srgbClr val="0000FF"/>
                </a:solidFill>
              </a:rPr>
              <a:t>(</a:t>
            </a:r>
            <a:r>
              <a:rPr lang="zh-TW" altLang="en-US" sz="1600" b="1">
                <a:solidFill>
                  <a:srgbClr val="0000FF"/>
                </a:solidFill>
              </a:rPr>
              <a:t>二</a:t>
            </a:r>
            <a:r>
              <a:rPr lang="en-US" altLang="zh-TW" sz="1600" b="1">
                <a:solidFill>
                  <a:srgbClr val="0000FF"/>
                </a:solidFill>
              </a:rPr>
              <a:t>)</a:t>
            </a:r>
            <a:r>
              <a:rPr lang="zh-TW" altLang="en-US" sz="1600" b="1">
                <a:solidFill>
                  <a:srgbClr val="0000FF"/>
                </a:solidFill>
              </a:rPr>
              <a:t>進貨追蹤</a:t>
            </a:r>
            <a:endParaRPr lang="zh-TW" altLang="en-US" sz="1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6516688" y="2779713"/>
            <a:ext cx="8651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採購審核</a:t>
            </a: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6445250" y="357187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5365750" y="3787775"/>
            <a:ext cx="21590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請購資料更新作業</a:t>
            </a: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6445250" y="42211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5724525" y="4437063"/>
            <a:ext cx="144145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CCFF"/>
              </a:gs>
              <a:gs pos="50000">
                <a:schemeClr val="bg1"/>
              </a:gs>
              <a:gs pos="100000">
                <a:srgbClr val="66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採購單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6445250" y="48688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6445250" y="5661025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08" name="AutoShape 28"/>
          <p:cNvSpPr>
            <a:spLocks noChangeArrowheads="1"/>
          </p:cNvSpPr>
          <p:nvPr/>
        </p:nvSpPr>
        <p:spPr bwMode="auto">
          <a:xfrm>
            <a:off x="5653088" y="5084763"/>
            <a:ext cx="1584325" cy="647700"/>
          </a:xfrm>
          <a:prstGeom prst="flowChartDocument">
            <a:avLst/>
          </a:prstGeom>
          <a:gradFill rotWithShape="1">
            <a:gsLst>
              <a:gs pos="0">
                <a:srgbClr val="FFFF66"/>
              </a:gs>
              <a:gs pos="5000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採購單據憑證</a:t>
            </a:r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5437188" y="5372100"/>
            <a:ext cx="0" cy="1152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 flipH="1" flipV="1">
            <a:off x="5435600" y="6308725"/>
            <a:ext cx="28733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25" name="AutoShape 45"/>
          <p:cNvSpPr>
            <a:spLocks noChangeArrowheads="1"/>
          </p:cNvSpPr>
          <p:nvPr/>
        </p:nvSpPr>
        <p:spPr bwMode="auto">
          <a:xfrm>
            <a:off x="3421063" y="5156200"/>
            <a:ext cx="1584325" cy="647700"/>
          </a:xfrm>
          <a:prstGeom prst="flowChartDocument">
            <a:avLst/>
          </a:prstGeom>
          <a:gradFill rotWithShape="1">
            <a:gsLst>
              <a:gs pos="0">
                <a:srgbClr val="FFFF66"/>
              </a:gs>
              <a:gs pos="5000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採購單據憑證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 flipV="1">
            <a:off x="1547813" y="630872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H="1" flipV="1">
            <a:off x="1547813" y="6524625"/>
            <a:ext cx="24479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6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5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3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3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/>
      <p:bldP spid="22549" grpId="0" animBg="1"/>
      <p:bldP spid="22560" grpId="0" animBg="1"/>
      <p:bldP spid="71689" grpId="0" animBg="1"/>
      <p:bldP spid="22548" grpId="0" animBg="1"/>
      <p:bldP spid="2" grpId="0" animBg="1"/>
      <p:bldP spid="22564" grpId="0"/>
      <p:bldP spid="3" grpId="0"/>
      <p:bldP spid="4" grpId="0"/>
      <p:bldP spid="5" grpId="0"/>
      <p:bldP spid="6" grpId="0" animBg="1"/>
      <p:bldP spid="7" grpId="0" animBg="1"/>
      <p:bldP spid="8" grpId="0"/>
      <p:bldP spid="9" grpId="0" animBg="1"/>
      <p:bldP spid="71707" grpId="0" animBg="1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71708" grpId="0" animBg="1"/>
      <p:bldP spid="20" grpId="0" animBg="1"/>
      <p:bldP spid="21" grpId="0" animBg="1"/>
      <p:bldP spid="71725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6F85-8645-40D1-951B-62EC9ECFB406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採購作業案例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xfrm>
            <a:off x="457200" y="2643188"/>
            <a:ext cx="8291513" cy="3954462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範例：</a:t>
            </a:r>
          </a:p>
          <a:p>
            <a:pPr lvl="1"/>
            <a:r>
              <a:rPr lang="en-US" altLang="zh-TW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5/16</a:t>
            </a:r>
            <a:r>
              <a:rPr lang="zh-TW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日下午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採購蔡佳玲檢視公司內部請購需求，發現張明達的請購單，於是向廠商名望公司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(1007)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業務吳小姐詢價洽談：</a:t>
            </a:r>
            <a:endParaRPr lang="en-US" altLang="zh-TW" sz="20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5/17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採購課長同意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，蔡佳玲將</a:t>
            </a:r>
            <a:r>
              <a:rPr lang="zh-TW" altLang="en-US" sz="20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請購資料維護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完成拋轉成採購單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供應廠商</a:t>
            </a:r>
            <a:r>
              <a:rPr lang="zh-TW" altLang="en-US" sz="20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「名望公司」</a:t>
            </a:r>
            <a:r>
              <a:rPr lang="en-US" altLang="zh-TW" sz="20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(1007)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購買</a:t>
            </a:r>
          </a:p>
          <a:p>
            <a:pPr lvl="2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廠商於</a:t>
            </a:r>
            <a:r>
              <a:rPr lang="zh-TW" altLang="en-US" sz="20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訂單交貨日三天前到貨 </a:t>
            </a:r>
            <a:r>
              <a:rPr lang="en-US" altLang="zh-TW" sz="20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(5/24)</a:t>
            </a:r>
          </a:p>
        </p:txBody>
      </p:sp>
    </p:spTree>
    <p:extLst>
      <p:ext uri="{BB962C8B-B14F-4D97-AF65-F5344CB8AC3E}">
        <p14:creationId xmlns:p14="http://schemas.microsoft.com/office/powerpoint/2010/main" val="212376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0690-FD63-4F5B-B2C8-F2D44199FAC3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：請購資料維護作業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51620" y="2348879"/>
            <a:ext cx="6840760" cy="447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619672" y="3194613"/>
            <a:ext cx="2520280" cy="254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1296852" y="3625267"/>
            <a:ext cx="3832952" cy="811846"/>
          </a:xfrm>
          <a:prstGeom prst="wedgeRoundRectCallout">
            <a:avLst>
              <a:gd name="adj1" fmla="val -20358"/>
              <a:gd name="adj2" fmla="val -61965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採購人員將業務請購之品項</a:t>
            </a:r>
            <a:r>
              <a:rPr lang="zh-TW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逐筆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進行檢視</a:t>
            </a:r>
            <a:endParaRPr lang="zh-TW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72226" y="3414532"/>
            <a:ext cx="2216999" cy="2242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4572000" y="2492375"/>
            <a:ext cx="2376264" cy="728189"/>
          </a:xfrm>
          <a:prstGeom prst="wedgeRoundRectCallout">
            <a:avLst>
              <a:gd name="adj1" fmla="val -22472"/>
              <a:gd name="adj2" fmla="val 66350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選擇欲採購之供應商</a:t>
            </a:r>
            <a:endParaRPr lang="zh-TW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55091" y="3638771"/>
            <a:ext cx="3588372" cy="20675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85731" y="5650375"/>
            <a:ext cx="1532164" cy="264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圓角矩形圖說文字 13"/>
          <p:cNvSpPr/>
          <p:nvPr/>
        </p:nvSpPr>
        <p:spPr>
          <a:xfrm>
            <a:off x="827584" y="5286280"/>
            <a:ext cx="3240360" cy="1311072"/>
          </a:xfrm>
          <a:prstGeom prst="wedgeRoundRectCallout">
            <a:avLst>
              <a:gd name="adj1" fmla="val 53157"/>
              <a:gd name="adj2" fmla="val -13348"/>
              <a:gd name="adj3" fmla="val 16667"/>
            </a:avLst>
          </a:prstGeom>
          <a:gradFill>
            <a:gsLst>
              <a:gs pos="0">
                <a:srgbClr val="FF99FF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當採購人員</a:t>
            </a:r>
            <a:r>
              <a:rPr lang="zh-TW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已審核過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時，可將</a:t>
            </a:r>
            <a:r>
              <a:rPr lang="zh-TW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鎖定碼打勾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因為此作業沒有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確認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鍵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已鎖定者，元請購單不能取消確認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45166" y="2433280"/>
            <a:ext cx="6653668" cy="440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0690-FD63-4F5B-B2C8-F2D44199FAC3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72707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：請購資料維護作業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7984" y="2852936"/>
            <a:ext cx="360040" cy="254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3356824" y="3252820"/>
            <a:ext cx="4140460" cy="864096"/>
          </a:xfrm>
          <a:prstGeom prst="wedgeRoundRectCallout">
            <a:avLst>
              <a:gd name="adj1" fmla="val -20524"/>
              <a:gd name="adj2" fmla="val -65580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當採購單位決定不要購買此品號時，可按此鈕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指定結案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，作為結案處理</a:t>
            </a:r>
            <a:endParaRPr lang="zh-TW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1259" y="2348880"/>
            <a:ext cx="7041482" cy="455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0690-FD63-4F5B-B2C8-F2D44199FAC3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72707" name="Rectangle 3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991566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：請購資料更新作業</a:t>
            </a:r>
          </a:p>
        </p:txBody>
      </p:sp>
      <p:sp>
        <p:nvSpPr>
          <p:cNvPr id="8" name="矩形 7"/>
          <p:cNvSpPr/>
          <p:nvPr/>
        </p:nvSpPr>
        <p:spPr>
          <a:xfrm>
            <a:off x="1263859" y="3093242"/>
            <a:ext cx="2520280" cy="1271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82330" y="4626117"/>
            <a:ext cx="2353566" cy="3150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88296" y="3645024"/>
            <a:ext cx="2223864" cy="1296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2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8" grpId="0" animBg="1"/>
      <p:bldP spid="8" grpId="1" animBg="1"/>
      <p:bldP spid="10" grpId="0" animBg="1"/>
      <p:bldP spid="10" grpId="1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87624" y="2364740"/>
            <a:ext cx="6768752" cy="445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0690-FD63-4F5B-B2C8-F2D44199FAC3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72707" name="Rectangle 3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991566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：請購資料更新作業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688" y="3212976"/>
            <a:ext cx="2520280" cy="6992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4921" y="3205410"/>
            <a:ext cx="591953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76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367022"/>
            <a:ext cx="8393247" cy="449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0690-FD63-4F5B-B2C8-F2D44199FAC3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72707" name="Rectangle 3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991566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：請購資料更新作業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3548" y="3573016"/>
            <a:ext cx="8100900" cy="1952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88223" y="4876953"/>
            <a:ext cx="2168505" cy="10723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6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37E2E-C7E4-43FD-A4E6-EAF79961781C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179388" y="2349500"/>
            <a:ext cx="8785225" cy="450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請購單之作業目的</a:t>
            </a: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900113" y="2924175"/>
            <a:ext cx="2089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2000" b="1">
                <a:latin typeface="Arial" charset="0"/>
              </a:rPr>
              <a:t>請購單建立作業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3059113" y="3141663"/>
            <a:ext cx="316865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6443663" y="2708275"/>
            <a:ext cx="1727200" cy="936625"/>
          </a:xfrm>
          <a:prstGeom prst="flowChartDocument">
            <a:avLst/>
          </a:prstGeom>
          <a:gradFill rotWithShape="1">
            <a:gsLst>
              <a:gs pos="0">
                <a:srgbClr val="66FF99"/>
              </a:gs>
              <a:gs pos="50000">
                <a:schemeClr val="bg1"/>
              </a:gs>
              <a:gs pos="100000">
                <a:srgbClr val="66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2000" b="1">
                <a:latin typeface="Arial" pitchFamily="34" charset="0"/>
              </a:rPr>
              <a:t>屬於公司</a:t>
            </a:r>
          </a:p>
          <a:p>
            <a:pPr algn="ctr">
              <a:defRPr/>
            </a:pPr>
            <a:r>
              <a:rPr lang="zh-TW" altLang="en-US" sz="2000" b="1">
                <a:latin typeface="Arial" pitchFamily="34" charset="0"/>
              </a:rPr>
              <a:t>內部單據</a:t>
            </a:r>
          </a:p>
        </p:txBody>
      </p:sp>
      <p:sp>
        <p:nvSpPr>
          <p:cNvPr id="59401" name="AutoShape 9"/>
          <p:cNvSpPr>
            <a:spLocks noChangeArrowheads="1"/>
          </p:cNvSpPr>
          <p:nvPr/>
        </p:nvSpPr>
        <p:spPr bwMode="auto">
          <a:xfrm rot="5400000">
            <a:off x="3743325" y="2600326"/>
            <a:ext cx="1584325" cy="33845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FFFF66"/>
              </a:gs>
              <a:gs pos="5000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lIns="54000" rIns="54000"/>
          <a:lstStyle/>
          <a:p>
            <a:pPr marL="92075">
              <a:defRPr/>
            </a:pPr>
            <a:r>
              <a:rPr lang="zh-TW" altLang="en-US" b="1"/>
              <a:t>依內部管理需求，再寄發正式採購單給供應商前，先進行內部需求的的審查，由授權主管單位審查此需求的合理性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2700338" y="5229225"/>
            <a:ext cx="3887787" cy="14398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99"/>
              </a:gs>
              <a:gs pos="50000">
                <a:schemeClr val="bg1"/>
              </a:gs>
              <a:gs pos="100000">
                <a:srgbClr val="FF99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TW" altLang="en-US" sz="2000" b="1">
                <a:latin typeface="Arial" pitchFamily="34" charset="0"/>
              </a:rPr>
              <a:t>再由物管或相關單位來確認是否已有庫存或可取代的庫存品，以預防多買或造成呆滯等成本浪費之狀況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4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 animBg="1"/>
      <p:bldP spid="59394" grpId="0"/>
      <p:bldP spid="22564" grpId="0"/>
      <p:bldP spid="22549" grpId="0" animBg="1"/>
      <p:bldP spid="59399" grpId="0" animBg="1"/>
      <p:bldP spid="59401" grpId="0" animBg="1"/>
      <p:bldP spid="225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44239" y="2229786"/>
            <a:ext cx="6619517" cy="462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0690-FD63-4F5B-B2C8-F2D44199FAC3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72707" name="Rectangle 3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70353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請購資料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維護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作業之系統回寫</a:t>
            </a:r>
          </a:p>
        </p:txBody>
      </p:sp>
      <p:sp>
        <p:nvSpPr>
          <p:cNvPr id="8" name="矩形 7"/>
          <p:cNvSpPr/>
          <p:nvPr/>
        </p:nvSpPr>
        <p:spPr>
          <a:xfrm>
            <a:off x="4355976" y="5590572"/>
            <a:ext cx="3384376" cy="5027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4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911" y="2402638"/>
            <a:ext cx="9057764" cy="376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0690-FD63-4F5B-B2C8-F2D44199FAC3}" type="slidenum">
              <a:rPr lang="zh-TW" altLang="en-US"/>
              <a:pPr/>
              <a:t>21</a:t>
            </a:fld>
            <a:endParaRPr lang="en-US" altLang="zh-TW" dirty="0"/>
          </a:p>
        </p:txBody>
      </p:sp>
      <p:sp>
        <p:nvSpPr>
          <p:cNvPr id="72707" name="Rectangle 3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70353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請購單建立作業之系統回寫</a:t>
            </a:r>
          </a:p>
        </p:txBody>
      </p:sp>
      <p:sp>
        <p:nvSpPr>
          <p:cNvPr id="8" name="矩形 7"/>
          <p:cNvSpPr/>
          <p:nvPr/>
        </p:nvSpPr>
        <p:spPr>
          <a:xfrm>
            <a:off x="5004048" y="5013176"/>
            <a:ext cx="1944216" cy="4616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1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2163907"/>
            <a:ext cx="8373244" cy="469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0690-FD63-4F5B-B2C8-F2D44199FAC3}" type="slidenum">
              <a:rPr lang="zh-TW" altLang="en-US"/>
              <a:pPr/>
              <a:t>22</a:t>
            </a:fld>
            <a:endParaRPr lang="en-US" altLang="zh-TW" dirty="0"/>
          </a:p>
        </p:txBody>
      </p:sp>
      <p:sp>
        <p:nvSpPr>
          <p:cNvPr id="72707" name="Rectangle 3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70353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採購單建立作業</a:t>
            </a:r>
          </a:p>
        </p:txBody>
      </p:sp>
      <p:sp>
        <p:nvSpPr>
          <p:cNvPr id="8" name="矩形 7"/>
          <p:cNvSpPr/>
          <p:nvPr/>
        </p:nvSpPr>
        <p:spPr>
          <a:xfrm>
            <a:off x="899592" y="5244000"/>
            <a:ext cx="504056" cy="5612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02138" y="5244000"/>
            <a:ext cx="1177974" cy="5612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513706" y="4005064"/>
            <a:ext cx="3888432" cy="995426"/>
          </a:xfrm>
          <a:prstGeom prst="wedgeRoundRectCallout">
            <a:avLst>
              <a:gd name="adj1" fmla="val -30308"/>
              <a:gd name="adj2" fmla="val 69711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採購單來源有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種：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1.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請購、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2.LRP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、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3.MRP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4.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訂單、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5.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合約採購、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6.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採購變更、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9.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其他</a:t>
            </a:r>
            <a:endParaRPr lang="zh-TW" altLang="en-US" b="1" u="sng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8" grpId="0" animBg="1"/>
      <p:bldP spid="8" grpId="1" animBg="1"/>
      <p:bldP spid="7" grpId="0" animBg="1"/>
      <p:bldP spid="9" grpId="0" animBg="1"/>
      <p:bldP spid="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186842"/>
            <a:ext cx="8422238" cy="467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0690-FD63-4F5B-B2C8-F2D44199FAC3}" type="slidenum">
              <a:rPr lang="zh-TW" altLang="en-US"/>
              <a:pPr/>
              <a:t>23</a:t>
            </a:fld>
            <a:endParaRPr lang="en-US" altLang="zh-TW" dirty="0"/>
          </a:p>
        </p:txBody>
      </p:sp>
      <p:sp>
        <p:nvSpPr>
          <p:cNvPr id="72707" name="Rectangle 3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70353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採購單建立作業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20117" y="5444451"/>
            <a:ext cx="640308" cy="4933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25702" y="5450799"/>
            <a:ext cx="3912242" cy="4754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7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8" grpId="0" animBg="1"/>
      <p:bldP spid="8" grpId="1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練習題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本月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lang="zh-TW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採購人員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蔡佳玲檢視公司內部的請購單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業務張明達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，本月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日採購課長同意採購，蔡佳玲正式轉成採購單向三星公司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(1001)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購買：</a:t>
            </a:r>
            <a:endParaRPr lang="en-US" altLang="zh-TW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請購資料維護作業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請購資料更新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轉成正式採購單</a:t>
            </a:r>
            <a:endParaRPr lang="zh-TW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566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74EF-3CD0-471E-B8C4-D6B5A9BBD5F1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25602" name="Rectangle 2"/>
          <p:cNvSpPr>
            <a:spLocks noGrp="1"/>
          </p:cNvSpPr>
          <p:nvPr>
            <p:ph type="ctrTitle" idx="4294967295"/>
          </p:nvPr>
        </p:nvSpPr>
        <p:spPr>
          <a:xfrm>
            <a:off x="684213" y="2420938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十、採購變更流程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6285-776A-4A51-8EF4-F50808780CAF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採購變更單目的</a:t>
            </a:r>
          </a:p>
        </p:txBody>
      </p:sp>
      <p:sp>
        <p:nvSpPr>
          <p:cNvPr id="64516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2643188"/>
            <a:ext cx="8291513" cy="395446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當需求單位提出採購商品變更時，雖然，系統可以將採購單 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取消確認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，再用 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修改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 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刪除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功能將原採購資料變更，但如此將無法保留歷史變更紀錄，更無法查詢當初要變更的原因了</a:t>
            </a:r>
          </a:p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zh-TW" altLang="en-US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目的：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保留歷史採購變更紀錄，方便後續查詢及追蹤變更原因</a:t>
            </a:r>
          </a:p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zh-TW" altLang="en-US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功能：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變更採購的內容 </a:t>
            </a:r>
            <a:r>
              <a:rPr lang="en-US" altLang="zh-TW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交期、數量、單價、品項</a:t>
            </a:r>
            <a:r>
              <a:rPr lang="en-US" altLang="zh-TW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…)</a:t>
            </a:r>
            <a:endParaRPr lang="zh-TW" altLang="en-US" sz="20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執行指定結案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1000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1000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1000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1000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1000"/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6285-776A-4A51-8EF4-F50808780CAF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採購變更單目的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6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2643188"/>
            <a:ext cx="8291513" cy="395446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40000"/>
              </a:spcBef>
            </a:pPr>
            <a:r>
              <a:rPr lang="zh-TW" altLang="en-US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做法：</a:t>
            </a:r>
          </a:p>
          <a:p>
            <a:pPr lvl="1">
              <a:lnSpc>
                <a:spcPct val="105000"/>
              </a:lnSpc>
              <a:spcBef>
                <a:spcPct val="40000"/>
              </a:spcBef>
            </a:pP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新增一張 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『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採購變更單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』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，來修改原有採購單內容，或將採購單 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指定結案”，並用此張變更單憑證通知相關部門採購變更之內容</a:t>
            </a:r>
          </a:p>
        </p:txBody>
      </p:sp>
    </p:spTree>
    <p:extLst>
      <p:ext uri="{BB962C8B-B14F-4D97-AF65-F5344CB8AC3E}">
        <p14:creationId xmlns:p14="http://schemas.microsoft.com/office/powerpoint/2010/main" val="116550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1000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1000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C079-8596-469C-ADC2-45296AACFAD6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0" y="2349500"/>
            <a:ext cx="9144000" cy="450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341438"/>
            <a:ext cx="8497887" cy="8477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採購變更作業流程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1619250" y="2286000"/>
            <a:ext cx="10810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2200" u="sng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書法家顏楷體" pitchFamily="49" charset="-120"/>
              </a:rPr>
              <a:t>廠商端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4860925" y="2276475"/>
            <a:ext cx="10810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2200" u="sng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書法家顏楷體" pitchFamily="49" charset="-120"/>
              </a:rPr>
              <a:t>公   司</a:t>
            </a:r>
          </a:p>
        </p:txBody>
      </p:sp>
      <p:pic>
        <p:nvPicPr>
          <p:cNvPr id="33826" name="Picture 3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854325"/>
            <a:ext cx="9382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4500563" y="3716338"/>
            <a:ext cx="1728787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solidFill>
                  <a:srgbClr val="FF0000"/>
                </a:solidFill>
              </a:rPr>
              <a:t>③</a:t>
            </a:r>
            <a:r>
              <a:rPr lang="zh-TW" altLang="en-US" sz="1600" b="1">
                <a:latin typeface="Arial" pitchFamily="34" charset="0"/>
              </a:rPr>
              <a:t>採購變更單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5437188" y="414972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3997325" y="5445125"/>
            <a:ext cx="7191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Line 21"/>
          <p:cNvSpPr>
            <a:spLocks noChangeShapeType="1"/>
          </p:cNvSpPr>
          <p:nvPr/>
        </p:nvSpPr>
        <p:spPr bwMode="auto">
          <a:xfrm>
            <a:off x="5437188" y="48688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32" name="AutoShape 40"/>
          <p:cNvSpPr>
            <a:spLocks noChangeArrowheads="1"/>
          </p:cNvSpPr>
          <p:nvPr/>
        </p:nvSpPr>
        <p:spPr bwMode="auto">
          <a:xfrm>
            <a:off x="4718050" y="5084763"/>
            <a:ext cx="1439863" cy="720725"/>
          </a:xfrm>
          <a:prstGeom prst="flowChartDecision">
            <a:avLst/>
          </a:prstGeo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核准</a:t>
            </a:r>
          </a:p>
        </p:txBody>
      </p:sp>
      <p:sp>
        <p:nvSpPr>
          <p:cNvPr id="3" name="AutoShape 20"/>
          <p:cNvSpPr>
            <a:spLocks noChangeArrowheads="1"/>
          </p:cNvSpPr>
          <p:nvPr/>
        </p:nvSpPr>
        <p:spPr bwMode="auto">
          <a:xfrm>
            <a:off x="3563938" y="4508500"/>
            <a:ext cx="8636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sz="1600" b="1">
                <a:latin typeface="Arial" pitchFamily="34" charset="0"/>
              </a:rPr>
              <a:t>修改</a:t>
            </a:r>
          </a:p>
        </p:txBody>
      </p:sp>
      <p:sp>
        <p:nvSpPr>
          <p:cNvPr id="4" name="Line 21"/>
          <p:cNvSpPr>
            <a:spLocks noChangeShapeType="1"/>
          </p:cNvSpPr>
          <p:nvPr/>
        </p:nvSpPr>
        <p:spPr bwMode="auto">
          <a:xfrm flipV="1">
            <a:off x="3997325" y="4941888"/>
            <a:ext cx="0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32"/>
          <p:cNvSpPr>
            <a:spLocks noChangeShapeType="1"/>
          </p:cNvSpPr>
          <p:nvPr/>
        </p:nvSpPr>
        <p:spPr bwMode="auto">
          <a:xfrm>
            <a:off x="3997325" y="3933825"/>
            <a:ext cx="0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 flipV="1">
            <a:off x="3997325" y="3933825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4718050" y="4365625"/>
            <a:ext cx="1296988" cy="576263"/>
          </a:xfrm>
          <a:prstGeom prst="flowChartDocument">
            <a:avLst/>
          </a:prstGeom>
          <a:gradFill rotWithShape="1">
            <a:gsLst>
              <a:gs pos="0">
                <a:srgbClr val="FFFF66"/>
              </a:gs>
              <a:gs pos="5000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採價單憑證</a:t>
            </a: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4284663" y="5084763"/>
            <a:ext cx="5762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否</a:t>
            </a: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5435600" y="5949950"/>
            <a:ext cx="10810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44" name="AutoShape 52"/>
          <p:cNvSpPr>
            <a:spLocks noChangeArrowheads="1"/>
          </p:cNvSpPr>
          <p:nvPr/>
        </p:nvSpPr>
        <p:spPr bwMode="auto">
          <a:xfrm>
            <a:off x="1547813" y="4292600"/>
            <a:ext cx="1152525" cy="790575"/>
          </a:xfrm>
          <a:prstGeom prst="flowChartDocument">
            <a:avLst/>
          </a:prstGeom>
          <a:gradFill rotWithShape="1">
            <a:gsLst>
              <a:gs pos="0">
                <a:srgbClr val="FFFF66"/>
              </a:gs>
              <a:gs pos="5000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採購單</a:t>
            </a:r>
          </a:p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憑證</a:t>
            </a:r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V="1">
            <a:off x="2124075" y="5084763"/>
            <a:ext cx="0" cy="865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V="1">
            <a:off x="2124075" y="38608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H="1" flipV="1">
            <a:off x="2771775" y="3068638"/>
            <a:ext cx="1944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3419475" y="2708275"/>
            <a:ext cx="9366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</a:rPr>
              <a:t>①</a:t>
            </a:r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要求變更</a:t>
            </a: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426075" y="5619750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是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339975" y="5589588"/>
            <a:ext cx="1368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 sz="1600" b="1">
                <a:solidFill>
                  <a:srgbClr val="0000FF"/>
                </a:solidFill>
              </a:rPr>
              <a:t>(</a:t>
            </a:r>
            <a:r>
              <a:rPr lang="zh-TW" altLang="en-US" sz="1600" b="1">
                <a:solidFill>
                  <a:srgbClr val="0000FF"/>
                </a:solidFill>
              </a:rPr>
              <a:t>一</a:t>
            </a:r>
            <a:r>
              <a:rPr lang="en-US" altLang="zh-TW" sz="1600" b="1">
                <a:solidFill>
                  <a:srgbClr val="0000FF"/>
                </a:solidFill>
              </a:rPr>
              <a:t>) </a:t>
            </a:r>
            <a:r>
              <a:rPr lang="zh-TW" altLang="en-US" sz="1600" b="1">
                <a:solidFill>
                  <a:srgbClr val="0000FF"/>
                </a:solidFill>
              </a:rPr>
              <a:t>傳給廠商端</a:t>
            </a:r>
            <a:endParaRPr lang="zh-TW" altLang="en-US" sz="1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3419475" y="3213100"/>
            <a:ext cx="9366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b="1">
                <a:solidFill>
                  <a:srgbClr val="FF0000"/>
                </a:solidFill>
              </a:rPr>
              <a:t>②</a:t>
            </a:r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同意變更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V="1">
            <a:off x="2771775" y="3213100"/>
            <a:ext cx="2016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6335713" y="3500438"/>
            <a:ext cx="28082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TW" altLang="en-US" sz="1600" b="1"/>
              <a:t>由採購單位填寫：要修正或新增的採購品項、數量、規格及需求日期</a:t>
            </a:r>
            <a:endParaRPr lang="zh-TW" altLang="en-US" sz="1600" b="1">
              <a:latin typeface="Arial" charset="0"/>
            </a:endParaRPr>
          </a:p>
        </p:txBody>
      </p:sp>
      <p:pic>
        <p:nvPicPr>
          <p:cNvPr id="55333" name="Picture 37" descr="j01953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2852738"/>
            <a:ext cx="757237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5435600" y="5805488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4500563" y="6092825"/>
            <a:ext cx="1727200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TW" altLang="en-US" sz="1600" b="1">
                <a:latin typeface="Arial" pitchFamily="34" charset="0"/>
              </a:rPr>
              <a:t>單據確認後，系統更新採購單</a:t>
            </a:r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>
            <a:off x="2124075" y="5949950"/>
            <a:ext cx="3311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07" name="AutoShape 27"/>
          <p:cNvSpPr>
            <a:spLocks noChangeArrowheads="1"/>
          </p:cNvSpPr>
          <p:nvPr/>
        </p:nvSpPr>
        <p:spPr bwMode="auto">
          <a:xfrm>
            <a:off x="6516688" y="4941888"/>
            <a:ext cx="2519362" cy="1584325"/>
          </a:xfrm>
          <a:prstGeom prst="flowChartMultidocument">
            <a:avLst/>
          </a:prstGeom>
          <a:gradFill rotWithShape="1">
            <a:gsLst>
              <a:gs pos="0">
                <a:srgbClr val="66FF66"/>
              </a:gs>
              <a:gs pos="50000">
                <a:schemeClr val="bg1"/>
              </a:gs>
              <a:gs pos="100000">
                <a:srgbClr val="66FF66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TW" altLang="en-US" sz="1600" b="1"/>
              <a:t>相關報表：</a:t>
            </a:r>
          </a:p>
          <a:p>
            <a:pPr>
              <a:defRPr/>
            </a:pPr>
            <a:r>
              <a:rPr lang="en-US" altLang="zh-TW" sz="1600" b="1"/>
              <a:t>1.</a:t>
            </a:r>
            <a:r>
              <a:rPr lang="zh-TW" altLang="en-US" sz="1600" b="1"/>
              <a:t>廠商</a:t>
            </a:r>
            <a:r>
              <a:rPr lang="en-US" altLang="zh-TW" sz="1600" b="1"/>
              <a:t>/</a:t>
            </a:r>
            <a:r>
              <a:rPr lang="zh-TW" altLang="en-US" sz="1600" b="1"/>
              <a:t>品號</a:t>
            </a:r>
            <a:r>
              <a:rPr lang="en-US" altLang="zh-TW" sz="1600" b="1"/>
              <a:t>/</a:t>
            </a:r>
            <a:r>
              <a:rPr lang="zh-TW" altLang="en-US" sz="1600" b="1"/>
              <a:t>製令</a:t>
            </a:r>
            <a:r>
              <a:rPr lang="en-US" altLang="zh-TW" sz="1600" b="1"/>
              <a:t>/</a:t>
            </a:r>
            <a:r>
              <a:rPr lang="zh-TW" altLang="en-US" sz="1600" b="1"/>
              <a:t>採購</a:t>
            </a:r>
          </a:p>
          <a:p>
            <a:pPr>
              <a:defRPr/>
            </a:pPr>
            <a:r>
              <a:rPr kumimoji="0" lang="zh-TW" altLang="en-US" sz="1600" b="1"/>
              <a:t>   等預計進貨表</a:t>
            </a:r>
          </a:p>
          <a:p>
            <a:pPr>
              <a:defRPr/>
            </a:pPr>
            <a:r>
              <a:rPr kumimoji="0" lang="en-US" altLang="zh-TW" sz="1600" b="1"/>
              <a:t>2.</a:t>
            </a:r>
            <a:r>
              <a:rPr kumimoji="0" lang="zh-TW" altLang="en-US" sz="1600" b="1"/>
              <a:t>廠商採購交貨狀況表</a:t>
            </a:r>
            <a:endParaRPr lang="zh-TW" altLang="en-US" sz="1600" b="1"/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7308850" y="6381750"/>
            <a:ext cx="1368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 sz="1600" b="1">
                <a:solidFill>
                  <a:srgbClr val="0000FF"/>
                </a:solidFill>
              </a:rPr>
              <a:t>(</a:t>
            </a:r>
            <a:r>
              <a:rPr lang="zh-TW" altLang="en-US" sz="1600" b="1">
                <a:solidFill>
                  <a:srgbClr val="0000FF"/>
                </a:solidFill>
              </a:rPr>
              <a:t>二</a:t>
            </a:r>
            <a:r>
              <a:rPr lang="en-US" altLang="zh-TW" sz="1600" b="1">
                <a:solidFill>
                  <a:srgbClr val="0000FF"/>
                </a:solidFill>
              </a:rPr>
              <a:t>) </a:t>
            </a:r>
            <a:r>
              <a:rPr lang="zh-TW" altLang="en-US" sz="1600" b="1">
                <a:solidFill>
                  <a:srgbClr val="0000FF"/>
                </a:solidFill>
              </a:rPr>
              <a:t>貨物追蹤</a:t>
            </a:r>
            <a:endParaRPr lang="zh-TW" altLang="en-US" sz="1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6300788" y="4292600"/>
            <a:ext cx="25574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TW" altLang="en-US" sz="1600" b="1"/>
              <a:t>送採購主管簽核及相關單位的審核</a:t>
            </a:r>
            <a:endParaRPr lang="zh-TW" altLang="en-US" sz="16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1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0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4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6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1" dur="1000"/>
                                        <p:tgtEl>
                                          <p:spTgt spid="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1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1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1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1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3" grpId="0" animBg="1"/>
      <p:bldP spid="33794" grpId="0"/>
      <p:bldP spid="33821" grpId="0"/>
      <p:bldP spid="33822" grpId="0"/>
      <p:bldP spid="22548" grpId="0" animBg="1"/>
      <p:bldP spid="22549" grpId="0" animBg="1"/>
      <p:bldP spid="22560" grpId="0" animBg="1"/>
      <p:bldP spid="2" grpId="0" animBg="1"/>
      <p:bldP spid="33832" grpId="0" animBg="1"/>
      <p:bldP spid="3" grpId="0" animBg="1"/>
      <p:bldP spid="4" grpId="0" animBg="1"/>
      <p:bldP spid="5" grpId="0" animBg="1"/>
      <p:bldP spid="6" grpId="0" animBg="1"/>
      <p:bldP spid="33830" grpId="0" animBg="1"/>
      <p:bldP spid="22564" grpId="0"/>
      <p:bldP spid="10" grpId="0" animBg="1"/>
      <p:bldP spid="33844" grpId="0" animBg="1"/>
      <p:bldP spid="11" grpId="0" animBg="1"/>
      <p:bldP spid="12" grpId="0" animBg="1"/>
      <p:bldP spid="14" grpId="0" animBg="1"/>
      <p:bldP spid="15" grpId="0"/>
      <p:bldP spid="16" grpId="0"/>
      <p:bldP spid="17" grpId="0"/>
      <p:bldP spid="19" grpId="0"/>
      <p:bldP spid="20" grpId="0" animBg="1"/>
      <p:bldP spid="22" grpId="0"/>
      <p:bldP spid="9" grpId="0" animBg="1"/>
      <p:bldP spid="7" grpId="0" animBg="1"/>
      <p:bldP spid="8" grpId="0" animBg="1"/>
      <p:bldP spid="71707" grpId="0" animBg="1"/>
      <p:bldP spid="13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6F85-8645-40D1-951B-62EC9ECFB406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採購變更作業案例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xfrm>
            <a:off x="457200" y="2643188"/>
            <a:ext cx="8291513" cy="3954462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範例：</a:t>
            </a:r>
          </a:p>
          <a:p>
            <a:pPr lvl="1"/>
            <a:r>
              <a:rPr lang="en-US" altLang="zh-TW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5/18</a:t>
            </a:r>
            <a:r>
              <a:rPr lang="zh-TW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採購蔡佳玲檢視公司接獲品管部門</a:t>
            </a: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與研發單位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通知，將原採購單之商品進行部分變更，於是向廠商名望公司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(1007)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提出採購變更：</a:t>
            </a:r>
            <a:endParaRPr lang="en-US" altLang="zh-TW" sz="20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加購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數位相機－高手玩家型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(610001)”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商品 </a:t>
            </a:r>
            <a:r>
              <a:rPr lang="en-US" altLang="zh-TW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</a:t>
            </a:r>
            <a:endParaRPr lang="en-US" altLang="zh-TW" sz="20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廠商到貨</a:t>
            </a: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日期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5/24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提前至 </a:t>
            </a:r>
            <a:r>
              <a:rPr lang="en-US" altLang="zh-TW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5/22</a:t>
            </a:r>
          </a:p>
          <a:p>
            <a:pPr lvl="2"/>
            <a:endParaRPr lang="en-US" altLang="zh-TW" sz="2000" u="sng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33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D522-42C4-408F-82B0-CAD2EEC0D251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19" name="Rectangle 3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8477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請購作業流程</a:t>
            </a:r>
          </a:p>
        </p:txBody>
      </p:sp>
      <p:sp>
        <p:nvSpPr>
          <p:cNvPr id="60425" name="AutoShape 9"/>
          <p:cNvSpPr>
            <a:spLocks noChangeArrowheads="1"/>
          </p:cNvSpPr>
          <p:nvPr/>
        </p:nvSpPr>
        <p:spPr bwMode="auto">
          <a:xfrm>
            <a:off x="3995738" y="5516563"/>
            <a:ext cx="1439862" cy="720725"/>
          </a:xfrm>
          <a:prstGeom prst="flowChartDecision">
            <a:avLst/>
          </a:prstGeo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核准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H="1">
            <a:off x="4716463" y="3573463"/>
            <a:ext cx="0" cy="35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3635375" y="5516563"/>
            <a:ext cx="5048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</a:rPr>
              <a:t>是</a:t>
            </a:r>
            <a:endParaRPr lang="zh-TW" altLang="en-US" sz="16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Line 21"/>
          <p:cNvSpPr>
            <a:spLocks noChangeShapeType="1"/>
          </p:cNvSpPr>
          <p:nvPr/>
        </p:nvSpPr>
        <p:spPr bwMode="auto">
          <a:xfrm flipH="1" flipV="1">
            <a:off x="3492500" y="5157788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 flipV="1">
            <a:off x="3708400" y="5876925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684213" y="1341438"/>
            <a:ext cx="7991475" cy="2232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Ctr="1"/>
          <a:lstStyle/>
          <a:p>
            <a:r>
              <a:rPr lang="zh-TW" altLang="en-US" b="1"/>
              <a:t>請購來源 </a:t>
            </a:r>
            <a:r>
              <a:rPr lang="en-US" altLang="zh-TW" b="1"/>
              <a:t>(</a:t>
            </a:r>
            <a:r>
              <a:rPr lang="zh-TW" altLang="en-US" b="1"/>
              <a:t>由系統自動產生請購單</a:t>
            </a:r>
            <a:r>
              <a:rPr lang="en-US" altLang="zh-TW" b="1"/>
              <a:t>)</a:t>
            </a:r>
          </a:p>
        </p:txBody>
      </p:sp>
      <p:sp>
        <p:nvSpPr>
          <p:cNvPr id="60454" name="Rectangle 38"/>
          <p:cNvSpPr>
            <a:spLocks noChangeArrowheads="1"/>
          </p:cNvSpPr>
          <p:nvPr/>
        </p:nvSpPr>
        <p:spPr bwMode="auto">
          <a:xfrm>
            <a:off x="900113" y="1844675"/>
            <a:ext cx="2232025" cy="6477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lIns="54000" rIns="54000" anchor="ctr" anchorCtr="1"/>
          <a:lstStyle/>
          <a:p>
            <a:pPr algn="ctr">
              <a:defRPr/>
            </a:pPr>
            <a:r>
              <a:rPr lang="en-US" altLang="zh-TW" b="1">
                <a:solidFill>
                  <a:srgbClr val="FF0000"/>
                </a:solidFill>
                <a:ea typeface="MS Gothic" pitchFamily="49" charset="-128"/>
              </a:rPr>
              <a:t>①</a:t>
            </a:r>
            <a:r>
              <a:rPr lang="en-US" altLang="zh-TW" b="1"/>
              <a:t>LRP/ </a:t>
            </a:r>
            <a:r>
              <a:rPr lang="en-US" altLang="zh-TW" b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</a:rPr>
              <a:t>②</a:t>
            </a:r>
            <a:r>
              <a:rPr lang="en-US" altLang="zh-TW" b="1"/>
              <a:t>MRP</a:t>
            </a:r>
          </a:p>
          <a:p>
            <a:pPr algn="ctr">
              <a:defRPr/>
            </a:pPr>
            <a:r>
              <a:rPr lang="zh-TW" altLang="en-US" b="1"/>
              <a:t>採購計畫</a:t>
            </a:r>
          </a:p>
        </p:txBody>
      </p:sp>
      <p:sp>
        <p:nvSpPr>
          <p:cNvPr id="60455" name="Rectangle 39"/>
          <p:cNvSpPr>
            <a:spLocks noChangeArrowheads="1"/>
          </p:cNvSpPr>
          <p:nvPr/>
        </p:nvSpPr>
        <p:spPr bwMode="auto">
          <a:xfrm>
            <a:off x="3492500" y="1844675"/>
            <a:ext cx="2375694" cy="6477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lIns="54000" rIns="54000" anchor="ctr" anchorCtr="1"/>
          <a:lstStyle/>
          <a:p>
            <a:pPr algn="ctr">
              <a:defRPr/>
            </a:pPr>
            <a:r>
              <a:rPr lang="zh-TW" altLang="en-US" b="1" u="sng" dirty="0">
                <a:solidFill>
                  <a:srgbClr val="0000FF"/>
                </a:solidFill>
              </a:rPr>
              <a:t>庫存管理系統</a:t>
            </a:r>
          </a:p>
          <a:p>
            <a:pPr algn="ctr">
              <a:defRPr/>
            </a:pPr>
            <a:r>
              <a:rPr lang="zh-TW" altLang="en-US" b="1" dirty="0" smtClean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</a:rPr>
              <a:t>③</a:t>
            </a:r>
            <a:r>
              <a:rPr lang="en-US" altLang="zh-TW" b="1" dirty="0" smtClean="0">
                <a:ea typeface="MS Gothic" pitchFamily="49" charset="-128"/>
                <a:cs typeface="Times New Roman" pitchFamily="18" charset="0"/>
              </a:rPr>
              <a:t>(</a:t>
            </a:r>
            <a:r>
              <a:rPr lang="zh-TW" altLang="en-US" b="1" dirty="0" smtClean="0"/>
              <a:t>品號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再</a:t>
            </a:r>
            <a:r>
              <a:rPr lang="zh-TW" altLang="en-US" b="1" dirty="0"/>
              <a:t>補貨建議表</a:t>
            </a:r>
          </a:p>
        </p:txBody>
      </p:sp>
      <p:sp>
        <p:nvSpPr>
          <p:cNvPr id="60456" name="Rectangle 40"/>
          <p:cNvSpPr>
            <a:spLocks noChangeArrowheads="1"/>
          </p:cNvSpPr>
          <p:nvPr/>
        </p:nvSpPr>
        <p:spPr bwMode="auto">
          <a:xfrm>
            <a:off x="6084888" y="1844675"/>
            <a:ext cx="2232025" cy="6477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lIns="54000" rIns="54000" anchor="ctr" anchorCtr="1"/>
          <a:lstStyle/>
          <a:p>
            <a:pPr algn="ctr">
              <a:defRPr/>
            </a:pPr>
            <a:r>
              <a:rPr lang="zh-TW" altLang="en-US" b="1" u="sng">
                <a:solidFill>
                  <a:srgbClr val="0000FF"/>
                </a:solidFill>
              </a:rPr>
              <a:t>產品結構管理系統</a:t>
            </a:r>
          </a:p>
          <a:p>
            <a:pPr algn="ctr">
              <a:defRPr/>
            </a:pPr>
            <a:r>
              <a:rPr lang="zh-TW" altLang="en-US" b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</a:rPr>
              <a:t>④</a:t>
            </a:r>
            <a:r>
              <a:rPr lang="en-US" altLang="zh-TW" b="1"/>
              <a:t>BOM</a:t>
            </a:r>
            <a:r>
              <a:rPr lang="zh-TW" altLang="en-US" b="1"/>
              <a:t>自動請購</a:t>
            </a:r>
          </a:p>
        </p:txBody>
      </p:sp>
      <p:sp>
        <p:nvSpPr>
          <p:cNvPr id="60457" name="Rectangle 41"/>
          <p:cNvSpPr>
            <a:spLocks noChangeArrowheads="1"/>
          </p:cNvSpPr>
          <p:nvPr/>
        </p:nvSpPr>
        <p:spPr bwMode="auto">
          <a:xfrm>
            <a:off x="2051050" y="2708275"/>
            <a:ext cx="2232025" cy="6477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lIns="54000" rIns="54000" anchor="ctr" anchorCtr="1"/>
          <a:lstStyle/>
          <a:p>
            <a:pPr algn="ctr">
              <a:defRPr/>
            </a:pPr>
            <a:r>
              <a:rPr lang="zh-TW" altLang="en-US" b="1" u="sng">
                <a:solidFill>
                  <a:srgbClr val="0000FF"/>
                </a:solidFill>
              </a:rPr>
              <a:t>訂單管理系統</a:t>
            </a:r>
          </a:p>
          <a:p>
            <a:pPr algn="ctr">
              <a:defRPr/>
            </a:pPr>
            <a:r>
              <a:rPr lang="zh-TW" altLang="en-US" b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</a:rPr>
              <a:t>⑤</a:t>
            </a:r>
            <a:r>
              <a:rPr lang="zh-TW" altLang="en-US" b="1"/>
              <a:t>訂單轉請購</a:t>
            </a:r>
          </a:p>
        </p:txBody>
      </p:sp>
      <p:sp>
        <p:nvSpPr>
          <p:cNvPr id="60458" name="Rectangle 42"/>
          <p:cNvSpPr>
            <a:spLocks noChangeArrowheads="1"/>
          </p:cNvSpPr>
          <p:nvPr/>
        </p:nvSpPr>
        <p:spPr bwMode="auto">
          <a:xfrm>
            <a:off x="5219700" y="2708275"/>
            <a:ext cx="2232025" cy="6477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lIns="54000" rIns="54000" anchor="ctr" anchorCtr="1"/>
          <a:lstStyle/>
          <a:p>
            <a:pPr algn="ctr">
              <a:defRPr/>
            </a:pPr>
            <a:r>
              <a:rPr lang="zh-TW" altLang="en-US" b="1" u="sng">
                <a:solidFill>
                  <a:srgbClr val="0000FF"/>
                </a:solidFill>
              </a:rPr>
              <a:t>製令</a:t>
            </a:r>
            <a:r>
              <a:rPr lang="en-US" altLang="zh-TW" b="1" u="sng">
                <a:solidFill>
                  <a:srgbClr val="0000FF"/>
                </a:solidFill>
              </a:rPr>
              <a:t>/</a:t>
            </a:r>
            <a:r>
              <a:rPr lang="zh-TW" altLang="en-US" b="1" u="sng">
                <a:solidFill>
                  <a:srgbClr val="0000FF"/>
                </a:solidFill>
              </a:rPr>
              <a:t>託外管理系統</a:t>
            </a:r>
          </a:p>
          <a:p>
            <a:pPr algn="ctr">
              <a:defRPr/>
            </a:pPr>
            <a:r>
              <a:rPr lang="zh-TW" altLang="en-US" b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</a:rPr>
              <a:t>⑥</a:t>
            </a:r>
            <a:r>
              <a:rPr lang="zh-TW" altLang="en-US" b="1"/>
              <a:t>製令需求檢視表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3635375" y="3933825"/>
            <a:ext cx="230505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99"/>
              </a:gs>
              <a:gs pos="50000">
                <a:schemeClr val="bg1"/>
              </a:gs>
              <a:gs pos="100000">
                <a:srgbClr val="FF99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請購單建立作業</a:t>
            </a:r>
          </a:p>
        </p:txBody>
      </p:sp>
      <p:sp>
        <p:nvSpPr>
          <p:cNvPr id="3" name="Line 21"/>
          <p:cNvSpPr>
            <a:spLocks noChangeShapeType="1"/>
          </p:cNvSpPr>
          <p:nvPr/>
        </p:nvSpPr>
        <p:spPr bwMode="auto">
          <a:xfrm flipH="1">
            <a:off x="4716463" y="4365625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61" name="Rectangle 45"/>
          <p:cNvSpPr>
            <a:spLocks noChangeArrowheads="1"/>
          </p:cNvSpPr>
          <p:nvPr/>
        </p:nvSpPr>
        <p:spPr bwMode="auto">
          <a:xfrm>
            <a:off x="755650" y="3860800"/>
            <a:ext cx="2447925" cy="5762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54000" rIns="54000" anchor="ctr" anchorCtr="1"/>
          <a:lstStyle/>
          <a:p>
            <a:pPr algn="ctr">
              <a:defRPr/>
            </a:pPr>
            <a:r>
              <a:rPr lang="zh-TW" altLang="en-US" b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</a:rPr>
              <a:t>⑦</a:t>
            </a:r>
            <a:r>
              <a:rPr lang="zh-TW" altLang="en-US" b="1"/>
              <a:t>其他來源需自行輸入</a:t>
            </a:r>
          </a:p>
        </p:txBody>
      </p:sp>
      <p:sp>
        <p:nvSpPr>
          <p:cNvPr id="4" name="Line 21"/>
          <p:cNvSpPr>
            <a:spLocks noChangeShapeType="1"/>
          </p:cNvSpPr>
          <p:nvPr/>
        </p:nvSpPr>
        <p:spPr bwMode="auto">
          <a:xfrm>
            <a:off x="3203575" y="4149725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 flipH="1">
            <a:off x="4716463" y="5229225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64" name="AutoShape 48"/>
          <p:cNvSpPr>
            <a:spLocks noChangeArrowheads="1"/>
          </p:cNvSpPr>
          <p:nvPr/>
        </p:nvSpPr>
        <p:spPr bwMode="auto">
          <a:xfrm>
            <a:off x="1908175" y="4941888"/>
            <a:ext cx="1584325" cy="646112"/>
          </a:xfrm>
          <a:prstGeom prst="flowChartDocument">
            <a:avLst/>
          </a:prstGeom>
          <a:gradFill rotWithShape="1">
            <a:gsLst>
              <a:gs pos="0">
                <a:srgbClr val="66CCFF"/>
              </a:gs>
              <a:gs pos="50000">
                <a:schemeClr val="bg1"/>
              </a:gs>
              <a:gs pos="100000">
                <a:srgbClr val="66CC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請購單憑證</a:t>
            </a:r>
          </a:p>
        </p:txBody>
      </p:sp>
      <p:sp>
        <p:nvSpPr>
          <p:cNvPr id="60445" name="AutoShape 29"/>
          <p:cNvSpPr>
            <a:spLocks noChangeArrowheads="1"/>
          </p:cNvSpPr>
          <p:nvPr/>
        </p:nvSpPr>
        <p:spPr bwMode="auto">
          <a:xfrm>
            <a:off x="3924300" y="4652963"/>
            <a:ext cx="1584325" cy="646112"/>
          </a:xfrm>
          <a:prstGeom prst="flowChartDocument">
            <a:avLst/>
          </a:prstGeom>
          <a:gradFill rotWithShape="1">
            <a:gsLst>
              <a:gs pos="0">
                <a:srgbClr val="66CCFF"/>
              </a:gs>
              <a:gs pos="50000">
                <a:schemeClr val="bg1"/>
              </a:gs>
              <a:gs pos="100000">
                <a:srgbClr val="66CC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請購單憑證</a:t>
            </a:r>
          </a:p>
        </p:txBody>
      </p:sp>
      <p:sp>
        <p:nvSpPr>
          <p:cNvPr id="6" name="Line 32"/>
          <p:cNvSpPr>
            <a:spLocks noChangeShapeType="1"/>
          </p:cNvSpPr>
          <p:nvPr/>
        </p:nvSpPr>
        <p:spPr bwMode="auto">
          <a:xfrm>
            <a:off x="3708400" y="5157788"/>
            <a:ext cx="0" cy="1150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66" name="Rectangle 50"/>
          <p:cNvSpPr>
            <a:spLocks noChangeArrowheads="1"/>
          </p:cNvSpPr>
          <p:nvPr/>
        </p:nvSpPr>
        <p:spPr bwMode="auto">
          <a:xfrm>
            <a:off x="2051050" y="5949950"/>
            <a:ext cx="1441450" cy="6477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54000" rIns="54000" anchor="ctr" anchorCtr="1"/>
          <a:lstStyle/>
          <a:p>
            <a:pPr algn="ctr">
              <a:defRPr/>
            </a:pPr>
            <a:r>
              <a:rPr kumimoji="0" lang="zh-TW" altLang="en-US" b="1"/>
              <a:t>請購資料</a:t>
            </a:r>
          </a:p>
          <a:p>
            <a:pPr algn="ctr">
              <a:defRPr/>
            </a:pPr>
            <a:r>
              <a:rPr kumimoji="0" lang="zh-TW" altLang="en-US" b="1"/>
              <a:t>維護作業</a:t>
            </a:r>
            <a:endParaRPr lang="zh-TW" altLang="en-US" b="1"/>
          </a:p>
        </p:txBody>
      </p:sp>
      <p:sp>
        <p:nvSpPr>
          <p:cNvPr id="7" name="Line 21"/>
          <p:cNvSpPr>
            <a:spLocks noChangeShapeType="1"/>
          </p:cNvSpPr>
          <p:nvPr/>
        </p:nvSpPr>
        <p:spPr bwMode="auto">
          <a:xfrm flipH="1" flipV="1">
            <a:off x="3492500" y="6308725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 flipH="1" flipV="1">
            <a:off x="1836738" y="6308725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252413" y="6092825"/>
            <a:ext cx="1582737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詢、比、議價</a:t>
            </a:r>
          </a:p>
        </p:txBody>
      </p:sp>
      <p:sp>
        <p:nvSpPr>
          <p:cNvPr id="10" name="Line 32"/>
          <p:cNvSpPr>
            <a:spLocks noChangeShapeType="1"/>
          </p:cNvSpPr>
          <p:nvPr/>
        </p:nvSpPr>
        <p:spPr bwMode="auto">
          <a:xfrm>
            <a:off x="5435600" y="5876925"/>
            <a:ext cx="865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V="1">
            <a:off x="6300788" y="5157788"/>
            <a:ext cx="0" cy="719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6300788" y="4149725"/>
            <a:ext cx="0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H="1" flipV="1">
            <a:off x="5940425" y="4149725"/>
            <a:ext cx="358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5435600" y="5516563"/>
            <a:ext cx="576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否</a:t>
            </a: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5795963" y="4724400"/>
            <a:ext cx="1008062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修改</a:t>
            </a: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4716463" y="5157788"/>
            <a:ext cx="10080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</a:rPr>
              <a:t>送交主管</a:t>
            </a:r>
            <a:endParaRPr lang="zh-TW" altLang="en-US" sz="1600" b="1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20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20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20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20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10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10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6" dur="10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8" dur="10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0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6" dur="20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2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3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  <p:bldP spid="60425" grpId="0" animBg="1"/>
      <p:bldP spid="22549" grpId="0" animBg="1"/>
      <p:bldP spid="22564" grpId="0"/>
      <p:bldP spid="2" grpId="0" animBg="1"/>
      <p:bldP spid="22560" grpId="0" animBg="1"/>
      <p:bldP spid="22550" grpId="0" animBg="1"/>
      <p:bldP spid="60454" grpId="0" animBg="1"/>
      <p:bldP spid="60455" grpId="0" animBg="1"/>
      <p:bldP spid="60456" grpId="0" animBg="1"/>
      <p:bldP spid="60457" grpId="0" animBg="1"/>
      <p:bldP spid="60458" grpId="0" animBg="1"/>
      <p:bldP spid="22548" grpId="0" animBg="1"/>
      <p:bldP spid="3" grpId="0" animBg="1"/>
      <p:bldP spid="60461" grpId="0" animBg="1"/>
      <p:bldP spid="4" grpId="0" animBg="1"/>
      <p:bldP spid="5" grpId="0" animBg="1"/>
      <p:bldP spid="60464" grpId="0" animBg="1"/>
      <p:bldP spid="60445" grpId="0" animBg="1"/>
      <p:bldP spid="6" grpId="0" animBg="1"/>
      <p:bldP spid="6046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9632" y="2132855"/>
            <a:ext cx="6840760" cy="4707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變更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建立作業</a:t>
            </a:r>
          </a:p>
        </p:txBody>
      </p:sp>
      <p:sp>
        <p:nvSpPr>
          <p:cNvPr id="2" name="圓角矩形圖說文字 1"/>
          <p:cNvSpPr/>
          <p:nvPr/>
        </p:nvSpPr>
        <p:spPr>
          <a:xfrm>
            <a:off x="553687" y="3112923"/>
            <a:ext cx="2736304" cy="1224136"/>
          </a:xfrm>
          <a:prstGeom prst="wedgeRoundRectCallout">
            <a:avLst>
              <a:gd name="adj1" fmla="val -17584"/>
              <a:gd name="adj2" fmla="val -69185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新增一筆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採購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變更單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新產生的變更單，需使用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新增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而非查詢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3767" y="2607342"/>
            <a:ext cx="324091" cy="270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3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2" grpId="0" animBg="1"/>
      <p:bldP spid="2" grpId="1" animBg="1"/>
      <p:bldP spid="11" grpId="0" animBg="1"/>
      <p:bldP spid="1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5616" y="2022045"/>
            <a:ext cx="7056784" cy="483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採購變更單建立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單頭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04635" y="2818453"/>
            <a:ext cx="288032" cy="2835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48716" y="3212976"/>
            <a:ext cx="5115572" cy="359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2048716" y="4838219"/>
            <a:ext cx="5043564" cy="1727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3264269" y="2296599"/>
            <a:ext cx="3240360" cy="1113156"/>
          </a:xfrm>
          <a:prstGeom prst="wedgeRoundRectCallout">
            <a:avLst>
              <a:gd name="adj1" fmla="val -58641"/>
              <a:gd name="adj2" fmla="val 6185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按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F2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 (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或直接按下此圖示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開窗點選欲修改變更之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採購單別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與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採購單號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7" grpId="0" animBg="1"/>
      <p:bldP spid="7" grpId="1" animBg="1"/>
      <p:bldP spid="10" grpId="0" animBg="1"/>
      <p:bldP spid="12" grpId="0" animBg="1"/>
      <p:bldP spid="1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5616" y="2140409"/>
            <a:ext cx="6768752" cy="471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採購變更單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單頭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75656" y="3339979"/>
            <a:ext cx="1082349" cy="225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642046" y="3710258"/>
            <a:ext cx="3358826" cy="1402527"/>
          </a:xfrm>
          <a:prstGeom prst="wedgeRoundRectCallout">
            <a:avLst>
              <a:gd name="adj1" fmla="val -17054"/>
              <a:gd name="adj2" fmla="val -60346"/>
              <a:gd name="adj3" fmla="val 16667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每變更一次，會自動加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“1”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一張單據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最多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能變更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9999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次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前一版次若未完成確認動作，就無法進行下一版次的變更</a:t>
            </a:r>
            <a:endParaRPr lang="zh-TW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1880" y="3530279"/>
            <a:ext cx="2249163" cy="2777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圓角矩形圖說文字 16"/>
          <p:cNvSpPr/>
          <p:nvPr/>
        </p:nvSpPr>
        <p:spPr>
          <a:xfrm>
            <a:off x="3707904" y="4072727"/>
            <a:ext cx="3241004" cy="852954"/>
          </a:xfrm>
          <a:prstGeom prst="wedgeRoundRectCallout">
            <a:avLst>
              <a:gd name="adj1" fmla="val -18297"/>
              <a:gd name="adj2" fmla="val -79875"/>
              <a:gd name="adj3" fmla="val 16667"/>
            </a:avLst>
          </a:prstGeom>
          <a:gradFill>
            <a:gsLst>
              <a:gs pos="0">
                <a:srgbClr val="FF99FF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自行輸入變更原因，或</a:t>
            </a:r>
            <a:r>
              <a:rPr lang="zh-TW" alt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使用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片語資料查詢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57062" y="2916820"/>
            <a:ext cx="2026918" cy="439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08416" y="3339978"/>
            <a:ext cx="991575" cy="247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3060476" y="2300019"/>
            <a:ext cx="3888432" cy="848053"/>
          </a:xfrm>
          <a:prstGeom prst="wedgeRoundRectCallout">
            <a:avLst>
              <a:gd name="adj1" fmla="val -24652"/>
              <a:gd name="adj2" fmla="val 69711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</a:t>
            </a:r>
            <a:r>
              <a:rPr lang="zh-TW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整張採購單之品項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都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不再需要廠商交貨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時，可勾選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整張結案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4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4" grpId="0" animBg="1"/>
      <p:bldP spid="14" grpId="1" animBg="1"/>
      <p:bldP spid="15" grpId="0" animBg="1"/>
      <p:bldP spid="15" grpId="1" animBg="1"/>
      <p:bldP spid="10" grpId="0" animBg="1"/>
      <p:bldP spid="10" grpId="1" animBg="1"/>
      <p:bldP spid="17" grpId="0" animBg="1"/>
      <p:bldP spid="17" grpId="1" animBg="1"/>
      <p:bldP spid="13" grpId="0" animBg="1"/>
      <p:bldP spid="13" grpId="1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03648" y="2092693"/>
            <a:ext cx="6520442" cy="475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採購變更單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單身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1206878" y="4383134"/>
            <a:ext cx="2952328" cy="936104"/>
          </a:xfrm>
          <a:prstGeom prst="wedgeRoundRectCallout">
            <a:avLst>
              <a:gd name="adj1" fmla="val -21367"/>
              <a:gd name="adj2" fmla="val 62783"/>
              <a:gd name="adj3" fmla="val 16667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在此欄位，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按下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F2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開窗點選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欲修改變更的品項</a:t>
            </a:r>
            <a:endParaRPr lang="zh-TW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63524" y="5517232"/>
            <a:ext cx="476228" cy="3893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87824" y="2604974"/>
            <a:ext cx="4625262" cy="332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2987824" y="3212976"/>
            <a:ext cx="4536504" cy="1809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71058" y="5602147"/>
            <a:ext cx="659757" cy="2314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8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5" grpId="0" animBg="1"/>
      <p:bldP spid="15" grpId="1" animBg="1"/>
      <p:bldP spid="13" grpId="0" animBg="1"/>
      <p:bldP spid="13" grpId="1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1833" y="2117807"/>
            <a:ext cx="8104066" cy="474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採購變更單建立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單身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71514" y="5683169"/>
            <a:ext cx="594320" cy="3819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2678675" y="6165303"/>
            <a:ext cx="3405493" cy="576065"/>
          </a:xfrm>
          <a:prstGeom prst="wedgeRoundRectCallout">
            <a:avLst>
              <a:gd name="adj1" fmla="val -3570"/>
              <a:gd name="adj2" fmla="val -63806"/>
              <a:gd name="adj3" fmla="val 16667"/>
            </a:avLst>
          </a:prstGeom>
          <a:gradFill>
            <a:gsLst>
              <a:gs pos="0">
                <a:srgbClr val="FF99FF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預交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日由原本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5/24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提前至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5/22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</a:t>
            </a:r>
            <a:endParaRPr lang="zh-TW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5510" y="5683168"/>
            <a:ext cx="1024522" cy="3819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2411760" y="4581127"/>
            <a:ext cx="3672408" cy="925471"/>
          </a:xfrm>
          <a:prstGeom prst="wedgeRoundRectCallout">
            <a:avLst>
              <a:gd name="adj1" fmla="val -21367"/>
              <a:gd name="adj2" fmla="val 62783"/>
              <a:gd name="adj3" fmla="val 16667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原本訂單數量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700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單位，現追加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單位，此欄位之數量應為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705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endParaRPr lang="zh-TW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64088" y="5683169"/>
            <a:ext cx="1440160" cy="3819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圓角矩形圖說文字 13"/>
          <p:cNvSpPr/>
          <p:nvPr/>
        </p:nvSpPr>
        <p:spPr>
          <a:xfrm>
            <a:off x="5184068" y="4581127"/>
            <a:ext cx="3240360" cy="966791"/>
          </a:xfrm>
          <a:prstGeom prst="wedgeRoundRectCallout">
            <a:avLst>
              <a:gd name="adj1" fmla="val -18316"/>
              <a:gd name="adj2" fmla="val 60780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變更原因可自行輸入，方便未來了解變更狀況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88024" y="5671696"/>
            <a:ext cx="648072" cy="3934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圓角矩形圖說文字 16"/>
          <p:cNvSpPr/>
          <p:nvPr/>
        </p:nvSpPr>
        <p:spPr>
          <a:xfrm>
            <a:off x="4003726" y="4564614"/>
            <a:ext cx="3744416" cy="925471"/>
          </a:xfrm>
          <a:prstGeom prst="wedgeRoundRectCallout">
            <a:avLst>
              <a:gd name="adj1" fmla="val -21058"/>
              <a:gd name="adj2" fmla="val 65284"/>
              <a:gd name="adj3" fmla="val 16667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若個別商品不再採購時，請手動將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指定結案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欄位打勾</a:t>
            </a:r>
            <a:endParaRPr lang="zh-TW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24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3" grpId="0" animBg="1"/>
      <p:bldP spid="13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0" grpId="0" animBg="1"/>
      <p:bldP spid="10" grpId="1" animBg="1"/>
      <p:bldP spid="14" grpId="0" animBg="1"/>
      <p:bldP spid="14" grpId="1" animBg="1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5585" y="2055889"/>
            <a:ext cx="8093044" cy="4805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採購單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變更後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5616" y="5229201"/>
            <a:ext cx="516414" cy="511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01513" y="3215536"/>
            <a:ext cx="948683" cy="2337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850058" y="4221088"/>
            <a:ext cx="1944216" cy="852242"/>
          </a:xfrm>
          <a:prstGeom prst="wedgeRoundRectCallout">
            <a:avLst>
              <a:gd name="adj1" fmla="val -21367"/>
              <a:gd name="adj2" fmla="val 62783"/>
              <a:gd name="adj3" fmla="val 16667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此採購商品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之由請購單轉來的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59831" y="5229200"/>
            <a:ext cx="574619" cy="5349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圓角矩形圖說文字 17"/>
          <p:cNvSpPr/>
          <p:nvPr/>
        </p:nvSpPr>
        <p:spPr>
          <a:xfrm>
            <a:off x="2303024" y="4458729"/>
            <a:ext cx="2088232" cy="614601"/>
          </a:xfrm>
          <a:prstGeom prst="wedgeRoundRectCallout">
            <a:avLst>
              <a:gd name="adj1" fmla="val -304"/>
              <a:gd name="adj2" fmla="val 70316"/>
              <a:gd name="adj3" fmla="val 16667"/>
            </a:avLst>
          </a:prstGeom>
          <a:gradFill>
            <a:gsLst>
              <a:gs pos="0">
                <a:srgbClr val="FF99FF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變更後的採購數量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76576" y="5226644"/>
            <a:ext cx="740781" cy="5375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圓角矩形圖說文字 19"/>
          <p:cNvSpPr/>
          <p:nvPr/>
        </p:nvSpPr>
        <p:spPr>
          <a:xfrm>
            <a:off x="2902291" y="4365105"/>
            <a:ext cx="1695809" cy="705670"/>
          </a:xfrm>
          <a:prstGeom prst="wedgeRoundRectCallout">
            <a:avLst>
              <a:gd name="adj1" fmla="val 13347"/>
              <a:gd name="adj2" fmla="val 68676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廠商新的預定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交貨日期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86245" y="5218064"/>
            <a:ext cx="1629971" cy="522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圓角矩形圖說文字 21"/>
          <p:cNvSpPr/>
          <p:nvPr/>
        </p:nvSpPr>
        <p:spPr>
          <a:xfrm>
            <a:off x="4317357" y="4458728"/>
            <a:ext cx="2774924" cy="614601"/>
          </a:xfrm>
          <a:prstGeom prst="wedgeRoundRectCallout">
            <a:avLst>
              <a:gd name="adj1" fmla="val -23359"/>
              <a:gd name="adj2" fmla="val 70657"/>
              <a:gd name="adj3" fmla="val 16667"/>
            </a:avLst>
          </a:prstGeom>
          <a:gradFill>
            <a:gsLst>
              <a:gs pos="0">
                <a:srgbClr val="9999FF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客戶訂單單號與產品序號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60292" y="5215509"/>
            <a:ext cx="1784116" cy="548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圓角矩形圖說文字 23"/>
          <p:cNvSpPr/>
          <p:nvPr/>
        </p:nvSpPr>
        <p:spPr>
          <a:xfrm>
            <a:off x="5891404" y="4221088"/>
            <a:ext cx="3037346" cy="879891"/>
          </a:xfrm>
          <a:prstGeom prst="wedgeRoundRectCallout">
            <a:avLst>
              <a:gd name="adj1" fmla="val -21073"/>
              <a:gd name="adj2" fmla="val 62764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此採購商品之前置單據來源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請購單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25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1" grpId="0" animBg="1"/>
      <p:bldP spid="11" grpId="1" animBg="1"/>
      <p:bldP spid="10" grpId="0" animBg="1"/>
      <p:bldP spid="10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5602" y="2075946"/>
            <a:ext cx="6713897" cy="480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採購單建立作業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串查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64139" y="3717032"/>
            <a:ext cx="1244919" cy="167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3741" y="5470909"/>
            <a:ext cx="6566612" cy="1825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7632" y="2504471"/>
            <a:ext cx="413014" cy="2503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683568" y="4221088"/>
            <a:ext cx="3469657" cy="1044898"/>
          </a:xfrm>
          <a:prstGeom prst="wedgeRoundRectCallout">
            <a:avLst>
              <a:gd name="adj1" fmla="val -28571"/>
              <a:gd name="adj2" fmla="val 63985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如欲了解該品項之變更狀況，請先選定品項，再執行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串查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 (GP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新增功能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03648" y="3440238"/>
            <a:ext cx="772393" cy="5298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68144" y="3451812"/>
            <a:ext cx="1713274" cy="5183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3567" y="2969740"/>
            <a:ext cx="7197966" cy="3547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92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1" grpId="0" animBg="1"/>
      <p:bldP spid="11" grpId="1" animBg="1"/>
      <p:bldP spid="9" grpId="0" animBg="1"/>
      <p:bldP spid="9" grpId="1" animBg="1"/>
      <p:bldP spid="10" grpId="0" animBg="1"/>
      <p:bldP spid="10" grpId="1" animBg="1"/>
      <p:bldP spid="16" grpId="0" animBg="1"/>
      <p:bldP spid="16" grpId="1" animBg="1"/>
      <p:bldP spid="14" grpId="0" animBg="1"/>
      <p:bldP spid="14" grpId="1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常用報表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：預計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貨明細表</a:t>
            </a: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457200" y="2643188"/>
            <a:ext cx="82296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FF3399"/>
              </a:buClr>
              <a:buSzPct val="65000"/>
              <a:buFont typeface="Wingdings" pitchFamily="2" charset="2"/>
              <a:buChar char="u"/>
              <a:defRPr sz="2000" b="1" kern="1200">
                <a:solidFill>
                  <a:srgbClr val="FF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008000"/>
              </a:buClr>
              <a:buSzPct val="80000"/>
              <a:buFont typeface="Wingdings" pitchFamily="2" charset="2"/>
              <a:buChar char="Ø"/>
              <a:defRPr sz="28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ü"/>
              <a:defRPr sz="24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鼎新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ERP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系統提供</a:t>
            </a:r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五種不同角度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之預計進貨表，用於控管及追蹤進貨的狀況：</a:t>
            </a:r>
            <a:endParaRPr lang="en-US" altLang="zh-TW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廠商預計進貨明細表</a:t>
            </a:r>
            <a:endParaRPr lang="en-US" altLang="zh-TW" sz="20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查詢一段時間內，廠商</a:t>
            </a: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預計進貨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的內容明細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品號預計進貨</a:t>
            </a:r>
            <a:r>
              <a:rPr lang="zh-TW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明細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</a:t>
            </a:r>
            <a:endParaRPr lang="en-US" altLang="zh-TW" sz="20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依照</a:t>
            </a:r>
            <a:r>
              <a:rPr lang="zh-TW" altLang="en-US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品號角度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查詢商品預計進貨的時間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085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常用報表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預計進貨明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細表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457200" y="2643188"/>
            <a:ext cx="82296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FF3399"/>
              </a:buClr>
              <a:buSzPct val="65000"/>
              <a:buFont typeface="Wingdings" pitchFamily="2" charset="2"/>
              <a:buChar char="u"/>
              <a:defRPr sz="2000" b="1" kern="1200">
                <a:solidFill>
                  <a:srgbClr val="FF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008000"/>
              </a:buClr>
              <a:buSzPct val="80000"/>
              <a:buFont typeface="Wingdings" pitchFamily="2" charset="2"/>
              <a:buChar char="Ø"/>
              <a:defRPr sz="28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ü"/>
              <a:defRPr sz="24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製令預計進貨明細表</a:t>
            </a:r>
            <a:endParaRPr lang="en-US" altLang="zh-TW" sz="20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</a:t>
            </a: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生產工單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角度，查詢該張工單所需材料未來進貨的時間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採購預計進貨明細表</a:t>
            </a:r>
            <a:endParaRPr lang="en-US" altLang="zh-TW" sz="20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</a:t>
            </a: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預交日期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角度查詢，某一段時間預計進貨的明細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來源預計</a:t>
            </a:r>
            <a:r>
              <a:rPr lang="zh-TW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進貨明細表</a:t>
            </a:r>
            <a:endParaRPr lang="en-US" altLang="zh-TW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依據</a:t>
            </a: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採購單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之來源角度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如客戶訂單、請購單、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LRP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MRP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，查詢預計進貨資料</a:t>
            </a:r>
          </a:p>
        </p:txBody>
      </p:sp>
    </p:spTree>
    <p:extLst>
      <p:ext uri="{BB962C8B-B14F-4D97-AF65-F5344CB8AC3E}">
        <p14:creationId xmlns:p14="http://schemas.microsoft.com/office/powerpoint/2010/main" val="30827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常用報表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Cont.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457200" y="2643188"/>
            <a:ext cx="8363272" cy="323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FF3399"/>
              </a:buClr>
              <a:buSzPct val="65000"/>
              <a:buFont typeface="Wingdings" pitchFamily="2" charset="2"/>
              <a:buChar char="u"/>
              <a:defRPr sz="2000" b="1" kern="1200">
                <a:solidFill>
                  <a:srgbClr val="FF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008000"/>
              </a:buClr>
              <a:buSzPct val="80000"/>
              <a:buFont typeface="Wingdings" pitchFamily="2" charset="2"/>
              <a:buChar char="Ø"/>
              <a:defRPr sz="28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ü"/>
              <a:defRPr sz="24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採購價格異常表</a:t>
            </a:r>
            <a:endParaRPr lang="en-US" altLang="zh-TW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比較採購單</a:t>
            </a: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單價與主供應商之品號廠商價格之差異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，以掌握採購價格之波動</a:t>
            </a:r>
            <a:endParaRPr lang="en-US" altLang="zh-TW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</a:t>
            </a:r>
            <a:r>
              <a:rPr lang="zh-TW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價格調幅表</a:t>
            </a:r>
            <a:endParaRPr lang="en-US" altLang="zh-TW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列印一段時間內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TW" altLang="en-US" sz="2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採購單價之漲跌狀況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，以進行分析及異常管理</a:t>
            </a:r>
            <a:endParaRPr lang="en-US" altLang="zh-TW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676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6F85-8645-40D1-951B-62EC9ECFB406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訂單轉請購複製作業案例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xfrm>
            <a:off x="457200" y="2643188"/>
            <a:ext cx="8291513" cy="3954462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範例：</a:t>
            </a:r>
          </a:p>
          <a:p>
            <a:pPr lvl="1"/>
            <a:r>
              <a:rPr lang="en-US" altLang="zh-TW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5/16</a:t>
            </a:r>
            <a:r>
              <a:rPr lang="zh-TW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業務張明達檢視標竿公司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5/15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日訂單內容，確認客戶所訂購品項為</a:t>
            </a:r>
            <a:r>
              <a:rPr lang="zh-TW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外購商品</a:t>
            </a:r>
            <a:endParaRPr lang="en-US" altLang="zh-TW" sz="20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依公司制度須進行 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TW" altLang="en-US" sz="20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請購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→ “</a:t>
            </a:r>
            <a:r>
              <a:rPr lang="zh-TW" altLang="en-US" sz="20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採購程序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訂單轉請購單複製作業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2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向供應廠商</a:t>
            </a:r>
            <a:r>
              <a:rPr lang="zh-TW" altLang="en-US" sz="20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「名望公司」</a:t>
            </a:r>
            <a:r>
              <a:rPr lang="en-US" altLang="zh-TW" sz="20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(1007)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購買</a:t>
            </a:r>
          </a:p>
          <a:p>
            <a:pPr lvl="2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廠商於</a:t>
            </a:r>
            <a:r>
              <a:rPr lang="zh-TW" altLang="en-US" sz="20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訂單交貨日三天前到貨</a:t>
            </a:r>
            <a:endParaRPr lang="en-US" altLang="zh-TW" sz="2000" u="sng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練習題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本月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r>
              <a:rPr lang="zh-TW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採購人員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蔡佳玲</a:t>
            </a:r>
            <a:r>
              <a:rPr lang="zh-TW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因應客戶出貨需求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，與供應廠商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三星公司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協商後，將兩筆採購商品之預交日期，</a:t>
            </a:r>
            <a:r>
              <a:rPr lang="zh-TW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提前至當月</a:t>
            </a:r>
            <a:r>
              <a:rPr lang="en-US" altLang="zh-TW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zh-TW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日交貨</a:t>
            </a:r>
          </a:p>
        </p:txBody>
      </p:sp>
    </p:spTree>
    <p:extLst>
      <p:ext uri="{BB962C8B-B14F-4D97-AF65-F5344CB8AC3E}">
        <p14:creationId xmlns:p14="http://schemas.microsoft.com/office/powerpoint/2010/main" val="420649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8013" y="2276872"/>
            <a:ext cx="7065494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5</a:t>
            </a:fld>
            <a:endParaRPr lang="en-US" altLang="zh-TW" dirty="0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訂單轉請購單複製作業</a:t>
            </a:r>
          </a:p>
        </p:txBody>
      </p:sp>
      <p:sp>
        <p:nvSpPr>
          <p:cNvPr id="11" name="矩形 10"/>
          <p:cNvSpPr/>
          <p:nvPr/>
        </p:nvSpPr>
        <p:spPr>
          <a:xfrm>
            <a:off x="1374916" y="2974694"/>
            <a:ext cx="2201661" cy="3102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3893238" y="4725144"/>
            <a:ext cx="2952328" cy="974277"/>
          </a:xfrm>
          <a:prstGeom prst="wedgeRoundRectCallout">
            <a:avLst>
              <a:gd name="adj1" fmla="val -25550"/>
              <a:gd name="adj2" fmla="val -61965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「品號之主供應商」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「指定廠商」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「訂單請採購廠商」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57058" y="3231266"/>
            <a:ext cx="2044955" cy="3102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45483" y="3717403"/>
            <a:ext cx="2454375" cy="333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82136" y="6196314"/>
            <a:ext cx="2602917" cy="3781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67944" y="4189331"/>
            <a:ext cx="2602917" cy="3781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63403" y="5104438"/>
            <a:ext cx="3026764" cy="9259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86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1" grpId="0" animBg="1"/>
      <p:bldP spid="11" grpId="1" animBg="1"/>
      <p:bldP spid="12" grpId="0" animBg="1"/>
      <p:bldP spid="12" grpId="1" animBg="1"/>
      <p:bldP spid="10" grpId="0" animBg="1"/>
      <p:bldP spid="10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31640" y="2980257"/>
            <a:ext cx="5760640" cy="1972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194" y="2256766"/>
            <a:ext cx="7241222" cy="464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6</a:t>
            </a:fld>
            <a:endParaRPr lang="en-US" altLang="zh-TW" dirty="0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訂單轉請購單複製作業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90663" y="3703899"/>
            <a:ext cx="2201661" cy="3102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3894573" y="3371905"/>
            <a:ext cx="2952328" cy="974277"/>
          </a:xfrm>
          <a:prstGeom prst="wedgeRoundRectCallout">
            <a:avLst>
              <a:gd name="adj1" fmla="val -55346"/>
              <a:gd name="adj2" fmla="val -18008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因訂單品項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為向他人買進的商品，故選擇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採購件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9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1" grpId="0" animBg="1"/>
      <p:bldP spid="12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512" y="2235136"/>
            <a:ext cx="874103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7</a:t>
            </a:fld>
            <a:endParaRPr lang="en-US" altLang="zh-TW" dirty="0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訂單轉請購單複製作業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5697" y="3061615"/>
            <a:ext cx="745458" cy="2487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3499412"/>
            <a:ext cx="8568952" cy="2487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88224" y="5013176"/>
            <a:ext cx="2299730" cy="792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1" grpId="0" animBg="1"/>
      <p:bldP spid="11" grpId="1" animBg="1"/>
      <p:bldP spid="9" grpId="0" animBg="1"/>
      <p:bldP spid="9" grpId="1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358" y="2225492"/>
            <a:ext cx="9123276" cy="444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8</a:t>
            </a:fld>
            <a:endParaRPr lang="en-US" altLang="zh-TW" dirty="0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229600" cy="70353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訂單轉請購單複製作業</a:t>
            </a:r>
          </a:p>
        </p:txBody>
      </p:sp>
      <p:sp>
        <p:nvSpPr>
          <p:cNvPr id="12" name="圓角矩形圖說文字 11"/>
          <p:cNvSpPr/>
          <p:nvPr/>
        </p:nvSpPr>
        <p:spPr>
          <a:xfrm>
            <a:off x="3181054" y="2279799"/>
            <a:ext cx="3832952" cy="974277"/>
          </a:xfrm>
          <a:prstGeom prst="wedgeRoundRectCallout">
            <a:avLst>
              <a:gd name="adj1" fmla="val -23982"/>
              <a:gd name="adj2" fmla="val 65154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來源別</a:t>
            </a:r>
            <a:r>
              <a:rPr lang="zh-TW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共</a:t>
            </a:r>
            <a:r>
              <a:rPr lang="en-US" altLang="zh-TW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</a:t>
            </a:r>
            <a:r>
              <a:rPr lang="zh-TW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種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，如果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自行新增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請購單者，來源別為：</a:t>
            </a:r>
            <a:r>
              <a:rPr lang="en-US" altLang="zh-TW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9.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其他</a:t>
            </a:r>
            <a:endParaRPr lang="zh-TW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72538" y="3449256"/>
            <a:ext cx="2399058" cy="254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81054" y="3933056"/>
            <a:ext cx="1606970" cy="254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20072" y="5157192"/>
            <a:ext cx="775614" cy="595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圓角矩形圖說文字 18"/>
          <p:cNvSpPr/>
          <p:nvPr/>
        </p:nvSpPr>
        <p:spPr>
          <a:xfrm>
            <a:off x="4438025" y="3703899"/>
            <a:ext cx="3832952" cy="1306717"/>
          </a:xfrm>
          <a:prstGeom prst="wedgeRoundRectCallout">
            <a:avLst>
              <a:gd name="adj1" fmla="val -23982"/>
              <a:gd name="adj2" fmla="val 57670"/>
              <a:gd name="adj3" fmla="val 16667"/>
            </a:avLst>
          </a:prstGeom>
          <a:gradFill>
            <a:gsLst>
              <a:gs pos="0">
                <a:srgbClr val="66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訂單預交日期為</a:t>
            </a:r>
            <a:r>
              <a:rPr lang="en-US" altLang="zh-TW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5/29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，採購此商品之需求日期為</a:t>
            </a:r>
            <a:r>
              <a:rPr lang="zh-TW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訂單預交日減</a:t>
            </a:r>
            <a:r>
              <a:rPr lang="en-US" altLang="zh-TW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  <a:r>
              <a:rPr lang="zh-TW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天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扣掉</a:t>
            </a:r>
            <a:r>
              <a:rPr lang="en-US" altLang="zh-TW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5/26(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六</a:t>
            </a:r>
            <a:r>
              <a:rPr lang="en-US" altLang="zh-TW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5/27(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</a:t>
            </a:r>
            <a:r>
              <a:rPr lang="en-US" altLang="zh-TW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放假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，故供應廠商應於</a:t>
            </a:r>
            <a:r>
              <a:rPr lang="en-US" altLang="zh-TW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5/24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到貨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02618" y="5193845"/>
            <a:ext cx="1861706" cy="547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29985" y="5195774"/>
            <a:ext cx="517114" cy="5568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54566" y="5195774"/>
            <a:ext cx="781929" cy="5568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圓角矩形圖說文字 22"/>
          <p:cNvSpPr/>
          <p:nvPr/>
        </p:nvSpPr>
        <p:spPr>
          <a:xfrm>
            <a:off x="5177802" y="5846444"/>
            <a:ext cx="3672408" cy="822916"/>
          </a:xfrm>
          <a:prstGeom prst="wedgeRoundRectCallout">
            <a:avLst>
              <a:gd name="adj1" fmla="val -21145"/>
              <a:gd name="adj2" fmla="val -59073"/>
              <a:gd name="adj3" fmla="val 16667"/>
            </a:avLst>
          </a:prstGeom>
          <a:gradFill>
            <a:gsLst>
              <a:gs pos="0">
                <a:srgbClr val="CC99FF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當請購單轉成採購單後，系統會自動回寫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4" name="圓角矩形圖說文字 23"/>
          <p:cNvSpPr/>
          <p:nvPr/>
        </p:nvSpPr>
        <p:spPr>
          <a:xfrm>
            <a:off x="4563315" y="5949973"/>
            <a:ext cx="4456112" cy="840100"/>
          </a:xfrm>
          <a:prstGeom prst="wedgeRoundRectCallout">
            <a:avLst>
              <a:gd name="adj1" fmla="val 38877"/>
              <a:gd name="adj2" fmla="val -70463"/>
              <a:gd name="adj3" fmla="val 16667"/>
            </a:avLst>
          </a:prstGeom>
          <a:gradFill>
            <a:gsLst>
              <a:gs pos="0">
                <a:srgbClr val="FFCC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如果結案碼為「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未結案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」，且「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採購單號空白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」，表示請購單未正式轉為採購單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9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12" grpId="0" animBg="1"/>
      <p:bldP spid="12" grpId="1" animBg="1"/>
      <p:bldP spid="15" grpId="0" animBg="1"/>
      <p:bldP spid="15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3" grpId="1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練習題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本月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日客戶達盛科技</a:t>
            </a:r>
            <a:r>
              <a:rPr lang="en-US" altLang="zh-TW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(3001)</a:t>
            </a: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訂購的品項皆為採購件，因此業務張明達將訂單拋轉成請購單：</a:t>
            </a:r>
            <a:endParaRPr lang="en-US" altLang="zh-TW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指定向供應商三星公司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(1001)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購買</a:t>
            </a:r>
            <a:endParaRPr lang="en-US" altLang="zh-TW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於</a:t>
            </a: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訂單預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交日之前三天送達</a:t>
            </a:r>
            <a:endParaRPr lang="zh-TW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06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4171</TotalTime>
  <Words>1958</Words>
  <Application>Microsoft Office PowerPoint</Application>
  <PresentationFormat>如螢幕大小 (4:3)</PresentationFormat>
  <Paragraphs>257</Paragraphs>
  <Slides>40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9" baseType="lpstr">
      <vt:lpstr>MS Gothic</vt:lpstr>
      <vt:lpstr>書法家顏楷體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八、請購流程</vt:lpstr>
      <vt:lpstr>請購單之作業目的</vt:lpstr>
      <vt:lpstr>請購作業流程</vt:lpstr>
      <vt:lpstr>訂單轉請購複製作業案例</vt:lpstr>
      <vt:lpstr>訂單轉請購單複製作業</vt:lpstr>
      <vt:lpstr>訂單轉請購單複製作業 (Cont.)</vt:lpstr>
      <vt:lpstr>訂單轉請購單複製作業 (Cont.)</vt:lpstr>
      <vt:lpstr>訂單轉請購單複製作業</vt:lpstr>
      <vt:lpstr>練習題</vt:lpstr>
      <vt:lpstr>九、採購流程</vt:lpstr>
      <vt:lpstr>採購流程內容</vt:lpstr>
      <vt:lpstr>採購流程內容 (Cont.)</vt:lpstr>
      <vt:lpstr>採購作業流程</vt:lpstr>
      <vt:lpstr>採購作業案例</vt:lpstr>
      <vt:lpstr>步驟1：請購資料維護作業</vt:lpstr>
      <vt:lpstr>步驟1：請購資料維護作業 (Cont.)</vt:lpstr>
      <vt:lpstr>步驟2：請購資料更新作業</vt:lpstr>
      <vt:lpstr>步驟2：請購資料更新作業 (Cont.)</vt:lpstr>
      <vt:lpstr>步驟2：請購資料更新作業 (Cont.)</vt:lpstr>
      <vt:lpstr>請購資料維護作業之系統回寫</vt:lpstr>
      <vt:lpstr>請購單建立作業之系統回寫</vt:lpstr>
      <vt:lpstr>採購單建立作業</vt:lpstr>
      <vt:lpstr>採購單建立作業 (Cont.)</vt:lpstr>
      <vt:lpstr>練習題</vt:lpstr>
      <vt:lpstr>十、採購變更流程</vt:lpstr>
      <vt:lpstr>採購變更單目的</vt:lpstr>
      <vt:lpstr>採購變更單目的 (Cont.)</vt:lpstr>
      <vt:lpstr>採購變更作業流程</vt:lpstr>
      <vt:lpstr>採購變更作業案例</vt:lpstr>
      <vt:lpstr>採購變更單建立作業</vt:lpstr>
      <vt:lpstr>採購變更單建立作業 (單頭)</vt:lpstr>
      <vt:lpstr>採購變更單建立作業 (單頭)</vt:lpstr>
      <vt:lpstr>採購變更單建立作業 (單身)</vt:lpstr>
      <vt:lpstr>採購變更單建立作業 (單身)</vt:lpstr>
      <vt:lpstr>採購單建立作業 (變更後)</vt:lpstr>
      <vt:lpstr>採購單建立作業 (串查)</vt:lpstr>
      <vt:lpstr>常用報表1：預計進貨明細表</vt:lpstr>
      <vt:lpstr>常用報表1：預計進貨明細表 (Cont.)</vt:lpstr>
      <vt:lpstr>常用報表 (Cont.)</vt:lpstr>
      <vt:lpstr>練習題</vt:lpstr>
    </vt:vector>
  </TitlesOfParts>
  <Company>亞東技術學院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Jason</dc:creator>
  <cp:lastModifiedBy>JASON LAI</cp:lastModifiedBy>
  <cp:revision>240</cp:revision>
  <dcterms:created xsi:type="dcterms:W3CDTF">2009-09-08T04:51:44Z</dcterms:created>
  <dcterms:modified xsi:type="dcterms:W3CDTF">2015-11-23T04:15:51Z</dcterms:modified>
</cp:coreProperties>
</file>