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4" r:id="rId2"/>
    <p:sldId id="502" r:id="rId3"/>
    <p:sldId id="446" r:id="rId4"/>
    <p:sldId id="447" r:id="rId5"/>
    <p:sldId id="450" r:id="rId6"/>
    <p:sldId id="466" r:id="rId7"/>
    <p:sldId id="467" r:id="rId8"/>
    <p:sldId id="468" r:id="rId9"/>
    <p:sldId id="469" r:id="rId10"/>
    <p:sldId id="470" r:id="rId11"/>
    <p:sldId id="455" r:id="rId12"/>
    <p:sldId id="451" r:id="rId13"/>
    <p:sldId id="456" r:id="rId14"/>
    <p:sldId id="457" r:id="rId15"/>
    <p:sldId id="471" r:id="rId16"/>
    <p:sldId id="458" r:id="rId17"/>
    <p:sldId id="473" r:id="rId18"/>
    <p:sldId id="472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60" r:id="rId27"/>
    <p:sldId id="461" r:id="rId28"/>
    <p:sldId id="481" r:id="rId29"/>
    <p:sldId id="464" r:id="rId30"/>
    <p:sldId id="482" r:id="rId31"/>
    <p:sldId id="483" r:id="rId32"/>
    <p:sldId id="484" r:id="rId33"/>
    <p:sldId id="485" r:id="rId34"/>
    <p:sldId id="488" r:id="rId35"/>
    <p:sldId id="489" r:id="rId36"/>
    <p:sldId id="493" r:id="rId37"/>
    <p:sldId id="494" r:id="rId38"/>
    <p:sldId id="496" r:id="rId39"/>
    <p:sldId id="497" r:id="rId40"/>
    <p:sldId id="498" r:id="rId41"/>
    <p:sldId id="501" r:id="rId4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CC99"/>
    <a:srgbClr val="9999FF"/>
    <a:srgbClr val="99FF99"/>
    <a:srgbClr val="FF99FF"/>
    <a:srgbClr val="66FF99"/>
    <a:srgbClr val="00FF00"/>
    <a:srgbClr val="CC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3750" autoAdjust="0"/>
  </p:normalViewPr>
  <p:slideViewPr>
    <p:cSldViewPr>
      <p:cViewPr varScale="1">
        <p:scale>
          <a:sx n="80" d="100"/>
          <a:sy n="8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92199A-6BB7-40CF-8CB7-FE418BD99E0E}" type="datetimeFigureOut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AED145-E56E-481A-AD65-C84A0D1128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0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DED29E0-3E89-4CF8-91EB-4610E5EE03DB}" type="datetimeFigureOut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22144F9-9BA5-4E34-922D-979042962D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56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0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1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3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5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3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4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38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15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73646-22A6-46BB-85F3-72F97C5E02E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28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4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4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9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2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9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0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5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8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2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58891-3B2C-4B82-B335-A3B22602ABA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E8570-7A11-43FC-BE1E-400D8D97E9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57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2C29-94F7-4498-BD3A-7E9AFD331C7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E74B2-86FF-41E3-8133-9014B2D3EE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13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CC24-7319-4B6A-B129-8F58FD7D330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5B850-CDE6-4717-9499-D13B1EF121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27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EF8F-8C08-4199-920F-2A8302444480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57BAF-4127-4679-B738-8F127BFD92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0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26A5-E57A-4E2A-AB5F-8068BB6FB566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A0E9-35A4-4FF0-A889-AE0F0B6154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9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4DC7-B452-4B16-8390-524B4EB7ADC4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B8C87-2420-4976-AAC2-3BC75029A1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07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1BD6F-B520-4FCC-96BB-739C0202F400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C8114-C26C-4826-B4A0-A5AB8F6549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9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14CF1-2AB1-4375-BFD1-B3B4D68621CE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C7134-4092-4FAA-AE64-CBFEE84DF0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B39E-F35F-4451-889F-8B0108028F3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5A823-E0DE-4E84-AA59-B9CF886AFF3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0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CF75-FEB3-4956-85FA-04F665BD46D3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56194-8E80-4501-AB3E-4067414300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2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4ED8-DD58-425D-9C13-655719C66A65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71E6F-D471-49A9-96E2-A1825D3CC06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14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C310-48BA-41B9-B6DC-22D8455BBA56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11ECF-0BF6-4FAA-99D1-157E1BF837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3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2E6879-3288-40CD-B3C6-7B1228F7A0D5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DEB6AEA9-2184-42E0-9E4A-57786EF4200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321-DB17-4D8E-A7C5-D29F43C40EEE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八、請購流程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客戶大同公司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(1102)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訂購的品項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(610001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610002)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皆為採購件，因此業務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張明達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於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訂單拋轉成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指定向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供應商名望公司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於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訂單預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(12/14)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送達</a:t>
            </a:r>
            <a:endParaRPr lang="zh-TW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B86A-997F-4A43-A9E4-6D54289DA398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九、採購流程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0AE7-4CBA-4354-961B-B753BD9EE7BE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採購流程內容</a:t>
            </a:r>
          </a:p>
        </p:txBody>
      </p:sp>
      <p:sp>
        <p:nvSpPr>
          <p:cNvPr id="64516" name="Rectangle 4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採購流程，依照採購審查流程順序分為：</a:t>
            </a:r>
          </a:p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採購人員將已經審核完畢的請購單</a:t>
            </a:r>
            <a:r>
              <a:rPr lang="zh-TW" altLang="en-US" sz="1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在拋轉成正式採購單前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1800" i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做調整與最後的資料確認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若有多個採購人員，可依個人品號管轄範圍的「</a:t>
            </a:r>
            <a:r>
              <a:rPr lang="zh-TW" altLang="en-US" sz="1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已確認</a:t>
            </a:r>
            <a:r>
              <a:rPr lang="zh-TW" alt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請購單資料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」各自維護</a:t>
            </a:r>
          </a:p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請購資料更新作業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將「請購資料維護作業」中已完成最後資料確認的請購單，</a:t>
            </a:r>
            <a:r>
              <a:rPr lang="zh-TW" altLang="en-US" sz="1800" i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大量批次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的拋轉產生正式採購單，以節省採購單重複輸入的時間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10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8A1-16BD-42B9-88DF-70E7BDF0635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採購流程內容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0" name="Rectangle 4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不論是缺少原物料或事務性用品等商品，只要來源不是公司內部生產的，都要向廠商採買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屬於公司對外的憑證</a:t>
            </a:r>
          </a:p>
          <a:p>
            <a:pPr lvl="2">
              <a:spcBef>
                <a:spcPct val="3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正式下採購通知給廠商的憑證，以做為雙方書面溝通的依據，同時也作為採購後續追蹤的基礎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主要紀錄項目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採買的廠商對象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採買的品號、數量、單價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預計交貨日期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已交貨數量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1000"/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1000"/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20F8-E106-4475-BE18-B84A1BF3B447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9388" y="2349500"/>
            <a:ext cx="878522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採購作業流程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5076825" y="65246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7165975" y="63087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724525" y="5948363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724525" y="2420938"/>
            <a:ext cx="14398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</a:t>
            </a: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H="1" flipV="1">
            <a:off x="7165975" y="4652963"/>
            <a:ext cx="50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51675" y="629920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314950" y="593883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是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6432550" y="5568950"/>
            <a:ext cx="10080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送交主管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429125" y="24923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需求單位發出</a:t>
            </a: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6445250" y="28527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5365750" y="31400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請購資料維護作業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852863" y="4795838"/>
            <a:ext cx="1368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一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r>
              <a:rPr lang="zh-TW" altLang="en-US" sz="1600" b="1">
                <a:solidFill>
                  <a:srgbClr val="0000FF"/>
                </a:solidFill>
              </a:rPr>
              <a:t>傳給廠商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95738" y="6237288"/>
            <a:ext cx="10795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進貨跟催</a:t>
            </a:r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323850" y="4797425"/>
            <a:ext cx="2519363" cy="15843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TW" altLang="en-US" sz="1600" b="1"/>
              <a:t>相關報表與查詢：</a:t>
            </a:r>
          </a:p>
          <a:p>
            <a:pPr>
              <a:defRPr/>
            </a:pPr>
            <a:r>
              <a:rPr lang="en-US" altLang="zh-TW" sz="1600" b="1"/>
              <a:t>1.</a:t>
            </a:r>
            <a:r>
              <a:rPr lang="zh-TW" altLang="en-US" sz="1600" b="1"/>
              <a:t>廠商</a:t>
            </a:r>
            <a:r>
              <a:rPr lang="en-US" altLang="zh-TW" sz="1600" b="1"/>
              <a:t>/</a:t>
            </a:r>
            <a:r>
              <a:rPr lang="zh-TW" altLang="en-US" sz="1600" b="1"/>
              <a:t>品號</a:t>
            </a:r>
            <a:r>
              <a:rPr lang="en-US" altLang="zh-TW" sz="1600" b="1"/>
              <a:t>/</a:t>
            </a:r>
            <a:r>
              <a:rPr lang="zh-TW" altLang="en-US" sz="1600" b="1"/>
              <a:t>製令</a:t>
            </a:r>
            <a:r>
              <a:rPr lang="en-US" altLang="zh-TW" sz="1600" b="1"/>
              <a:t>/</a:t>
            </a:r>
            <a:r>
              <a:rPr lang="zh-TW" altLang="en-US" sz="1600" b="1"/>
              <a:t>採購</a:t>
            </a:r>
          </a:p>
          <a:p>
            <a:pPr>
              <a:defRPr/>
            </a:pPr>
            <a:r>
              <a:rPr kumimoji="0" lang="zh-TW" altLang="en-US" sz="1600" b="1"/>
              <a:t>   等預計進貨表</a:t>
            </a:r>
          </a:p>
          <a:p>
            <a:pPr>
              <a:defRPr/>
            </a:pPr>
            <a:r>
              <a:rPr kumimoji="0" lang="en-US" altLang="zh-TW" sz="1600" b="1"/>
              <a:t>2.</a:t>
            </a:r>
            <a:r>
              <a:rPr kumimoji="0" lang="zh-TW" altLang="en-US" sz="1600" b="1"/>
              <a:t>廠商採購交貨狀況表</a:t>
            </a:r>
            <a:endParaRPr lang="zh-TW" altLang="en-US" sz="1600" b="1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 flipV="1">
            <a:off x="5005388" y="5372100"/>
            <a:ext cx="430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7669213" y="4652963"/>
            <a:ext cx="0" cy="1655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2343150" y="6111875"/>
            <a:ext cx="1223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二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r>
              <a:rPr lang="zh-TW" altLang="en-US" sz="1600" b="1">
                <a:solidFill>
                  <a:srgbClr val="0000FF"/>
                </a:solidFill>
              </a:rPr>
              <a:t>進貨追蹤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6516688" y="2779713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採購審核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445250" y="35718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365750" y="37877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請購資料更新作業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6445250" y="42211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5724525" y="4437063"/>
            <a:ext cx="14414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445250" y="4868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445250" y="56610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5653088" y="5084763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採購單據憑證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5437188" y="5372100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 flipV="1">
            <a:off x="5435600" y="6308725"/>
            <a:ext cx="2873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3421063" y="5156200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採購單據憑證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1547813" y="63087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1547813" y="6524625"/>
            <a:ext cx="2447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3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22549" grpId="0" animBg="1"/>
      <p:bldP spid="22560" grpId="0" animBg="1"/>
      <p:bldP spid="71689" grpId="0" animBg="1"/>
      <p:bldP spid="22548" grpId="0" animBg="1"/>
      <p:bldP spid="2" grpId="0" animBg="1"/>
      <p:bldP spid="22564" grpId="0"/>
      <p:bldP spid="3" grpId="0"/>
      <p:bldP spid="4" grpId="0"/>
      <p:bldP spid="5" grpId="0"/>
      <p:bldP spid="6" grpId="0" animBg="1"/>
      <p:bldP spid="7" grpId="0" animBg="1"/>
      <p:bldP spid="8" grpId="0"/>
      <p:bldP spid="9" grpId="0" animBg="1"/>
      <p:bldP spid="71707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1708" grpId="0" animBg="1"/>
      <p:bldP spid="20" grpId="0" animBg="1"/>
      <p:bldP spid="21" grpId="0" animBg="1"/>
      <p:bldP spid="71725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5/16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日下午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採購蔡佳玲檢視公司內部請購需求，發現張明達的請購單，於是向廠商名望公司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業務吳小姐詢價洽談：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5/17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採購課長同意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，蔡佳玲將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完成拋轉成採購單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供應廠商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「名望公司」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廠商於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訂單交貨日三天前到貨 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(5/24)</a:t>
            </a:r>
          </a:p>
        </p:txBody>
      </p:sp>
    </p:spTree>
    <p:extLst>
      <p:ext uri="{BB962C8B-B14F-4D97-AF65-F5344CB8AC3E}">
        <p14:creationId xmlns:p14="http://schemas.microsoft.com/office/powerpoint/2010/main" val="21237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：請購資料維護作業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1620" y="2348879"/>
            <a:ext cx="6840760" cy="447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19672" y="3194613"/>
            <a:ext cx="252028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296852" y="3625267"/>
            <a:ext cx="3832952" cy="811846"/>
          </a:xfrm>
          <a:prstGeom prst="wedgeRoundRectCallout">
            <a:avLst>
              <a:gd name="adj1" fmla="val -20358"/>
              <a:gd name="adj2" fmla="val -6196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採購人員將業務請購之品項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逐筆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進行檢視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2226" y="3414532"/>
            <a:ext cx="2216999" cy="224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572000" y="2492375"/>
            <a:ext cx="2376264" cy="728189"/>
          </a:xfrm>
          <a:prstGeom prst="wedgeRoundRectCallout">
            <a:avLst>
              <a:gd name="adj1" fmla="val -22472"/>
              <a:gd name="adj2" fmla="val 6635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選擇欲採購之供應商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5091" y="3638771"/>
            <a:ext cx="3588372" cy="2067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731" y="5650375"/>
            <a:ext cx="1532164" cy="26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827584" y="5286280"/>
            <a:ext cx="3240360" cy="1311072"/>
          </a:xfrm>
          <a:prstGeom prst="wedgeRoundRectCallout">
            <a:avLst>
              <a:gd name="adj1" fmla="val 53157"/>
              <a:gd name="adj2" fmla="val -13348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當採購人員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已審核過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時，可將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鎖定碼打勾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因為此作業沒有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鍵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已鎖定者，元請購單不能取消確認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5166" y="2433280"/>
            <a:ext cx="6653668" cy="440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：請購資料維護作業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4" y="2852936"/>
            <a:ext cx="36004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3356824" y="3252820"/>
            <a:ext cx="4140460" cy="864096"/>
          </a:xfrm>
          <a:prstGeom prst="wedgeRoundRectCallout">
            <a:avLst>
              <a:gd name="adj1" fmla="val -20524"/>
              <a:gd name="adj2" fmla="val -6558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當採購單位決定不要購買此品號時，可按此鈕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指定結案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，作為結案處理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259" y="2348880"/>
            <a:ext cx="7041482" cy="45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</a:t>
            </a:r>
          </a:p>
        </p:txBody>
      </p:sp>
      <p:sp>
        <p:nvSpPr>
          <p:cNvPr id="8" name="矩形 7"/>
          <p:cNvSpPr/>
          <p:nvPr/>
        </p:nvSpPr>
        <p:spPr>
          <a:xfrm>
            <a:off x="1263859" y="3093242"/>
            <a:ext cx="2520280" cy="1271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330" y="4626117"/>
            <a:ext cx="2353566" cy="315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88296" y="3645024"/>
            <a:ext cx="2223864" cy="129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10" grpId="0" animBg="1"/>
      <p:bldP spid="10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364740"/>
            <a:ext cx="6768752" cy="44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3212976"/>
            <a:ext cx="2520280" cy="699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921" y="3205410"/>
            <a:ext cx="59195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742B1-5507-458F-B23D-AD5EE17543B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2195513" y="29972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TW" altLang="en-US" smtClean="0"/>
              <a:t>配銷模組整體流程概述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684213" y="15573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報價單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84213" y="2133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客戶訂單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331913" y="19161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23850" y="981075"/>
            <a:ext cx="1871663" cy="4608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4500563" y="32131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借入單</a:t>
            </a: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1331913" y="2708275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3275013" y="37893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6" name="AutoShape 38"/>
          <p:cNvSpPr>
            <a:spLocks noChangeArrowheads="1"/>
          </p:cNvSpPr>
          <p:nvPr/>
        </p:nvSpPr>
        <p:spPr bwMode="auto">
          <a:xfrm>
            <a:off x="682625" y="48688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銷貨單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827088" y="515778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銷退單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2625" y="58785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 dirty="0">
                <a:latin typeface="Arial" charset="0"/>
              </a:rPr>
              <a:t>結帳單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23850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827088" y="6237288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466725" y="11255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訂單管理系統</a:t>
            </a: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1331913" y="24923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3275013" y="27082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6" name="AutoShape 52"/>
          <p:cNvSpPr>
            <a:spLocks noChangeArrowheads="1"/>
          </p:cNvSpPr>
          <p:nvPr/>
        </p:nvSpPr>
        <p:spPr bwMode="auto">
          <a:xfrm>
            <a:off x="2555875" y="2924175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庫存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足夠</a:t>
            </a:r>
          </a:p>
        </p:txBody>
      </p:sp>
      <p:sp>
        <p:nvSpPr>
          <p:cNvPr id="47157" name="AutoShape 53"/>
          <p:cNvSpPr>
            <a:spLocks noChangeArrowheads="1"/>
          </p:cNvSpPr>
          <p:nvPr/>
        </p:nvSpPr>
        <p:spPr bwMode="auto">
          <a:xfrm>
            <a:off x="2555875" y="4076700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自製</a:t>
            </a:r>
            <a:r>
              <a:rPr lang="en-US" altLang="zh-TW" b="1">
                <a:latin typeface="Arial" pitchFamily="34" charset="0"/>
              </a:rPr>
              <a:t>/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外購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>
            <a:off x="1331913" y="3357563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1331913" y="3357563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1331913" y="5516563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760663" y="3730625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974975" y="4849813"/>
            <a:ext cx="288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自</a:t>
            </a:r>
          </a:p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製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3275013" y="4941888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627313" y="5878513"/>
            <a:ext cx="1296987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生   產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339975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2484438" y="6237288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生產與製造模組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156450" y="265271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88125" y="14843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請購單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8101013" y="2276475"/>
            <a:ext cx="8636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詢價單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235825" y="18430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227763" y="908050"/>
            <a:ext cx="2808287" cy="482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6588125" y="2997200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採購單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6588125" y="479742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進貨驗收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6586538" y="594995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應付憑單</a:t>
            </a: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6227763" y="5805488"/>
            <a:ext cx="1871662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Text Box 57"/>
          <p:cNvSpPr txBox="1">
            <a:spLocks noChangeArrowheads="1"/>
          </p:cNvSpPr>
          <p:nvPr/>
        </p:nvSpPr>
        <p:spPr bwMode="auto">
          <a:xfrm>
            <a:off x="6731000" y="630872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6877050" y="105251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採購管理系統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3995738" y="4508500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235825" y="27797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235825" y="566102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82" name="AutoShape 78"/>
          <p:cNvSpPr>
            <a:spLocks noChangeArrowheads="1"/>
          </p:cNvSpPr>
          <p:nvPr/>
        </p:nvSpPr>
        <p:spPr bwMode="auto">
          <a:xfrm>
            <a:off x="6659563" y="2060575"/>
            <a:ext cx="1152525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詢比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議價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7812088" y="24209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7596188" y="1989138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6588125" y="35718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進貨單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235825" y="33543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7235825" y="393223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90" name="AutoShape 86"/>
          <p:cNvSpPr>
            <a:spLocks noChangeArrowheads="1"/>
          </p:cNvSpPr>
          <p:nvPr/>
        </p:nvSpPr>
        <p:spPr bwMode="auto">
          <a:xfrm>
            <a:off x="6659563" y="4148138"/>
            <a:ext cx="1152525" cy="431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7235825" y="458152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6" name="AutoShape 20"/>
          <p:cNvSpPr>
            <a:spLocks noChangeArrowheads="1"/>
          </p:cNvSpPr>
          <p:nvPr/>
        </p:nvSpPr>
        <p:spPr bwMode="auto">
          <a:xfrm>
            <a:off x="8101013" y="4221163"/>
            <a:ext cx="8636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進貨驗退</a:t>
            </a:r>
          </a:p>
        </p:txBody>
      </p:sp>
      <p:sp>
        <p:nvSpPr>
          <p:cNvPr id="47137" name="Rectangle 36"/>
          <p:cNvSpPr>
            <a:spLocks noChangeArrowheads="1"/>
          </p:cNvSpPr>
          <p:nvPr/>
        </p:nvSpPr>
        <p:spPr bwMode="auto">
          <a:xfrm>
            <a:off x="7572375" y="394335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不合格</a:t>
            </a:r>
          </a:p>
        </p:txBody>
      </p:sp>
      <p:sp>
        <p:nvSpPr>
          <p:cNvPr id="47138" name="Line 21"/>
          <p:cNvSpPr>
            <a:spLocks noChangeShapeType="1"/>
          </p:cNvSpPr>
          <p:nvPr/>
        </p:nvSpPr>
        <p:spPr bwMode="auto">
          <a:xfrm>
            <a:off x="7812088" y="43640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9" name="Rectangle 36"/>
          <p:cNvSpPr>
            <a:spLocks noChangeArrowheads="1"/>
          </p:cNvSpPr>
          <p:nvPr/>
        </p:nvSpPr>
        <p:spPr bwMode="auto">
          <a:xfrm>
            <a:off x="7240588" y="44704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合格</a:t>
            </a:r>
          </a:p>
        </p:txBody>
      </p:sp>
      <p:sp>
        <p:nvSpPr>
          <p:cNvPr id="47140" name="AutoShape 39"/>
          <p:cNvSpPr>
            <a:spLocks noChangeArrowheads="1"/>
          </p:cNvSpPr>
          <p:nvPr/>
        </p:nvSpPr>
        <p:spPr bwMode="auto">
          <a:xfrm>
            <a:off x="6588125" y="53006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退貨單</a:t>
            </a:r>
          </a:p>
        </p:txBody>
      </p:sp>
      <p:sp>
        <p:nvSpPr>
          <p:cNvPr id="47141" name="Line 32"/>
          <p:cNvSpPr>
            <a:spLocks noChangeShapeType="1"/>
          </p:cNvSpPr>
          <p:nvPr/>
        </p:nvSpPr>
        <p:spPr bwMode="auto">
          <a:xfrm>
            <a:off x="7885113" y="4941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2" name="Line 32"/>
          <p:cNvSpPr>
            <a:spLocks noChangeShapeType="1"/>
          </p:cNvSpPr>
          <p:nvPr/>
        </p:nvSpPr>
        <p:spPr bwMode="auto">
          <a:xfrm>
            <a:off x="8316913" y="4941888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3" name="Line 21"/>
          <p:cNvSpPr>
            <a:spLocks noChangeShapeType="1"/>
          </p:cNvSpPr>
          <p:nvPr/>
        </p:nvSpPr>
        <p:spPr bwMode="auto">
          <a:xfrm flipH="1">
            <a:off x="7885113" y="60928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4" name="Line 32"/>
          <p:cNvSpPr>
            <a:spLocks noChangeShapeType="1"/>
          </p:cNvSpPr>
          <p:nvPr/>
        </p:nvSpPr>
        <p:spPr bwMode="auto">
          <a:xfrm>
            <a:off x="8532813" y="26368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5" name="Line 21"/>
          <p:cNvSpPr>
            <a:spLocks noChangeShapeType="1"/>
          </p:cNvSpPr>
          <p:nvPr/>
        </p:nvSpPr>
        <p:spPr bwMode="auto">
          <a:xfrm flipH="1">
            <a:off x="7885113" y="3141663"/>
            <a:ext cx="6477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6" name="Line 32"/>
          <p:cNvSpPr>
            <a:spLocks noChangeShapeType="1"/>
          </p:cNvSpPr>
          <p:nvPr/>
        </p:nvSpPr>
        <p:spPr bwMode="auto">
          <a:xfrm>
            <a:off x="4067175" y="1700213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7" name="Line 21"/>
          <p:cNvSpPr>
            <a:spLocks noChangeShapeType="1"/>
          </p:cNvSpPr>
          <p:nvPr/>
        </p:nvSpPr>
        <p:spPr bwMode="auto">
          <a:xfrm>
            <a:off x="4067175" y="1700213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8" name="Rectangle 36"/>
          <p:cNvSpPr>
            <a:spLocks noChangeArrowheads="1"/>
          </p:cNvSpPr>
          <p:nvPr/>
        </p:nvSpPr>
        <p:spPr bwMode="auto">
          <a:xfrm>
            <a:off x="4067175" y="134143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外購</a:t>
            </a:r>
          </a:p>
        </p:txBody>
      </p:sp>
      <p:sp>
        <p:nvSpPr>
          <p:cNvPr id="47149" name="AutoShape 5"/>
          <p:cNvSpPr>
            <a:spLocks noChangeArrowheads="1"/>
          </p:cNvSpPr>
          <p:nvPr/>
        </p:nvSpPr>
        <p:spPr bwMode="auto">
          <a:xfrm>
            <a:off x="4498975" y="24923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庫存異動單</a:t>
            </a:r>
          </a:p>
        </p:txBody>
      </p:sp>
      <p:sp>
        <p:nvSpPr>
          <p:cNvPr id="47150" name="AutoShape 20"/>
          <p:cNvSpPr>
            <a:spLocks noChangeArrowheads="1"/>
          </p:cNvSpPr>
          <p:nvPr/>
        </p:nvSpPr>
        <p:spPr bwMode="auto">
          <a:xfrm>
            <a:off x="4500563" y="28527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轉撥單</a:t>
            </a:r>
          </a:p>
        </p:txBody>
      </p:sp>
      <p:sp>
        <p:nvSpPr>
          <p:cNvPr id="47151" name="Rectangle 22"/>
          <p:cNvSpPr>
            <a:spLocks noChangeArrowheads="1"/>
          </p:cNvSpPr>
          <p:nvPr/>
        </p:nvSpPr>
        <p:spPr bwMode="auto">
          <a:xfrm>
            <a:off x="4211638" y="1916113"/>
            <a:ext cx="1800225" cy="3744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7211" name="Text Box 107"/>
          <p:cNvSpPr txBox="1">
            <a:spLocks noChangeArrowheads="1"/>
          </p:cNvSpPr>
          <p:nvPr/>
        </p:nvSpPr>
        <p:spPr bwMode="auto">
          <a:xfrm>
            <a:off x="4354513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庫存管理系統</a:t>
            </a:r>
          </a:p>
        </p:txBody>
      </p:sp>
      <p:sp>
        <p:nvSpPr>
          <p:cNvPr id="47152" name="Line 21"/>
          <p:cNvSpPr>
            <a:spLocks noChangeShapeType="1"/>
          </p:cNvSpPr>
          <p:nvPr/>
        </p:nvSpPr>
        <p:spPr bwMode="auto">
          <a:xfrm>
            <a:off x="5148263" y="46529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AutoShape 27"/>
          <p:cNvSpPr>
            <a:spLocks noChangeArrowheads="1"/>
          </p:cNvSpPr>
          <p:nvPr/>
        </p:nvSpPr>
        <p:spPr bwMode="auto">
          <a:xfrm>
            <a:off x="4500563" y="3573463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借入歸還單</a:t>
            </a:r>
          </a:p>
        </p:txBody>
      </p:sp>
      <p:sp>
        <p:nvSpPr>
          <p:cNvPr id="47155" name="AutoShape 27"/>
          <p:cNvSpPr>
            <a:spLocks noChangeArrowheads="1"/>
          </p:cNvSpPr>
          <p:nvPr/>
        </p:nvSpPr>
        <p:spPr bwMode="auto">
          <a:xfrm>
            <a:off x="4500563" y="39322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借出單</a:t>
            </a:r>
          </a:p>
        </p:txBody>
      </p:sp>
      <p:sp>
        <p:nvSpPr>
          <p:cNvPr id="47158" name="AutoShape 27"/>
          <p:cNvSpPr>
            <a:spLocks noChangeArrowheads="1"/>
          </p:cNvSpPr>
          <p:nvPr/>
        </p:nvSpPr>
        <p:spPr bwMode="auto">
          <a:xfrm>
            <a:off x="4500563" y="4292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借出歸還單</a:t>
            </a:r>
          </a:p>
        </p:txBody>
      </p:sp>
      <p:sp>
        <p:nvSpPr>
          <p:cNvPr id="47159" name="Line 32"/>
          <p:cNvSpPr>
            <a:spLocks noChangeShapeType="1"/>
          </p:cNvSpPr>
          <p:nvPr/>
        </p:nvSpPr>
        <p:spPr bwMode="auto">
          <a:xfrm>
            <a:off x="2339975" y="50133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0" name="Line 32"/>
          <p:cNvSpPr>
            <a:spLocks noChangeShapeType="1"/>
          </p:cNvSpPr>
          <p:nvPr/>
        </p:nvSpPr>
        <p:spPr bwMode="auto">
          <a:xfrm>
            <a:off x="1979613" y="5013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1" name="Line 32"/>
          <p:cNvSpPr>
            <a:spLocks noChangeShapeType="1"/>
          </p:cNvSpPr>
          <p:nvPr/>
        </p:nvSpPr>
        <p:spPr bwMode="auto">
          <a:xfrm>
            <a:off x="2124075" y="53736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2" name="Line 21"/>
          <p:cNvSpPr>
            <a:spLocks noChangeShapeType="1"/>
          </p:cNvSpPr>
          <p:nvPr/>
        </p:nvSpPr>
        <p:spPr bwMode="auto">
          <a:xfrm>
            <a:off x="2339975" y="5300663"/>
            <a:ext cx="2087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21" name="AutoShape 117"/>
          <p:cNvSpPr>
            <a:spLocks noChangeArrowheads="1"/>
          </p:cNvSpPr>
          <p:nvPr/>
        </p:nvSpPr>
        <p:spPr bwMode="auto">
          <a:xfrm>
            <a:off x="4427538" y="5013325"/>
            <a:ext cx="1439862" cy="5746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標楷體" pitchFamily="65" charset="-120"/>
              </a:rPr>
              <a:t>存  貨</a:t>
            </a:r>
          </a:p>
        </p:txBody>
      </p:sp>
      <p:sp>
        <p:nvSpPr>
          <p:cNvPr id="47163" name="Line 32"/>
          <p:cNvSpPr>
            <a:spLocks noChangeShapeType="1"/>
          </p:cNvSpPr>
          <p:nvPr/>
        </p:nvSpPr>
        <p:spPr bwMode="auto">
          <a:xfrm>
            <a:off x="6443663" y="551656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4" name="Line 21"/>
          <p:cNvSpPr>
            <a:spLocks noChangeShapeType="1"/>
          </p:cNvSpPr>
          <p:nvPr/>
        </p:nvSpPr>
        <p:spPr bwMode="auto">
          <a:xfrm flipH="1">
            <a:off x="5867400" y="5300663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5" name="Line 32"/>
          <p:cNvSpPr>
            <a:spLocks noChangeShapeType="1"/>
          </p:cNvSpPr>
          <p:nvPr/>
        </p:nvSpPr>
        <p:spPr bwMode="auto">
          <a:xfrm>
            <a:off x="6443663" y="494188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6" name="Line 32"/>
          <p:cNvSpPr>
            <a:spLocks noChangeShapeType="1"/>
          </p:cNvSpPr>
          <p:nvPr/>
        </p:nvSpPr>
        <p:spPr bwMode="auto">
          <a:xfrm>
            <a:off x="6443663" y="4941888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7" name="Rectangle 36"/>
          <p:cNvSpPr>
            <a:spLocks noChangeArrowheads="1"/>
          </p:cNvSpPr>
          <p:nvPr/>
        </p:nvSpPr>
        <p:spPr bwMode="auto">
          <a:xfrm>
            <a:off x="7885113" y="5300663"/>
            <a:ext cx="10080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進貨退出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1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5" dur="10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9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1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10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3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20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3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7" dur="10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1" dur="1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5" dur="10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9" dur="10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3" dur="10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8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1000"/>
                                        <p:tgtEl>
                                          <p:spTgt spid="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1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5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9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3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8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2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6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/>
      <p:bldP spid="22530" grpId="0"/>
      <p:bldP spid="22533" grpId="0" animBg="1"/>
      <p:bldP spid="22548" grpId="0" animBg="1"/>
      <p:bldP spid="22549" grpId="0" animBg="1"/>
      <p:bldP spid="22550" grpId="0" animBg="1"/>
      <p:bldP spid="22555" grpId="0" animBg="1"/>
      <p:bldP spid="22560" grpId="0" animBg="1"/>
      <p:bldP spid="22565" grpId="0" animBg="1"/>
      <p:bldP spid="22566" grpId="0" animBg="1"/>
      <p:bldP spid="22567" grpId="0" animBg="1"/>
      <p:bldP spid="22577" grpId="0" animBg="1"/>
      <p:bldP spid="22584" grpId="0" animBg="1"/>
      <p:bldP spid="22585" grpId="0"/>
      <p:bldP spid="47153" grpId="0"/>
      <p:bldP spid="2" grpId="0" animBg="1"/>
      <p:bldP spid="3" grpId="0" animBg="1"/>
      <p:bldP spid="47156" grpId="0" animBg="1"/>
      <p:bldP spid="47157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47177" grpId="0"/>
      <p:bldP spid="23" grpId="0" animBg="1"/>
      <p:bldP spid="24" grpId="0" animBg="1"/>
      <p:bldP spid="25" grpId="0" animBg="1"/>
      <p:bldP spid="47182" grpId="0" animBg="1"/>
      <p:bldP spid="26" grpId="0" animBg="1"/>
      <p:bldP spid="27" grpId="0"/>
      <p:bldP spid="28" grpId="0" animBg="1"/>
      <p:bldP spid="29" grpId="0" animBg="1"/>
      <p:bldP spid="30" grpId="0" animBg="1"/>
      <p:bldP spid="47190" grpId="0" animBg="1"/>
      <p:bldP spid="31" grpId="0" animBg="1"/>
      <p:bldP spid="47136" grpId="0" animBg="1"/>
      <p:bldP spid="47137" grpId="0"/>
      <p:bldP spid="47138" grpId="0" animBg="1"/>
      <p:bldP spid="47139" grpId="0"/>
      <p:bldP spid="47140" grpId="0" animBg="1"/>
      <p:bldP spid="47141" grpId="0" animBg="1"/>
      <p:bldP spid="47142" grpId="0" animBg="1"/>
      <p:bldP spid="47143" grpId="0" animBg="1"/>
      <p:bldP spid="47144" grpId="0" animBg="1"/>
      <p:bldP spid="47145" grpId="0" animBg="1"/>
      <p:bldP spid="47146" grpId="0" animBg="1"/>
      <p:bldP spid="47147" grpId="0" animBg="1"/>
      <p:bldP spid="47148" grpId="0"/>
      <p:bldP spid="47149" grpId="0" animBg="1"/>
      <p:bldP spid="47150" grpId="0" animBg="1"/>
      <p:bldP spid="47151" grpId="0" animBg="1"/>
      <p:bldP spid="47211" grpId="0"/>
      <p:bldP spid="47152" grpId="0" animBg="1"/>
      <p:bldP spid="47154" grpId="0" animBg="1"/>
      <p:bldP spid="47155" grpId="0" animBg="1"/>
      <p:bldP spid="47158" grpId="0" animBg="1"/>
      <p:bldP spid="47159" grpId="0" animBg="1"/>
      <p:bldP spid="47160" grpId="0" animBg="1"/>
      <p:bldP spid="47161" grpId="0" animBg="1"/>
      <p:bldP spid="47162" grpId="0" animBg="1"/>
      <p:bldP spid="47163" grpId="0" animBg="1"/>
      <p:bldP spid="47164" grpId="0" animBg="1"/>
      <p:bldP spid="47165" grpId="0" animBg="1"/>
      <p:bldP spid="47166" grpId="0" animBg="1"/>
      <p:bldP spid="471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367022"/>
            <a:ext cx="8393247" cy="44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548" y="3573016"/>
            <a:ext cx="8100900" cy="195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8223" y="4876953"/>
            <a:ext cx="2168505" cy="1072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4239" y="2229786"/>
            <a:ext cx="6619517" cy="462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維護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作業之系統回寫</a:t>
            </a:r>
          </a:p>
        </p:txBody>
      </p:sp>
      <p:sp>
        <p:nvSpPr>
          <p:cNvPr id="8" name="矩形 7"/>
          <p:cNvSpPr/>
          <p:nvPr/>
        </p:nvSpPr>
        <p:spPr>
          <a:xfrm>
            <a:off x="4355976" y="5590572"/>
            <a:ext cx="3384376" cy="502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11" y="2402638"/>
            <a:ext cx="9057764" cy="376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22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請購單建立作業之系統回寫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5013176"/>
            <a:ext cx="1944216" cy="46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163907"/>
            <a:ext cx="8373244" cy="469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23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5244000"/>
            <a:ext cx="504056" cy="561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2138" y="5244000"/>
            <a:ext cx="1177974" cy="561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13706" y="4005064"/>
            <a:ext cx="3888432" cy="995426"/>
          </a:xfrm>
          <a:prstGeom prst="wedgeRoundRectCallout">
            <a:avLst>
              <a:gd name="adj1" fmla="val -30308"/>
              <a:gd name="adj2" fmla="val 69711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採購單來源有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2.LRP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3.MRP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合約採購、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採購變更、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其他</a:t>
            </a:r>
            <a:endParaRPr lang="zh-TW" altLang="en-US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7" grpId="0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186842"/>
            <a:ext cx="8422238" cy="467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24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0117" y="5444451"/>
            <a:ext cx="640308" cy="493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5702" y="5450799"/>
            <a:ext cx="3912242" cy="475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採購人員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蔡佳玲檢視公司內部的請購單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業務張明達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採購課長同意採購，蔡佳玲正式轉成採購單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望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1007)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請購資料維護作業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請購資料更新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轉成正式採購單</a:t>
            </a:r>
            <a:endParaRPr lang="zh-TW" altLang="en-US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6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74EF-3CD0-471E-B8C4-D6B5A9BBD5F1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5602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十、採購變更流程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285-776A-4A51-8EF4-F50808780CAF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採購變更單目的</a:t>
            </a: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當需求單位提出採購商品變更時，雖然，系統可以將採購單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取消確認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，再用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功能將原採購資料變更，但如此將無法保留歷史變更紀錄，更無法查詢當初要變更的原因了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目的：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保留歷史採購變更紀錄，方便後續查詢及追蹤變更原因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功能：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變更採購的內容 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交期、數量、單價、品項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zh-TW" altLang="en-US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執行指定結案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285-776A-4A51-8EF4-F50808780CAF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採購變更單目的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做法：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新增一張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』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，來修改原有採購單內容，或將採購單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指定結案”，並用此張變更單憑證通知相關部門採購變更之內容</a:t>
            </a:r>
          </a:p>
        </p:txBody>
      </p:sp>
    </p:spTree>
    <p:extLst>
      <p:ext uri="{BB962C8B-B14F-4D97-AF65-F5344CB8AC3E}">
        <p14:creationId xmlns:p14="http://schemas.microsoft.com/office/powerpoint/2010/main" val="11655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079-8596-469C-ADC2-45296AACFAD6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0" y="2349500"/>
            <a:ext cx="91440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97887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採購變更作業流程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619250" y="2286000"/>
            <a:ext cx="1081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2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廠商端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4860925" y="2276475"/>
            <a:ext cx="1081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2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公   司</a:t>
            </a:r>
          </a:p>
        </p:txBody>
      </p:sp>
      <p:pic>
        <p:nvPicPr>
          <p:cNvPr id="33826" name="Picture 3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54325"/>
            <a:ext cx="938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4500563" y="3716338"/>
            <a:ext cx="17287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</a:rPr>
              <a:t>③</a:t>
            </a:r>
            <a:r>
              <a:rPr lang="zh-TW" altLang="en-US" sz="1600" b="1">
                <a:latin typeface="Arial" pitchFamily="34" charset="0"/>
              </a:rPr>
              <a:t>採購變更單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437188" y="41497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3997325" y="5445125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5437188" y="4868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4718050" y="5084763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3563938" y="4508500"/>
            <a:ext cx="8636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修改</a:t>
            </a: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 flipV="1">
            <a:off x="3997325" y="494188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3997325" y="3933825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 flipV="1">
            <a:off x="3997325" y="39338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718050" y="4365625"/>
            <a:ext cx="1296988" cy="576263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採價單憑證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284663" y="5084763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435600" y="5949950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1547813" y="4292600"/>
            <a:ext cx="1152525" cy="790575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</a:t>
            </a:r>
          </a:p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2124075" y="5084763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2124075" y="38608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2771775" y="3068638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419475" y="2708275"/>
            <a:ext cx="93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①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要求變更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26075" y="561975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是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39975" y="5589588"/>
            <a:ext cx="1368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一</a:t>
            </a:r>
            <a:r>
              <a:rPr lang="en-US" altLang="zh-TW" sz="1600" b="1">
                <a:solidFill>
                  <a:srgbClr val="0000FF"/>
                </a:solidFill>
              </a:rPr>
              <a:t>) </a:t>
            </a:r>
            <a:r>
              <a:rPr lang="zh-TW" altLang="en-US" sz="1600" b="1">
                <a:solidFill>
                  <a:srgbClr val="0000FF"/>
                </a:solidFill>
              </a:rPr>
              <a:t>傳給廠商端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419475" y="3213100"/>
            <a:ext cx="93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solidFill>
                  <a:srgbClr val="FF0000"/>
                </a:solidFill>
              </a:rPr>
              <a:t>②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同意變更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2771775" y="3213100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335713" y="3500438"/>
            <a:ext cx="2808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TW" altLang="en-US" sz="1600" b="1"/>
              <a:t>由採購單位填寫：要修正或新增的採購品項、數量、規格及需求日期</a:t>
            </a:r>
            <a:endParaRPr lang="zh-TW" altLang="en-US" sz="1600" b="1">
              <a:latin typeface="Arial" charset="0"/>
            </a:endParaRPr>
          </a:p>
        </p:txBody>
      </p:sp>
      <p:pic>
        <p:nvPicPr>
          <p:cNvPr id="55333" name="Picture 37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2852738"/>
            <a:ext cx="757237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5435600" y="580548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4500563" y="6092825"/>
            <a:ext cx="17272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TW" altLang="en-US" sz="1600" b="1">
                <a:latin typeface="Arial" pitchFamily="34" charset="0"/>
              </a:rPr>
              <a:t>單據確認後，系統更新採購單</a:t>
            </a:r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2124075" y="5949950"/>
            <a:ext cx="3311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6516688" y="4941888"/>
            <a:ext cx="2519362" cy="15843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TW" altLang="en-US" sz="1600" b="1"/>
              <a:t>相關報表：</a:t>
            </a:r>
          </a:p>
          <a:p>
            <a:pPr>
              <a:defRPr/>
            </a:pPr>
            <a:r>
              <a:rPr lang="en-US" altLang="zh-TW" sz="1600" b="1"/>
              <a:t>1.</a:t>
            </a:r>
            <a:r>
              <a:rPr lang="zh-TW" altLang="en-US" sz="1600" b="1"/>
              <a:t>廠商</a:t>
            </a:r>
            <a:r>
              <a:rPr lang="en-US" altLang="zh-TW" sz="1600" b="1"/>
              <a:t>/</a:t>
            </a:r>
            <a:r>
              <a:rPr lang="zh-TW" altLang="en-US" sz="1600" b="1"/>
              <a:t>品號</a:t>
            </a:r>
            <a:r>
              <a:rPr lang="en-US" altLang="zh-TW" sz="1600" b="1"/>
              <a:t>/</a:t>
            </a:r>
            <a:r>
              <a:rPr lang="zh-TW" altLang="en-US" sz="1600" b="1"/>
              <a:t>製令</a:t>
            </a:r>
            <a:r>
              <a:rPr lang="en-US" altLang="zh-TW" sz="1600" b="1"/>
              <a:t>/</a:t>
            </a:r>
            <a:r>
              <a:rPr lang="zh-TW" altLang="en-US" sz="1600" b="1"/>
              <a:t>採購</a:t>
            </a:r>
          </a:p>
          <a:p>
            <a:pPr>
              <a:defRPr/>
            </a:pPr>
            <a:r>
              <a:rPr kumimoji="0" lang="zh-TW" altLang="en-US" sz="1600" b="1"/>
              <a:t>   等預計進貨表</a:t>
            </a:r>
          </a:p>
          <a:p>
            <a:pPr>
              <a:defRPr/>
            </a:pPr>
            <a:r>
              <a:rPr kumimoji="0" lang="en-US" altLang="zh-TW" sz="1600" b="1"/>
              <a:t>2.</a:t>
            </a:r>
            <a:r>
              <a:rPr kumimoji="0" lang="zh-TW" altLang="en-US" sz="1600" b="1"/>
              <a:t>廠商採購交貨狀況表</a:t>
            </a:r>
            <a:endParaRPr lang="zh-TW" altLang="en-US" sz="1600" b="1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308850" y="6381750"/>
            <a:ext cx="1368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二</a:t>
            </a:r>
            <a:r>
              <a:rPr lang="en-US" altLang="zh-TW" sz="1600" b="1">
                <a:solidFill>
                  <a:srgbClr val="0000FF"/>
                </a:solidFill>
              </a:rPr>
              <a:t>) </a:t>
            </a:r>
            <a:r>
              <a:rPr lang="zh-TW" altLang="en-US" sz="1600" b="1">
                <a:solidFill>
                  <a:srgbClr val="0000FF"/>
                </a:solidFill>
              </a:rPr>
              <a:t>貨物追蹤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6300788" y="4292600"/>
            <a:ext cx="25574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TW" altLang="en-US" sz="1600" b="1"/>
              <a:t>送採購主管簽核及相關單位的審核</a:t>
            </a:r>
            <a:endParaRPr lang="zh-TW" altLang="en-US" sz="1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4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1" dur="10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3" grpId="0" animBg="1"/>
      <p:bldP spid="33794" grpId="0"/>
      <p:bldP spid="33821" grpId="0"/>
      <p:bldP spid="33822" grpId="0"/>
      <p:bldP spid="22548" grpId="0" animBg="1"/>
      <p:bldP spid="22549" grpId="0" animBg="1"/>
      <p:bldP spid="22560" grpId="0" animBg="1"/>
      <p:bldP spid="2" grpId="0" animBg="1"/>
      <p:bldP spid="33832" grpId="0" animBg="1"/>
      <p:bldP spid="3" grpId="0" animBg="1"/>
      <p:bldP spid="4" grpId="0" animBg="1"/>
      <p:bldP spid="5" grpId="0" animBg="1"/>
      <p:bldP spid="6" grpId="0" animBg="1"/>
      <p:bldP spid="33830" grpId="0" animBg="1"/>
      <p:bldP spid="22564" grpId="0"/>
      <p:bldP spid="10" grpId="0" animBg="1"/>
      <p:bldP spid="33844" grpId="0" animBg="1"/>
      <p:bldP spid="11" grpId="0" animBg="1"/>
      <p:bldP spid="12" grpId="0" animBg="1"/>
      <p:bldP spid="14" grpId="0" animBg="1"/>
      <p:bldP spid="15" grpId="0"/>
      <p:bldP spid="16" grpId="0"/>
      <p:bldP spid="17" grpId="0"/>
      <p:bldP spid="19" grpId="0"/>
      <p:bldP spid="20" grpId="0" animBg="1"/>
      <p:bldP spid="22" grpId="0"/>
      <p:bldP spid="9" grpId="0" animBg="1"/>
      <p:bldP spid="7" grpId="0" animBg="1"/>
      <p:bldP spid="8" grpId="0" animBg="1"/>
      <p:bldP spid="71707" grpId="0" animBg="1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7E2E-C7E4-43FD-A4E6-EAF79961781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79388" y="2349500"/>
            <a:ext cx="878522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請購單之作業目的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900113" y="2924175"/>
            <a:ext cx="2089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2000" b="1">
                <a:latin typeface="Arial" charset="0"/>
              </a:rPr>
              <a:t>請購單建立作業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3059113" y="3141663"/>
            <a:ext cx="31686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443663" y="2708275"/>
            <a:ext cx="1727200" cy="936625"/>
          </a:xfrm>
          <a:prstGeom prst="flowChartDocument">
            <a:avLst/>
          </a:prstGeom>
          <a:gradFill rotWithShape="1">
            <a:gsLst>
              <a:gs pos="0">
                <a:srgbClr val="66FF99"/>
              </a:gs>
              <a:gs pos="50000">
                <a:schemeClr val="bg1"/>
              </a:gs>
              <a:gs pos="100000">
                <a:srgbClr val="66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latin typeface="Arial" pitchFamily="34" charset="0"/>
              </a:rPr>
              <a:t>屬於公司</a:t>
            </a:r>
          </a:p>
          <a:p>
            <a:pPr algn="ctr">
              <a:defRPr/>
            </a:pPr>
            <a:r>
              <a:rPr lang="zh-TW" altLang="en-US" sz="2000" b="1">
                <a:latin typeface="Arial" pitchFamily="34" charset="0"/>
              </a:rPr>
              <a:t>內部單據</a:t>
            </a: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 rot="5400000">
            <a:off x="3743325" y="2600326"/>
            <a:ext cx="1584325" cy="33845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lIns="54000" rIns="54000"/>
          <a:lstStyle/>
          <a:p>
            <a:pPr marL="92075">
              <a:defRPr/>
            </a:pPr>
            <a:r>
              <a:rPr lang="zh-TW" altLang="en-US" b="1"/>
              <a:t>依內部管理需求，再寄發正式採購單給供應商前，先進行內部需求的的審查，由授權主管單位審查此需求的合理性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2700338" y="5229225"/>
            <a:ext cx="3887787" cy="14398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99"/>
              </a:gs>
              <a:gs pos="50000">
                <a:schemeClr val="bg1"/>
              </a:gs>
              <a:gs pos="100000">
                <a:srgbClr val="FF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TW" altLang="en-US" sz="2000" b="1">
                <a:latin typeface="Arial" pitchFamily="34" charset="0"/>
              </a:rPr>
              <a:t>再由物管或相關單位來確認是否已有庫存或可取代的庫存品，以預防多買或造成呆滯等成本浪費之狀況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  <p:bldP spid="59394" grpId="0"/>
      <p:bldP spid="22564" grpId="0"/>
      <p:bldP spid="22549" grpId="0" animBg="1"/>
      <p:bldP spid="59399" grpId="0" animBg="1"/>
      <p:bldP spid="59401" grpId="0" animBg="1"/>
      <p:bldP spid="225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5/18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採購蔡佳玲檢視公司接獲品管部門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與研發單位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通知，將原採購單之商品進行部分變更，於是向廠商名望公司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提出採購變更：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加購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數位相機－高手玩家型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(610001)”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商品 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廠商到貨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日期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5/24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提前至 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5/22</a:t>
            </a:r>
          </a:p>
          <a:p>
            <a:pPr lvl="2"/>
            <a:endParaRPr lang="en-US" altLang="zh-TW" sz="2000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3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9632" y="2132855"/>
            <a:ext cx="6840760" cy="470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建立作業</a:t>
            </a:r>
          </a:p>
        </p:txBody>
      </p:sp>
      <p:sp>
        <p:nvSpPr>
          <p:cNvPr id="2" name="圓角矩形圖說文字 1"/>
          <p:cNvSpPr/>
          <p:nvPr/>
        </p:nvSpPr>
        <p:spPr>
          <a:xfrm>
            <a:off x="553687" y="3112923"/>
            <a:ext cx="2736304" cy="1224136"/>
          </a:xfrm>
          <a:prstGeom prst="wedgeRoundRectCallout">
            <a:avLst>
              <a:gd name="adj1" fmla="val -17584"/>
              <a:gd name="adj2" fmla="val -69185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新增一筆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變更單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新產生的變更單，需使用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而非查詢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3767" y="2607342"/>
            <a:ext cx="324091" cy="270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" grpId="0" animBg="1"/>
      <p:bldP spid="2" grpId="1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022045"/>
            <a:ext cx="7056784" cy="483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單頭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4635" y="2818453"/>
            <a:ext cx="288032" cy="283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48716" y="3212976"/>
            <a:ext cx="5115572" cy="359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048716" y="4838219"/>
            <a:ext cx="5043564" cy="1727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264269" y="2296599"/>
            <a:ext cx="3240360" cy="1113156"/>
          </a:xfrm>
          <a:prstGeom prst="wedgeRoundRectCallout">
            <a:avLst>
              <a:gd name="adj1" fmla="val -58641"/>
              <a:gd name="adj2" fmla="val 618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或直接按下此圖示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開窗點選欲修改變更之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採購單號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0" grpId="0" animBg="1"/>
      <p:bldP spid="12" grpId="0" animBg="1"/>
      <p:bldP spid="1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40409"/>
            <a:ext cx="6768752" cy="471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單頭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5656" y="3339979"/>
            <a:ext cx="1082349" cy="225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642046" y="3710258"/>
            <a:ext cx="3358826" cy="1402527"/>
          </a:xfrm>
          <a:prstGeom prst="wedgeRoundRectCallout">
            <a:avLst>
              <a:gd name="adj1" fmla="val -17054"/>
              <a:gd name="adj2" fmla="val -60346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每變更一次，會自動加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“1”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一張單據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最多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能變更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9999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次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前一版次若未完成確認動作，就無法進行下一版次的變更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3530279"/>
            <a:ext cx="2249163" cy="277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3707904" y="4072727"/>
            <a:ext cx="3241004" cy="852954"/>
          </a:xfrm>
          <a:prstGeom prst="wedgeRoundRectCallout">
            <a:avLst>
              <a:gd name="adj1" fmla="val -18297"/>
              <a:gd name="adj2" fmla="val -79875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自行輸入變更原因，或</a:t>
            </a:r>
            <a:r>
              <a:rPr lang="zh-TW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片語資料查詢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7062" y="2916820"/>
            <a:ext cx="2026918" cy="439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8416" y="3339978"/>
            <a:ext cx="991575" cy="247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060476" y="2300019"/>
            <a:ext cx="3888432" cy="848053"/>
          </a:xfrm>
          <a:prstGeom prst="wedgeRoundRectCallout">
            <a:avLst>
              <a:gd name="adj1" fmla="val -24652"/>
              <a:gd name="adj2" fmla="val 69711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整張採購單之品項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都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不再需要廠商交貨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時，可勾選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整張結案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4" grpId="0" animBg="1"/>
      <p:bldP spid="14" grpId="1" animBg="1"/>
      <p:bldP spid="15" grpId="0" animBg="1"/>
      <p:bldP spid="15" grpId="1" animBg="1"/>
      <p:bldP spid="10" grpId="0" animBg="1"/>
      <p:bldP spid="10" grpId="1" animBg="1"/>
      <p:bldP spid="17" grpId="0" animBg="1"/>
      <p:bldP spid="17" grpId="1" animBg="1"/>
      <p:bldP spid="13" grpId="0" animBg="1"/>
      <p:bldP spid="13" grpId="1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2092693"/>
            <a:ext cx="6520442" cy="475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1206878" y="4383134"/>
            <a:ext cx="2952328" cy="936104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在此欄位，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開窗點選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欲修改變更的品項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3524" y="5517232"/>
            <a:ext cx="476228" cy="389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2604974"/>
            <a:ext cx="4625262" cy="332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987824" y="3212976"/>
            <a:ext cx="4536504" cy="18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1058" y="5602147"/>
            <a:ext cx="659757" cy="231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5" grpId="0" animBg="1"/>
      <p:bldP spid="15" grpId="1" animBg="1"/>
      <p:bldP spid="13" grpId="0" animBg="1"/>
      <p:bldP spid="13" grpId="1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833" y="2117807"/>
            <a:ext cx="8104066" cy="474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1514" y="5683169"/>
            <a:ext cx="594320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678675" y="6165303"/>
            <a:ext cx="3405493" cy="576065"/>
          </a:xfrm>
          <a:prstGeom prst="wedgeRoundRectCallout">
            <a:avLst>
              <a:gd name="adj1" fmla="val -3570"/>
              <a:gd name="adj2" fmla="val -63806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預交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日由原本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5/24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提前至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510" y="5683168"/>
            <a:ext cx="1024522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2411760" y="4581127"/>
            <a:ext cx="3672408" cy="925471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原本訂單數量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700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單位，現追加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單位，此欄位之數量應為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705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4088" y="5683169"/>
            <a:ext cx="1440160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5184068" y="4581127"/>
            <a:ext cx="3240360" cy="966791"/>
          </a:xfrm>
          <a:prstGeom prst="wedgeRoundRectCallout">
            <a:avLst>
              <a:gd name="adj1" fmla="val -18316"/>
              <a:gd name="adj2" fmla="val 6078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變更原因可自行輸入，方便未來了解變更狀況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8024" y="5671696"/>
            <a:ext cx="648072" cy="3934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4003726" y="4564614"/>
            <a:ext cx="3744416" cy="925471"/>
          </a:xfrm>
          <a:prstGeom prst="wedgeRoundRectCallout">
            <a:avLst>
              <a:gd name="adj1" fmla="val -21058"/>
              <a:gd name="adj2" fmla="val 6528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若個別商品不再採購時，請手動將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指定結案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欄位打勾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3" grpId="0" animBg="1"/>
      <p:bldP spid="13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0" grpId="0" animBg="1"/>
      <p:bldP spid="10" grpId="1" animBg="1"/>
      <p:bldP spid="14" grpId="0" animBg="1"/>
      <p:bldP spid="14" grpId="1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585" y="2055889"/>
            <a:ext cx="8093044" cy="480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變更後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5229201"/>
            <a:ext cx="516414" cy="511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1513" y="3215536"/>
            <a:ext cx="948683" cy="233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850058" y="4221088"/>
            <a:ext cx="1944216" cy="852242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此採購商品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之由請購單轉來的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1" y="5229200"/>
            <a:ext cx="574619" cy="534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2303024" y="4458729"/>
            <a:ext cx="2088232" cy="614601"/>
          </a:xfrm>
          <a:prstGeom prst="wedgeRoundRectCallout">
            <a:avLst>
              <a:gd name="adj1" fmla="val -304"/>
              <a:gd name="adj2" fmla="val 70316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變更後的採購數量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6576" y="5226644"/>
            <a:ext cx="740781" cy="53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2902291" y="4365105"/>
            <a:ext cx="1695809" cy="705670"/>
          </a:xfrm>
          <a:prstGeom prst="wedgeRoundRectCallout">
            <a:avLst>
              <a:gd name="adj1" fmla="val 13347"/>
              <a:gd name="adj2" fmla="val 6867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廠商新的預定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交貨日期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6245" y="5218064"/>
            <a:ext cx="1629971" cy="522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4317357" y="4458728"/>
            <a:ext cx="2774924" cy="614601"/>
          </a:xfrm>
          <a:prstGeom prst="wedgeRoundRectCallout">
            <a:avLst>
              <a:gd name="adj1" fmla="val -23359"/>
              <a:gd name="adj2" fmla="val 70657"/>
              <a:gd name="adj3" fmla="val 16667"/>
            </a:avLst>
          </a:prstGeom>
          <a:gradFill>
            <a:gsLst>
              <a:gs pos="0">
                <a:srgbClr val="99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客戶訂單單號與產品序號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0292" y="5215509"/>
            <a:ext cx="1784116" cy="548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5891404" y="4221088"/>
            <a:ext cx="3037346" cy="879891"/>
          </a:xfrm>
          <a:prstGeom prst="wedgeRoundRectCallout">
            <a:avLst>
              <a:gd name="adj1" fmla="val -21073"/>
              <a:gd name="adj2" fmla="val 6276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此採購商品之前置單據來源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5602" y="2075946"/>
            <a:ext cx="6713897" cy="480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串查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4139" y="3717032"/>
            <a:ext cx="1244919" cy="16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3741" y="5470909"/>
            <a:ext cx="6566612" cy="1825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7632" y="2504471"/>
            <a:ext cx="413014" cy="25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83568" y="4221088"/>
            <a:ext cx="3469657" cy="1044898"/>
          </a:xfrm>
          <a:prstGeom prst="wedgeRoundRectCallout">
            <a:avLst>
              <a:gd name="adj1" fmla="val -28571"/>
              <a:gd name="adj2" fmla="val 63985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如欲了解該品項之變更狀況，請先選定品項，再執行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串查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(GP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新增功能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3440238"/>
            <a:ext cx="772393" cy="529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3451812"/>
            <a:ext cx="1713274" cy="518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67" y="2969740"/>
            <a:ext cx="7197966" cy="354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9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  <p:bldP spid="14" grpId="0" animBg="1"/>
      <p:bldP spid="14" grpId="1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：預計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貨明細表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鼎新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系統提供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五種不同角度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之預計進貨表，用於控管及追蹤進貨的狀況：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查詢一段時間內，廠商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預計進貨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的內容明細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品號預計進貨</a:t>
            </a:r>
            <a:r>
              <a:rPr lang="zh-TW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明細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依照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品號角度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查詢商品預計進貨的時間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8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預計進貨明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細表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製令預計進貨明細表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生產工單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角度，查詢該張工單所需材料未來進貨的時間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預交日期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角度查詢，某一段時間預計進貨的明細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來源預計</a:t>
            </a:r>
            <a:r>
              <a:rPr lang="zh-TW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進貨明細表</a:t>
            </a:r>
            <a:endParaRPr lang="en-US" altLang="zh-TW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依據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之來源角度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如客戶訂單、請購單、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LRP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MRP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，查詢預計進貨資料</a:t>
            </a:r>
          </a:p>
        </p:txBody>
      </p:sp>
    </p:spTree>
    <p:extLst>
      <p:ext uri="{BB962C8B-B14F-4D97-AF65-F5344CB8AC3E}">
        <p14:creationId xmlns:p14="http://schemas.microsoft.com/office/powerpoint/2010/main" val="3082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D522-42C4-408F-82B0-CAD2EEC0D25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19" name="Rectangle 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請購作業流程</a:t>
            </a: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3995738" y="5516563"/>
            <a:ext cx="1439862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4716463" y="3573463"/>
            <a:ext cx="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635375" y="5516563"/>
            <a:ext cx="504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是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H="1" flipV="1">
            <a:off x="3492500" y="51577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3708400" y="58769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84213" y="1341438"/>
            <a:ext cx="7991475" cy="2232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/>
          <a:p>
            <a:r>
              <a:rPr lang="zh-TW" altLang="en-US" b="1"/>
              <a:t>請購來源 </a:t>
            </a:r>
            <a:r>
              <a:rPr lang="en-US" altLang="zh-TW" b="1"/>
              <a:t>(</a:t>
            </a:r>
            <a:r>
              <a:rPr lang="zh-TW" altLang="en-US" b="1"/>
              <a:t>由系統自動產生請購單</a:t>
            </a:r>
            <a:r>
              <a:rPr lang="en-US" altLang="zh-TW" b="1"/>
              <a:t>)</a:t>
            </a: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900113" y="18446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en-US" altLang="zh-TW" b="1">
                <a:solidFill>
                  <a:srgbClr val="FF0000"/>
                </a:solidFill>
                <a:ea typeface="MS Gothic" pitchFamily="49" charset="-128"/>
              </a:rPr>
              <a:t>①</a:t>
            </a:r>
            <a:r>
              <a:rPr lang="en-US" altLang="zh-TW" b="1"/>
              <a:t>LRP/ </a:t>
            </a:r>
            <a:r>
              <a:rPr lang="en-US" altLang="zh-TW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②</a:t>
            </a:r>
            <a:r>
              <a:rPr lang="en-US" altLang="zh-TW" b="1"/>
              <a:t>MRP</a:t>
            </a:r>
          </a:p>
          <a:p>
            <a:pPr algn="ctr">
              <a:defRPr/>
            </a:pPr>
            <a:r>
              <a:rPr lang="zh-TW" altLang="en-US" b="1"/>
              <a:t>採購計畫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3492500" y="1844675"/>
            <a:ext cx="2375694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 dirty="0">
                <a:solidFill>
                  <a:srgbClr val="0000FF"/>
                </a:solidFill>
              </a:rPr>
              <a:t>庫存管理系統</a:t>
            </a:r>
          </a:p>
          <a:p>
            <a:pPr algn="ctr"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③</a:t>
            </a:r>
            <a:r>
              <a:rPr lang="en-US" altLang="zh-TW" b="1" dirty="0" smtClean="0">
                <a:ea typeface="MS Gothic" pitchFamily="49" charset="-128"/>
                <a:cs typeface="Times New Roman" pitchFamily="18" charset="0"/>
              </a:rPr>
              <a:t>(</a:t>
            </a:r>
            <a:r>
              <a:rPr lang="zh-TW" altLang="en-US" b="1" dirty="0" smtClean="0"/>
              <a:t>品號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再</a:t>
            </a:r>
            <a:r>
              <a:rPr lang="zh-TW" altLang="en-US" b="1" dirty="0"/>
              <a:t>補貨建議表</a:t>
            </a: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6084888" y="18446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產品結構管理系統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④</a:t>
            </a:r>
            <a:r>
              <a:rPr lang="en-US" altLang="zh-TW" b="1"/>
              <a:t>BOM</a:t>
            </a:r>
            <a:r>
              <a:rPr lang="zh-TW" altLang="en-US" b="1"/>
              <a:t>自動請購</a:t>
            </a:r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051050" y="27082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訂單管理系統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⑤</a:t>
            </a:r>
            <a:r>
              <a:rPr lang="zh-TW" altLang="en-US" b="1"/>
              <a:t>訂單轉請購</a:t>
            </a: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5219700" y="27082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製令</a:t>
            </a:r>
            <a:r>
              <a:rPr lang="en-US" altLang="zh-TW" b="1" u="sng">
                <a:solidFill>
                  <a:srgbClr val="0000FF"/>
                </a:solidFill>
              </a:rPr>
              <a:t>/</a:t>
            </a:r>
            <a:r>
              <a:rPr lang="zh-TW" altLang="en-US" b="1" u="sng">
                <a:solidFill>
                  <a:srgbClr val="0000FF"/>
                </a:solidFill>
              </a:rPr>
              <a:t>託外管理系統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⑥</a:t>
            </a:r>
            <a:r>
              <a:rPr lang="zh-TW" altLang="en-US" b="1"/>
              <a:t>製令需求檢視表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3933825"/>
            <a:ext cx="23050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99"/>
              </a:gs>
              <a:gs pos="50000">
                <a:schemeClr val="bg1"/>
              </a:gs>
              <a:gs pos="100000">
                <a:srgbClr val="FF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請購單建立作業</a:t>
            </a: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 flipH="1">
            <a:off x="4716463" y="43656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755650" y="3860800"/>
            <a:ext cx="24479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⑦</a:t>
            </a:r>
            <a:r>
              <a:rPr lang="zh-TW" altLang="en-US" b="1"/>
              <a:t>其他來源需自行輸入</a:t>
            </a: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3203575" y="41497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 flipH="1">
            <a:off x="4716463" y="5229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4" name="AutoShape 48"/>
          <p:cNvSpPr>
            <a:spLocks noChangeArrowheads="1"/>
          </p:cNvSpPr>
          <p:nvPr/>
        </p:nvSpPr>
        <p:spPr bwMode="auto">
          <a:xfrm>
            <a:off x="1908175" y="4941888"/>
            <a:ext cx="1584325" cy="646112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請購單憑證</a:t>
            </a:r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3924300" y="4652963"/>
            <a:ext cx="1584325" cy="646112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請購單憑證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3708400" y="5157788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2051050" y="5949950"/>
            <a:ext cx="1441450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kumimoji="0" lang="zh-TW" altLang="en-US" b="1"/>
              <a:t>請購資料</a:t>
            </a:r>
          </a:p>
          <a:p>
            <a:pPr algn="ctr">
              <a:defRPr/>
            </a:pPr>
            <a:r>
              <a:rPr kumimoji="0" lang="zh-TW" altLang="en-US" b="1"/>
              <a:t>維護作業</a:t>
            </a:r>
            <a:endParaRPr lang="zh-TW" altLang="en-US" b="1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 flipH="1" flipV="1">
            <a:off x="3492500" y="63087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 flipV="1">
            <a:off x="1836738" y="63087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252413" y="6092825"/>
            <a:ext cx="158273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詢、比、議價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5435600" y="5876925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6300788" y="515778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300788" y="4149725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5940425" y="4149725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435600" y="551656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795963" y="4724400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16463" y="5157788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送交主管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20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6" dur="10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8" dur="10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6" dur="20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 animBg="1"/>
      <p:bldP spid="22549" grpId="0" animBg="1"/>
      <p:bldP spid="22564" grpId="0"/>
      <p:bldP spid="2" grpId="0" animBg="1"/>
      <p:bldP spid="22560" grpId="0" animBg="1"/>
      <p:bldP spid="22550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22548" grpId="0" animBg="1"/>
      <p:bldP spid="3" grpId="0" animBg="1"/>
      <p:bldP spid="60461" grpId="0" animBg="1"/>
      <p:bldP spid="4" grpId="0" animBg="1"/>
      <p:bldP spid="5" grpId="0" animBg="1"/>
      <p:bldP spid="60464" grpId="0" animBg="1"/>
      <p:bldP spid="60445" grpId="0" animBg="1"/>
      <p:bldP spid="6" grpId="0" animBg="1"/>
      <p:bldP spid="6046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363272" cy="323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採購價格異常表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比較採購單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單價與主供應商之品號廠商價格之差異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，以掌握採購價格之波動</a:t>
            </a:r>
            <a:endParaRPr lang="en-US" altLang="zh-TW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價格調幅表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列印一段時間內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採購單價之漲跌狀況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，以進行分析及異常管理</a:t>
            </a:r>
            <a:endParaRPr lang="en-US" altLang="zh-TW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7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日採購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蔡佳玲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因應公司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內部需求，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與供應廠商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協商後，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將原採購單變更為：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610001</a:t>
            </a:r>
            <a:r>
              <a:rPr lang="zh-TW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商品，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其餘內容不變</a:t>
            </a:r>
            <a:endParaRPr lang="zh-TW" altLang="en-US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4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訂單轉請購複製作業案例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5/16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業務張明達檢視標竿公司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5/15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日訂單內容，確認客戶所訂購品項為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外購商品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依公司制度須進行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→ “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採購程序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向供應廠商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「名望公司」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廠商於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訂單交貨日三天前到貨   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客戶交期為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8013" y="2276872"/>
            <a:ext cx="7065494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6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</a:p>
        </p:txBody>
      </p:sp>
      <p:sp>
        <p:nvSpPr>
          <p:cNvPr id="11" name="矩形 10"/>
          <p:cNvSpPr/>
          <p:nvPr/>
        </p:nvSpPr>
        <p:spPr>
          <a:xfrm>
            <a:off x="1374916" y="2974694"/>
            <a:ext cx="2201661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893238" y="4725144"/>
            <a:ext cx="2952328" cy="974277"/>
          </a:xfrm>
          <a:prstGeom prst="wedgeRoundRectCallout">
            <a:avLst>
              <a:gd name="adj1" fmla="val -25550"/>
              <a:gd name="adj2" fmla="val -6196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「品號之主供應商」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「指定廠商」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「訂單請採購廠商」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7058" y="3231266"/>
            <a:ext cx="2044955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5483" y="3717403"/>
            <a:ext cx="2454375" cy="33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2136" y="6196314"/>
            <a:ext cx="2602917" cy="378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67944" y="4189331"/>
            <a:ext cx="2602917" cy="378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3403" y="5104438"/>
            <a:ext cx="3026764" cy="925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2980257"/>
            <a:ext cx="5760640" cy="197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194" y="2256766"/>
            <a:ext cx="7241222" cy="464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7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90663" y="3703899"/>
            <a:ext cx="2201661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894573" y="3371905"/>
            <a:ext cx="2952328" cy="974277"/>
          </a:xfrm>
          <a:prstGeom prst="wedgeRoundRectCallout">
            <a:avLst>
              <a:gd name="adj1" fmla="val -55346"/>
              <a:gd name="adj2" fmla="val -18008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因訂單品項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為向他人買進的商品，故選擇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採購件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2235136"/>
            <a:ext cx="874103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8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7" y="3061615"/>
            <a:ext cx="745458" cy="248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3499412"/>
            <a:ext cx="8568952" cy="248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5013176"/>
            <a:ext cx="22997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58" y="2225492"/>
            <a:ext cx="9123276" cy="444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9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3181054" y="2279799"/>
            <a:ext cx="3832952" cy="974277"/>
          </a:xfrm>
          <a:prstGeom prst="wedgeRoundRectCallout">
            <a:avLst>
              <a:gd name="adj1" fmla="val -23982"/>
              <a:gd name="adj2" fmla="val 6515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來源別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共</a:t>
            </a:r>
            <a:r>
              <a:rPr lang="en-US" altLang="zh-TW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，如果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自行新增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請購單者，來源別為：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其他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2538" y="3449256"/>
            <a:ext cx="2399058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1054" y="3933056"/>
            <a:ext cx="160697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072" y="5157192"/>
            <a:ext cx="775614" cy="595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4438025" y="3703899"/>
            <a:ext cx="3832952" cy="1306717"/>
          </a:xfrm>
          <a:prstGeom prst="wedgeRoundRectCallout">
            <a:avLst>
              <a:gd name="adj1" fmla="val -23982"/>
              <a:gd name="adj2" fmla="val 57670"/>
              <a:gd name="adj3" fmla="val 16667"/>
            </a:avLst>
          </a:prstGeom>
          <a:gradFill>
            <a:gsLst>
              <a:gs pos="0">
                <a:srgbClr val="66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訂單預交日期為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5/29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，採購此商品之需求日期為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訂單預交日減</a:t>
            </a:r>
            <a:r>
              <a:rPr lang="en-US" altLang="zh-TW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天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扣掉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5/26(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六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5/27(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放假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，故供應廠商應於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5/24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到貨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02618" y="5193845"/>
            <a:ext cx="1861706" cy="54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9985" y="5195774"/>
            <a:ext cx="517114" cy="556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4566" y="5195774"/>
            <a:ext cx="781929" cy="556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圓角矩形圖說文字 22"/>
          <p:cNvSpPr/>
          <p:nvPr/>
        </p:nvSpPr>
        <p:spPr>
          <a:xfrm>
            <a:off x="5177802" y="5846444"/>
            <a:ext cx="3672408" cy="822916"/>
          </a:xfrm>
          <a:prstGeom prst="wedgeRoundRectCallout">
            <a:avLst>
              <a:gd name="adj1" fmla="val -21145"/>
              <a:gd name="adj2" fmla="val -59073"/>
              <a:gd name="adj3" fmla="val 16667"/>
            </a:avLst>
          </a:prstGeom>
          <a:gradFill>
            <a:gsLst>
              <a:gs pos="0">
                <a:srgbClr val="CC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當請購單轉成採購單後，系統會自動回寫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4563315" y="5949973"/>
            <a:ext cx="4456112" cy="840100"/>
          </a:xfrm>
          <a:prstGeom prst="wedgeRoundRectCallout">
            <a:avLst>
              <a:gd name="adj1" fmla="val 38877"/>
              <a:gd name="adj2" fmla="val -70463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如果結案碼為「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未結案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」，且「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採購單號空白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」，表示請購單未正式轉為採購單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5" grpId="0" animBg="1"/>
      <p:bldP spid="15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2085</Words>
  <Application>Microsoft Office PowerPoint</Application>
  <PresentationFormat>如螢幕大小 (4:3)</PresentationFormat>
  <Paragraphs>305</Paragraphs>
  <Slides>41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MS Gothic</vt:lpstr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八、請購流程</vt:lpstr>
      <vt:lpstr>配銷模組整體流程概述</vt:lpstr>
      <vt:lpstr>請購單之作業目的</vt:lpstr>
      <vt:lpstr>請購作業流程</vt:lpstr>
      <vt:lpstr>訂單轉請購複製作業案例</vt:lpstr>
      <vt:lpstr>訂單轉請購單複製作業</vt:lpstr>
      <vt:lpstr>訂單轉請購單複製作業 (Cont.)</vt:lpstr>
      <vt:lpstr>訂單轉請購單複製作業 (Cont.)</vt:lpstr>
      <vt:lpstr>訂單轉請購單複製作業</vt:lpstr>
      <vt:lpstr>練習題</vt:lpstr>
      <vt:lpstr>九、採購流程</vt:lpstr>
      <vt:lpstr>採購流程內容</vt:lpstr>
      <vt:lpstr>採購流程內容 (Cont.)</vt:lpstr>
      <vt:lpstr>採購作業流程</vt:lpstr>
      <vt:lpstr>採購作業案例</vt:lpstr>
      <vt:lpstr>步驟1：請購資料維護作業</vt:lpstr>
      <vt:lpstr>步驟1：請購資料維護作業 (Cont.)</vt:lpstr>
      <vt:lpstr>步驟2：請購資料更新作業</vt:lpstr>
      <vt:lpstr>步驟2：請購資料更新作業 (Cont.)</vt:lpstr>
      <vt:lpstr>步驟2：請購資料更新作業 (Cont.)</vt:lpstr>
      <vt:lpstr>請購資料維護作業之系統回寫</vt:lpstr>
      <vt:lpstr>請購單建立作業之系統回寫</vt:lpstr>
      <vt:lpstr>採購單建立作業</vt:lpstr>
      <vt:lpstr>採購單建立作業 (Cont.)</vt:lpstr>
      <vt:lpstr>練習題</vt:lpstr>
      <vt:lpstr>十、採購變更流程</vt:lpstr>
      <vt:lpstr>採購變更單目的</vt:lpstr>
      <vt:lpstr>採購變更單目的 (Cont.)</vt:lpstr>
      <vt:lpstr>採購變更作業流程</vt:lpstr>
      <vt:lpstr>採購變更作業案例</vt:lpstr>
      <vt:lpstr>採購變更單建立作業</vt:lpstr>
      <vt:lpstr>採購變更單建立作業 (單頭)</vt:lpstr>
      <vt:lpstr>採購變更單建立作業 (單頭)</vt:lpstr>
      <vt:lpstr>採購變更單建立作業 (單身)</vt:lpstr>
      <vt:lpstr>採購變更單建立作業 (單身)</vt:lpstr>
      <vt:lpstr>採購單建立作業 (變更後)</vt:lpstr>
      <vt:lpstr>採購單建立作業 (串查)</vt:lpstr>
      <vt:lpstr>常用報表1：預計進貨明細表</vt:lpstr>
      <vt:lpstr>常用報表1：預計進貨明細表 (Cont.)</vt:lpstr>
      <vt:lpstr>常用報表 (Cont.)</vt:lpstr>
      <vt:lpstr>練習題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243</cp:revision>
  <cp:lastPrinted>2015-12-07T04:45:03Z</cp:lastPrinted>
  <dcterms:created xsi:type="dcterms:W3CDTF">2009-09-08T04:51:44Z</dcterms:created>
  <dcterms:modified xsi:type="dcterms:W3CDTF">2015-12-07T04:56:39Z</dcterms:modified>
</cp:coreProperties>
</file>