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00" r:id="rId2"/>
    <p:sldId id="514" r:id="rId3"/>
    <p:sldId id="435" r:id="rId4"/>
    <p:sldId id="467" r:id="rId5"/>
    <p:sldId id="469" r:id="rId6"/>
    <p:sldId id="506" r:id="rId7"/>
    <p:sldId id="503" r:id="rId8"/>
    <p:sldId id="504" r:id="rId9"/>
    <p:sldId id="505" r:id="rId10"/>
    <p:sldId id="515" r:id="rId11"/>
    <p:sldId id="511" r:id="rId12"/>
    <p:sldId id="474" r:id="rId13"/>
    <p:sldId id="475" r:id="rId14"/>
    <p:sldId id="507" r:id="rId15"/>
    <p:sldId id="508" r:id="rId16"/>
    <p:sldId id="509" r:id="rId17"/>
    <p:sldId id="476" r:id="rId18"/>
    <p:sldId id="477" r:id="rId19"/>
    <p:sldId id="501" r:id="rId20"/>
    <p:sldId id="510" r:id="rId21"/>
    <p:sldId id="512" r:id="rId22"/>
    <p:sldId id="516" r:id="rId23"/>
    <p:sldId id="513" r:id="rId2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FFCCCC"/>
    <a:srgbClr val="FF99CC"/>
    <a:srgbClr val="FFFF99"/>
    <a:srgbClr val="99CCFF"/>
    <a:srgbClr val="CC99FF"/>
    <a:srgbClr val="66FF99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93750" autoAdjust="0"/>
  </p:normalViewPr>
  <p:slideViewPr>
    <p:cSldViewPr>
      <p:cViewPr varScale="1">
        <p:scale>
          <a:sx n="82" d="100"/>
          <a:sy n="82" d="100"/>
        </p:scale>
        <p:origin x="-135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187EF40-80D2-47EF-8290-58BD1EB6D61B}" type="datetimeFigureOut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A3BF54D-8313-4AF0-B4FE-F9C405B09C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586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00BBB56-79FC-4F85-B00B-617304A70A24}" type="datetimeFigureOut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CE1E567-A7F9-445D-9C08-3AF9F6847F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040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12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52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EE76-BFDF-4F93-8425-EADB9396C085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CD23F-DC7B-4D1C-92DD-5E360874984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3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B7550-D166-482B-9136-954FB7116CB1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0828F-FFA5-466F-9B66-520B87B667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954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11539-95AF-4BB0-8893-698DD26C0322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E0B1A-9113-4835-B568-3E474B2B18E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711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60DD1-D254-497A-BD65-98A1FD5939BF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8B1E7-1B86-4AF5-8A79-20EF299FF7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04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264CD-6EDC-4E0B-871E-5780FBB8AC6E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37814-B8BA-4816-BAA1-AEF7FB52BAD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55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2E58E-6A27-4D85-8C3F-07EF1843750C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81742-D2F6-44BA-A1CF-78B3E239C6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10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8FA20-7327-40A8-B5DA-B408021EDC42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3F69-4C3A-4C7F-BD6E-C0280D9430B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127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65AF6-AB8A-4E11-8C03-5CF205984796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F295-E97A-46EA-84F4-39B6C45F266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3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D8BA0-81EE-4799-9BDB-1441BE16C23A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E5FE1-A638-4DF6-AE4A-FFC9F011C5B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30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0A93-D103-43FA-A057-D36F10764BB7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3DE0C-BB78-40C8-ABAC-CDCB9C7E91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6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EB6D7-973F-413D-8971-11CD654EAC5A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33494-E33A-4780-8839-DD9A5CFB3D0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4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AD107-2DA9-4E64-86F0-09A78FF04C36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54088-65C9-42DB-A792-D975631F0C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4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809276-5087-4211-A28E-D93BBA3AD4ED}" type="datetime1">
              <a:rPr lang="zh-TW" altLang="en-US"/>
              <a:pPr>
                <a:defRPr/>
              </a:pPr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260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defRPr>
            </a:lvl1pPr>
          </a:lstStyle>
          <a:p>
            <a:fld id="{EF356058-AED7-4430-8A32-3EC5DD44988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sz="28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sz="24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1902-7C82-4624-9892-8F2DA465DF20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9698" name="Rectangle 2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十一、進貨／進貨驗收／驗退流程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練習題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日供應商名望公司提前將先前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日之採購商品送貨至公司倉庫，倉庫人員需進行相關進貨作業：</a:t>
            </a:r>
            <a:endParaRPr lang="en-US" altLang="zh-TW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610001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送來</a:t>
            </a:r>
            <a:r>
              <a:rPr lang="en-US" altLang="zh-TW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r>
              <a:rPr lang="zh-TW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</a:t>
            </a:r>
            <a:endParaRPr lang="en-US" altLang="zh-TW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610002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送來</a:t>
            </a:r>
            <a:r>
              <a:rPr lang="en-US" altLang="zh-TW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TW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0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3698-42D7-4B80-AEA7-3F24D3AFF45F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進貨驗收作業之目的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提供進貨資料登錄後，由品管單位透過此作業來登錄檢驗後的結果</a:t>
            </a:r>
          </a:p>
          <a:p>
            <a:pPr lvl="1"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合格品</a:t>
            </a:r>
          </a:p>
          <a:p>
            <a:pPr lvl="2"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將直接入庫，庫存數量即增加</a:t>
            </a:r>
          </a:p>
          <a:p>
            <a:pPr lvl="1"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不合格品</a:t>
            </a:r>
          </a:p>
          <a:p>
            <a:pPr lvl="2"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不良品必須執行「</a:t>
            </a:r>
            <a:r>
              <a:rPr lang="zh-TW" alt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驗退件退回作業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」送回給廠商。驗退件不影響庫存數量及應付帳款</a:t>
            </a:r>
          </a:p>
        </p:txBody>
      </p:sp>
    </p:spTree>
    <p:extLst>
      <p:ext uri="{BB962C8B-B14F-4D97-AF65-F5344CB8AC3E}">
        <p14:creationId xmlns:p14="http://schemas.microsoft.com/office/powerpoint/2010/main" val="28141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4A0B-1FE9-4EC3-B90E-67CB0C27D481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50825" y="2349500"/>
            <a:ext cx="8677275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84213" y="2924175"/>
            <a:ext cx="1655762" cy="20891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定義檢驗方式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title" idx="4294967295"/>
          </p:nvPr>
        </p:nvSpPr>
        <p:spPr>
          <a:xfrm>
            <a:off x="395288" y="1341438"/>
            <a:ext cx="8424862" cy="10080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驗收流程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3851275" y="4724400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檢驗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3635375" y="5876925"/>
            <a:ext cx="18732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驗退件退回作業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4643438" y="54737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不合格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3800" y="4724400"/>
            <a:ext cx="1008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合格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572000" y="3573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067175" y="2636838"/>
            <a:ext cx="11509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廠商進貨</a:t>
            </a:r>
            <a:endParaRPr lang="en-US" altLang="zh-TW" sz="2000" b="1" u="sng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3492500" y="3141663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進貨單建立作業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3492500" y="3933825"/>
            <a:ext cx="2160588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進貨單驗收作業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572000" y="54451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4572000" y="43656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827088" y="3141663"/>
            <a:ext cx="1368425" cy="10810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品號資料</a:t>
            </a:r>
          </a:p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建立作業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292725" y="50847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580063" y="3017838"/>
            <a:ext cx="792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CC0000"/>
                </a:solidFill>
              </a:rPr>
              <a:t>免檢</a:t>
            </a:r>
            <a:endParaRPr lang="en-US" altLang="zh-TW" sz="1600" b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613275" y="3532188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待驗</a:t>
            </a:r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auto">
          <a:xfrm>
            <a:off x="6084888" y="4581525"/>
            <a:ext cx="1368425" cy="100806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庫存數量</a:t>
            </a:r>
          </a:p>
          <a:p>
            <a:pPr algn="ctr">
              <a:defRPr/>
            </a:pPr>
            <a:r>
              <a:rPr lang="zh-TW" altLang="en-US" b="1">
                <a:solidFill>
                  <a:srgbClr val="CC0000"/>
                </a:solidFill>
                <a:latin typeface="標楷體" pitchFamily="65" charset="-120"/>
              </a:rPr>
              <a:t>增  加</a:t>
            </a:r>
          </a:p>
        </p:txBody>
      </p:sp>
      <p:sp>
        <p:nvSpPr>
          <p:cNvPr id="11" name="AutoShape 42"/>
          <p:cNvSpPr>
            <a:spLocks noChangeArrowheads="1"/>
          </p:cNvSpPr>
          <p:nvPr/>
        </p:nvSpPr>
        <p:spPr bwMode="auto">
          <a:xfrm>
            <a:off x="6443663" y="2852738"/>
            <a:ext cx="1368425" cy="10080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庫存數量</a:t>
            </a:r>
          </a:p>
          <a:p>
            <a:pPr algn="ctr">
              <a:defRPr/>
            </a:pPr>
            <a:r>
              <a:rPr lang="zh-TW" altLang="en-US" b="1">
                <a:solidFill>
                  <a:srgbClr val="CC0000"/>
                </a:solidFill>
                <a:latin typeface="標楷體" pitchFamily="65" charset="-120"/>
              </a:rPr>
              <a:t>增  加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5651500" y="33575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2411413" y="3429000"/>
            <a:ext cx="1006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決定檢驗</a:t>
            </a:r>
          </a:p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方式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339975" y="3387725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724400" y="4394200"/>
            <a:ext cx="10064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品管人員檢驗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/>
      <p:bldP spid="67587" grpId="0" animBg="1"/>
      <p:bldP spid="71683" grpId="0"/>
      <p:bldP spid="71689" grpId="0" animBg="1"/>
      <p:bldP spid="22548" grpId="0" animBg="1"/>
      <p:bldP spid="3" grpId="0"/>
      <p:bldP spid="4" grpId="0"/>
      <p:bldP spid="6" grpId="0" animBg="1"/>
      <p:bldP spid="8" grpId="0"/>
      <p:bldP spid="15" grpId="0" animBg="1"/>
      <p:bldP spid="17" grpId="0" animBg="1"/>
      <p:bldP spid="18" grpId="0" animBg="1"/>
      <p:bldP spid="2" grpId="0" animBg="1"/>
      <p:bldP spid="33834" grpId="0" animBg="1"/>
      <p:bldP spid="10" grpId="0" animBg="1"/>
      <p:bldP spid="5" grpId="0"/>
      <p:bldP spid="7" grpId="0"/>
      <p:bldP spid="9" grpId="0" animBg="1"/>
      <p:bldP spid="11" grpId="0" animBg="1"/>
      <p:bldP spid="12" grpId="0" animBg="1"/>
      <p:bldP spid="13" grpId="0"/>
      <p:bldP spid="14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D1B8-E9A5-44CB-A812-D7C489E0F459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464550" cy="11430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進貨驗收案例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  <a:b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名望公司於</a:t>
            </a: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05/22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送到之商品經</a:t>
            </a:r>
            <a:r>
              <a:rPr lang="zh-TW" altLang="en-US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品管人員</a:t>
            </a:r>
            <a:r>
              <a:rPr lang="zh-TW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林志文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驗收發現不良品</a:t>
            </a:r>
            <a:endParaRPr lang="en-US" altLang="zh-TW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品項：數位相機－高手玩家型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不合格數量：</a:t>
            </a:r>
            <a:r>
              <a:rPr lang="en-US" altLang="zh-TW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</a:t>
            </a:r>
            <a:endParaRPr lang="en-US" altLang="zh-TW" sz="20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其餘合格品全數入庫</a:t>
            </a:r>
            <a:endParaRPr lang="zh-TW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155482"/>
            <a:ext cx="6818040" cy="469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步驟二：品管人員驗收料件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進貨驗收作業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781468" y="3140968"/>
            <a:ext cx="2492944" cy="844610"/>
          </a:xfrm>
          <a:prstGeom prst="wedgeRoundRectCallout">
            <a:avLst>
              <a:gd name="adj1" fmla="val -21561"/>
              <a:gd name="adj2" fmla="val -67193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請使用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查詢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鈕，找出需檢驗的品項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28636" y="2636912"/>
            <a:ext cx="31881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166938"/>
            <a:ext cx="6889235" cy="467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155008" y="5049520"/>
            <a:ext cx="6749472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3779912" y="5385504"/>
            <a:ext cx="2232248" cy="779800"/>
          </a:xfrm>
          <a:prstGeom prst="wedgeRoundRectCallout">
            <a:avLst>
              <a:gd name="adj1" fmla="val -21561"/>
              <a:gd name="adj2" fmla="val -67193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一筆一筆商品進行驗收作業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336" y="2152009"/>
            <a:ext cx="7056784" cy="467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336" y="2152009"/>
            <a:ext cx="7056784" cy="46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步驟二：品管人員驗收料件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進貨驗收作業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5799396" y="5273040"/>
            <a:ext cx="3032124" cy="844610"/>
          </a:xfrm>
          <a:prstGeom prst="wedgeRoundRectCallout">
            <a:avLst>
              <a:gd name="adj1" fmla="val -21561"/>
              <a:gd name="adj2" fmla="val -67193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當有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驗退數量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時，檢驗狀態會會自動帶出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不良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2044" y="4869160"/>
            <a:ext cx="1672124" cy="231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0192" y="4886960"/>
            <a:ext cx="1613272" cy="236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4283968" y="3933056"/>
            <a:ext cx="2340712" cy="779800"/>
          </a:xfrm>
          <a:prstGeom prst="wedgeRoundRectCallout">
            <a:avLst>
              <a:gd name="adj1" fmla="val -20651"/>
              <a:gd name="adj2" fmla="val 63097"/>
              <a:gd name="adj3" fmla="val 16667"/>
            </a:avLst>
          </a:prstGeom>
          <a:gradFill>
            <a:gsLst>
              <a:gs pos="0">
                <a:srgbClr val="99CC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驗收日期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不可以小於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進貨日期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9324" y="5123160"/>
            <a:ext cx="1672124" cy="231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1294516" y="4120644"/>
            <a:ext cx="3135080" cy="864096"/>
          </a:xfrm>
          <a:prstGeom prst="wedgeRoundRectCallout">
            <a:avLst>
              <a:gd name="adj1" fmla="val -20651"/>
              <a:gd name="adj2" fmla="val 63097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輸入實際驗收數量，之後自動產生計價數量與驗退數量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75060" y="2636912"/>
            <a:ext cx="30485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圓角矩形圖說文字 20"/>
          <p:cNvSpPr/>
          <p:nvPr/>
        </p:nvSpPr>
        <p:spPr>
          <a:xfrm>
            <a:off x="2545912" y="3068960"/>
            <a:ext cx="3392798" cy="779800"/>
          </a:xfrm>
          <a:prstGeom prst="wedgeRoundRectCallout">
            <a:avLst>
              <a:gd name="adj1" fmla="val -18854"/>
              <a:gd name="adj2" fmla="val -68496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當儲存後，系統會認定此筆進貨驗收已完成，會自動核准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98080" y="2875280"/>
            <a:ext cx="569040" cy="481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060848"/>
            <a:ext cx="8198556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步驟三：檢視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完成後的進貨單</a:t>
            </a:r>
          </a:p>
        </p:txBody>
      </p:sp>
      <p:sp>
        <p:nvSpPr>
          <p:cNvPr id="12" name="圓角矩形圖說文字 11"/>
          <p:cNvSpPr/>
          <p:nvPr/>
        </p:nvSpPr>
        <p:spPr>
          <a:xfrm>
            <a:off x="2195736" y="4077072"/>
            <a:ext cx="2864452" cy="628586"/>
          </a:xfrm>
          <a:prstGeom prst="wedgeRoundRectCallout">
            <a:avLst>
              <a:gd name="adj1" fmla="val -24218"/>
              <a:gd name="adj2" fmla="val 59114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驗收數量＝實際入庫數量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11120" y="4797152"/>
            <a:ext cx="1519192" cy="475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97600" y="4772158"/>
            <a:ext cx="659376" cy="5110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6012160" y="3861048"/>
            <a:ext cx="2952328" cy="779800"/>
          </a:xfrm>
          <a:prstGeom prst="wedgeRoundRectCallout">
            <a:avLst>
              <a:gd name="adj1" fmla="val 25774"/>
              <a:gd name="adj2" fmla="val 64400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結案碼空白表示該筆進貨資料尚未進行帳款處理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13600" y="4797152"/>
            <a:ext cx="526752" cy="475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00392" y="4772158"/>
            <a:ext cx="423848" cy="500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1" grpId="0" animBg="1"/>
      <p:bldP spid="11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6205-4DED-42BE-A593-65B7223E4134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驗退件退回作業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19256" cy="3954164"/>
          </a:xfrm>
        </p:spPr>
        <p:txBody>
          <a:bodyPr/>
          <a:lstStyle/>
          <a:p>
            <a:pPr>
              <a:defRPr/>
            </a:pP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所退回的料件因 </a:t>
            </a:r>
            <a:r>
              <a:rPr lang="en-US" altLang="zh-TW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從未入庫</a:t>
            </a:r>
            <a:r>
              <a:rPr lang="en-US" altLang="zh-TW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，故</a:t>
            </a:r>
            <a:r>
              <a:rPr lang="zh-TW" alt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不影響</a:t>
            </a: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應付帳款金額，且對原有的庫存數量亦</a:t>
            </a:r>
            <a:r>
              <a:rPr lang="zh-TW" altLang="en-US" sz="18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不會</a:t>
            </a: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造成影響</a:t>
            </a:r>
            <a:endParaRPr lang="en-US" altLang="zh-TW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TW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通常是等廠商來取貨時，再</a:t>
            </a: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打驗退件退回作業單據</a:t>
            </a:r>
            <a:endParaRPr lang="zh-TW" altLang="en-US" sz="1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B66D-36C6-4B0A-859E-597D634589CE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50825" y="2349500"/>
            <a:ext cx="8677275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4213" y="2924175"/>
            <a:ext cx="1655762" cy="20891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b"/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定義檢驗方式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title" idx="4294967295"/>
          </p:nvPr>
        </p:nvSpPr>
        <p:spPr>
          <a:xfrm>
            <a:off x="395288" y="1341438"/>
            <a:ext cx="8424862" cy="10080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驗退件退回作業流程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3851275" y="4724400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檢驗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3635375" y="5876925"/>
            <a:ext cx="18732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驗退件退回作業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4643438" y="54737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不合格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5003800" y="4724400"/>
            <a:ext cx="1008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合格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572000" y="3573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067175" y="2636838"/>
            <a:ext cx="11509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廠商進貨</a:t>
            </a:r>
            <a:endParaRPr lang="en-US" altLang="zh-TW" sz="2000" b="1" u="sng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3492500" y="3141663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進貨單建立作業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3492500" y="3933825"/>
            <a:ext cx="2160588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進貨單驗收作業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572000" y="54451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4572000" y="43656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827088" y="3141663"/>
            <a:ext cx="1368425" cy="10810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品號資料</a:t>
            </a:r>
          </a:p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建立作業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292725" y="50847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5580063" y="3017838"/>
            <a:ext cx="792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CC0000"/>
                </a:solidFill>
              </a:rPr>
              <a:t>免檢</a:t>
            </a:r>
            <a:endParaRPr lang="en-US" altLang="zh-TW" sz="1600" b="1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613275" y="3532188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待驗</a:t>
            </a:r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auto">
          <a:xfrm>
            <a:off x="6084888" y="4581525"/>
            <a:ext cx="1368425" cy="100806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庫存數量</a:t>
            </a:r>
          </a:p>
          <a:p>
            <a:pPr algn="ctr">
              <a:defRPr/>
            </a:pPr>
            <a:r>
              <a:rPr lang="zh-TW" altLang="en-US" b="1">
                <a:solidFill>
                  <a:srgbClr val="CC0000"/>
                </a:solidFill>
                <a:latin typeface="標楷體" pitchFamily="65" charset="-120"/>
              </a:rPr>
              <a:t>增  加</a:t>
            </a:r>
          </a:p>
        </p:txBody>
      </p:sp>
      <p:sp>
        <p:nvSpPr>
          <p:cNvPr id="11" name="AutoShape 42"/>
          <p:cNvSpPr>
            <a:spLocks noChangeArrowheads="1"/>
          </p:cNvSpPr>
          <p:nvPr/>
        </p:nvSpPr>
        <p:spPr bwMode="auto">
          <a:xfrm>
            <a:off x="6443663" y="2852738"/>
            <a:ext cx="1368425" cy="10080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庫存數量</a:t>
            </a:r>
          </a:p>
          <a:p>
            <a:pPr algn="ctr">
              <a:defRPr/>
            </a:pPr>
            <a:r>
              <a:rPr lang="zh-TW" altLang="en-US" b="1">
                <a:solidFill>
                  <a:srgbClr val="CC0000"/>
                </a:solidFill>
                <a:latin typeface="標楷體" pitchFamily="65" charset="-120"/>
              </a:rPr>
              <a:t>增  加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5651500" y="3357563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2411413" y="3429000"/>
            <a:ext cx="1006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決定檢驗</a:t>
            </a:r>
          </a:p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方式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339975" y="3387725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724400" y="4394200"/>
            <a:ext cx="10064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品管人員檢驗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59" grpId="0" animBg="1"/>
      <p:bldP spid="71683" grpId="0"/>
      <p:bldP spid="71689" grpId="0" animBg="1"/>
      <p:bldP spid="22548" grpId="0" animBg="1"/>
      <p:bldP spid="3" grpId="0"/>
      <p:bldP spid="4" grpId="0"/>
      <p:bldP spid="6" grpId="0" animBg="1"/>
      <p:bldP spid="8" grpId="0"/>
      <p:bldP spid="15" grpId="0" animBg="1"/>
      <p:bldP spid="17" grpId="0" animBg="1"/>
      <p:bldP spid="18" grpId="0" animBg="1"/>
      <p:bldP spid="2" grpId="0" animBg="1"/>
      <p:bldP spid="33834" grpId="0" animBg="1"/>
      <p:bldP spid="10" grpId="0" animBg="1"/>
      <p:bldP spid="5" grpId="0"/>
      <p:bldP spid="7" grpId="0"/>
      <p:bldP spid="9" grpId="0" animBg="1"/>
      <p:bldP spid="11" grpId="0" animBg="1"/>
      <p:bldP spid="12" grpId="0" animBg="1"/>
      <p:bldP spid="13" grpId="0"/>
      <p:bldP spid="14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D1B8-E9A5-44CB-A812-D7C489E0F459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464550" cy="11430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驗退件退回案例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  <a:b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名望公司於</a:t>
            </a: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05/25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送將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數位相機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－高手玩家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型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不良品取回</a:t>
            </a:r>
            <a:endParaRPr lang="zh-TW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742B1-5507-458F-B23D-AD5EE17543B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2195513" y="29972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是</a:t>
            </a:r>
          </a:p>
        </p:txBody>
      </p:sp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8229600" cy="863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TW" altLang="en-US" smtClean="0"/>
              <a:t>配銷模組整體流程概述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684213" y="155733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報價單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684213" y="213360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客戶訂單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331913" y="19161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23850" y="981075"/>
            <a:ext cx="1871663" cy="46085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555" name="AutoShape 27"/>
          <p:cNvSpPr>
            <a:spLocks noChangeArrowheads="1"/>
          </p:cNvSpPr>
          <p:nvPr/>
        </p:nvSpPr>
        <p:spPr bwMode="auto">
          <a:xfrm>
            <a:off x="4500563" y="321310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借入單</a:t>
            </a: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1331913" y="2708275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3275013" y="37893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6" name="AutoShape 38"/>
          <p:cNvSpPr>
            <a:spLocks noChangeArrowheads="1"/>
          </p:cNvSpPr>
          <p:nvPr/>
        </p:nvSpPr>
        <p:spPr bwMode="auto">
          <a:xfrm>
            <a:off x="682625" y="486886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銷貨單</a:t>
            </a:r>
          </a:p>
        </p:txBody>
      </p:sp>
      <p:sp>
        <p:nvSpPr>
          <p:cNvPr id="22567" name="AutoShape 39"/>
          <p:cNvSpPr>
            <a:spLocks noChangeArrowheads="1"/>
          </p:cNvSpPr>
          <p:nvPr/>
        </p:nvSpPr>
        <p:spPr bwMode="auto">
          <a:xfrm>
            <a:off x="827088" y="515778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charset="0"/>
              </a:rPr>
              <a:t>銷退單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2625" y="587851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50000">
                <a:schemeClr val="bg1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 dirty="0">
                <a:latin typeface="Arial" charset="0"/>
              </a:rPr>
              <a:t>結帳單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323850" y="5734050"/>
            <a:ext cx="1871663" cy="935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827088" y="6237288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</a:rPr>
              <a:t>財務模組</a:t>
            </a:r>
            <a:endParaRPr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466725" y="112553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書法家顏楷體" pitchFamily="49" charset="-120"/>
              </a:rPr>
              <a:t>訂單管理系統</a:t>
            </a:r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1331913" y="249237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Line 21"/>
          <p:cNvSpPr>
            <a:spLocks noChangeShapeType="1"/>
          </p:cNvSpPr>
          <p:nvPr/>
        </p:nvSpPr>
        <p:spPr bwMode="auto">
          <a:xfrm>
            <a:off x="3275013" y="270827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56" name="AutoShape 52"/>
          <p:cNvSpPr>
            <a:spLocks noChangeArrowheads="1"/>
          </p:cNvSpPr>
          <p:nvPr/>
        </p:nvSpPr>
        <p:spPr bwMode="auto">
          <a:xfrm>
            <a:off x="2555875" y="2924175"/>
            <a:ext cx="1439863" cy="86518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庫存</a:t>
            </a:r>
          </a:p>
          <a:p>
            <a:pPr algn="ctr"/>
            <a:r>
              <a:rPr lang="zh-TW" altLang="en-US" b="1">
                <a:latin typeface="Arial" pitchFamily="34" charset="0"/>
              </a:rPr>
              <a:t>足夠</a:t>
            </a:r>
          </a:p>
        </p:txBody>
      </p:sp>
      <p:sp>
        <p:nvSpPr>
          <p:cNvPr id="47157" name="AutoShape 53"/>
          <p:cNvSpPr>
            <a:spLocks noChangeArrowheads="1"/>
          </p:cNvSpPr>
          <p:nvPr/>
        </p:nvSpPr>
        <p:spPr bwMode="auto">
          <a:xfrm>
            <a:off x="2555875" y="4076700"/>
            <a:ext cx="1439863" cy="86518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自製</a:t>
            </a:r>
            <a:r>
              <a:rPr lang="en-US" altLang="zh-TW" b="1">
                <a:latin typeface="Arial" pitchFamily="34" charset="0"/>
              </a:rPr>
              <a:t>/</a:t>
            </a:r>
          </a:p>
          <a:p>
            <a:pPr algn="ctr"/>
            <a:r>
              <a:rPr lang="zh-TW" altLang="en-US" b="1">
                <a:latin typeface="Arial" pitchFamily="34" charset="0"/>
              </a:rPr>
              <a:t>外購</a:t>
            </a: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>
            <a:off x="1331913" y="3357563"/>
            <a:ext cx="1223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1331913" y="3357563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1331913" y="5516563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2760663" y="3730625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否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2974975" y="4849813"/>
            <a:ext cx="2889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自</a:t>
            </a:r>
          </a:p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製</a:t>
            </a:r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3275013" y="4941888"/>
            <a:ext cx="0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627313" y="5878513"/>
            <a:ext cx="1296987" cy="358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50000">
                <a:schemeClr val="bg1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生   產</a:t>
            </a:r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339975" y="5734050"/>
            <a:ext cx="1871663" cy="935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2484438" y="6237288"/>
            <a:ext cx="165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</a:rPr>
              <a:t>生產與製造模組</a:t>
            </a:r>
            <a:endParaRPr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156450" y="2652713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否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588125" y="148431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請購單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8101013" y="2276475"/>
            <a:ext cx="863600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詢價單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235825" y="184308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227763" y="908050"/>
            <a:ext cx="2808287" cy="482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>
            <a:off x="6588125" y="2997200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採購單</a:t>
            </a:r>
          </a:p>
        </p:txBody>
      </p: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6588125" y="4797425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進貨驗收</a:t>
            </a: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6586538" y="594995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FF"/>
              </a:gs>
              <a:gs pos="50000">
                <a:schemeClr val="bg1"/>
              </a:gs>
              <a:gs pos="100000">
                <a:srgbClr val="33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應付憑單</a:t>
            </a:r>
          </a:p>
        </p:txBody>
      </p:sp>
      <p:sp>
        <p:nvSpPr>
          <p:cNvPr id="21" name="Rectangle 56"/>
          <p:cNvSpPr>
            <a:spLocks noChangeArrowheads="1"/>
          </p:cNvSpPr>
          <p:nvPr/>
        </p:nvSpPr>
        <p:spPr bwMode="auto">
          <a:xfrm>
            <a:off x="6227763" y="5805488"/>
            <a:ext cx="1871662" cy="863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Text Box 57"/>
          <p:cNvSpPr txBox="1">
            <a:spLocks noChangeArrowheads="1"/>
          </p:cNvSpPr>
          <p:nvPr/>
        </p:nvSpPr>
        <p:spPr bwMode="auto">
          <a:xfrm>
            <a:off x="6731000" y="630872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solidFill>
                  <a:srgbClr val="0000FF"/>
                </a:solidFill>
              </a:rPr>
              <a:t>財務模組</a:t>
            </a:r>
            <a:endParaRPr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47177" name="Text Box 73"/>
          <p:cNvSpPr txBox="1">
            <a:spLocks noChangeArrowheads="1"/>
          </p:cNvSpPr>
          <p:nvPr/>
        </p:nvSpPr>
        <p:spPr bwMode="auto">
          <a:xfrm>
            <a:off x="6877050" y="1052513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書法家顏楷體" pitchFamily="49" charset="-120"/>
              </a:rPr>
              <a:t>採購管理系統</a:t>
            </a:r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3995738" y="4508500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235825" y="2779713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7235825" y="5661025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82" name="AutoShape 78"/>
          <p:cNvSpPr>
            <a:spLocks noChangeArrowheads="1"/>
          </p:cNvSpPr>
          <p:nvPr/>
        </p:nvSpPr>
        <p:spPr bwMode="auto">
          <a:xfrm>
            <a:off x="6659563" y="2060575"/>
            <a:ext cx="1152525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詢比</a:t>
            </a:r>
          </a:p>
          <a:p>
            <a:pPr algn="ctr"/>
            <a:r>
              <a:rPr lang="zh-TW" altLang="en-US" b="1">
                <a:latin typeface="Arial" pitchFamily="34" charset="0"/>
              </a:rPr>
              <a:t>議價</a:t>
            </a: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7812088" y="24209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7596188" y="1989138"/>
            <a:ext cx="576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是</a:t>
            </a:r>
          </a:p>
        </p:txBody>
      </p:sp>
      <p:sp>
        <p:nvSpPr>
          <p:cNvPr id="28" name="AutoShape 38"/>
          <p:cNvSpPr>
            <a:spLocks noChangeArrowheads="1"/>
          </p:cNvSpPr>
          <p:nvPr/>
        </p:nvSpPr>
        <p:spPr bwMode="auto">
          <a:xfrm>
            <a:off x="6588125" y="3571875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進貨單</a:t>
            </a: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7235825" y="335438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7235825" y="3932238"/>
            <a:ext cx="0" cy="217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90" name="AutoShape 86"/>
          <p:cNvSpPr>
            <a:spLocks noChangeArrowheads="1"/>
          </p:cNvSpPr>
          <p:nvPr/>
        </p:nvSpPr>
        <p:spPr bwMode="auto">
          <a:xfrm>
            <a:off x="6659563" y="4148138"/>
            <a:ext cx="1152525" cy="431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Arial" pitchFamily="34" charset="0"/>
              </a:rPr>
              <a:t>檢驗</a:t>
            </a: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7235825" y="458152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6" name="AutoShape 20"/>
          <p:cNvSpPr>
            <a:spLocks noChangeArrowheads="1"/>
          </p:cNvSpPr>
          <p:nvPr/>
        </p:nvSpPr>
        <p:spPr bwMode="auto">
          <a:xfrm>
            <a:off x="8101013" y="4221163"/>
            <a:ext cx="863600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進貨驗退</a:t>
            </a:r>
          </a:p>
        </p:txBody>
      </p:sp>
      <p:sp>
        <p:nvSpPr>
          <p:cNvPr id="47137" name="Rectangle 36"/>
          <p:cNvSpPr>
            <a:spLocks noChangeArrowheads="1"/>
          </p:cNvSpPr>
          <p:nvPr/>
        </p:nvSpPr>
        <p:spPr bwMode="auto">
          <a:xfrm>
            <a:off x="7572375" y="3943350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不合格</a:t>
            </a:r>
          </a:p>
        </p:txBody>
      </p:sp>
      <p:sp>
        <p:nvSpPr>
          <p:cNvPr id="47138" name="Line 21"/>
          <p:cNvSpPr>
            <a:spLocks noChangeShapeType="1"/>
          </p:cNvSpPr>
          <p:nvPr/>
        </p:nvSpPr>
        <p:spPr bwMode="auto">
          <a:xfrm>
            <a:off x="7812088" y="43640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9" name="Rectangle 36"/>
          <p:cNvSpPr>
            <a:spLocks noChangeArrowheads="1"/>
          </p:cNvSpPr>
          <p:nvPr/>
        </p:nvSpPr>
        <p:spPr bwMode="auto">
          <a:xfrm>
            <a:off x="7240588" y="4470400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合格</a:t>
            </a:r>
          </a:p>
        </p:txBody>
      </p:sp>
      <p:sp>
        <p:nvSpPr>
          <p:cNvPr id="47140" name="AutoShape 39"/>
          <p:cNvSpPr>
            <a:spLocks noChangeArrowheads="1"/>
          </p:cNvSpPr>
          <p:nvPr/>
        </p:nvSpPr>
        <p:spPr bwMode="auto">
          <a:xfrm>
            <a:off x="6588125" y="5300663"/>
            <a:ext cx="1296988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退貨單</a:t>
            </a:r>
          </a:p>
        </p:txBody>
      </p:sp>
      <p:sp>
        <p:nvSpPr>
          <p:cNvPr id="47141" name="Line 32"/>
          <p:cNvSpPr>
            <a:spLocks noChangeShapeType="1"/>
          </p:cNvSpPr>
          <p:nvPr/>
        </p:nvSpPr>
        <p:spPr bwMode="auto">
          <a:xfrm>
            <a:off x="7885113" y="49418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2" name="Line 32"/>
          <p:cNvSpPr>
            <a:spLocks noChangeShapeType="1"/>
          </p:cNvSpPr>
          <p:nvPr/>
        </p:nvSpPr>
        <p:spPr bwMode="auto">
          <a:xfrm>
            <a:off x="8316913" y="4941888"/>
            <a:ext cx="0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3" name="Line 21"/>
          <p:cNvSpPr>
            <a:spLocks noChangeShapeType="1"/>
          </p:cNvSpPr>
          <p:nvPr/>
        </p:nvSpPr>
        <p:spPr bwMode="auto">
          <a:xfrm flipH="1">
            <a:off x="7885113" y="6092825"/>
            <a:ext cx="431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4" name="Line 32"/>
          <p:cNvSpPr>
            <a:spLocks noChangeShapeType="1"/>
          </p:cNvSpPr>
          <p:nvPr/>
        </p:nvSpPr>
        <p:spPr bwMode="auto">
          <a:xfrm>
            <a:off x="8532813" y="26368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5" name="Line 21"/>
          <p:cNvSpPr>
            <a:spLocks noChangeShapeType="1"/>
          </p:cNvSpPr>
          <p:nvPr/>
        </p:nvSpPr>
        <p:spPr bwMode="auto">
          <a:xfrm flipH="1">
            <a:off x="7885113" y="3141663"/>
            <a:ext cx="6477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6" name="Line 32"/>
          <p:cNvSpPr>
            <a:spLocks noChangeShapeType="1"/>
          </p:cNvSpPr>
          <p:nvPr/>
        </p:nvSpPr>
        <p:spPr bwMode="auto">
          <a:xfrm>
            <a:off x="4067175" y="1700213"/>
            <a:ext cx="0" cy="280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7" name="Line 21"/>
          <p:cNvSpPr>
            <a:spLocks noChangeShapeType="1"/>
          </p:cNvSpPr>
          <p:nvPr/>
        </p:nvSpPr>
        <p:spPr bwMode="auto">
          <a:xfrm>
            <a:off x="4067175" y="1700213"/>
            <a:ext cx="2520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48" name="Rectangle 36"/>
          <p:cNvSpPr>
            <a:spLocks noChangeArrowheads="1"/>
          </p:cNvSpPr>
          <p:nvPr/>
        </p:nvSpPr>
        <p:spPr bwMode="auto">
          <a:xfrm>
            <a:off x="4067175" y="1341438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pitchFamily="34" charset="0"/>
              </a:rPr>
              <a:t>外購</a:t>
            </a:r>
          </a:p>
        </p:txBody>
      </p:sp>
      <p:sp>
        <p:nvSpPr>
          <p:cNvPr id="47149" name="AutoShape 5"/>
          <p:cNvSpPr>
            <a:spLocks noChangeArrowheads="1"/>
          </p:cNvSpPr>
          <p:nvPr/>
        </p:nvSpPr>
        <p:spPr bwMode="auto">
          <a:xfrm>
            <a:off x="4498975" y="2492375"/>
            <a:ext cx="129698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庫存異動單</a:t>
            </a:r>
          </a:p>
        </p:txBody>
      </p:sp>
      <p:sp>
        <p:nvSpPr>
          <p:cNvPr id="47150" name="AutoShape 20"/>
          <p:cNvSpPr>
            <a:spLocks noChangeArrowheads="1"/>
          </p:cNvSpPr>
          <p:nvPr/>
        </p:nvSpPr>
        <p:spPr bwMode="auto">
          <a:xfrm>
            <a:off x="4500563" y="285273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轉撥單</a:t>
            </a:r>
          </a:p>
        </p:txBody>
      </p:sp>
      <p:sp>
        <p:nvSpPr>
          <p:cNvPr id="47151" name="Rectangle 22"/>
          <p:cNvSpPr>
            <a:spLocks noChangeArrowheads="1"/>
          </p:cNvSpPr>
          <p:nvPr/>
        </p:nvSpPr>
        <p:spPr bwMode="auto">
          <a:xfrm>
            <a:off x="4211638" y="1916113"/>
            <a:ext cx="1800225" cy="374491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7211" name="Text Box 107"/>
          <p:cNvSpPr txBox="1">
            <a:spLocks noChangeArrowheads="1"/>
          </p:cNvSpPr>
          <p:nvPr/>
        </p:nvSpPr>
        <p:spPr bwMode="auto">
          <a:xfrm>
            <a:off x="4354513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書法家顏楷體" pitchFamily="49" charset="-120"/>
              </a:rPr>
              <a:t>庫存管理系統</a:t>
            </a:r>
          </a:p>
        </p:txBody>
      </p:sp>
      <p:sp>
        <p:nvSpPr>
          <p:cNvPr id="47152" name="Line 21"/>
          <p:cNvSpPr>
            <a:spLocks noChangeShapeType="1"/>
          </p:cNvSpPr>
          <p:nvPr/>
        </p:nvSpPr>
        <p:spPr bwMode="auto">
          <a:xfrm>
            <a:off x="5148263" y="46529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54" name="AutoShape 27"/>
          <p:cNvSpPr>
            <a:spLocks noChangeArrowheads="1"/>
          </p:cNvSpPr>
          <p:nvPr/>
        </p:nvSpPr>
        <p:spPr bwMode="auto">
          <a:xfrm>
            <a:off x="4500563" y="3573463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借入歸還單</a:t>
            </a:r>
          </a:p>
        </p:txBody>
      </p:sp>
      <p:sp>
        <p:nvSpPr>
          <p:cNvPr id="47155" name="AutoShape 27"/>
          <p:cNvSpPr>
            <a:spLocks noChangeArrowheads="1"/>
          </p:cNvSpPr>
          <p:nvPr/>
        </p:nvSpPr>
        <p:spPr bwMode="auto">
          <a:xfrm>
            <a:off x="4500563" y="3932238"/>
            <a:ext cx="1296987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借出單</a:t>
            </a:r>
          </a:p>
        </p:txBody>
      </p:sp>
      <p:sp>
        <p:nvSpPr>
          <p:cNvPr id="47158" name="AutoShape 27"/>
          <p:cNvSpPr>
            <a:spLocks noChangeArrowheads="1"/>
          </p:cNvSpPr>
          <p:nvPr/>
        </p:nvSpPr>
        <p:spPr bwMode="auto">
          <a:xfrm>
            <a:off x="4500563" y="4292600"/>
            <a:ext cx="1296987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借出歸還單</a:t>
            </a:r>
          </a:p>
        </p:txBody>
      </p:sp>
      <p:sp>
        <p:nvSpPr>
          <p:cNvPr id="47159" name="Line 32"/>
          <p:cNvSpPr>
            <a:spLocks noChangeShapeType="1"/>
          </p:cNvSpPr>
          <p:nvPr/>
        </p:nvSpPr>
        <p:spPr bwMode="auto">
          <a:xfrm>
            <a:off x="2339975" y="50133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0" name="Line 32"/>
          <p:cNvSpPr>
            <a:spLocks noChangeShapeType="1"/>
          </p:cNvSpPr>
          <p:nvPr/>
        </p:nvSpPr>
        <p:spPr bwMode="auto">
          <a:xfrm>
            <a:off x="1979613" y="501332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1" name="Line 32"/>
          <p:cNvSpPr>
            <a:spLocks noChangeShapeType="1"/>
          </p:cNvSpPr>
          <p:nvPr/>
        </p:nvSpPr>
        <p:spPr bwMode="auto">
          <a:xfrm>
            <a:off x="2124075" y="53736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2" name="Line 21"/>
          <p:cNvSpPr>
            <a:spLocks noChangeShapeType="1"/>
          </p:cNvSpPr>
          <p:nvPr/>
        </p:nvSpPr>
        <p:spPr bwMode="auto">
          <a:xfrm>
            <a:off x="2339975" y="5300663"/>
            <a:ext cx="2087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221" name="AutoShape 117"/>
          <p:cNvSpPr>
            <a:spLocks noChangeArrowheads="1"/>
          </p:cNvSpPr>
          <p:nvPr/>
        </p:nvSpPr>
        <p:spPr bwMode="auto">
          <a:xfrm>
            <a:off x="4427538" y="5013325"/>
            <a:ext cx="1439862" cy="5746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b="1">
                <a:latin typeface="標楷體" pitchFamily="65" charset="-120"/>
              </a:rPr>
              <a:t>存  貨</a:t>
            </a:r>
          </a:p>
        </p:txBody>
      </p:sp>
      <p:sp>
        <p:nvSpPr>
          <p:cNvPr id="47163" name="Line 32"/>
          <p:cNvSpPr>
            <a:spLocks noChangeShapeType="1"/>
          </p:cNvSpPr>
          <p:nvPr/>
        </p:nvSpPr>
        <p:spPr bwMode="auto">
          <a:xfrm>
            <a:off x="6443663" y="551656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4" name="Line 21"/>
          <p:cNvSpPr>
            <a:spLocks noChangeShapeType="1"/>
          </p:cNvSpPr>
          <p:nvPr/>
        </p:nvSpPr>
        <p:spPr bwMode="auto">
          <a:xfrm flipH="1">
            <a:off x="5867400" y="5300663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5" name="Line 32"/>
          <p:cNvSpPr>
            <a:spLocks noChangeShapeType="1"/>
          </p:cNvSpPr>
          <p:nvPr/>
        </p:nvSpPr>
        <p:spPr bwMode="auto">
          <a:xfrm>
            <a:off x="6443663" y="494188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6" name="Line 32"/>
          <p:cNvSpPr>
            <a:spLocks noChangeShapeType="1"/>
          </p:cNvSpPr>
          <p:nvPr/>
        </p:nvSpPr>
        <p:spPr bwMode="auto">
          <a:xfrm>
            <a:off x="6443663" y="4941888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67" name="Rectangle 36"/>
          <p:cNvSpPr>
            <a:spLocks noChangeArrowheads="1"/>
          </p:cNvSpPr>
          <p:nvPr/>
        </p:nvSpPr>
        <p:spPr bwMode="auto">
          <a:xfrm>
            <a:off x="7885113" y="5300663"/>
            <a:ext cx="10080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進貨退出</a:t>
            </a:r>
            <a:r>
              <a:rPr lang="en-US" altLang="zh-TW" sz="1600" b="1">
                <a:solidFill>
                  <a:srgbClr val="0000FF"/>
                </a:solidFill>
              </a:rPr>
              <a:t>)</a:t>
            </a:r>
            <a:endParaRPr lang="zh-TW" altLang="en-US" sz="16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6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5" dur="10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9" dur="10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10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4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1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5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1000"/>
                                        <p:tgtEl>
                                          <p:spTgt spid="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1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5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3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20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3" dur="10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7" dur="10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1" dur="10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5" dur="10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9" dur="10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3" dur="10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8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1000"/>
                                        <p:tgtEl>
                                          <p:spTgt spid="4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1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5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9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3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8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2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6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/>
      <p:bldP spid="22530" grpId="0"/>
      <p:bldP spid="22533" grpId="0" animBg="1"/>
      <p:bldP spid="22548" grpId="0" animBg="1"/>
      <p:bldP spid="22549" grpId="0" animBg="1"/>
      <p:bldP spid="22550" grpId="0" animBg="1"/>
      <p:bldP spid="22555" grpId="0" animBg="1"/>
      <p:bldP spid="22560" grpId="0" animBg="1"/>
      <p:bldP spid="22565" grpId="0" animBg="1"/>
      <p:bldP spid="22566" grpId="0" animBg="1"/>
      <p:bldP spid="22567" grpId="0" animBg="1"/>
      <p:bldP spid="22577" grpId="0" animBg="1"/>
      <p:bldP spid="22584" grpId="0" animBg="1"/>
      <p:bldP spid="22585" grpId="0"/>
      <p:bldP spid="47153" grpId="0"/>
      <p:bldP spid="2" grpId="0" animBg="1"/>
      <p:bldP spid="3" grpId="0" animBg="1"/>
      <p:bldP spid="47156" grpId="0" animBg="1"/>
      <p:bldP spid="47157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47177" grpId="0"/>
      <p:bldP spid="23" grpId="0" animBg="1"/>
      <p:bldP spid="24" grpId="0" animBg="1"/>
      <p:bldP spid="25" grpId="0" animBg="1"/>
      <p:bldP spid="47182" grpId="0" animBg="1"/>
      <p:bldP spid="26" grpId="0" animBg="1"/>
      <p:bldP spid="27" grpId="0"/>
      <p:bldP spid="28" grpId="0" animBg="1"/>
      <p:bldP spid="29" grpId="0" animBg="1"/>
      <p:bldP spid="30" grpId="0" animBg="1"/>
      <p:bldP spid="47190" grpId="0" animBg="1"/>
      <p:bldP spid="31" grpId="0" animBg="1"/>
      <p:bldP spid="47136" grpId="0" animBg="1"/>
      <p:bldP spid="47137" grpId="0"/>
      <p:bldP spid="47138" grpId="0" animBg="1"/>
      <p:bldP spid="47139" grpId="0"/>
      <p:bldP spid="47140" grpId="0" animBg="1"/>
      <p:bldP spid="47141" grpId="0" animBg="1"/>
      <p:bldP spid="47142" grpId="0" animBg="1"/>
      <p:bldP spid="47143" grpId="0" animBg="1"/>
      <p:bldP spid="47144" grpId="0" animBg="1"/>
      <p:bldP spid="47145" grpId="0" animBg="1"/>
      <p:bldP spid="47146" grpId="0" animBg="1"/>
      <p:bldP spid="47147" grpId="0" animBg="1"/>
      <p:bldP spid="47148" grpId="0"/>
      <p:bldP spid="47149" grpId="0" animBg="1"/>
      <p:bldP spid="47150" grpId="0" animBg="1"/>
      <p:bldP spid="47151" grpId="0" animBg="1"/>
      <p:bldP spid="47211" grpId="0"/>
      <p:bldP spid="47152" grpId="0" animBg="1"/>
      <p:bldP spid="47154" grpId="0" animBg="1"/>
      <p:bldP spid="47155" grpId="0" animBg="1"/>
      <p:bldP spid="47158" grpId="0" animBg="1"/>
      <p:bldP spid="47159" grpId="0" animBg="1"/>
      <p:bldP spid="47160" grpId="0" animBg="1"/>
      <p:bldP spid="47161" grpId="0" animBg="1"/>
      <p:bldP spid="47162" grpId="0" animBg="1"/>
      <p:bldP spid="47163" grpId="0" animBg="1"/>
      <p:bldP spid="47164" grpId="0" animBg="1"/>
      <p:bldP spid="47165" grpId="0" animBg="1"/>
      <p:bldP spid="47166" grpId="0" animBg="1"/>
      <p:bldP spid="471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276872"/>
            <a:ext cx="8338084" cy="441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步驟四：驗退件退回流程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驗退件退回作業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107504" y="3546755"/>
            <a:ext cx="2880320" cy="628586"/>
          </a:xfrm>
          <a:prstGeom prst="wedgeRoundRectCallout">
            <a:avLst>
              <a:gd name="adj1" fmla="val -32340"/>
              <a:gd name="adj2" fmla="val -79890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新增一筆驗退件退回單據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416" y="2996952"/>
            <a:ext cx="40916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0025" y="2296388"/>
            <a:ext cx="8609106" cy="457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2595240" y="4231685"/>
            <a:ext cx="320576" cy="350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827480" y="3316424"/>
            <a:ext cx="2952328" cy="779800"/>
          </a:xfrm>
          <a:prstGeom prst="wedgeRoundRectCallout">
            <a:avLst>
              <a:gd name="adj1" fmla="val 14073"/>
              <a:gd name="adj2" fmla="val 65703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按下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驗退件未退查詢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鈕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1308" y="2699224"/>
            <a:ext cx="5404988" cy="387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6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8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3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"/>
                            </p:stCondLst>
                            <p:childTnLst>
                              <p:par>
                                <p:cTn id="5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6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5" grpId="0" animBg="1"/>
      <p:bldP spid="1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1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9072" y="2144301"/>
            <a:ext cx="8344423" cy="471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1124745"/>
            <a:ext cx="8784976" cy="1035030"/>
          </a:xfrm>
        </p:spPr>
        <p:txBody>
          <a:bodyPr/>
          <a:lstStyle/>
          <a:p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步驟四：驗退件退回流程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0480" y="4797152"/>
            <a:ext cx="449912" cy="455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5580112" y="3284984"/>
            <a:ext cx="3337399" cy="1355864"/>
          </a:xfrm>
          <a:prstGeom prst="wedgeRoundRectCallout">
            <a:avLst>
              <a:gd name="adj1" fmla="val 19553"/>
              <a:gd name="adj2" fmla="val 58996"/>
              <a:gd name="adj3" fmla="val 16667"/>
            </a:avLst>
          </a:prstGeom>
          <a:gradFill>
            <a:gsLst>
              <a:gs pos="0">
                <a:srgbClr val="FF99CC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驗退件退回作業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存檔後，系統會自動回寫進貨單上之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驗退碼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打勾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，表示已退回廠商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練習題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日公司檢驗人員針對名望公司送來之商品進行驗收作業：</a:t>
            </a:r>
            <a:endParaRPr lang="en-US" altLang="zh-TW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610001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有</a:t>
            </a:r>
            <a:r>
              <a:rPr lang="en-US" altLang="zh-TW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台不良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，需進行驗退件作業</a:t>
            </a:r>
            <a:endParaRPr lang="en-US" altLang="zh-TW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610002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全數</a:t>
            </a:r>
            <a:r>
              <a:rPr lang="zh-TW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合格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9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</a:t>
            </a:r>
            <a:r>
              <a:rPr lang="zh-TW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</a:t>
            </a:r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明細表</a:t>
            </a:r>
            <a:endParaRPr lang="en-US" altLang="zh-TW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查詢某一段時間收料、驗收明細資料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12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6F6B-6E9B-42D8-9898-E941B33C19E8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進貨概念</a:t>
            </a:r>
          </a:p>
        </p:txBody>
      </p:sp>
      <p:sp>
        <p:nvSpPr>
          <p:cNvPr id="25608" name="Rectangle 8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8814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名望供應廠商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出貨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  <a:p>
            <a:pPr lvl="2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到了採購的預定交貨日，廠商送貨到公司</a:t>
            </a:r>
          </a:p>
          <a:p>
            <a:pPr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成功科技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  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進貨單建立作業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公司倉管</a:t>
            </a:r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資材人員收到貨物後，辦理收料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  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進貨單驗收作業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>
              <a:lnSpc>
                <a:spcPct val="105000"/>
              </a:lnSpc>
              <a:spcBef>
                <a:spcPct val="40000"/>
              </a:spcBef>
              <a:defRPr/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通知品管人員驗收商品品質</a:t>
            </a:r>
          </a:p>
        </p:txBody>
      </p:sp>
      <p:pic>
        <p:nvPicPr>
          <p:cNvPr id="30724" name="Picture 7" descr="j01874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716338"/>
            <a:ext cx="1762125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1000"/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25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25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25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1000"/>
                                        <p:tgtEl>
                                          <p:spTgt spid="25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1000"/>
                                        <p:tgtEl>
                                          <p:spTgt spid="25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1000"/>
                                        <p:tgtEl>
                                          <p:spTgt spid="25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252E-8BB0-4804-B61A-F3CF5098697D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進貨單建立作業之目的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紀錄料品進貨入庫時的相關資訊，包含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廠商資料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品項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數量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單價</a:t>
            </a:r>
            <a:endParaRPr lang="en-US" altLang="zh-TW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一張採購單可以對應多張進</a:t>
            </a:r>
            <a:r>
              <a:rPr lang="zh-TW" altLang="en-US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貨單 </a:t>
            </a:r>
            <a:r>
              <a:rPr lang="en-US" altLang="zh-TW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例如允許分批進貨</a:t>
            </a:r>
            <a:r>
              <a:rPr lang="en-US" altLang="zh-TW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DFF3-37CB-4306-88AE-006D4A69A7FC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07950" y="2349500"/>
            <a:ext cx="8928100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539750" y="4149725"/>
            <a:ext cx="1655763" cy="15113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庫存管理系統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進貨作業流程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以採購單為依據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2195513" y="501332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3132138" y="5229225"/>
            <a:ext cx="1439862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檢驗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5219700" y="4941888"/>
            <a:ext cx="18732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驗退件退回作業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4572000" y="5229225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不合格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3038475" y="5895975"/>
            <a:ext cx="1008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合格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755650" y="2492375"/>
            <a:ext cx="12239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latin typeface="Arial" charset="0"/>
              </a:rPr>
              <a:t>採購單位</a:t>
            </a: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3851275" y="2924175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771775" y="2492375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採購單建立作業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692275" y="3141663"/>
            <a:ext cx="1150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資材人員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6084888" y="537368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3851275" y="594995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5292725" y="2997200"/>
            <a:ext cx="8651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廠商送貨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851275" y="43656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771775" y="3141663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進貨單建立作業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4932363" y="3355975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2843213" y="4581525"/>
            <a:ext cx="2016125" cy="433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進貨單驗收作業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3851275" y="50133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3059113" y="3789363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進貨單憑證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2555875" y="5013325"/>
            <a:ext cx="0" cy="1223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 flipV="1">
            <a:off x="2555875" y="62372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5" name="AutoShape 45"/>
          <p:cNvSpPr>
            <a:spLocks noChangeArrowheads="1"/>
          </p:cNvSpPr>
          <p:nvPr/>
        </p:nvSpPr>
        <p:spPr bwMode="auto">
          <a:xfrm>
            <a:off x="611188" y="6021388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/>
              <a:t>進貨單</a:t>
            </a:r>
            <a:r>
              <a:rPr lang="zh-TW" altLang="en-US" b="1">
                <a:latin typeface="Arial" pitchFamily="34" charset="0"/>
              </a:rPr>
              <a:t>憑證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2193925" y="638175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2555875" y="6237288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 flipV="1">
            <a:off x="1908175" y="2708275"/>
            <a:ext cx="7937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3851275" y="35734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684213" y="4581525"/>
            <a:ext cx="1295400" cy="8651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庫存增加</a:t>
            </a: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7308850" y="2924175"/>
            <a:ext cx="12239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latin typeface="Arial" charset="0"/>
              </a:rPr>
              <a:t>供應廠商</a:t>
            </a:r>
          </a:p>
        </p:txBody>
      </p:sp>
      <p:pic>
        <p:nvPicPr>
          <p:cNvPr id="61480" name="Picture 40" descr="j02853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924175"/>
            <a:ext cx="8318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4643438" y="6021388"/>
            <a:ext cx="15843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99FF"/>
              </a:gs>
              <a:gs pos="50000">
                <a:schemeClr val="bg1"/>
              </a:gs>
              <a:gs pos="100000">
                <a:srgbClr val="9999FF"/>
              </a:gs>
            </a:gsLst>
            <a:lin ang="5400000" scaled="1"/>
          </a:gra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廠商評核管理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851275" y="6237288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4787900" y="4581525"/>
            <a:ext cx="1150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</a:rPr>
              <a:t>品管單位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07" name="AutoShape 27"/>
          <p:cNvSpPr>
            <a:spLocks noChangeArrowheads="1"/>
          </p:cNvSpPr>
          <p:nvPr/>
        </p:nvSpPr>
        <p:spPr bwMode="auto">
          <a:xfrm>
            <a:off x="6732588" y="5589588"/>
            <a:ext cx="2087562" cy="1152525"/>
          </a:xfrm>
          <a:prstGeom prst="flowChartMultidocumen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0" lang="zh-TW" altLang="en-US" sz="1600" b="1"/>
              <a:t>廠商</a:t>
            </a:r>
            <a:r>
              <a:rPr kumimoji="0" lang="en-US" altLang="zh-TW" sz="1600" b="1"/>
              <a:t>ABC</a:t>
            </a:r>
            <a:r>
              <a:rPr kumimoji="0" lang="zh-TW" altLang="en-US" sz="1600" b="1"/>
              <a:t>分析表</a:t>
            </a:r>
          </a:p>
          <a:p>
            <a:pPr>
              <a:defRPr/>
            </a:pPr>
            <a:r>
              <a:rPr kumimoji="0" lang="zh-TW" altLang="en-US" sz="1600" b="1"/>
              <a:t>廠商進貨統計表</a:t>
            </a:r>
          </a:p>
          <a:p>
            <a:pPr>
              <a:defRPr/>
            </a:pPr>
            <a:r>
              <a:rPr kumimoji="0" lang="zh-TW" altLang="en-US" sz="1600" b="1"/>
              <a:t>廠商進貨異常表</a:t>
            </a:r>
            <a:r>
              <a:rPr kumimoji="0" lang="en-US" altLang="zh-TW" sz="1600" b="1"/>
              <a:t>…</a:t>
            </a:r>
            <a:endParaRPr lang="en-US" altLang="zh-TW" sz="1600" b="1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6227763" y="623728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flipH="1" flipV="1">
            <a:off x="4572000" y="5589588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3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4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8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2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9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77" grpId="0" animBg="1"/>
      <p:bldP spid="71683" grpId="0"/>
      <p:bldP spid="22549" grpId="0" animBg="1"/>
      <p:bldP spid="71689" grpId="0" animBg="1"/>
      <p:bldP spid="22548" grpId="0" animBg="1"/>
      <p:bldP spid="3" grpId="0"/>
      <p:bldP spid="4" grpId="0"/>
      <p:bldP spid="5" grpId="0"/>
      <p:bldP spid="6" grpId="0" animBg="1"/>
      <p:bldP spid="7" grpId="0" animBg="1"/>
      <p:bldP spid="8" grpId="0"/>
      <p:bldP spid="10" grpId="0" animBg="1"/>
      <p:bldP spid="11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71708" grpId="0" animBg="1"/>
      <p:bldP spid="20" grpId="0" animBg="1"/>
      <p:bldP spid="21" grpId="0" animBg="1"/>
      <p:bldP spid="71725" grpId="0" animBg="1"/>
      <p:bldP spid="22" grpId="0" animBg="1"/>
      <p:bldP spid="23" grpId="0" animBg="1"/>
      <p:bldP spid="2" grpId="0" animBg="1"/>
      <p:bldP spid="9" grpId="0" animBg="1"/>
      <p:bldP spid="33834" grpId="0" animBg="1"/>
      <p:bldP spid="12" grpId="0"/>
      <p:bldP spid="19" grpId="0" animBg="1"/>
      <p:bldP spid="24" grpId="0" animBg="1"/>
      <p:bldP spid="25" grpId="0"/>
      <p:bldP spid="71707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17FD-F1CE-4BA2-AB9C-951C6D7A883B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391525" cy="11430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進貨作業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案例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  <a:b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名望公司於</a:t>
            </a: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05/22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將成功科技採購之商品送達</a:t>
            </a:r>
            <a:endParaRPr lang="en-US" altLang="zh-TW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品項：數位相機－高手玩家型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數量：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705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台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品項：數位相機－專業型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數量：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100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台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45000"/>
              </a:spcBef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由庫房人員收貨放置驗收區</a:t>
            </a:r>
          </a:p>
        </p:txBody>
      </p:sp>
    </p:spTree>
    <p:extLst>
      <p:ext uri="{BB962C8B-B14F-4D97-AF65-F5344CB8AC3E}">
        <p14:creationId xmlns:p14="http://schemas.microsoft.com/office/powerpoint/2010/main" val="4922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7452" y="2159774"/>
            <a:ext cx="6020892" cy="467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052736"/>
            <a:ext cx="8229600" cy="1296144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步驟一：新增進貨單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 業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7452" y="6597352"/>
            <a:ext cx="401264" cy="24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365024" y="2867759"/>
            <a:ext cx="3744416" cy="844610"/>
          </a:xfrm>
          <a:prstGeom prst="wedgeRoundRectCallout">
            <a:avLst>
              <a:gd name="adj1" fmla="val -53757"/>
              <a:gd name="adj2" fmla="val -20279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F2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或直接按下此圖示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開窗點選單別代號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(C341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採配銷進貨單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7824" y="3068960"/>
            <a:ext cx="212576" cy="212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8501" y="2171670"/>
            <a:ext cx="6627943" cy="466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658892" y="2781376"/>
            <a:ext cx="2049012" cy="647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39712" y="2996733"/>
            <a:ext cx="1440160" cy="209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7" grpId="0" animBg="1"/>
      <p:bldP spid="7" grpId="1" animBg="1"/>
      <p:bldP spid="12" grpId="0" animBg="1"/>
      <p:bldP spid="12" grpId="1" animBg="1"/>
      <p:bldP spid="11" grpId="0" animBg="1"/>
      <p:bldP spid="11" grpId="1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8501" y="2171670"/>
            <a:ext cx="6627943" cy="466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複製前置單據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5076056" y="1556792"/>
            <a:ext cx="3016924" cy="844610"/>
          </a:xfrm>
          <a:prstGeom prst="wedgeRoundRectCallout">
            <a:avLst>
              <a:gd name="adj1" fmla="val -23021"/>
              <a:gd name="adj2" fmla="val 63926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複製來源有：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借入單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兩種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9742" y="2564905"/>
            <a:ext cx="265458" cy="259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55776" y="3212976"/>
            <a:ext cx="3888432" cy="255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5364088" y="4149079"/>
            <a:ext cx="415654" cy="3428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743" y="2924943"/>
            <a:ext cx="5573419" cy="390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290318" y="3627120"/>
            <a:ext cx="5450034" cy="205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5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0" grpId="0" animBg="1"/>
      <p:bldP spid="10" grpId="1" animBg="1"/>
      <p:bldP spid="13" grpId="0" animBg="1"/>
      <p:bldP spid="13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060848"/>
            <a:ext cx="8210285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進貨單建立作業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單身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1648" y="4785360"/>
            <a:ext cx="532272" cy="477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4064092" y="3892218"/>
            <a:ext cx="3744416" cy="772602"/>
          </a:xfrm>
          <a:prstGeom prst="wedgeRoundRectCallout">
            <a:avLst>
              <a:gd name="adj1" fmla="val -21468"/>
              <a:gd name="adj2" fmla="val 61520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待驗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狀態的進貨單，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無法執行 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確認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動作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5440" y="4815840"/>
            <a:ext cx="1615440" cy="477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2040" y="4815840"/>
            <a:ext cx="493400" cy="477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96336" y="4815840"/>
            <a:ext cx="450384" cy="477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5292080" y="5445224"/>
            <a:ext cx="3744416" cy="1008112"/>
          </a:xfrm>
          <a:prstGeom prst="wedgeRoundRectCallout">
            <a:avLst>
              <a:gd name="adj1" fmla="val 17605"/>
              <a:gd name="adj2" fmla="val -62622"/>
              <a:gd name="adj3" fmla="val 16667"/>
            </a:avLst>
          </a:prstGeom>
          <a:gradFill>
            <a:gsLst>
              <a:gs pos="0">
                <a:srgbClr val="99CC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進貨日期遲於採購單預交日期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，系統會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自動勾選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逾期碼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，表示廠商延遲交貨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3768373"/>
            <a:ext cx="3441381" cy="18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3705933" y="2492896"/>
            <a:ext cx="225192" cy="238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7" grpId="0" animBg="1"/>
      <p:bldP spid="7" grpId="1" animBg="1"/>
      <p:bldP spid="12" grpId="0" animBg="1"/>
      <p:bldP spid="12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945</Words>
  <Application>Microsoft Office PowerPoint</Application>
  <PresentationFormat>如螢幕大小 (4:3)</PresentationFormat>
  <Paragraphs>205</Paragraphs>
  <Slides>23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十一、進貨／進貨驗收／驗退流程</vt:lpstr>
      <vt:lpstr>配銷模組整體流程概述</vt:lpstr>
      <vt:lpstr>進貨概念</vt:lpstr>
      <vt:lpstr>進貨單建立作業之目的</vt:lpstr>
      <vt:lpstr>進貨作業流程 (以採購單為依據)</vt:lpstr>
      <vt:lpstr>進貨作業案例</vt:lpstr>
      <vt:lpstr>步驟一：新增進貨單 (進貨單建立作 業)</vt:lpstr>
      <vt:lpstr>進貨單建立作業 (複製前置單據)</vt:lpstr>
      <vt:lpstr>進貨單建立作業 (單身)</vt:lpstr>
      <vt:lpstr>練習題</vt:lpstr>
      <vt:lpstr>進貨驗收作業之目的</vt:lpstr>
      <vt:lpstr>驗收流程</vt:lpstr>
      <vt:lpstr>進貨驗收案例</vt:lpstr>
      <vt:lpstr>步驟二：品管人員驗收料件 (進貨驗收作業)</vt:lpstr>
      <vt:lpstr>步驟二：品管人員驗收料件 (進貨驗收作業)</vt:lpstr>
      <vt:lpstr>步驟三：檢視驗收完成後的進貨單</vt:lpstr>
      <vt:lpstr>驗退件退回作業</vt:lpstr>
      <vt:lpstr>驗退件退回作業流程</vt:lpstr>
      <vt:lpstr>驗退件退回案例</vt:lpstr>
      <vt:lpstr>步驟四：驗退件退回流程 (驗退件退回作業)</vt:lpstr>
      <vt:lpstr>步驟四：驗退件退回流程 (Cont.)</vt:lpstr>
      <vt:lpstr>練習題</vt:lpstr>
      <vt:lpstr>常用報表</vt:lpstr>
    </vt:vector>
  </TitlesOfParts>
  <Company>亞東技術學院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Oit</cp:lastModifiedBy>
  <cp:revision>222</cp:revision>
  <dcterms:created xsi:type="dcterms:W3CDTF">2009-09-08T04:51:44Z</dcterms:created>
  <dcterms:modified xsi:type="dcterms:W3CDTF">2015-12-07T07:00:57Z</dcterms:modified>
</cp:coreProperties>
</file>