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06" r:id="rId2"/>
    <p:sldId id="494" r:id="rId3"/>
    <p:sldId id="495" r:id="rId4"/>
    <p:sldId id="496" r:id="rId5"/>
    <p:sldId id="497" r:id="rId6"/>
    <p:sldId id="508" r:id="rId7"/>
    <p:sldId id="498" r:id="rId8"/>
    <p:sldId id="509" r:id="rId9"/>
    <p:sldId id="510" r:id="rId10"/>
    <p:sldId id="511" r:id="rId11"/>
    <p:sldId id="512" r:id="rId12"/>
    <p:sldId id="513" r:id="rId13"/>
    <p:sldId id="515" r:id="rId14"/>
    <p:sldId id="516" r:id="rId15"/>
    <p:sldId id="517" r:id="rId16"/>
    <p:sldId id="519" r:id="rId17"/>
    <p:sldId id="520" r:id="rId18"/>
    <p:sldId id="521" r:id="rId19"/>
    <p:sldId id="522" r:id="rId20"/>
    <p:sldId id="523" r:id="rId21"/>
    <p:sldId id="518" r:id="rId22"/>
    <p:sldId id="524" r:id="rId23"/>
    <p:sldId id="525" r:id="rId24"/>
    <p:sldId id="526" r:id="rId25"/>
    <p:sldId id="529" r:id="rId26"/>
    <p:sldId id="527" r:id="rId27"/>
    <p:sldId id="528" r:id="rId28"/>
    <p:sldId id="530" r:id="rId29"/>
    <p:sldId id="532" r:id="rId30"/>
    <p:sldId id="533" r:id="rId31"/>
    <p:sldId id="534" r:id="rId32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99"/>
    <a:srgbClr val="66FFFF"/>
    <a:srgbClr val="FFFF66"/>
    <a:srgbClr val="9999FF"/>
    <a:srgbClr val="CC0000"/>
    <a:srgbClr val="FF9966"/>
    <a:srgbClr val="FF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0" autoAdjust="0"/>
    <p:restoredTop sz="93699" autoAdjust="0"/>
  </p:normalViewPr>
  <p:slideViewPr>
    <p:cSldViewPr>
      <p:cViewPr varScale="1">
        <p:scale>
          <a:sx n="61" d="100"/>
          <a:sy n="61" d="100"/>
        </p:scale>
        <p:origin x="62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C39B303-20BC-43EF-B249-1ACC20F636F2}" type="datetimeFigureOut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D828AEFF-108F-40BC-93DD-E48AF16C8B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014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F45B86E-F452-4CC3-9551-662665C1BBD3}" type="datetimeFigureOut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A4F0013-AD9A-43E6-AFEA-EE89B8C508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036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ts val="2400"/>
              </a:lnSpc>
              <a:spcBef>
                <a:spcPts val="1200"/>
              </a:spcBef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9C65A-790A-4418-98E6-9C61AF21C612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9F70D-5EEC-4447-A09A-9815727D802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2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0C3C-88A7-4CB9-81EC-265417CD6E9B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25A94-CC65-430F-AF5F-5130F7E55AC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902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625" y="13573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643188"/>
            <a:ext cx="4038600" cy="348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B9FF-8A5C-4325-996A-CD35E1C59423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46F53-61C8-4CCF-80B5-9BFB6A42257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47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DF69D-DE2E-4F9D-9AC1-10DEF5750C8D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6CF68-4EDA-4EBF-B647-30BF538D78B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9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46F63-8376-43BE-B7D5-7149D1F63F46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959E7-BCA2-4F97-A89D-4C2C69D7FB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50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571744"/>
            <a:ext cx="4038600" cy="3554419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DB5A-E51A-40A4-8649-CA0C66682369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6FED3-93D3-40E2-8574-41FF26744E2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2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500305"/>
            <a:ext cx="4040188" cy="3625857"/>
          </a:xfrm>
        </p:spPr>
        <p:txBody>
          <a:bodyPr/>
          <a:lstStyle>
            <a:lvl1pPr>
              <a:defRPr sz="2000"/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en-US" altLang="zh-TW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00307"/>
            <a:ext cx="4041775" cy="3625856"/>
          </a:xfr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2000" b="1" kern="1200" dirty="0" smtClean="0">
                <a:solidFill>
                  <a:srgbClr val="FF3399"/>
                </a:solidFill>
                <a:latin typeface="標楷體" pitchFamily="65" charset="-120"/>
                <a:ea typeface="標楷體" pitchFamily="65" charset="-120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defRPr lang="zh-TW" altLang="en-US" sz="1800" b="1" kern="1200" dirty="0" smtClean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algn="l" defTabSz="914400" rtl="0" eaLnBrk="1" latinLnBrk="0" hangingPunct="1">
              <a:spcBef>
                <a:spcPct val="20000"/>
              </a:spcBef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>
              <a:defRPr lang="zh-TW" altLang="en-US" sz="1600" b="1" kern="12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71776-DB1F-4909-A66A-371637D7DBA6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6026-936F-452C-BD86-4E549FC0CBF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895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B0820-51F1-4CBA-A28D-4A89F45DF77D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C9D87-5666-4D56-83FD-02BBA56EEB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5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19FF6-D923-4D6B-8175-2DA2BABBABD7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F05FA-A49C-4C7B-9ABF-54C9674F08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3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683D-7A0D-4D50-8CAC-37CD4F279EA0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5B35A5-3229-4822-AE30-208634D91E0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42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848DA-9587-4878-A0AC-666ADC7C9440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B601F-B714-424A-A10C-596536D909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266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6C30-39A9-4688-8427-A07F51F9C425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E584B-1EF3-4847-BE2E-05B7D3E0E2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033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28625" y="1357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E65CE1-BE41-46D4-9EB7-75DBDB8C7FA8}" type="datetime1">
              <a:rPr lang="zh-TW" altLang="en-US"/>
              <a:pPr>
                <a:defRPr/>
              </a:pPr>
              <a:t>2015/12/14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260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defRPr>
            </a:lvl1pPr>
          </a:lstStyle>
          <a:p>
            <a:fld id="{F39B695F-53AB-4691-AC49-F27A1DBB099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Times New Roman" pitchFamily="18" charset="0"/>
          <a:ea typeface="書法家顏楷體" pitchFamily="49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FF3399"/>
        </a:buClr>
        <a:buSzPct val="65000"/>
        <a:buFont typeface="Wingdings" pitchFamily="2" charset="2"/>
        <a:buChar char="u"/>
        <a:defRPr sz="2000" b="1" kern="1200">
          <a:solidFill>
            <a:srgbClr val="FF3399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Ø"/>
        <a:defRPr sz="2800" b="1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ü"/>
        <a:defRPr sz="24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lnSpc>
          <a:spcPts val="2400"/>
        </a:lnSpc>
        <a:spcBef>
          <a:spcPts val="12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標楷體" pitchFamily="65" charset="-12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CC09-2A6E-474B-A05D-7F696A021944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64514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十二、進貨退出作業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276872"/>
            <a:ext cx="6806029" cy="458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4942391"/>
            <a:ext cx="1728192" cy="381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985660" y="4005064"/>
            <a:ext cx="3916921" cy="824649"/>
          </a:xfrm>
          <a:prstGeom prst="wedgeRoundRectCallout">
            <a:avLst>
              <a:gd name="adj1" fmla="val -23447"/>
              <a:gd name="adj2" fmla="val 61777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若該筆退貨商品有對應的進貨單時，會自動出現進貨單資訊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880" y="4942391"/>
            <a:ext cx="1728302" cy="381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699792" y="5445224"/>
            <a:ext cx="3976914" cy="1152128"/>
          </a:xfrm>
          <a:prstGeom prst="wedgeRoundRectCallout">
            <a:avLst>
              <a:gd name="adj1" fmla="val -17937"/>
              <a:gd name="adj2" fmla="val -59952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若該筆退貨商品有對應的採購單時，會自動出現採購單資訊。其退貨數量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會更新採購單之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已交數量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5458" y="4942395"/>
            <a:ext cx="2482886" cy="381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4568717" y="3763331"/>
            <a:ext cx="3976914" cy="1008112"/>
          </a:xfrm>
          <a:prstGeom prst="wedgeRoundRectCallout">
            <a:avLst>
              <a:gd name="adj1" fmla="val -22885"/>
              <a:gd name="adj2" fmla="val 61609"/>
              <a:gd name="adj3" fmla="val 16667"/>
            </a:avLst>
          </a:prstGeom>
          <a:gradFill>
            <a:gsLst>
              <a:gs pos="0">
                <a:srgbClr val="66FFFF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結案碼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應付憑單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之欄位空白，表示該筆退貨資料尚未進行帳款處理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6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廠商進貨</a:t>
            </a:r>
            <a:r>
              <a:rPr lang="zh-TW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明細表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查詢供應商某一段時間之進貨、退貨明細資料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品號進貨歷史紀錄表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查詢品號資料於某一段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時間之進貨、退貨明細資料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34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CC09-2A6E-474B-A05D-7F696A021944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64514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、銷貨流程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191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4614-F9E5-4C28-9B33-21CC13A0D84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銷貨單作業目的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73856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銷貨單</a:t>
            </a:r>
            <a:r>
              <a:rPr lang="zh-TW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用來記錄出貨給客戶的資料，當銷貨單確認後表示商品已從倉庫出貨，所以將減少庫存數量</a:t>
            </a:r>
          </a:p>
        </p:txBody>
      </p:sp>
    </p:spTree>
    <p:extLst>
      <p:ext uri="{BB962C8B-B14F-4D97-AF65-F5344CB8AC3E}">
        <p14:creationId xmlns:p14="http://schemas.microsoft.com/office/powerpoint/2010/main" val="9315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90B67-0583-48C5-9070-1E829B55906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395288" y="0"/>
            <a:ext cx="842486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419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29600" cy="847725"/>
          </a:xfrm>
        </p:spPr>
        <p:txBody>
          <a:bodyPr/>
          <a:lstStyle/>
          <a:p>
            <a:r>
              <a:rPr lang="zh-TW" altLang="en-US" smtClean="0"/>
              <a:t>銷貨作業流程</a:t>
            </a:r>
          </a:p>
        </p:txBody>
      </p:sp>
      <p:sp>
        <p:nvSpPr>
          <p:cNvPr id="60425" name="AutoShape 9"/>
          <p:cNvSpPr>
            <a:spLocks noChangeArrowheads="1"/>
          </p:cNvSpPr>
          <p:nvPr/>
        </p:nvSpPr>
        <p:spPr bwMode="auto">
          <a:xfrm>
            <a:off x="3924300" y="5013325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4643438" y="2781300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492500" y="5013325"/>
            <a:ext cx="504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是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 flipH="1" flipV="1">
            <a:off x="2700338" y="4508500"/>
            <a:ext cx="719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 flipV="1">
            <a:off x="3419475" y="53736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331913" y="1341438"/>
            <a:ext cx="4175125" cy="1295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/>
          <a:lstStyle/>
          <a:p>
            <a:r>
              <a:rPr lang="zh-TW" altLang="en-US" sz="2000" b="1">
                <a:solidFill>
                  <a:srgbClr val="0000FF"/>
                </a:solidFill>
              </a:rPr>
              <a:t>訂單管理系統</a:t>
            </a:r>
            <a:endParaRPr lang="en-US" altLang="zh-TW" sz="2000" b="1">
              <a:solidFill>
                <a:srgbClr val="0000FF"/>
              </a:solidFill>
            </a:endParaRPr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1547813" y="1844675"/>
            <a:ext cx="1584325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en-US" altLang="zh-TW" b="1">
                <a:solidFill>
                  <a:srgbClr val="FF0000"/>
                </a:solidFill>
                <a:ea typeface="MS Gothic" pitchFamily="49" charset="-128"/>
              </a:rPr>
              <a:t>①</a:t>
            </a:r>
            <a:r>
              <a:rPr lang="zh-TW" altLang="en-US" b="1"/>
              <a:t>報價單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3563938" y="3141663"/>
            <a:ext cx="23050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99"/>
              </a:gs>
              <a:gs pos="50000">
                <a:schemeClr val="bg1"/>
              </a:gs>
              <a:gs pos="100000">
                <a:srgbClr val="FF99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charset="0"/>
              </a:rPr>
              <a:t>銷貨單建立作業</a:t>
            </a:r>
          </a:p>
        </p:txBody>
      </p:sp>
      <p:sp>
        <p:nvSpPr>
          <p:cNvPr id="3" name="Line 21"/>
          <p:cNvSpPr>
            <a:spLocks noChangeShapeType="1"/>
          </p:cNvSpPr>
          <p:nvPr/>
        </p:nvSpPr>
        <p:spPr bwMode="auto">
          <a:xfrm flipH="1">
            <a:off x="4643438" y="3573463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1476375" y="3068638"/>
            <a:ext cx="1657350" cy="57626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</a:rPr>
              <a:t>④</a:t>
            </a:r>
            <a:r>
              <a:rPr lang="zh-TW" altLang="en-US" b="1"/>
              <a:t>手動輸入</a:t>
            </a:r>
          </a:p>
        </p:txBody>
      </p:sp>
      <p:sp>
        <p:nvSpPr>
          <p:cNvPr id="4" name="Line 21"/>
          <p:cNvSpPr>
            <a:spLocks noChangeShapeType="1"/>
          </p:cNvSpPr>
          <p:nvPr/>
        </p:nvSpPr>
        <p:spPr bwMode="auto">
          <a:xfrm>
            <a:off x="3132138" y="33575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 flipH="1">
            <a:off x="4643438" y="458152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64" name="AutoShape 48"/>
          <p:cNvSpPr>
            <a:spLocks noChangeArrowheads="1"/>
          </p:cNvSpPr>
          <p:nvPr/>
        </p:nvSpPr>
        <p:spPr bwMode="auto">
          <a:xfrm>
            <a:off x="827088" y="5084763"/>
            <a:ext cx="1584325" cy="646112"/>
          </a:xfrm>
          <a:prstGeom prst="flowChartDocumen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charset="0"/>
              </a:rPr>
              <a:t>銷貨單憑證</a:t>
            </a:r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3924300" y="3933825"/>
            <a:ext cx="1584325" cy="646113"/>
          </a:xfrm>
          <a:prstGeom prst="flowChartDocument">
            <a:avLst/>
          </a:prstGeom>
          <a:gradFill rotWithShape="1">
            <a:gsLst>
              <a:gs pos="0">
                <a:srgbClr val="66CCFF"/>
              </a:gs>
              <a:gs pos="50000">
                <a:schemeClr val="bg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charset="0"/>
              </a:rPr>
              <a:t>銷貨單憑證</a:t>
            </a:r>
          </a:p>
        </p:txBody>
      </p:sp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3419475" y="4508500"/>
            <a:ext cx="0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>
            <a:off x="2484438" y="242093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6227763" y="4367213"/>
            <a:ext cx="1587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6229350" y="3359150"/>
            <a:ext cx="0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 flipV="1">
            <a:off x="5868988" y="3359150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5508625" y="5013325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5724525" y="3933825"/>
            <a:ext cx="10080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修改</a:t>
            </a: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4716463" y="4508500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送交主管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3706813" y="1844675"/>
            <a:ext cx="1584325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②</a:t>
            </a:r>
            <a:r>
              <a:rPr lang="zh-TW" altLang="en-US" b="1"/>
              <a:t>客戶訂單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5940425" y="1341438"/>
            <a:ext cx="2016125" cy="1295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/>
          <a:lstStyle/>
          <a:p>
            <a:r>
              <a:rPr lang="zh-TW" altLang="en-US" sz="2000" b="1">
                <a:solidFill>
                  <a:srgbClr val="0000FF"/>
                </a:solidFill>
              </a:rPr>
              <a:t>庫存管理系統</a:t>
            </a:r>
            <a:endParaRPr lang="en-US" altLang="zh-TW" sz="2000" b="1">
              <a:solidFill>
                <a:srgbClr val="0000FF"/>
              </a:solidFill>
            </a:endParaRPr>
          </a:p>
        </p:txBody>
      </p:sp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6156325" y="1844675"/>
            <a:ext cx="1584325" cy="5762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chemeClr val="bg1"/>
              </a:gs>
              <a:gs pos="100000">
                <a:srgbClr val="FFFF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wrap="none" lIns="54000" rIns="54000" anchor="ctr" anchorCtr="1"/>
          <a:lstStyle/>
          <a:p>
            <a:pPr algn="ctr">
              <a:defRPr/>
            </a:pPr>
            <a:r>
              <a:rPr lang="zh-TW" altLang="en-US" b="1">
                <a:solidFill>
                  <a:srgbClr val="FF0000"/>
                </a:solidFill>
              </a:rPr>
              <a:t>③</a:t>
            </a:r>
            <a:r>
              <a:rPr lang="zh-TW" altLang="en-US" b="1"/>
              <a:t>借出單</a:t>
            </a:r>
          </a:p>
        </p:txBody>
      </p:sp>
      <p:sp>
        <p:nvSpPr>
          <p:cNvPr id="17" name="Line 32"/>
          <p:cNvSpPr>
            <a:spLocks noChangeShapeType="1"/>
          </p:cNvSpPr>
          <p:nvPr/>
        </p:nvSpPr>
        <p:spPr bwMode="auto">
          <a:xfrm flipV="1">
            <a:off x="2484438" y="2781300"/>
            <a:ext cx="215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4643438" y="242093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Line 32"/>
          <p:cNvSpPr>
            <a:spLocks noChangeShapeType="1"/>
          </p:cNvSpPr>
          <p:nvPr/>
        </p:nvSpPr>
        <p:spPr bwMode="auto">
          <a:xfrm>
            <a:off x="7019925" y="2420938"/>
            <a:ext cx="0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 flipV="1">
            <a:off x="4643438" y="2781300"/>
            <a:ext cx="2376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 flipV="1">
            <a:off x="5364163" y="5373688"/>
            <a:ext cx="86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1331913" y="4149725"/>
            <a:ext cx="1368425" cy="6477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庫存減少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2411413" y="5373688"/>
            <a:ext cx="10080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411413" y="4941888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送給客戶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1707" name="AutoShape 27"/>
          <p:cNvSpPr>
            <a:spLocks noChangeArrowheads="1"/>
          </p:cNvSpPr>
          <p:nvPr/>
        </p:nvSpPr>
        <p:spPr bwMode="auto">
          <a:xfrm>
            <a:off x="6588125" y="5229225"/>
            <a:ext cx="2016125" cy="1368425"/>
          </a:xfrm>
          <a:prstGeom prst="flowChartMultidocument">
            <a:avLst/>
          </a:prstGeom>
          <a:gradFill rotWithShape="1">
            <a:gsLst>
              <a:gs pos="0">
                <a:srgbClr val="66FF66"/>
              </a:gs>
              <a:gs pos="50000">
                <a:schemeClr val="bg1"/>
              </a:gs>
              <a:gs pos="100000">
                <a:srgbClr val="66FF66"/>
              </a:gs>
            </a:gsLst>
            <a:lin ang="5400000" scaled="1"/>
          </a:gra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0" lang="zh-TW" altLang="en-US" sz="1600" b="1"/>
              <a:t>商品銷貨期報表</a:t>
            </a:r>
          </a:p>
          <a:p>
            <a:pPr>
              <a:defRPr/>
            </a:pPr>
            <a:r>
              <a:rPr kumimoji="0" lang="zh-TW" altLang="en-US" sz="1600" b="1"/>
              <a:t>歷史交易記錄表、</a:t>
            </a:r>
            <a:br>
              <a:rPr kumimoji="0" lang="zh-TW" altLang="en-US" sz="1600" b="1"/>
            </a:br>
            <a:r>
              <a:rPr kumimoji="0" lang="zh-TW" altLang="en-US" sz="1600" b="1"/>
              <a:t>客戶銷貨明細表</a:t>
            </a:r>
            <a:r>
              <a:rPr kumimoji="0" lang="en-US" altLang="zh-TW" sz="1600" b="1"/>
              <a:t>…</a:t>
            </a:r>
            <a:endParaRPr lang="en-US" altLang="zh-TW" sz="1600" b="1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3419475" y="537368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3419475" y="6021388"/>
            <a:ext cx="316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3779838" y="5949950"/>
            <a:ext cx="23764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銷售實績管理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9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6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9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3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8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5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5" grpId="0" animBg="1"/>
      <p:bldP spid="22549" grpId="0" animBg="1"/>
      <p:bldP spid="22564" grpId="0"/>
      <p:bldP spid="2" grpId="0" animBg="1"/>
      <p:bldP spid="22560" grpId="0" animBg="1"/>
      <p:bldP spid="22550" grpId="0" animBg="1"/>
      <p:bldP spid="60454" grpId="0" animBg="1"/>
      <p:bldP spid="22548" grpId="0" animBg="1"/>
      <p:bldP spid="3" grpId="0" animBg="1"/>
      <p:bldP spid="60461" grpId="0" animBg="1"/>
      <p:bldP spid="4" grpId="0" animBg="1"/>
      <p:bldP spid="5" grpId="0" animBg="1"/>
      <p:bldP spid="60464" grpId="0" animBg="1"/>
      <p:bldP spid="6044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3834" grpId="0" animBg="1"/>
      <p:bldP spid="22" grpId="0" animBg="1"/>
      <p:bldP spid="23" grpId="0"/>
      <p:bldP spid="71707" grpId="0" animBg="1"/>
      <p:bldP spid="24" grpId="0" animBg="1"/>
      <p:bldP spid="25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C4BC-D362-4DE3-B877-61DBA445666F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1341438"/>
            <a:ext cx="8229600" cy="1143000"/>
          </a:xfrm>
        </p:spPr>
        <p:txBody>
          <a:bodyPr/>
          <a:lstStyle/>
          <a:p>
            <a:r>
              <a:rPr lang="zh-TW" altLang="en-US" smtClean="0"/>
              <a:t>銷貨作業範例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成功科技於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05/29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依客戶約定時間，送交貨品給標竿公司：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品項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數位相機－高手玩家型 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(610001)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數量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700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台</a:t>
            </a:r>
            <a:endParaRPr lang="en-US" altLang="zh-TW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品項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數位相機－專業型 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(610002)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數量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(2)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100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台</a:t>
            </a:r>
            <a:endParaRPr lang="en-US" altLang="zh-TW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隨貨附發票</a:t>
            </a:r>
            <a:endParaRPr lang="en-US" altLang="zh-TW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送貨至標竿公司之五股倉儲中心</a:t>
            </a:r>
            <a:endParaRPr lang="en-US" altLang="zh-TW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6344" y="2253392"/>
            <a:ext cx="6571311" cy="460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銷貨單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</a:p>
        </p:txBody>
      </p:sp>
      <p:sp>
        <p:nvSpPr>
          <p:cNvPr id="7" name="矩形 6"/>
          <p:cNvSpPr/>
          <p:nvPr/>
        </p:nvSpPr>
        <p:spPr>
          <a:xfrm>
            <a:off x="1691680" y="2974694"/>
            <a:ext cx="3384376" cy="405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695740" y="3502060"/>
            <a:ext cx="4032448" cy="657485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新增一張銷貨單，並輸入基本資料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2217" y="3177250"/>
            <a:ext cx="972108" cy="2025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856662" y="3502060"/>
            <a:ext cx="5171427" cy="657485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在此處，按下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F3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可以看到該客戶之信用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額度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5458" y="3339030"/>
            <a:ext cx="601884" cy="237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4283968" y="3739619"/>
            <a:ext cx="4097119" cy="839851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FF99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現銷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，指「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現金銷貨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」，後續不會產生應收帳款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7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6344" y="2253392"/>
            <a:ext cx="6571311" cy="460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8" name="圓角矩形圖說文字 7"/>
          <p:cNvSpPr/>
          <p:nvPr/>
        </p:nvSpPr>
        <p:spPr>
          <a:xfrm>
            <a:off x="4716016" y="3196615"/>
            <a:ext cx="4053038" cy="936104"/>
          </a:xfrm>
          <a:prstGeom prst="wedgeRoundRectCallout">
            <a:avLst>
              <a:gd name="adj1" fmla="val -20877"/>
              <a:gd name="adj2" fmla="val -69289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複製前置單據，複製來源有：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『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訂單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』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『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借出單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』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『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報價單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銷貨單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作業：複製前置單據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63409" y="2708921"/>
            <a:ext cx="248751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20077" y="3217207"/>
            <a:ext cx="4412801" cy="314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466511" y="3773097"/>
            <a:ext cx="3421273" cy="358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6123" y="4271058"/>
            <a:ext cx="330355" cy="308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3002615" y="2996953"/>
            <a:ext cx="2041223" cy="657485"/>
          </a:xfrm>
          <a:prstGeom prst="wedgeRoundRectCallout">
            <a:avLst>
              <a:gd name="adj1" fmla="val -25213"/>
              <a:gd name="adj2" fmla="val 63538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先選擇複製來源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4571999" y="4244546"/>
            <a:ext cx="3527979" cy="619440"/>
          </a:xfrm>
          <a:prstGeom prst="wedgeRoundRectCallout">
            <a:avLst>
              <a:gd name="adj1" fmla="val -54027"/>
              <a:gd name="adj2" fmla="val -21638"/>
              <a:gd name="adj3" fmla="val 16667"/>
            </a:avLst>
          </a:prstGeom>
          <a:gradFill>
            <a:gsLst>
              <a:gs pos="0">
                <a:srgbClr val="FF99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選擇來源單別：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C221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配銷訂單內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3041" y="2255767"/>
            <a:ext cx="7185950" cy="460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153176" y="5085184"/>
            <a:ext cx="6946802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6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2707" grpId="0"/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859" y="2251942"/>
            <a:ext cx="8766280" cy="460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8" name="圓角矩形圖說文字 7"/>
          <p:cNvSpPr/>
          <p:nvPr/>
        </p:nvSpPr>
        <p:spPr>
          <a:xfrm>
            <a:off x="2699792" y="3933056"/>
            <a:ext cx="4608512" cy="1089967"/>
          </a:xfrm>
          <a:prstGeom prst="wedgeRoundRectCallout">
            <a:avLst>
              <a:gd name="adj1" fmla="val -18592"/>
              <a:gd name="adj2" fmla="val 59304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當銷貨單確認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核准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後，公司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存貨量減少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，客戶訂單之品項會自動回寫 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已交數量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客戶訂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840" y="5157192"/>
            <a:ext cx="536144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8185" y="5161807"/>
            <a:ext cx="648072" cy="643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5580112" y="5897440"/>
            <a:ext cx="3015301" cy="771920"/>
          </a:xfrm>
          <a:prstGeom prst="wedgeRoundRectCallout">
            <a:avLst>
              <a:gd name="adj1" fmla="val -18408"/>
              <a:gd name="adj2" fmla="val -61454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當銷貨量＝客戶訂單量，結案碼會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：自動結案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2707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訂單銷貨狀況表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查詢客戶－訂單的方式，顯示每張訂單的出貨狀況，用以掌握訂單度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商品出貨排程表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以日期排程為查詢條件，用以準備出貨程序</a:t>
            </a:r>
            <a:endParaRPr lang="en-US" altLang="zh-TW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1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708D8-0BCE-4537-A285-2B42C5FE9AB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退貨簡介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8814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當進貨產品驗收入庫後，才發現品質異常時</a:t>
            </a:r>
          </a:p>
          <a:p>
            <a:pPr marL="868363" lvl="1" indent="-411163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 廠商同意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，商品送回廠商</a:t>
            </a:r>
          </a:p>
          <a:p>
            <a:pPr marL="868363" lvl="1" indent="-411163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：用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應付帳款減少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方式，稱為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折讓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，商品不退回給廠商</a:t>
            </a:r>
          </a:p>
          <a:p>
            <a:pPr marL="1393825"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折讓＝折扣讓予</a:t>
            </a:r>
            <a:b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折讓就是賣方開發票給您，事後您要退貨或是還價，必須以折讓方事證明給稅捐單位看，賣方證明有退費給買方，沒有發生交易，不用繳稅給稅捐單位</a:t>
            </a:r>
          </a:p>
          <a:p>
            <a:pPr marL="1393825"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就是優惠、打折、折扣、降價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CC09-2A6E-474B-A05D-7F696A02194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64514" name="Rectangle 2"/>
          <p:cNvSpPr>
            <a:spLocks noGrp="1"/>
          </p:cNvSpPr>
          <p:nvPr>
            <p:ph type="ctrTitle" idx="4294967295"/>
          </p:nvPr>
        </p:nvSpPr>
        <p:spPr>
          <a:xfrm>
            <a:off x="684213" y="2420938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、銷貨退回流程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1110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6460D-B2B7-4626-86DD-DFEC917E2C06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79375" y="2336800"/>
            <a:ext cx="89281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932363" y="5084763"/>
            <a:ext cx="1655762" cy="15113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庫存管理系統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smtClean="0"/>
              <a:t>銷貨退回流程</a:t>
            </a:r>
            <a:endParaRPr lang="en-US" altLang="zh-TW" smtClean="0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175125" y="587375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2801937" y="5514974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 dirty="0">
                <a:latin typeface="Arial" pitchFamily="34" charset="0"/>
              </a:rPr>
              <a:t>核准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755650" y="4219575"/>
            <a:ext cx="10080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修改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2445545" y="5503862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939382" y="5514976"/>
            <a:ext cx="10080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</a:rPr>
              <a:t>是</a:t>
            </a:r>
            <a:endParaRPr lang="zh-TW" altLang="en-US" sz="1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563938" y="3498850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484438" y="3067050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charset="0"/>
              </a:rPr>
              <a:t>銷貨單建立作業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258888" y="3500438"/>
            <a:ext cx="14398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TW" altLang="en-US" sz="1600" b="1" dirty="0">
                <a:solidFill>
                  <a:srgbClr val="0000FF"/>
                </a:solidFill>
              </a:rPr>
              <a:t>銷退：輸入</a:t>
            </a:r>
            <a:br>
              <a:rPr kumimoji="0" lang="zh-TW" altLang="en-US" sz="1600" b="1" dirty="0">
                <a:solidFill>
                  <a:srgbClr val="0000FF"/>
                </a:solidFill>
              </a:rPr>
            </a:br>
            <a:r>
              <a:rPr kumimoji="0" lang="zh-TW" altLang="en-US" sz="1600" b="1" dirty="0">
                <a:solidFill>
                  <a:srgbClr val="0000FF"/>
                </a:solidFill>
              </a:rPr>
              <a:t>    數量、單</a:t>
            </a:r>
            <a:br>
              <a:rPr kumimoji="0" lang="zh-TW" altLang="en-US" sz="1600" b="1" dirty="0">
                <a:solidFill>
                  <a:srgbClr val="0000FF"/>
                </a:solidFill>
              </a:rPr>
            </a:br>
            <a:r>
              <a:rPr kumimoji="0" lang="zh-TW" altLang="en-US" sz="1600" b="1" dirty="0">
                <a:solidFill>
                  <a:srgbClr val="0000FF"/>
                </a:solidFill>
              </a:rPr>
              <a:t>    價及金額</a:t>
            </a:r>
            <a:endParaRPr lang="en-US" altLang="zh-TW" sz="16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258888" y="4651374"/>
            <a:ext cx="1587" cy="12128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859338" y="2924175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Arial" charset="0"/>
              </a:rPr>
              <a:t>送貨給客戶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521868" y="5257798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484438" y="3716338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charset="0"/>
              </a:rPr>
              <a:t>銷退單建立作業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V="1">
            <a:off x="4643438" y="3284538"/>
            <a:ext cx="1296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1260475" y="3282950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3563938" y="41481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5076825" y="5516563"/>
            <a:ext cx="1295400" cy="8651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庫存無影響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6877050" y="3141663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 dirty="0">
                <a:latin typeface="Arial" charset="0"/>
              </a:rPr>
              <a:t>客戶</a:t>
            </a:r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1260475" y="32829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1258887" y="5875336"/>
            <a:ext cx="154304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84888" y="2420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書法家顏楷體" pitchFamily="49" charset="-120"/>
              </a:rPr>
              <a:t>客戶端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59113" y="2420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公   司</a:t>
            </a: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4643438" y="4005263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>
            <a:off x="4643438" y="3860800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859338" y="3500438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要求退貨</a:t>
            </a:r>
            <a:r>
              <a:rPr lang="en-US" altLang="zh-TW" sz="1600" b="1">
                <a:solidFill>
                  <a:srgbClr val="FF0000"/>
                </a:solidFill>
                <a:latin typeface="Arial" charset="0"/>
              </a:rPr>
              <a:t>/</a:t>
            </a:r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折讓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924299" y="5873750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 dirty="0">
                <a:solidFill>
                  <a:srgbClr val="0000FF"/>
                </a:solidFill>
                <a:latin typeface="Arial" charset="0"/>
              </a:rPr>
              <a:t>若為折讓</a:t>
            </a: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6877050" y="5299075"/>
            <a:ext cx="13684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進貨折讓單</a:t>
            </a:r>
          </a:p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589713" y="55880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5940425" y="2852738"/>
            <a:ext cx="2160588" cy="165576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859338" y="4005263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同意退貨</a:t>
            </a:r>
            <a:r>
              <a:rPr lang="en-US" altLang="zh-TW" sz="1600" b="1">
                <a:solidFill>
                  <a:srgbClr val="FF0000"/>
                </a:solidFill>
                <a:latin typeface="Arial" charset="0"/>
              </a:rPr>
              <a:t>/</a:t>
            </a:r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折讓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948488" y="3933825"/>
            <a:ext cx="936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聯絡人</a:t>
            </a:r>
          </a:p>
        </p:txBody>
      </p:sp>
      <p:pic>
        <p:nvPicPr>
          <p:cNvPr id="13348" name="Picture 39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716338"/>
            <a:ext cx="6667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9" name="Picture 41" descr="j02971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924175"/>
            <a:ext cx="93662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2627313" y="4342605"/>
            <a:ext cx="1871662" cy="100965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 dirty="0">
                <a:latin typeface="Arial" charset="0"/>
              </a:rPr>
              <a:t>銷退單憑證 </a:t>
            </a:r>
            <a:r>
              <a:rPr lang="en-US" altLang="zh-TW" b="1" dirty="0">
                <a:latin typeface="Arial" charset="0"/>
              </a:rPr>
              <a:t>or</a:t>
            </a:r>
          </a:p>
          <a:p>
            <a:pPr algn="ctr">
              <a:defRPr/>
            </a:pPr>
            <a:r>
              <a:rPr lang="en-US" altLang="zh-TW" b="1" dirty="0">
                <a:latin typeface="Arial" charset="0"/>
              </a:rPr>
              <a:t> </a:t>
            </a:r>
            <a:r>
              <a:rPr lang="zh-TW" altLang="en-US" b="1" dirty="0">
                <a:latin typeface="Arial" charset="0"/>
              </a:rPr>
              <a:t>銷退折讓證明單</a:t>
            </a:r>
          </a:p>
          <a:p>
            <a:pPr algn="ctr">
              <a:defRPr/>
            </a:pPr>
            <a:r>
              <a:rPr lang="zh-TW" altLang="en-US" b="1" dirty="0">
                <a:latin typeface="Arial" charset="0"/>
              </a:rPr>
              <a:t>憑證</a:t>
            </a:r>
          </a:p>
        </p:txBody>
      </p:sp>
    </p:spTree>
    <p:extLst>
      <p:ext uri="{BB962C8B-B14F-4D97-AF65-F5344CB8AC3E}">
        <p14:creationId xmlns:p14="http://schemas.microsoft.com/office/powerpoint/2010/main" val="16634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4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6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39" grpId="0" animBg="1"/>
      <p:bldP spid="71683" grpId="0"/>
      <p:bldP spid="22549" grpId="0" animBg="1"/>
      <p:bldP spid="71689" grpId="0" animBg="1"/>
      <p:bldP spid="22548" grpId="0" animBg="1"/>
      <p:bldP spid="3" grpId="0"/>
      <p:bldP spid="4" grpId="0"/>
      <p:bldP spid="6" grpId="0" animBg="1"/>
      <p:bldP spid="7" grpId="0" animBg="1"/>
      <p:bldP spid="10" grpId="0" animBg="1"/>
      <p:bldP spid="13" grpId="0"/>
      <p:bldP spid="14" grpId="0" animBg="1"/>
      <p:bldP spid="16" grpId="0" animBg="1"/>
      <p:bldP spid="20" grpId="0" animBg="1"/>
      <p:bldP spid="2" grpId="0" animBg="1"/>
      <p:bldP spid="33834" grpId="0" animBg="1"/>
      <p:bldP spid="5" grpId="0"/>
      <p:bldP spid="9" grpId="0" animBg="1"/>
      <p:bldP spid="23" grpId="0" animBg="1"/>
      <p:bldP spid="58372" grpId="0"/>
      <p:bldP spid="58373" grpId="0"/>
      <p:bldP spid="11" grpId="0" animBg="1"/>
      <p:bldP spid="12" grpId="0" animBg="1"/>
      <p:bldP spid="17" grpId="0"/>
      <p:bldP spid="18" grpId="0"/>
      <p:bldP spid="19" grpId="0" animBg="1"/>
      <p:bldP spid="21" grpId="0" animBg="1"/>
      <p:bldP spid="91171" grpId="0" animBg="1"/>
      <p:bldP spid="22" grpId="0"/>
      <p:bldP spid="24" grpId="0"/>
      <p:bldP spid="717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C4BC-D362-4DE3-B877-61DBA445666F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2304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1341438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銷貨退回範例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06/01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客戶標竿公司發現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5/29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出貨之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數位相機－專業型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(610002)”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，有兩台瑕疵，雙方協商後以退貨</a:t>
            </a: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方式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處理</a:t>
            </a:r>
            <a:endParaRPr lang="en-US" altLang="zh-TW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1842" y="2349500"/>
            <a:ext cx="6624736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銷退單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</a:p>
        </p:txBody>
      </p:sp>
      <p:sp>
        <p:nvSpPr>
          <p:cNvPr id="7" name="矩形 6"/>
          <p:cNvSpPr/>
          <p:nvPr/>
        </p:nvSpPr>
        <p:spPr>
          <a:xfrm>
            <a:off x="1515577" y="2963119"/>
            <a:ext cx="3829445" cy="451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747928" y="3573016"/>
            <a:ext cx="4805470" cy="1152128"/>
          </a:xfrm>
          <a:prstGeom prst="wedgeRoundRectCallout">
            <a:avLst>
              <a:gd name="adj1" fmla="val -19102"/>
              <a:gd name="adj2" fmla="val -62823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新增一張銷退單，並輸入基本資料。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可運用單別設計成：銷退與折讓不同單別，並在單身之類型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欄位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銷退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或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折讓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53397" y="2758021"/>
            <a:ext cx="291817" cy="2398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422643" y="3159439"/>
            <a:ext cx="3853139" cy="944980"/>
          </a:xfrm>
          <a:prstGeom prst="wedgeRoundRectCallout">
            <a:avLst>
              <a:gd name="adj1" fmla="val -16433"/>
              <a:gd name="adj2" fmla="val -64538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可使用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複製前置單據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方式，帶出</a:t>
            </a:r>
            <a:r>
              <a:rPr lang="zh-TW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原銷貨單之全部品項</a:t>
            </a:r>
            <a:endParaRPr lang="zh-TW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2342" y="3573016"/>
            <a:ext cx="2762790" cy="234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8017" y="2270947"/>
            <a:ext cx="6690284" cy="45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1288017" y="4941168"/>
            <a:ext cx="6658561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19646" y="4909032"/>
            <a:ext cx="474562" cy="5657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285989" y="3054845"/>
            <a:ext cx="5692312" cy="1684547"/>
          </a:xfrm>
          <a:prstGeom prst="wedgeRoundRectCallout">
            <a:avLst>
              <a:gd name="adj1" fmla="val -20639"/>
              <a:gd name="adj2" fmla="val 59098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類型：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銷退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與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折讓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。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銷退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：客戶將貨品退回來，影響庫存數量與應收款項金額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折讓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：僅針對應收帳款折減，不影響庫存數量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無法輸入數量，數量為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5616" y="2212877"/>
            <a:ext cx="6867918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銷退單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2301684" y="5421968"/>
            <a:ext cx="3096344" cy="735764"/>
          </a:xfrm>
          <a:prstGeom prst="wedgeRoundRectCallout">
            <a:avLst>
              <a:gd name="adj1" fmla="val -19102"/>
              <a:gd name="adj2" fmla="val -62823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不需退貨之品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項，請使用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“Ctrl + Del” 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刪除單身資料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47462" y="5127585"/>
            <a:ext cx="6636906" cy="185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012" y="2320889"/>
            <a:ext cx="9163652" cy="441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301583" y="5017625"/>
            <a:ext cx="788858" cy="387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圓角矩形圖說文字 11"/>
          <p:cNvSpPr/>
          <p:nvPr/>
        </p:nvSpPr>
        <p:spPr>
          <a:xfrm>
            <a:off x="1673211" y="5514566"/>
            <a:ext cx="3096344" cy="648072"/>
          </a:xfrm>
          <a:prstGeom prst="wedgeRoundRectCallout">
            <a:avLst>
              <a:gd name="adj1" fmla="val -19102"/>
              <a:gd name="adj2" fmla="val -62823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選擇類型，並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輸入銷退數量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27151" y="5040439"/>
            <a:ext cx="1602315" cy="341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4532673" y="3628329"/>
            <a:ext cx="4176463" cy="1265002"/>
          </a:xfrm>
          <a:prstGeom prst="wedgeRoundRectCallout">
            <a:avLst>
              <a:gd name="adj1" fmla="val -13666"/>
              <a:gd name="adj2" fmla="val 58865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若銷退單有對應的銷貨單據時，此處會記錄銷貨單資訊 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銷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退</a:t>
            </a:r>
            <a:r>
              <a:rPr lang="zh-TW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數量不可大於原銷貨單之銷貨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數量</a:t>
            </a:r>
            <a:endParaRPr lang="zh-TW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6158" y="5036540"/>
            <a:ext cx="1583762" cy="3572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3742332" y="5511338"/>
            <a:ext cx="5228611" cy="1256299"/>
          </a:xfrm>
          <a:prstGeom prst="wedgeRoundRectCallout">
            <a:avLst>
              <a:gd name="adj1" fmla="val 32306"/>
              <a:gd name="adj2" fmla="val -58148"/>
              <a:gd name="adj3" fmla="val 16667"/>
            </a:avLst>
          </a:prstGeom>
          <a:gradFill>
            <a:gsLst>
              <a:gs pos="0">
                <a:srgbClr val="FF99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若銷退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單對應之銷貨單有前置訂單時，此處會顯示原訂單單號；且銷退單的數量會自動更新原訂單之「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已交數量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」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1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8" grpId="2" animBg="1"/>
      <p:bldP spid="17" grpId="0" animBg="1"/>
      <p:bldP spid="17" grpId="1" animBg="1"/>
      <p:bldP spid="7" grpId="0" animBg="1"/>
      <p:bldP spid="7" grpId="1" animBg="1"/>
      <p:bldP spid="12" grpId="0" animBg="1"/>
      <p:bldP spid="1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917" y="2264167"/>
            <a:ext cx="7025282" cy="459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銷退單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3640734" y="5871243"/>
            <a:ext cx="3834941" cy="807555"/>
          </a:xfrm>
          <a:prstGeom prst="wedgeRoundRectCallout">
            <a:avLst>
              <a:gd name="adj1" fmla="val -19102"/>
              <a:gd name="adj2" fmla="val -62823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已交數量由原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台，更新為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98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(6/1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辦理銷貨退回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台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9397" y="5581876"/>
            <a:ext cx="514407" cy="1621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8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88961" y="2348879"/>
            <a:ext cx="6423399" cy="452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銷退單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12242" y="5150734"/>
            <a:ext cx="2615879" cy="346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769939" y="5626524"/>
            <a:ext cx="3834941" cy="807555"/>
          </a:xfrm>
          <a:prstGeom prst="wedgeRoundRectCallout">
            <a:avLst>
              <a:gd name="adj1" fmla="val -19102"/>
              <a:gd name="adj2" fmla="val -62823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顯示該筆銷退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折讓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是否已結帳，已結帳之銷退單不可銷改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911907" y="3965332"/>
            <a:ext cx="4657276" cy="1040275"/>
          </a:xfrm>
          <a:prstGeom prst="wedgeRoundRectCallout">
            <a:avLst>
              <a:gd name="adj1" fmla="val -16174"/>
              <a:gd name="adj2" fmla="val 60704"/>
              <a:gd name="adj3" fmla="val 16667"/>
            </a:avLst>
          </a:prstGeom>
          <a:gradFill>
            <a:gsLst>
              <a:gs pos="0">
                <a:srgbClr val="FF99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開窗點選銷退原因，可做為後續「銷退原因分析表」的資料來源，提供後續改善之依據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80212" y="5150734"/>
            <a:ext cx="1632031" cy="347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" grpId="0" animBg="1"/>
      <p:bldP spid="8" grpId="0" animBg="1"/>
      <p:bldP spid="8" grpId="1" animBg="1"/>
      <p:bldP spid="16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6B40-07AD-4588-B73F-C2C1D8767F85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常用報表</a:t>
            </a:r>
          </a:p>
        </p:txBody>
      </p:sp>
      <p:sp>
        <p:nvSpPr>
          <p:cNvPr id="8" name="Rectangle 3"/>
          <p:cNvSpPr txBox="1">
            <a:spLocks/>
          </p:cNvSpPr>
          <p:nvPr/>
        </p:nvSpPr>
        <p:spPr bwMode="auto">
          <a:xfrm>
            <a:off x="457200" y="2643188"/>
            <a:ext cx="8229600" cy="37381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FF3399"/>
              </a:buClr>
              <a:buSzPct val="65000"/>
              <a:buFont typeface="Wingdings" pitchFamily="2" charset="2"/>
              <a:buChar char="u"/>
              <a:defRPr sz="2000" b="1" kern="1200">
                <a:solidFill>
                  <a:srgbClr val="FF3399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8000"/>
              </a:buClr>
              <a:buSzPct val="80000"/>
              <a:buFont typeface="Wingdings" pitchFamily="2" charset="2"/>
              <a:buChar char="Ø"/>
              <a:defRPr sz="2800" b="1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ü"/>
              <a:defRPr sz="24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lnSpc>
                <a:spcPts val="2400"/>
              </a:lnSpc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客戶銷貨明細表</a:t>
            </a:r>
            <a:endParaRPr lang="en-US" altLang="zh-TW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查詢客戶在 一段期間內，方式，銷、退貨明細資料，供</a:t>
            </a:r>
            <a:r>
              <a:rPr lang="zh-TW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財務對帳用</a:t>
            </a:r>
            <a:endParaRPr lang="en-US" altLang="zh-TW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業務員別銷貨期報表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以業務員為角度，統計一段時期之銷、退貨資料，作為</a:t>
            </a:r>
            <a:r>
              <a:rPr lang="zh-TW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銷售績效管理</a:t>
            </a:r>
            <a:endParaRPr lang="en-US" altLang="zh-TW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歷史交易記錄表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查詢商品在一段時間內，所有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交易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往來之銷售明細資料</a:t>
            </a:r>
            <a:endParaRPr lang="en-US" altLang="zh-TW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5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954164"/>
          </a:xfrm>
          <a:solidFill>
            <a:schemeClr val="bg1"/>
          </a:solidFill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採購人員針對請購人員提出之請購需求所進行的採購審核程序，下列何者正確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( </a:t>
            </a:r>
            <a:r>
              <a:rPr lang="en-US" altLang="zh-TW" dirty="0">
                <a:solidFill>
                  <a:schemeClr val="tx1"/>
                </a:solidFill>
              </a:rPr>
              <a:t>1 )</a:t>
            </a:r>
            <a:r>
              <a:rPr lang="zh-TW" altLang="en-US" dirty="0">
                <a:solidFill>
                  <a:schemeClr val="tx1"/>
                </a:solidFill>
              </a:rPr>
              <a:t>採購單 </a:t>
            </a:r>
            <a:r>
              <a:rPr lang="en-US" altLang="zh-TW" dirty="0">
                <a:solidFill>
                  <a:schemeClr val="tx1"/>
                </a:solidFill>
              </a:rPr>
              <a:t>( 2 )</a:t>
            </a:r>
            <a:r>
              <a:rPr lang="zh-TW" altLang="en-US" dirty="0">
                <a:solidFill>
                  <a:schemeClr val="tx1"/>
                </a:solidFill>
              </a:rPr>
              <a:t>請購資料更新 </a:t>
            </a:r>
            <a:r>
              <a:rPr lang="en-US" altLang="zh-TW" dirty="0">
                <a:solidFill>
                  <a:schemeClr val="tx1"/>
                </a:solidFill>
              </a:rPr>
              <a:t>( 3 )</a:t>
            </a:r>
            <a:r>
              <a:rPr lang="zh-TW" altLang="en-US" dirty="0">
                <a:solidFill>
                  <a:schemeClr val="tx1"/>
                </a:solidFill>
              </a:rPr>
              <a:t>請購資料維護 </a:t>
            </a:r>
            <a:r>
              <a:rPr lang="en-US" altLang="zh-TW" dirty="0">
                <a:solidFill>
                  <a:schemeClr val="tx1"/>
                </a:solidFill>
              </a:rPr>
              <a:t>( 4 )</a:t>
            </a:r>
            <a:r>
              <a:rPr lang="zh-TW" altLang="en-US" dirty="0">
                <a:solidFill>
                  <a:schemeClr val="tx1"/>
                </a:solidFill>
              </a:rPr>
              <a:t>請購單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(1)(2)(3)(4)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(4)(2)(3)(1)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(3)(</a:t>
            </a:r>
            <a:r>
              <a:rPr lang="en-US" altLang="zh-TW" sz="2000" dirty="0"/>
              <a:t>2</a:t>
            </a:r>
            <a:r>
              <a:rPr lang="en-US" altLang="zh-TW" sz="2000" dirty="0" smtClean="0"/>
              <a:t>)(4)(</a:t>
            </a:r>
            <a:r>
              <a:rPr lang="en-US" altLang="zh-TW" sz="2000" dirty="0"/>
              <a:t>1)</a:t>
            </a: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AutoNum type="alphaUcParenR"/>
            </a:pPr>
            <a:r>
              <a:rPr lang="en-US" altLang="zh-TW" sz="2000" dirty="0"/>
              <a:t>(4</a:t>
            </a:r>
            <a:r>
              <a:rPr lang="en-US" altLang="zh-TW" sz="2000" dirty="0" smtClean="0"/>
              <a:t>)(3)(2)(</a:t>
            </a:r>
            <a:r>
              <a:rPr lang="en-US" altLang="zh-TW" sz="2000" dirty="0"/>
              <a:t>1</a:t>
            </a:r>
            <a:r>
              <a:rPr lang="en-US" altLang="zh-TW" sz="2000" dirty="0" smtClean="0"/>
              <a:t>)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D   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954164"/>
          </a:xfrm>
          <a:solidFill>
            <a:schemeClr val="bg1"/>
          </a:solidFill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輸入退貨單時，欲選取先前的進貨資料，是使用下列哪個功能鍵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F4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F2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F6</a:t>
            </a:r>
            <a:endParaRPr lang="en-US" altLang="zh-TW" sz="2000" dirty="0"/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AutoNum type="alphaUcParenR"/>
            </a:pPr>
            <a:r>
              <a:rPr lang="en-US" altLang="zh-TW" sz="2000" dirty="0" smtClean="0"/>
              <a:t>F8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A   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F60E-9A55-4BBB-A45A-1875BB3297B3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退貨單建立作業之目的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影響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庫存數量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應付帳款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折讓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影響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應付帳款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zh-TW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，但不影響庫存數量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954164"/>
          </a:xfrm>
          <a:solidFill>
            <a:schemeClr val="bg1"/>
          </a:solidFill>
        </p:spPr>
        <p:txBody>
          <a:bodyPr/>
          <a:lstStyle/>
          <a:p>
            <a:pPr>
              <a:lnSpc>
                <a:spcPts val="2900"/>
              </a:lnSpc>
              <a:spcBef>
                <a:spcPts val="1900"/>
              </a:spcBef>
            </a:pPr>
            <a:r>
              <a:rPr lang="zh-TW" altLang="en-US" dirty="0">
                <a:solidFill>
                  <a:schemeClr val="tx1"/>
                </a:solidFill>
              </a:rPr>
              <a:t>執行請購資料更新作業後會產生何種單據？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進貨單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採購單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zh-TW" altLang="en-US" sz="2000" dirty="0" smtClean="0"/>
              <a:t>退貨單</a:t>
            </a:r>
            <a:endParaRPr lang="en-US" altLang="zh-TW" sz="2000" dirty="0"/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AutoNum type="alphaUcParenR"/>
            </a:pPr>
            <a:r>
              <a:rPr lang="zh-TW" altLang="en-US" sz="2000" dirty="0" smtClean="0"/>
              <a:t>客戶訂單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B   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評量測驗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  <a:endParaRPr lang="zh-TW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57200" y="2643188"/>
            <a:ext cx="8229600" cy="3954164"/>
          </a:xfrm>
          <a:solidFill>
            <a:schemeClr val="bg1"/>
          </a:solidFill>
        </p:spPr>
        <p:txBody>
          <a:bodyPr/>
          <a:lstStyle/>
          <a:p>
            <a:r>
              <a:rPr lang="zh-TW" altLang="zh-TW" dirty="0">
                <a:solidFill>
                  <a:schemeClr val="tx1"/>
                </a:solidFill>
              </a:rPr>
              <a:t>有關『訂單建立作業』的【已交數量】可由哪些數量來更新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zh-TW" altLang="zh-TW" dirty="0">
                <a:solidFill>
                  <a:schemeClr val="tx1"/>
                </a:solidFill>
              </a:rPr>
              <a:t>銷貨數量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B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zh-TW" altLang="zh-TW" dirty="0">
                <a:solidFill>
                  <a:schemeClr val="tx1"/>
                </a:solidFill>
              </a:rPr>
              <a:t>銷</a:t>
            </a:r>
            <a:r>
              <a:rPr lang="zh-TW" altLang="zh-TW" dirty="0" smtClean="0">
                <a:solidFill>
                  <a:schemeClr val="tx1"/>
                </a:solidFill>
              </a:rPr>
              <a:t>退數量</a:t>
            </a:r>
            <a:r>
              <a:rPr lang="en-US" altLang="zh-TW" dirty="0" smtClean="0">
                <a:solidFill>
                  <a:schemeClr val="tx1"/>
                </a:solidFill>
              </a:rPr>
              <a:t>   C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zh-TW" altLang="zh-TW" dirty="0">
                <a:solidFill>
                  <a:schemeClr val="tx1"/>
                </a:solidFill>
              </a:rPr>
              <a:t>贈品量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D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zh-TW" altLang="zh-TW" dirty="0">
                <a:solidFill>
                  <a:schemeClr val="tx1"/>
                </a:solidFill>
              </a:rPr>
              <a:t>報廢量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  E</a:t>
            </a:r>
            <a:r>
              <a:rPr lang="en-US" altLang="zh-TW" dirty="0">
                <a:solidFill>
                  <a:schemeClr val="tx1"/>
                </a:solidFill>
              </a:rPr>
              <a:t>.</a:t>
            </a:r>
            <a:r>
              <a:rPr lang="zh-TW" altLang="zh-TW" dirty="0">
                <a:solidFill>
                  <a:schemeClr val="tx1"/>
                </a:solidFill>
              </a:rPr>
              <a:t>維修量</a:t>
            </a:r>
            <a:r>
              <a:rPr lang="zh-TW" altLang="en-US" dirty="0" smtClean="0">
                <a:solidFill>
                  <a:schemeClr val="tx1"/>
                </a:solidFill>
              </a:rPr>
              <a:t>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AEB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AB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lphaUcParenR"/>
            </a:pPr>
            <a:r>
              <a:rPr lang="en-US" altLang="zh-TW" sz="2000" dirty="0" smtClean="0"/>
              <a:t>ABC</a:t>
            </a:r>
            <a:endParaRPr lang="en-US" altLang="zh-TW" sz="2000" dirty="0"/>
          </a:p>
          <a:p>
            <a:pPr marL="800100" lvl="1" indent="-342900">
              <a:lnSpc>
                <a:spcPts val="29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Wingdings" pitchFamily="2" charset="2"/>
              <a:buAutoNum type="alphaUcParenR"/>
            </a:pPr>
            <a:r>
              <a:rPr lang="en-US" altLang="zh-TW" sz="2000" dirty="0" smtClean="0"/>
              <a:t>ABCDE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1">
              <a:lnSpc>
                <a:spcPts val="2900"/>
              </a:lnSpc>
              <a:spcBef>
                <a:spcPts val="19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B   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3AD0-04B0-46A7-90BE-75102FD23EC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07950" y="2349500"/>
            <a:ext cx="89281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932363" y="5084763"/>
            <a:ext cx="1655762" cy="15113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庫存管理系統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退貨流程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284663" y="55880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2844800" y="5227638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755650" y="4219575"/>
            <a:ext cx="10080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修改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2484438" y="5227638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852863" y="5156200"/>
            <a:ext cx="10080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是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563938" y="3498850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484438" y="3067050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331913" y="3789363"/>
            <a:ext cx="1150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zh-TW" altLang="en-US" sz="1600" b="1">
                <a:solidFill>
                  <a:srgbClr val="0000FF"/>
                </a:solidFill>
              </a:rPr>
              <a:t>類型＝退貨</a:t>
            </a:r>
            <a:endParaRPr kumimoji="0" lang="en-US" altLang="zh-TW" sz="1600" b="1">
              <a:solidFill>
                <a:srgbClr val="0000FF"/>
              </a:solidFill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260475" y="4651375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932363" y="2924175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廠商送貨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563938" y="49403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484438" y="3716338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退貨單建立作業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 flipV="1">
            <a:off x="4645025" y="3282950"/>
            <a:ext cx="12223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2771775" y="4364038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退貨單憑證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1260475" y="3282950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3563938" y="41481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5076825" y="5516563"/>
            <a:ext cx="1295400" cy="8651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庫存減少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6877050" y="3141663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供應廠商</a:t>
            </a:r>
          </a:p>
        </p:txBody>
      </p:sp>
      <p:pic>
        <p:nvPicPr>
          <p:cNvPr id="90144" name="Picture 32" descr="j02853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997200"/>
            <a:ext cx="7921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1260475" y="32829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1260475" y="55880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84888" y="2420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廠商端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59113" y="2420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公   司</a:t>
            </a:r>
          </a:p>
        </p:txBody>
      </p:sp>
      <p:pic>
        <p:nvPicPr>
          <p:cNvPr id="58374" name="Picture 6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643313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4645025" y="3932238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>
            <a:off x="4645025" y="4075113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789488" y="3571875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要求退貨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933825" y="5629275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若為退貨</a:t>
            </a: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6877050" y="5299075"/>
            <a:ext cx="13684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退貨單憑證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589713" y="55880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0161" name="Rectangle 49"/>
          <p:cNvSpPr>
            <a:spLocks noChangeArrowheads="1"/>
          </p:cNvSpPr>
          <p:nvPr/>
        </p:nvSpPr>
        <p:spPr bwMode="auto">
          <a:xfrm>
            <a:off x="5940425" y="2852738"/>
            <a:ext cx="2160588" cy="165576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787900" y="4076700"/>
            <a:ext cx="8651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同意退貨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948488" y="3933825"/>
            <a:ext cx="936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聯絡人</a:t>
            </a: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1763713" y="4149725"/>
            <a:ext cx="10080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TW" altLang="en-US" sz="1600" b="1"/>
              <a:t>輸入數量</a:t>
            </a:r>
            <a:br>
              <a:rPr kumimoji="0" lang="zh-TW" altLang="en-US" sz="1600" b="1"/>
            </a:br>
            <a:r>
              <a:rPr kumimoji="0" lang="zh-TW" altLang="en-US" sz="1600" b="1"/>
              <a:t>、單價及金額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6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0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71683" grpId="0"/>
      <p:bldP spid="22549" grpId="0" animBg="1"/>
      <p:bldP spid="71689" grpId="0" animBg="1"/>
      <p:bldP spid="22548" grpId="0" animBg="1"/>
      <p:bldP spid="3" grpId="0"/>
      <p:bldP spid="4" grpId="0"/>
      <p:bldP spid="6" grpId="0" animBg="1"/>
      <p:bldP spid="7" grpId="0" animBg="1"/>
      <p:bldP spid="8" grpId="0"/>
      <p:bldP spid="10" grpId="0" animBg="1"/>
      <p:bldP spid="13" grpId="0"/>
      <p:bldP spid="14" grpId="0" animBg="1"/>
      <p:bldP spid="15" grpId="0" animBg="1"/>
      <p:bldP spid="16" grpId="0" animBg="1"/>
      <p:bldP spid="71708" grpId="0" animBg="1"/>
      <p:bldP spid="20" grpId="0" animBg="1"/>
      <p:bldP spid="2" grpId="0" animBg="1"/>
      <p:bldP spid="33834" grpId="0" animBg="1"/>
      <p:bldP spid="5" grpId="0"/>
      <p:bldP spid="9" grpId="0" animBg="1"/>
      <p:bldP spid="23" grpId="0" animBg="1"/>
      <p:bldP spid="58372" grpId="0"/>
      <p:bldP spid="58373" grpId="0"/>
      <p:bldP spid="11" grpId="0" animBg="1"/>
      <p:bldP spid="12" grpId="0" animBg="1"/>
      <p:bldP spid="17" grpId="0"/>
      <p:bldP spid="18" grpId="0"/>
      <p:bldP spid="19" grpId="0" animBg="1"/>
      <p:bldP spid="21" grpId="0" animBg="1"/>
      <p:bldP spid="90161" grpId="0" animBg="1"/>
      <p:bldP spid="22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79603-5EF8-42FA-BD86-3B44423A5C14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07950" y="2349500"/>
            <a:ext cx="8928100" cy="4508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932363" y="5084763"/>
            <a:ext cx="1655762" cy="15113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TW" altLang="en-US" b="1">
                <a:solidFill>
                  <a:srgbClr val="0000FF"/>
                </a:solidFill>
              </a:rPr>
              <a:t>庫存管理系統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847725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折讓流程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4284663" y="55880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2844800" y="5227638"/>
            <a:ext cx="1439863" cy="720725"/>
          </a:xfrm>
          <a:prstGeom prst="flowChartDecision">
            <a:avLst/>
          </a:prstGeom>
          <a:gradFill rotWithShape="1">
            <a:gsLst>
              <a:gs pos="0">
                <a:srgbClr val="FF9966"/>
              </a:gs>
              <a:gs pos="50000">
                <a:schemeClr val="bg1"/>
              </a:gs>
              <a:gs pos="100000">
                <a:srgbClr val="FF99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核准</a:t>
            </a: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755650" y="4219575"/>
            <a:ext cx="1008063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修改</a:t>
            </a:r>
          </a:p>
        </p:txBody>
      </p:sp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2484438" y="5227638"/>
            <a:ext cx="57626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否</a:t>
            </a:r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3852863" y="5156200"/>
            <a:ext cx="10080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</a:rPr>
              <a:t>是</a:t>
            </a:r>
            <a:endParaRPr lang="zh-TW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563938" y="3498850"/>
            <a:ext cx="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2484438" y="3067050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進貨單建立作業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1331913" y="3789363"/>
            <a:ext cx="1150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0" lang="zh-TW" altLang="en-US" sz="1600" b="1">
                <a:solidFill>
                  <a:srgbClr val="0000FF"/>
                </a:solidFill>
              </a:rPr>
              <a:t>類型＝折讓</a:t>
            </a:r>
            <a:endParaRPr lang="en-US" altLang="zh-TW" sz="1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260475" y="4651375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932363" y="2924175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廠商送貨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563938" y="49403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2484438" y="3716338"/>
            <a:ext cx="2159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退貨單建立作業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 flipV="1">
            <a:off x="4645025" y="3282950"/>
            <a:ext cx="12223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08" name="AutoShape 28"/>
          <p:cNvSpPr>
            <a:spLocks noChangeArrowheads="1"/>
          </p:cNvSpPr>
          <p:nvPr/>
        </p:nvSpPr>
        <p:spPr bwMode="auto">
          <a:xfrm>
            <a:off x="2771775" y="4364038"/>
            <a:ext cx="15843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進貨折讓單</a:t>
            </a:r>
          </a:p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1260475" y="3282950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Line 21"/>
          <p:cNvSpPr>
            <a:spLocks noChangeShapeType="1"/>
          </p:cNvSpPr>
          <p:nvPr/>
        </p:nvSpPr>
        <p:spPr bwMode="auto">
          <a:xfrm>
            <a:off x="3563938" y="4148138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AutoShape 42"/>
          <p:cNvSpPr>
            <a:spLocks noChangeArrowheads="1"/>
          </p:cNvSpPr>
          <p:nvPr/>
        </p:nvSpPr>
        <p:spPr bwMode="auto">
          <a:xfrm>
            <a:off x="5076825" y="5516563"/>
            <a:ext cx="1295400" cy="86518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99FF99"/>
              </a:gs>
              <a:gs pos="50000">
                <a:schemeClr val="bg1"/>
              </a:gs>
              <a:gs pos="100000">
                <a:srgbClr val="99FF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標楷體" pitchFamily="65" charset="-120"/>
              </a:rPr>
              <a:t>庫存無影響</a:t>
            </a: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6877050" y="3141663"/>
            <a:ext cx="12239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供應廠商</a:t>
            </a:r>
          </a:p>
        </p:txBody>
      </p:sp>
      <p:pic>
        <p:nvPicPr>
          <p:cNvPr id="91159" name="Picture 23" descr="j02853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997200"/>
            <a:ext cx="7921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1260475" y="32829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 flipV="1">
            <a:off x="1260475" y="558800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6084888" y="2420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廠商端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59113" y="2420938"/>
            <a:ext cx="1081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u="sng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書法家顏楷體" pitchFamily="49" charset="-120"/>
              </a:rPr>
              <a:t>公   司</a:t>
            </a:r>
          </a:p>
        </p:txBody>
      </p:sp>
      <p:pic>
        <p:nvPicPr>
          <p:cNvPr id="58374" name="Picture 6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643313"/>
            <a:ext cx="8636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4645025" y="3932238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>
            <a:off x="4645025" y="4075113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789488" y="3571875"/>
            <a:ext cx="8651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要求折讓</a:t>
            </a: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933825" y="5629275"/>
            <a:ext cx="11509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0000FF"/>
                </a:solidFill>
                <a:latin typeface="Arial" charset="0"/>
              </a:rPr>
              <a:t>若為折讓</a:t>
            </a: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6877050" y="5299075"/>
            <a:ext cx="1368425" cy="647700"/>
          </a:xfrm>
          <a:prstGeom prst="flowChartDocument">
            <a:avLst/>
          </a:prstGeom>
          <a:gradFill rotWithShape="1">
            <a:gsLst>
              <a:gs pos="0">
                <a:srgbClr val="FFFF66"/>
              </a:gs>
              <a:gs pos="50000">
                <a:schemeClr val="bg1"/>
              </a:gs>
              <a:gs pos="100000">
                <a:srgbClr val="FFFF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進貨折讓單</a:t>
            </a:r>
          </a:p>
          <a:p>
            <a:pPr algn="ctr">
              <a:defRPr/>
            </a:pPr>
            <a:r>
              <a:rPr lang="zh-TW" altLang="en-US" b="1">
                <a:latin typeface="Arial" pitchFamily="34" charset="0"/>
              </a:rPr>
              <a:t>憑證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589713" y="558800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5940425" y="2852738"/>
            <a:ext cx="2160588" cy="1655762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4787900" y="4076700"/>
            <a:ext cx="8651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sz="1600" b="1">
                <a:solidFill>
                  <a:srgbClr val="FF0000"/>
                </a:solidFill>
                <a:latin typeface="Arial" charset="0"/>
              </a:rPr>
              <a:t>同意折讓</a:t>
            </a: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6948488" y="3933825"/>
            <a:ext cx="9366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TW" altLang="en-US" b="1">
                <a:latin typeface="Arial" charset="0"/>
              </a:rPr>
              <a:t>聯絡人</a:t>
            </a: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1763713" y="4076700"/>
            <a:ext cx="100806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TW" altLang="en-US" sz="1600" b="1"/>
              <a:t>輸入金額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46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0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/>
      <p:bldP spid="91139" grpId="0" animBg="1"/>
      <p:bldP spid="71683" grpId="0"/>
      <p:bldP spid="22549" grpId="0" animBg="1"/>
      <p:bldP spid="71689" grpId="0" animBg="1"/>
      <p:bldP spid="22548" grpId="0" animBg="1"/>
      <p:bldP spid="3" grpId="0"/>
      <p:bldP spid="4" grpId="0"/>
      <p:bldP spid="6" grpId="0" animBg="1"/>
      <p:bldP spid="7" grpId="0" animBg="1"/>
      <p:bldP spid="10" grpId="0" animBg="1"/>
      <p:bldP spid="13" grpId="0"/>
      <p:bldP spid="14" grpId="0" animBg="1"/>
      <p:bldP spid="16" grpId="0" animBg="1"/>
      <p:bldP spid="71708" grpId="0" animBg="1"/>
      <p:bldP spid="20" grpId="0" animBg="1"/>
      <p:bldP spid="2" grpId="0" animBg="1"/>
      <p:bldP spid="33834" grpId="0" animBg="1"/>
      <p:bldP spid="5" grpId="0"/>
      <p:bldP spid="9" grpId="0" animBg="1"/>
      <p:bldP spid="23" grpId="0" animBg="1"/>
      <p:bldP spid="58372" grpId="0"/>
      <p:bldP spid="58373" grpId="0"/>
      <p:bldP spid="11" grpId="0" animBg="1"/>
      <p:bldP spid="12" grpId="0" animBg="1"/>
      <p:bldP spid="17" grpId="0"/>
      <p:bldP spid="18" grpId="0"/>
      <p:bldP spid="19" grpId="0" animBg="1"/>
      <p:bldP spid="21" grpId="0" animBg="1"/>
      <p:bldP spid="91171" grpId="0" animBg="1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退貨與驗退之差異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退貨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退貨單確認時，庫存會</a:t>
            </a:r>
            <a:r>
              <a:rPr lang="zh-TW" altLang="en-US" sz="20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減少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應付帳款減少</a:t>
            </a:r>
          </a:p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驗退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不影響庫存數量</a:t>
            </a:r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不需要支付貨款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A472-E8DF-423E-910C-1B85057059B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68313" y="1341438"/>
            <a:ext cx="8229600" cy="1143000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進貨退出案例</a:t>
            </a:r>
          </a:p>
        </p:txBody>
      </p:sp>
      <p:sp>
        <p:nvSpPr>
          <p:cNvPr id="72708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2643188"/>
            <a:ext cx="8291513" cy="32337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lvl="1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成功科技於</a:t>
            </a:r>
            <a:r>
              <a:rPr lang="en-US" altLang="zh-TW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05/25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資材部收到製造一課的通知，發現先前向廠商「冠軍公司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(1004)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」進貨的商品有瑕疵，要辦理退貨：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品項：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光學鏡片 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(140003)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數量：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pcs </a:t>
            </a:r>
          </a:p>
          <a:p>
            <a:pPr lvl="2">
              <a:lnSpc>
                <a:spcPct val="115000"/>
              </a:lnSpc>
              <a:spcBef>
                <a:spcPct val="45000"/>
              </a:spcBef>
              <a:defRPr/>
            </a:pP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退貨</a:t>
            </a:r>
            <a:r>
              <a:rPr lang="zh-TW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單別</a:t>
            </a:r>
            <a:r>
              <a:rPr lang="zh-TW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TW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C351</a:t>
            </a:r>
            <a:r>
              <a:rPr lang="zh-TW" altLang="en-US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配銷退貨單</a:t>
            </a:r>
            <a:endParaRPr lang="en-US" altLang="zh-TW" sz="20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9388" y="2492375"/>
            <a:ext cx="8785225" cy="4365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>
              <a:latin typeface="Arial" charset="0"/>
              <a:ea typeface="新細明體" pitchFamily="18" charset="-120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5057" y="2232222"/>
            <a:ext cx="6877260" cy="462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</a:p>
        </p:txBody>
      </p:sp>
      <p:sp>
        <p:nvSpPr>
          <p:cNvPr id="7" name="矩形 6"/>
          <p:cNvSpPr/>
          <p:nvPr/>
        </p:nvSpPr>
        <p:spPr>
          <a:xfrm>
            <a:off x="1547664" y="2924944"/>
            <a:ext cx="4680520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1959123" y="3482581"/>
            <a:ext cx="4032448" cy="657485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新增一張退貨單，並輸入基本資料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3926" y="3725825"/>
            <a:ext cx="6166385" cy="949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2280893" y="4795853"/>
            <a:ext cx="5171427" cy="657485"/>
          </a:xfrm>
          <a:prstGeom prst="wedgeRoundRectCallout">
            <a:avLst>
              <a:gd name="adj1" fmla="val -18854"/>
              <a:gd name="adj2" fmla="val -68496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此交易資料之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頁籤內容，需與先前之進貨單相同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3608" y="2249011"/>
            <a:ext cx="6765741" cy="459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8652-298B-4D7F-9331-1C414080ED22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2707" name="Rectangle 3"/>
          <p:cNvSpPr>
            <a:spLocks noGrp="1"/>
          </p:cNvSpPr>
          <p:nvPr>
            <p:ph type="title" idx="4294967295"/>
          </p:nvPr>
        </p:nvSpPr>
        <p:spPr>
          <a:xfrm>
            <a:off x="428625" y="1357313"/>
            <a:ext cx="8229600" cy="919559"/>
          </a:xfrm>
        </p:spPr>
        <p:txBody>
          <a:bodyPr/>
          <a:lstStyle/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退貨單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4919240"/>
            <a:ext cx="651526" cy="381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662978" y="4114356"/>
            <a:ext cx="4053038" cy="657485"/>
          </a:xfrm>
          <a:prstGeom prst="wedgeRoundRectCallout">
            <a:avLst>
              <a:gd name="adj1" fmla="val -23447"/>
              <a:gd name="adj2" fmla="val 61777"/>
              <a:gd name="adj3" fmla="val 16667"/>
            </a:avLst>
          </a:prstGeom>
          <a:gradFill>
            <a:gsLst>
              <a:gs pos="0">
                <a:srgbClr val="99FF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按下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F4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選擇先前該廠商之進貨資料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89497" y="4942389"/>
            <a:ext cx="658367" cy="358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圓角矩形圖說文字 10"/>
          <p:cNvSpPr/>
          <p:nvPr/>
        </p:nvSpPr>
        <p:spPr>
          <a:xfrm>
            <a:off x="1873427" y="5427195"/>
            <a:ext cx="3976914" cy="657485"/>
          </a:xfrm>
          <a:prstGeom prst="wedgeRoundRectCallout">
            <a:avLst>
              <a:gd name="adj1" fmla="val -19974"/>
              <a:gd name="adj2" fmla="val -64975"/>
              <a:gd name="adj3" fmla="val 16667"/>
            </a:avLst>
          </a:prstGeom>
          <a:gradFill>
            <a:gsLst>
              <a:gs pos="0">
                <a:srgbClr val="FFFF66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選擇此次退貨單之類型：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退貨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、折讓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3510" y="4942987"/>
            <a:ext cx="439838" cy="3588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9050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2438021" y="3933056"/>
            <a:ext cx="3976914" cy="838785"/>
          </a:xfrm>
          <a:prstGeom prst="wedgeRoundRectCallout">
            <a:avLst>
              <a:gd name="adj1" fmla="val -23758"/>
              <a:gd name="adj2" fmla="val 65298"/>
              <a:gd name="adj3" fmla="val 16667"/>
            </a:avLst>
          </a:prstGeom>
          <a:gradFill>
            <a:gsLst>
              <a:gs pos="0">
                <a:srgbClr val="FF9999"/>
              </a:gs>
              <a:gs pos="100000">
                <a:schemeClr val="bg1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輸入退貨之數量。如果類型為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zh-TW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折讓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，則此欄位之數量自動變為 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“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”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1461</Words>
  <Application>Microsoft Office PowerPoint</Application>
  <PresentationFormat>如螢幕大小 (4:3)</PresentationFormat>
  <Paragraphs>240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MS Gothic</vt:lpstr>
      <vt:lpstr>書法家顏楷體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十二、進貨退出作業</vt:lpstr>
      <vt:lpstr>退貨簡介</vt:lpstr>
      <vt:lpstr>退貨單建立作業之目的</vt:lpstr>
      <vt:lpstr>退貨流程</vt:lpstr>
      <vt:lpstr>折讓流程</vt:lpstr>
      <vt:lpstr>退貨與驗退之差異</vt:lpstr>
      <vt:lpstr>進貨退出案例</vt:lpstr>
      <vt:lpstr>退貨單建立作業</vt:lpstr>
      <vt:lpstr>退貨單建立作業 (Cont.)</vt:lpstr>
      <vt:lpstr>退貨單建立作業 (Cont.)</vt:lpstr>
      <vt:lpstr>常用報表</vt:lpstr>
      <vt:lpstr>十三、銷貨流程</vt:lpstr>
      <vt:lpstr>銷貨單作業目的</vt:lpstr>
      <vt:lpstr>銷貨作業流程</vt:lpstr>
      <vt:lpstr>銷貨作業範例</vt:lpstr>
      <vt:lpstr>銷貨單建立作業</vt:lpstr>
      <vt:lpstr>銷貨單建立作業：複製前置單據</vt:lpstr>
      <vt:lpstr>客戶訂單建立作業</vt:lpstr>
      <vt:lpstr>常用報表</vt:lpstr>
      <vt:lpstr>十四、銷貨退回流程</vt:lpstr>
      <vt:lpstr>銷貨退回流程</vt:lpstr>
      <vt:lpstr>銷貨退回範例</vt:lpstr>
      <vt:lpstr>銷退單建立作業</vt:lpstr>
      <vt:lpstr>銷退單建立作業 (Cont.)</vt:lpstr>
      <vt:lpstr>銷退單建立作業 (Cont.)</vt:lpstr>
      <vt:lpstr>銷退單建立作業 (Cont.)</vt:lpstr>
      <vt:lpstr>常用報表</vt:lpstr>
      <vt:lpstr>評量測驗 (1)</vt:lpstr>
      <vt:lpstr>評量測驗 (2)</vt:lpstr>
      <vt:lpstr>評量測驗 (3)</vt:lpstr>
      <vt:lpstr>評量測驗 (4)</vt:lpstr>
    </vt:vector>
  </TitlesOfParts>
  <Company>亞東技術學院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Jason</dc:creator>
  <cp:lastModifiedBy>JASON LAI</cp:lastModifiedBy>
  <cp:revision>240</cp:revision>
  <cp:lastPrinted>2012-05-28T05:33:12Z</cp:lastPrinted>
  <dcterms:created xsi:type="dcterms:W3CDTF">2009-09-08T04:51:44Z</dcterms:created>
  <dcterms:modified xsi:type="dcterms:W3CDTF">2015-12-14T05:10:23Z</dcterms:modified>
</cp:coreProperties>
</file>