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1" r:id="rId6"/>
    <p:sldId id="269" r:id="rId7"/>
    <p:sldId id="265" r:id="rId8"/>
    <p:sldId id="270" r:id="rId9"/>
    <p:sldId id="271" r:id="rId10"/>
    <p:sldId id="272" r:id="rId11"/>
    <p:sldId id="273" r:id="rId12"/>
    <p:sldId id="280" r:id="rId13"/>
    <p:sldId id="264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851B5AF1-9D6F-447A-8362-3A894FAAF4C8}">
          <p14:sldIdLst>
            <p14:sldId id="256"/>
            <p14:sldId id="257"/>
            <p14:sldId id="278"/>
            <p14:sldId id="279"/>
            <p14:sldId id="281"/>
            <p14:sldId id="269"/>
            <p14:sldId id="265"/>
            <p14:sldId id="270"/>
            <p14:sldId id="271"/>
            <p14:sldId id="272"/>
            <p14:sldId id="273"/>
            <p14:sldId id="280"/>
            <p14:sldId id="264"/>
            <p14:sldId id="274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8" autoAdjust="0"/>
  </p:normalViewPr>
  <p:slideViewPr>
    <p:cSldViewPr snapToGrid="0">
      <p:cViewPr>
        <p:scale>
          <a:sx n="75" d="100"/>
          <a:sy n="75" d="100"/>
        </p:scale>
        <p:origin x="3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A269-49E3-4D00-B2E2-C54BE7160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9391E0-A695-4A79-852F-9A0254813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7A5C34-6554-49D8-8FFF-727BA369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257C3-6A6F-42B5-8ABE-EC1C3729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C7FD1-11C6-49AF-BADB-66B59C3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94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A7753-404A-4788-AB98-E435EB83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6F2AD-FC81-4227-81F3-32FAF860F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85DCE-3228-461C-9785-70AF937E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A6769-A829-4C48-9908-76D34EBD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6566A-F421-494A-9C9E-A24970CF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C64D07-BD6D-4F40-AFE1-1D5BE860B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CFD81-F56F-4BF5-BF76-76242E9E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E4D07-CE9F-4D88-AB4A-47896A1D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6BC0-DB36-4655-B0FB-5F3C3555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66F27-29B4-4845-8087-91AABE72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35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B1865-6397-4CC2-BEF3-4C172448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12BB2-DE8E-4A74-AE79-8F2AFED9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8183D-B005-4D63-97F4-E7016BED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7895D-2218-4F63-80FF-8972847A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2BF55-4E14-43A7-B993-F9BF6FD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1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2E739-8551-4396-A523-9E6827C2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97B7D-2233-4819-BF9C-979F9DC3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17772-BB84-4798-931F-2579FA0E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9774F-DD17-4E06-B41E-1F32C138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FCF6B-C2F3-4A23-BF31-188A2BDF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C398F-3C8B-4943-AB61-67B87443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51499-3A93-44F2-A2ED-AA8DF9FA4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94120-9B90-4A12-82D0-5FCD6263D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22D0E-648A-4181-9D5A-2A706DD0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894A0-BF91-4392-96EA-D36AED11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DC556-1AC0-43A8-B643-05C2E42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0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39594-D7AA-46AB-9B86-4977FAE7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0BC2B-C97B-4058-90E8-680266FF9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35128-BB99-41BB-BFE9-EED79BEF5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6F04D8-049F-4192-AE3B-338C507D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4F98DB-C07E-41DC-8FC8-05BCDD129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BA35E-111C-4255-8EAC-EBD941EC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A04135-216A-4DBF-90EB-CE66BBF3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1571BE-879B-49D7-A4F5-C9DC1934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3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1BCE2-2E28-45B2-B713-FDF003EC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717299-3E54-4133-A23A-A989661F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173269-37B4-495D-AAC0-805AF36B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520B24-4C44-4640-8D4F-01D11E05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4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A983F0-5D63-479E-B8D8-53DA4DEE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23FFA-448B-4B72-A8A5-740EAE95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38BD27-716E-4FC1-A505-605EE639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69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6992C-2BB8-4D4B-B359-4CD8E493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6E505-9415-4133-8E2A-064F64E8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167BF-A8F4-4C9A-B8C8-A2BE33438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50B7B-7A95-48EC-A905-4A9F8924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54D82-4730-435F-992D-F4511778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515EA-473E-4C5B-92B3-AE2734A8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DFFCF-0AAF-4279-8DC8-32E48203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00D3B1-62EA-49E5-B90B-2A306D594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A94D48-9F5C-4A19-B210-BF659E75F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8D105-7613-43B7-9751-07A5E5B5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EE918-BC84-4038-A901-74922C8B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374FC-5E78-4236-A62C-2130F8B3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87696C-374B-4E85-84D1-9D35821E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B4DF5-754D-4755-A444-85B96842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6AC70-D92B-46C8-8740-AA6D5C64C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DE5F-EAC9-4A30-A4CF-11C0A9DCDAC5}" type="datetimeFigureOut">
              <a:rPr lang="zh-CN" altLang="en-US" smtClean="0"/>
              <a:t>2020/10/15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1CDA5-3DEA-4A25-A22A-5792076F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3CFC57-69EE-439E-AF03-8319C1B00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F33E-86A2-4F5A-A6BD-771653DB6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6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4605E992-FF83-4F3B-BC91-516DA4BB958C}"/>
              </a:ext>
            </a:extLst>
          </p:cNvPr>
          <p:cNvSpPr/>
          <p:nvPr/>
        </p:nvSpPr>
        <p:spPr>
          <a:xfrm>
            <a:off x="3305139" y="406461"/>
            <a:ext cx="6017909" cy="60179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91C035-60B9-4BF4-A6EE-2BD631E7674C}"/>
              </a:ext>
            </a:extLst>
          </p:cNvPr>
          <p:cNvSpPr/>
          <p:nvPr/>
        </p:nvSpPr>
        <p:spPr>
          <a:xfrm>
            <a:off x="8534800" y="2649415"/>
            <a:ext cx="2506094" cy="1901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18FB89-459B-4889-9DA2-13EC54574069}"/>
              </a:ext>
            </a:extLst>
          </p:cNvPr>
          <p:cNvSpPr/>
          <p:nvPr/>
        </p:nvSpPr>
        <p:spPr>
          <a:xfrm>
            <a:off x="1713689" y="2294233"/>
            <a:ext cx="2835259" cy="1356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64238E-D916-4515-A28B-FEFA60B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689" y="2198526"/>
            <a:ext cx="8764622" cy="1634029"/>
          </a:xfrm>
        </p:spPr>
        <p:txBody>
          <a:bodyPr>
            <a:normAutofit/>
          </a:bodyPr>
          <a:lstStyle/>
          <a:p>
            <a:pPr algn="r"/>
            <a:r>
              <a:rPr lang="en-US" altLang="zh-CN" sz="8000" dirty="0">
                <a:latin typeface="Aqua Grotesque" pitchFamily="2" charset="0"/>
              </a:rPr>
              <a:t>Chess  Games</a:t>
            </a:r>
            <a:endParaRPr lang="zh-CN" altLang="en-US" sz="8000" dirty="0">
              <a:latin typeface="Aqua Grotesque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37B2EA-ABC7-4070-8545-F7EC8409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807" y="3684126"/>
            <a:ext cx="3494202" cy="683593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DIN Black" pitchFamily="50" charset="0"/>
              </a:rPr>
              <a:t>Oct.16</a:t>
            </a:r>
          </a:p>
          <a:p>
            <a:pPr algn="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DIN Black" pitchFamily="50" charset="0"/>
              </a:rPr>
              <a:t>2020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D5763B-0F41-4A84-9084-E70C36D51A21}"/>
              </a:ext>
            </a:extLst>
          </p:cNvPr>
          <p:cNvSpPr txBox="1"/>
          <p:nvPr/>
        </p:nvSpPr>
        <p:spPr>
          <a:xfrm>
            <a:off x="6691009" y="4012241"/>
            <a:ext cx="63910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accent1">
                    <a:lumMod val="75000"/>
                  </a:schemeClr>
                </a:solidFill>
                <a:latin typeface="DIN Black" pitchFamily="50" charset="0"/>
              </a:rPr>
              <a:t>https://github.com/PolarBearXBK/1030Chess.git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DIN Black" pitchFamily="50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F81EF54-6294-4ACD-A378-ECF2D041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211" y="2318087"/>
            <a:ext cx="817783" cy="222182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7FE06B3-3346-4DAC-BB54-4DA7C1EC98D2}"/>
              </a:ext>
            </a:extLst>
          </p:cNvPr>
          <p:cNvSpPr txBox="1"/>
          <p:nvPr/>
        </p:nvSpPr>
        <p:spPr>
          <a:xfrm>
            <a:off x="6691009" y="3650241"/>
            <a:ext cx="1674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DIN Black" pitchFamily="50" charset="0"/>
              </a:rPr>
              <a:t>Ben Xiong, DSI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DIN Black" pitchFamily="50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54F30C-4651-42EE-AFCE-9EF9DA5492A5}"/>
              </a:ext>
            </a:extLst>
          </p:cNvPr>
          <p:cNvSpPr/>
          <p:nvPr/>
        </p:nvSpPr>
        <p:spPr>
          <a:xfrm>
            <a:off x="4192621" y="525294"/>
            <a:ext cx="719847" cy="719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A7DBA3-A593-4B6A-8170-9FB6B16DABA7}"/>
              </a:ext>
            </a:extLst>
          </p:cNvPr>
          <p:cNvSpPr/>
          <p:nvPr/>
        </p:nvSpPr>
        <p:spPr>
          <a:xfrm>
            <a:off x="3472774" y="1243538"/>
            <a:ext cx="719847" cy="719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B71612-EDD6-46E6-B871-9B49D46A111E}"/>
              </a:ext>
            </a:extLst>
          </p:cNvPr>
          <p:cNvSpPr/>
          <p:nvPr/>
        </p:nvSpPr>
        <p:spPr>
          <a:xfrm>
            <a:off x="3472774" y="4163403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DBC38EE-679C-4097-91F1-EF12FD12EF6A}"/>
              </a:ext>
            </a:extLst>
          </p:cNvPr>
          <p:cNvSpPr/>
          <p:nvPr/>
        </p:nvSpPr>
        <p:spPr>
          <a:xfrm>
            <a:off x="4192115" y="4883250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C958A6-E439-48EF-BEDE-29B516E3BE9E}"/>
              </a:ext>
            </a:extLst>
          </p:cNvPr>
          <p:cNvSpPr/>
          <p:nvPr/>
        </p:nvSpPr>
        <p:spPr>
          <a:xfrm>
            <a:off x="5631809" y="525294"/>
            <a:ext cx="719847" cy="719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DBA320-9C04-4744-B58A-C80A684F94E5}"/>
              </a:ext>
            </a:extLst>
          </p:cNvPr>
          <p:cNvSpPr/>
          <p:nvPr/>
        </p:nvSpPr>
        <p:spPr>
          <a:xfrm>
            <a:off x="4911962" y="1243538"/>
            <a:ext cx="719847" cy="719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FF0D60-7328-4D37-B554-A79F714DA8C7}"/>
              </a:ext>
            </a:extLst>
          </p:cNvPr>
          <p:cNvSpPr/>
          <p:nvPr/>
        </p:nvSpPr>
        <p:spPr>
          <a:xfrm>
            <a:off x="7070997" y="525294"/>
            <a:ext cx="719847" cy="719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2FB25D7-A8F9-4BB5-98B1-2A4D23377C66}"/>
              </a:ext>
            </a:extLst>
          </p:cNvPr>
          <p:cNvSpPr/>
          <p:nvPr/>
        </p:nvSpPr>
        <p:spPr>
          <a:xfrm>
            <a:off x="6351150" y="1243538"/>
            <a:ext cx="719847" cy="719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106398E-C02A-4C5D-83E3-D944C2678E13}"/>
              </a:ext>
            </a:extLst>
          </p:cNvPr>
          <p:cNvSpPr/>
          <p:nvPr/>
        </p:nvSpPr>
        <p:spPr>
          <a:xfrm>
            <a:off x="8510185" y="525294"/>
            <a:ext cx="719847" cy="719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5088A91-7AE5-4FE6-9DAD-A45144631685}"/>
              </a:ext>
            </a:extLst>
          </p:cNvPr>
          <p:cNvSpPr/>
          <p:nvPr/>
        </p:nvSpPr>
        <p:spPr>
          <a:xfrm>
            <a:off x="7790338" y="1243538"/>
            <a:ext cx="719847" cy="719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2574AB8-E038-476D-ACB8-88CC97D57571}"/>
              </a:ext>
            </a:extLst>
          </p:cNvPr>
          <p:cNvSpPr/>
          <p:nvPr/>
        </p:nvSpPr>
        <p:spPr>
          <a:xfrm>
            <a:off x="3472774" y="5614462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550849B-1473-4964-8026-47E4B60761DF}"/>
              </a:ext>
            </a:extLst>
          </p:cNvPr>
          <p:cNvSpPr/>
          <p:nvPr/>
        </p:nvSpPr>
        <p:spPr>
          <a:xfrm>
            <a:off x="5631809" y="4896218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680BADD-9313-4C44-8F87-674BBC148DCF}"/>
              </a:ext>
            </a:extLst>
          </p:cNvPr>
          <p:cNvSpPr/>
          <p:nvPr/>
        </p:nvSpPr>
        <p:spPr>
          <a:xfrm>
            <a:off x="4911962" y="5614462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466270D-CF99-40EB-A365-AD04B88246C7}"/>
              </a:ext>
            </a:extLst>
          </p:cNvPr>
          <p:cNvSpPr/>
          <p:nvPr/>
        </p:nvSpPr>
        <p:spPr>
          <a:xfrm>
            <a:off x="7070997" y="4896218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A577884-4987-4AD8-A784-B50D2A828D17}"/>
              </a:ext>
            </a:extLst>
          </p:cNvPr>
          <p:cNvSpPr/>
          <p:nvPr/>
        </p:nvSpPr>
        <p:spPr>
          <a:xfrm>
            <a:off x="6351150" y="5614462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F0AD4B-F018-4ED8-9F2E-86974C534549}"/>
              </a:ext>
            </a:extLst>
          </p:cNvPr>
          <p:cNvSpPr/>
          <p:nvPr/>
        </p:nvSpPr>
        <p:spPr>
          <a:xfrm>
            <a:off x="8510185" y="4896218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A0C5265-211C-4730-8F8D-76DA3FB984E0}"/>
              </a:ext>
            </a:extLst>
          </p:cNvPr>
          <p:cNvSpPr/>
          <p:nvPr/>
        </p:nvSpPr>
        <p:spPr>
          <a:xfrm>
            <a:off x="7790338" y="5614462"/>
            <a:ext cx="719847" cy="719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201824B-D1BB-4242-B269-4BA5E492E424}"/>
              </a:ext>
            </a:extLst>
          </p:cNvPr>
          <p:cNvSpPr/>
          <p:nvPr/>
        </p:nvSpPr>
        <p:spPr>
          <a:xfrm>
            <a:off x="4911961" y="4539913"/>
            <a:ext cx="719847" cy="3319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7B127F0-C535-472F-867C-950D41210FE2}"/>
              </a:ext>
            </a:extLst>
          </p:cNvPr>
          <p:cNvSpPr/>
          <p:nvPr/>
        </p:nvSpPr>
        <p:spPr>
          <a:xfrm>
            <a:off x="6351148" y="4539913"/>
            <a:ext cx="719847" cy="3319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BFC2A56-6596-4D94-8767-50FFB6AE664C}"/>
              </a:ext>
            </a:extLst>
          </p:cNvPr>
          <p:cNvSpPr/>
          <p:nvPr/>
        </p:nvSpPr>
        <p:spPr>
          <a:xfrm>
            <a:off x="7790335" y="4539913"/>
            <a:ext cx="719847" cy="3319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4B4BDD0-BC82-4B39-82CC-C154117FFA04}"/>
              </a:ext>
            </a:extLst>
          </p:cNvPr>
          <p:cNvSpPr/>
          <p:nvPr/>
        </p:nvSpPr>
        <p:spPr>
          <a:xfrm>
            <a:off x="7070996" y="1959532"/>
            <a:ext cx="719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90C084C-1B84-4492-8C33-904DDE1DC12F}"/>
              </a:ext>
            </a:extLst>
          </p:cNvPr>
          <p:cNvSpPr/>
          <p:nvPr/>
        </p:nvSpPr>
        <p:spPr>
          <a:xfrm>
            <a:off x="4188771" y="1959532"/>
            <a:ext cx="719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6B0424A-783C-4B0A-802B-32B3E18DC68C}"/>
              </a:ext>
            </a:extLst>
          </p:cNvPr>
          <p:cNvSpPr/>
          <p:nvPr/>
        </p:nvSpPr>
        <p:spPr>
          <a:xfrm>
            <a:off x="8509679" y="1959532"/>
            <a:ext cx="71984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217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016E91-D5A8-40D3-9980-63F306292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36" y="949900"/>
            <a:ext cx="8167370" cy="544491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5677CB1A-11CE-42ED-B6AE-B43DF165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" y="314961"/>
            <a:ext cx="2997200" cy="11887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qua Grotesque" pitchFamily="2" charset="0"/>
              </a:rPr>
              <a:t>EDA</a:t>
            </a:r>
            <a:endParaRPr lang="zh-CN" altLang="en-US" dirty="0">
              <a:latin typeface="Aqua Grotesque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D4302-5156-45D4-B42B-F1A4ABD49CEE}"/>
              </a:ext>
            </a:extLst>
          </p:cNvPr>
          <p:cNvSpPr txBox="1"/>
          <p:nvPr/>
        </p:nvSpPr>
        <p:spPr>
          <a:xfrm>
            <a:off x="4724097" y="939802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IN Black" pitchFamily="50" charset="0"/>
              </a:rPr>
              <a:t>Opening Statistics (~20000 games)</a:t>
            </a:r>
            <a:endParaRPr lang="zh-CN" altLang="en-US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1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BD450FA-0F27-4663-AB7B-1F627179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438" y="1309134"/>
            <a:ext cx="6400801" cy="492710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5677CB1A-11CE-42ED-B6AE-B43DF165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" y="314961"/>
            <a:ext cx="2997200" cy="11887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qua Grotesque" pitchFamily="2" charset="0"/>
              </a:rPr>
              <a:t>EDA</a:t>
            </a:r>
            <a:endParaRPr lang="zh-CN" altLang="en-US" dirty="0">
              <a:latin typeface="Aqua Grotesque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D4302-5156-45D4-B42B-F1A4ABD49CEE}"/>
              </a:ext>
            </a:extLst>
          </p:cNvPr>
          <p:cNvSpPr txBox="1"/>
          <p:nvPr/>
        </p:nvSpPr>
        <p:spPr>
          <a:xfrm>
            <a:off x="4724097" y="939802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IN Black" pitchFamily="50" charset="0"/>
              </a:rPr>
              <a:t>Opening Statistics (~20000 games)</a:t>
            </a:r>
            <a:endParaRPr lang="zh-CN" altLang="en-US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7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4E84F9-BC5E-4136-985B-9D7261F39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91" y="1503681"/>
            <a:ext cx="6937289" cy="474303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5677CB1A-11CE-42ED-B6AE-B43DF165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" y="314961"/>
            <a:ext cx="2997200" cy="11887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qua Grotesque" pitchFamily="2" charset="0"/>
              </a:rPr>
              <a:t>EDA</a:t>
            </a:r>
            <a:endParaRPr lang="zh-CN" altLang="en-US" dirty="0">
              <a:latin typeface="Aqua Grotesque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D4302-5156-45D4-B42B-F1A4ABD49CEE}"/>
              </a:ext>
            </a:extLst>
          </p:cNvPr>
          <p:cNvSpPr txBox="1"/>
          <p:nvPr/>
        </p:nvSpPr>
        <p:spPr>
          <a:xfrm>
            <a:off x="4724097" y="939802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IN Black" pitchFamily="50" charset="0"/>
              </a:rPr>
              <a:t>Result vs rating (~20000 games)</a:t>
            </a:r>
            <a:endParaRPr lang="zh-CN" altLang="en-US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77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238E-D916-4515-A28B-FEFA60B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84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qua Grotesque" pitchFamily="2" charset="0"/>
              </a:rPr>
              <a:t>Preprocessing</a:t>
            </a:r>
            <a:endParaRPr lang="zh-CN" altLang="en-US" dirty="0">
              <a:latin typeface="Aqua Grotesque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480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238E-D916-4515-A28B-FEFA60B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686" y="2010949"/>
            <a:ext cx="9144000" cy="110712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qua Grotesque" pitchFamily="2" charset="0"/>
              </a:rPr>
              <a:t>Preprocessing</a:t>
            </a:r>
            <a:br>
              <a:rPr lang="en-US" altLang="zh-CN" dirty="0">
                <a:latin typeface="Aqua Grotesque" pitchFamily="2" charset="0"/>
              </a:rPr>
            </a:br>
            <a:r>
              <a:rPr lang="en-US" altLang="zh-CN" sz="2200" dirty="0">
                <a:latin typeface="Aqua Grotesque" pitchFamily="2" charset="0"/>
              </a:rPr>
              <a:t>main dataset</a:t>
            </a:r>
            <a:endParaRPr lang="zh-CN" altLang="en-US" dirty="0">
              <a:latin typeface="Aqua Grotesque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D6A1D6-39E0-496D-BD45-B30AE387779E}"/>
              </a:ext>
            </a:extLst>
          </p:cNvPr>
          <p:cNvSpPr txBox="1"/>
          <p:nvPr/>
        </p:nvSpPr>
        <p:spPr>
          <a:xfrm>
            <a:off x="3515360" y="3280950"/>
            <a:ext cx="6918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800" dirty="0">
                <a:latin typeface="DIN Black" pitchFamily="50" charset="0"/>
              </a:rPr>
              <a:t>Feature engineering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>
                <a:latin typeface="DIN Black" pitchFamily="50" charset="0"/>
              </a:rPr>
              <a:t>Games of the player in the past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>
                <a:latin typeface="DIN Black" pitchFamily="50" charset="0"/>
              </a:rPr>
              <a:t>Player rating filing</a:t>
            </a:r>
            <a:endParaRPr lang="zh-CN" altLang="en-US" sz="2800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08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238E-D916-4515-A28B-FEFA60B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686" y="2010949"/>
            <a:ext cx="9144000" cy="110712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Aqua Grotesque" pitchFamily="2" charset="0"/>
              </a:rPr>
              <a:t>Preprocessing</a:t>
            </a:r>
            <a:br>
              <a:rPr lang="en-US" altLang="zh-CN" dirty="0">
                <a:latin typeface="Aqua Grotesque" pitchFamily="2" charset="0"/>
              </a:rPr>
            </a:br>
            <a:r>
              <a:rPr lang="en-US" altLang="zh-CN" sz="2200" dirty="0">
                <a:latin typeface="Aqua Grotesque" pitchFamily="2" charset="0"/>
              </a:rPr>
              <a:t>secondary dataset</a:t>
            </a:r>
            <a:endParaRPr lang="zh-CN" altLang="en-US" dirty="0">
              <a:latin typeface="Aqua Grotesque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D6A1D6-39E0-496D-BD45-B30AE387779E}"/>
              </a:ext>
            </a:extLst>
          </p:cNvPr>
          <p:cNvSpPr txBox="1"/>
          <p:nvPr/>
        </p:nvSpPr>
        <p:spPr>
          <a:xfrm>
            <a:off x="3515360" y="3280950"/>
            <a:ext cx="6918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sz="2800" dirty="0">
                <a:latin typeface="DIN Black" pitchFamily="50" charset="0"/>
              </a:rPr>
              <a:t>String Processing - openings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>
                <a:latin typeface="DIN Black" pitchFamily="50" charset="0"/>
              </a:rPr>
              <a:t>Time control</a:t>
            </a:r>
          </a:p>
          <a:p>
            <a:pPr marL="285750" indent="-285750">
              <a:buFontTx/>
              <a:buChar char="-"/>
            </a:pPr>
            <a:r>
              <a:rPr lang="en-US" altLang="zh-CN" sz="2800" dirty="0">
                <a:latin typeface="DIN Black" pitchFamily="50" charset="0"/>
              </a:rPr>
              <a:t>Label Encoding - winner</a:t>
            </a:r>
            <a:endParaRPr lang="zh-CN" altLang="en-US" sz="2800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3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238E-D916-4515-A28B-FEFA60B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686" y="2875438"/>
            <a:ext cx="9144000" cy="110712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qua Grotesque" pitchFamily="2" charset="0"/>
              </a:rPr>
              <a:t>Thank you!</a:t>
            </a:r>
            <a:endParaRPr lang="zh-CN" altLang="en-US" dirty="0">
              <a:latin typeface="Aqua Grotesque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21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238E-D916-4515-A28B-FEFA60B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84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qua Grotesque" pitchFamily="2" charset="0"/>
              </a:rPr>
              <a:t>Intro</a:t>
            </a:r>
            <a:endParaRPr lang="zh-CN" altLang="en-US" dirty="0">
              <a:latin typeface="Aqua Grotesque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264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238E-D916-4515-A28B-FEFA60B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84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qua Grotesque" pitchFamily="2" charset="0"/>
              </a:rPr>
              <a:t>The Elo system</a:t>
            </a:r>
            <a:endParaRPr lang="zh-CN" altLang="en-US" dirty="0">
              <a:latin typeface="Aqua Grotesque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745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4BBE7996-0559-4065-A71E-A35D26810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520" y="741681"/>
            <a:ext cx="7955280" cy="118872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Aqua Grotesque" pitchFamily="2" charset="0"/>
              </a:rPr>
              <a:t>Current top players</a:t>
            </a:r>
            <a:br>
              <a:rPr lang="en-US" altLang="zh-CN" dirty="0">
                <a:latin typeface="Aqua Grotesque" pitchFamily="2" charset="0"/>
              </a:rPr>
            </a:br>
            <a:r>
              <a:rPr lang="en-US" altLang="zh-CN" sz="2200" dirty="0">
                <a:latin typeface="Aqua Grotesque" pitchFamily="2" charset="0"/>
              </a:rPr>
              <a:t>Oct 2020</a:t>
            </a:r>
            <a:endParaRPr lang="zh-CN" altLang="en-US" dirty="0">
              <a:latin typeface="Aqua Grotesque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891AC7A-0368-4AD7-9E8C-BAC0F3F2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469" y="2253297"/>
            <a:ext cx="7175062" cy="268446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6A5DE67-ABF4-463B-9B6B-471E20C9286A}"/>
              </a:ext>
            </a:extLst>
          </p:cNvPr>
          <p:cNvSpPr/>
          <p:nvPr/>
        </p:nvSpPr>
        <p:spPr>
          <a:xfrm>
            <a:off x="7152640" y="2253297"/>
            <a:ext cx="751840" cy="281654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6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4238E-D916-4515-A28B-FEFA60B6A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3843"/>
            <a:ext cx="9144000" cy="2387600"/>
          </a:xfrm>
        </p:spPr>
        <p:txBody>
          <a:bodyPr/>
          <a:lstStyle/>
          <a:p>
            <a:r>
              <a:rPr lang="en-US" altLang="zh-CN" dirty="0">
                <a:latin typeface="Aqua Grotesque" pitchFamily="2" charset="0"/>
              </a:rPr>
              <a:t>EDA</a:t>
            </a:r>
            <a:endParaRPr lang="zh-CN" altLang="en-US" dirty="0">
              <a:latin typeface="Aqua Grotesque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8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EA6BFDE-D6C1-405E-AD81-3C07623EA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0" y="1697136"/>
            <a:ext cx="6635086" cy="442339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5677CB1A-11CE-42ED-B6AE-B43DF165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" y="314961"/>
            <a:ext cx="2997200" cy="11887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qua Grotesque" pitchFamily="2" charset="0"/>
              </a:rPr>
              <a:t>EDA</a:t>
            </a:r>
            <a:endParaRPr lang="zh-CN" altLang="en-US" dirty="0">
              <a:latin typeface="Aqua Grotesque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FFFC75-50BE-4AA0-837A-6014FB2E157C}"/>
              </a:ext>
            </a:extLst>
          </p:cNvPr>
          <p:cNvSpPr txBox="1"/>
          <p:nvPr/>
        </p:nvSpPr>
        <p:spPr>
          <a:xfrm>
            <a:off x="4130040" y="1503681"/>
            <a:ext cx="705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IN Black" pitchFamily="50" charset="0"/>
              </a:rPr>
              <a:t>White victories amongst all games </a:t>
            </a:r>
          </a:p>
          <a:p>
            <a:r>
              <a:rPr lang="en-US" altLang="zh-CN" dirty="0">
                <a:latin typeface="DIN Black" pitchFamily="50" charset="0"/>
              </a:rPr>
              <a:t>(~600,000 games)</a:t>
            </a:r>
            <a:endParaRPr lang="zh-CN" altLang="en-US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4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908BFFD4-99BE-4890-B384-A58E09BC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0" y="1826846"/>
            <a:ext cx="8258708" cy="4129354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5677CB1A-11CE-42ED-B6AE-B43DF165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" y="314961"/>
            <a:ext cx="2997200" cy="11887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qua Grotesque" pitchFamily="2" charset="0"/>
              </a:rPr>
              <a:t>EDA</a:t>
            </a:r>
            <a:endParaRPr lang="zh-CN" altLang="en-US" dirty="0">
              <a:latin typeface="Aqua Grotesque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D4302-5156-45D4-B42B-F1A4ABD49CEE}"/>
              </a:ext>
            </a:extLst>
          </p:cNvPr>
          <p:cNvSpPr txBox="1"/>
          <p:nvPr/>
        </p:nvSpPr>
        <p:spPr>
          <a:xfrm>
            <a:off x="4130040" y="1503681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IN Black" pitchFamily="50" charset="0"/>
              </a:rPr>
              <a:t>White victories against experience of black player, (~600,000 games)</a:t>
            </a:r>
            <a:endParaRPr lang="zh-CN" altLang="en-US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9433F4-C0E2-4CC7-B231-17EF2A469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154" y="1826846"/>
            <a:ext cx="8333191" cy="416659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5677CB1A-11CE-42ED-B6AE-B43DF165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" y="314961"/>
            <a:ext cx="2997200" cy="11887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qua Grotesque" pitchFamily="2" charset="0"/>
              </a:rPr>
              <a:t>EDA</a:t>
            </a:r>
            <a:endParaRPr lang="zh-CN" altLang="en-US" dirty="0">
              <a:latin typeface="Aqua Grotesque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D4302-5156-45D4-B42B-F1A4ABD49CEE}"/>
              </a:ext>
            </a:extLst>
          </p:cNvPr>
          <p:cNvSpPr txBox="1"/>
          <p:nvPr/>
        </p:nvSpPr>
        <p:spPr>
          <a:xfrm>
            <a:off x="4130040" y="1503681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IN Black" pitchFamily="50" charset="0"/>
              </a:rPr>
              <a:t>White victories against experience of white player, (~600,000 games)</a:t>
            </a:r>
            <a:endParaRPr lang="zh-CN" altLang="en-US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7B0EF1F-148A-4CE7-99FF-F3B996E0F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0" y="1859320"/>
            <a:ext cx="8268244" cy="413412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C5094C4-D4E1-4740-9710-FED2091DC98B}"/>
              </a:ext>
            </a:extLst>
          </p:cNvPr>
          <p:cNvGrpSpPr/>
          <p:nvPr/>
        </p:nvGrpSpPr>
        <p:grpSpPr>
          <a:xfrm>
            <a:off x="10434320" y="5993442"/>
            <a:ext cx="1016000" cy="452204"/>
            <a:chOff x="1944854" y="1964764"/>
            <a:chExt cx="5088413" cy="2901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C6BB27F-6EB5-47D9-9979-B0CD57C25178}"/>
                </a:ext>
              </a:extLst>
            </p:cNvPr>
            <p:cNvSpPr/>
            <p:nvPr/>
          </p:nvSpPr>
          <p:spPr>
            <a:xfrm>
              <a:off x="5704210" y="1964764"/>
              <a:ext cx="1329057" cy="290128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BAA48653-22D5-451B-8360-4750B1738A34}"/>
                </a:ext>
              </a:extLst>
            </p:cNvPr>
            <p:cNvSpPr txBox="1">
              <a:spLocks/>
            </p:cNvSpPr>
            <p:nvPr/>
          </p:nvSpPr>
          <p:spPr>
            <a:xfrm>
              <a:off x="1944854" y="1964770"/>
              <a:ext cx="3759355" cy="29012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altLang="zh-CN" sz="1100" dirty="0">
                  <a:latin typeface="Aqua Grotesque" pitchFamily="2" charset="0"/>
                </a:rPr>
                <a:t>Chess  </a:t>
              </a:r>
            </a:p>
            <a:p>
              <a:pPr algn="r"/>
              <a:r>
                <a:rPr lang="en-US" altLang="zh-CN" sz="1100" dirty="0">
                  <a:latin typeface="Aqua Grotesque" pitchFamily="2" charset="0"/>
                </a:rPr>
                <a:t>Games</a:t>
              </a:r>
              <a:endParaRPr lang="zh-CN" altLang="en-US" sz="1100" dirty="0">
                <a:latin typeface="Aqua Grotesque" pitchFamily="2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ACA1062-7220-4F7F-9174-133AC0188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8630" y="2318087"/>
              <a:ext cx="817782" cy="2221828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5677CB1A-11CE-42ED-B6AE-B43DF1650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0" y="314961"/>
            <a:ext cx="2997200" cy="118872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qua Grotesque" pitchFamily="2" charset="0"/>
              </a:rPr>
              <a:t>EDA</a:t>
            </a:r>
            <a:endParaRPr lang="zh-CN" altLang="en-US" dirty="0">
              <a:latin typeface="Aqua Grotesque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D4302-5156-45D4-B42B-F1A4ABD49CEE}"/>
              </a:ext>
            </a:extLst>
          </p:cNvPr>
          <p:cNvSpPr txBox="1"/>
          <p:nvPr/>
        </p:nvSpPr>
        <p:spPr>
          <a:xfrm>
            <a:off x="4130040" y="1503681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DIN Black" pitchFamily="50" charset="0"/>
              </a:rPr>
              <a:t>White victories against difference in experience, (~600,000 games)</a:t>
            </a:r>
            <a:endParaRPr lang="zh-CN" altLang="en-US" dirty="0"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1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166</Words>
  <Application>Microsoft Office PowerPoint</Application>
  <PresentationFormat>宽屏</PresentationFormat>
  <Paragraphs>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Aqua Grotesque</vt:lpstr>
      <vt:lpstr>Arial</vt:lpstr>
      <vt:lpstr>DIN Black</vt:lpstr>
      <vt:lpstr>Office 主题​​</vt:lpstr>
      <vt:lpstr>Chess  Games</vt:lpstr>
      <vt:lpstr>Intro</vt:lpstr>
      <vt:lpstr>The Elo system</vt:lpstr>
      <vt:lpstr>Current top players Oct 2020</vt:lpstr>
      <vt:lpstr>EDA</vt:lpstr>
      <vt:lpstr>EDA</vt:lpstr>
      <vt:lpstr>EDA</vt:lpstr>
      <vt:lpstr>EDA</vt:lpstr>
      <vt:lpstr>EDA</vt:lpstr>
      <vt:lpstr>EDA</vt:lpstr>
      <vt:lpstr>EDA</vt:lpstr>
      <vt:lpstr>EDA</vt:lpstr>
      <vt:lpstr>Preprocessing</vt:lpstr>
      <vt:lpstr>Preprocessing main dataset</vt:lpstr>
      <vt:lpstr>Preprocessing secondary dataset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熊 本宽</dc:creator>
  <cp:lastModifiedBy>熊 本宽</cp:lastModifiedBy>
  <cp:revision>26</cp:revision>
  <dcterms:created xsi:type="dcterms:W3CDTF">2020-10-15T18:37:23Z</dcterms:created>
  <dcterms:modified xsi:type="dcterms:W3CDTF">2020-10-16T01:53:55Z</dcterms:modified>
</cp:coreProperties>
</file>