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6" r:id="rId8"/>
    <p:sldId id="267" r:id="rId9"/>
    <p:sldId id="263" r:id="rId10"/>
    <p:sldId id="264" r:id="rId11"/>
    <p:sldId id="265" r:id="rId12"/>
    <p:sldId id="268" r:id="rId13"/>
    <p:sldId id="271" r:id="rId14"/>
    <p:sldId id="273" r:id="rId15"/>
    <p:sldId id="272" r:id="rId16"/>
    <p:sldId id="274" r:id="rId17"/>
    <p:sldId id="275" r:id="rId18"/>
    <p:sldId id="269" r:id="rId19"/>
    <p:sldId id="270"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A4FF21B4-7837-4C79-90B2-A67E3F0BCB3A}" type="datetimeFigureOut">
              <a:rPr lang="en-US" smtClean="0"/>
              <a:t>11/3/2019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250000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4FF21B4-7837-4C79-90B2-A67E3F0BCB3A}" type="datetimeFigureOut">
              <a:rPr lang="en-US" smtClean="0"/>
              <a:t>11/3/2019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343464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4FF21B4-7837-4C79-90B2-A67E3F0BCB3A}" type="datetimeFigureOut">
              <a:rPr lang="en-US" smtClean="0"/>
              <a:t>11/3/2019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375588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A4FF21B4-7837-4C79-90B2-A67E3F0BCB3A}" type="datetimeFigureOut">
              <a:rPr lang="en-US" smtClean="0"/>
              <a:t>11/3/2019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24808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A4FF21B4-7837-4C79-90B2-A67E3F0BCB3A}" type="datetimeFigureOut">
              <a:rPr lang="en-US" smtClean="0"/>
              <a:t>11/3/2019</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127929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A4FF21B4-7837-4C79-90B2-A67E3F0BCB3A}" type="datetimeFigureOut">
              <a:rPr lang="en-US" smtClean="0"/>
              <a:t>11/3/2019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69449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A4FF21B4-7837-4C79-90B2-A67E3F0BCB3A}" type="datetimeFigureOut">
              <a:rPr lang="en-US" smtClean="0"/>
              <a:t>11/3/2019</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17920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A4FF21B4-7837-4C79-90B2-A67E3F0BCB3A}" type="datetimeFigureOut">
              <a:rPr lang="en-US" smtClean="0"/>
              <a:t>11/3/2019</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5669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4FF21B4-7837-4C79-90B2-A67E3F0BCB3A}" type="datetimeFigureOut">
              <a:rPr lang="en-US" smtClean="0"/>
              <a:t>11/3/2019</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287473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4FF21B4-7837-4C79-90B2-A67E3F0BCB3A}" type="datetimeFigureOut">
              <a:rPr lang="en-US" smtClean="0"/>
              <a:t>11/3/2019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167640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A4FF21B4-7837-4C79-90B2-A67E3F0BCB3A}" type="datetimeFigureOut">
              <a:rPr lang="en-US" smtClean="0"/>
              <a:t>11/3/2019</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6224FC4A-5F71-43B1-AEB2-D8BE9E9F4D4C}" type="slidenum">
              <a:rPr lang="en-US" smtClean="0"/>
              <a:t>‹Nr.›</a:t>
            </a:fld>
            <a:endParaRPr lang="en-US"/>
          </a:p>
        </p:txBody>
      </p:sp>
    </p:spTree>
    <p:extLst>
      <p:ext uri="{BB962C8B-B14F-4D97-AF65-F5344CB8AC3E}">
        <p14:creationId xmlns:p14="http://schemas.microsoft.com/office/powerpoint/2010/main" val="151876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F21B4-7837-4C79-90B2-A67E3F0BCB3A}" type="datetimeFigureOut">
              <a:rPr lang="en-US" smtClean="0"/>
              <a:t>11/3/2019</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4FC4A-5F71-43B1-AEB2-D8BE9E9F4D4C}" type="slidenum">
              <a:rPr lang="en-US" smtClean="0"/>
              <a:t>‹Nr.›</a:t>
            </a:fld>
            <a:endParaRPr lang="en-US"/>
          </a:p>
        </p:txBody>
      </p:sp>
    </p:spTree>
    <p:extLst>
      <p:ext uri="{BB962C8B-B14F-4D97-AF65-F5344CB8AC3E}">
        <p14:creationId xmlns:p14="http://schemas.microsoft.com/office/powerpoint/2010/main" val="245672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IE Calibration AMS</a:t>
            </a:r>
            <a:endParaRPr lang="en-US" dirty="0"/>
          </a:p>
        </p:txBody>
      </p:sp>
      <p:sp>
        <p:nvSpPr>
          <p:cNvPr id="3" name="Untertitel 2"/>
          <p:cNvSpPr>
            <a:spLocks noGrp="1"/>
          </p:cNvSpPr>
          <p:nvPr>
            <p:ph type="subTitle" idx="1"/>
          </p:nvPr>
        </p:nvSpPr>
        <p:spPr/>
        <p:txBody>
          <a:bodyPr/>
          <a:lstStyle/>
          <a:p>
            <a:r>
              <a:rPr lang="en-US" dirty="0" smtClean="0"/>
              <a:t>Calibration data from 08./09.07.2019</a:t>
            </a:r>
          </a:p>
          <a:p>
            <a:r>
              <a:rPr lang="en-US" dirty="0" smtClean="0"/>
              <a:t>Analysis: Ivo Beck, 09.10.19</a:t>
            </a:r>
          </a:p>
          <a:p>
            <a:r>
              <a:rPr lang="en-US" dirty="0" smtClean="0"/>
              <a:t>Path: </a:t>
            </a:r>
            <a:r>
              <a:rPr lang="en-US" dirty="0"/>
              <a:t>M:\BeckOnly\Data\20190709_IEcal\AMS_IE_cal_data\good</a:t>
            </a:r>
          </a:p>
        </p:txBody>
      </p:sp>
    </p:spTree>
    <p:extLst>
      <p:ext uri="{BB962C8B-B14F-4D97-AF65-F5344CB8AC3E}">
        <p14:creationId xmlns:p14="http://schemas.microsoft.com/office/powerpoint/2010/main" val="384940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PToF</a:t>
            </a:r>
            <a:endParaRPr lang="en-US" dirty="0"/>
          </a:p>
        </p:txBody>
      </p:sp>
      <p:pic>
        <p:nvPicPr>
          <p:cNvPr id="3" name="Grafik 2"/>
          <p:cNvPicPr>
            <a:picLocks noChangeAspect="1"/>
          </p:cNvPicPr>
          <p:nvPr/>
        </p:nvPicPr>
        <p:blipFill>
          <a:blip r:embed="rId2"/>
          <a:stretch>
            <a:fillRect/>
          </a:stretch>
        </p:blipFill>
        <p:spPr>
          <a:xfrm>
            <a:off x="398750" y="2787794"/>
            <a:ext cx="5076825" cy="3000375"/>
          </a:xfrm>
          <a:prstGeom prst="rect">
            <a:avLst/>
          </a:prstGeom>
        </p:spPr>
      </p:pic>
      <p:pic>
        <p:nvPicPr>
          <p:cNvPr id="4" name="Grafik 3"/>
          <p:cNvPicPr>
            <a:picLocks noChangeAspect="1"/>
          </p:cNvPicPr>
          <p:nvPr/>
        </p:nvPicPr>
        <p:blipFill>
          <a:blip r:embed="rId3"/>
          <a:stretch>
            <a:fillRect/>
          </a:stretch>
        </p:blipFill>
        <p:spPr>
          <a:xfrm>
            <a:off x="5971887" y="2787794"/>
            <a:ext cx="5143500" cy="2971800"/>
          </a:xfrm>
          <a:prstGeom prst="rect">
            <a:avLst/>
          </a:prstGeom>
        </p:spPr>
      </p:pic>
    </p:spTree>
    <p:extLst>
      <p:ext uri="{BB962C8B-B14F-4D97-AF65-F5344CB8AC3E}">
        <p14:creationId xmlns:p14="http://schemas.microsoft.com/office/powerpoint/2010/main" val="289916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PToF</a:t>
            </a:r>
            <a:endParaRPr lang="en-US" dirty="0"/>
          </a:p>
        </p:txBody>
      </p:sp>
      <p:pic>
        <p:nvPicPr>
          <p:cNvPr id="3" name="Grafik 2"/>
          <p:cNvPicPr>
            <a:picLocks noChangeAspect="1"/>
          </p:cNvPicPr>
          <p:nvPr/>
        </p:nvPicPr>
        <p:blipFill>
          <a:blip r:embed="rId2"/>
          <a:stretch>
            <a:fillRect/>
          </a:stretch>
        </p:blipFill>
        <p:spPr>
          <a:xfrm>
            <a:off x="3543300" y="1947862"/>
            <a:ext cx="5105400" cy="2962275"/>
          </a:xfrm>
          <a:prstGeom prst="rect">
            <a:avLst/>
          </a:prstGeom>
        </p:spPr>
      </p:pic>
    </p:spTree>
    <p:extLst>
      <p:ext uri="{BB962C8B-B14F-4D97-AF65-F5344CB8AC3E}">
        <p14:creationId xmlns:p14="http://schemas.microsoft.com/office/powerpoint/2010/main" val="428600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Old IE from diagnostics (data Browser)</a:t>
            </a:r>
            <a:endParaRPr lang="en-US" dirty="0"/>
          </a:p>
        </p:txBody>
      </p:sp>
      <p:sp>
        <p:nvSpPr>
          <p:cNvPr id="4" name="Rechteck 3"/>
          <p:cNvSpPr/>
          <p:nvPr/>
        </p:nvSpPr>
        <p:spPr>
          <a:xfrm>
            <a:off x="3048000" y="2274838"/>
            <a:ext cx="6096000" cy="2308324"/>
          </a:xfrm>
          <a:prstGeom prst="rect">
            <a:avLst/>
          </a:prstGeom>
        </p:spPr>
        <p:txBody>
          <a:bodyPr>
            <a:spAutoFit/>
          </a:bodyPr>
          <a:lstStyle/>
          <a:p>
            <a:r>
              <a:rPr lang="en-US" dirty="0"/>
              <a:t>1.16e-07</a:t>
            </a:r>
          </a:p>
          <a:p>
            <a:r>
              <a:rPr lang="en-US" dirty="0"/>
              <a:t>1.16e-07</a:t>
            </a:r>
          </a:p>
          <a:p>
            <a:r>
              <a:rPr lang="en-US" dirty="0"/>
              <a:t>1.16e-07</a:t>
            </a:r>
          </a:p>
          <a:p>
            <a:r>
              <a:rPr lang="en-US" dirty="0"/>
              <a:t>1.16e-07</a:t>
            </a:r>
          </a:p>
          <a:p>
            <a:r>
              <a:rPr lang="en-US" dirty="0"/>
              <a:t>1.16e-07</a:t>
            </a:r>
          </a:p>
          <a:p>
            <a:r>
              <a:rPr lang="en-US" dirty="0"/>
              <a:t>1.16e-07</a:t>
            </a:r>
          </a:p>
          <a:p>
            <a:r>
              <a:rPr lang="en-US" dirty="0"/>
              <a:t>1.16e-07</a:t>
            </a:r>
          </a:p>
          <a:p>
            <a:r>
              <a:rPr lang="en-US" dirty="0"/>
              <a:t>1.16e-07</a:t>
            </a:r>
          </a:p>
        </p:txBody>
      </p:sp>
    </p:spTree>
    <p:extLst>
      <p:ext uri="{BB962C8B-B14F-4D97-AF65-F5344CB8AC3E}">
        <p14:creationId xmlns:p14="http://schemas.microsoft.com/office/powerpoint/2010/main" val="97216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Time Series MS</a:t>
            </a:r>
            <a:endParaRPr lang="en-US" dirty="0"/>
          </a:p>
        </p:txBody>
      </p:sp>
      <p:pic>
        <p:nvPicPr>
          <p:cNvPr id="3" name="Grafik 2"/>
          <p:cNvPicPr>
            <a:picLocks noChangeAspect="1"/>
          </p:cNvPicPr>
          <p:nvPr/>
        </p:nvPicPr>
        <p:blipFill>
          <a:blip r:embed="rId2"/>
          <a:stretch>
            <a:fillRect/>
          </a:stretch>
        </p:blipFill>
        <p:spPr>
          <a:xfrm>
            <a:off x="1274820" y="1957387"/>
            <a:ext cx="7350068" cy="4277158"/>
          </a:xfrm>
          <a:prstGeom prst="rect">
            <a:avLst/>
          </a:prstGeom>
        </p:spPr>
      </p:pic>
      <p:sp>
        <p:nvSpPr>
          <p:cNvPr id="4" name="Textfeld 3"/>
          <p:cNvSpPr txBox="1"/>
          <p:nvPr/>
        </p:nvSpPr>
        <p:spPr>
          <a:xfrm>
            <a:off x="9282545" y="2170545"/>
            <a:ext cx="1865746" cy="646331"/>
          </a:xfrm>
          <a:prstGeom prst="rect">
            <a:avLst/>
          </a:prstGeom>
          <a:noFill/>
        </p:spPr>
        <p:txBody>
          <a:bodyPr wrap="square" rtlCol="0">
            <a:spAutoFit/>
          </a:bodyPr>
          <a:lstStyle/>
          <a:p>
            <a:r>
              <a:rPr lang="en-US" dirty="0" smtClean="0"/>
              <a:t>Too low masses? </a:t>
            </a:r>
          </a:p>
          <a:p>
            <a:endParaRPr lang="en-US" dirty="0"/>
          </a:p>
        </p:txBody>
      </p:sp>
    </p:spTree>
    <p:extLst>
      <p:ext uri="{BB962C8B-B14F-4D97-AF65-F5344CB8AC3E}">
        <p14:creationId xmlns:p14="http://schemas.microsoft.com/office/powerpoint/2010/main" val="150356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600" dirty="0" smtClean="0"/>
              <a:t>From Logbook we know what concentrations and which salt species we measured during which period (</a:t>
            </a:r>
            <a:r>
              <a:rPr lang="en-US" sz="1600" dirty="0" err="1" smtClean="0"/>
              <a:t>runnumbers</a:t>
            </a:r>
            <a:r>
              <a:rPr lang="en-US" sz="1600" dirty="0" smtClean="0"/>
              <a:t>). In IGOR we create </a:t>
            </a:r>
            <a:r>
              <a:rPr lang="en-US" sz="1600" dirty="0" err="1" smtClean="0"/>
              <a:t>ToDo</a:t>
            </a:r>
            <a:r>
              <a:rPr lang="en-US" sz="1600" dirty="0" smtClean="0"/>
              <a:t> waves for those periods and plot them. </a:t>
            </a:r>
            <a:br>
              <a:rPr lang="en-US" sz="1600" dirty="0" smtClean="0"/>
            </a:br>
            <a:r>
              <a:rPr lang="en-US" sz="1600" dirty="0" smtClean="0"/>
              <a:t>From the </a:t>
            </a:r>
            <a:r>
              <a:rPr lang="en-US" sz="1600" dirty="0" err="1" smtClean="0"/>
              <a:t>runtable</a:t>
            </a:r>
            <a:r>
              <a:rPr lang="en-US" sz="1600" dirty="0" smtClean="0"/>
              <a:t> in IGOR we find the time when there runs were performed. </a:t>
            </a:r>
            <a:br>
              <a:rPr lang="en-US" sz="1600" dirty="0" smtClean="0"/>
            </a:br>
            <a:r>
              <a:rPr lang="en-US" sz="1600" dirty="0" smtClean="0"/>
              <a:t>We separate them and check the MS signals for those runs to choose which time period we consider for calculations. </a:t>
            </a:r>
            <a:endParaRPr lang="en-US" sz="1600" dirty="0"/>
          </a:p>
        </p:txBody>
      </p:sp>
      <p:graphicFrame>
        <p:nvGraphicFramePr>
          <p:cNvPr id="5" name="Inhaltsplatzhalter 4"/>
          <p:cNvGraphicFramePr>
            <a:graphicFrameLocks noGrp="1"/>
          </p:cNvGraphicFramePr>
          <p:nvPr>
            <p:ph sz="half" idx="4294967295"/>
            <p:extLst>
              <p:ext uri="{D42A27DB-BD31-4B8C-83A1-F6EECF244321}">
                <p14:modId xmlns:p14="http://schemas.microsoft.com/office/powerpoint/2010/main" val="541012338"/>
              </p:ext>
            </p:extLst>
          </p:nvPr>
        </p:nvGraphicFramePr>
        <p:xfrm>
          <a:off x="838200" y="2156979"/>
          <a:ext cx="5181601" cy="1863584"/>
        </p:xfrm>
        <a:graphic>
          <a:graphicData uri="http://schemas.openxmlformats.org/drawingml/2006/table">
            <a:tbl>
              <a:tblPr>
                <a:tableStyleId>{5C22544A-7EE6-4342-B048-85BDC9FD1C3A}</a:tableStyleId>
              </a:tblPr>
              <a:tblGrid>
                <a:gridCol w="1378085">
                  <a:extLst>
                    <a:ext uri="{9D8B030D-6E8A-4147-A177-3AD203B41FA5}">
                      <a16:colId xmlns:a16="http://schemas.microsoft.com/office/drawing/2014/main" val="1932454139"/>
                    </a:ext>
                  </a:extLst>
                </a:gridCol>
                <a:gridCol w="705580">
                  <a:extLst>
                    <a:ext uri="{9D8B030D-6E8A-4147-A177-3AD203B41FA5}">
                      <a16:colId xmlns:a16="http://schemas.microsoft.com/office/drawing/2014/main" val="714580254"/>
                    </a:ext>
                  </a:extLst>
                </a:gridCol>
                <a:gridCol w="981197">
                  <a:extLst>
                    <a:ext uri="{9D8B030D-6E8A-4147-A177-3AD203B41FA5}">
                      <a16:colId xmlns:a16="http://schemas.microsoft.com/office/drawing/2014/main" val="1488464524"/>
                    </a:ext>
                  </a:extLst>
                </a:gridCol>
                <a:gridCol w="1036320">
                  <a:extLst>
                    <a:ext uri="{9D8B030D-6E8A-4147-A177-3AD203B41FA5}">
                      <a16:colId xmlns:a16="http://schemas.microsoft.com/office/drawing/2014/main" val="3333460537"/>
                    </a:ext>
                  </a:extLst>
                </a:gridCol>
                <a:gridCol w="1080419">
                  <a:extLst>
                    <a:ext uri="{9D8B030D-6E8A-4147-A177-3AD203B41FA5}">
                      <a16:colId xmlns:a16="http://schemas.microsoft.com/office/drawing/2014/main" val="1597768540"/>
                    </a:ext>
                  </a:extLst>
                </a:gridCol>
              </a:tblGrid>
              <a:tr h="297666">
                <a:tc>
                  <a:txBody>
                    <a:bodyPr/>
                    <a:lstStyle/>
                    <a:p>
                      <a:pPr algn="l" fontAlgn="b"/>
                      <a:r>
                        <a:rPr lang="de-CH" sz="1000" u="none" strike="noStrike">
                          <a:effectLst/>
                        </a:rPr>
                        <a:t>Run number</a:t>
                      </a:r>
                      <a:endParaRPr lang="de-CH"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de-CH" sz="1000" u="none" strike="noStrike">
                          <a:effectLst/>
                        </a:rPr>
                        <a:t>Run Stop</a:t>
                      </a:r>
                      <a:endParaRPr lang="de-CH"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de-CH" sz="1000" u="none" strike="noStrike">
                          <a:effectLst/>
                        </a:rPr>
                        <a:t>Particle size (nm)</a:t>
                      </a:r>
                      <a:endParaRPr lang="de-CH"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de-CH" sz="1000" u="none" strike="noStrike">
                          <a:effectLst/>
                        </a:rPr>
                        <a:t>Particle conc. p/cc</a:t>
                      </a:r>
                      <a:endParaRPr lang="de-CH" sz="1000" b="1" i="0" u="none" strike="noStrike">
                        <a:solidFill>
                          <a:srgbClr val="000000"/>
                        </a:solidFill>
                        <a:effectLst/>
                        <a:latin typeface="Calibri" panose="020F0502020204030204" pitchFamily="34" charset="0"/>
                      </a:endParaRPr>
                    </a:p>
                  </a:txBody>
                  <a:tcPr marL="6615" marR="6615" marT="6615" marB="0" anchor="b"/>
                </a:tc>
                <a:tc>
                  <a:txBody>
                    <a:bodyPr/>
                    <a:lstStyle/>
                    <a:p>
                      <a:pPr algn="l" fontAlgn="b"/>
                      <a:r>
                        <a:rPr lang="de-CH" sz="1000" u="none" strike="noStrike">
                          <a:effectLst/>
                        </a:rPr>
                        <a:t>Nitrate mass [ug/m3]</a:t>
                      </a:r>
                      <a:endParaRPr lang="de-CH" sz="1000" b="1"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194010611"/>
                  </a:ext>
                </a:extLst>
              </a:tr>
              <a:tr h="293279">
                <a:tc>
                  <a:txBody>
                    <a:bodyPr/>
                    <a:lstStyle/>
                    <a:p>
                      <a:pPr algn="r" fontAlgn="b"/>
                      <a:r>
                        <a:rPr lang="de-CH" sz="1000" u="none" strike="noStrike" dirty="0">
                          <a:effectLst/>
                        </a:rPr>
                        <a:t>282648</a:t>
                      </a:r>
                      <a:endParaRPr lang="de-CH" sz="1000" b="0" i="0" u="none" strike="noStrike" dirty="0">
                        <a:solidFill>
                          <a:srgbClr val="000000"/>
                        </a:solidFill>
                        <a:effectLst/>
                        <a:latin typeface="Calibri" panose="020F0502020204030204" pitchFamily="34" charset="0"/>
                      </a:endParaRPr>
                    </a:p>
                  </a:txBody>
                  <a:tcPr marL="6615" marR="6615" marT="6615" marB="0" anchor="b"/>
                </a:tc>
                <a:tc gridSpan="4">
                  <a:txBody>
                    <a:bodyPr/>
                    <a:lstStyle/>
                    <a:p>
                      <a:pPr algn="l" fontAlgn="b"/>
                      <a:r>
                        <a:rPr lang="en-US" sz="1000" u="none" strike="noStrike">
                          <a:effectLst/>
                        </a:rPr>
                        <a:t>went down to 400 p/cc since it was varying a lot. Closed inlet valve</a:t>
                      </a:r>
                      <a:endParaRPr lang="en-US" sz="1000" b="0" i="0" u="none" strike="noStrike">
                        <a:solidFill>
                          <a:srgbClr val="000000"/>
                        </a:solidFill>
                        <a:effectLst/>
                        <a:latin typeface="Calibri" panose="020F0502020204030204" pitchFamily="34" charset="0"/>
                      </a:endParaRPr>
                    </a:p>
                  </a:txBody>
                  <a:tcPr marL="6615" marR="6615" marT="661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7479946"/>
                  </a:ext>
                </a:extLst>
              </a:tr>
              <a:tr h="158755">
                <a:tc>
                  <a:txBody>
                    <a:bodyPr/>
                    <a:lstStyle/>
                    <a:p>
                      <a:pPr algn="r" fontAlgn="b"/>
                      <a:r>
                        <a:rPr lang="de-CH" sz="1000" u="none" strike="noStrike" dirty="0">
                          <a:effectLst/>
                        </a:rPr>
                        <a:t>282659</a:t>
                      </a:r>
                      <a:endParaRPr lang="de-CH" sz="1000" b="0" i="0" u="none" strike="noStrike" dirty="0">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282665</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1000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8.2</a:t>
                      </a:r>
                      <a:endParaRPr lang="de-CH"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410637470"/>
                  </a:ext>
                </a:extLst>
              </a:tr>
              <a:tr h="62657">
                <a:tc>
                  <a:txBody>
                    <a:bodyPr/>
                    <a:lstStyle/>
                    <a:p>
                      <a:pPr algn="r" fontAlgn="b"/>
                      <a:r>
                        <a:rPr lang="de-CH" sz="1000" u="none" strike="noStrike">
                          <a:effectLst/>
                        </a:rPr>
                        <a:t>282673</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282677</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460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4.9</a:t>
                      </a:r>
                      <a:endParaRPr lang="de-CH"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587293771"/>
                  </a:ext>
                </a:extLst>
              </a:tr>
              <a:tr h="158755">
                <a:tc gridSpan="5">
                  <a:txBody>
                    <a:bodyPr/>
                    <a:lstStyle/>
                    <a:p>
                      <a:pPr algn="l" fontAlgn="b"/>
                      <a:r>
                        <a:rPr lang="en-US" sz="1000" u="none" strike="noStrike">
                          <a:effectLst/>
                        </a:rPr>
                        <a:t>Stopped measurements at 282686 due to power outage, all ok, wait for pressure and pumps to stabilize</a:t>
                      </a:r>
                      <a:endParaRPr lang="en-US" sz="1000" b="0" i="0" u="none" strike="noStrike">
                        <a:solidFill>
                          <a:srgbClr val="000000"/>
                        </a:solidFill>
                        <a:effectLst/>
                        <a:latin typeface="Calibri" panose="020F0502020204030204" pitchFamily="34" charset="0"/>
                      </a:endParaRPr>
                    </a:p>
                  </a:txBody>
                  <a:tcPr marL="6615" marR="6615" marT="66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63538296"/>
                  </a:ext>
                </a:extLst>
              </a:tr>
              <a:tr h="297666">
                <a:tc gridSpan="4">
                  <a:txBody>
                    <a:bodyPr/>
                    <a:lstStyle/>
                    <a:p>
                      <a:pPr algn="l" fontAlgn="b"/>
                      <a:r>
                        <a:rPr lang="en-US" sz="1000" u="none" strike="noStrike">
                          <a:effectLst/>
                        </a:rPr>
                        <a:t>Did a new singleIon calibration: Set MCP to 1930V and SingleIon value is at 1.68 mV</a:t>
                      </a:r>
                      <a:endParaRPr lang="en-US" sz="1000" b="0" i="0" u="none" strike="noStrike">
                        <a:solidFill>
                          <a:srgbClr val="000000"/>
                        </a:solidFill>
                        <a:effectLst/>
                        <a:latin typeface="Calibri" panose="020F0502020204030204" pitchFamily="34" charset="0"/>
                      </a:endParaRPr>
                    </a:p>
                  </a:txBody>
                  <a:tcPr marL="6615" marR="6615" marT="66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de-CH"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114612530"/>
                  </a:ext>
                </a:extLst>
              </a:tr>
              <a:tr h="158755">
                <a:tc>
                  <a:txBody>
                    <a:bodyPr/>
                    <a:lstStyle/>
                    <a:p>
                      <a:pPr algn="r" fontAlgn="b"/>
                      <a:r>
                        <a:rPr lang="de-CH" sz="1000" u="none" strike="noStrike">
                          <a:effectLst/>
                        </a:rPr>
                        <a:t>282686</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282692</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1300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10</a:t>
                      </a:r>
                      <a:endParaRPr lang="de-CH" sz="1000" b="0" i="0" u="none" strike="noStrike">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1164802775"/>
                  </a:ext>
                </a:extLst>
              </a:tr>
              <a:tr h="158755">
                <a:tc>
                  <a:txBody>
                    <a:bodyPr/>
                    <a:lstStyle/>
                    <a:p>
                      <a:pPr algn="r" fontAlgn="b"/>
                      <a:r>
                        <a:rPr lang="de-CH" sz="1000" u="none" strike="noStrike">
                          <a:effectLst/>
                        </a:rPr>
                        <a:t>282700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282704</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a:effectLst/>
                        </a:rPr>
                        <a:t>1650</a:t>
                      </a:r>
                      <a:endParaRPr lang="de-CH" sz="1000" b="0" i="0" u="none" strike="noStrike">
                        <a:solidFill>
                          <a:srgbClr val="000000"/>
                        </a:solidFill>
                        <a:effectLst/>
                        <a:latin typeface="Calibri" panose="020F0502020204030204" pitchFamily="34" charset="0"/>
                      </a:endParaRPr>
                    </a:p>
                  </a:txBody>
                  <a:tcPr marL="6615" marR="6615" marT="6615" marB="0" anchor="b"/>
                </a:tc>
                <a:tc>
                  <a:txBody>
                    <a:bodyPr/>
                    <a:lstStyle/>
                    <a:p>
                      <a:pPr algn="r" fontAlgn="b"/>
                      <a:r>
                        <a:rPr lang="de-CH" sz="1000" u="none" strike="noStrike" dirty="0">
                          <a:effectLst/>
                        </a:rPr>
                        <a:t>10</a:t>
                      </a:r>
                      <a:endParaRPr lang="de-CH" sz="1000" b="0" i="0" u="none" strike="noStrike" dirty="0">
                        <a:solidFill>
                          <a:srgbClr val="000000"/>
                        </a:solidFill>
                        <a:effectLst/>
                        <a:latin typeface="Calibri" panose="020F0502020204030204" pitchFamily="34" charset="0"/>
                      </a:endParaRPr>
                    </a:p>
                  </a:txBody>
                  <a:tcPr marL="6615" marR="6615" marT="6615" marB="0" anchor="b"/>
                </a:tc>
                <a:extLst>
                  <a:ext uri="{0D108BD9-81ED-4DB2-BD59-A6C34878D82A}">
                    <a16:rowId xmlns:a16="http://schemas.microsoft.com/office/drawing/2014/main" val="32466059"/>
                  </a:ext>
                </a:extLst>
              </a:tr>
            </a:tbl>
          </a:graphicData>
        </a:graphic>
      </p:graphicFrame>
      <p:sp>
        <p:nvSpPr>
          <p:cNvPr id="6" name="Textfeld 5"/>
          <p:cNvSpPr txBox="1"/>
          <p:nvPr/>
        </p:nvSpPr>
        <p:spPr>
          <a:xfrm>
            <a:off x="838200" y="1819564"/>
            <a:ext cx="5137727" cy="369332"/>
          </a:xfrm>
          <a:prstGeom prst="rect">
            <a:avLst/>
          </a:prstGeom>
          <a:noFill/>
        </p:spPr>
        <p:txBody>
          <a:bodyPr wrap="square" rtlCol="0">
            <a:spAutoFit/>
          </a:bodyPr>
          <a:lstStyle/>
          <a:p>
            <a:r>
              <a:rPr lang="en-US" dirty="0" smtClean="0"/>
              <a:t>NH4NO3, 9.7.2019</a:t>
            </a:r>
            <a:endParaRPr lang="en-US" dirty="0"/>
          </a:p>
        </p:txBody>
      </p:sp>
      <p:sp>
        <p:nvSpPr>
          <p:cNvPr id="10" name="Rechteck 9"/>
          <p:cNvSpPr/>
          <p:nvPr/>
        </p:nvSpPr>
        <p:spPr>
          <a:xfrm>
            <a:off x="6188364" y="2004230"/>
            <a:ext cx="2650836" cy="3108543"/>
          </a:xfrm>
          <a:prstGeom prst="rect">
            <a:avLst/>
          </a:prstGeom>
        </p:spPr>
        <p:txBody>
          <a:bodyPr wrap="square">
            <a:spAutoFit/>
          </a:bodyPr>
          <a:lstStyle/>
          <a:p>
            <a:r>
              <a:rPr lang="en-US" sz="1400" dirty="0"/>
              <a:t>09.07.2019 12:52:02	282788</a:t>
            </a:r>
          </a:p>
          <a:p>
            <a:r>
              <a:rPr lang="en-US" sz="1400" dirty="0"/>
              <a:t>09.07.2019 12:53:33	282789</a:t>
            </a:r>
          </a:p>
          <a:p>
            <a:r>
              <a:rPr lang="en-US" sz="1400" dirty="0"/>
              <a:t>09.07.2019 12:55:05	282790</a:t>
            </a:r>
          </a:p>
          <a:p>
            <a:r>
              <a:rPr lang="en-US" sz="1400" dirty="0"/>
              <a:t>09.07.2019 12:56:37	282791</a:t>
            </a:r>
          </a:p>
          <a:p>
            <a:r>
              <a:rPr lang="en-US" sz="1400" dirty="0"/>
              <a:t>09.07.2019 12:58:08	282792</a:t>
            </a:r>
          </a:p>
          <a:p>
            <a:r>
              <a:rPr lang="en-US" sz="1400" dirty="0"/>
              <a:t>09.07.2019 12:59:40	282793</a:t>
            </a:r>
          </a:p>
          <a:p>
            <a:r>
              <a:rPr lang="en-US" sz="1400" dirty="0"/>
              <a:t>09.07.2019 13:01:12	282794</a:t>
            </a:r>
          </a:p>
          <a:p>
            <a:r>
              <a:rPr lang="en-US" sz="1400" dirty="0"/>
              <a:t>09.07.2019 13:02:44	282795</a:t>
            </a:r>
          </a:p>
          <a:p>
            <a:r>
              <a:rPr lang="en-US" sz="1400" dirty="0"/>
              <a:t>09.07.2019 13:04:15	282796</a:t>
            </a:r>
          </a:p>
          <a:p>
            <a:r>
              <a:rPr lang="en-US" sz="1400" dirty="0"/>
              <a:t>09.07.2019 13:05:47	282797</a:t>
            </a:r>
          </a:p>
          <a:p>
            <a:r>
              <a:rPr lang="en-US" sz="1400" dirty="0"/>
              <a:t>09.07.2019 13:07:19	282798</a:t>
            </a:r>
          </a:p>
          <a:p>
            <a:r>
              <a:rPr lang="en-US" sz="1400" dirty="0"/>
              <a:t>09.07.2019 13:08:51	282799</a:t>
            </a:r>
          </a:p>
          <a:p>
            <a:r>
              <a:rPr lang="en-US" sz="1400" dirty="0"/>
              <a:t>09.07.2019 13:10:23	282800</a:t>
            </a:r>
          </a:p>
          <a:p>
            <a:r>
              <a:rPr lang="en-US" sz="1400" dirty="0"/>
              <a:t>09.07.2019 13:11:55	282801</a:t>
            </a:r>
          </a:p>
        </p:txBody>
      </p:sp>
      <p:sp>
        <p:nvSpPr>
          <p:cNvPr id="11" name="Textfeld 10"/>
          <p:cNvSpPr txBox="1"/>
          <p:nvPr/>
        </p:nvSpPr>
        <p:spPr>
          <a:xfrm>
            <a:off x="6096000" y="1487055"/>
            <a:ext cx="2724727" cy="461665"/>
          </a:xfrm>
          <a:prstGeom prst="rect">
            <a:avLst/>
          </a:prstGeom>
          <a:noFill/>
        </p:spPr>
        <p:txBody>
          <a:bodyPr wrap="square" rtlCol="0">
            <a:spAutoFit/>
          </a:bodyPr>
          <a:lstStyle/>
          <a:p>
            <a:r>
              <a:rPr lang="en-US" sz="1200" dirty="0" smtClean="0"/>
              <a:t>Measurement time and </a:t>
            </a:r>
            <a:r>
              <a:rPr lang="en-US" sz="1200" dirty="0" err="1" smtClean="0"/>
              <a:t>runnumber</a:t>
            </a:r>
            <a:r>
              <a:rPr lang="en-US" sz="1200" dirty="0" smtClean="0"/>
              <a:t> from IGOR, example</a:t>
            </a:r>
            <a:endParaRPr lang="en-US" sz="1200" dirty="0"/>
          </a:p>
        </p:txBody>
      </p:sp>
      <p:pic>
        <p:nvPicPr>
          <p:cNvPr id="12" name="Grafik 11"/>
          <p:cNvPicPr>
            <a:picLocks noChangeAspect="1"/>
          </p:cNvPicPr>
          <p:nvPr/>
        </p:nvPicPr>
        <p:blipFill>
          <a:blip r:embed="rId2"/>
          <a:stretch>
            <a:fillRect/>
          </a:stretch>
        </p:blipFill>
        <p:spPr>
          <a:xfrm>
            <a:off x="1228436" y="4562371"/>
            <a:ext cx="3666838" cy="1916282"/>
          </a:xfrm>
          <a:prstGeom prst="rect">
            <a:avLst/>
          </a:prstGeom>
        </p:spPr>
      </p:pic>
      <p:sp>
        <p:nvSpPr>
          <p:cNvPr id="13" name="Textfeld 12"/>
          <p:cNvSpPr txBox="1"/>
          <p:nvPr/>
        </p:nvSpPr>
        <p:spPr>
          <a:xfrm>
            <a:off x="4895274" y="5261467"/>
            <a:ext cx="7202054" cy="1384995"/>
          </a:xfrm>
          <a:prstGeom prst="rect">
            <a:avLst/>
          </a:prstGeom>
          <a:noFill/>
        </p:spPr>
        <p:txBody>
          <a:bodyPr wrap="square" rtlCol="0">
            <a:spAutoFit/>
          </a:bodyPr>
          <a:lstStyle/>
          <a:p>
            <a:r>
              <a:rPr lang="en-US" sz="1400" dirty="0" smtClean="0"/>
              <a:t>Left are </a:t>
            </a:r>
            <a:r>
              <a:rPr lang="en-US" sz="1400" dirty="0" err="1" smtClean="0"/>
              <a:t>runnumbers</a:t>
            </a:r>
            <a:r>
              <a:rPr lang="en-US" sz="1400" dirty="0" smtClean="0"/>
              <a:t> 282659 – 282677.</a:t>
            </a:r>
          </a:p>
          <a:p>
            <a:r>
              <a:rPr lang="en-US" sz="1400" dirty="0" smtClean="0"/>
              <a:t>We choose to take 282663-282666 for 1000p/cc concentration. more would be better, but signal is a bit unstable in this case. For these </a:t>
            </a:r>
            <a:r>
              <a:rPr lang="en-US" sz="1400" dirty="0" err="1" smtClean="0"/>
              <a:t>runnumbers</a:t>
            </a:r>
            <a:r>
              <a:rPr lang="en-US" sz="1400" dirty="0" smtClean="0"/>
              <a:t> we check the time when they were measured and take the CPC data during </a:t>
            </a:r>
            <a:r>
              <a:rPr lang="en-US" sz="1400" dirty="0" err="1" smtClean="0"/>
              <a:t>thist</a:t>
            </a:r>
            <a:r>
              <a:rPr lang="en-US" sz="1400" dirty="0" smtClean="0"/>
              <a:t> time to calculate the average concentration during the period. </a:t>
            </a:r>
            <a:r>
              <a:rPr lang="en-US" sz="1400" dirty="0" err="1" smtClean="0"/>
              <a:t>Whith</a:t>
            </a:r>
            <a:r>
              <a:rPr lang="en-US" sz="1400" dirty="0" smtClean="0"/>
              <a:t> this concentration and the size of the particles and the species, we find the CPC based Mass for NO3 and NH4.</a:t>
            </a:r>
          </a:p>
        </p:txBody>
      </p:sp>
      <p:cxnSp>
        <p:nvCxnSpPr>
          <p:cNvPr id="15" name="Gerade Verbindung mit Pfeil 14"/>
          <p:cNvCxnSpPr/>
          <p:nvPr/>
        </p:nvCxnSpPr>
        <p:spPr>
          <a:xfrm flipH="1">
            <a:off x="2992582" y="4562371"/>
            <a:ext cx="517236" cy="17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235200" y="4562371"/>
            <a:ext cx="826655" cy="45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feld 20"/>
          <p:cNvSpPr txBox="1"/>
          <p:nvPr/>
        </p:nvSpPr>
        <p:spPr>
          <a:xfrm>
            <a:off x="3602182" y="4350327"/>
            <a:ext cx="2493818" cy="369332"/>
          </a:xfrm>
          <a:prstGeom prst="rect">
            <a:avLst/>
          </a:prstGeom>
          <a:noFill/>
        </p:spPr>
        <p:txBody>
          <a:bodyPr wrap="square" rtlCol="0">
            <a:spAutoFit/>
          </a:bodyPr>
          <a:lstStyle/>
          <a:p>
            <a:r>
              <a:rPr lang="en-US" dirty="0" smtClean="0"/>
              <a:t>1000p: 282663 - 282666</a:t>
            </a:r>
            <a:endParaRPr lang="en-US" dirty="0"/>
          </a:p>
        </p:txBody>
      </p:sp>
      <p:sp>
        <p:nvSpPr>
          <p:cNvPr id="22" name="Ellipse 21"/>
          <p:cNvSpPr/>
          <p:nvPr/>
        </p:nvSpPr>
        <p:spPr>
          <a:xfrm>
            <a:off x="3251200" y="5082196"/>
            <a:ext cx="826655" cy="4579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p:cNvSpPr txBox="1"/>
          <p:nvPr/>
        </p:nvSpPr>
        <p:spPr>
          <a:xfrm>
            <a:off x="4345708" y="4897530"/>
            <a:ext cx="1842655" cy="369332"/>
          </a:xfrm>
          <a:prstGeom prst="rect">
            <a:avLst/>
          </a:prstGeom>
          <a:noFill/>
        </p:spPr>
        <p:txBody>
          <a:bodyPr wrap="square" rtlCol="0">
            <a:spAutoFit/>
          </a:bodyPr>
          <a:lstStyle/>
          <a:p>
            <a:r>
              <a:rPr lang="en-US" dirty="0" smtClean="0"/>
              <a:t>470P: 672-677</a:t>
            </a:r>
            <a:endParaRPr lang="en-US" dirty="0"/>
          </a:p>
        </p:txBody>
      </p:sp>
      <p:cxnSp>
        <p:nvCxnSpPr>
          <p:cNvPr id="24" name="Gerade Verbindung mit Pfeil 23"/>
          <p:cNvCxnSpPr/>
          <p:nvPr/>
        </p:nvCxnSpPr>
        <p:spPr>
          <a:xfrm flipH="1">
            <a:off x="3924300" y="5132930"/>
            <a:ext cx="517236" cy="17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90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Stats for NH4NO3</a:t>
            </a:r>
            <a:endParaRPr lang="en-US" dirty="0"/>
          </a:p>
        </p:txBody>
      </p:sp>
      <p:graphicFrame>
        <p:nvGraphicFramePr>
          <p:cNvPr id="3" name="Tabelle 2"/>
          <p:cNvGraphicFramePr>
            <a:graphicFrameLocks noGrp="1"/>
          </p:cNvGraphicFramePr>
          <p:nvPr/>
        </p:nvGraphicFramePr>
        <p:xfrm>
          <a:off x="838200" y="3019425"/>
          <a:ext cx="10515600" cy="819939"/>
        </p:xfrm>
        <a:graphic>
          <a:graphicData uri="http://schemas.openxmlformats.org/drawingml/2006/table">
            <a:tbl>
              <a:tblPr>
                <a:tableStyleId>{5C22544A-7EE6-4342-B048-85BDC9FD1C3A}</a:tableStyleId>
              </a:tblPr>
              <a:tblGrid>
                <a:gridCol w="718026">
                  <a:extLst>
                    <a:ext uri="{9D8B030D-6E8A-4147-A177-3AD203B41FA5}">
                      <a16:colId xmlns:a16="http://schemas.microsoft.com/office/drawing/2014/main" val="2839129118"/>
                    </a:ext>
                  </a:extLst>
                </a:gridCol>
                <a:gridCol w="718026">
                  <a:extLst>
                    <a:ext uri="{9D8B030D-6E8A-4147-A177-3AD203B41FA5}">
                      <a16:colId xmlns:a16="http://schemas.microsoft.com/office/drawing/2014/main" val="1774864131"/>
                    </a:ext>
                  </a:extLst>
                </a:gridCol>
                <a:gridCol w="718026">
                  <a:extLst>
                    <a:ext uri="{9D8B030D-6E8A-4147-A177-3AD203B41FA5}">
                      <a16:colId xmlns:a16="http://schemas.microsoft.com/office/drawing/2014/main" val="2244565539"/>
                    </a:ext>
                  </a:extLst>
                </a:gridCol>
                <a:gridCol w="1042295">
                  <a:extLst>
                    <a:ext uri="{9D8B030D-6E8A-4147-A177-3AD203B41FA5}">
                      <a16:colId xmlns:a16="http://schemas.microsoft.com/office/drawing/2014/main" val="3543727330"/>
                    </a:ext>
                  </a:extLst>
                </a:gridCol>
                <a:gridCol w="1030714">
                  <a:extLst>
                    <a:ext uri="{9D8B030D-6E8A-4147-A177-3AD203B41FA5}">
                      <a16:colId xmlns:a16="http://schemas.microsoft.com/office/drawing/2014/main" val="2557877243"/>
                    </a:ext>
                  </a:extLst>
                </a:gridCol>
                <a:gridCol w="1517118">
                  <a:extLst>
                    <a:ext uri="{9D8B030D-6E8A-4147-A177-3AD203B41FA5}">
                      <a16:colId xmlns:a16="http://schemas.microsoft.com/office/drawing/2014/main" val="1283986591"/>
                    </a:ext>
                  </a:extLst>
                </a:gridCol>
                <a:gridCol w="1239173">
                  <a:extLst>
                    <a:ext uri="{9D8B030D-6E8A-4147-A177-3AD203B41FA5}">
                      <a16:colId xmlns:a16="http://schemas.microsoft.com/office/drawing/2014/main" val="3102636728"/>
                    </a:ext>
                  </a:extLst>
                </a:gridCol>
                <a:gridCol w="683282">
                  <a:extLst>
                    <a:ext uri="{9D8B030D-6E8A-4147-A177-3AD203B41FA5}">
                      <a16:colId xmlns:a16="http://schemas.microsoft.com/office/drawing/2014/main" val="1387789060"/>
                    </a:ext>
                  </a:extLst>
                </a:gridCol>
                <a:gridCol w="718026">
                  <a:extLst>
                    <a:ext uri="{9D8B030D-6E8A-4147-A177-3AD203B41FA5}">
                      <a16:colId xmlns:a16="http://schemas.microsoft.com/office/drawing/2014/main" val="3819291814"/>
                    </a:ext>
                  </a:extLst>
                </a:gridCol>
                <a:gridCol w="1030714">
                  <a:extLst>
                    <a:ext uri="{9D8B030D-6E8A-4147-A177-3AD203B41FA5}">
                      <a16:colId xmlns:a16="http://schemas.microsoft.com/office/drawing/2014/main" val="3614386450"/>
                    </a:ext>
                  </a:extLst>
                </a:gridCol>
                <a:gridCol w="1100200">
                  <a:extLst>
                    <a:ext uri="{9D8B030D-6E8A-4147-A177-3AD203B41FA5}">
                      <a16:colId xmlns:a16="http://schemas.microsoft.com/office/drawing/2014/main" val="581191960"/>
                    </a:ext>
                  </a:extLst>
                </a:gridCol>
              </a:tblGrid>
              <a:tr h="312689">
                <a:tc>
                  <a:txBody>
                    <a:bodyPr/>
                    <a:lstStyle/>
                    <a:p>
                      <a:pPr algn="l" fontAlgn="b"/>
                      <a:r>
                        <a:rPr lang="de-CH" sz="1000" u="none" strike="noStrike">
                          <a:effectLst/>
                        </a:rPr>
                        <a:t>Chemical</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Runnumber</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Run stop</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AMS NO3 (ug/m3)</a:t>
                      </a:r>
                      <a:endParaRPr lang="de-CH" sz="1000" b="1" i="0" u="none" strike="noStrike">
                        <a:solidFill>
                          <a:srgbClr val="FFC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AMS NH4 (ug/m3)</a:t>
                      </a:r>
                      <a:endParaRPr lang="de-CH" sz="1000" b="1" i="0" u="none" strike="noStrike">
                        <a:solidFill>
                          <a:srgbClr val="FFC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particles from CPC (display)</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Particles from CPC corrected</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Particle Size</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dva</a:t>
                      </a:r>
                      <a:endParaRPr lang="de-CH" sz="1000" b="1" i="0" u="none" strike="noStrike">
                        <a:solidFill>
                          <a:srgbClr val="00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CPCbased NO3 Mass</a:t>
                      </a:r>
                      <a:endParaRPr lang="de-CH" sz="1000" b="0" i="0" u="none" strike="noStrike">
                        <a:solidFill>
                          <a:srgbClr val="FF0000"/>
                        </a:solidFill>
                        <a:effectLst/>
                        <a:latin typeface="Calibri" panose="020F0502020204030204" pitchFamily="34" charset="0"/>
                      </a:endParaRPr>
                    </a:p>
                  </a:txBody>
                  <a:tcPr marL="6949" marR="6949" marT="6949" marB="0" anchor="b"/>
                </a:tc>
                <a:tc>
                  <a:txBody>
                    <a:bodyPr/>
                    <a:lstStyle/>
                    <a:p>
                      <a:pPr algn="l" fontAlgn="b"/>
                      <a:r>
                        <a:rPr lang="de-CH" sz="1000" u="none" strike="noStrike">
                          <a:effectLst/>
                        </a:rPr>
                        <a:t>CPCbasedNH4 Mass</a:t>
                      </a:r>
                      <a:endParaRPr lang="de-CH" sz="1000" b="0" i="0" u="none" strike="noStrike">
                        <a:solidFill>
                          <a:srgbClr val="FF0000"/>
                        </a:solidFill>
                        <a:effectLst/>
                        <a:latin typeface="Calibri" panose="020F0502020204030204" pitchFamily="34" charset="0"/>
                      </a:endParaRPr>
                    </a:p>
                  </a:txBody>
                  <a:tcPr marL="6949" marR="6949" marT="6949" marB="0" anchor="b"/>
                </a:tc>
                <a:extLst>
                  <a:ext uri="{0D108BD9-81ED-4DB2-BD59-A6C34878D82A}">
                    <a16:rowId xmlns:a16="http://schemas.microsoft.com/office/drawing/2014/main" val="3179518048"/>
                  </a:ext>
                </a:extLst>
              </a:tr>
              <a:tr h="166767">
                <a:tc>
                  <a:txBody>
                    <a:bodyPr/>
                    <a:lstStyle/>
                    <a:p>
                      <a:pPr algn="l" fontAlgn="b"/>
                      <a:r>
                        <a:rPr lang="de-CH" sz="1000" u="none" strike="noStrike">
                          <a:effectLst/>
                        </a:rPr>
                        <a:t>NH4NO3</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282663</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282666</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7.035772857</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1.768930286</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1064.721777</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3549</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413</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dirty="0">
                          <a:effectLst/>
                        </a:rPr>
                        <a:t>53</a:t>
                      </a:r>
                      <a:endParaRPr lang="de-CH" sz="1000" b="0" i="0" u="none" strike="noStrike" dirty="0">
                        <a:solidFill>
                          <a:srgbClr val="FF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16</a:t>
                      </a:r>
                      <a:endParaRPr lang="de-CH" sz="1000" b="0" i="0" u="none" strike="noStrike">
                        <a:solidFill>
                          <a:srgbClr val="FF0000"/>
                        </a:solidFill>
                        <a:effectLst/>
                        <a:latin typeface="Calibri" panose="020F0502020204030204" pitchFamily="34" charset="0"/>
                      </a:endParaRPr>
                    </a:p>
                  </a:txBody>
                  <a:tcPr marL="6949" marR="6949" marT="6949" marB="0" anchor="b"/>
                </a:tc>
                <a:extLst>
                  <a:ext uri="{0D108BD9-81ED-4DB2-BD59-A6C34878D82A}">
                    <a16:rowId xmlns:a16="http://schemas.microsoft.com/office/drawing/2014/main" val="2116373139"/>
                  </a:ext>
                </a:extLst>
              </a:tr>
              <a:tr h="166767">
                <a:tc>
                  <a:txBody>
                    <a:bodyPr/>
                    <a:lstStyle/>
                    <a:p>
                      <a:pPr algn="l" fontAlgn="b"/>
                      <a:r>
                        <a:rPr lang="de-CH" sz="1000" u="none" strike="noStrike">
                          <a:effectLst/>
                        </a:rPr>
                        <a:t> </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282672</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282677</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3.948616</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0.9886854</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479.7475492</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1599.158497</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413</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24</a:t>
                      </a:r>
                      <a:endParaRPr lang="de-CH" sz="1000" b="0" i="0" u="none" strike="noStrike">
                        <a:solidFill>
                          <a:srgbClr val="FF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7</a:t>
                      </a:r>
                      <a:endParaRPr lang="de-CH" sz="1000" b="0" i="0" u="none" strike="noStrike">
                        <a:solidFill>
                          <a:srgbClr val="FF0000"/>
                        </a:solidFill>
                        <a:effectLst/>
                        <a:latin typeface="Calibri" panose="020F0502020204030204" pitchFamily="34" charset="0"/>
                      </a:endParaRPr>
                    </a:p>
                  </a:txBody>
                  <a:tcPr marL="6949" marR="6949" marT="6949" marB="0" anchor="b"/>
                </a:tc>
                <a:extLst>
                  <a:ext uri="{0D108BD9-81ED-4DB2-BD59-A6C34878D82A}">
                    <a16:rowId xmlns:a16="http://schemas.microsoft.com/office/drawing/2014/main" val="731130967"/>
                  </a:ext>
                </a:extLst>
              </a:tr>
              <a:tr h="173716">
                <a:tc>
                  <a:txBody>
                    <a:bodyPr/>
                    <a:lstStyle/>
                    <a:p>
                      <a:pPr algn="l" fontAlgn="b"/>
                      <a:r>
                        <a:rPr lang="de-CH" sz="1000" u="none" strike="noStrike">
                          <a:effectLst/>
                        </a:rPr>
                        <a:t> </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282700</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282704</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7.90582</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1.955966</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1203.639852</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4012.13284</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300</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413</a:t>
                      </a:r>
                      <a:endParaRPr lang="de-CH" sz="1000" b="0" i="0" u="none" strike="noStrike">
                        <a:solidFill>
                          <a:srgbClr val="000000"/>
                        </a:solidFill>
                        <a:effectLst/>
                        <a:latin typeface="Calibri" panose="020F0502020204030204" pitchFamily="34" charset="0"/>
                      </a:endParaRPr>
                    </a:p>
                  </a:txBody>
                  <a:tcPr marL="6949" marR="6949" marT="6949" marB="0" anchor="b"/>
                </a:tc>
                <a:tc>
                  <a:txBody>
                    <a:bodyPr/>
                    <a:lstStyle/>
                    <a:p>
                      <a:pPr algn="r" fontAlgn="b"/>
                      <a:r>
                        <a:rPr lang="de-CH" sz="1000" u="none" strike="noStrike">
                          <a:effectLst/>
                        </a:rPr>
                        <a:t>60</a:t>
                      </a:r>
                      <a:endParaRPr lang="de-CH" sz="1000" b="0" i="0" u="none" strike="noStrike">
                        <a:solidFill>
                          <a:srgbClr val="FF0000"/>
                        </a:solidFill>
                        <a:effectLst/>
                        <a:latin typeface="Calibri" panose="020F0502020204030204" pitchFamily="34" charset="0"/>
                      </a:endParaRPr>
                    </a:p>
                  </a:txBody>
                  <a:tcPr marL="6949" marR="6949" marT="6949" marB="0" anchor="b"/>
                </a:tc>
                <a:tc>
                  <a:txBody>
                    <a:bodyPr/>
                    <a:lstStyle/>
                    <a:p>
                      <a:pPr algn="r" fontAlgn="b"/>
                      <a:r>
                        <a:rPr lang="de-CH" sz="1000" u="none" strike="noStrike" dirty="0">
                          <a:effectLst/>
                        </a:rPr>
                        <a:t>18</a:t>
                      </a:r>
                      <a:endParaRPr lang="de-CH" sz="1000" b="0" i="0" u="none" strike="noStrike" dirty="0">
                        <a:solidFill>
                          <a:srgbClr val="FF0000"/>
                        </a:solidFill>
                        <a:effectLst/>
                        <a:latin typeface="Calibri" panose="020F0502020204030204" pitchFamily="34" charset="0"/>
                      </a:endParaRPr>
                    </a:p>
                  </a:txBody>
                  <a:tcPr marL="6949" marR="6949" marT="6949" marB="0" anchor="b"/>
                </a:tc>
                <a:extLst>
                  <a:ext uri="{0D108BD9-81ED-4DB2-BD59-A6C34878D82A}">
                    <a16:rowId xmlns:a16="http://schemas.microsoft.com/office/drawing/2014/main" val="3974851437"/>
                  </a:ext>
                </a:extLst>
              </a:tr>
            </a:tbl>
          </a:graphicData>
        </a:graphic>
      </p:graphicFrame>
      <p:cxnSp>
        <p:nvCxnSpPr>
          <p:cNvPr id="5" name="Gerade Verbindung mit Pfeil 4"/>
          <p:cNvCxnSpPr/>
          <p:nvPr/>
        </p:nvCxnSpPr>
        <p:spPr>
          <a:xfrm flipV="1">
            <a:off x="9772073" y="4017818"/>
            <a:ext cx="18472" cy="76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feld 5"/>
          <p:cNvSpPr txBox="1"/>
          <p:nvPr/>
        </p:nvSpPr>
        <p:spPr>
          <a:xfrm>
            <a:off x="9301018" y="4849091"/>
            <a:ext cx="1136073" cy="1754326"/>
          </a:xfrm>
          <a:prstGeom prst="rect">
            <a:avLst/>
          </a:prstGeom>
          <a:noFill/>
        </p:spPr>
        <p:txBody>
          <a:bodyPr wrap="square" rtlCol="0">
            <a:spAutoFit/>
          </a:bodyPr>
          <a:lstStyle/>
          <a:p>
            <a:r>
              <a:rPr lang="en-US" dirty="0" smtClean="0"/>
              <a:t>Are these values correct?</a:t>
            </a:r>
          </a:p>
          <a:p>
            <a:r>
              <a:rPr lang="en-US" dirty="0" smtClean="0"/>
              <a:t>Wrong! It’s a CPC 3025. </a:t>
            </a:r>
            <a:endParaRPr lang="en-US" dirty="0"/>
          </a:p>
        </p:txBody>
      </p:sp>
      <p:cxnSp>
        <p:nvCxnSpPr>
          <p:cNvPr id="7" name="Gerade Verbindung mit Pfeil 6"/>
          <p:cNvCxnSpPr/>
          <p:nvPr/>
        </p:nvCxnSpPr>
        <p:spPr>
          <a:xfrm flipV="1">
            <a:off x="7061200" y="3839364"/>
            <a:ext cx="18472" cy="76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feld 3"/>
          <p:cNvSpPr txBox="1"/>
          <p:nvPr/>
        </p:nvSpPr>
        <p:spPr>
          <a:xfrm>
            <a:off x="6520873" y="4849091"/>
            <a:ext cx="1265382" cy="1754326"/>
          </a:xfrm>
          <a:prstGeom prst="rect">
            <a:avLst/>
          </a:prstGeom>
          <a:noFill/>
        </p:spPr>
        <p:txBody>
          <a:bodyPr wrap="square" rtlCol="0">
            <a:spAutoFit/>
          </a:bodyPr>
          <a:lstStyle/>
          <a:p>
            <a:r>
              <a:rPr lang="en-US" dirty="0" smtClean="0"/>
              <a:t>Not used cause of CPC 3025, no flow correction. </a:t>
            </a:r>
          </a:p>
          <a:p>
            <a:endParaRPr lang="en-US" dirty="0"/>
          </a:p>
        </p:txBody>
      </p:sp>
    </p:spTree>
    <p:extLst>
      <p:ext uri="{BB962C8B-B14F-4D97-AF65-F5344CB8AC3E}">
        <p14:creationId xmlns:p14="http://schemas.microsoft.com/office/powerpoint/2010/main" val="378105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6248400" y="1184685"/>
            <a:ext cx="5105400" cy="2962275"/>
          </a:xfrm>
          <a:prstGeom prst="rect">
            <a:avLst/>
          </a:prstGeom>
        </p:spPr>
      </p:pic>
      <p:sp>
        <p:nvSpPr>
          <p:cNvPr id="2" name="Titel 1"/>
          <p:cNvSpPr>
            <a:spLocks noGrp="1"/>
          </p:cNvSpPr>
          <p:nvPr>
            <p:ph type="title"/>
          </p:nvPr>
        </p:nvSpPr>
        <p:spPr/>
        <p:txBody>
          <a:bodyPr/>
          <a:lstStyle/>
          <a:p>
            <a:r>
              <a:rPr lang="en-US" dirty="0" smtClean="0"/>
              <a:t>IE calculation: </a:t>
            </a:r>
            <a:endParaRPr lang="en-US" dirty="0"/>
          </a:p>
        </p:txBody>
      </p:sp>
      <p:pic>
        <p:nvPicPr>
          <p:cNvPr id="4" name="Grafik 3"/>
          <p:cNvPicPr>
            <a:picLocks noChangeAspect="1"/>
          </p:cNvPicPr>
          <p:nvPr/>
        </p:nvPicPr>
        <p:blipFill>
          <a:blip r:embed="rId3"/>
          <a:stretch>
            <a:fillRect/>
          </a:stretch>
        </p:blipFill>
        <p:spPr>
          <a:xfrm>
            <a:off x="919741" y="1566141"/>
            <a:ext cx="5582660" cy="2074815"/>
          </a:xfrm>
          <a:prstGeom prst="rect">
            <a:avLst/>
          </a:prstGeom>
        </p:spPr>
      </p:pic>
      <p:sp>
        <p:nvSpPr>
          <p:cNvPr id="6" name="Textfeld 5"/>
          <p:cNvSpPr txBox="1"/>
          <p:nvPr/>
        </p:nvSpPr>
        <p:spPr>
          <a:xfrm>
            <a:off x="4045527" y="2813050"/>
            <a:ext cx="2872509" cy="646331"/>
          </a:xfrm>
          <a:prstGeom prst="rect">
            <a:avLst/>
          </a:prstGeom>
          <a:noFill/>
        </p:spPr>
        <p:txBody>
          <a:bodyPr wrap="square" rtlCol="0">
            <a:spAutoFit/>
          </a:bodyPr>
          <a:lstStyle/>
          <a:p>
            <a:r>
              <a:rPr lang="en-US" dirty="0" smtClean="0"/>
              <a:t>Plot these 3 points and fit linear. Slope is needed.</a:t>
            </a:r>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8669124"/>
              </p:ext>
            </p:extLst>
          </p:nvPr>
        </p:nvGraphicFramePr>
        <p:xfrm>
          <a:off x="1194232" y="4941790"/>
          <a:ext cx="2273300" cy="723900"/>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24413863"/>
                    </a:ext>
                  </a:extLst>
                </a:gridCol>
                <a:gridCol w="1130300">
                  <a:extLst>
                    <a:ext uri="{9D8B030D-6E8A-4147-A177-3AD203B41FA5}">
                      <a16:colId xmlns:a16="http://schemas.microsoft.com/office/drawing/2014/main" val="292041911"/>
                    </a:ext>
                  </a:extLst>
                </a:gridCol>
              </a:tblGrid>
              <a:tr h="182880">
                <a:tc>
                  <a:txBody>
                    <a:bodyPr/>
                    <a:lstStyle/>
                    <a:p>
                      <a:pPr algn="l" fontAlgn="b"/>
                      <a:r>
                        <a:rPr lang="de-CH" sz="1100" u="none" strike="noStrike">
                          <a:effectLst/>
                        </a:rPr>
                        <a:t>IE Calc NO3</a:t>
                      </a:r>
                      <a:endParaRPr lang="de-CH"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de-C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3400372"/>
                  </a:ext>
                </a:extLst>
              </a:tr>
              <a:tr h="0">
                <a:tc>
                  <a:txBody>
                    <a:bodyPr/>
                    <a:lstStyle/>
                    <a:p>
                      <a:pPr algn="l" fontAlgn="b"/>
                      <a:r>
                        <a:rPr lang="de-CH" sz="1100" u="none" strike="noStrike">
                          <a:effectLst/>
                        </a:rPr>
                        <a:t>Old IE: </a:t>
                      </a:r>
                      <a:endParaRPr lang="de-C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de-CH" sz="1100" u="none" strike="noStrike">
                          <a:effectLst/>
                        </a:rPr>
                        <a:t>1.16E-07</a:t>
                      </a:r>
                      <a:endParaRPr lang="de-C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8350814"/>
                  </a:ext>
                </a:extLst>
              </a:tr>
              <a:tr h="182880">
                <a:tc>
                  <a:txBody>
                    <a:bodyPr/>
                    <a:lstStyle/>
                    <a:p>
                      <a:pPr algn="l" fontAlgn="b"/>
                      <a:r>
                        <a:rPr lang="de-CH" sz="1100" u="none" strike="noStrike">
                          <a:effectLst/>
                        </a:rPr>
                        <a:t>Slope: </a:t>
                      </a:r>
                      <a:endParaRPr lang="de-C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de-CH" sz="1100" u="none" strike="noStrike">
                          <a:effectLst/>
                        </a:rPr>
                        <a:t>0.36994</a:t>
                      </a:r>
                      <a:endParaRPr lang="de-CH"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2178491"/>
                  </a:ext>
                </a:extLst>
              </a:tr>
              <a:tr h="182880">
                <a:tc>
                  <a:txBody>
                    <a:bodyPr/>
                    <a:lstStyle/>
                    <a:p>
                      <a:pPr algn="l" fontAlgn="b"/>
                      <a:r>
                        <a:rPr lang="de-CH" sz="1100" u="none" strike="noStrike">
                          <a:effectLst/>
                        </a:rPr>
                        <a:t>New IE: </a:t>
                      </a:r>
                      <a:endParaRPr lang="de-CH"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de-CH" sz="1100" u="none" strike="noStrike" dirty="0">
                          <a:effectLst/>
                        </a:rPr>
                        <a:t>4.29E-08</a:t>
                      </a:r>
                      <a:endParaRPr lang="de-CH"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7023007"/>
                  </a:ext>
                </a:extLst>
              </a:tr>
            </a:tbl>
          </a:graphicData>
        </a:graphic>
      </p:graphicFrame>
      <p:sp>
        <p:nvSpPr>
          <p:cNvPr id="9" name="Textfeld 8"/>
          <p:cNvSpPr txBox="1"/>
          <p:nvPr/>
        </p:nvSpPr>
        <p:spPr>
          <a:xfrm>
            <a:off x="1117600" y="4405746"/>
            <a:ext cx="2770909" cy="369332"/>
          </a:xfrm>
          <a:prstGeom prst="rect">
            <a:avLst/>
          </a:prstGeom>
          <a:noFill/>
        </p:spPr>
        <p:txBody>
          <a:bodyPr wrap="square" rtlCol="0">
            <a:spAutoFit/>
          </a:bodyPr>
          <a:lstStyle/>
          <a:p>
            <a:r>
              <a:rPr lang="en-US" b="1" dirty="0" err="1" smtClean="0">
                <a:solidFill>
                  <a:srgbClr val="FF0000"/>
                </a:solidFill>
              </a:rPr>
              <a:t>IE_new</a:t>
            </a:r>
            <a:r>
              <a:rPr lang="en-US" b="1" dirty="0" smtClean="0">
                <a:solidFill>
                  <a:srgbClr val="FF0000"/>
                </a:solidFill>
              </a:rPr>
              <a:t> = </a:t>
            </a:r>
            <a:r>
              <a:rPr lang="en-US" b="1" dirty="0" err="1" smtClean="0">
                <a:solidFill>
                  <a:srgbClr val="FF0000"/>
                </a:solidFill>
              </a:rPr>
              <a:t>IE_old</a:t>
            </a:r>
            <a:r>
              <a:rPr lang="en-US" b="1" dirty="0" smtClean="0">
                <a:solidFill>
                  <a:srgbClr val="FF0000"/>
                </a:solidFill>
              </a:rPr>
              <a:t> * slope</a:t>
            </a:r>
            <a:endParaRPr lang="en-US" b="1" dirty="0">
              <a:solidFill>
                <a:srgbClr val="FF0000"/>
              </a:solidFill>
            </a:endParaRPr>
          </a:p>
        </p:txBody>
      </p:sp>
    </p:spTree>
    <p:extLst>
      <p:ext uri="{BB962C8B-B14F-4D97-AF65-F5344CB8AC3E}">
        <p14:creationId xmlns:p14="http://schemas.microsoft.com/office/powerpoint/2010/main" val="243078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RIE</a:t>
            </a:r>
            <a:endParaRPr lang="en-US" dirty="0"/>
          </a:p>
        </p:txBody>
      </p:sp>
      <p:pic>
        <p:nvPicPr>
          <p:cNvPr id="3" name="Grafik 2"/>
          <p:cNvPicPr>
            <a:picLocks noChangeAspect="1"/>
          </p:cNvPicPr>
          <p:nvPr/>
        </p:nvPicPr>
        <p:blipFill>
          <a:blip r:embed="rId2"/>
          <a:stretch>
            <a:fillRect/>
          </a:stretch>
        </p:blipFill>
        <p:spPr>
          <a:xfrm>
            <a:off x="6243491" y="3475857"/>
            <a:ext cx="5105400" cy="2981325"/>
          </a:xfrm>
          <a:prstGeom prst="rect">
            <a:avLst/>
          </a:prstGeom>
        </p:spPr>
      </p:pic>
      <p:sp>
        <p:nvSpPr>
          <p:cNvPr id="4" name="Textfeld 3"/>
          <p:cNvSpPr txBox="1"/>
          <p:nvPr/>
        </p:nvSpPr>
        <p:spPr>
          <a:xfrm>
            <a:off x="838200" y="1886484"/>
            <a:ext cx="7721600" cy="1200329"/>
          </a:xfrm>
          <a:prstGeom prst="rect">
            <a:avLst/>
          </a:prstGeom>
          <a:noFill/>
        </p:spPr>
        <p:txBody>
          <a:bodyPr wrap="square" rtlCol="0">
            <a:spAutoFit/>
          </a:bodyPr>
          <a:lstStyle/>
          <a:p>
            <a:r>
              <a:rPr lang="en-US" dirty="0" err="1" smtClean="0"/>
              <a:t>Airbeam</a:t>
            </a:r>
            <a:r>
              <a:rPr lang="en-US" dirty="0" smtClean="0"/>
              <a:t> Mean value: 83911</a:t>
            </a:r>
          </a:p>
          <a:p>
            <a:r>
              <a:rPr lang="en-US" dirty="0" smtClean="0"/>
              <a:t>IE/AB ratio: 5.11E-13</a:t>
            </a:r>
          </a:p>
          <a:p>
            <a:r>
              <a:rPr lang="en-US" dirty="0" smtClean="0"/>
              <a:t>RIE NH4: 4/(0.29*slope of </a:t>
            </a:r>
            <a:r>
              <a:rPr lang="en-US" dirty="0" smtClean="0"/>
              <a:t>NO3/NH4 AMS) </a:t>
            </a:r>
            <a:r>
              <a:rPr lang="en-US" dirty="0" smtClean="0"/>
              <a:t>= </a:t>
            </a:r>
          </a:p>
          <a:p>
            <a:r>
              <a:rPr lang="en-US" dirty="0" smtClean="0"/>
              <a:t>(Mass </a:t>
            </a:r>
            <a:r>
              <a:rPr lang="en-US" dirty="0" smtClean="0"/>
              <a:t>ratio </a:t>
            </a:r>
            <a:r>
              <a:rPr lang="en-US" dirty="0" smtClean="0"/>
              <a:t>NH4/NO3 = 0.29, slope shows measured mass ratio) </a:t>
            </a:r>
            <a:endParaRPr lang="en-US" dirty="0"/>
          </a:p>
        </p:txBody>
      </p:sp>
    </p:spTree>
    <p:extLst>
      <p:ext uri="{BB962C8B-B14F-4D97-AF65-F5344CB8AC3E}">
        <p14:creationId xmlns:p14="http://schemas.microsoft.com/office/powerpoint/2010/main" val="110310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NH4NO3</a:t>
            </a:r>
            <a:endParaRPr lang="en-US" dirty="0"/>
          </a:p>
        </p:txBody>
      </p:sp>
      <p:pic>
        <p:nvPicPr>
          <p:cNvPr id="3" name="Grafik 2"/>
          <p:cNvPicPr>
            <a:picLocks noChangeAspect="1"/>
          </p:cNvPicPr>
          <p:nvPr/>
        </p:nvPicPr>
        <p:blipFill>
          <a:blip r:embed="rId2"/>
          <a:stretch>
            <a:fillRect/>
          </a:stretch>
        </p:blipFill>
        <p:spPr>
          <a:xfrm>
            <a:off x="6286500" y="3461471"/>
            <a:ext cx="5183907" cy="3196159"/>
          </a:xfrm>
          <a:prstGeom prst="rect">
            <a:avLst/>
          </a:prstGeom>
        </p:spPr>
      </p:pic>
      <p:pic>
        <p:nvPicPr>
          <p:cNvPr id="4" name="Grafik 3"/>
          <p:cNvPicPr>
            <a:picLocks noChangeAspect="1"/>
          </p:cNvPicPr>
          <p:nvPr/>
        </p:nvPicPr>
        <p:blipFill>
          <a:blip r:embed="rId3"/>
          <a:stretch>
            <a:fillRect/>
          </a:stretch>
        </p:blipFill>
        <p:spPr>
          <a:xfrm>
            <a:off x="679161" y="2087750"/>
            <a:ext cx="5162550" cy="2971800"/>
          </a:xfrm>
          <a:prstGeom prst="rect">
            <a:avLst/>
          </a:prstGeom>
        </p:spPr>
      </p:pic>
      <p:pic>
        <p:nvPicPr>
          <p:cNvPr id="5" name="Grafik 4"/>
          <p:cNvPicPr>
            <a:picLocks noChangeAspect="1"/>
          </p:cNvPicPr>
          <p:nvPr/>
        </p:nvPicPr>
        <p:blipFill>
          <a:blip r:embed="rId4"/>
          <a:stretch>
            <a:fillRect/>
          </a:stretch>
        </p:blipFill>
        <p:spPr>
          <a:xfrm>
            <a:off x="6286499" y="434109"/>
            <a:ext cx="5155117" cy="2965161"/>
          </a:xfrm>
          <a:prstGeom prst="rect">
            <a:avLst/>
          </a:prstGeom>
        </p:spPr>
      </p:pic>
    </p:spTree>
    <p:extLst>
      <p:ext uri="{BB962C8B-B14F-4D97-AF65-F5344CB8AC3E}">
        <p14:creationId xmlns:p14="http://schemas.microsoft.com/office/powerpoint/2010/main" val="352516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IE </a:t>
            </a:r>
            <a:r>
              <a:rPr lang="en-US" dirty="0" err="1" smtClean="0"/>
              <a:t>calulation</a:t>
            </a:r>
            <a:endParaRPr lang="en-US" dirty="0"/>
          </a:p>
        </p:txBody>
      </p:sp>
      <p:pic>
        <p:nvPicPr>
          <p:cNvPr id="4" name="Grafik 3"/>
          <p:cNvPicPr>
            <a:picLocks noChangeAspect="1"/>
          </p:cNvPicPr>
          <p:nvPr/>
        </p:nvPicPr>
        <p:blipFill>
          <a:blip r:embed="rId2"/>
          <a:stretch>
            <a:fillRect/>
          </a:stretch>
        </p:blipFill>
        <p:spPr>
          <a:xfrm>
            <a:off x="914400" y="1966046"/>
            <a:ext cx="5181600" cy="2981325"/>
          </a:xfrm>
          <a:prstGeom prst="rect">
            <a:avLst/>
          </a:prstGeom>
        </p:spPr>
      </p:pic>
      <p:sp>
        <p:nvSpPr>
          <p:cNvPr id="5" name="Textfeld 4"/>
          <p:cNvSpPr txBox="1"/>
          <p:nvPr/>
        </p:nvSpPr>
        <p:spPr>
          <a:xfrm>
            <a:off x="7075055" y="1819564"/>
            <a:ext cx="3168072" cy="1477328"/>
          </a:xfrm>
          <a:prstGeom prst="rect">
            <a:avLst/>
          </a:prstGeom>
          <a:noFill/>
        </p:spPr>
        <p:txBody>
          <a:bodyPr wrap="square" rtlCol="0">
            <a:spAutoFit/>
          </a:bodyPr>
          <a:lstStyle/>
          <a:p>
            <a:r>
              <a:rPr lang="en-US" dirty="0" smtClean="0"/>
              <a:t>Old IE: 1.16E-07</a:t>
            </a:r>
          </a:p>
          <a:p>
            <a:r>
              <a:rPr lang="en-US" dirty="0" smtClean="0"/>
              <a:t>Slope: 0.11</a:t>
            </a:r>
          </a:p>
          <a:p>
            <a:r>
              <a:rPr lang="en-US" dirty="0" smtClean="0"/>
              <a:t>New IE: 1.28E-08</a:t>
            </a:r>
          </a:p>
          <a:p>
            <a:endParaRPr lang="en-US" dirty="0" smtClean="0"/>
          </a:p>
          <a:p>
            <a:endParaRPr lang="en-US" dirty="0"/>
          </a:p>
        </p:txBody>
      </p:sp>
    </p:spTree>
    <p:extLst>
      <p:ext uri="{BB962C8B-B14F-4D97-AF65-F5344CB8AC3E}">
        <p14:creationId xmlns:p14="http://schemas.microsoft.com/office/powerpoint/2010/main" val="182017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 good runs (folder “good”)</a:t>
            </a:r>
            <a:endParaRPr lang="en-US" dirty="0"/>
          </a:p>
        </p:txBody>
      </p:sp>
      <p:pic>
        <p:nvPicPr>
          <p:cNvPr id="6" name="Inhaltsplatzhalter 5"/>
          <p:cNvPicPr>
            <a:picLocks noGrp="1" noChangeAspect="1"/>
          </p:cNvPicPr>
          <p:nvPr>
            <p:ph idx="1"/>
          </p:nvPr>
        </p:nvPicPr>
        <p:blipFill>
          <a:blip r:embed="rId2"/>
          <a:stretch>
            <a:fillRect/>
          </a:stretch>
        </p:blipFill>
        <p:spPr>
          <a:xfrm>
            <a:off x="2556103" y="1825625"/>
            <a:ext cx="7079794" cy="4351338"/>
          </a:xfrm>
          <a:prstGeom prst="rect">
            <a:avLst/>
          </a:prstGeom>
        </p:spPr>
      </p:pic>
    </p:spTree>
    <p:extLst>
      <p:ext uri="{BB962C8B-B14F-4D97-AF65-F5344CB8AC3E}">
        <p14:creationId xmlns:p14="http://schemas.microsoft.com/office/powerpoint/2010/main" val="22497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M/Z </a:t>
            </a:r>
            <a:r>
              <a:rPr lang="en-US" dirty="0" err="1" smtClean="0"/>
              <a:t>cal</a:t>
            </a:r>
            <a:r>
              <a:rPr lang="en-US" dirty="0" smtClean="0"/>
              <a:t>	 282703</a:t>
            </a:r>
            <a:endParaRPr lang="en-US" dirty="0"/>
          </a:p>
        </p:txBody>
      </p:sp>
      <p:pic>
        <p:nvPicPr>
          <p:cNvPr id="3" name="Grafik 2"/>
          <p:cNvPicPr>
            <a:picLocks noChangeAspect="1"/>
          </p:cNvPicPr>
          <p:nvPr/>
        </p:nvPicPr>
        <p:blipFill>
          <a:blip r:embed="rId2"/>
          <a:stretch>
            <a:fillRect/>
          </a:stretch>
        </p:blipFill>
        <p:spPr>
          <a:xfrm>
            <a:off x="5915327" y="1263677"/>
            <a:ext cx="5071892" cy="5089826"/>
          </a:xfrm>
          <a:prstGeom prst="rect">
            <a:avLst/>
          </a:prstGeom>
        </p:spPr>
      </p:pic>
      <p:sp>
        <p:nvSpPr>
          <p:cNvPr id="4" name="Rechteck 3"/>
          <p:cNvSpPr/>
          <p:nvPr/>
        </p:nvSpPr>
        <p:spPr>
          <a:xfrm>
            <a:off x="1117600" y="1352076"/>
            <a:ext cx="4147127" cy="5078313"/>
          </a:xfrm>
          <a:prstGeom prst="rect">
            <a:avLst/>
          </a:prstGeom>
        </p:spPr>
        <p:txBody>
          <a:bodyPr wrap="square">
            <a:spAutoFit/>
          </a:bodyPr>
          <a:lstStyle/>
          <a:p>
            <a:r>
              <a:rPr lang="en-US" sz="1200" dirty="0"/>
              <a:t>C+	12	0	3	1</a:t>
            </a:r>
          </a:p>
          <a:p>
            <a:r>
              <a:rPr lang="en-US" sz="1200" dirty="0"/>
              <a:t>CH+	13.0078	2	3	1</a:t>
            </a:r>
          </a:p>
          <a:p>
            <a:r>
              <a:rPr lang="en-US" sz="1200" dirty="0"/>
              <a:t>N+	14.0031	0	3	1</a:t>
            </a:r>
          </a:p>
          <a:p>
            <a:r>
              <a:rPr lang="en-US" sz="1200" dirty="0"/>
              <a:t>O+	15.9949	0	3	1</a:t>
            </a:r>
          </a:p>
          <a:p>
            <a:r>
              <a:rPr lang="en-US" sz="1200" dirty="0"/>
              <a:t>OH+	17.0027	0	3	1</a:t>
            </a:r>
          </a:p>
          <a:p>
            <a:r>
              <a:rPr lang="en-US" sz="1200" dirty="0"/>
              <a:t>H2O+	18.0106	0	3	1</a:t>
            </a:r>
          </a:p>
          <a:p>
            <a:r>
              <a:rPr lang="en-US" sz="1200" dirty="0"/>
              <a:t>C2H+	25.0078	0	3	1</a:t>
            </a:r>
          </a:p>
          <a:p>
            <a:r>
              <a:rPr lang="en-US" sz="1200" dirty="0"/>
              <a:t>N2+	28.0061	0	3	1</a:t>
            </a:r>
          </a:p>
          <a:p>
            <a:r>
              <a:rPr lang="en-US" sz="1200" dirty="0"/>
              <a:t>O2+	31.9898	2	3	1</a:t>
            </a:r>
          </a:p>
          <a:p>
            <a:r>
              <a:rPr lang="en-US" sz="1200" dirty="0"/>
              <a:t>C3H2+	38.0157	0	3	1</a:t>
            </a:r>
          </a:p>
          <a:p>
            <a:r>
              <a:rPr lang="en-US" sz="1200" dirty="0"/>
              <a:t>C3H3+	39.0235	0	3	1</a:t>
            </a:r>
          </a:p>
          <a:p>
            <a:r>
              <a:rPr lang="en-US" sz="1200" dirty="0" err="1"/>
              <a:t>Ar</a:t>
            </a:r>
            <a:r>
              <a:rPr lang="en-US" sz="1200" dirty="0"/>
              <a:t>+	39.9624	2	3	1</a:t>
            </a:r>
          </a:p>
          <a:p>
            <a:r>
              <a:rPr lang="en-US" sz="1200" dirty="0"/>
              <a:t>CO2+	43.9898	2	3	1</a:t>
            </a:r>
          </a:p>
          <a:p>
            <a:r>
              <a:rPr lang="en-US" sz="1200" dirty="0"/>
              <a:t>SO+	47.967	0	3	1</a:t>
            </a:r>
          </a:p>
          <a:p>
            <a:r>
              <a:rPr lang="en-US" sz="1200" dirty="0"/>
              <a:t>C4H2+	50.0157	0	3	1</a:t>
            </a:r>
          </a:p>
          <a:p>
            <a:r>
              <a:rPr lang="en-US" sz="1200" dirty="0"/>
              <a:t>C4H9+	57.0704	0	3	1</a:t>
            </a:r>
          </a:p>
          <a:p>
            <a:r>
              <a:rPr lang="en-US" sz="1200" dirty="0"/>
              <a:t>C5H2+	62.0157	0	3	1</a:t>
            </a:r>
          </a:p>
          <a:p>
            <a:r>
              <a:rPr lang="en-US" sz="1200" dirty="0"/>
              <a:t>SO2+	63.9619	0	3	1</a:t>
            </a:r>
          </a:p>
          <a:p>
            <a:r>
              <a:rPr lang="en-US" sz="1200" dirty="0"/>
              <a:t>C6H5+	77.0391	0	3	1</a:t>
            </a:r>
          </a:p>
          <a:p>
            <a:r>
              <a:rPr lang="en-US" sz="1200" dirty="0"/>
              <a:t>SO3+	79.9568	0	3	1</a:t>
            </a:r>
          </a:p>
          <a:p>
            <a:r>
              <a:rPr lang="en-US" sz="1200" dirty="0"/>
              <a:t>C7H7+	91.0548	0	3	1</a:t>
            </a:r>
          </a:p>
          <a:p>
            <a:r>
              <a:rPr lang="en-US" sz="1200" dirty="0"/>
              <a:t>W183++	91.4751	0	4	1</a:t>
            </a:r>
          </a:p>
          <a:p>
            <a:r>
              <a:rPr lang="en-US" sz="1200" dirty="0"/>
              <a:t>C8H5O3+	149.024	0	6	1</a:t>
            </a:r>
          </a:p>
          <a:p>
            <a:r>
              <a:rPr lang="en-US" sz="1200" dirty="0"/>
              <a:t>W182+	181.948	2	8	1</a:t>
            </a:r>
          </a:p>
          <a:p>
            <a:r>
              <a:rPr lang="en-US" sz="1200" dirty="0"/>
              <a:t>W184+	183.951	2	8	1</a:t>
            </a:r>
          </a:p>
          <a:p>
            <a:r>
              <a:rPr lang="en-US" sz="1200" dirty="0"/>
              <a:t>W186+	185.954	2	8	1</a:t>
            </a:r>
          </a:p>
          <a:p>
            <a:r>
              <a:rPr lang="en-US" sz="1200" dirty="0"/>
              <a:t>C16H23O4+	279.16	0	12	1</a:t>
            </a:r>
          </a:p>
        </p:txBody>
      </p:sp>
    </p:spTree>
    <p:extLst>
      <p:ext uri="{BB962C8B-B14F-4D97-AF65-F5344CB8AC3E}">
        <p14:creationId xmlns:p14="http://schemas.microsoft.com/office/powerpoint/2010/main" val="370822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endParaRPr lang="en-US"/>
          </a:p>
        </p:txBody>
      </p:sp>
      <p:pic>
        <p:nvPicPr>
          <p:cNvPr id="3" name="Inhaltsplatzhalter 2"/>
          <p:cNvPicPr>
            <a:picLocks noGrp="1" noChangeAspect="1"/>
          </p:cNvPicPr>
          <p:nvPr>
            <p:ph idx="1"/>
          </p:nvPr>
        </p:nvPicPr>
        <p:blipFill>
          <a:blip r:embed="rId2"/>
          <a:stretch>
            <a:fillRect/>
          </a:stretch>
        </p:blipFill>
        <p:spPr>
          <a:xfrm>
            <a:off x="1099834" y="1825625"/>
            <a:ext cx="9992331" cy="4351338"/>
          </a:xfrm>
          <a:prstGeom prst="rect">
            <a:avLst/>
          </a:prstGeom>
        </p:spPr>
      </p:pic>
    </p:spTree>
    <p:extLst>
      <p:ext uri="{BB962C8B-B14F-4D97-AF65-F5344CB8AC3E}">
        <p14:creationId xmlns:p14="http://schemas.microsoft.com/office/powerpoint/2010/main" val="421054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pic>
        <p:nvPicPr>
          <p:cNvPr id="4" name="Inhaltsplatzhalter 3"/>
          <p:cNvPicPr>
            <a:picLocks noGrp="1" noChangeAspect="1"/>
          </p:cNvPicPr>
          <p:nvPr>
            <p:ph idx="1"/>
          </p:nvPr>
        </p:nvPicPr>
        <p:blipFill>
          <a:blip r:embed="rId2"/>
          <a:stretch>
            <a:fillRect/>
          </a:stretch>
        </p:blipFill>
        <p:spPr>
          <a:xfrm>
            <a:off x="838200" y="2215473"/>
            <a:ext cx="10515600" cy="3571642"/>
          </a:xfrm>
          <a:prstGeom prst="rect">
            <a:avLst/>
          </a:prstGeom>
        </p:spPr>
      </p:pic>
    </p:spTree>
    <p:extLst>
      <p:ext uri="{BB962C8B-B14F-4D97-AF65-F5344CB8AC3E}">
        <p14:creationId xmlns:p14="http://schemas.microsoft.com/office/powerpoint/2010/main" val="15440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Baseline 282700</a:t>
            </a:r>
            <a:endParaRPr lang="en-US" dirty="0"/>
          </a:p>
        </p:txBody>
      </p:sp>
      <p:pic>
        <p:nvPicPr>
          <p:cNvPr id="5" name="Inhaltsplatzhalter 4"/>
          <p:cNvPicPr>
            <a:picLocks noGrp="1" noChangeAspect="1"/>
          </p:cNvPicPr>
          <p:nvPr>
            <p:ph idx="1"/>
          </p:nvPr>
        </p:nvPicPr>
        <p:blipFill>
          <a:blip r:embed="rId2"/>
          <a:stretch>
            <a:fillRect/>
          </a:stretch>
        </p:blipFill>
        <p:spPr>
          <a:xfrm>
            <a:off x="1311564" y="1804614"/>
            <a:ext cx="9476509" cy="4350954"/>
          </a:xfrm>
          <a:prstGeom prst="rect">
            <a:avLst/>
          </a:prstGeom>
        </p:spPr>
      </p:pic>
    </p:spTree>
    <p:extLst>
      <p:ext uri="{BB962C8B-B14F-4D97-AF65-F5344CB8AC3E}">
        <p14:creationId xmlns:p14="http://schemas.microsoft.com/office/powerpoint/2010/main" val="62004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err="1" smtClean="0"/>
              <a:t>PreProcess</a:t>
            </a:r>
            <a:endParaRPr lang="en-US" dirty="0"/>
          </a:p>
        </p:txBody>
      </p:sp>
      <p:sp>
        <p:nvSpPr>
          <p:cNvPr id="7" name="Textplatzhalt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1994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Airbeam</a:t>
            </a:r>
            <a:r>
              <a:rPr lang="en-US" dirty="0" smtClean="0"/>
              <a:t> Correction</a:t>
            </a:r>
            <a:endParaRPr lang="en-US" dirty="0"/>
          </a:p>
        </p:txBody>
      </p:sp>
      <p:pic>
        <p:nvPicPr>
          <p:cNvPr id="5" name="Grafik 4"/>
          <p:cNvPicPr>
            <a:picLocks noChangeAspect="1"/>
          </p:cNvPicPr>
          <p:nvPr/>
        </p:nvPicPr>
        <p:blipFill>
          <a:blip r:embed="rId2"/>
          <a:stretch>
            <a:fillRect/>
          </a:stretch>
        </p:blipFill>
        <p:spPr>
          <a:xfrm>
            <a:off x="2194725" y="1922022"/>
            <a:ext cx="7543931" cy="3919120"/>
          </a:xfrm>
          <a:prstGeom prst="rect">
            <a:avLst/>
          </a:prstGeom>
        </p:spPr>
      </p:pic>
    </p:spTree>
    <p:extLst>
      <p:ext uri="{BB962C8B-B14F-4D97-AF65-F5344CB8AC3E}">
        <p14:creationId xmlns:p14="http://schemas.microsoft.com/office/powerpoint/2010/main" val="259959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PToF</a:t>
            </a:r>
            <a:endParaRPr lang="en-US" dirty="0"/>
          </a:p>
        </p:txBody>
      </p:sp>
      <p:pic>
        <p:nvPicPr>
          <p:cNvPr id="5" name="Grafik 4"/>
          <p:cNvPicPr>
            <a:picLocks noChangeAspect="1"/>
          </p:cNvPicPr>
          <p:nvPr/>
        </p:nvPicPr>
        <p:blipFill>
          <a:blip r:embed="rId2"/>
          <a:stretch>
            <a:fillRect/>
          </a:stretch>
        </p:blipFill>
        <p:spPr>
          <a:xfrm>
            <a:off x="772103" y="2049751"/>
            <a:ext cx="5124450" cy="2943225"/>
          </a:xfrm>
          <a:prstGeom prst="rect">
            <a:avLst/>
          </a:prstGeom>
        </p:spPr>
      </p:pic>
      <p:pic>
        <p:nvPicPr>
          <p:cNvPr id="6" name="Grafik 5"/>
          <p:cNvPicPr>
            <a:picLocks noChangeAspect="1"/>
          </p:cNvPicPr>
          <p:nvPr/>
        </p:nvPicPr>
        <p:blipFill>
          <a:blip r:embed="rId3"/>
          <a:stretch>
            <a:fillRect/>
          </a:stretch>
        </p:blipFill>
        <p:spPr>
          <a:xfrm>
            <a:off x="6096000" y="2030557"/>
            <a:ext cx="5114925" cy="2914650"/>
          </a:xfrm>
          <a:prstGeom prst="rect">
            <a:avLst/>
          </a:prstGeom>
        </p:spPr>
      </p:pic>
    </p:spTree>
    <p:extLst>
      <p:ext uri="{BB962C8B-B14F-4D97-AF65-F5344CB8AC3E}">
        <p14:creationId xmlns:p14="http://schemas.microsoft.com/office/powerpoint/2010/main" val="29939928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Breitbild</PresentationFormat>
  <Paragraphs>168</Paragraphs>
  <Slides>19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Calibri Light</vt:lpstr>
      <vt:lpstr>Office</vt:lpstr>
      <vt:lpstr>IE Calibration AMS</vt:lpstr>
      <vt:lpstr>Import good runs (folder “good”)</vt:lpstr>
      <vt:lpstr>M/Z cal  282703</vt:lpstr>
      <vt:lpstr>PowerPoint-Präsentation</vt:lpstr>
      <vt:lpstr>PowerPoint-Präsentation</vt:lpstr>
      <vt:lpstr>Baseline 282700</vt:lpstr>
      <vt:lpstr>PreProcess</vt:lpstr>
      <vt:lpstr>Airbeam Correction</vt:lpstr>
      <vt:lpstr>PToF</vt:lpstr>
      <vt:lpstr>PToF</vt:lpstr>
      <vt:lpstr>PToF</vt:lpstr>
      <vt:lpstr>Old IE from diagnostics (data Browser)</vt:lpstr>
      <vt:lpstr>Time Series MS</vt:lpstr>
      <vt:lpstr>From Logbook we know what concentrations and which salt species we measured during which period (runnumbers). In IGOR we create ToDo waves for those periods and plot them.  From the runtable in IGOR we find the time when there runs were performed.  We separate them and check the MS signals for those runs to choose which time period we consider for calculations. </vt:lpstr>
      <vt:lpstr>Stats for NH4NO3</vt:lpstr>
      <vt:lpstr>IE calculation: </vt:lpstr>
      <vt:lpstr>RIE</vt:lpstr>
      <vt:lpstr>NH4NO3</vt:lpstr>
      <vt:lpstr>IE calulation</vt:lpstr>
    </vt:vector>
  </TitlesOfParts>
  <Company>PSI - Paul Scherrer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Calibration AMS</dc:title>
  <dc:creator>Beck Ivo Fabio</dc:creator>
  <cp:lastModifiedBy>Beck Ivo Fabio</cp:lastModifiedBy>
  <cp:revision>31</cp:revision>
  <dcterms:created xsi:type="dcterms:W3CDTF">2019-10-09T10:04:12Z</dcterms:created>
  <dcterms:modified xsi:type="dcterms:W3CDTF">2019-11-03T22:34:35Z</dcterms:modified>
</cp:coreProperties>
</file>