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4" r:id="rId2"/>
    <p:sldId id="325" r:id="rId3"/>
    <p:sldId id="260" r:id="rId4"/>
    <p:sldId id="326" r:id="rId5"/>
    <p:sldId id="327" r:id="rId6"/>
    <p:sldId id="328" r:id="rId7"/>
    <p:sldId id="336" r:id="rId8"/>
    <p:sldId id="330" r:id="rId9"/>
    <p:sldId id="333" r:id="rId10"/>
    <p:sldId id="334" r:id="rId11"/>
    <p:sldId id="331" r:id="rId12"/>
    <p:sldId id="335" r:id="rId13"/>
    <p:sldId id="33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5" autoAdjust="0"/>
  </p:normalViewPr>
  <p:slideViewPr>
    <p:cSldViewPr snapToGrid="0">
      <p:cViewPr varScale="1">
        <p:scale>
          <a:sx n="74" d="100"/>
          <a:sy n="74" d="100"/>
        </p:scale>
        <p:origin x="936"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AA70C-6488-484F-8A71-D5B448B2A439}" type="datetimeFigureOut">
              <a:rPr lang="zh-CN" altLang="en-US" smtClean="0"/>
              <a:t>2023/4/9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F8368-CE43-43C6-B5C2-9F47204649ED}" type="slidenum">
              <a:rPr lang="zh-CN" altLang="en-US" smtClean="0"/>
              <a:t>‹#›</a:t>
            </a:fld>
            <a:endParaRPr lang="zh-CN" altLang="en-US"/>
          </a:p>
        </p:txBody>
      </p:sp>
    </p:spTree>
    <p:extLst>
      <p:ext uri="{BB962C8B-B14F-4D97-AF65-F5344CB8AC3E}">
        <p14:creationId xmlns:p14="http://schemas.microsoft.com/office/powerpoint/2010/main" val="4131919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10</a:t>
            </a:fld>
            <a:endParaRPr lang="zh-CN" altLang="en-US"/>
          </a:p>
        </p:txBody>
      </p:sp>
    </p:spTree>
    <p:extLst>
      <p:ext uri="{BB962C8B-B14F-4D97-AF65-F5344CB8AC3E}">
        <p14:creationId xmlns:p14="http://schemas.microsoft.com/office/powerpoint/2010/main" val="11021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11</a:t>
            </a:fld>
            <a:endParaRPr lang="zh-CN" altLang="en-US"/>
          </a:p>
        </p:txBody>
      </p:sp>
    </p:spTree>
    <p:extLst>
      <p:ext uri="{BB962C8B-B14F-4D97-AF65-F5344CB8AC3E}">
        <p14:creationId xmlns:p14="http://schemas.microsoft.com/office/powerpoint/2010/main" val="3731559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12</a:t>
            </a:fld>
            <a:endParaRPr lang="zh-CN" altLang="en-US"/>
          </a:p>
        </p:txBody>
      </p:sp>
    </p:spTree>
    <p:extLst>
      <p:ext uri="{BB962C8B-B14F-4D97-AF65-F5344CB8AC3E}">
        <p14:creationId xmlns:p14="http://schemas.microsoft.com/office/powerpoint/2010/main" val="24959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4</a:t>
            </a:fld>
            <a:endParaRPr lang="zh-CN" altLang="en-US"/>
          </a:p>
        </p:txBody>
      </p:sp>
    </p:spTree>
    <p:extLst>
      <p:ext uri="{BB962C8B-B14F-4D97-AF65-F5344CB8AC3E}">
        <p14:creationId xmlns:p14="http://schemas.microsoft.com/office/powerpoint/2010/main" val="239897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5</a:t>
            </a:fld>
            <a:endParaRPr lang="zh-CN" altLang="en-US"/>
          </a:p>
        </p:txBody>
      </p:sp>
    </p:spTree>
    <p:extLst>
      <p:ext uri="{BB962C8B-B14F-4D97-AF65-F5344CB8AC3E}">
        <p14:creationId xmlns:p14="http://schemas.microsoft.com/office/powerpoint/2010/main" val="206431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6</a:t>
            </a:fld>
            <a:endParaRPr lang="zh-CN" altLang="en-US"/>
          </a:p>
        </p:txBody>
      </p:sp>
    </p:spTree>
    <p:extLst>
      <p:ext uri="{BB962C8B-B14F-4D97-AF65-F5344CB8AC3E}">
        <p14:creationId xmlns:p14="http://schemas.microsoft.com/office/powerpoint/2010/main" val="146013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7</a:t>
            </a:fld>
            <a:endParaRPr lang="zh-CN" altLang="en-US"/>
          </a:p>
        </p:txBody>
      </p:sp>
    </p:spTree>
    <p:extLst>
      <p:ext uri="{BB962C8B-B14F-4D97-AF65-F5344CB8AC3E}">
        <p14:creationId xmlns:p14="http://schemas.microsoft.com/office/powerpoint/2010/main" val="290349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8</a:t>
            </a:fld>
            <a:endParaRPr lang="zh-CN" altLang="en-US"/>
          </a:p>
        </p:txBody>
      </p:sp>
    </p:spTree>
    <p:extLst>
      <p:ext uri="{BB962C8B-B14F-4D97-AF65-F5344CB8AC3E}">
        <p14:creationId xmlns:p14="http://schemas.microsoft.com/office/powerpoint/2010/main" val="190545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t>9</a:t>
            </a:fld>
            <a:endParaRPr lang="zh-CN" altLang="en-US"/>
          </a:p>
        </p:txBody>
      </p:sp>
    </p:spTree>
    <p:extLst>
      <p:ext uri="{BB962C8B-B14F-4D97-AF65-F5344CB8AC3E}">
        <p14:creationId xmlns:p14="http://schemas.microsoft.com/office/powerpoint/2010/main" val="170747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AD91C-3A44-E7BB-9F0B-7717727586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9DF4B-306A-E1B3-73A8-87AE833D40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F17BFD-065B-4EB4-6E83-5B86069412DE}"/>
              </a:ext>
            </a:extLst>
          </p:cNvPr>
          <p:cNvSpPr>
            <a:spLocks noGrp="1"/>
          </p:cNvSpPr>
          <p:nvPr>
            <p:ph type="dt" sz="half" idx="10"/>
          </p:nvPr>
        </p:nvSpPr>
        <p:spPr/>
        <p:txBody>
          <a:bodyPr/>
          <a:lstStyle/>
          <a:p>
            <a:fld id="{8DB05656-6FBB-4DDC-A881-05D740C53F3D}" type="datetime1">
              <a:rPr lang="zh-CN" altLang="en-US" smtClean="0"/>
              <a:t>2023/4/9</a:t>
            </a:fld>
            <a:endParaRPr lang="zh-CN" altLang="en-US"/>
          </a:p>
        </p:txBody>
      </p:sp>
      <p:sp>
        <p:nvSpPr>
          <p:cNvPr id="5" name="页脚占位符 4">
            <a:extLst>
              <a:ext uri="{FF2B5EF4-FFF2-40B4-BE49-F238E27FC236}">
                <a16:creationId xmlns:a16="http://schemas.microsoft.com/office/drawing/2014/main" id="{743170A2-7B77-E2E8-5A79-1AB851A4DF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C8498-7EDD-F840-5103-1C9A41A5DF5C}"/>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211519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90E3F-AAA2-FAB3-4847-2F3B319473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302CA53-433E-482A-D597-B7E98F1D52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D5753B-90E3-99DB-C575-D6E303F7B162}"/>
              </a:ext>
            </a:extLst>
          </p:cNvPr>
          <p:cNvSpPr>
            <a:spLocks noGrp="1"/>
          </p:cNvSpPr>
          <p:nvPr>
            <p:ph type="dt" sz="half" idx="10"/>
          </p:nvPr>
        </p:nvSpPr>
        <p:spPr/>
        <p:txBody>
          <a:bodyPr/>
          <a:lstStyle/>
          <a:p>
            <a:fld id="{D146B6A2-7F8B-469F-89E8-A4B8DC3A01C1}" type="datetime1">
              <a:rPr lang="zh-CN" altLang="en-US" smtClean="0"/>
              <a:t>2023/4/9</a:t>
            </a:fld>
            <a:endParaRPr lang="zh-CN" altLang="en-US"/>
          </a:p>
        </p:txBody>
      </p:sp>
      <p:sp>
        <p:nvSpPr>
          <p:cNvPr id="5" name="页脚占位符 4">
            <a:extLst>
              <a:ext uri="{FF2B5EF4-FFF2-40B4-BE49-F238E27FC236}">
                <a16:creationId xmlns:a16="http://schemas.microsoft.com/office/drawing/2014/main" id="{26A84081-5821-C99F-05E3-65840A8CFA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3D6729-4E14-77E8-937A-80802C8F20A6}"/>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660528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AE0836-09CE-966F-2BB4-785562E5D4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0CCC39-BCA7-E72D-3232-EE3C65FA4B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EE3BE-4BBA-BD3F-9E24-5C6EF6999548}"/>
              </a:ext>
            </a:extLst>
          </p:cNvPr>
          <p:cNvSpPr>
            <a:spLocks noGrp="1"/>
          </p:cNvSpPr>
          <p:nvPr>
            <p:ph type="dt" sz="half" idx="10"/>
          </p:nvPr>
        </p:nvSpPr>
        <p:spPr/>
        <p:txBody>
          <a:bodyPr/>
          <a:lstStyle/>
          <a:p>
            <a:fld id="{B392F58B-2D11-452B-8E68-B5A98793CA8B}" type="datetime1">
              <a:rPr lang="zh-CN" altLang="en-US" smtClean="0"/>
              <a:t>2023/4/9</a:t>
            </a:fld>
            <a:endParaRPr lang="zh-CN" altLang="en-US"/>
          </a:p>
        </p:txBody>
      </p:sp>
      <p:sp>
        <p:nvSpPr>
          <p:cNvPr id="5" name="页脚占位符 4">
            <a:extLst>
              <a:ext uri="{FF2B5EF4-FFF2-40B4-BE49-F238E27FC236}">
                <a16:creationId xmlns:a16="http://schemas.microsoft.com/office/drawing/2014/main" id="{49FD0AE4-B09B-2292-7B0E-767B709334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83B2BD-FB0F-2395-939F-E649100F74DA}"/>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95638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684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AD16D-B54C-0DA1-15FC-77767DFC53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415973-0174-D0E6-EB26-E359BEA03E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9B6A0-B060-0B3A-D210-B93FED557E06}"/>
              </a:ext>
            </a:extLst>
          </p:cNvPr>
          <p:cNvSpPr>
            <a:spLocks noGrp="1"/>
          </p:cNvSpPr>
          <p:nvPr>
            <p:ph type="dt" sz="half" idx="10"/>
          </p:nvPr>
        </p:nvSpPr>
        <p:spPr/>
        <p:txBody>
          <a:bodyPr/>
          <a:lstStyle/>
          <a:p>
            <a:fld id="{8FA8A8D0-D593-4D92-8568-46ACB5F46CC5}" type="datetime1">
              <a:rPr lang="zh-CN" altLang="en-US" smtClean="0"/>
              <a:t>2023/4/9</a:t>
            </a:fld>
            <a:endParaRPr lang="zh-CN" altLang="en-US"/>
          </a:p>
        </p:txBody>
      </p:sp>
      <p:sp>
        <p:nvSpPr>
          <p:cNvPr id="5" name="页脚占位符 4">
            <a:extLst>
              <a:ext uri="{FF2B5EF4-FFF2-40B4-BE49-F238E27FC236}">
                <a16:creationId xmlns:a16="http://schemas.microsoft.com/office/drawing/2014/main" id="{1C8BF3C0-3608-2F61-540D-1F6F05D71E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07F79-149E-AECF-5D65-0F47D0ECE811}"/>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324720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041A0-6C27-84F4-433B-86E186E27E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1BDAEF-F89D-DE4A-E164-8A54B8586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7B9D01-7E9C-8906-B721-C561C628E869}"/>
              </a:ext>
            </a:extLst>
          </p:cNvPr>
          <p:cNvSpPr>
            <a:spLocks noGrp="1"/>
          </p:cNvSpPr>
          <p:nvPr>
            <p:ph type="dt" sz="half" idx="10"/>
          </p:nvPr>
        </p:nvSpPr>
        <p:spPr/>
        <p:txBody>
          <a:bodyPr/>
          <a:lstStyle/>
          <a:p>
            <a:fld id="{332D46B6-051F-4347-BEA6-FE46CDF58FF3}" type="datetime1">
              <a:rPr lang="zh-CN" altLang="en-US" smtClean="0"/>
              <a:t>2023/4/9</a:t>
            </a:fld>
            <a:endParaRPr lang="zh-CN" altLang="en-US"/>
          </a:p>
        </p:txBody>
      </p:sp>
      <p:sp>
        <p:nvSpPr>
          <p:cNvPr id="5" name="页脚占位符 4">
            <a:extLst>
              <a:ext uri="{FF2B5EF4-FFF2-40B4-BE49-F238E27FC236}">
                <a16:creationId xmlns:a16="http://schemas.microsoft.com/office/drawing/2014/main" id="{26BCE3EC-EC66-DCB7-49E0-EDF209613A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9C552E-69A2-4A1A-FD52-D568705D98DF}"/>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1058712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B63ED-FC78-7C35-2090-FC4A23C6EF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2121D9-3693-4B5C-B5B7-61D96583C7B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C2549C-E189-056C-9310-2D7CBE7847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00415B-09E2-5293-ABAB-228D69DB954E}"/>
              </a:ext>
            </a:extLst>
          </p:cNvPr>
          <p:cNvSpPr>
            <a:spLocks noGrp="1"/>
          </p:cNvSpPr>
          <p:nvPr>
            <p:ph type="dt" sz="half" idx="10"/>
          </p:nvPr>
        </p:nvSpPr>
        <p:spPr/>
        <p:txBody>
          <a:bodyPr/>
          <a:lstStyle/>
          <a:p>
            <a:fld id="{78F1DFE5-9CF9-4039-AAA6-89B3821D30D0}" type="datetime1">
              <a:rPr lang="zh-CN" altLang="en-US" smtClean="0"/>
              <a:t>2023/4/9</a:t>
            </a:fld>
            <a:endParaRPr lang="zh-CN" altLang="en-US"/>
          </a:p>
        </p:txBody>
      </p:sp>
      <p:sp>
        <p:nvSpPr>
          <p:cNvPr id="6" name="页脚占位符 5">
            <a:extLst>
              <a:ext uri="{FF2B5EF4-FFF2-40B4-BE49-F238E27FC236}">
                <a16:creationId xmlns:a16="http://schemas.microsoft.com/office/drawing/2014/main" id="{9BAC05A9-8284-C2AA-F06A-844337E60B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A354A1-D14D-AF45-893F-CF6C6620206C}"/>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1197840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522CE-3BD4-518C-8ACB-892F224735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E1A155-6C3D-CE0F-67C2-8813E7D12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DC0AA2-89E8-2F57-98B4-AC6739B661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D21D425-10B4-414A-62EA-433B6215B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7B83EF-9DAD-5418-8DD2-570DB20417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A4A2588-2C13-B7D5-8177-536B3F7460A4}"/>
              </a:ext>
            </a:extLst>
          </p:cNvPr>
          <p:cNvSpPr>
            <a:spLocks noGrp="1"/>
          </p:cNvSpPr>
          <p:nvPr>
            <p:ph type="dt" sz="half" idx="10"/>
          </p:nvPr>
        </p:nvSpPr>
        <p:spPr/>
        <p:txBody>
          <a:bodyPr/>
          <a:lstStyle/>
          <a:p>
            <a:fld id="{E5070E5A-CCA8-400F-8C85-AB143ADA8D6C}" type="datetime1">
              <a:rPr lang="zh-CN" altLang="en-US" smtClean="0"/>
              <a:t>2023/4/9</a:t>
            </a:fld>
            <a:endParaRPr lang="zh-CN" altLang="en-US"/>
          </a:p>
        </p:txBody>
      </p:sp>
      <p:sp>
        <p:nvSpPr>
          <p:cNvPr id="8" name="页脚占位符 7">
            <a:extLst>
              <a:ext uri="{FF2B5EF4-FFF2-40B4-BE49-F238E27FC236}">
                <a16:creationId xmlns:a16="http://schemas.microsoft.com/office/drawing/2014/main" id="{5A8FE885-7638-F760-449D-16778DEDCA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7DC816-7512-E150-9778-97487FD95BDB}"/>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1726176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DDDEA-D5FF-69BD-641A-01CAD5C41D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E96450C-A980-D437-8E56-86801698622F}"/>
              </a:ext>
            </a:extLst>
          </p:cNvPr>
          <p:cNvSpPr>
            <a:spLocks noGrp="1"/>
          </p:cNvSpPr>
          <p:nvPr>
            <p:ph type="dt" sz="half" idx="10"/>
          </p:nvPr>
        </p:nvSpPr>
        <p:spPr/>
        <p:txBody>
          <a:bodyPr/>
          <a:lstStyle/>
          <a:p>
            <a:fld id="{A6404570-8FE7-4CAC-920E-21730C743811}" type="datetime1">
              <a:rPr lang="zh-CN" altLang="en-US" smtClean="0"/>
              <a:t>2023/4/9</a:t>
            </a:fld>
            <a:endParaRPr lang="zh-CN" altLang="en-US"/>
          </a:p>
        </p:txBody>
      </p:sp>
      <p:sp>
        <p:nvSpPr>
          <p:cNvPr id="4" name="页脚占位符 3">
            <a:extLst>
              <a:ext uri="{FF2B5EF4-FFF2-40B4-BE49-F238E27FC236}">
                <a16:creationId xmlns:a16="http://schemas.microsoft.com/office/drawing/2014/main" id="{6FC33E83-DDE3-22C2-C84F-A6B6D86783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415D7C-01CA-8C2A-D7FC-679D07AFB4F4}"/>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2353445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8441D5-E248-F69D-750E-000DF8DA18CC}"/>
              </a:ext>
            </a:extLst>
          </p:cNvPr>
          <p:cNvSpPr>
            <a:spLocks noGrp="1"/>
          </p:cNvSpPr>
          <p:nvPr>
            <p:ph type="dt" sz="half" idx="10"/>
          </p:nvPr>
        </p:nvSpPr>
        <p:spPr/>
        <p:txBody>
          <a:bodyPr/>
          <a:lstStyle/>
          <a:p>
            <a:fld id="{0EB4C2DA-AF5F-4387-833B-15E6E64C18A5}" type="datetime1">
              <a:rPr lang="zh-CN" altLang="en-US" smtClean="0"/>
              <a:t>2023/4/9</a:t>
            </a:fld>
            <a:endParaRPr lang="zh-CN" altLang="en-US"/>
          </a:p>
        </p:txBody>
      </p:sp>
      <p:sp>
        <p:nvSpPr>
          <p:cNvPr id="3" name="页脚占位符 2">
            <a:extLst>
              <a:ext uri="{FF2B5EF4-FFF2-40B4-BE49-F238E27FC236}">
                <a16:creationId xmlns:a16="http://schemas.microsoft.com/office/drawing/2014/main" id="{BC9D689F-2F06-43C9-3180-E8DBA0011A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991297-5F3E-38F1-A428-370037D5BD26}"/>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2579419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6718E-4FB5-5F0C-72C6-A5B26BA888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0FAED2-AFC9-82A1-BE4B-B0BCF0DF1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AEE103A-A0DD-14BA-ECC9-FB7F7E1CA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C5954B-61A6-D232-9E2E-938389B28C7B}"/>
              </a:ext>
            </a:extLst>
          </p:cNvPr>
          <p:cNvSpPr>
            <a:spLocks noGrp="1"/>
          </p:cNvSpPr>
          <p:nvPr>
            <p:ph type="dt" sz="half" idx="10"/>
          </p:nvPr>
        </p:nvSpPr>
        <p:spPr/>
        <p:txBody>
          <a:bodyPr/>
          <a:lstStyle/>
          <a:p>
            <a:fld id="{14901521-8880-4D89-90EE-6752A530126D}" type="datetime1">
              <a:rPr lang="zh-CN" altLang="en-US" smtClean="0"/>
              <a:t>2023/4/9</a:t>
            </a:fld>
            <a:endParaRPr lang="zh-CN" altLang="en-US"/>
          </a:p>
        </p:txBody>
      </p:sp>
      <p:sp>
        <p:nvSpPr>
          <p:cNvPr id="6" name="页脚占位符 5">
            <a:extLst>
              <a:ext uri="{FF2B5EF4-FFF2-40B4-BE49-F238E27FC236}">
                <a16:creationId xmlns:a16="http://schemas.microsoft.com/office/drawing/2014/main" id="{9C4B47C9-3A8E-FD7F-6453-AA659DD30D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3CE47E-B6A4-0E01-94C0-3CE77CEF233A}"/>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1587526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311FE-7835-B68A-B336-AB90253BD9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07C1DE-A8EC-53EE-AF35-E1DBCAD22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1CF23B-B3BA-FF46-3EA2-0213B8F89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8C8D40-8BDA-6CBF-5CC2-C34B97174BFA}"/>
              </a:ext>
            </a:extLst>
          </p:cNvPr>
          <p:cNvSpPr>
            <a:spLocks noGrp="1"/>
          </p:cNvSpPr>
          <p:nvPr>
            <p:ph type="dt" sz="half" idx="10"/>
          </p:nvPr>
        </p:nvSpPr>
        <p:spPr/>
        <p:txBody>
          <a:bodyPr/>
          <a:lstStyle/>
          <a:p>
            <a:fld id="{85E4A65C-1DAD-4BA9-860B-536D2E854092}" type="datetime1">
              <a:rPr lang="zh-CN" altLang="en-US" smtClean="0"/>
              <a:t>2023/4/9</a:t>
            </a:fld>
            <a:endParaRPr lang="zh-CN" altLang="en-US"/>
          </a:p>
        </p:txBody>
      </p:sp>
      <p:sp>
        <p:nvSpPr>
          <p:cNvPr id="6" name="页脚占位符 5">
            <a:extLst>
              <a:ext uri="{FF2B5EF4-FFF2-40B4-BE49-F238E27FC236}">
                <a16:creationId xmlns:a16="http://schemas.microsoft.com/office/drawing/2014/main" id="{78719C96-B323-0D6C-CA1F-FCF69AC513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7E0E78-EF4F-9A47-C84D-3487D8A6A913}"/>
              </a:ext>
            </a:extLst>
          </p:cNvPr>
          <p:cNvSpPr>
            <a:spLocks noGrp="1"/>
          </p:cNvSpPr>
          <p:nvPr>
            <p:ph type="sldNum" sz="quarter" idx="12"/>
          </p:nvPr>
        </p:nvSpPr>
        <p:spPr/>
        <p:txBody>
          <a:body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3534384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628210-E0BA-1E6E-3887-8ECA4ADDE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453E06-1F90-F78A-0115-FD891E9DD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CB6F47-989E-2CCB-4899-04AC21C27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E2A36-B189-42E3-BCC4-D5BE8F6EEEC5}" type="datetime1">
              <a:rPr lang="zh-CN" altLang="en-US" smtClean="0"/>
              <a:t>2023/4/9</a:t>
            </a:fld>
            <a:endParaRPr lang="zh-CN" altLang="en-US"/>
          </a:p>
        </p:txBody>
      </p:sp>
      <p:sp>
        <p:nvSpPr>
          <p:cNvPr id="5" name="页脚占位符 4">
            <a:extLst>
              <a:ext uri="{FF2B5EF4-FFF2-40B4-BE49-F238E27FC236}">
                <a16:creationId xmlns:a16="http://schemas.microsoft.com/office/drawing/2014/main" id="{0E4930E2-156C-3E97-C8A8-23CA64785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5FF6521-21AB-B6B4-AE59-9ADE786E8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A9543-8E7F-4B0E-B465-5BC3BA7A9893}" type="slidenum">
              <a:rPr lang="zh-CN" altLang="en-US" smtClean="0"/>
              <a:t>‹#›</a:t>
            </a:fld>
            <a:endParaRPr lang="zh-CN" altLang="en-US"/>
          </a:p>
        </p:txBody>
      </p:sp>
    </p:spTree>
    <p:extLst>
      <p:ext uri="{BB962C8B-B14F-4D97-AF65-F5344CB8AC3E}">
        <p14:creationId xmlns:p14="http://schemas.microsoft.com/office/powerpoint/2010/main" val="250347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xiaohui"/>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176020" y="1980565"/>
            <a:ext cx="2937510" cy="2931795"/>
          </a:xfrm>
          <a:prstGeom prst="rect">
            <a:avLst/>
          </a:prstGeom>
        </p:spPr>
      </p:pic>
      <p:grpSp>
        <p:nvGrpSpPr>
          <p:cNvPr id="2" name="组合 1"/>
          <p:cNvGrpSpPr/>
          <p:nvPr/>
        </p:nvGrpSpPr>
        <p:grpSpPr>
          <a:xfrm>
            <a:off x="966472" y="1413923"/>
            <a:ext cx="3385613" cy="4030155"/>
            <a:chOff x="966472" y="1413923"/>
            <a:chExt cx="3385613" cy="4030155"/>
          </a:xfrm>
        </p:grpSpPr>
        <p:sp>
          <p:nvSpPr>
            <p:cNvPr id="13" name="任意多边形 12"/>
            <p:cNvSpPr/>
            <p:nvPr/>
          </p:nvSpPr>
          <p:spPr>
            <a:xfrm>
              <a:off x="966474" y="1449377"/>
              <a:ext cx="3385611" cy="39947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1016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sp>
          <p:nvSpPr>
            <p:cNvPr id="17" name="任意多边形 16"/>
            <p:cNvSpPr/>
            <p:nvPr/>
          </p:nvSpPr>
          <p:spPr>
            <a:xfrm>
              <a:off x="966472" y="1413923"/>
              <a:ext cx="3385611" cy="39947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762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grpSp>
      <p:cxnSp>
        <p:nvCxnSpPr>
          <p:cNvPr id="18" name="直接连接符 17"/>
          <p:cNvCxnSpPr/>
          <p:nvPr/>
        </p:nvCxnSpPr>
        <p:spPr>
          <a:xfrm>
            <a:off x="4895968" y="2378534"/>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19" name="直接连接符 18"/>
          <p:cNvCxnSpPr/>
          <p:nvPr/>
        </p:nvCxnSpPr>
        <p:spPr>
          <a:xfrm>
            <a:off x="4887814" y="3690505"/>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20"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671555" y="2735200"/>
            <a:ext cx="6794676" cy="58477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defTabSz="685165" fontAlgn="base">
              <a:spcBef>
                <a:spcPct val="0"/>
              </a:spcBef>
              <a:spcAft>
                <a:spcPct val="0"/>
              </a:spcAft>
            </a:pPr>
            <a:r>
              <a:rPr lang="zh-CN" altLang="en-US" sz="3200" dirty="0">
                <a:solidFill>
                  <a:srgbClr val="124062"/>
                </a:solidFill>
                <a:latin typeface="微软雅黑" panose="020B0503020204020204" charset="-122"/>
                <a:sym typeface="Calibri" panose="020F0502020204030204" pitchFamily="34" charset="0"/>
              </a:rPr>
              <a:t>微博文本心理健康分析</a:t>
            </a:r>
            <a:endParaRPr lang="en-US" altLang="zh-CN" sz="3200" dirty="0">
              <a:solidFill>
                <a:srgbClr val="124062"/>
              </a:solidFill>
              <a:latin typeface="微软雅黑" panose="020B0503020204020204" charset="-122"/>
              <a:sym typeface="Calibri" panose="020F0502020204030204" pitchFamily="34" charset="0"/>
            </a:endParaRPr>
          </a:p>
        </p:txBody>
      </p:sp>
      <p:sp>
        <p:nvSpPr>
          <p:cNvPr id="21" name="矩形 20"/>
          <p:cNvSpPr/>
          <p:nvPr/>
        </p:nvSpPr>
        <p:spPr>
          <a:xfrm>
            <a:off x="4790012" y="1791647"/>
            <a:ext cx="3896788" cy="460375"/>
          </a:xfrm>
          <a:prstGeom prst="rect">
            <a:avLst/>
          </a:prstGeom>
        </p:spPr>
        <p:txBody>
          <a:bodyPr wrap="square">
            <a:spAutoFit/>
          </a:bodyPr>
          <a:lstStyle/>
          <a:p>
            <a:pPr defTabSz="685165" fontAlgn="base">
              <a:spcBef>
                <a:spcPct val="0"/>
              </a:spcBef>
              <a:spcAft>
                <a:spcPct val="0"/>
              </a:spcAft>
            </a:pPr>
            <a:r>
              <a:rPr lang="en-US" altLang="zh-CN" sz="2400" dirty="0">
                <a:solidFill>
                  <a:srgbClr val="537285"/>
                </a:solidFill>
                <a:latin typeface="Arial Black" panose="020B0A04020102020204" pitchFamily="34" charset="0"/>
                <a:ea typeface="微软雅黑" panose="020B0503020204020204" charset="-122"/>
                <a:sym typeface="Calibri" panose="020F0502020204030204" pitchFamily="34" charset="0"/>
              </a:rPr>
              <a:t>Fudan University</a:t>
            </a:r>
          </a:p>
        </p:txBody>
      </p:sp>
      <p:cxnSp>
        <p:nvCxnSpPr>
          <p:cNvPr id="26" name="直接连接符 25"/>
          <p:cNvCxnSpPr/>
          <p:nvPr/>
        </p:nvCxnSpPr>
        <p:spPr>
          <a:xfrm flipV="1">
            <a:off x="1761066" y="4707140"/>
            <a:ext cx="2699902"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104373" y="5313505"/>
            <a:ext cx="2699902"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912324" y="735015"/>
            <a:ext cx="2699901"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09327" y="249370"/>
            <a:ext cx="2699901"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sp>
        <p:nvSpPr>
          <p:cNvPr id="7" name="六边形 6"/>
          <p:cNvSpPr/>
          <p:nvPr/>
        </p:nvSpPr>
        <p:spPr>
          <a:xfrm rot="16200000">
            <a:off x="659765" y="1776095"/>
            <a:ext cx="3999230" cy="3408680"/>
          </a:xfrm>
          <a:prstGeom prst="hexagon">
            <a:avLst>
              <a:gd name="adj" fmla="val 28632"/>
              <a:gd name="vf" fmla="val 115470"/>
            </a:avLst>
          </a:prstGeom>
          <a:solidFill>
            <a:schemeClr val="accent1">
              <a:lumMod val="5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10543" y="2648748"/>
            <a:ext cx="2917786" cy="1497654"/>
            <a:chOff x="1200383" y="2378238"/>
            <a:chExt cx="2917786" cy="1497654"/>
          </a:xfrm>
        </p:grpSpPr>
        <p:sp>
          <p:nvSpPr>
            <p:cNvPr id="23" name="矩形 22"/>
            <p:cNvSpPr/>
            <p:nvPr/>
          </p:nvSpPr>
          <p:spPr>
            <a:xfrm>
              <a:off x="1200383" y="2378238"/>
              <a:ext cx="2917786" cy="748666"/>
            </a:xfrm>
            <a:prstGeom prst="rect">
              <a:avLst/>
            </a:prstGeom>
          </p:spPr>
          <p:txBody>
            <a:bodyPr wrap="none">
              <a:spAutoFit/>
            </a:bodyPr>
            <a:lstStyle/>
            <a:p>
              <a:pPr algn="ctr"/>
              <a:r>
                <a:rPr lang="zh-CN" altLang="en-US" sz="4265" b="1" dirty="0">
                  <a:solidFill>
                    <a:schemeClr val="bg1"/>
                  </a:solidFill>
                  <a:latin typeface="Arial" panose="020B0604020202020204"/>
                  <a:ea typeface="微软雅黑" panose="020B0503020204020204" charset="-122"/>
                  <a:sym typeface="Calibri" panose="020F0502020204030204" pitchFamily="34" charset="0"/>
                </a:rPr>
                <a:t>领域数据学</a:t>
              </a:r>
              <a:endParaRPr lang="en-US" altLang="zh-CN" sz="4265" b="1" dirty="0">
                <a:solidFill>
                  <a:schemeClr val="bg1"/>
                </a:solidFill>
                <a:latin typeface="Arial" panose="020B0604020202020204"/>
                <a:ea typeface="微软雅黑" panose="020B0503020204020204" charset="-122"/>
                <a:sym typeface="Calibri" panose="020F0502020204030204" pitchFamily="34" charset="0"/>
              </a:endParaRPr>
            </a:p>
          </p:txBody>
        </p:sp>
        <p:sp>
          <p:nvSpPr>
            <p:cNvPr id="31" name="矩形 30"/>
            <p:cNvSpPr/>
            <p:nvPr/>
          </p:nvSpPr>
          <p:spPr>
            <a:xfrm>
              <a:off x="1474120" y="3127226"/>
              <a:ext cx="2371163" cy="748666"/>
            </a:xfrm>
            <a:prstGeom prst="rect">
              <a:avLst/>
            </a:prstGeom>
          </p:spPr>
          <p:txBody>
            <a:bodyPr wrap="none">
              <a:spAutoFit/>
            </a:bodyPr>
            <a:lstStyle/>
            <a:p>
              <a:pPr algn="ctr"/>
              <a:r>
                <a:rPr lang="zh-CN" altLang="en-US" sz="4265" b="1">
                  <a:solidFill>
                    <a:schemeClr val="bg1"/>
                  </a:solidFill>
                  <a:latin typeface="Arial" panose="020B0604020202020204"/>
                  <a:ea typeface="微软雅黑" panose="020B0503020204020204" charset="-122"/>
                  <a:sym typeface="Calibri" panose="020F0502020204030204" pitchFamily="34" charset="0"/>
                </a:rPr>
                <a:t>期中汇报</a:t>
              </a:r>
              <a:endParaRPr lang="en-US" altLang="zh-CN" sz="4265" b="1" dirty="0">
                <a:solidFill>
                  <a:schemeClr val="bg1"/>
                </a:solidFill>
                <a:latin typeface="Arial" panose="020B0604020202020204"/>
                <a:ea typeface="微软雅黑" panose="020B0503020204020204" charset="-122"/>
                <a:sym typeface="Calibri" panose="020F0502020204030204" pitchFamily="34" charset="0"/>
              </a:endParaRPr>
            </a:p>
          </p:txBody>
        </p:sp>
      </p:grpSp>
      <p:sp>
        <p:nvSpPr>
          <p:cNvPr id="24" name="矩形 23"/>
          <p:cNvSpPr/>
          <p:nvPr/>
        </p:nvSpPr>
        <p:spPr>
          <a:xfrm>
            <a:off x="1468755" y="4147185"/>
            <a:ext cx="2335530" cy="521970"/>
          </a:xfrm>
          <a:prstGeom prst="rect">
            <a:avLst/>
          </a:prstGeom>
        </p:spPr>
        <p:txBody>
          <a:bodyPr wrap="square">
            <a:spAutoFit/>
          </a:bodyPr>
          <a:lstStyle/>
          <a:p>
            <a:pPr algn="ctr"/>
            <a:r>
              <a:rPr lang="en-US" altLang="zh-CN" sz="2800" dirty="0">
                <a:solidFill>
                  <a:schemeClr val="bg1"/>
                </a:solidFill>
                <a:latin typeface="Arial Black" panose="020B0A04020102020204" pitchFamily="34" charset="0"/>
                <a:ea typeface="微软雅黑" panose="020B0503020204020204" charset="-122"/>
                <a:sym typeface="Calibri" panose="020F0502020204030204" pitchFamily="34" charset="0"/>
              </a:rPr>
              <a:t>2023</a:t>
            </a:r>
          </a:p>
        </p:txBody>
      </p:sp>
      <p:sp>
        <p:nvSpPr>
          <p:cNvPr id="3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E5CBD25-2F1B-42D6-BA85-4EC1B0C3428E}"/>
              </a:ext>
            </a:extLst>
          </p:cNvPr>
          <p:cNvSpPr txBox="1">
            <a:spLocks noChangeArrowheads="1"/>
          </p:cNvSpPr>
          <p:nvPr/>
        </p:nvSpPr>
        <p:spPr bwMode="auto">
          <a:xfrm>
            <a:off x="5266669" y="4022096"/>
            <a:ext cx="5978236" cy="42088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165" fontAlgn="base">
              <a:spcBef>
                <a:spcPct val="0"/>
              </a:spcBef>
              <a:spcAft>
                <a:spcPct val="0"/>
              </a:spcAft>
            </a:pPr>
            <a:r>
              <a:rPr lang="zh-CN" altLang="en-US" sz="2135" dirty="0">
                <a:solidFill>
                  <a:srgbClr val="537285"/>
                </a:solidFill>
                <a:latin typeface="微软雅黑" panose="020B0503020204020204" charset="-122"/>
                <a:sym typeface="Calibri" panose="020F0502020204030204" pitchFamily="34" charset="0"/>
              </a:rPr>
              <a:t>小组成员：赵梵宇、杨登宇、查思暘、林芳怡</a:t>
            </a:r>
            <a:endParaRPr lang="zh-CN" altLang="en-US" sz="2135" dirty="0">
              <a:solidFill>
                <a:srgbClr val="537285"/>
              </a:solidFill>
              <a:latin typeface="微软雅黑" panose="020B0503020204020204" charset="-122"/>
              <a:ea typeface="微软雅黑" panose="020B0503020204020204" charset="-122"/>
              <a:sym typeface="Calibri" panose="020F0502020204030204" pitchFamily="34" charset="0"/>
            </a:endParaRPr>
          </a:p>
        </p:txBody>
      </p:sp>
      <p:sp>
        <p:nvSpPr>
          <p:cNvPr id="3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0BDC2021-1F74-4FAA-8B48-1457CBF0AE88}"/>
              </a:ext>
            </a:extLst>
          </p:cNvPr>
          <p:cNvSpPr txBox="1">
            <a:spLocks noChangeArrowheads="1"/>
          </p:cNvSpPr>
          <p:nvPr/>
        </p:nvSpPr>
        <p:spPr bwMode="auto">
          <a:xfrm>
            <a:off x="6919976" y="4669155"/>
            <a:ext cx="3712001" cy="42088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165" fontAlgn="base">
              <a:spcBef>
                <a:spcPct val="0"/>
              </a:spcBef>
              <a:spcAft>
                <a:spcPct val="0"/>
              </a:spcAft>
            </a:pPr>
            <a:r>
              <a:rPr lang="zh-CN" altLang="en-US" sz="2135" dirty="0">
                <a:solidFill>
                  <a:srgbClr val="537285"/>
                </a:solidFill>
                <a:latin typeface="微软雅黑" panose="020B0503020204020204" charset="-122"/>
                <a:ea typeface="微软雅黑" panose="020B0503020204020204" charset="-122"/>
                <a:sym typeface="Calibri" panose="020F0502020204030204" pitchFamily="34" charset="0"/>
              </a:rPr>
              <a:t>汇报人：</a:t>
            </a:r>
            <a:r>
              <a:rPr lang="zh-CN" altLang="en-US" sz="2135" dirty="0">
                <a:solidFill>
                  <a:srgbClr val="537285"/>
                </a:solidFill>
                <a:latin typeface="微软雅黑" panose="020B0503020204020204" charset="-122"/>
                <a:sym typeface="Calibri" panose="020F0502020204030204" pitchFamily="34" charset="0"/>
              </a:rPr>
              <a:t>赵梵宇</a:t>
            </a:r>
            <a:endParaRPr lang="zh-CN" altLang="en-US" sz="2135" dirty="0">
              <a:solidFill>
                <a:srgbClr val="537285"/>
              </a:solidFill>
              <a:latin typeface="微软雅黑" panose="020B0503020204020204" charset="-122"/>
              <a:ea typeface="微软雅黑" panose="020B0503020204020204" charset="-122"/>
              <a:sym typeface="Calibri" panose="020F0502020204030204" pitchFamily="34" charset="0"/>
            </a:endParaRPr>
          </a:p>
        </p:txBody>
      </p:sp>
      <p:sp>
        <p:nvSpPr>
          <p:cNvPr id="4" name="灯片编号占位符 3">
            <a:extLst>
              <a:ext uri="{FF2B5EF4-FFF2-40B4-BE49-F238E27FC236}">
                <a16:creationId xmlns:a16="http://schemas.microsoft.com/office/drawing/2014/main" id="{5E167729-1098-A6EC-56DC-F5E4530F89AE}"/>
              </a:ext>
            </a:extLst>
          </p:cNvPr>
          <p:cNvSpPr>
            <a:spLocks noGrp="1"/>
          </p:cNvSpPr>
          <p:nvPr>
            <p:ph type="sldNum" sz="quarter" idx="12"/>
          </p:nvPr>
        </p:nvSpPr>
        <p:spPr/>
        <p:txBody>
          <a:bodyPr/>
          <a:lstStyle/>
          <a:p>
            <a:fld id="{67AA9543-8E7F-4B0E-B465-5BC3BA7A9893}"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项目进展情况</a:t>
            </a:r>
          </a:p>
        </p:txBody>
      </p:sp>
      <p:pic>
        <p:nvPicPr>
          <p:cNvPr id="7" name="图片 6">
            <a:extLst>
              <a:ext uri="{FF2B5EF4-FFF2-40B4-BE49-F238E27FC236}">
                <a16:creationId xmlns:a16="http://schemas.microsoft.com/office/drawing/2014/main" id="{548867BC-13E2-CDCF-CB11-BBB855E2B814}"/>
              </a:ext>
            </a:extLst>
          </p:cNvPr>
          <p:cNvPicPr>
            <a:picLocks noChangeAspect="1"/>
          </p:cNvPicPr>
          <p:nvPr/>
        </p:nvPicPr>
        <p:blipFill>
          <a:blip r:embed="rId3"/>
          <a:stretch>
            <a:fillRect/>
          </a:stretch>
        </p:blipFill>
        <p:spPr>
          <a:xfrm>
            <a:off x="1084532" y="1726191"/>
            <a:ext cx="4318716" cy="3405617"/>
          </a:xfrm>
          <a:prstGeom prst="rect">
            <a:avLst/>
          </a:prstGeom>
        </p:spPr>
      </p:pic>
      <p:pic>
        <p:nvPicPr>
          <p:cNvPr id="9" name="图片 8">
            <a:extLst>
              <a:ext uri="{FF2B5EF4-FFF2-40B4-BE49-F238E27FC236}">
                <a16:creationId xmlns:a16="http://schemas.microsoft.com/office/drawing/2014/main" id="{2726BA23-C88A-F3B6-A7A2-AF16BE08C1EA}"/>
              </a:ext>
            </a:extLst>
          </p:cNvPr>
          <p:cNvPicPr>
            <a:picLocks noChangeAspect="1"/>
          </p:cNvPicPr>
          <p:nvPr/>
        </p:nvPicPr>
        <p:blipFill>
          <a:blip r:embed="rId4"/>
          <a:stretch>
            <a:fillRect/>
          </a:stretch>
        </p:blipFill>
        <p:spPr>
          <a:xfrm>
            <a:off x="6296634" y="1726191"/>
            <a:ext cx="4318716" cy="3405617"/>
          </a:xfrm>
          <a:prstGeom prst="rect">
            <a:avLst/>
          </a:prstGeom>
        </p:spPr>
      </p:pic>
      <p:pic>
        <p:nvPicPr>
          <p:cNvPr id="16" name="图片 15">
            <a:extLst>
              <a:ext uri="{FF2B5EF4-FFF2-40B4-BE49-F238E27FC236}">
                <a16:creationId xmlns:a16="http://schemas.microsoft.com/office/drawing/2014/main" id="{AE4A6F54-A7E9-ED02-E3C7-99180568BE6C}"/>
              </a:ext>
            </a:extLst>
          </p:cNvPr>
          <p:cNvPicPr>
            <a:picLocks noChangeAspect="1"/>
          </p:cNvPicPr>
          <p:nvPr/>
        </p:nvPicPr>
        <p:blipFill>
          <a:blip r:embed="rId5"/>
          <a:stretch>
            <a:fillRect/>
          </a:stretch>
        </p:blipFill>
        <p:spPr>
          <a:xfrm>
            <a:off x="1397863" y="5538312"/>
            <a:ext cx="9396274" cy="510584"/>
          </a:xfrm>
          <a:prstGeom prst="rect">
            <a:avLst/>
          </a:prstGeom>
        </p:spPr>
      </p:pic>
      <p:sp>
        <p:nvSpPr>
          <p:cNvPr id="2" name="灯片编号占位符 1">
            <a:extLst>
              <a:ext uri="{FF2B5EF4-FFF2-40B4-BE49-F238E27FC236}">
                <a16:creationId xmlns:a16="http://schemas.microsoft.com/office/drawing/2014/main" id="{C8843ADF-4459-AD7E-0AE0-24E752AF3D23}"/>
              </a:ext>
            </a:extLst>
          </p:cNvPr>
          <p:cNvSpPr>
            <a:spLocks noGrp="1"/>
          </p:cNvSpPr>
          <p:nvPr>
            <p:ph type="sldNum" sz="quarter" idx="12"/>
          </p:nvPr>
        </p:nvSpPr>
        <p:spPr/>
        <p:txBody>
          <a:bodyPr/>
          <a:lstStyle/>
          <a:p>
            <a:fld id="{67AA9543-8E7F-4B0E-B465-5BC3BA7A9893}" type="slidenum">
              <a:rPr lang="zh-CN" altLang="en-US" smtClean="0"/>
              <a:t>10</a:t>
            </a:fld>
            <a:endParaRPr lang="zh-CN" altLang="en-US"/>
          </a:p>
        </p:txBody>
      </p:sp>
    </p:spTree>
    <p:extLst>
      <p:ext uri="{BB962C8B-B14F-4D97-AF65-F5344CB8AC3E}">
        <p14:creationId xmlns:p14="http://schemas.microsoft.com/office/powerpoint/2010/main" val="2381068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后续计划</a:t>
            </a:r>
          </a:p>
        </p:txBody>
      </p:sp>
      <p:sp>
        <p:nvSpPr>
          <p:cNvPr id="2" name="文本框 1">
            <a:extLst>
              <a:ext uri="{FF2B5EF4-FFF2-40B4-BE49-F238E27FC236}">
                <a16:creationId xmlns:a16="http://schemas.microsoft.com/office/drawing/2014/main" id="{97E251F1-4C23-1F60-9C3A-95E8198E04F5}"/>
              </a:ext>
            </a:extLst>
          </p:cNvPr>
          <p:cNvSpPr txBox="1"/>
          <p:nvPr/>
        </p:nvSpPr>
        <p:spPr>
          <a:xfrm>
            <a:off x="467736" y="1676573"/>
            <a:ext cx="7285945" cy="584775"/>
          </a:xfrm>
          <a:prstGeom prst="rect">
            <a:avLst/>
          </a:prstGeom>
          <a:noFill/>
        </p:spPr>
        <p:txBody>
          <a:bodyPr wrap="square">
            <a:spAutoFit/>
          </a:bodyPr>
          <a:lstStyle/>
          <a:p>
            <a:pPr marL="457200" indent="-457200" algn="just"/>
            <a:r>
              <a:rPr lang="zh-CN" altLang="en-US" sz="3200" b="1"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一、完成后续开发</a:t>
            </a:r>
            <a:endParaRPr lang="zh-CN" altLang="zh-CN" sz="3200" b="1" kern="1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4931F90-A699-55D2-5250-DAD88EDD7E33}"/>
              </a:ext>
            </a:extLst>
          </p:cNvPr>
          <p:cNvSpPr txBox="1"/>
          <p:nvPr/>
        </p:nvSpPr>
        <p:spPr>
          <a:xfrm>
            <a:off x="1347856" y="3053703"/>
            <a:ext cx="2679542"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完成抑郁识别模块：</a:t>
            </a:r>
            <a:endParaRPr lang="en-US" altLang="zh-CN" dirty="0"/>
          </a:p>
          <a:p>
            <a:endParaRPr lang="en-US" altLang="zh-CN" dirty="0"/>
          </a:p>
          <a:p>
            <a:pPr marL="285750" indent="-285750">
              <a:buFont typeface="Wingdings" panose="05000000000000000000" pitchFamily="2" charset="2"/>
              <a:buChar char="Ø"/>
            </a:pPr>
            <a:r>
              <a:rPr lang="zh-CN" altLang="en-US" dirty="0"/>
              <a:t>完成结果展示模块</a:t>
            </a:r>
            <a:endParaRPr lang="en-US" altLang="zh-CN" dirty="0"/>
          </a:p>
        </p:txBody>
      </p:sp>
      <p:pic>
        <p:nvPicPr>
          <p:cNvPr id="10" name="图片 9">
            <a:extLst>
              <a:ext uri="{FF2B5EF4-FFF2-40B4-BE49-F238E27FC236}">
                <a16:creationId xmlns:a16="http://schemas.microsoft.com/office/drawing/2014/main" id="{2CDF63E7-DC0B-7343-C798-068AE78854C0}"/>
              </a:ext>
            </a:extLst>
          </p:cNvPr>
          <p:cNvPicPr>
            <a:picLocks noChangeAspect="1"/>
          </p:cNvPicPr>
          <p:nvPr/>
        </p:nvPicPr>
        <p:blipFill>
          <a:blip r:embed="rId3"/>
          <a:stretch>
            <a:fillRect/>
          </a:stretch>
        </p:blipFill>
        <p:spPr>
          <a:xfrm>
            <a:off x="4554733" y="2618234"/>
            <a:ext cx="5968181" cy="2313316"/>
          </a:xfrm>
          <a:prstGeom prst="rect">
            <a:avLst/>
          </a:prstGeom>
        </p:spPr>
      </p:pic>
      <p:sp>
        <p:nvSpPr>
          <p:cNvPr id="3" name="灯片编号占位符 2">
            <a:extLst>
              <a:ext uri="{FF2B5EF4-FFF2-40B4-BE49-F238E27FC236}">
                <a16:creationId xmlns:a16="http://schemas.microsoft.com/office/drawing/2014/main" id="{8E1EAFC6-8617-0FEB-916A-F28F2773638B}"/>
              </a:ext>
            </a:extLst>
          </p:cNvPr>
          <p:cNvSpPr>
            <a:spLocks noGrp="1"/>
          </p:cNvSpPr>
          <p:nvPr>
            <p:ph type="sldNum" sz="quarter" idx="12"/>
          </p:nvPr>
        </p:nvSpPr>
        <p:spPr/>
        <p:txBody>
          <a:bodyPr/>
          <a:lstStyle/>
          <a:p>
            <a:fld id="{67AA9543-8E7F-4B0E-B465-5BC3BA7A9893}" type="slidenum">
              <a:rPr lang="zh-CN" altLang="en-US" smtClean="0"/>
              <a:t>11</a:t>
            </a:fld>
            <a:endParaRPr lang="zh-CN" altLang="en-US"/>
          </a:p>
        </p:txBody>
      </p:sp>
    </p:spTree>
    <p:extLst>
      <p:ext uri="{BB962C8B-B14F-4D97-AF65-F5344CB8AC3E}">
        <p14:creationId xmlns:p14="http://schemas.microsoft.com/office/powerpoint/2010/main" val="380583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后续计划</a:t>
            </a:r>
          </a:p>
        </p:txBody>
      </p:sp>
      <p:sp>
        <p:nvSpPr>
          <p:cNvPr id="2" name="文本框 1">
            <a:extLst>
              <a:ext uri="{FF2B5EF4-FFF2-40B4-BE49-F238E27FC236}">
                <a16:creationId xmlns:a16="http://schemas.microsoft.com/office/drawing/2014/main" id="{97E251F1-4C23-1F60-9C3A-95E8198E04F5}"/>
              </a:ext>
            </a:extLst>
          </p:cNvPr>
          <p:cNvSpPr txBox="1"/>
          <p:nvPr/>
        </p:nvSpPr>
        <p:spPr>
          <a:xfrm>
            <a:off x="467736" y="1676573"/>
            <a:ext cx="7285945" cy="584775"/>
          </a:xfrm>
          <a:prstGeom prst="rect">
            <a:avLst/>
          </a:prstGeom>
          <a:noFill/>
        </p:spPr>
        <p:txBody>
          <a:bodyPr wrap="square">
            <a:spAutoFit/>
          </a:bodyPr>
          <a:lstStyle/>
          <a:p>
            <a:pPr marL="457200" indent="-457200" algn="just"/>
            <a:r>
              <a:rPr lang="zh-CN" altLang="en-US" sz="3200" b="1" kern="1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二、模型改进</a:t>
            </a:r>
            <a:endParaRPr lang="zh-CN" altLang="zh-CN" sz="3200" b="1" kern="1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C3BE32F-E0DB-FB84-B1B0-0AC11A775178}"/>
              </a:ext>
            </a:extLst>
          </p:cNvPr>
          <p:cNvSpPr txBox="1"/>
          <p:nvPr/>
        </p:nvSpPr>
        <p:spPr>
          <a:xfrm>
            <a:off x="712620" y="2465230"/>
            <a:ext cx="5968180" cy="369332"/>
          </a:xfrm>
          <a:prstGeom prst="rect">
            <a:avLst/>
          </a:prstGeom>
          <a:noFill/>
        </p:spPr>
        <p:txBody>
          <a:bodyPr wrap="square" rtlCol="0">
            <a:spAutoFit/>
          </a:bodyPr>
          <a:lstStyle/>
          <a:p>
            <a:r>
              <a:rPr lang="en-US" altLang="zh-CN" b="1" dirty="0"/>
              <a:t>BERT</a:t>
            </a:r>
            <a:r>
              <a:rPr lang="zh-CN" altLang="en-US" b="1" dirty="0"/>
              <a:t>预训练模型</a:t>
            </a:r>
            <a:r>
              <a:rPr lang="en-US" altLang="zh-CN" b="1" dirty="0"/>
              <a:t>+</a:t>
            </a:r>
            <a:r>
              <a:rPr lang="zh-CN" altLang="en-US" b="1" dirty="0"/>
              <a:t>微调</a:t>
            </a:r>
          </a:p>
        </p:txBody>
      </p:sp>
      <p:sp>
        <p:nvSpPr>
          <p:cNvPr id="5" name="文本框 4">
            <a:extLst>
              <a:ext uri="{FF2B5EF4-FFF2-40B4-BE49-F238E27FC236}">
                <a16:creationId xmlns:a16="http://schemas.microsoft.com/office/drawing/2014/main" id="{20E2B7EC-0DFC-E680-7ABB-2256C509764F}"/>
              </a:ext>
            </a:extLst>
          </p:cNvPr>
          <p:cNvSpPr txBox="1"/>
          <p:nvPr/>
        </p:nvSpPr>
        <p:spPr>
          <a:xfrm>
            <a:off x="974383" y="3048481"/>
            <a:ext cx="4105761"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2018</a:t>
            </a:r>
            <a:r>
              <a:rPr lang="zh-CN" altLang="en-US" sz="1600" dirty="0"/>
              <a:t>年提出，双向编码的</a:t>
            </a:r>
            <a:r>
              <a:rPr lang="en-US" altLang="zh-CN" sz="1600" dirty="0"/>
              <a:t>transformer</a:t>
            </a:r>
          </a:p>
          <a:p>
            <a:pPr marL="285750" indent="-285750">
              <a:buFont typeface="Arial" panose="020B0604020202020204" pitchFamily="34" charset="0"/>
              <a:buChar char="•"/>
            </a:pPr>
            <a:r>
              <a:rPr lang="zh-CN" altLang="en-US" sz="1600" dirty="0"/>
              <a:t>使用大量语料训练，在下游任务微调</a:t>
            </a:r>
            <a:endParaRPr lang="en-US" altLang="zh-CN" sz="1600" dirty="0"/>
          </a:p>
          <a:p>
            <a:pPr marL="285750" indent="-285750">
              <a:buFont typeface="Arial" panose="020B0604020202020204" pitchFamily="34" charset="0"/>
              <a:buChar char="•"/>
            </a:pPr>
            <a:r>
              <a:rPr lang="zh-CN" altLang="en-US" sz="1600" dirty="0"/>
              <a:t>在多项</a:t>
            </a:r>
            <a:r>
              <a:rPr lang="en-US" altLang="zh-CN" sz="1600" dirty="0"/>
              <a:t>NLP</a:t>
            </a:r>
            <a:r>
              <a:rPr lang="zh-CN" altLang="en-US" sz="1600" dirty="0"/>
              <a:t>任务上达到</a:t>
            </a:r>
            <a:r>
              <a:rPr lang="en-US" altLang="zh-CN" sz="1600" dirty="0"/>
              <a:t>SOTA</a:t>
            </a:r>
            <a:r>
              <a:rPr lang="zh-CN" altLang="en-US" sz="1600" dirty="0"/>
              <a:t>，包括文本分类</a:t>
            </a:r>
            <a:endParaRPr lang="en-US" altLang="zh-CN" sz="1600" dirty="0"/>
          </a:p>
        </p:txBody>
      </p:sp>
      <p:sp>
        <p:nvSpPr>
          <p:cNvPr id="6" name="文本框 5">
            <a:extLst>
              <a:ext uri="{FF2B5EF4-FFF2-40B4-BE49-F238E27FC236}">
                <a16:creationId xmlns:a16="http://schemas.microsoft.com/office/drawing/2014/main" id="{74931F90-A699-55D2-5250-DAD88EDD7E33}"/>
              </a:ext>
            </a:extLst>
          </p:cNvPr>
          <p:cNvSpPr txBox="1"/>
          <p:nvPr/>
        </p:nvSpPr>
        <p:spPr>
          <a:xfrm>
            <a:off x="808894" y="4715051"/>
            <a:ext cx="4702306"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使用开源的</a:t>
            </a:r>
            <a:r>
              <a:rPr lang="en-US" altLang="zh-CN" dirty="0"/>
              <a:t>BERT</a:t>
            </a:r>
            <a:r>
              <a:rPr lang="zh-CN" altLang="en-US" dirty="0"/>
              <a:t>预训练模型</a:t>
            </a:r>
            <a:endParaRPr lang="en-US" altLang="zh-CN" dirty="0"/>
          </a:p>
          <a:p>
            <a:pPr marL="285750" indent="-285750">
              <a:buFont typeface="Wingdings" panose="05000000000000000000" pitchFamily="2" charset="2"/>
              <a:buChar char="Ø"/>
            </a:pPr>
            <a:r>
              <a:rPr lang="zh-CN" altLang="en-US" dirty="0"/>
              <a:t>在抑郁检测数据集（</a:t>
            </a:r>
            <a:r>
              <a:rPr lang="en-US" altLang="zh-CN" dirty="0"/>
              <a:t>AVEC</a:t>
            </a:r>
            <a:r>
              <a:rPr lang="zh-CN" altLang="en-US" dirty="0"/>
              <a:t>）上进行微调</a:t>
            </a:r>
            <a:endParaRPr lang="en-US" altLang="zh-CN" dirty="0"/>
          </a:p>
        </p:txBody>
      </p:sp>
      <p:pic>
        <p:nvPicPr>
          <p:cNvPr id="7" name="图片 6">
            <a:extLst>
              <a:ext uri="{FF2B5EF4-FFF2-40B4-BE49-F238E27FC236}">
                <a16:creationId xmlns:a16="http://schemas.microsoft.com/office/drawing/2014/main" id="{4767C44A-F56C-3BB9-91F5-DB4F79F0F9B2}"/>
              </a:ext>
            </a:extLst>
          </p:cNvPr>
          <p:cNvPicPr>
            <a:picLocks noChangeAspect="1"/>
          </p:cNvPicPr>
          <p:nvPr/>
        </p:nvPicPr>
        <p:blipFill>
          <a:blip r:embed="rId3"/>
          <a:stretch>
            <a:fillRect/>
          </a:stretch>
        </p:blipFill>
        <p:spPr>
          <a:xfrm>
            <a:off x="8476840" y="2342310"/>
            <a:ext cx="3002540" cy="3040643"/>
          </a:xfrm>
          <a:prstGeom prst="rect">
            <a:avLst/>
          </a:prstGeom>
        </p:spPr>
      </p:pic>
      <p:pic>
        <p:nvPicPr>
          <p:cNvPr id="9" name="图片 8">
            <a:extLst>
              <a:ext uri="{FF2B5EF4-FFF2-40B4-BE49-F238E27FC236}">
                <a16:creationId xmlns:a16="http://schemas.microsoft.com/office/drawing/2014/main" id="{ACA52C99-9BF9-630B-CB33-A5CF05AB3DCF}"/>
              </a:ext>
            </a:extLst>
          </p:cNvPr>
          <p:cNvPicPr>
            <a:picLocks noChangeAspect="1"/>
          </p:cNvPicPr>
          <p:nvPr/>
        </p:nvPicPr>
        <p:blipFill>
          <a:blip r:embed="rId4"/>
          <a:stretch>
            <a:fillRect/>
          </a:stretch>
        </p:blipFill>
        <p:spPr>
          <a:xfrm>
            <a:off x="5511200" y="2533039"/>
            <a:ext cx="2901807" cy="2828343"/>
          </a:xfrm>
          <a:prstGeom prst="rect">
            <a:avLst/>
          </a:prstGeom>
        </p:spPr>
      </p:pic>
      <p:sp>
        <p:nvSpPr>
          <p:cNvPr id="4" name="文本框 3">
            <a:extLst>
              <a:ext uri="{FF2B5EF4-FFF2-40B4-BE49-F238E27FC236}">
                <a16:creationId xmlns:a16="http://schemas.microsoft.com/office/drawing/2014/main" id="{732A1C9E-1473-A023-5599-572C84EB9339}"/>
              </a:ext>
            </a:extLst>
          </p:cNvPr>
          <p:cNvSpPr txBox="1"/>
          <p:nvPr/>
        </p:nvSpPr>
        <p:spPr>
          <a:xfrm>
            <a:off x="688531" y="5983187"/>
            <a:ext cx="10331863" cy="646331"/>
          </a:xfrm>
          <a:prstGeom prst="rect">
            <a:avLst/>
          </a:prstGeom>
          <a:noFill/>
        </p:spPr>
        <p:txBody>
          <a:bodyPr wrap="square" rtlCol="0">
            <a:spAutoFit/>
          </a:bodyPr>
          <a:lstStyle/>
          <a:p>
            <a:r>
              <a:rPr lang="en-US" altLang="zh-CN" sz="1200" b="0" i="0" dirty="0">
                <a:solidFill>
                  <a:srgbClr val="222222"/>
                </a:solidFill>
                <a:effectLst/>
                <a:latin typeface="Arial" panose="020B0604020202020204" pitchFamily="34" charset="0"/>
              </a:rPr>
              <a:t>[1] Devlin, Jacob, et al. "Bert: Pre-training of deep bidirectional transformers for language understanding." </a:t>
            </a:r>
            <a:r>
              <a:rPr lang="en-US" altLang="zh-CN" sz="1200" b="0" i="1" dirty="0">
                <a:solidFill>
                  <a:srgbClr val="222222"/>
                </a:solidFill>
                <a:effectLst/>
                <a:latin typeface="Arial" panose="020B0604020202020204" pitchFamily="34" charset="0"/>
              </a:rPr>
              <a:t>arXiv preprint arXiv:1810.04805</a:t>
            </a:r>
            <a:r>
              <a:rPr lang="en-US" altLang="zh-CN" sz="1200" b="0" i="0" dirty="0">
                <a:solidFill>
                  <a:srgbClr val="222222"/>
                </a:solidFill>
                <a:effectLst/>
                <a:latin typeface="Arial" panose="020B0604020202020204" pitchFamily="34" charset="0"/>
              </a:rPr>
              <a:t> (2018).</a:t>
            </a:r>
          </a:p>
          <a:p>
            <a:r>
              <a:rPr lang="en-US" altLang="zh-CN" sz="1200" dirty="0">
                <a:solidFill>
                  <a:srgbClr val="222222"/>
                </a:solidFill>
                <a:latin typeface="Arial" panose="020B0604020202020204" pitchFamily="34" charset="0"/>
              </a:rPr>
              <a:t>[2] </a:t>
            </a:r>
            <a:r>
              <a:rPr lang="en-US" altLang="zh-CN" sz="1200" b="0" i="0" dirty="0">
                <a:solidFill>
                  <a:srgbClr val="222222"/>
                </a:solidFill>
                <a:effectLst/>
                <a:latin typeface="Arial" panose="020B0604020202020204" pitchFamily="34" charset="0"/>
              </a:rPr>
              <a:t>Sun, Chi, et al. "How to fine-tune bert for text classification?." </a:t>
            </a:r>
            <a:r>
              <a:rPr lang="en-US" altLang="zh-CN" sz="1200" b="0" i="1" dirty="0">
                <a:solidFill>
                  <a:srgbClr val="222222"/>
                </a:solidFill>
                <a:effectLst/>
                <a:latin typeface="Arial" panose="020B0604020202020204" pitchFamily="34" charset="0"/>
              </a:rPr>
              <a:t>China National Conference on Chinese Computational Linguistics</a:t>
            </a:r>
            <a:r>
              <a:rPr lang="en-US" altLang="zh-CN" sz="1200" b="0" i="0" dirty="0">
                <a:solidFill>
                  <a:srgbClr val="222222"/>
                </a:solidFill>
                <a:effectLst/>
                <a:latin typeface="Arial" panose="020B0604020202020204" pitchFamily="34" charset="0"/>
              </a:rPr>
              <a:t>. Springer, Cham, 2019.</a:t>
            </a:r>
            <a:endParaRPr lang="zh-CN" altLang="en-US" sz="1200" dirty="0"/>
          </a:p>
        </p:txBody>
      </p:sp>
      <p:sp>
        <p:nvSpPr>
          <p:cNvPr id="8" name="灯片编号占位符 7">
            <a:extLst>
              <a:ext uri="{FF2B5EF4-FFF2-40B4-BE49-F238E27FC236}">
                <a16:creationId xmlns:a16="http://schemas.microsoft.com/office/drawing/2014/main" id="{35DADDB1-B001-6BC7-7996-420BB1C3F54B}"/>
              </a:ext>
            </a:extLst>
          </p:cNvPr>
          <p:cNvSpPr>
            <a:spLocks noGrp="1"/>
          </p:cNvSpPr>
          <p:nvPr>
            <p:ph type="sldNum" sz="quarter" idx="12"/>
          </p:nvPr>
        </p:nvSpPr>
        <p:spPr/>
        <p:txBody>
          <a:bodyPr/>
          <a:lstStyle/>
          <a:p>
            <a:fld id="{67AA9543-8E7F-4B0E-B465-5BC3BA7A9893}" type="slidenum">
              <a:rPr lang="zh-CN" altLang="en-US" smtClean="0"/>
              <a:t>12</a:t>
            </a:fld>
            <a:endParaRPr lang="zh-CN" altLang="en-US"/>
          </a:p>
        </p:txBody>
      </p:sp>
    </p:spTree>
    <p:extLst>
      <p:ext uri="{BB962C8B-B14F-4D97-AF65-F5344CB8AC3E}">
        <p14:creationId xmlns:p14="http://schemas.microsoft.com/office/powerpoint/2010/main" val="69678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66472" y="1413923"/>
            <a:ext cx="3385613" cy="4030155"/>
            <a:chOff x="966472" y="1413923"/>
            <a:chExt cx="3385613" cy="4030155"/>
          </a:xfrm>
        </p:grpSpPr>
        <p:sp>
          <p:nvSpPr>
            <p:cNvPr id="13" name="任意多边形 12"/>
            <p:cNvSpPr/>
            <p:nvPr/>
          </p:nvSpPr>
          <p:spPr>
            <a:xfrm>
              <a:off x="966474" y="1449377"/>
              <a:ext cx="3385611" cy="39947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1016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sp>
          <p:nvSpPr>
            <p:cNvPr id="17" name="任意多边形 16"/>
            <p:cNvSpPr/>
            <p:nvPr/>
          </p:nvSpPr>
          <p:spPr>
            <a:xfrm>
              <a:off x="966472" y="1413923"/>
              <a:ext cx="3385611" cy="3994701"/>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762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grpSp>
      <p:cxnSp>
        <p:nvCxnSpPr>
          <p:cNvPr id="18" name="直接连接符 17"/>
          <p:cNvCxnSpPr/>
          <p:nvPr/>
        </p:nvCxnSpPr>
        <p:spPr>
          <a:xfrm>
            <a:off x="4895968" y="2748360"/>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19" name="直接连接符 18"/>
          <p:cNvCxnSpPr/>
          <p:nvPr/>
        </p:nvCxnSpPr>
        <p:spPr>
          <a:xfrm>
            <a:off x="4887814" y="4060331"/>
            <a:ext cx="6167845"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20"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19287" y="3081180"/>
            <a:ext cx="7001859"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165" fontAlgn="base">
              <a:spcBef>
                <a:spcPct val="0"/>
              </a:spcBef>
              <a:spcAft>
                <a:spcPct val="0"/>
              </a:spcAft>
            </a:pPr>
            <a:r>
              <a:rPr lang="en-US" altLang="zh-CN" sz="3600" dirty="0">
                <a:solidFill>
                  <a:srgbClr val="124062"/>
                </a:solidFill>
                <a:latin typeface="微软雅黑" panose="020B0503020204020204" charset="-122"/>
                <a:sym typeface="Calibri" panose="020F0502020204030204" pitchFamily="34" charset="0"/>
              </a:rPr>
              <a:t>Thanks For Your Attention</a:t>
            </a:r>
          </a:p>
        </p:txBody>
      </p:sp>
      <p:cxnSp>
        <p:nvCxnSpPr>
          <p:cNvPr id="26" name="直接连接符 25"/>
          <p:cNvCxnSpPr/>
          <p:nvPr/>
        </p:nvCxnSpPr>
        <p:spPr>
          <a:xfrm flipV="1">
            <a:off x="1761066" y="4707140"/>
            <a:ext cx="2699902"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104373" y="5313505"/>
            <a:ext cx="2699902"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912324" y="735015"/>
            <a:ext cx="2699901" cy="1393271"/>
          </a:xfrm>
          <a:prstGeom prst="line">
            <a:avLst/>
          </a:prstGeom>
          <a:ln>
            <a:solidFill>
              <a:srgbClr val="53728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09327" y="249370"/>
            <a:ext cx="2699901" cy="1393271"/>
          </a:xfrm>
          <a:prstGeom prst="line">
            <a:avLst/>
          </a:prstGeom>
          <a:ln w="3175">
            <a:solidFill>
              <a:srgbClr val="537285"/>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201018" y="2748443"/>
            <a:ext cx="2917786" cy="1497654"/>
            <a:chOff x="1200383" y="2378238"/>
            <a:chExt cx="2917786" cy="1497654"/>
          </a:xfrm>
        </p:grpSpPr>
        <p:sp>
          <p:nvSpPr>
            <p:cNvPr id="23" name="矩形 22"/>
            <p:cNvSpPr/>
            <p:nvPr/>
          </p:nvSpPr>
          <p:spPr>
            <a:xfrm>
              <a:off x="1200383" y="2378238"/>
              <a:ext cx="2917786" cy="748666"/>
            </a:xfrm>
            <a:prstGeom prst="rect">
              <a:avLst/>
            </a:prstGeom>
          </p:spPr>
          <p:txBody>
            <a:bodyPr wrap="none">
              <a:spAutoFit/>
            </a:bodyPr>
            <a:lstStyle/>
            <a:p>
              <a:pPr algn="ctr"/>
              <a:r>
                <a:rPr lang="zh-CN" altLang="en-US" sz="4265" b="1" dirty="0">
                  <a:solidFill>
                    <a:srgbClr val="124062"/>
                  </a:solidFill>
                  <a:latin typeface="Arial" panose="020B0604020202020204"/>
                  <a:ea typeface="微软雅黑" panose="020B0503020204020204" charset="-122"/>
                  <a:sym typeface="Calibri" panose="020F0502020204030204" pitchFamily="34" charset="0"/>
                </a:rPr>
                <a:t>领域数据学</a:t>
              </a:r>
              <a:endParaRPr lang="en-US" altLang="zh-CN" sz="4265" b="1" dirty="0">
                <a:solidFill>
                  <a:srgbClr val="124062"/>
                </a:solidFill>
                <a:latin typeface="Arial" panose="020B0604020202020204"/>
                <a:ea typeface="微软雅黑" panose="020B0503020204020204" charset="-122"/>
                <a:sym typeface="Calibri" panose="020F0502020204030204" pitchFamily="34" charset="0"/>
              </a:endParaRPr>
            </a:p>
          </p:txBody>
        </p:sp>
        <p:sp>
          <p:nvSpPr>
            <p:cNvPr id="31" name="矩形 30"/>
            <p:cNvSpPr/>
            <p:nvPr/>
          </p:nvSpPr>
          <p:spPr>
            <a:xfrm>
              <a:off x="1474120" y="3127226"/>
              <a:ext cx="2371162" cy="748666"/>
            </a:xfrm>
            <a:prstGeom prst="rect">
              <a:avLst/>
            </a:prstGeom>
          </p:spPr>
          <p:txBody>
            <a:bodyPr wrap="none">
              <a:spAutoFit/>
            </a:bodyPr>
            <a:lstStyle/>
            <a:p>
              <a:pPr algn="ctr"/>
              <a:r>
                <a:rPr lang="zh-CN" altLang="en-US" sz="4265" b="1" dirty="0">
                  <a:solidFill>
                    <a:srgbClr val="124062"/>
                  </a:solidFill>
                  <a:latin typeface="Arial" panose="020B0604020202020204"/>
                  <a:ea typeface="微软雅黑" panose="020B0503020204020204" charset="-122"/>
                  <a:sym typeface="Calibri" panose="020F0502020204030204" pitchFamily="34" charset="0"/>
                </a:rPr>
                <a:t>期中汇报</a:t>
              </a:r>
              <a:endParaRPr lang="zh-CN" altLang="en-US" sz="3735" b="1" dirty="0">
                <a:solidFill>
                  <a:srgbClr val="124062"/>
                </a:solidFill>
              </a:endParaRPr>
            </a:p>
          </p:txBody>
        </p:sp>
      </p:grpSp>
      <p:sp>
        <p:nvSpPr>
          <p:cNvPr id="4" name="灯片编号占位符 3">
            <a:extLst>
              <a:ext uri="{FF2B5EF4-FFF2-40B4-BE49-F238E27FC236}">
                <a16:creationId xmlns:a16="http://schemas.microsoft.com/office/drawing/2014/main" id="{DF9CBDD2-6DCF-8122-4C16-C73A11B6B5B3}"/>
              </a:ext>
            </a:extLst>
          </p:cNvPr>
          <p:cNvSpPr>
            <a:spLocks noGrp="1"/>
          </p:cNvSpPr>
          <p:nvPr>
            <p:ph type="sldNum" sz="quarter" idx="12"/>
          </p:nvPr>
        </p:nvSpPr>
        <p:spPr/>
        <p:txBody>
          <a:bodyPr/>
          <a:lstStyle/>
          <a:p>
            <a:fld id="{67AA9543-8E7F-4B0E-B465-5BC3BA7A9893}"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69231" y="450795"/>
            <a:ext cx="3345605" cy="74898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685165" fontAlgn="base">
              <a:spcBef>
                <a:spcPct val="0"/>
              </a:spcBef>
              <a:spcAft>
                <a:spcPct val="0"/>
              </a:spcAft>
            </a:pPr>
            <a:r>
              <a:rPr lang="en-US" altLang="zh-CN" sz="4265" dirty="0">
                <a:solidFill>
                  <a:srgbClr val="124062"/>
                </a:solidFill>
                <a:latin typeface="+mj-lt"/>
                <a:ea typeface="+mn-ea"/>
                <a:sym typeface="Calibri" panose="020F0502020204030204" pitchFamily="34" charset="0"/>
              </a:rPr>
              <a:t>CONTENTS</a:t>
            </a:r>
            <a:endParaRPr lang="en-US" altLang="zh-CN" sz="3735" dirty="0">
              <a:solidFill>
                <a:srgbClr val="124062"/>
              </a:solidFill>
              <a:latin typeface="+mj-lt"/>
              <a:ea typeface="+mn-ea"/>
              <a:sym typeface="Calibri" panose="020F0502020204030204" pitchFamily="34" charset="0"/>
            </a:endParaRPr>
          </a:p>
        </p:txBody>
      </p:sp>
      <p:cxnSp>
        <p:nvCxnSpPr>
          <p:cNvPr id="4" name="直接连接符 3"/>
          <p:cNvCxnSpPr/>
          <p:nvPr/>
        </p:nvCxnSpPr>
        <p:spPr>
          <a:xfrm>
            <a:off x="325865" y="1219345"/>
            <a:ext cx="421359" cy="0"/>
          </a:xfrm>
          <a:prstGeom prst="line">
            <a:avLst/>
          </a:prstGeom>
          <a:ln w="28575">
            <a:solidFill>
              <a:srgbClr val="537285"/>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85327" y="1755566"/>
            <a:ext cx="624189" cy="736484"/>
            <a:chOff x="2521038" y="2206761"/>
            <a:chExt cx="624189" cy="736484"/>
          </a:xfrm>
        </p:grpSpPr>
        <p:sp>
          <p:nvSpPr>
            <p:cNvPr id="21" name="任意多边形 20"/>
            <p:cNvSpPr/>
            <p:nvPr/>
          </p:nvSpPr>
          <p:spPr>
            <a:xfrm>
              <a:off x="2521038" y="2206761"/>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sp>
          <p:nvSpPr>
            <p:cNvPr id="22" name="矩形 21"/>
            <p:cNvSpPr/>
            <p:nvPr/>
          </p:nvSpPr>
          <p:spPr>
            <a:xfrm>
              <a:off x="2548803" y="2342077"/>
              <a:ext cx="566181" cy="502765"/>
            </a:xfrm>
            <a:prstGeom prst="rect">
              <a:avLst/>
            </a:prstGeom>
          </p:spPr>
          <p:txBody>
            <a:bodyPr wrap="none">
              <a:spAutoFit/>
            </a:bodyPr>
            <a:lstStyle/>
            <a:p>
              <a:pPr algn="ctr"/>
              <a:r>
                <a:rPr lang="en-US" altLang="zh-CN" sz="2665" b="1" dirty="0">
                  <a:solidFill>
                    <a:srgbClr val="124062"/>
                  </a:solidFill>
                  <a:latin typeface="Arial" panose="020B0604020202020204"/>
                  <a:ea typeface="微软雅黑" panose="020B0503020204020204" charset="-122"/>
                  <a:sym typeface="Calibri" panose="020F0502020204030204" pitchFamily="34" charset="0"/>
                </a:rPr>
                <a:t>01</a:t>
              </a:r>
              <a:endParaRPr lang="zh-CN" altLang="en-US" sz="2400" b="1" dirty="0">
                <a:solidFill>
                  <a:srgbClr val="124062"/>
                </a:solidFill>
              </a:endParaRPr>
            </a:p>
          </p:txBody>
        </p:sp>
      </p:grpSp>
      <p:grpSp>
        <p:nvGrpSpPr>
          <p:cNvPr id="5" name="组合 4"/>
          <p:cNvGrpSpPr/>
          <p:nvPr/>
        </p:nvGrpSpPr>
        <p:grpSpPr>
          <a:xfrm>
            <a:off x="1713092" y="3412983"/>
            <a:ext cx="624189" cy="736484"/>
            <a:chOff x="2503751" y="5406695"/>
            <a:chExt cx="624189" cy="736484"/>
          </a:xfrm>
        </p:grpSpPr>
        <p:sp>
          <p:nvSpPr>
            <p:cNvPr id="24" name="任意多边形 23"/>
            <p:cNvSpPr/>
            <p:nvPr/>
          </p:nvSpPr>
          <p:spPr>
            <a:xfrm>
              <a:off x="2503751" y="5406695"/>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sp>
          <p:nvSpPr>
            <p:cNvPr id="25" name="矩形 24"/>
            <p:cNvSpPr/>
            <p:nvPr/>
          </p:nvSpPr>
          <p:spPr>
            <a:xfrm>
              <a:off x="2531516" y="5542011"/>
              <a:ext cx="566181" cy="502445"/>
            </a:xfrm>
            <a:prstGeom prst="rect">
              <a:avLst/>
            </a:prstGeom>
          </p:spPr>
          <p:txBody>
            <a:bodyPr wrap="none">
              <a:spAutoFit/>
            </a:bodyPr>
            <a:lstStyle/>
            <a:p>
              <a:pPr algn="ctr"/>
              <a:r>
                <a:rPr lang="en-US" altLang="zh-CN" sz="2665" b="1" dirty="0">
                  <a:solidFill>
                    <a:srgbClr val="124062"/>
                  </a:solidFill>
                  <a:latin typeface="Arial" panose="020B0604020202020204"/>
                  <a:ea typeface="微软雅黑" panose="020B0503020204020204" charset="-122"/>
                  <a:sym typeface="Calibri" panose="020F0502020204030204" pitchFamily="34" charset="0"/>
                </a:rPr>
                <a:t>02</a:t>
              </a:r>
              <a:endParaRPr lang="zh-CN" altLang="en-US" sz="2400" b="1" dirty="0">
                <a:solidFill>
                  <a:srgbClr val="124062"/>
                </a:solidFill>
              </a:endParaRPr>
            </a:p>
          </p:txBody>
        </p:sp>
      </p:grpSp>
      <p:grpSp>
        <p:nvGrpSpPr>
          <p:cNvPr id="6" name="组合 5"/>
          <p:cNvGrpSpPr/>
          <p:nvPr/>
        </p:nvGrpSpPr>
        <p:grpSpPr>
          <a:xfrm>
            <a:off x="6018938" y="2533615"/>
            <a:ext cx="624189" cy="736484"/>
            <a:chOff x="6854649" y="2984810"/>
            <a:chExt cx="624189" cy="736484"/>
          </a:xfrm>
        </p:grpSpPr>
        <p:sp>
          <p:nvSpPr>
            <p:cNvPr id="31" name="任意多边形 30"/>
            <p:cNvSpPr/>
            <p:nvPr/>
          </p:nvSpPr>
          <p:spPr>
            <a:xfrm>
              <a:off x="6854649" y="2984810"/>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sp>
          <p:nvSpPr>
            <p:cNvPr id="32" name="矩形 31"/>
            <p:cNvSpPr/>
            <p:nvPr/>
          </p:nvSpPr>
          <p:spPr>
            <a:xfrm>
              <a:off x="6882414" y="3120126"/>
              <a:ext cx="566181" cy="502445"/>
            </a:xfrm>
            <a:prstGeom prst="rect">
              <a:avLst/>
            </a:prstGeom>
          </p:spPr>
          <p:txBody>
            <a:bodyPr wrap="none">
              <a:spAutoFit/>
            </a:bodyPr>
            <a:lstStyle/>
            <a:p>
              <a:pPr algn="ctr"/>
              <a:r>
                <a:rPr lang="en-US" altLang="zh-CN" sz="2665" b="1" dirty="0">
                  <a:solidFill>
                    <a:srgbClr val="124062"/>
                  </a:solidFill>
                  <a:latin typeface="Arial" panose="020B0604020202020204"/>
                  <a:ea typeface="微软雅黑" panose="020B0503020204020204" charset="-122"/>
                  <a:sym typeface="Calibri" panose="020F0502020204030204" pitchFamily="34" charset="0"/>
                </a:rPr>
                <a:t>03</a:t>
              </a:r>
              <a:endParaRPr lang="zh-CN" altLang="en-US" sz="2400" b="1" dirty="0">
                <a:solidFill>
                  <a:srgbClr val="124062"/>
                </a:solidFill>
              </a:endParaRPr>
            </a:p>
          </p:txBody>
        </p:sp>
      </p:grpSp>
      <p:cxnSp>
        <p:nvCxnSpPr>
          <p:cNvPr id="41" name="直接连接符 40"/>
          <p:cNvCxnSpPr/>
          <p:nvPr/>
        </p:nvCxnSpPr>
        <p:spPr>
          <a:xfrm flipV="1">
            <a:off x="8663296" y="547216"/>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9060299" y="61571"/>
            <a:ext cx="2699901" cy="1393271"/>
          </a:xfrm>
          <a:prstGeom prst="line">
            <a:avLst/>
          </a:prstGeom>
          <a:ln w="3175">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0226984" y="239377"/>
            <a:ext cx="2699901" cy="1393271"/>
          </a:xfrm>
          <a:prstGeom prst="line">
            <a:avLst/>
          </a:prstGeom>
          <a:ln>
            <a:solidFill>
              <a:srgbClr val="12406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0623987" y="-246268"/>
            <a:ext cx="2699901" cy="1393271"/>
          </a:xfrm>
          <a:prstGeom prst="line">
            <a:avLst/>
          </a:prstGeom>
          <a:ln w="3175">
            <a:gradFill>
              <a:gsLst>
                <a:gs pos="0">
                  <a:srgbClr val="FCF873">
                    <a:alpha val="50000"/>
                  </a:srgbClr>
                </a:gs>
                <a:gs pos="100000">
                  <a:srgbClr val="DCAA1F">
                    <a:alpha val="50000"/>
                  </a:srgb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018938" y="4133582"/>
            <a:ext cx="624189" cy="736484"/>
            <a:chOff x="6854649" y="4584777"/>
            <a:chExt cx="624189" cy="736484"/>
          </a:xfrm>
        </p:grpSpPr>
        <p:sp>
          <p:nvSpPr>
            <p:cNvPr id="45" name="任意多边形 44"/>
            <p:cNvSpPr/>
            <p:nvPr/>
          </p:nvSpPr>
          <p:spPr>
            <a:xfrm>
              <a:off x="6854649" y="4584777"/>
              <a:ext cx="624189" cy="73648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 name="connsiteX0-1" fmla="*/ 761425 w 1506470"/>
                <a:gd name="connsiteY0-2" fmla="*/ 0 h 1359090"/>
                <a:gd name="connsiteX1-3" fmla="*/ 1506469 w 1506470"/>
                <a:gd name="connsiteY1-4" fmla="*/ 333523 h 1359090"/>
                <a:gd name="connsiteX2-5" fmla="*/ 1506469 w 1506470"/>
                <a:gd name="connsiteY2-6" fmla="*/ 1074028 h 1359090"/>
                <a:gd name="connsiteX3-7" fmla="*/ 753235 w 1506470"/>
                <a:gd name="connsiteY3-8" fmla="*/ 1359090 h 1359090"/>
                <a:gd name="connsiteX4-9" fmla="*/ 0 w 1506470"/>
                <a:gd name="connsiteY4-10" fmla="*/ 1074028 h 1359090"/>
                <a:gd name="connsiteX5-11" fmla="*/ 0 w 1506470"/>
                <a:gd name="connsiteY5-12" fmla="*/ 333523 h 1359090"/>
                <a:gd name="connsiteX6-13" fmla="*/ 761425 w 1506470"/>
                <a:gd name="connsiteY6-14" fmla="*/ 0 h 1359090"/>
                <a:gd name="connsiteX0-15" fmla="*/ 761425 w 1506469"/>
                <a:gd name="connsiteY0-16" fmla="*/ 0 h 1365148"/>
                <a:gd name="connsiteX1-17" fmla="*/ 1506469 w 1506469"/>
                <a:gd name="connsiteY1-18" fmla="*/ 333523 h 1365148"/>
                <a:gd name="connsiteX2-19" fmla="*/ 1506469 w 1506469"/>
                <a:gd name="connsiteY2-20" fmla="*/ 1074028 h 1365148"/>
                <a:gd name="connsiteX3-21" fmla="*/ 753235 w 1506469"/>
                <a:gd name="connsiteY3-22" fmla="*/ 1365148 h 1365148"/>
                <a:gd name="connsiteX4-23" fmla="*/ 0 w 1506469"/>
                <a:gd name="connsiteY4-24" fmla="*/ 1074028 h 1365148"/>
                <a:gd name="connsiteX5-25" fmla="*/ 0 w 1506469"/>
                <a:gd name="connsiteY5-26" fmla="*/ 333523 h 1365148"/>
                <a:gd name="connsiteX6-27" fmla="*/ 761425 w 1506469"/>
                <a:gd name="connsiteY6-28" fmla="*/ 0 h 13651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06469" h="1365148">
                  <a:moveTo>
                    <a:pt x="761425" y="0"/>
                  </a:moveTo>
                  <a:lnTo>
                    <a:pt x="1506469" y="333523"/>
                  </a:lnTo>
                  <a:lnTo>
                    <a:pt x="1506469" y="1074028"/>
                  </a:lnTo>
                  <a:lnTo>
                    <a:pt x="753235" y="1365148"/>
                  </a:lnTo>
                  <a:lnTo>
                    <a:pt x="0" y="1074028"/>
                  </a:lnTo>
                  <a:lnTo>
                    <a:pt x="0" y="333523"/>
                  </a:lnTo>
                  <a:lnTo>
                    <a:pt x="761425" y="0"/>
                  </a:lnTo>
                  <a:close/>
                </a:path>
              </a:pathLst>
            </a:custGeom>
            <a:noFill/>
            <a:ln w="28575">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2" rIns="272321" bIns="313011" numCol="1" spcCol="1270" anchor="ctr" anchorCtr="0">
              <a:noAutofit/>
            </a:bodyPr>
            <a:lstStyle/>
            <a:p>
              <a:pPr algn="ctr" defTabSz="2132965">
                <a:lnSpc>
                  <a:spcPct val="90000"/>
                </a:lnSpc>
                <a:spcBef>
                  <a:spcPct val="0"/>
                </a:spcBef>
                <a:spcAft>
                  <a:spcPct val="35000"/>
                </a:spcAft>
              </a:pPr>
              <a:endParaRPr lang="zh-CN" altLang="en-US" sz="4800"/>
            </a:p>
          </p:txBody>
        </p:sp>
        <p:sp>
          <p:nvSpPr>
            <p:cNvPr id="46" name="矩形 45"/>
            <p:cNvSpPr/>
            <p:nvPr/>
          </p:nvSpPr>
          <p:spPr>
            <a:xfrm>
              <a:off x="6882414" y="4720093"/>
              <a:ext cx="566181" cy="502445"/>
            </a:xfrm>
            <a:prstGeom prst="rect">
              <a:avLst/>
            </a:prstGeom>
          </p:spPr>
          <p:txBody>
            <a:bodyPr wrap="none">
              <a:spAutoFit/>
            </a:bodyPr>
            <a:lstStyle/>
            <a:p>
              <a:pPr algn="ctr"/>
              <a:r>
                <a:rPr lang="en-US" altLang="zh-CN" sz="2665" b="1" dirty="0">
                  <a:solidFill>
                    <a:srgbClr val="124062"/>
                  </a:solidFill>
                  <a:latin typeface="Arial" panose="020B0604020202020204"/>
                  <a:ea typeface="微软雅黑" panose="020B0503020204020204" charset="-122"/>
                  <a:sym typeface="Calibri" panose="020F0502020204030204" pitchFamily="34" charset="0"/>
                </a:rPr>
                <a:t>04</a:t>
              </a:r>
              <a:endParaRPr lang="zh-CN" altLang="en-US" sz="2400" b="1" dirty="0">
                <a:solidFill>
                  <a:srgbClr val="124062"/>
                </a:solidFill>
              </a:endParaRPr>
            </a:p>
          </p:txBody>
        </p:sp>
      </p:grpSp>
      <p:grpSp>
        <p:nvGrpSpPr>
          <p:cNvPr id="8" name="组合 7"/>
          <p:cNvGrpSpPr/>
          <p:nvPr/>
        </p:nvGrpSpPr>
        <p:grpSpPr>
          <a:xfrm>
            <a:off x="2716858" y="1632648"/>
            <a:ext cx="2388509" cy="1041443"/>
            <a:chOff x="3592885" y="2206761"/>
            <a:chExt cx="2388509" cy="1041443"/>
          </a:xfrm>
        </p:grpSpPr>
        <p:sp>
          <p:nvSpPr>
            <p:cNvPr id="47" name="TextBox 6"/>
            <p:cNvSpPr txBox="1">
              <a:spLocks noChangeArrowheads="1"/>
            </p:cNvSpPr>
            <p:nvPr/>
          </p:nvSpPr>
          <p:spPr bwMode="auto">
            <a:xfrm>
              <a:off x="3592885" y="2206761"/>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5" dirty="0">
                  <a:solidFill>
                    <a:srgbClr val="124062"/>
                  </a:solidFill>
                  <a:latin typeface="微软雅黑" panose="020B0503020204020204" charset="-122"/>
                  <a:ea typeface="微软雅黑" panose="020B0503020204020204" charset="-122"/>
                </a:rPr>
                <a:t>选题背景</a:t>
              </a:r>
            </a:p>
          </p:txBody>
        </p:sp>
        <p:sp>
          <p:nvSpPr>
            <p:cNvPr id="48" name="TextBox 7"/>
            <p:cNvSpPr txBox="1"/>
            <p:nvPr/>
          </p:nvSpPr>
          <p:spPr>
            <a:xfrm>
              <a:off x="3592885" y="2663429"/>
              <a:ext cx="2031325" cy="584775"/>
            </a:xfrm>
            <a:prstGeom prst="rect">
              <a:avLst/>
            </a:prstGeom>
            <a:noFill/>
          </p:spPr>
          <p:txBody>
            <a:bodyPr wrap="none" rtlCol="0">
              <a:spAutoFit/>
            </a:bodyPr>
            <a:lstStyle/>
            <a:p>
              <a:pPr marL="0" lvl="1"/>
              <a:r>
                <a:rPr lang="zh-CN" altLang="en-US" sz="1600" dirty="0">
                  <a:solidFill>
                    <a:schemeClr val="tx1">
                      <a:lumMod val="85000"/>
                      <a:lumOff val="15000"/>
                    </a:schemeClr>
                  </a:solidFill>
                  <a:latin typeface="微软雅黑" panose="020B0503020204020204" charset="-122"/>
                  <a:ea typeface="微软雅黑" panose="020B0503020204020204" charset="-122"/>
                </a:rPr>
                <a:t>选题背景及应用意义</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marL="0" lvl="1"/>
              <a:r>
                <a:rPr lang="zh-CN" altLang="en-US" sz="1600" dirty="0">
                  <a:solidFill>
                    <a:schemeClr val="tx1">
                      <a:lumMod val="85000"/>
                      <a:lumOff val="15000"/>
                    </a:schemeClr>
                  </a:solidFill>
                  <a:latin typeface="微软雅黑" panose="020B0503020204020204" charset="-122"/>
                  <a:ea typeface="微软雅黑" panose="020B0503020204020204" charset="-122"/>
                </a:rPr>
                <a:t>项目开发目标</a:t>
              </a:r>
            </a:p>
          </p:txBody>
        </p:sp>
      </p:grpSp>
      <p:grpSp>
        <p:nvGrpSpPr>
          <p:cNvPr id="11" name="组合 10"/>
          <p:cNvGrpSpPr/>
          <p:nvPr/>
        </p:nvGrpSpPr>
        <p:grpSpPr>
          <a:xfrm>
            <a:off x="7043000" y="2652977"/>
            <a:ext cx="2970246" cy="776023"/>
            <a:chOff x="7935319" y="3001983"/>
            <a:chExt cx="2388509" cy="776023"/>
          </a:xfrm>
        </p:grpSpPr>
        <p:sp>
          <p:nvSpPr>
            <p:cNvPr id="53" name="TextBox 40"/>
            <p:cNvSpPr txBox="1">
              <a:spLocks noChangeArrowheads="1"/>
            </p:cNvSpPr>
            <p:nvPr/>
          </p:nvSpPr>
          <p:spPr bwMode="auto">
            <a:xfrm>
              <a:off x="7935319" y="3001983"/>
              <a:ext cx="2388509"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5" dirty="0">
                  <a:solidFill>
                    <a:srgbClr val="124062"/>
                  </a:solidFill>
                  <a:latin typeface="微软雅黑" panose="020B0503020204020204" charset="-122"/>
                  <a:ea typeface="微软雅黑" panose="020B0503020204020204" charset="-122"/>
                </a:rPr>
                <a:t>项目进展情况</a:t>
              </a:r>
            </a:p>
          </p:txBody>
        </p:sp>
        <p:sp>
          <p:nvSpPr>
            <p:cNvPr id="54" name="TextBox 41"/>
            <p:cNvSpPr txBox="1"/>
            <p:nvPr/>
          </p:nvSpPr>
          <p:spPr>
            <a:xfrm>
              <a:off x="7935319" y="3439452"/>
              <a:ext cx="148551" cy="338554"/>
            </a:xfrm>
            <a:prstGeom prst="rect">
              <a:avLst/>
            </a:prstGeom>
            <a:noFill/>
          </p:spPr>
          <p:txBody>
            <a:bodyPr wrap="none" rtlCol="0">
              <a:spAutoFit/>
            </a:bodyPr>
            <a:lstStyle/>
            <a:p>
              <a:pPr marL="0" lvl="1"/>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12" name="组合 11"/>
          <p:cNvGrpSpPr/>
          <p:nvPr/>
        </p:nvGrpSpPr>
        <p:grpSpPr>
          <a:xfrm>
            <a:off x="7099608" y="4167312"/>
            <a:ext cx="2388509" cy="787459"/>
            <a:chOff x="7935319" y="4618507"/>
            <a:chExt cx="2388509" cy="787459"/>
          </a:xfrm>
        </p:grpSpPr>
        <p:sp>
          <p:nvSpPr>
            <p:cNvPr id="55" name="TextBox 6"/>
            <p:cNvSpPr txBox="1">
              <a:spLocks noChangeArrowheads="1"/>
            </p:cNvSpPr>
            <p:nvPr/>
          </p:nvSpPr>
          <p:spPr bwMode="auto">
            <a:xfrm>
              <a:off x="7935319" y="4618507"/>
              <a:ext cx="238850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665" dirty="0">
                  <a:solidFill>
                    <a:srgbClr val="124062"/>
                  </a:solidFill>
                  <a:latin typeface="微软雅黑" panose="020B0503020204020204" charset="-122"/>
                  <a:ea typeface="微软雅黑" panose="020B0503020204020204" charset="-122"/>
                </a:rPr>
                <a:t>后续计划</a:t>
              </a:r>
            </a:p>
          </p:txBody>
        </p:sp>
        <p:sp>
          <p:nvSpPr>
            <p:cNvPr id="56" name="TextBox 10"/>
            <p:cNvSpPr txBox="1"/>
            <p:nvPr/>
          </p:nvSpPr>
          <p:spPr>
            <a:xfrm>
              <a:off x="7935319" y="5067412"/>
              <a:ext cx="184731" cy="338554"/>
            </a:xfrm>
            <a:prstGeom prst="rect">
              <a:avLst/>
            </a:prstGeom>
            <a:noFill/>
          </p:spPr>
          <p:txBody>
            <a:bodyPr wrap="none" rtlCol="0">
              <a:spAutoFit/>
            </a:bodyPr>
            <a:lstStyle/>
            <a:p>
              <a:pPr marL="0" lvl="1"/>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66" name="组合 65">
            <a:extLst>
              <a:ext uri="{FF2B5EF4-FFF2-40B4-BE49-F238E27FC236}">
                <a16:creationId xmlns:a16="http://schemas.microsoft.com/office/drawing/2014/main" id="{E2C92356-DEA7-4E3E-AA3D-651BE055DDB2}"/>
              </a:ext>
            </a:extLst>
          </p:cNvPr>
          <p:cNvGrpSpPr/>
          <p:nvPr/>
        </p:nvGrpSpPr>
        <p:grpSpPr>
          <a:xfrm>
            <a:off x="2793762" y="2540227"/>
            <a:ext cx="2147120" cy="1461708"/>
            <a:chOff x="7848813" y="3439452"/>
            <a:chExt cx="2727755" cy="1461708"/>
          </a:xfrm>
        </p:grpSpPr>
        <p:sp>
          <p:nvSpPr>
            <p:cNvPr id="67" name="TextBox 40">
              <a:extLst>
                <a:ext uri="{FF2B5EF4-FFF2-40B4-BE49-F238E27FC236}">
                  <a16:creationId xmlns:a16="http://schemas.microsoft.com/office/drawing/2014/main" id="{21412F2C-C601-431C-AAA4-A7AB9DC06AB5}"/>
                </a:ext>
              </a:extLst>
            </p:cNvPr>
            <p:cNvSpPr txBox="1">
              <a:spLocks noChangeArrowheads="1"/>
            </p:cNvSpPr>
            <p:nvPr/>
          </p:nvSpPr>
          <p:spPr bwMode="auto">
            <a:xfrm>
              <a:off x="7848813" y="4398715"/>
              <a:ext cx="2727755" cy="50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marL="0" lvl="1"/>
              <a:r>
                <a:rPr lang="zh-CN" altLang="en-US" sz="2665" dirty="0">
                  <a:solidFill>
                    <a:srgbClr val="124062"/>
                  </a:solidFill>
                  <a:latin typeface="微软雅黑" panose="020B0503020204020204" charset="-122"/>
                  <a:ea typeface="微软雅黑" panose="020B0503020204020204" charset="-122"/>
                </a:rPr>
                <a:t>数据集</a:t>
              </a:r>
              <a:endParaRPr lang="en-US" altLang="zh-CN" sz="2665" dirty="0">
                <a:solidFill>
                  <a:srgbClr val="124062"/>
                </a:solidFill>
                <a:latin typeface="微软雅黑" panose="020B0503020204020204" charset="-122"/>
                <a:ea typeface="微软雅黑" panose="020B0503020204020204" charset="-122"/>
              </a:endParaRPr>
            </a:p>
          </p:txBody>
        </p:sp>
        <p:sp>
          <p:nvSpPr>
            <p:cNvPr id="68" name="TextBox 41">
              <a:extLst>
                <a:ext uri="{FF2B5EF4-FFF2-40B4-BE49-F238E27FC236}">
                  <a16:creationId xmlns:a16="http://schemas.microsoft.com/office/drawing/2014/main" id="{93C115C2-19C6-448C-AB53-D51A5EBA46B6}"/>
                </a:ext>
              </a:extLst>
            </p:cNvPr>
            <p:cNvSpPr txBox="1"/>
            <p:nvPr/>
          </p:nvSpPr>
          <p:spPr>
            <a:xfrm>
              <a:off x="7935319" y="3439452"/>
              <a:ext cx="148551" cy="338554"/>
            </a:xfrm>
            <a:prstGeom prst="rect">
              <a:avLst/>
            </a:prstGeom>
            <a:noFill/>
          </p:spPr>
          <p:txBody>
            <a:bodyPr wrap="none" rtlCol="0">
              <a:spAutoFit/>
            </a:bodyPr>
            <a:lstStyle/>
            <a:p>
              <a:pPr marL="0" lvl="1"/>
              <a:endParaRPr lang="zh-CN" altLang="en-US" sz="1600" dirty="0">
                <a:solidFill>
                  <a:schemeClr val="tx1">
                    <a:lumMod val="85000"/>
                    <a:lumOff val="15000"/>
                  </a:schemeClr>
                </a:solidFill>
                <a:latin typeface="微软雅黑" panose="020B0503020204020204" charset="-122"/>
                <a:ea typeface="微软雅黑" panose="020B0503020204020204" charset="-122"/>
              </a:endParaRPr>
            </a:p>
          </p:txBody>
        </p:sp>
      </p:grpSp>
      <p:sp>
        <p:nvSpPr>
          <p:cNvPr id="10" name="TextBox 7">
            <a:extLst>
              <a:ext uri="{FF2B5EF4-FFF2-40B4-BE49-F238E27FC236}">
                <a16:creationId xmlns:a16="http://schemas.microsoft.com/office/drawing/2014/main" id="{F6E2754D-5F4D-0489-EA68-F2F94AF8C925}"/>
              </a:ext>
            </a:extLst>
          </p:cNvPr>
          <p:cNvSpPr txBox="1"/>
          <p:nvPr/>
        </p:nvSpPr>
        <p:spPr>
          <a:xfrm>
            <a:off x="2793762" y="3976510"/>
            <a:ext cx="2142125" cy="584775"/>
          </a:xfrm>
          <a:prstGeom prst="rect">
            <a:avLst/>
          </a:prstGeom>
          <a:noFill/>
        </p:spPr>
        <p:txBody>
          <a:bodyPr wrap="none" rtlCol="0">
            <a:spAutoFit/>
          </a:bodyPr>
          <a:lstStyle/>
          <a:p>
            <a:pPr marL="0" lvl="1"/>
            <a:r>
              <a:rPr lang="zh-CN" altLang="en-US" sz="1600" dirty="0">
                <a:solidFill>
                  <a:schemeClr val="tx1">
                    <a:lumMod val="85000"/>
                    <a:lumOff val="15000"/>
                  </a:schemeClr>
                </a:solidFill>
                <a:latin typeface="微软雅黑" panose="020B0503020204020204" charset="-122"/>
                <a:ea typeface="微软雅黑" panose="020B0503020204020204" charset="-122"/>
              </a:rPr>
              <a:t>微博情感分析数据集</a:t>
            </a:r>
            <a:endParaRPr lang="en-US" altLang="zh-CN" sz="1600" dirty="0">
              <a:solidFill>
                <a:schemeClr val="tx1">
                  <a:lumMod val="85000"/>
                  <a:lumOff val="15000"/>
                </a:schemeClr>
              </a:solidFill>
              <a:latin typeface="微软雅黑" panose="020B0503020204020204" charset="-122"/>
              <a:ea typeface="微软雅黑" panose="020B0503020204020204" charset="-122"/>
            </a:endParaRPr>
          </a:p>
          <a:p>
            <a:pPr marL="0" lvl="1"/>
            <a:r>
              <a:rPr lang="en-US" altLang="zh-CN" sz="1600" dirty="0">
                <a:solidFill>
                  <a:schemeClr val="tx1">
                    <a:lumMod val="85000"/>
                    <a:lumOff val="15000"/>
                  </a:schemeClr>
                </a:solidFill>
                <a:latin typeface="微软雅黑" panose="020B0503020204020204" charset="-122"/>
                <a:ea typeface="微软雅黑" panose="020B0503020204020204" charset="-122"/>
              </a:rPr>
              <a:t>AVEC</a:t>
            </a:r>
            <a:r>
              <a:rPr lang="zh-CN" altLang="en-US" sz="1600" dirty="0">
                <a:solidFill>
                  <a:schemeClr val="tx1">
                    <a:lumMod val="85000"/>
                    <a:lumOff val="15000"/>
                  </a:schemeClr>
                </a:solidFill>
                <a:latin typeface="微软雅黑" panose="020B0503020204020204" charset="-122"/>
                <a:ea typeface="微软雅黑" panose="020B0503020204020204" charset="-122"/>
              </a:rPr>
              <a:t>抑郁检测数据集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90" y="249845"/>
            <a:ext cx="2646878" cy="830997"/>
          </a:xfrm>
          <a:prstGeom prst="rect">
            <a:avLst/>
          </a:prstGeom>
          <a:noFill/>
        </p:spPr>
        <p:txBody>
          <a:bodyPr wrap="non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选题背景</a:t>
            </a:r>
          </a:p>
        </p:txBody>
      </p:sp>
      <p:sp>
        <p:nvSpPr>
          <p:cNvPr id="11" name="椭圆 10"/>
          <p:cNvSpPr/>
          <p:nvPr/>
        </p:nvSpPr>
        <p:spPr>
          <a:xfrm>
            <a:off x="1125275" y="2432231"/>
            <a:ext cx="857818" cy="857818"/>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charset="-122"/>
              <a:sym typeface="Bebas" pitchFamily="2" charset="0"/>
            </a:endParaRPr>
          </a:p>
        </p:txBody>
      </p:sp>
      <p:sp>
        <p:nvSpPr>
          <p:cNvPr id="16" name="Freeform 207"/>
          <p:cNvSpPr>
            <a:spLocks noEditPoints="1"/>
          </p:cNvSpPr>
          <p:nvPr/>
        </p:nvSpPr>
        <p:spPr bwMode="auto">
          <a:xfrm>
            <a:off x="1354407" y="2688935"/>
            <a:ext cx="393800" cy="344410"/>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Bebas" pitchFamily="2" charset="0"/>
              <a:ea typeface="微软雅黑" panose="020B0503020204020204" charset="-122"/>
              <a:sym typeface="Bebas" pitchFamily="2" charset="0"/>
            </a:endParaRPr>
          </a:p>
        </p:txBody>
      </p:sp>
      <p:sp>
        <p:nvSpPr>
          <p:cNvPr id="17" name="文本框 16"/>
          <p:cNvSpPr txBox="1"/>
          <p:nvPr/>
        </p:nvSpPr>
        <p:spPr>
          <a:xfrm>
            <a:off x="2175576" y="2312899"/>
            <a:ext cx="2492990" cy="400110"/>
          </a:xfrm>
          <a:prstGeom prst="rect">
            <a:avLst/>
          </a:prstGeom>
          <a:noFill/>
        </p:spPr>
        <p:txBody>
          <a:bodyPr wrap="none" rtlCol="0">
            <a:spAutoFit/>
          </a:bodyPr>
          <a:lstStyle/>
          <a:p>
            <a:pPr lvl="0"/>
            <a:r>
              <a:rPr lang="zh-CN" altLang="en-US" sz="2000" b="1" dirty="0">
                <a:solidFill>
                  <a:srgbClr val="124062"/>
                </a:solidFill>
                <a:latin typeface="Bebas" pitchFamily="2" charset="0"/>
                <a:ea typeface="微软雅黑" panose="020B0503020204020204" charset="-122"/>
                <a:cs typeface="Lato Regular"/>
                <a:sym typeface="Bebas" pitchFamily="2" charset="0"/>
              </a:rPr>
              <a:t>选题背景及应用意义</a:t>
            </a:r>
          </a:p>
        </p:txBody>
      </p:sp>
      <p:sp>
        <p:nvSpPr>
          <p:cNvPr id="18" name="矩形 17"/>
          <p:cNvSpPr/>
          <p:nvPr/>
        </p:nvSpPr>
        <p:spPr>
          <a:xfrm>
            <a:off x="2152853" y="2701210"/>
            <a:ext cx="8158333" cy="2730619"/>
          </a:xfrm>
          <a:prstGeom prst="rect">
            <a:avLst/>
          </a:prstGeom>
        </p:spPr>
        <p:txBody>
          <a:bodyPr wrap="square">
            <a:spAutoFit/>
          </a:bodyPr>
          <a:lstStyle/>
          <a:p>
            <a:pPr>
              <a:lnSpc>
                <a:spcPct val="120000"/>
              </a:lnSpc>
            </a:pP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sym typeface="Bebas" pitchFamily="2" charset="0"/>
              </a:rPr>
              <a:t>近年来，由于升学、就业、感情、价值取向等多方面原因，我国大学生出现心理异常的情况显著增加，大多数学生处于心理亚健康状态，有的甚至产生了心理障碍或精神疾病，更有甚者错误地选择了轻生，给个人、家人、学校和社会都造成了无法挽回的负面影响。</a:t>
            </a:r>
            <a:endPar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sym typeface="Bebas" pitchFamily="2" charset="0"/>
            </a:endParaRPr>
          </a:p>
          <a:p>
            <a:pPr>
              <a:lnSpc>
                <a:spcPct val="120000"/>
              </a:lnSpc>
            </a:pPr>
            <a:endPar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sym typeface="Bebas" pitchFamily="2" charset="0"/>
            </a:endParaRPr>
          </a:p>
          <a:p>
            <a:pPr>
              <a:lnSpc>
                <a:spcPct val="120000"/>
              </a:lnSpc>
            </a:pP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sym typeface="Bebas" pitchFamily="2" charset="0"/>
              </a:rPr>
              <a:t>在互联网时代，社交媒体平台如微博等成为人们表达情感、交流信息的主要方式之一。大多数学生习惯在以微博为代表的社交平台发布动态，这些动态以文本为主，通常具有明显的情感倾向，在一定程度上可以反映学生的心理状态。通过对这些社交媒体平台上用户发表的文本内容进行分析，可以及时发现用户潜在的抑郁等心理疾病风险，从而早干预、早治疗。</a:t>
            </a:r>
          </a:p>
        </p:txBody>
      </p:sp>
      <p:sp>
        <p:nvSpPr>
          <p:cNvPr id="2" name="灯片编号占位符 1">
            <a:extLst>
              <a:ext uri="{FF2B5EF4-FFF2-40B4-BE49-F238E27FC236}">
                <a16:creationId xmlns:a16="http://schemas.microsoft.com/office/drawing/2014/main" id="{877821EC-B656-7173-56B8-7920D6465CD3}"/>
              </a:ext>
            </a:extLst>
          </p:cNvPr>
          <p:cNvSpPr>
            <a:spLocks noGrp="1"/>
          </p:cNvSpPr>
          <p:nvPr>
            <p:ph type="sldNum" sz="quarter" idx="12"/>
          </p:nvPr>
        </p:nvSpPr>
        <p:spPr/>
        <p:txBody>
          <a:bodyPr/>
          <a:lstStyle/>
          <a:p>
            <a:fld id="{67AA9543-8E7F-4B0E-B465-5BC3BA7A9893}"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90" y="249845"/>
            <a:ext cx="2646878" cy="830997"/>
          </a:xfrm>
          <a:prstGeom prst="rect">
            <a:avLst/>
          </a:prstGeom>
          <a:noFill/>
        </p:spPr>
        <p:txBody>
          <a:bodyPr wrap="non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选题背景</a:t>
            </a:r>
          </a:p>
        </p:txBody>
      </p:sp>
      <p:pic>
        <p:nvPicPr>
          <p:cNvPr id="7" name="图片 6">
            <a:extLst>
              <a:ext uri="{FF2B5EF4-FFF2-40B4-BE49-F238E27FC236}">
                <a16:creationId xmlns:a16="http://schemas.microsoft.com/office/drawing/2014/main" id="{65034110-1E3A-BF89-24A4-F78D304C10F8}"/>
              </a:ext>
            </a:extLst>
          </p:cNvPr>
          <p:cNvPicPr>
            <a:picLocks noChangeAspect="1"/>
          </p:cNvPicPr>
          <p:nvPr/>
        </p:nvPicPr>
        <p:blipFill>
          <a:blip r:embed="rId3"/>
          <a:stretch>
            <a:fillRect/>
          </a:stretch>
        </p:blipFill>
        <p:spPr>
          <a:xfrm>
            <a:off x="2501652" y="3848357"/>
            <a:ext cx="6665536" cy="2583616"/>
          </a:xfrm>
          <a:prstGeom prst="rect">
            <a:avLst/>
          </a:prstGeom>
        </p:spPr>
      </p:pic>
      <p:sp>
        <p:nvSpPr>
          <p:cNvPr id="15" name="椭圆 14">
            <a:extLst>
              <a:ext uri="{FF2B5EF4-FFF2-40B4-BE49-F238E27FC236}">
                <a16:creationId xmlns:a16="http://schemas.microsoft.com/office/drawing/2014/main" id="{86524010-3C2E-9C0A-BDED-35EF1D8515C7}"/>
              </a:ext>
            </a:extLst>
          </p:cNvPr>
          <p:cNvSpPr/>
          <p:nvPr/>
        </p:nvSpPr>
        <p:spPr>
          <a:xfrm>
            <a:off x="712620" y="2060404"/>
            <a:ext cx="857818" cy="857818"/>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charset="-122"/>
              <a:sym typeface="Bebas" pitchFamily="2" charset="0"/>
            </a:endParaRPr>
          </a:p>
        </p:txBody>
      </p:sp>
      <p:sp>
        <p:nvSpPr>
          <p:cNvPr id="19" name="Freeform 158">
            <a:extLst>
              <a:ext uri="{FF2B5EF4-FFF2-40B4-BE49-F238E27FC236}">
                <a16:creationId xmlns:a16="http://schemas.microsoft.com/office/drawing/2014/main" id="{C1F2AB1E-96D3-8F69-839E-271C5963FB7E}"/>
              </a:ext>
            </a:extLst>
          </p:cNvPr>
          <p:cNvSpPr>
            <a:spLocks noEditPoints="1"/>
          </p:cNvSpPr>
          <p:nvPr/>
        </p:nvSpPr>
        <p:spPr bwMode="auto">
          <a:xfrm>
            <a:off x="972294" y="2317108"/>
            <a:ext cx="332714" cy="344410"/>
          </a:xfrm>
          <a:custGeom>
            <a:avLst/>
            <a:gdLst>
              <a:gd name="T0" fmla="*/ 107 w 108"/>
              <a:gd name="T1" fmla="*/ 7 h 112"/>
              <a:gd name="T2" fmla="*/ 108 w 108"/>
              <a:gd name="T3" fmla="*/ 4 h 112"/>
              <a:gd name="T4" fmla="*/ 105 w 108"/>
              <a:gd name="T5" fmla="*/ 0 h 112"/>
              <a:gd name="T6" fmla="*/ 104 w 108"/>
              <a:gd name="T7" fmla="*/ 0 h 112"/>
              <a:gd name="T8" fmla="*/ 4 w 108"/>
              <a:gd name="T9" fmla="*/ 0 h 112"/>
              <a:gd name="T10" fmla="*/ 1 w 108"/>
              <a:gd name="T11" fmla="*/ 1 h 112"/>
              <a:gd name="T12" fmla="*/ 1 w 108"/>
              <a:gd name="T13" fmla="*/ 7 h 112"/>
              <a:gd name="T14" fmla="*/ 52 w 108"/>
              <a:gd name="T15" fmla="*/ 70 h 112"/>
              <a:gd name="T16" fmla="*/ 52 w 108"/>
              <a:gd name="T17" fmla="*/ 104 h 112"/>
              <a:gd name="T18" fmla="*/ 36 w 108"/>
              <a:gd name="T19" fmla="*/ 104 h 112"/>
              <a:gd name="T20" fmla="*/ 32 w 108"/>
              <a:gd name="T21" fmla="*/ 108 h 112"/>
              <a:gd name="T22" fmla="*/ 36 w 108"/>
              <a:gd name="T23" fmla="*/ 112 h 112"/>
              <a:gd name="T24" fmla="*/ 76 w 108"/>
              <a:gd name="T25" fmla="*/ 112 h 112"/>
              <a:gd name="T26" fmla="*/ 80 w 108"/>
              <a:gd name="T27" fmla="*/ 108 h 112"/>
              <a:gd name="T28" fmla="*/ 76 w 108"/>
              <a:gd name="T29" fmla="*/ 104 h 112"/>
              <a:gd name="T30" fmla="*/ 60 w 108"/>
              <a:gd name="T31" fmla="*/ 104 h 112"/>
              <a:gd name="T32" fmla="*/ 60 w 108"/>
              <a:gd name="T33" fmla="*/ 69 h 112"/>
              <a:gd name="T34" fmla="*/ 107 w 108"/>
              <a:gd name="T35" fmla="*/ 7 h 112"/>
              <a:gd name="T36" fmla="*/ 56 w 108"/>
              <a:gd name="T37" fmla="*/ 62 h 112"/>
              <a:gd name="T38" fmla="*/ 12 w 108"/>
              <a:gd name="T39" fmla="*/ 8 h 112"/>
              <a:gd name="T40" fmla="*/ 96 w 108"/>
              <a:gd name="T41" fmla="*/ 8 h 112"/>
              <a:gd name="T42" fmla="*/ 56 w 108"/>
              <a:gd name="T43"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12">
                <a:moveTo>
                  <a:pt x="107" y="7"/>
                </a:moveTo>
                <a:cubicBezTo>
                  <a:pt x="107" y="6"/>
                  <a:pt x="108" y="5"/>
                  <a:pt x="108" y="4"/>
                </a:cubicBezTo>
                <a:cubicBezTo>
                  <a:pt x="108" y="2"/>
                  <a:pt x="107" y="1"/>
                  <a:pt x="105" y="0"/>
                </a:cubicBezTo>
                <a:cubicBezTo>
                  <a:pt x="105" y="0"/>
                  <a:pt x="104" y="0"/>
                  <a:pt x="104" y="0"/>
                </a:cubicBezTo>
                <a:cubicBezTo>
                  <a:pt x="4" y="0"/>
                  <a:pt x="4" y="0"/>
                  <a:pt x="4" y="0"/>
                </a:cubicBezTo>
                <a:cubicBezTo>
                  <a:pt x="3" y="0"/>
                  <a:pt x="2" y="0"/>
                  <a:pt x="1" y="1"/>
                </a:cubicBezTo>
                <a:cubicBezTo>
                  <a:pt x="0" y="3"/>
                  <a:pt x="0" y="5"/>
                  <a:pt x="1" y="7"/>
                </a:cubicBezTo>
                <a:cubicBezTo>
                  <a:pt x="52" y="70"/>
                  <a:pt x="52" y="70"/>
                  <a:pt x="52" y="70"/>
                </a:cubicBezTo>
                <a:cubicBezTo>
                  <a:pt x="52" y="104"/>
                  <a:pt x="52" y="104"/>
                  <a:pt x="52" y="104"/>
                </a:cubicBezTo>
                <a:cubicBezTo>
                  <a:pt x="36" y="104"/>
                  <a:pt x="36" y="104"/>
                  <a:pt x="36" y="104"/>
                </a:cubicBezTo>
                <a:cubicBezTo>
                  <a:pt x="34" y="104"/>
                  <a:pt x="32" y="106"/>
                  <a:pt x="32" y="108"/>
                </a:cubicBezTo>
                <a:cubicBezTo>
                  <a:pt x="32" y="110"/>
                  <a:pt x="34" y="112"/>
                  <a:pt x="36" y="112"/>
                </a:cubicBezTo>
                <a:cubicBezTo>
                  <a:pt x="76" y="112"/>
                  <a:pt x="76" y="112"/>
                  <a:pt x="76" y="112"/>
                </a:cubicBezTo>
                <a:cubicBezTo>
                  <a:pt x="78" y="112"/>
                  <a:pt x="80" y="110"/>
                  <a:pt x="80" y="108"/>
                </a:cubicBezTo>
                <a:cubicBezTo>
                  <a:pt x="80" y="106"/>
                  <a:pt x="78" y="104"/>
                  <a:pt x="76" y="104"/>
                </a:cubicBezTo>
                <a:cubicBezTo>
                  <a:pt x="60" y="104"/>
                  <a:pt x="60" y="104"/>
                  <a:pt x="60" y="104"/>
                </a:cubicBezTo>
                <a:cubicBezTo>
                  <a:pt x="60" y="69"/>
                  <a:pt x="60" y="69"/>
                  <a:pt x="60" y="69"/>
                </a:cubicBezTo>
                <a:lnTo>
                  <a:pt x="107" y="7"/>
                </a:lnTo>
                <a:close/>
                <a:moveTo>
                  <a:pt x="56" y="62"/>
                </a:moveTo>
                <a:cubicBezTo>
                  <a:pt x="12" y="8"/>
                  <a:pt x="12" y="8"/>
                  <a:pt x="12" y="8"/>
                </a:cubicBezTo>
                <a:cubicBezTo>
                  <a:pt x="96" y="8"/>
                  <a:pt x="96" y="8"/>
                  <a:pt x="96" y="8"/>
                </a:cubicBezTo>
                <a:lnTo>
                  <a:pt x="56" y="62"/>
                </a:ln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Bebas" pitchFamily="2" charset="0"/>
              <a:ea typeface="微软雅黑" panose="020B0503020204020204" charset="-122"/>
              <a:sym typeface="Bebas" pitchFamily="2" charset="0"/>
            </a:endParaRPr>
          </a:p>
        </p:txBody>
      </p:sp>
      <p:sp>
        <p:nvSpPr>
          <p:cNvPr id="20" name="文本框 19">
            <a:extLst>
              <a:ext uri="{FF2B5EF4-FFF2-40B4-BE49-F238E27FC236}">
                <a16:creationId xmlns:a16="http://schemas.microsoft.com/office/drawing/2014/main" id="{887E7073-6AC1-AF4D-4F41-6326FA38601D}"/>
              </a:ext>
            </a:extLst>
          </p:cNvPr>
          <p:cNvSpPr txBox="1"/>
          <p:nvPr/>
        </p:nvSpPr>
        <p:spPr>
          <a:xfrm>
            <a:off x="1740201" y="2041814"/>
            <a:ext cx="1723549" cy="400110"/>
          </a:xfrm>
          <a:prstGeom prst="rect">
            <a:avLst/>
          </a:prstGeom>
          <a:noFill/>
        </p:spPr>
        <p:txBody>
          <a:bodyPr wrap="none" rtlCol="0">
            <a:spAutoFit/>
          </a:bodyPr>
          <a:lstStyle/>
          <a:p>
            <a:pPr lvl="0"/>
            <a:r>
              <a:rPr lang="zh-CN" altLang="en-US" sz="2000" b="1" dirty="0">
                <a:solidFill>
                  <a:srgbClr val="124062"/>
                </a:solidFill>
                <a:latin typeface="Bebas" pitchFamily="2" charset="0"/>
                <a:ea typeface="微软雅黑" panose="020B0503020204020204" charset="-122"/>
                <a:cs typeface="Lato Regular"/>
                <a:sym typeface="Bebas" pitchFamily="2" charset="0"/>
              </a:rPr>
              <a:t>项目开发目标</a:t>
            </a:r>
          </a:p>
        </p:txBody>
      </p:sp>
      <p:sp>
        <p:nvSpPr>
          <p:cNvPr id="25" name="矩形 24">
            <a:extLst>
              <a:ext uri="{FF2B5EF4-FFF2-40B4-BE49-F238E27FC236}">
                <a16:creationId xmlns:a16="http://schemas.microsoft.com/office/drawing/2014/main" id="{4A27B73A-62C2-3084-9EDF-FF10FD610979}"/>
              </a:ext>
            </a:extLst>
          </p:cNvPr>
          <p:cNvSpPr/>
          <p:nvPr/>
        </p:nvSpPr>
        <p:spPr>
          <a:xfrm>
            <a:off x="1740200" y="2418328"/>
            <a:ext cx="8631042" cy="1253292"/>
          </a:xfrm>
          <a:prstGeom prst="rect">
            <a:avLst/>
          </a:prstGeom>
        </p:spPr>
        <p:txBody>
          <a:bodyPr wrap="square">
            <a:spAutoFit/>
          </a:bodyPr>
          <a:lstStyle/>
          <a:p>
            <a:pPr>
              <a:lnSpc>
                <a:spcPct val="120000"/>
              </a:lnSpc>
            </a:pPr>
            <a:r>
              <a:rPr lang="zh-CN" altLang="en-US" sz="1600" dirty="0">
                <a:solidFill>
                  <a:schemeClr val="tx1">
                    <a:lumMod val="65000"/>
                    <a:lumOff val="35000"/>
                  </a:schemeClr>
                </a:solidFill>
                <a:latin typeface="Bebas" pitchFamily="2" charset="0"/>
                <a:ea typeface="微软雅黑" panose="020B0503020204020204" charset="-122"/>
                <a:sym typeface="Bebas" pitchFamily="2" charset="0"/>
              </a:rPr>
              <a:t>本项目旨在探索如何利用中文微博文本进行心理健康状态分析，并提出相应的分析方法和技术建立一个基于深度学习的微博文本心理健康识别系统，</a:t>
            </a:r>
            <a:r>
              <a:rPr lang="zh-CN" altLang="en-US" sz="1600" b="1" dirty="0">
                <a:solidFill>
                  <a:schemeClr val="tx1">
                    <a:lumMod val="65000"/>
                    <a:lumOff val="35000"/>
                  </a:schemeClr>
                </a:solidFill>
                <a:latin typeface="Bebas" pitchFamily="2" charset="0"/>
                <a:ea typeface="微软雅黑" panose="020B0503020204020204" charset="-122"/>
                <a:sym typeface="Bebas" pitchFamily="2" charset="0"/>
              </a:rPr>
              <a:t>该系统可以根据输入的微博用户</a:t>
            </a:r>
            <a:r>
              <a:rPr lang="en-US" altLang="zh-CN" sz="1600" b="1" dirty="0">
                <a:solidFill>
                  <a:schemeClr val="tx1">
                    <a:lumMod val="65000"/>
                    <a:lumOff val="35000"/>
                  </a:schemeClr>
                </a:solidFill>
                <a:latin typeface="Bebas" pitchFamily="2" charset="0"/>
                <a:ea typeface="微软雅黑" panose="020B0503020204020204" charset="-122"/>
                <a:sym typeface="Bebas" pitchFamily="2" charset="0"/>
              </a:rPr>
              <a:t>id</a:t>
            </a:r>
            <a:r>
              <a:rPr lang="zh-CN" altLang="en-US" sz="1600" b="1" dirty="0">
                <a:solidFill>
                  <a:schemeClr val="tx1">
                    <a:lumMod val="65000"/>
                    <a:lumOff val="35000"/>
                  </a:schemeClr>
                </a:solidFill>
                <a:latin typeface="Bebas" pitchFamily="2" charset="0"/>
                <a:ea typeface="微软雅黑" panose="020B0503020204020204" charset="-122"/>
                <a:sym typeface="Bebas" pitchFamily="2" charset="0"/>
              </a:rPr>
              <a:t>自动爬取该用户近期的所有微博文本内容，并基于这些文本分析该用户近期的情感倾向（正向</a:t>
            </a:r>
            <a:r>
              <a:rPr lang="en-US" altLang="zh-CN" sz="1600" b="1" dirty="0">
                <a:solidFill>
                  <a:schemeClr val="tx1">
                    <a:lumMod val="65000"/>
                    <a:lumOff val="35000"/>
                  </a:schemeClr>
                </a:solidFill>
                <a:latin typeface="Bebas" pitchFamily="2" charset="0"/>
                <a:ea typeface="微软雅黑" panose="020B0503020204020204" charset="-122"/>
                <a:sym typeface="Bebas" pitchFamily="2" charset="0"/>
              </a:rPr>
              <a:t>or</a:t>
            </a:r>
            <a:r>
              <a:rPr lang="zh-CN" altLang="en-US" sz="1600" b="1" dirty="0">
                <a:solidFill>
                  <a:schemeClr val="tx1">
                    <a:lumMod val="65000"/>
                    <a:lumOff val="35000"/>
                  </a:schemeClr>
                </a:solidFill>
                <a:latin typeface="Bebas" pitchFamily="2" charset="0"/>
                <a:ea typeface="微软雅黑" panose="020B0503020204020204" charset="-122"/>
                <a:sym typeface="Bebas" pitchFamily="2" charset="0"/>
              </a:rPr>
              <a:t>负向）以及抑郁倾向（无抑郁</a:t>
            </a:r>
            <a:r>
              <a:rPr lang="en-US" altLang="zh-CN" sz="1600" b="1" dirty="0">
                <a:solidFill>
                  <a:schemeClr val="tx1">
                    <a:lumMod val="65000"/>
                    <a:lumOff val="35000"/>
                  </a:schemeClr>
                </a:solidFill>
                <a:latin typeface="Bebas" pitchFamily="2" charset="0"/>
                <a:ea typeface="微软雅黑" panose="020B0503020204020204" charset="-122"/>
                <a:sym typeface="Bebas" pitchFamily="2" charset="0"/>
              </a:rPr>
              <a:t>or</a:t>
            </a:r>
            <a:r>
              <a:rPr lang="zh-CN" altLang="en-US" sz="1600" b="1" dirty="0">
                <a:solidFill>
                  <a:schemeClr val="tx1">
                    <a:lumMod val="65000"/>
                    <a:lumOff val="35000"/>
                  </a:schemeClr>
                </a:solidFill>
                <a:latin typeface="Bebas" pitchFamily="2" charset="0"/>
                <a:ea typeface="微软雅黑" panose="020B0503020204020204" charset="-122"/>
                <a:sym typeface="Bebas" pitchFamily="2" charset="0"/>
              </a:rPr>
              <a:t>抑郁）</a:t>
            </a:r>
          </a:p>
        </p:txBody>
      </p:sp>
      <p:sp>
        <p:nvSpPr>
          <p:cNvPr id="2" name="灯片编号占位符 1">
            <a:extLst>
              <a:ext uri="{FF2B5EF4-FFF2-40B4-BE49-F238E27FC236}">
                <a16:creationId xmlns:a16="http://schemas.microsoft.com/office/drawing/2014/main" id="{D3E511CD-6889-EDD0-EF68-F1B38BFC46BA}"/>
              </a:ext>
            </a:extLst>
          </p:cNvPr>
          <p:cNvSpPr>
            <a:spLocks noGrp="1"/>
          </p:cNvSpPr>
          <p:nvPr>
            <p:ph type="sldNum" sz="quarter" idx="12"/>
          </p:nvPr>
        </p:nvSpPr>
        <p:spPr/>
        <p:txBody>
          <a:bodyPr/>
          <a:lstStyle/>
          <a:p>
            <a:fld id="{67AA9543-8E7F-4B0E-B465-5BC3BA7A9893}" type="slidenum">
              <a:rPr lang="zh-CN" altLang="en-US" smtClean="0"/>
              <a:t>4</a:t>
            </a:fld>
            <a:endParaRPr lang="zh-CN" altLang="en-US"/>
          </a:p>
        </p:txBody>
      </p:sp>
    </p:spTree>
    <p:extLst>
      <p:ext uri="{BB962C8B-B14F-4D97-AF65-F5344CB8AC3E}">
        <p14:creationId xmlns:p14="http://schemas.microsoft.com/office/powerpoint/2010/main" val="214131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数据集</a:t>
            </a:r>
          </a:p>
        </p:txBody>
      </p:sp>
      <p:sp>
        <p:nvSpPr>
          <p:cNvPr id="11" name="椭圆 10"/>
          <p:cNvSpPr/>
          <p:nvPr/>
        </p:nvSpPr>
        <p:spPr>
          <a:xfrm>
            <a:off x="860705" y="1773417"/>
            <a:ext cx="756531" cy="74854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charset="-122"/>
              <a:sym typeface="Bebas" pitchFamily="2" charset="0"/>
            </a:endParaRPr>
          </a:p>
        </p:txBody>
      </p:sp>
      <p:sp>
        <p:nvSpPr>
          <p:cNvPr id="16" name="Freeform 207"/>
          <p:cNvSpPr>
            <a:spLocks noEditPoints="1"/>
          </p:cNvSpPr>
          <p:nvPr/>
        </p:nvSpPr>
        <p:spPr bwMode="auto">
          <a:xfrm>
            <a:off x="1065320" y="1997421"/>
            <a:ext cx="347302" cy="300537"/>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Bebas" pitchFamily="2" charset="0"/>
              <a:ea typeface="微软雅黑" panose="020B0503020204020204" charset="-122"/>
              <a:sym typeface="Bebas" pitchFamily="2" charset="0"/>
            </a:endParaRPr>
          </a:p>
        </p:txBody>
      </p:sp>
      <p:sp>
        <p:nvSpPr>
          <p:cNvPr id="17" name="文本框 16"/>
          <p:cNvSpPr txBox="1"/>
          <p:nvPr/>
        </p:nvSpPr>
        <p:spPr>
          <a:xfrm>
            <a:off x="1702372" y="1938164"/>
            <a:ext cx="5249145" cy="830997"/>
          </a:xfrm>
          <a:prstGeom prst="rect">
            <a:avLst/>
          </a:prstGeom>
          <a:noFill/>
        </p:spPr>
        <p:txBody>
          <a:bodyPr wrap="square" rtlCol="0">
            <a:spAutoFit/>
          </a:bodyPr>
          <a:lstStyle/>
          <a:p>
            <a:r>
              <a:rPr lang="zh-CN" altLang="en-US" sz="2400" b="1" dirty="0">
                <a:solidFill>
                  <a:srgbClr val="124062"/>
                </a:solidFill>
                <a:latin typeface="Bebas" pitchFamily="2" charset="0"/>
                <a:ea typeface="微软雅黑" panose="020B0503020204020204" charset="-122"/>
                <a:cs typeface="Lato Regular"/>
                <a:sym typeface="Bebas" pitchFamily="2" charset="0"/>
              </a:rPr>
              <a:t>数据集</a:t>
            </a:r>
            <a:r>
              <a:rPr lang="en-US" altLang="zh-CN" sz="2400" b="1" dirty="0">
                <a:solidFill>
                  <a:srgbClr val="124062"/>
                </a:solidFill>
                <a:latin typeface="Bebas" pitchFamily="2" charset="0"/>
                <a:ea typeface="微软雅黑" panose="020B0503020204020204" charset="-122"/>
                <a:cs typeface="Lato Regular"/>
                <a:sym typeface="Bebas" pitchFamily="2" charset="0"/>
              </a:rPr>
              <a:t>1</a:t>
            </a:r>
            <a:r>
              <a:rPr lang="zh-CN" altLang="en-US" sz="2400" b="1" dirty="0">
                <a:solidFill>
                  <a:srgbClr val="124062"/>
                </a:solidFill>
                <a:latin typeface="Bebas" pitchFamily="2" charset="0"/>
                <a:ea typeface="微软雅黑" panose="020B0503020204020204" charset="-122"/>
                <a:cs typeface="Lato Regular"/>
                <a:sym typeface="Bebas" pitchFamily="2" charset="0"/>
              </a:rPr>
              <a:t>：</a:t>
            </a:r>
            <a:r>
              <a:rPr lang="en-US" altLang="zh-CN" sz="2400" b="1" i="0" dirty="0">
                <a:solidFill>
                  <a:srgbClr val="1F2328"/>
                </a:solidFill>
                <a:effectLst/>
                <a:latin typeface="-apple-system"/>
              </a:rPr>
              <a:t>weibo_senti_100k</a:t>
            </a:r>
            <a:r>
              <a:rPr lang="zh-CN" altLang="en-US" sz="2400" b="1" i="0" dirty="0">
                <a:solidFill>
                  <a:srgbClr val="1F2328"/>
                </a:solidFill>
                <a:effectLst/>
                <a:latin typeface="-apple-system"/>
              </a:rPr>
              <a:t>数据集</a:t>
            </a:r>
            <a:endParaRPr lang="en-US" altLang="zh-CN" sz="2400" b="1" i="0" dirty="0">
              <a:solidFill>
                <a:srgbClr val="1F2328"/>
              </a:solidFill>
              <a:effectLst/>
              <a:latin typeface="-apple-system"/>
            </a:endParaRPr>
          </a:p>
          <a:p>
            <a:pPr lvl="0"/>
            <a:endParaRPr lang="zh-CN" altLang="en-US" sz="2400" b="1" dirty="0">
              <a:solidFill>
                <a:srgbClr val="124062"/>
              </a:solidFill>
              <a:latin typeface="Bebas" pitchFamily="2" charset="0"/>
              <a:ea typeface="微软雅黑" panose="020B0503020204020204" charset="-122"/>
              <a:cs typeface="Lato Regular"/>
              <a:sym typeface="Bebas" pitchFamily="2" charset="0"/>
            </a:endParaRPr>
          </a:p>
        </p:txBody>
      </p:sp>
      <p:pic>
        <p:nvPicPr>
          <p:cNvPr id="3" name="图片 2">
            <a:extLst>
              <a:ext uri="{FF2B5EF4-FFF2-40B4-BE49-F238E27FC236}">
                <a16:creationId xmlns:a16="http://schemas.microsoft.com/office/drawing/2014/main" id="{F5A88B12-EF9B-BB6F-3C35-24BD3E062EA8}"/>
              </a:ext>
            </a:extLst>
          </p:cNvPr>
          <p:cNvPicPr>
            <a:picLocks noChangeAspect="1"/>
          </p:cNvPicPr>
          <p:nvPr/>
        </p:nvPicPr>
        <p:blipFill>
          <a:blip r:embed="rId3"/>
          <a:stretch>
            <a:fillRect/>
          </a:stretch>
        </p:blipFill>
        <p:spPr>
          <a:xfrm>
            <a:off x="1611179" y="2521961"/>
            <a:ext cx="8217623" cy="4081957"/>
          </a:xfrm>
          <a:prstGeom prst="rect">
            <a:avLst/>
          </a:prstGeom>
        </p:spPr>
      </p:pic>
      <p:pic>
        <p:nvPicPr>
          <p:cNvPr id="4" name="图片 3">
            <a:extLst>
              <a:ext uri="{FF2B5EF4-FFF2-40B4-BE49-F238E27FC236}">
                <a16:creationId xmlns:a16="http://schemas.microsoft.com/office/drawing/2014/main" id="{E8E8D13A-DF5F-2453-E9B1-C5089D0B5D99}"/>
              </a:ext>
            </a:extLst>
          </p:cNvPr>
          <p:cNvPicPr>
            <a:picLocks noChangeAspect="1"/>
          </p:cNvPicPr>
          <p:nvPr/>
        </p:nvPicPr>
        <p:blipFill>
          <a:blip r:embed="rId4"/>
          <a:stretch>
            <a:fillRect/>
          </a:stretch>
        </p:blipFill>
        <p:spPr>
          <a:xfrm>
            <a:off x="5439686" y="3956029"/>
            <a:ext cx="5615244" cy="2647889"/>
          </a:xfrm>
          <a:prstGeom prst="rect">
            <a:avLst/>
          </a:prstGeom>
        </p:spPr>
      </p:pic>
      <p:sp>
        <p:nvSpPr>
          <p:cNvPr id="5" name="灯片编号占位符 4">
            <a:extLst>
              <a:ext uri="{FF2B5EF4-FFF2-40B4-BE49-F238E27FC236}">
                <a16:creationId xmlns:a16="http://schemas.microsoft.com/office/drawing/2014/main" id="{BC016F6E-2272-C196-636F-C50792126E31}"/>
              </a:ext>
            </a:extLst>
          </p:cNvPr>
          <p:cNvSpPr>
            <a:spLocks noGrp="1"/>
          </p:cNvSpPr>
          <p:nvPr>
            <p:ph type="sldNum" sz="quarter" idx="12"/>
          </p:nvPr>
        </p:nvSpPr>
        <p:spPr/>
        <p:txBody>
          <a:bodyPr/>
          <a:lstStyle/>
          <a:p>
            <a:fld id="{67AA9543-8E7F-4B0E-B465-5BC3BA7A9893}" type="slidenum">
              <a:rPr lang="zh-CN" altLang="en-US" smtClean="0"/>
              <a:t>5</a:t>
            </a:fld>
            <a:endParaRPr lang="zh-CN" altLang="en-US"/>
          </a:p>
        </p:txBody>
      </p:sp>
    </p:spTree>
    <p:extLst>
      <p:ext uri="{BB962C8B-B14F-4D97-AF65-F5344CB8AC3E}">
        <p14:creationId xmlns:p14="http://schemas.microsoft.com/office/powerpoint/2010/main" val="354882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数据集</a:t>
            </a:r>
          </a:p>
        </p:txBody>
      </p:sp>
      <p:sp>
        <p:nvSpPr>
          <p:cNvPr id="11" name="椭圆 10"/>
          <p:cNvSpPr/>
          <p:nvPr/>
        </p:nvSpPr>
        <p:spPr>
          <a:xfrm>
            <a:off x="860705" y="1773417"/>
            <a:ext cx="756531" cy="74854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charset="-122"/>
              <a:sym typeface="Bebas" pitchFamily="2" charset="0"/>
            </a:endParaRPr>
          </a:p>
        </p:txBody>
      </p:sp>
      <p:sp>
        <p:nvSpPr>
          <p:cNvPr id="16" name="Freeform 207"/>
          <p:cNvSpPr>
            <a:spLocks noEditPoints="1"/>
          </p:cNvSpPr>
          <p:nvPr/>
        </p:nvSpPr>
        <p:spPr bwMode="auto">
          <a:xfrm>
            <a:off x="1065320" y="1997421"/>
            <a:ext cx="347302" cy="300537"/>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Bebas" pitchFamily="2" charset="0"/>
              <a:ea typeface="微软雅黑" panose="020B0503020204020204" charset="-122"/>
              <a:sym typeface="Bebas" pitchFamily="2" charset="0"/>
            </a:endParaRPr>
          </a:p>
        </p:txBody>
      </p:sp>
      <p:sp>
        <p:nvSpPr>
          <p:cNvPr id="17" name="文本框 16"/>
          <p:cNvSpPr txBox="1"/>
          <p:nvPr/>
        </p:nvSpPr>
        <p:spPr>
          <a:xfrm>
            <a:off x="1702372" y="1938164"/>
            <a:ext cx="5249145" cy="830997"/>
          </a:xfrm>
          <a:prstGeom prst="rect">
            <a:avLst/>
          </a:prstGeom>
          <a:noFill/>
        </p:spPr>
        <p:txBody>
          <a:bodyPr wrap="square" rtlCol="0">
            <a:spAutoFit/>
          </a:bodyPr>
          <a:lstStyle/>
          <a:p>
            <a:pPr algn="l"/>
            <a:r>
              <a:rPr lang="zh-CN" altLang="en-US" sz="2400" b="1" dirty="0">
                <a:solidFill>
                  <a:srgbClr val="124062"/>
                </a:solidFill>
                <a:latin typeface="Bebas" pitchFamily="2" charset="0"/>
                <a:ea typeface="微软雅黑" panose="020B0503020204020204" charset="-122"/>
                <a:cs typeface="Lato Regular"/>
                <a:sym typeface="Bebas" pitchFamily="2" charset="0"/>
              </a:rPr>
              <a:t>数据集</a:t>
            </a:r>
            <a:r>
              <a:rPr lang="en-US" altLang="zh-CN" sz="2400" b="1" dirty="0">
                <a:solidFill>
                  <a:srgbClr val="124062"/>
                </a:solidFill>
                <a:latin typeface="Bebas" pitchFamily="2" charset="0"/>
                <a:ea typeface="微软雅黑" panose="020B0503020204020204" charset="-122"/>
                <a:cs typeface="Lato Regular"/>
                <a:sym typeface="Bebas" pitchFamily="2" charset="0"/>
              </a:rPr>
              <a:t>2</a:t>
            </a:r>
            <a:r>
              <a:rPr lang="zh-CN" altLang="en-US" sz="2400" b="1" dirty="0">
                <a:solidFill>
                  <a:srgbClr val="124062"/>
                </a:solidFill>
                <a:latin typeface="Bebas" pitchFamily="2" charset="0"/>
                <a:ea typeface="微软雅黑" panose="020B0503020204020204" charset="-122"/>
                <a:cs typeface="Lato Regular"/>
                <a:sym typeface="Bebas" pitchFamily="2" charset="0"/>
              </a:rPr>
              <a:t>：</a:t>
            </a:r>
            <a:r>
              <a:rPr lang="en-US" altLang="zh-CN" sz="2400" b="1" i="0" dirty="0">
                <a:solidFill>
                  <a:srgbClr val="1F2328"/>
                </a:solidFill>
                <a:effectLst/>
                <a:latin typeface="-apple-system"/>
              </a:rPr>
              <a:t>Avec2019</a:t>
            </a:r>
            <a:r>
              <a:rPr lang="zh-CN" altLang="en-US" sz="2400" b="1" i="0" dirty="0">
                <a:solidFill>
                  <a:srgbClr val="1F2328"/>
                </a:solidFill>
                <a:effectLst/>
                <a:latin typeface="-apple-system"/>
              </a:rPr>
              <a:t>大赛数据集</a:t>
            </a:r>
          </a:p>
          <a:p>
            <a:pPr lvl="0"/>
            <a:endParaRPr lang="zh-CN" altLang="en-US" sz="2400" b="1" dirty="0">
              <a:solidFill>
                <a:srgbClr val="124062"/>
              </a:solidFill>
              <a:latin typeface="Bebas" pitchFamily="2" charset="0"/>
              <a:ea typeface="微软雅黑" panose="020B0503020204020204" charset="-122"/>
              <a:cs typeface="Lato Regular"/>
              <a:sym typeface="Bebas" pitchFamily="2" charset="0"/>
            </a:endParaRPr>
          </a:p>
        </p:txBody>
      </p:sp>
      <p:sp>
        <p:nvSpPr>
          <p:cNvPr id="5" name="文本框 4">
            <a:extLst>
              <a:ext uri="{FF2B5EF4-FFF2-40B4-BE49-F238E27FC236}">
                <a16:creationId xmlns:a16="http://schemas.microsoft.com/office/drawing/2014/main" id="{66213C03-4859-BD95-4279-0F76A58602A4}"/>
              </a:ext>
            </a:extLst>
          </p:cNvPr>
          <p:cNvSpPr txBox="1"/>
          <p:nvPr/>
        </p:nvSpPr>
        <p:spPr>
          <a:xfrm>
            <a:off x="1719769" y="2604689"/>
            <a:ext cx="8645236" cy="2554545"/>
          </a:xfrm>
          <a:prstGeom prst="rect">
            <a:avLst/>
          </a:prstGeom>
          <a:noFill/>
        </p:spPr>
        <p:txBody>
          <a:bodyPr wrap="square" rtlCol="0">
            <a:spAutoFit/>
          </a:bodyPr>
          <a:lstStyle/>
          <a:p>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AVEC-2019</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大赛的主题简单来说就是多模态抑郁识别</a:t>
            </a:r>
            <a:endPar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endParaRPr>
          </a:p>
          <a:p>
            <a:endPar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endParaRPr>
          </a:p>
          <a:p>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数据集特点：为了比较在明确的条件下自动健康和情感分析方法的相对优点，采用的数据是具有大量的完全自然行为的未分割的、非原型的和非预先选择的数据。</a:t>
            </a:r>
            <a:r>
              <a:rPr lang="zh-CN" altLang="en-US" sz="1600" b="1" dirty="0">
                <a:solidFill>
                  <a:schemeClr val="tx1">
                    <a:lumMod val="75000"/>
                    <a:lumOff val="25000"/>
                  </a:schemeClr>
                </a:solidFill>
                <a:latin typeface="Adobe 黑体 Std R" panose="020B0400000000000000" pitchFamily="34" charset="-122"/>
                <a:ea typeface="Adobe 黑体 Std R" panose="020B0400000000000000" pitchFamily="34" charset="-122"/>
              </a:rPr>
              <a:t>其中采用抑郁严重程度</a:t>
            </a:r>
            <a:r>
              <a:rPr lang="en-US" altLang="zh-CN" sz="1600" b="1" dirty="0">
                <a:solidFill>
                  <a:schemeClr val="tx1">
                    <a:lumMod val="75000"/>
                    <a:lumOff val="25000"/>
                  </a:schemeClr>
                </a:solidFill>
                <a:latin typeface="Adobe 黑体 Std R" panose="020B0400000000000000" pitchFamily="34" charset="-122"/>
                <a:ea typeface="Adobe 黑体 Std R" panose="020B0400000000000000" pitchFamily="34" charset="-122"/>
              </a:rPr>
              <a:t>(PHQ-8</a:t>
            </a:r>
            <a:r>
              <a:rPr lang="zh-CN" altLang="en-US" sz="1600" b="1" dirty="0">
                <a:solidFill>
                  <a:schemeClr val="tx1">
                    <a:lumMod val="75000"/>
                    <a:lumOff val="25000"/>
                  </a:schemeClr>
                </a:solidFill>
                <a:latin typeface="Adobe 黑体 Std R" panose="020B0400000000000000" pitchFamily="34" charset="-122"/>
                <a:ea typeface="Adobe 黑体 Std R" panose="020B0400000000000000" pitchFamily="34" charset="-122"/>
              </a:rPr>
              <a:t>问卷得分</a:t>
            </a:r>
            <a:r>
              <a:rPr lang="en-US" altLang="zh-CN" sz="1600" b="1" dirty="0">
                <a:solidFill>
                  <a:schemeClr val="tx1">
                    <a:lumMod val="75000"/>
                    <a:lumOff val="25000"/>
                  </a:schemeClr>
                </a:solidFill>
                <a:latin typeface="Adobe 黑体 Std R" panose="020B0400000000000000" pitchFamily="34" charset="-122"/>
                <a:ea typeface="Adobe 黑体 Std R" panose="020B0400000000000000" pitchFamily="34" charset="-122"/>
              </a:rPr>
              <a:t>)</a:t>
            </a:r>
            <a:r>
              <a:rPr lang="zh-CN" altLang="en-US" sz="1600" b="1" dirty="0">
                <a:solidFill>
                  <a:schemeClr val="tx1">
                    <a:lumMod val="75000"/>
                    <a:lumOff val="25000"/>
                  </a:schemeClr>
                </a:solidFill>
                <a:latin typeface="Adobe 黑体 Std R" panose="020B0400000000000000" pitchFamily="34" charset="-122"/>
                <a:ea typeface="Adobe 黑体 Std R" panose="020B0400000000000000" pitchFamily="34" charset="-122"/>
              </a:rPr>
              <a:t>来衡量患者的抑郁程度。</a:t>
            </a:r>
            <a:endParaRPr lang="en-US" altLang="zh-CN" sz="1600" b="1" dirty="0">
              <a:solidFill>
                <a:schemeClr val="tx1">
                  <a:lumMod val="75000"/>
                  <a:lumOff val="25000"/>
                </a:schemeClr>
              </a:solidFill>
              <a:latin typeface="Adobe 黑体 Std R" panose="020B0400000000000000" pitchFamily="34" charset="-122"/>
              <a:ea typeface="Adobe 黑体 Std R" panose="020B0400000000000000" pitchFamily="34" charset="-122"/>
            </a:endParaRPr>
          </a:p>
          <a:p>
            <a:endPar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endParaRPr>
          </a:p>
          <a:p>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数据集包含与进行临床访谈的虚拟代理人互动的患者的视听记录，包含音频、视频、文本三个部分。其中文本部分是音频记录转文字得到的结果</a:t>
            </a:r>
            <a:endPar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endParaRPr>
          </a:p>
          <a:p>
            <a:endPar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endParaRPr>
          </a:p>
          <a:p>
            <a:r>
              <a:rPr lang="zh-CN" altLang="en-US" sz="1600" b="1" dirty="0">
                <a:solidFill>
                  <a:srgbClr val="C00000"/>
                </a:solidFill>
                <a:latin typeface="Adobe 黑体 Std R" panose="020B0400000000000000" pitchFamily="34" charset="-122"/>
                <a:ea typeface="Adobe 黑体 Std R" panose="020B0400000000000000" pitchFamily="34" charset="-122"/>
              </a:rPr>
              <a:t>本模型所使用的的数据集是</a:t>
            </a:r>
            <a:r>
              <a:rPr lang="en-US" altLang="zh-CN" sz="1600" b="1" dirty="0">
                <a:solidFill>
                  <a:srgbClr val="C00000"/>
                </a:solidFill>
                <a:latin typeface="Adobe 黑体 Std R" panose="020B0400000000000000" pitchFamily="34" charset="-122"/>
                <a:ea typeface="Adobe 黑体 Std R" panose="020B0400000000000000" pitchFamily="34" charset="-122"/>
              </a:rPr>
              <a:t>AVEC-2019</a:t>
            </a:r>
            <a:r>
              <a:rPr lang="zh-CN" altLang="en-US" sz="1600" b="1" dirty="0">
                <a:solidFill>
                  <a:srgbClr val="C00000"/>
                </a:solidFill>
                <a:latin typeface="Adobe 黑体 Std R" panose="020B0400000000000000" pitchFamily="34" charset="-122"/>
                <a:ea typeface="Adobe 黑体 Std R" panose="020B0400000000000000" pitchFamily="34" charset="-122"/>
              </a:rPr>
              <a:t>数据集中的文本部分。</a:t>
            </a:r>
          </a:p>
        </p:txBody>
      </p:sp>
      <p:sp>
        <p:nvSpPr>
          <p:cNvPr id="2" name="文本框 1">
            <a:extLst>
              <a:ext uri="{FF2B5EF4-FFF2-40B4-BE49-F238E27FC236}">
                <a16:creationId xmlns:a16="http://schemas.microsoft.com/office/drawing/2014/main" id="{93A6D089-F81A-B454-A54E-04F24B494DE1}"/>
              </a:ext>
            </a:extLst>
          </p:cNvPr>
          <p:cNvSpPr txBox="1"/>
          <p:nvPr/>
        </p:nvSpPr>
        <p:spPr>
          <a:xfrm>
            <a:off x="688531" y="5983187"/>
            <a:ext cx="10331863" cy="461665"/>
          </a:xfrm>
          <a:prstGeom prst="rect">
            <a:avLst/>
          </a:prstGeom>
          <a:noFill/>
        </p:spPr>
        <p:txBody>
          <a:bodyPr wrap="square" rtlCol="0">
            <a:spAutoFit/>
          </a:bodyPr>
          <a:lstStyle/>
          <a:p>
            <a:r>
              <a:rPr lang="en-US" altLang="zh-CN" sz="1200" b="0" i="0" dirty="0">
                <a:solidFill>
                  <a:srgbClr val="222222"/>
                </a:solidFill>
                <a:effectLst/>
                <a:latin typeface="Arial" panose="020B0604020202020204" pitchFamily="34" charset="0"/>
              </a:rPr>
              <a:t>[1] </a:t>
            </a:r>
            <a:r>
              <a:rPr lang="en-US" altLang="zh-CN" sz="1200" b="0" i="0" dirty="0" err="1">
                <a:solidFill>
                  <a:srgbClr val="222222"/>
                </a:solidFill>
                <a:effectLst/>
                <a:latin typeface="Arial" panose="020B0604020202020204" pitchFamily="34" charset="0"/>
              </a:rPr>
              <a:t>Ringeval</a:t>
            </a:r>
            <a:r>
              <a:rPr lang="en-US" altLang="zh-CN" sz="1200" b="0" i="0" dirty="0">
                <a:solidFill>
                  <a:srgbClr val="222222"/>
                </a:solidFill>
                <a:effectLst/>
                <a:latin typeface="Arial" panose="020B0604020202020204" pitchFamily="34" charset="0"/>
              </a:rPr>
              <a:t> F, Schuller B, </a:t>
            </a:r>
            <a:r>
              <a:rPr lang="en-US" altLang="zh-CN" sz="1200" b="0" i="0" dirty="0" err="1">
                <a:solidFill>
                  <a:srgbClr val="222222"/>
                </a:solidFill>
                <a:effectLst/>
                <a:latin typeface="Arial" panose="020B0604020202020204" pitchFamily="34" charset="0"/>
              </a:rPr>
              <a:t>Valstar</a:t>
            </a:r>
            <a:r>
              <a:rPr lang="en-US" altLang="zh-CN" sz="1200" b="0" i="0" dirty="0">
                <a:solidFill>
                  <a:srgbClr val="222222"/>
                </a:solidFill>
                <a:effectLst/>
                <a:latin typeface="Arial" panose="020B0604020202020204" pitchFamily="34" charset="0"/>
              </a:rPr>
              <a:t> M, et al. AVEC 2019 workshop and challenge: state-of-mind, detecting depression with AI, and cross-cultural affect recognition[C]//Proceedings of the 9th International on Audio/visual Emotion Challenge and Workshop. 2019: 3-12.</a:t>
            </a:r>
            <a:endParaRPr lang="zh-CN" altLang="en-US" sz="1200" dirty="0"/>
          </a:p>
        </p:txBody>
      </p:sp>
      <p:sp>
        <p:nvSpPr>
          <p:cNvPr id="3" name="灯片编号占位符 2">
            <a:extLst>
              <a:ext uri="{FF2B5EF4-FFF2-40B4-BE49-F238E27FC236}">
                <a16:creationId xmlns:a16="http://schemas.microsoft.com/office/drawing/2014/main" id="{CB6FCD54-84DE-7E0E-1AB0-293E3D427395}"/>
              </a:ext>
            </a:extLst>
          </p:cNvPr>
          <p:cNvSpPr>
            <a:spLocks noGrp="1"/>
          </p:cNvSpPr>
          <p:nvPr>
            <p:ph type="sldNum" sz="quarter" idx="12"/>
          </p:nvPr>
        </p:nvSpPr>
        <p:spPr/>
        <p:txBody>
          <a:bodyPr/>
          <a:lstStyle/>
          <a:p>
            <a:fld id="{67AA9543-8E7F-4B0E-B465-5BC3BA7A9893}" type="slidenum">
              <a:rPr lang="zh-CN" altLang="en-US" smtClean="0"/>
              <a:t>6</a:t>
            </a:fld>
            <a:endParaRPr lang="zh-CN" altLang="en-US"/>
          </a:p>
        </p:txBody>
      </p:sp>
    </p:spTree>
    <p:extLst>
      <p:ext uri="{BB962C8B-B14F-4D97-AF65-F5344CB8AC3E}">
        <p14:creationId xmlns:p14="http://schemas.microsoft.com/office/powerpoint/2010/main" val="267960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数据集</a:t>
            </a:r>
          </a:p>
        </p:txBody>
      </p:sp>
      <p:sp>
        <p:nvSpPr>
          <p:cNvPr id="11" name="椭圆 10"/>
          <p:cNvSpPr/>
          <p:nvPr/>
        </p:nvSpPr>
        <p:spPr>
          <a:xfrm>
            <a:off x="860705" y="1773417"/>
            <a:ext cx="756531" cy="74854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charset="-122"/>
              <a:sym typeface="Bebas" pitchFamily="2" charset="0"/>
            </a:endParaRPr>
          </a:p>
        </p:txBody>
      </p:sp>
      <p:sp>
        <p:nvSpPr>
          <p:cNvPr id="16" name="Freeform 207"/>
          <p:cNvSpPr>
            <a:spLocks noEditPoints="1"/>
          </p:cNvSpPr>
          <p:nvPr/>
        </p:nvSpPr>
        <p:spPr bwMode="auto">
          <a:xfrm>
            <a:off x="1065320" y="1997421"/>
            <a:ext cx="347302" cy="300537"/>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Bebas" pitchFamily="2" charset="0"/>
              <a:ea typeface="微软雅黑" panose="020B0503020204020204" charset="-122"/>
              <a:sym typeface="Bebas" pitchFamily="2" charset="0"/>
            </a:endParaRPr>
          </a:p>
        </p:txBody>
      </p:sp>
      <p:sp>
        <p:nvSpPr>
          <p:cNvPr id="17" name="文本框 16"/>
          <p:cNvSpPr txBox="1"/>
          <p:nvPr/>
        </p:nvSpPr>
        <p:spPr>
          <a:xfrm>
            <a:off x="1702372" y="1938164"/>
            <a:ext cx="5249145" cy="830997"/>
          </a:xfrm>
          <a:prstGeom prst="rect">
            <a:avLst/>
          </a:prstGeom>
          <a:noFill/>
        </p:spPr>
        <p:txBody>
          <a:bodyPr wrap="square" rtlCol="0">
            <a:spAutoFit/>
          </a:bodyPr>
          <a:lstStyle/>
          <a:p>
            <a:pPr algn="l"/>
            <a:r>
              <a:rPr lang="zh-CN" altLang="en-US" sz="2400" b="1" dirty="0">
                <a:solidFill>
                  <a:srgbClr val="124062"/>
                </a:solidFill>
                <a:latin typeface="Bebas" pitchFamily="2" charset="0"/>
                <a:ea typeface="微软雅黑" panose="020B0503020204020204" charset="-122"/>
                <a:cs typeface="Lato Regular"/>
                <a:sym typeface="Bebas" pitchFamily="2" charset="0"/>
              </a:rPr>
              <a:t>数据集</a:t>
            </a:r>
            <a:r>
              <a:rPr lang="en-US" altLang="zh-CN" sz="2400" b="1" dirty="0">
                <a:solidFill>
                  <a:srgbClr val="124062"/>
                </a:solidFill>
                <a:latin typeface="Bebas" pitchFamily="2" charset="0"/>
                <a:ea typeface="微软雅黑" panose="020B0503020204020204" charset="-122"/>
                <a:cs typeface="Lato Regular"/>
                <a:sym typeface="Bebas" pitchFamily="2" charset="0"/>
              </a:rPr>
              <a:t>2</a:t>
            </a:r>
            <a:r>
              <a:rPr lang="zh-CN" altLang="en-US" sz="2400" b="1" dirty="0">
                <a:solidFill>
                  <a:srgbClr val="124062"/>
                </a:solidFill>
                <a:latin typeface="Bebas" pitchFamily="2" charset="0"/>
                <a:ea typeface="微软雅黑" panose="020B0503020204020204" charset="-122"/>
                <a:cs typeface="Lato Regular"/>
                <a:sym typeface="Bebas" pitchFamily="2" charset="0"/>
              </a:rPr>
              <a:t>：</a:t>
            </a:r>
            <a:r>
              <a:rPr lang="en-US" altLang="zh-CN" sz="2400" b="1" i="0" dirty="0">
                <a:solidFill>
                  <a:srgbClr val="1F2328"/>
                </a:solidFill>
                <a:effectLst/>
                <a:latin typeface="-apple-system"/>
              </a:rPr>
              <a:t>Avec2019</a:t>
            </a:r>
            <a:r>
              <a:rPr lang="zh-CN" altLang="en-US" sz="2400" b="1" i="0" dirty="0">
                <a:solidFill>
                  <a:srgbClr val="1F2328"/>
                </a:solidFill>
                <a:effectLst/>
                <a:latin typeface="-apple-system"/>
              </a:rPr>
              <a:t>大赛数据集</a:t>
            </a:r>
          </a:p>
          <a:p>
            <a:pPr lvl="0"/>
            <a:endParaRPr lang="zh-CN" altLang="en-US" sz="2400" b="1" dirty="0">
              <a:solidFill>
                <a:srgbClr val="124062"/>
              </a:solidFill>
              <a:latin typeface="Bebas" pitchFamily="2" charset="0"/>
              <a:ea typeface="微软雅黑" panose="020B0503020204020204" charset="-122"/>
              <a:cs typeface="Lato Regular"/>
              <a:sym typeface="Bebas" pitchFamily="2" charset="0"/>
            </a:endParaRPr>
          </a:p>
        </p:txBody>
      </p:sp>
      <p:sp>
        <p:nvSpPr>
          <p:cNvPr id="7" name="文本框 6">
            <a:extLst>
              <a:ext uri="{FF2B5EF4-FFF2-40B4-BE49-F238E27FC236}">
                <a16:creationId xmlns:a16="http://schemas.microsoft.com/office/drawing/2014/main" id="{F3365CD8-4679-DF10-5E9D-1DD2EBE320AC}"/>
              </a:ext>
            </a:extLst>
          </p:cNvPr>
          <p:cNvSpPr txBox="1"/>
          <p:nvPr/>
        </p:nvSpPr>
        <p:spPr>
          <a:xfrm>
            <a:off x="688531" y="5983187"/>
            <a:ext cx="10331863" cy="461665"/>
          </a:xfrm>
          <a:prstGeom prst="rect">
            <a:avLst/>
          </a:prstGeom>
          <a:noFill/>
        </p:spPr>
        <p:txBody>
          <a:bodyPr wrap="square" rtlCol="0">
            <a:spAutoFit/>
          </a:bodyPr>
          <a:lstStyle/>
          <a:p>
            <a:r>
              <a:rPr lang="en-US" altLang="zh-CN" sz="1200" b="0" i="0" dirty="0">
                <a:solidFill>
                  <a:srgbClr val="222222"/>
                </a:solidFill>
                <a:effectLst/>
                <a:latin typeface="Arial" panose="020B0604020202020204" pitchFamily="34" charset="0"/>
              </a:rPr>
              <a:t>[1] Kroenke K, </a:t>
            </a:r>
            <a:r>
              <a:rPr lang="en-US" altLang="zh-CN" sz="1200" b="0" i="0" dirty="0" err="1">
                <a:solidFill>
                  <a:srgbClr val="222222"/>
                </a:solidFill>
                <a:effectLst/>
                <a:latin typeface="Arial" panose="020B0604020202020204" pitchFamily="34" charset="0"/>
              </a:rPr>
              <a:t>Strine</a:t>
            </a:r>
            <a:r>
              <a:rPr lang="en-US" altLang="zh-CN" sz="1200" b="0" i="0" dirty="0">
                <a:solidFill>
                  <a:srgbClr val="222222"/>
                </a:solidFill>
                <a:effectLst/>
                <a:latin typeface="Arial" panose="020B0604020202020204" pitchFamily="34" charset="0"/>
              </a:rPr>
              <a:t> T W, Spitzer R L, et al. The PHQ-8 as a measure of current depression in the general population[J]. Journal of affective disorders, 2009, 114(1-3): 163-173.</a:t>
            </a:r>
            <a:endParaRPr lang="zh-CN" altLang="en-US" sz="1200" dirty="0"/>
          </a:p>
        </p:txBody>
      </p:sp>
      <p:pic>
        <p:nvPicPr>
          <p:cNvPr id="9" name="图片 8">
            <a:extLst>
              <a:ext uri="{FF2B5EF4-FFF2-40B4-BE49-F238E27FC236}">
                <a16:creationId xmlns:a16="http://schemas.microsoft.com/office/drawing/2014/main" id="{4BB74A3D-40E5-452C-177F-576121AEA310}"/>
              </a:ext>
            </a:extLst>
          </p:cNvPr>
          <p:cNvPicPr>
            <a:picLocks noChangeAspect="1"/>
          </p:cNvPicPr>
          <p:nvPr/>
        </p:nvPicPr>
        <p:blipFill>
          <a:blip r:embed="rId3"/>
          <a:stretch>
            <a:fillRect/>
          </a:stretch>
        </p:blipFill>
        <p:spPr>
          <a:xfrm>
            <a:off x="4934459" y="2919068"/>
            <a:ext cx="6569009" cy="2339543"/>
          </a:xfrm>
          <a:prstGeom prst="rect">
            <a:avLst/>
          </a:prstGeom>
        </p:spPr>
      </p:pic>
      <p:sp>
        <p:nvSpPr>
          <p:cNvPr id="10" name="文本框 9">
            <a:extLst>
              <a:ext uri="{FF2B5EF4-FFF2-40B4-BE49-F238E27FC236}">
                <a16:creationId xmlns:a16="http://schemas.microsoft.com/office/drawing/2014/main" id="{E7DC96A6-244E-60AA-5344-4950509E2796}"/>
              </a:ext>
            </a:extLst>
          </p:cNvPr>
          <p:cNvSpPr txBox="1"/>
          <p:nvPr/>
        </p:nvSpPr>
        <p:spPr>
          <a:xfrm>
            <a:off x="828197" y="3528809"/>
            <a:ext cx="3966596" cy="830997"/>
          </a:xfrm>
          <a:prstGeom prst="rect">
            <a:avLst/>
          </a:prstGeom>
          <a:noFill/>
        </p:spPr>
        <p:txBody>
          <a:bodyPr wrap="square" rtlCol="0">
            <a:spAutoFit/>
          </a:bodyPr>
          <a:lstStyle/>
          <a:p>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PHQ-8</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问卷共有</a:t>
            </a:r>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8</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个题目。每个题目的每个选项分别对应</a:t>
            </a:r>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0~3</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分。</a:t>
            </a:r>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PHQ-8</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的总分值为</a:t>
            </a:r>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0~24</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分，总分≥</a:t>
            </a:r>
            <a:r>
              <a:rPr lang="en-US" altLang="zh-CN" sz="1600" dirty="0">
                <a:solidFill>
                  <a:schemeClr val="tx1">
                    <a:lumMod val="75000"/>
                    <a:lumOff val="25000"/>
                  </a:schemeClr>
                </a:solidFill>
                <a:latin typeface="Adobe 黑体 Std R" panose="020B0400000000000000" pitchFamily="34" charset="-122"/>
                <a:ea typeface="Adobe 黑体 Std R" panose="020B0400000000000000" pitchFamily="34" charset="-122"/>
              </a:rPr>
              <a:t>10</a:t>
            </a:r>
            <a:r>
              <a:rPr lang="zh-CN" altLang="en-US" sz="1600" dirty="0">
                <a:solidFill>
                  <a:schemeClr val="tx1">
                    <a:lumMod val="75000"/>
                    <a:lumOff val="25000"/>
                  </a:schemeClr>
                </a:solidFill>
                <a:latin typeface="Adobe 黑体 Std R" panose="020B0400000000000000" pitchFamily="34" charset="-122"/>
                <a:ea typeface="Adobe 黑体 Std R" panose="020B0400000000000000" pitchFamily="34" charset="-122"/>
              </a:rPr>
              <a:t>分者认为有抑郁倾向。</a:t>
            </a:r>
          </a:p>
        </p:txBody>
      </p:sp>
      <p:sp>
        <p:nvSpPr>
          <p:cNvPr id="2" name="灯片编号占位符 1">
            <a:extLst>
              <a:ext uri="{FF2B5EF4-FFF2-40B4-BE49-F238E27FC236}">
                <a16:creationId xmlns:a16="http://schemas.microsoft.com/office/drawing/2014/main" id="{DBC74F01-DBD7-ACDE-62C0-FA282B2BC9E3}"/>
              </a:ext>
            </a:extLst>
          </p:cNvPr>
          <p:cNvSpPr>
            <a:spLocks noGrp="1"/>
          </p:cNvSpPr>
          <p:nvPr>
            <p:ph type="sldNum" sz="quarter" idx="12"/>
          </p:nvPr>
        </p:nvSpPr>
        <p:spPr/>
        <p:txBody>
          <a:bodyPr/>
          <a:lstStyle/>
          <a:p>
            <a:fld id="{67AA9543-8E7F-4B0E-B465-5BC3BA7A9893}" type="slidenum">
              <a:rPr lang="zh-CN" altLang="en-US" smtClean="0"/>
              <a:t>7</a:t>
            </a:fld>
            <a:endParaRPr lang="zh-CN" altLang="en-US"/>
          </a:p>
        </p:txBody>
      </p:sp>
    </p:spTree>
    <p:extLst>
      <p:ext uri="{BB962C8B-B14F-4D97-AF65-F5344CB8AC3E}">
        <p14:creationId xmlns:p14="http://schemas.microsoft.com/office/powerpoint/2010/main" val="1365719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项目进展情况</a:t>
            </a:r>
          </a:p>
        </p:txBody>
      </p:sp>
      <p:pic>
        <p:nvPicPr>
          <p:cNvPr id="32" name="图片 31">
            <a:extLst>
              <a:ext uri="{FF2B5EF4-FFF2-40B4-BE49-F238E27FC236}">
                <a16:creationId xmlns:a16="http://schemas.microsoft.com/office/drawing/2014/main" id="{340904B9-6446-1E4D-F117-43C1D8023A1A}"/>
              </a:ext>
            </a:extLst>
          </p:cNvPr>
          <p:cNvPicPr>
            <a:picLocks noChangeAspect="1"/>
          </p:cNvPicPr>
          <p:nvPr/>
        </p:nvPicPr>
        <p:blipFill>
          <a:blip r:embed="rId3"/>
          <a:stretch>
            <a:fillRect/>
          </a:stretch>
        </p:blipFill>
        <p:spPr>
          <a:xfrm>
            <a:off x="4862707" y="2395795"/>
            <a:ext cx="6879997" cy="2666743"/>
          </a:xfrm>
          <a:prstGeom prst="rect">
            <a:avLst/>
          </a:prstGeom>
        </p:spPr>
      </p:pic>
      <p:sp>
        <p:nvSpPr>
          <p:cNvPr id="33" name="文本框 32">
            <a:extLst>
              <a:ext uri="{FF2B5EF4-FFF2-40B4-BE49-F238E27FC236}">
                <a16:creationId xmlns:a16="http://schemas.microsoft.com/office/drawing/2014/main" id="{26837074-A713-4737-75E3-DF3AB466ECFA}"/>
              </a:ext>
            </a:extLst>
          </p:cNvPr>
          <p:cNvSpPr txBox="1"/>
          <p:nvPr/>
        </p:nvSpPr>
        <p:spPr>
          <a:xfrm>
            <a:off x="499680" y="2990502"/>
            <a:ext cx="4413411"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Adobe 黑体 Std R" panose="020B0400000000000000" pitchFamily="34" charset="-122"/>
                <a:ea typeface="Adobe 黑体 Std R" panose="020B0400000000000000" pitchFamily="34" charset="-122"/>
              </a:rPr>
              <a:t>已完成：微博爬虫模块</a:t>
            </a:r>
            <a:endParaRPr lang="en-US" altLang="zh-CN" dirty="0">
              <a:latin typeface="Adobe 黑体 Std R" panose="020B0400000000000000" pitchFamily="34" charset="-122"/>
              <a:ea typeface="Adobe 黑体 Std R" panose="020B0400000000000000" pitchFamily="34" charset="-122"/>
            </a:endParaRPr>
          </a:p>
          <a:p>
            <a:pPr marL="285750" indent="-285750">
              <a:buFont typeface="Arial" panose="020B0604020202020204" pitchFamily="34" charset="0"/>
              <a:buChar char="•"/>
            </a:pPr>
            <a:endParaRPr lang="en-US" altLang="zh-CN" dirty="0">
              <a:latin typeface="Adobe 黑体 Std R" panose="020B0400000000000000" pitchFamily="34" charset="-122"/>
              <a:ea typeface="Adobe 黑体 Std R" panose="020B0400000000000000" pitchFamily="34" charset="-122"/>
            </a:endParaRPr>
          </a:p>
          <a:p>
            <a:pPr marL="285750" indent="-285750">
              <a:buFont typeface="Arial" panose="020B0604020202020204" pitchFamily="34" charset="0"/>
              <a:buChar char="•"/>
            </a:pPr>
            <a:r>
              <a:rPr lang="zh-CN" altLang="en-US" dirty="0">
                <a:latin typeface="Adobe 黑体 Std R" panose="020B0400000000000000" pitchFamily="34" charset="-122"/>
                <a:ea typeface="Adobe 黑体 Std R" panose="020B0400000000000000" pitchFamily="34" charset="-122"/>
              </a:rPr>
              <a:t>基本完成：微博文本情绪识别模块</a:t>
            </a:r>
            <a:endParaRPr lang="en-US" altLang="zh-CN" dirty="0">
              <a:latin typeface="Adobe 黑体 Std R" panose="020B0400000000000000" pitchFamily="34" charset="-122"/>
              <a:ea typeface="Adobe 黑体 Std R" panose="020B0400000000000000" pitchFamily="34" charset="-122"/>
            </a:endParaRPr>
          </a:p>
          <a:p>
            <a:pPr marL="285750" indent="-285750">
              <a:buFont typeface="Arial" panose="020B0604020202020204" pitchFamily="34" charset="0"/>
              <a:buChar char="•"/>
            </a:pPr>
            <a:endParaRPr lang="en-US" altLang="zh-CN" dirty="0">
              <a:latin typeface="Adobe 黑体 Std R" panose="020B0400000000000000" pitchFamily="34" charset="-122"/>
              <a:ea typeface="Adobe 黑体 Std R" panose="020B0400000000000000" pitchFamily="34" charset="-122"/>
            </a:endParaRPr>
          </a:p>
          <a:p>
            <a:pPr marL="285750" indent="-285750">
              <a:buFont typeface="Arial" panose="020B0604020202020204" pitchFamily="34" charset="0"/>
              <a:buChar char="•"/>
            </a:pPr>
            <a:r>
              <a:rPr lang="zh-CN" altLang="en-US" dirty="0">
                <a:latin typeface="Adobe 黑体 Std R" panose="020B0400000000000000" pitchFamily="34" charset="-122"/>
                <a:ea typeface="Adobe 黑体 Std R" panose="020B0400000000000000" pitchFamily="34" charset="-122"/>
              </a:rPr>
              <a:t>待完成：文本抑郁识别和结果展示模块</a:t>
            </a:r>
          </a:p>
        </p:txBody>
      </p:sp>
      <p:sp>
        <p:nvSpPr>
          <p:cNvPr id="2" name="灯片编号占位符 1">
            <a:extLst>
              <a:ext uri="{FF2B5EF4-FFF2-40B4-BE49-F238E27FC236}">
                <a16:creationId xmlns:a16="http://schemas.microsoft.com/office/drawing/2014/main" id="{927F4B5D-E241-EB5E-CF4B-65B9AE2CA0C8}"/>
              </a:ext>
            </a:extLst>
          </p:cNvPr>
          <p:cNvSpPr>
            <a:spLocks noGrp="1"/>
          </p:cNvSpPr>
          <p:nvPr>
            <p:ph type="sldNum" sz="quarter" idx="12"/>
          </p:nvPr>
        </p:nvSpPr>
        <p:spPr/>
        <p:txBody>
          <a:bodyPr/>
          <a:lstStyle/>
          <a:p>
            <a:fld id="{67AA9543-8E7F-4B0E-B465-5BC3BA7A9893}" type="slidenum">
              <a:rPr lang="zh-CN" altLang="en-US" smtClean="0"/>
              <a:t>8</a:t>
            </a:fld>
            <a:endParaRPr lang="zh-CN" altLang="en-US"/>
          </a:p>
        </p:txBody>
      </p:sp>
    </p:spTree>
    <p:extLst>
      <p:ext uri="{BB962C8B-B14F-4D97-AF65-F5344CB8AC3E}">
        <p14:creationId xmlns:p14="http://schemas.microsoft.com/office/powerpoint/2010/main" val="276749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319686"/>
            <a:ext cx="7200000" cy="0"/>
          </a:xfrm>
          <a:prstGeom prst="line">
            <a:avLst/>
          </a:prstGeom>
          <a:ln w="12700">
            <a:solidFill>
              <a:srgbClr val="53728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rot="2700000">
            <a:off x="1162000" y="216166"/>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2700000">
            <a:off x="635353" y="216167"/>
            <a:ext cx="898359" cy="898359"/>
          </a:xfrm>
          <a:prstGeom prst="roundRect">
            <a:avLst>
              <a:gd name="adj" fmla="val 0"/>
            </a:avLst>
          </a:prstGeom>
          <a:solidFill>
            <a:srgbClr val="53728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2700000">
            <a:off x="898677" y="216166"/>
            <a:ext cx="898359" cy="898359"/>
          </a:xfrm>
          <a:prstGeom prst="roundRect">
            <a:avLst>
              <a:gd name="adj" fmla="val 0"/>
            </a:avLst>
          </a:prstGeom>
          <a:solidFill>
            <a:srgbClr val="124062"/>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61062" y="372957"/>
            <a:ext cx="856325" cy="584775"/>
          </a:xfrm>
          <a:prstGeom prst="rect">
            <a:avLst/>
          </a:prstGeom>
          <a:noFill/>
        </p:spPr>
        <p:txBody>
          <a:bodyPr wrap="none" rtlCol="0">
            <a:spAutoFit/>
          </a:bodyPr>
          <a:lstStyle/>
          <a:p>
            <a:r>
              <a:rPr lang="en-US" altLang="zh-CN" sz="3200" dirty="0">
                <a:solidFill>
                  <a:srgbClr val="FFFFFF"/>
                </a:solidFill>
                <a:latin typeface="Agency FB" panose="020B0503020202020204" pitchFamily="34" charset="0"/>
                <a:ea typeface="华文宋体" panose="02010600040101010101" pitchFamily="2" charset="-122"/>
              </a:rPr>
              <a:t>2023</a:t>
            </a:r>
            <a:endParaRPr lang="zh-CN" altLang="en-US" sz="3200" dirty="0">
              <a:solidFill>
                <a:srgbClr val="FFFFFF"/>
              </a:solidFill>
              <a:latin typeface="Agency FB" panose="020B0503020202020204" pitchFamily="34" charset="0"/>
              <a:ea typeface="华文宋体" panose="02010600040101010101" pitchFamily="2" charset="-122"/>
            </a:endParaRPr>
          </a:p>
        </p:txBody>
      </p:sp>
      <p:cxnSp>
        <p:nvCxnSpPr>
          <p:cNvPr id="24" name="直接连接符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CxnSpPr/>
          <p:nvPr/>
        </p:nvCxnSpPr>
        <p:spPr>
          <a:xfrm flipH="1">
            <a:off x="338824" y="1400648"/>
            <a:ext cx="7200000" cy="0"/>
          </a:xfrm>
          <a:prstGeom prst="line">
            <a:avLst/>
          </a:prstGeom>
          <a:ln w="38100">
            <a:solidFill>
              <a:srgbClr val="12406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文本框 4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2406489" y="249845"/>
            <a:ext cx="4711283" cy="830997"/>
          </a:xfrm>
          <a:prstGeom prst="rect">
            <a:avLst/>
          </a:prstGeom>
          <a:noFill/>
        </p:spPr>
        <p:txBody>
          <a:bodyPr wrap="square" rtlCol="0">
            <a:spAutoFit/>
          </a:bodyPr>
          <a:lstStyle/>
          <a:p>
            <a:r>
              <a:rPr lang="zh-CN" altLang="en-US" sz="4800" b="1" dirty="0">
                <a:solidFill>
                  <a:srgbClr val="124062"/>
                </a:solidFill>
                <a:latin typeface="Arial Black" panose="020B0A04020102020204" pitchFamily="34" charset="0"/>
                <a:ea typeface="创艺简细圆" pitchFamily="2" charset="-122"/>
                <a:cs typeface="Kartika" panose="02020503030404060203" pitchFamily="18" charset="0"/>
              </a:rPr>
              <a:t>项目进展情况</a:t>
            </a:r>
          </a:p>
        </p:txBody>
      </p:sp>
      <p:sp>
        <p:nvSpPr>
          <p:cNvPr id="33" name="文本框 32">
            <a:extLst>
              <a:ext uri="{FF2B5EF4-FFF2-40B4-BE49-F238E27FC236}">
                <a16:creationId xmlns:a16="http://schemas.microsoft.com/office/drawing/2014/main" id="{26837074-A713-4737-75E3-DF3AB466ECFA}"/>
              </a:ext>
            </a:extLst>
          </p:cNvPr>
          <p:cNvSpPr txBox="1"/>
          <p:nvPr/>
        </p:nvSpPr>
        <p:spPr>
          <a:xfrm>
            <a:off x="1245321" y="2675992"/>
            <a:ext cx="6341122" cy="255454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目前使用</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Bi-LSTM</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神经网络</a:t>
            </a:r>
            <a:endPar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endParaRPr>
          </a:p>
          <a:p>
            <a:pPr marL="285750" indent="-285750">
              <a:buFont typeface="Arial" panose="020B0604020202020204" pitchFamily="34" charset="0"/>
              <a:buChar char="•"/>
            </a:pPr>
            <a:endPar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endParaRPr>
          </a:p>
          <a:p>
            <a:pPr marL="285750" indent="-285750">
              <a:buFont typeface="Arial" panose="020B0604020202020204" pitchFamily="34" charset="0"/>
              <a:buChar char="•"/>
            </a:pP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模型输入为经过预处理（去除特殊字符、分词、词表映射）的文本数据，首先经过嵌入层（</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Embedding</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）将其转化为</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64</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维的词向量。接下来，双向</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LSTM</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层（</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Bidirectional LSTM</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）对这些词向量进行前向和后向计算，提取序列的特征。随后，通过一个具有</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64</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个神经元的隐藏层（</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Dense</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）进行非线性变换，并通过</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Dropout</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层（</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Dropout</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）以</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20%</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的概率随机丢弃上一层神经元，防止过拟合。最后，使用</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sigmoid</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激活函数的输出层（</a:t>
            </a:r>
            <a:r>
              <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rPr>
              <a:t>Dense</a:t>
            </a:r>
            <a:r>
              <a:rPr lang="zh-CN" altLang="en-US" sz="1600" dirty="0">
                <a:solidFill>
                  <a:schemeClr val="tx1">
                    <a:lumMod val="65000"/>
                    <a:lumOff val="35000"/>
                  </a:schemeClr>
                </a:solidFill>
                <a:latin typeface="Adobe 黑体 Std R" panose="020B0400000000000000" pitchFamily="34" charset="-122"/>
                <a:ea typeface="Adobe 黑体 Std R" panose="020B0400000000000000" pitchFamily="34" charset="-122"/>
              </a:rPr>
              <a:t>）将特征转化为二分类预测结果。</a:t>
            </a:r>
            <a:endParaRPr lang="en-US" altLang="zh-CN" sz="1600" dirty="0">
              <a:solidFill>
                <a:schemeClr val="tx1">
                  <a:lumMod val="65000"/>
                  <a:lumOff val="35000"/>
                </a:schemeClr>
              </a:solidFill>
              <a:latin typeface="Adobe 黑体 Std R" panose="020B0400000000000000" pitchFamily="34" charset="-122"/>
              <a:ea typeface="Adobe 黑体 Std R" panose="020B0400000000000000" pitchFamily="34" charset="-122"/>
            </a:endParaRPr>
          </a:p>
        </p:txBody>
      </p:sp>
      <p:pic>
        <p:nvPicPr>
          <p:cNvPr id="3" name="图片 2">
            <a:extLst>
              <a:ext uri="{FF2B5EF4-FFF2-40B4-BE49-F238E27FC236}">
                <a16:creationId xmlns:a16="http://schemas.microsoft.com/office/drawing/2014/main" id="{9695AFE2-13C5-6D5B-3D44-C70B34B121F9}"/>
              </a:ext>
            </a:extLst>
          </p:cNvPr>
          <p:cNvPicPr>
            <a:picLocks noChangeAspect="1"/>
          </p:cNvPicPr>
          <p:nvPr/>
        </p:nvPicPr>
        <p:blipFill>
          <a:blip r:embed="rId3"/>
          <a:stretch>
            <a:fillRect/>
          </a:stretch>
        </p:blipFill>
        <p:spPr>
          <a:xfrm>
            <a:off x="8484396" y="1558531"/>
            <a:ext cx="1519153" cy="4904509"/>
          </a:xfrm>
          <a:prstGeom prst="rect">
            <a:avLst/>
          </a:prstGeom>
        </p:spPr>
      </p:pic>
      <p:sp>
        <p:nvSpPr>
          <p:cNvPr id="4" name="椭圆 3">
            <a:extLst>
              <a:ext uri="{FF2B5EF4-FFF2-40B4-BE49-F238E27FC236}">
                <a16:creationId xmlns:a16="http://schemas.microsoft.com/office/drawing/2014/main" id="{A79E33F7-807F-E3B3-6939-4F1BA3AED14C}"/>
              </a:ext>
            </a:extLst>
          </p:cNvPr>
          <p:cNvSpPr/>
          <p:nvPr/>
        </p:nvSpPr>
        <p:spPr>
          <a:xfrm>
            <a:off x="597677" y="1852802"/>
            <a:ext cx="756531" cy="74854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EFABC"/>
              </a:solidFill>
              <a:latin typeface="Bebas" pitchFamily="2" charset="0"/>
              <a:ea typeface="微软雅黑" panose="020B0503020204020204" charset="-122"/>
              <a:sym typeface="Bebas" pitchFamily="2" charset="0"/>
            </a:endParaRPr>
          </a:p>
        </p:txBody>
      </p:sp>
      <p:sp>
        <p:nvSpPr>
          <p:cNvPr id="5" name="Freeform 207">
            <a:extLst>
              <a:ext uri="{FF2B5EF4-FFF2-40B4-BE49-F238E27FC236}">
                <a16:creationId xmlns:a16="http://schemas.microsoft.com/office/drawing/2014/main" id="{E6DE7B72-4561-7E64-2F90-201B083D4043}"/>
              </a:ext>
            </a:extLst>
          </p:cNvPr>
          <p:cNvSpPr>
            <a:spLocks noEditPoints="1"/>
          </p:cNvSpPr>
          <p:nvPr/>
        </p:nvSpPr>
        <p:spPr bwMode="auto">
          <a:xfrm>
            <a:off x="802292" y="2076806"/>
            <a:ext cx="347302" cy="300537"/>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Bebas" pitchFamily="2" charset="0"/>
              <a:ea typeface="微软雅黑" panose="020B0503020204020204" charset="-122"/>
              <a:sym typeface="Bebas" pitchFamily="2" charset="0"/>
            </a:endParaRPr>
          </a:p>
        </p:txBody>
      </p:sp>
      <p:sp>
        <p:nvSpPr>
          <p:cNvPr id="6" name="文本框 5">
            <a:extLst>
              <a:ext uri="{FF2B5EF4-FFF2-40B4-BE49-F238E27FC236}">
                <a16:creationId xmlns:a16="http://schemas.microsoft.com/office/drawing/2014/main" id="{4D50B1D7-8030-1F99-616E-4FC711B68C06}"/>
              </a:ext>
            </a:extLst>
          </p:cNvPr>
          <p:cNvSpPr txBox="1"/>
          <p:nvPr/>
        </p:nvSpPr>
        <p:spPr>
          <a:xfrm>
            <a:off x="1439344" y="2017549"/>
            <a:ext cx="5249145" cy="461665"/>
          </a:xfrm>
          <a:prstGeom prst="rect">
            <a:avLst/>
          </a:prstGeom>
          <a:noFill/>
        </p:spPr>
        <p:txBody>
          <a:bodyPr wrap="square" rtlCol="0">
            <a:spAutoFit/>
          </a:bodyPr>
          <a:lstStyle/>
          <a:p>
            <a:r>
              <a:rPr lang="zh-CN" altLang="en-US" sz="2400" b="1" dirty="0">
                <a:solidFill>
                  <a:srgbClr val="124062"/>
                </a:solidFill>
                <a:latin typeface="Bebas" pitchFamily="2" charset="0"/>
                <a:ea typeface="微软雅黑" panose="020B0503020204020204" charset="-122"/>
                <a:cs typeface="Lato Regular"/>
                <a:sym typeface="Bebas" pitchFamily="2" charset="0"/>
              </a:rPr>
              <a:t>微博文本情绪识别模块</a:t>
            </a:r>
          </a:p>
        </p:txBody>
      </p:sp>
      <p:sp>
        <p:nvSpPr>
          <p:cNvPr id="2" name="灯片编号占位符 1">
            <a:extLst>
              <a:ext uri="{FF2B5EF4-FFF2-40B4-BE49-F238E27FC236}">
                <a16:creationId xmlns:a16="http://schemas.microsoft.com/office/drawing/2014/main" id="{E45E34BA-F2CB-7804-63E3-162707AC8F04}"/>
              </a:ext>
            </a:extLst>
          </p:cNvPr>
          <p:cNvSpPr>
            <a:spLocks noGrp="1"/>
          </p:cNvSpPr>
          <p:nvPr>
            <p:ph type="sldNum" sz="quarter" idx="12"/>
          </p:nvPr>
        </p:nvSpPr>
        <p:spPr/>
        <p:txBody>
          <a:bodyPr/>
          <a:lstStyle/>
          <a:p>
            <a:fld id="{67AA9543-8E7F-4B0E-B465-5BC3BA7A9893}" type="slidenum">
              <a:rPr lang="zh-CN" altLang="en-US" smtClean="0"/>
              <a:t>9</a:t>
            </a:fld>
            <a:endParaRPr lang="zh-CN" altLang="en-US"/>
          </a:p>
        </p:txBody>
      </p:sp>
    </p:spTree>
    <p:extLst>
      <p:ext uri="{BB962C8B-B14F-4D97-AF65-F5344CB8AC3E}">
        <p14:creationId xmlns:p14="http://schemas.microsoft.com/office/powerpoint/2010/main" val="3847587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967</Words>
  <Application>Microsoft Office PowerPoint</Application>
  <PresentationFormat>宽屏</PresentationFormat>
  <Paragraphs>109</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Adobe 黑体 Std R</vt:lpstr>
      <vt:lpstr>-apple-system</vt:lpstr>
      <vt:lpstr>Bebas</vt:lpstr>
      <vt:lpstr>等线</vt:lpstr>
      <vt:lpstr>等线 Light</vt:lpstr>
      <vt:lpstr>宋体</vt:lpstr>
      <vt:lpstr>微软雅黑</vt:lpstr>
      <vt:lpstr>Agency FB</vt:lpstr>
      <vt:lpstr>Arial</vt:lpstr>
      <vt:lpstr>Arial Black</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梵宇</dc:creator>
  <cp:lastModifiedBy>赵 梵宇</cp:lastModifiedBy>
  <cp:revision>8</cp:revision>
  <dcterms:created xsi:type="dcterms:W3CDTF">2023-04-08T10:22:38Z</dcterms:created>
  <dcterms:modified xsi:type="dcterms:W3CDTF">2023-04-09T07:52:06Z</dcterms:modified>
</cp:coreProperties>
</file>