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13"/>
  </p:notesMasterIdLst>
  <p:sldIdLst>
    <p:sldId id="257" r:id="rId5"/>
    <p:sldId id="262" r:id="rId6"/>
    <p:sldId id="263" r:id="rId7"/>
    <p:sldId id="269" r:id="rId8"/>
    <p:sldId id="268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BD5AB6-6874-40F7-A0A9-0A659937C3BA}" v="43" dt="2021-05-23T21:50:11.0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3780" autoAdjust="0"/>
  </p:normalViewPr>
  <p:slideViewPr>
    <p:cSldViewPr snapToGrid="0">
      <p:cViewPr varScale="1">
        <p:scale>
          <a:sx n="67" d="100"/>
          <a:sy n="67" d="100"/>
        </p:scale>
        <p:origin x="64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Noyes" userId="3b2bac7aa1375181" providerId="LiveId" clId="{31BD5AB6-6874-40F7-A0A9-0A659937C3BA}"/>
    <pc:docChg chg="undo redo custSel addSld delSld modSld">
      <pc:chgData name="Ben Noyes" userId="3b2bac7aa1375181" providerId="LiveId" clId="{31BD5AB6-6874-40F7-A0A9-0A659937C3BA}" dt="2021-05-23T23:00:52.154" v="4163" actId="5793"/>
      <pc:docMkLst>
        <pc:docMk/>
      </pc:docMkLst>
      <pc:sldChg chg="modSp mod">
        <pc:chgData name="Ben Noyes" userId="3b2bac7aa1375181" providerId="LiveId" clId="{31BD5AB6-6874-40F7-A0A9-0A659937C3BA}" dt="2021-05-23T22:49:17.942" v="3871" actId="20577"/>
        <pc:sldMkLst>
          <pc:docMk/>
          <pc:sldMk cId="2584280759" sldId="257"/>
        </pc:sldMkLst>
        <pc:spChg chg="mod">
          <ac:chgData name="Ben Noyes" userId="3b2bac7aa1375181" providerId="LiveId" clId="{31BD5AB6-6874-40F7-A0A9-0A659937C3BA}" dt="2021-05-23T22:49:17.942" v="3871" actId="20577"/>
          <ac:spMkLst>
            <pc:docMk/>
            <pc:sldMk cId="2584280759" sldId="257"/>
            <ac:spMk id="2" creationId="{18C3B467-088C-4F3D-A9A7-105C4E1E20CD}"/>
          </ac:spMkLst>
        </pc:spChg>
      </pc:sldChg>
      <pc:sldChg chg="del">
        <pc:chgData name="Ben Noyes" userId="3b2bac7aa1375181" providerId="LiveId" clId="{31BD5AB6-6874-40F7-A0A9-0A659937C3BA}" dt="2021-05-23T21:28:17.273" v="2710" actId="47"/>
        <pc:sldMkLst>
          <pc:docMk/>
          <pc:sldMk cId="183243182" sldId="261"/>
        </pc:sldMkLst>
      </pc:sldChg>
      <pc:sldChg chg="addSp modSp mod modNotesTx">
        <pc:chgData name="Ben Noyes" userId="3b2bac7aa1375181" providerId="LiveId" clId="{31BD5AB6-6874-40F7-A0A9-0A659937C3BA}" dt="2021-05-23T22:56:18.273" v="4065" actId="20577"/>
        <pc:sldMkLst>
          <pc:docMk/>
          <pc:sldMk cId="3488162162" sldId="262"/>
        </pc:sldMkLst>
        <pc:spChg chg="mod">
          <ac:chgData name="Ben Noyes" userId="3b2bac7aa1375181" providerId="LiveId" clId="{31BD5AB6-6874-40F7-A0A9-0A659937C3BA}" dt="2021-05-23T21:34:20.113" v="3192" actId="1076"/>
          <ac:spMkLst>
            <pc:docMk/>
            <pc:sldMk cId="3488162162" sldId="262"/>
            <ac:spMk id="21" creationId="{FFD9F656-7CD1-4B70-B052-A3E4E5993FB8}"/>
          </ac:spMkLst>
        </pc:spChg>
        <pc:spChg chg="add mod">
          <ac:chgData name="Ben Noyes" userId="3b2bac7aa1375181" providerId="LiveId" clId="{31BD5AB6-6874-40F7-A0A9-0A659937C3BA}" dt="2021-05-23T21:34:32.412" v="3210" actId="1036"/>
          <ac:spMkLst>
            <pc:docMk/>
            <pc:sldMk cId="3488162162" sldId="262"/>
            <ac:spMk id="33" creationId="{6FDE48DE-3972-4B6D-AC81-EEBFFF667FE5}"/>
          </ac:spMkLst>
        </pc:spChg>
      </pc:sldChg>
      <pc:sldChg chg="modSp mod modNotesTx">
        <pc:chgData name="Ben Noyes" userId="3b2bac7aa1375181" providerId="LiveId" clId="{31BD5AB6-6874-40F7-A0A9-0A659937C3BA}" dt="2021-05-23T23:00:52.154" v="4163" actId="5793"/>
        <pc:sldMkLst>
          <pc:docMk/>
          <pc:sldMk cId="2376104426" sldId="263"/>
        </pc:sldMkLst>
        <pc:spChg chg="mod">
          <ac:chgData name="Ben Noyes" userId="3b2bac7aa1375181" providerId="LiveId" clId="{31BD5AB6-6874-40F7-A0A9-0A659937C3BA}" dt="2021-05-23T23:00:52.154" v="4163" actId="5793"/>
          <ac:spMkLst>
            <pc:docMk/>
            <pc:sldMk cId="2376104426" sldId="263"/>
            <ac:spMk id="3" creationId="{96E4DA37-4762-4912-867A-21989F594221}"/>
          </ac:spMkLst>
        </pc:spChg>
        <pc:spChg chg="mod">
          <ac:chgData name="Ben Noyes" userId="3b2bac7aa1375181" providerId="LiveId" clId="{31BD5AB6-6874-40F7-A0A9-0A659937C3BA}" dt="2021-05-23T21:42:20.856" v="3422" actId="14100"/>
          <ac:spMkLst>
            <pc:docMk/>
            <pc:sldMk cId="2376104426" sldId="263"/>
            <ac:spMk id="16" creationId="{B83969C4-A2ED-412B-BF6E-76CBF2354BCD}"/>
          </ac:spMkLst>
        </pc:spChg>
      </pc:sldChg>
      <pc:sldChg chg="addSp modSp del mod">
        <pc:chgData name="Ben Noyes" userId="3b2bac7aa1375181" providerId="LiveId" clId="{31BD5AB6-6874-40F7-A0A9-0A659937C3BA}" dt="2021-05-23T21:54:13.386" v="3854" actId="47"/>
        <pc:sldMkLst>
          <pc:docMk/>
          <pc:sldMk cId="1444793753" sldId="264"/>
        </pc:sldMkLst>
        <pc:spChg chg="mod">
          <ac:chgData name="Ben Noyes" userId="3b2bac7aa1375181" providerId="LiveId" clId="{31BD5AB6-6874-40F7-A0A9-0A659937C3BA}" dt="2021-05-23T21:06:19.131" v="1212" actId="20577"/>
          <ac:spMkLst>
            <pc:docMk/>
            <pc:sldMk cId="1444793753" sldId="264"/>
            <ac:spMk id="6" creationId="{B3CD1E67-80F7-4F6E-9F3D-B656FDD8A174}"/>
          </ac:spMkLst>
        </pc:spChg>
        <pc:spChg chg="mod">
          <ac:chgData name="Ben Noyes" userId="3b2bac7aa1375181" providerId="LiveId" clId="{31BD5AB6-6874-40F7-A0A9-0A659937C3BA}" dt="2021-05-23T20:45:04.704" v="327" actId="1076"/>
          <ac:spMkLst>
            <pc:docMk/>
            <pc:sldMk cId="1444793753" sldId="264"/>
            <ac:spMk id="11" creationId="{53455914-1764-4964-98BA-482D8A3B59AE}"/>
          </ac:spMkLst>
        </pc:spChg>
        <pc:spChg chg="mod">
          <ac:chgData name="Ben Noyes" userId="3b2bac7aa1375181" providerId="LiveId" clId="{31BD5AB6-6874-40F7-A0A9-0A659937C3BA}" dt="2021-05-23T20:45:28.997" v="335" actId="1076"/>
          <ac:spMkLst>
            <pc:docMk/>
            <pc:sldMk cId="1444793753" sldId="264"/>
            <ac:spMk id="13" creationId="{40AA4CED-8687-4404-B423-24B96147642A}"/>
          </ac:spMkLst>
        </pc:spChg>
        <pc:spChg chg="mod">
          <ac:chgData name="Ben Noyes" userId="3b2bac7aa1375181" providerId="LiveId" clId="{31BD5AB6-6874-40F7-A0A9-0A659937C3BA}" dt="2021-05-23T20:45:15.865" v="328" actId="164"/>
          <ac:spMkLst>
            <pc:docMk/>
            <pc:sldMk cId="1444793753" sldId="264"/>
            <ac:spMk id="15" creationId="{78568EF1-F494-4D6B-B57A-9862F9628193}"/>
          </ac:spMkLst>
        </pc:spChg>
        <pc:spChg chg="mod">
          <ac:chgData name="Ben Noyes" userId="3b2bac7aa1375181" providerId="LiveId" clId="{31BD5AB6-6874-40F7-A0A9-0A659937C3BA}" dt="2021-05-23T20:45:23.273" v="333" actId="1076"/>
          <ac:spMkLst>
            <pc:docMk/>
            <pc:sldMk cId="1444793753" sldId="264"/>
            <ac:spMk id="18" creationId="{0E4B5CEB-858A-452E-8C4C-56E54652A612}"/>
          </ac:spMkLst>
        </pc:spChg>
        <pc:spChg chg="mod">
          <ac:chgData name="Ben Noyes" userId="3b2bac7aa1375181" providerId="LiveId" clId="{31BD5AB6-6874-40F7-A0A9-0A659937C3BA}" dt="2021-05-23T20:39:38.729" v="293" actId="20577"/>
          <ac:spMkLst>
            <pc:docMk/>
            <pc:sldMk cId="1444793753" sldId="264"/>
            <ac:spMk id="19" creationId="{9128129C-D667-465B-A58E-BEBBB49AE9E0}"/>
          </ac:spMkLst>
        </pc:spChg>
        <pc:spChg chg="add mod ord">
          <ac:chgData name="Ben Noyes" userId="3b2bac7aa1375181" providerId="LiveId" clId="{31BD5AB6-6874-40F7-A0A9-0A659937C3BA}" dt="2021-05-23T20:45:15.865" v="328" actId="164"/>
          <ac:spMkLst>
            <pc:docMk/>
            <pc:sldMk cId="1444793753" sldId="264"/>
            <ac:spMk id="22" creationId="{B7417B30-B402-4357-9957-13A9DCBE46DE}"/>
          </ac:spMkLst>
        </pc:spChg>
        <pc:spChg chg="add mod ord">
          <ac:chgData name="Ben Noyes" userId="3b2bac7aa1375181" providerId="LiveId" clId="{31BD5AB6-6874-40F7-A0A9-0A659937C3BA}" dt="2021-05-23T20:45:15.865" v="328" actId="164"/>
          <ac:spMkLst>
            <pc:docMk/>
            <pc:sldMk cId="1444793753" sldId="264"/>
            <ac:spMk id="23" creationId="{494B9AEF-FC7F-4EC5-B9C2-C8726699929A}"/>
          </ac:spMkLst>
        </pc:spChg>
        <pc:grpChg chg="mod">
          <ac:chgData name="Ben Noyes" userId="3b2bac7aa1375181" providerId="LiveId" clId="{31BD5AB6-6874-40F7-A0A9-0A659937C3BA}" dt="2021-05-23T20:44:03.279" v="303" actId="1076"/>
          <ac:grpSpMkLst>
            <pc:docMk/>
            <pc:sldMk cId="1444793753" sldId="264"/>
            <ac:grpSpMk id="8" creationId="{A2461587-7E85-408B-BFC0-679415173DF9}"/>
          </ac:grpSpMkLst>
        </pc:grpChg>
        <pc:grpChg chg="add mod">
          <ac:chgData name="Ben Noyes" userId="3b2bac7aa1375181" providerId="LiveId" clId="{31BD5AB6-6874-40F7-A0A9-0A659937C3BA}" dt="2021-05-23T20:45:23.697" v="334" actId="1076"/>
          <ac:grpSpMkLst>
            <pc:docMk/>
            <pc:sldMk cId="1444793753" sldId="264"/>
            <ac:grpSpMk id="21" creationId="{D4324AC3-529B-40D3-9866-5EEB3CB96657}"/>
          </ac:grpSpMkLst>
        </pc:grpChg>
      </pc:sldChg>
      <pc:sldChg chg="addSp delSp modSp mod">
        <pc:chgData name="Ben Noyes" userId="3b2bac7aa1375181" providerId="LiveId" clId="{31BD5AB6-6874-40F7-A0A9-0A659937C3BA}" dt="2021-05-23T21:22:11.474" v="1357" actId="1076"/>
        <pc:sldMkLst>
          <pc:docMk/>
          <pc:sldMk cId="3371493307" sldId="265"/>
        </pc:sldMkLst>
        <pc:spChg chg="del mod">
          <ac:chgData name="Ben Noyes" userId="3b2bac7aa1375181" providerId="LiveId" clId="{31BD5AB6-6874-40F7-A0A9-0A659937C3BA}" dt="2021-05-23T21:22:01.711" v="1351" actId="478"/>
          <ac:spMkLst>
            <pc:docMk/>
            <pc:sldMk cId="3371493307" sldId="265"/>
            <ac:spMk id="2" creationId="{53159077-6CF4-445F-9369-735A41EF3DA3}"/>
          </ac:spMkLst>
        </pc:spChg>
        <pc:spChg chg="del">
          <ac:chgData name="Ben Noyes" userId="3b2bac7aa1375181" providerId="LiveId" clId="{31BD5AB6-6874-40F7-A0A9-0A659937C3BA}" dt="2021-05-23T21:22:05.022" v="1352" actId="478"/>
          <ac:spMkLst>
            <pc:docMk/>
            <pc:sldMk cId="3371493307" sldId="265"/>
            <ac:spMk id="3" creationId="{8BDA9B12-3D0F-4BD8-8A04-680E962DB98E}"/>
          </ac:spMkLst>
        </pc:spChg>
        <pc:spChg chg="add mod">
          <ac:chgData name="Ben Noyes" userId="3b2bac7aa1375181" providerId="LiveId" clId="{31BD5AB6-6874-40F7-A0A9-0A659937C3BA}" dt="2021-05-23T21:22:11.474" v="1357" actId="1076"/>
          <ac:spMkLst>
            <pc:docMk/>
            <pc:sldMk cId="3371493307" sldId="265"/>
            <ac:spMk id="5" creationId="{DE67910A-7A30-4F74-A719-03BC3DDB86B3}"/>
          </ac:spMkLst>
        </pc:spChg>
      </pc:sldChg>
      <pc:sldChg chg="modSp mod">
        <pc:chgData name="Ben Noyes" userId="3b2bac7aa1375181" providerId="LiveId" clId="{31BD5AB6-6874-40F7-A0A9-0A659937C3BA}" dt="2021-05-23T22:05:47.429" v="3855" actId="20577"/>
        <pc:sldMkLst>
          <pc:docMk/>
          <pc:sldMk cId="2489255576" sldId="266"/>
        </pc:sldMkLst>
        <pc:spChg chg="mod">
          <ac:chgData name="Ben Noyes" userId="3b2bac7aa1375181" providerId="LiveId" clId="{31BD5AB6-6874-40F7-A0A9-0A659937C3BA}" dt="2021-05-23T21:22:18.703" v="1383" actId="20577"/>
          <ac:spMkLst>
            <pc:docMk/>
            <pc:sldMk cId="2489255576" sldId="266"/>
            <ac:spMk id="2" creationId="{DF6E3DE6-FFA5-49F6-8EAD-2C3394B7EADD}"/>
          </ac:spMkLst>
        </pc:spChg>
        <pc:spChg chg="mod">
          <ac:chgData name="Ben Noyes" userId="3b2bac7aa1375181" providerId="LiveId" clId="{31BD5AB6-6874-40F7-A0A9-0A659937C3BA}" dt="2021-05-23T22:05:47.429" v="3855" actId="20577"/>
          <ac:spMkLst>
            <pc:docMk/>
            <pc:sldMk cId="2489255576" sldId="266"/>
            <ac:spMk id="3" creationId="{83795798-0E32-40D7-828A-65E610FCBB76}"/>
          </ac:spMkLst>
        </pc:spChg>
      </pc:sldChg>
      <pc:sldChg chg="addSp delSp modSp mod">
        <pc:chgData name="Ben Noyes" userId="3b2bac7aa1375181" providerId="LiveId" clId="{31BD5AB6-6874-40F7-A0A9-0A659937C3BA}" dt="2021-05-23T21:28:15.463" v="2709" actId="20577"/>
        <pc:sldMkLst>
          <pc:docMk/>
          <pc:sldMk cId="4270057446" sldId="267"/>
        </pc:sldMkLst>
        <pc:spChg chg="del">
          <ac:chgData name="Ben Noyes" userId="3b2bac7aa1375181" providerId="LiveId" clId="{31BD5AB6-6874-40F7-A0A9-0A659937C3BA}" dt="2021-05-23T21:28:11.741" v="2698" actId="478"/>
          <ac:spMkLst>
            <pc:docMk/>
            <pc:sldMk cId="4270057446" sldId="267"/>
            <ac:spMk id="2" creationId="{44E61133-A9E5-437C-9852-4074C6C73471}"/>
          </ac:spMkLst>
        </pc:spChg>
        <pc:spChg chg="del">
          <ac:chgData name="Ben Noyes" userId="3b2bac7aa1375181" providerId="LiveId" clId="{31BD5AB6-6874-40F7-A0A9-0A659937C3BA}" dt="2021-05-23T21:28:11.741" v="2698" actId="478"/>
          <ac:spMkLst>
            <pc:docMk/>
            <pc:sldMk cId="4270057446" sldId="267"/>
            <ac:spMk id="3" creationId="{5B79CE8B-CEBD-417A-9920-830778CD6200}"/>
          </ac:spMkLst>
        </pc:spChg>
        <pc:spChg chg="add mod">
          <ac:chgData name="Ben Noyes" userId="3b2bac7aa1375181" providerId="LiveId" clId="{31BD5AB6-6874-40F7-A0A9-0A659937C3BA}" dt="2021-05-23T21:28:15.463" v="2709" actId="20577"/>
          <ac:spMkLst>
            <pc:docMk/>
            <pc:sldMk cId="4270057446" sldId="267"/>
            <ac:spMk id="4" creationId="{9567D772-5B88-4C5F-8BEF-9253A4F8ECD6}"/>
          </ac:spMkLst>
        </pc:spChg>
      </pc:sldChg>
      <pc:sldChg chg="addSp delSp modSp mod addAnim delAnim modAnim">
        <pc:chgData name="Ben Noyes" userId="3b2bac7aa1375181" providerId="LiveId" clId="{31BD5AB6-6874-40F7-A0A9-0A659937C3BA}" dt="2021-05-23T21:21:41.130" v="1346" actId="208"/>
        <pc:sldMkLst>
          <pc:docMk/>
          <pc:sldMk cId="4121874169" sldId="268"/>
        </pc:sldMkLst>
        <pc:spChg chg="add mod">
          <ac:chgData name="Ben Noyes" userId="3b2bac7aa1375181" providerId="LiveId" clId="{31BD5AB6-6874-40F7-A0A9-0A659937C3BA}" dt="2021-05-23T20:45:52.161" v="339" actId="1076"/>
          <ac:spMkLst>
            <pc:docMk/>
            <pc:sldMk cId="4121874169" sldId="268"/>
            <ac:spMk id="9" creationId="{0A8AC1C2-132D-4962-B415-936F6840F3A9}"/>
          </ac:spMkLst>
        </pc:spChg>
        <pc:spChg chg="add del mod">
          <ac:chgData name="Ben Noyes" userId="3b2bac7aa1375181" providerId="LiveId" clId="{31BD5AB6-6874-40F7-A0A9-0A659937C3BA}" dt="2021-05-23T20:35:26.457" v="55"/>
          <ac:spMkLst>
            <pc:docMk/>
            <pc:sldMk cId="4121874169" sldId="268"/>
            <ac:spMk id="10" creationId="{E8EE8F4C-17EF-4858-9F82-CF9274CB8D5F}"/>
          </ac:spMkLst>
        </pc:spChg>
        <pc:spChg chg="mod topLvl">
          <ac:chgData name="Ben Noyes" userId="3b2bac7aa1375181" providerId="LiveId" clId="{31BD5AB6-6874-40F7-A0A9-0A659937C3BA}" dt="2021-05-23T20:45:54.815" v="340" actId="164"/>
          <ac:spMkLst>
            <pc:docMk/>
            <pc:sldMk cId="4121874169" sldId="268"/>
            <ac:spMk id="12" creationId="{8F92825A-CCC5-4E8F-99A5-9E4BFA326CB8}"/>
          </ac:spMkLst>
        </pc:spChg>
        <pc:spChg chg="mod topLvl">
          <ac:chgData name="Ben Noyes" userId="3b2bac7aa1375181" providerId="LiveId" clId="{31BD5AB6-6874-40F7-A0A9-0A659937C3BA}" dt="2021-05-23T20:45:54.815" v="340" actId="164"/>
          <ac:spMkLst>
            <pc:docMk/>
            <pc:sldMk cId="4121874169" sldId="268"/>
            <ac:spMk id="13" creationId="{D2FE6E6C-B3B9-4623-BFB7-D321BC6A60B0}"/>
          </ac:spMkLst>
        </pc:spChg>
        <pc:spChg chg="add mod">
          <ac:chgData name="Ben Noyes" userId="3b2bac7aa1375181" providerId="LiveId" clId="{31BD5AB6-6874-40F7-A0A9-0A659937C3BA}" dt="2021-05-23T21:06:48.782" v="1213" actId="113"/>
          <ac:spMkLst>
            <pc:docMk/>
            <pc:sldMk cId="4121874169" sldId="268"/>
            <ac:spMk id="14" creationId="{7125419F-4575-4AF8-81AE-98868E618269}"/>
          </ac:spMkLst>
        </pc:spChg>
        <pc:spChg chg="mod">
          <ac:chgData name="Ben Noyes" userId="3b2bac7aa1375181" providerId="LiveId" clId="{31BD5AB6-6874-40F7-A0A9-0A659937C3BA}" dt="2021-05-23T20:56:16.807" v="634"/>
          <ac:spMkLst>
            <pc:docMk/>
            <pc:sldMk cId="4121874169" sldId="268"/>
            <ac:spMk id="23" creationId="{463AFC94-0C3D-4985-8E38-3100A686F3C3}"/>
          </ac:spMkLst>
        </pc:spChg>
        <pc:spChg chg="mod">
          <ac:chgData name="Ben Noyes" userId="3b2bac7aa1375181" providerId="LiveId" clId="{31BD5AB6-6874-40F7-A0A9-0A659937C3BA}" dt="2021-05-23T20:56:16.807" v="634"/>
          <ac:spMkLst>
            <pc:docMk/>
            <pc:sldMk cId="4121874169" sldId="268"/>
            <ac:spMk id="24" creationId="{FCFCF467-EDD8-4F42-87CC-1601A65882C7}"/>
          </ac:spMkLst>
        </pc:spChg>
        <pc:spChg chg="add mod">
          <ac:chgData name="Ben Noyes" userId="3b2bac7aa1375181" providerId="LiveId" clId="{31BD5AB6-6874-40F7-A0A9-0A659937C3BA}" dt="2021-05-23T21:09:13.983" v="1286" actId="164"/>
          <ac:spMkLst>
            <pc:docMk/>
            <pc:sldMk cId="4121874169" sldId="268"/>
            <ac:spMk id="25" creationId="{EA2001E0-9E93-4441-8C92-CF6164F2848F}"/>
          </ac:spMkLst>
        </pc:spChg>
        <pc:spChg chg="add del mod">
          <ac:chgData name="Ben Noyes" userId="3b2bac7aa1375181" providerId="LiveId" clId="{31BD5AB6-6874-40F7-A0A9-0A659937C3BA}" dt="2021-05-23T21:10:58.132" v="1302" actId="478"/>
          <ac:spMkLst>
            <pc:docMk/>
            <pc:sldMk cId="4121874169" sldId="268"/>
            <ac:spMk id="28" creationId="{F929F423-87AC-4ED1-AED8-33A9EF8A8955}"/>
          </ac:spMkLst>
        </pc:spChg>
        <pc:spChg chg="add mod">
          <ac:chgData name="Ben Noyes" userId="3b2bac7aa1375181" providerId="LiveId" clId="{31BD5AB6-6874-40F7-A0A9-0A659937C3BA}" dt="2021-05-23T21:09:13.983" v="1286" actId="164"/>
          <ac:spMkLst>
            <pc:docMk/>
            <pc:sldMk cId="4121874169" sldId="268"/>
            <ac:spMk id="29" creationId="{62BAE898-41ED-499C-A69C-DB41F3B3BF23}"/>
          </ac:spMkLst>
        </pc:spChg>
        <pc:spChg chg="add del mod ord">
          <ac:chgData name="Ben Noyes" userId="3b2bac7aa1375181" providerId="LiveId" clId="{31BD5AB6-6874-40F7-A0A9-0A659937C3BA}" dt="2021-05-23T21:11:59.509" v="1323" actId="478"/>
          <ac:spMkLst>
            <pc:docMk/>
            <pc:sldMk cId="4121874169" sldId="268"/>
            <ac:spMk id="33" creationId="{61015122-2CAB-44D3-8DAD-196A3152D79E}"/>
          </ac:spMkLst>
        </pc:spChg>
        <pc:spChg chg="add del mod ord">
          <ac:chgData name="Ben Noyes" userId="3b2bac7aa1375181" providerId="LiveId" clId="{31BD5AB6-6874-40F7-A0A9-0A659937C3BA}" dt="2021-05-23T21:11:59.072" v="1322" actId="11529"/>
          <ac:spMkLst>
            <pc:docMk/>
            <pc:sldMk cId="4121874169" sldId="268"/>
            <ac:spMk id="34" creationId="{83F0D1DA-B4C1-4E6C-9E29-F0C727DF64A5}"/>
          </ac:spMkLst>
        </pc:spChg>
        <pc:spChg chg="add mod">
          <ac:chgData name="Ben Noyes" userId="3b2bac7aa1375181" providerId="LiveId" clId="{31BD5AB6-6874-40F7-A0A9-0A659937C3BA}" dt="2021-05-23T21:21:41.130" v="1346" actId="208"/>
          <ac:spMkLst>
            <pc:docMk/>
            <pc:sldMk cId="4121874169" sldId="268"/>
            <ac:spMk id="37" creationId="{41CE7DA6-B73A-4E40-A78A-CDAF78F5F9BC}"/>
          </ac:spMkLst>
        </pc:spChg>
        <pc:grpChg chg="add del mod">
          <ac:chgData name="Ben Noyes" userId="3b2bac7aa1375181" providerId="LiveId" clId="{31BD5AB6-6874-40F7-A0A9-0A659937C3BA}" dt="2021-05-23T20:35:14.168" v="36" actId="165"/>
          <ac:grpSpMkLst>
            <pc:docMk/>
            <pc:sldMk cId="4121874169" sldId="268"/>
            <ac:grpSpMk id="11" creationId="{6B7BEA39-C9D2-4703-9705-04F4EB914704}"/>
          </ac:grpSpMkLst>
        </pc:grpChg>
        <pc:grpChg chg="add del mod">
          <ac:chgData name="Ben Noyes" userId="3b2bac7aa1375181" providerId="LiveId" clId="{31BD5AB6-6874-40F7-A0A9-0A659937C3BA}" dt="2021-05-23T20:56:13.225" v="633" actId="478"/>
          <ac:grpSpMkLst>
            <pc:docMk/>
            <pc:sldMk cId="4121874169" sldId="268"/>
            <ac:grpSpMk id="17" creationId="{3F446074-58A1-48E5-BE5C-50F64EC21075}"/>
          </ac:grpSpMkLst>
        </pc:grpChg>
        <pc:grpChg chg="add mod">
          <ac:chgData name="Ben Noyes" userId="3b2bac7aa1375181" providerId="LiveId" clId="{31BD5AB6-6874-40F7-A0A9-0A659937C3BA}" dt="2021-05-23T20:56:16.807" v="634"/>
          <ac:grpSpMkLst>
            <pc:docMk/>
            <pc:sldMk cId="4121874169" sldId="268"/>
            <ac:grpSpMk id="22" creationId="{5B26567B-148B-4CD2-93F3-CEA7FFB1AD60}"/>
          </ac:grpSpMkLst>
        </pc:grpChg>
        <pc:grpChg chg="add mod">
          <ac:chgData name="Ben Noyes" userId="3b2bac7aa1375181" providerId="LiveId" clId="{31BD5AB6-6874-40F7-A0A9-0A659937C3BA}" dt="2021-05-23T21:09:13.983" v="1286" actId="164"/>
          <ac:grpSpMkLst>
            <pc:docMk/>
            <pc:sldMk cId="4121874169" sldId="268"/>
            <ac:grpSpMk id="32" creationId="{D15EDE28-AB9F-4CA0-B9A4-455712F16C4A}"/>
          </ac:grpSpMkLst>
        </pc:grpChg>
        <pc:grpChg chg="add mod">
          <ac:chgData name="Ben Noyes" userId="3b2bac7aa1375181" providerId="LiveId" clId="{31BD5AB6-6874-40F7-A0A9-0A659937C3BA}" dt="2021-05-23T21:21:08.784" v="1344" actId="164"/>
          <ac:grpSpMkLst>
            <pc:docMk/>
            <pc:sldMk cId="4121874169" sldId="268"/>
            <ac:grpSpMk id="38" creationId="{99BC44D5-FB07-4A5B-822F-851D0264DFD3}"/>
          </ac:grpSpMkLst>
        </pc:grpChg>
        <pc:picChg chg="del mod">
          <ac:chgData name="Ben Noyes" userId="3b2bac7aa1375181" providerId="LiveId" clId="{31BD5AB6-6874-40F7-A0A9-0A659937C3BA}" dt="2021-05-23T20:39:06.006" v="273" actId="478"/>
          <ac:picMkLst>
            <pc:docMk/>
            <pc:sldMk cId="4121874169" sldId="268"/>
            <ac:picMk id="6" creationId="{36785D2D-B87C-4211-8573-900B81190124}"/>
          </ac:picMkLst>
        </pc:picChg>
        <pc:picChg chg="add del mod">
          <ac:chgData name="Ben Noyes" userId="3b2bac7aa1375181" providerId="LiveId" clId="{31BD5AB6-6874-40F7-A0A9-0A659937C3BA}" dt="2021-05-23T20:54:07.584" v="470" actId="478"/>
          <ac:picMkLst>
            <pc:docMk/>
            <pc:sldMk cId="4121874169" sldId="268"/>
            <ac:picMk id="16" creationId="{AAE9A830-A5F3-4112-A781-D4AF355149D3}"/>
          </ac:picMkLst>
        </pc:picChg>
        <pc:picChg chg="add mod">
          <ac:chgData name="Ben Noyes" userId="3b2bac7aa1375181" providerId="LiveId" clId="{31BD5AB6-6874-40F7-A0A9-0A659937C3BA}" dt="2021-05-23T20:54:20.760" v="474" actId="962"/>
          <ac:picMkLst>
            <pc:docMk/>
            <pc:sldMk cId="4121874169" sldId="268"/>
            <ac:picMk id="19" creationId="{7993B543-DAB2-46FC-B4E4-60EEB1796A8A}"/>
          </ac:picMkLst>
        </pc:picChg>
        <pc:picChg chg="add del mod">
          <ac:chgData name="Ben Noyes" userId="3b2bac7aa1375181" providerId="LiveId" clId="{31BD5AB6-6874-40F7-A0A9-0A659937C3BA}" dt="2021-05-23T20:55:54.241" v="624" actId="478"/>
          <ac:picMkLst>
            <pc:docMk/>
            <pc:sldMk cId="4121874169" sldId="268"/>
            <ac:picMk id="21" creationId="{D92A0FC7-5D65-49AB-96B6-217D7610D124}"/>
          </ac:picMkLst>
        </pc:picChg>
        <pc:picChg chg="add mod modCrop">
          <ac:chgData name="Ben Noyes" userId="3b2bac7aa1375181" providerId="LiveId" clId="{31BD5AB6-6874-40F7-A0A9-0A659937C3BA}" dt="2021-05-23T21:09:13.983" v="1286" actId="164"/>
          <ac:picMkLst>
            <pc:docMk/>
            <pc:sldMk cId="4121874169" sldId="268"/>
            <ac:picMk id="27" creationId="{A50EC2CF-8D6D-45D4-8798-D0AF674C259D}"/>
          </ac:picMkLst>
        </pc:picChg>
        <pc:picChg chg="add mod">
          <ac:chgData name="Ben Noyes" userId="3b2bac7aa1375181" providerId="LiveId" clId="{31BD5AB6-6874-40F7-A0A9-0A659937C3BA}" dt="2021-05-23T21:08:34.482" v="1284" actId="14100"/>
          <ac:picMkLst>
            <pc:docMk/>
            <pc:sldMk cId="4121874169" sldId="268"/>
            <ac:picMk id="31" creationId="{1164E183-CC11-4680-8A27-8F4A79C8C620}"/>
          </ac:picMkLst>
        </pc:picChg>
        <pc:picChg chg="add mod">
          <ac:chgData name="Ben Noyes" userId="3b2bac7aa1375181" providerId="LiveId" clId="{31BD5AB6-6874-40F7-A0A9-0A659937C3BA}" dt="2021-05-23T21:21:08.784" v="1344" actId="164"/>
          <ac:picMkLst>
            <pc:docMk/>
            <pc:sldMk cId="4121874169" sldId="268"/>
            <ac:picMk id="36" creationId="{878B8114-45E3-4A67-99BE-6C709AB73D68}"/>
          </ac:picMkLst>
        </pc:picChg>
      </pc:sldChg>
      <pc:sldChg chg="del">
        <pc:chgData name="Ben Noyes" userId="3b2bac7aa1375181" providerId="LiveId" clId="{31BD5AB6-6874-40F7-A0A9-0A659937C3BA}" dt="2021-05-23T20:34:35.870" v="27" actId="47"/>
        <pc:sldMkLst>
          <pc:docMk/>
          <pc:sldMk cId="3637181870" sldId="269"/>
        </pc:sldMkLst>
      </pc:sldChg>
      <pc:sldChg chg="modSp add mod">
        <pc:chgData name="Ben Noyes" userId="3b2bac7aa1375181" providerId="LiveId" clId="{31BD5AB6-6874-40F7-A0A9-0A659937C3BA}" dt="2021-05-23T21:53:58.342" v="3853" actId="20577"/>
        <pc:sldMkLst>
          <pc:docMk/>
          <pc:sldMk cId="4282668481" sldId="269"/>
        </pc:sldMkLst>
        <pc:spChg chg="mod">
          <ac:chgData name="Ben Noyes" userId="3b2bac7aa1375181" providerId="LiveId" clId="{31BD5AB6-6874-40F7-A0A9-0A659937C3BA}" dt="2021-05-23T21:53:58.342" v="3853" actId="20577"/>
          <ac:spMkLst>
            <pc:docMk/>
            <pc:sldMk cId="4282668481" sldId="269"/>
            <ac:spMk id="7" creationId="{0CA6B8D6-AE3F-4135-A2E7-1F7C71BBC22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C3D3D-3233-4E38-8AE5-5A74B3E576F1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3F6875-0C5E-4F3B-BC9E-DD8EB7327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64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Business Context: Questions to answer</a:t>
            </a:r>
          </a:p>
          <a:p>
            <a:r>
              <a:rPr lang="en-US" dirty="0"/>
              <a:t>How do certain segments perform over time?</a:t>
            </a:r>
          </a:p>
          <a:p>
            <a:endParaRPr lang="en-US" dirty="0"/>
          </a:p>
          <a:p>
            <a:r>
              <a:rPr lang="en-US" dirty="0"/>
              <a:t>Use cases</a:t>
            </a:r>
          </a:p>
          <a:p>
            <a:pPr marL="228600" lvl="0" indent="-228600">
              <a:buAutoNum type="arabicPeriod"/>
            </a:pPr>
            <a:r>
              <a:rPr lang="en-US" dirty="0"/>
              <a:t>Website measurement: </a:t>
            </a:r>
          </a:p>
          <a:p>
            <a:pPr marL="685800" lvl="1" indent="-228600">
              <a:buAutoNum type="arabicPeriod"/>
            </a:pPr>
            <a:r>
              <a:rPr lang="en-US" dirty="0"/>
              <a:t>You have several updates of a online site or app, and you want to see how these different updates stack up for a set amount of time, you could compare to see a clear winner</a:t>
            </a:r>
          </a:p>
          <a:p>
            <a:pPr marL="685800" lvl="1" indent="-228600">
              <a:buAutoNum type="arabicPeriod"/>
            </a:pPr>
            <a:r>
              <a:rPr lang="en-US" dirty="0"/>
              <a:t>For example, you are performing A/B testing in an app environment</a:t>
            </a:r>
          </a:p>
          <a:p>
            <a:endParaRPr lang="en-US" dirty="0"/>
          </a:p>
          <a:p>
            <a:pPr marL="228600" lvl="0" indent="-228600">
              <a:buAutoNum type="arabicPeriod"/>
            </a:pPr>
            <a:r>
              <a:rPr lang="en-US" dirty="0"/>
              <a:t>Market segmentation</a:t>
            </a:r>
          </a:p>
          <a:p>
            <a:pPr marL="685800" lvl="1" indent="-228600">
              <a:buAutoNum type="arabicPeriod"/>
            </a:pPr>
            <a:r>
              <a:rPr lang="en-US" dirty="0"/>
              <a:t>You have a great product, but are new to the market, and want to identify who among your audience is likely one to focus on</a:t>
            </a:r>
          </a:p>
          <a:p>
            <a:pPr marL="685800" lvl="1" indent="-228600">
              <a:buAutoNum type="arabicPeriod"/>
            </a:pPr>
            <a:r>
              <a:rPr lang="en-US" dirty="0"/>
              <a:t>For example, you have performed a CLV analysis on different segments in your market, and you want to see how they stack up over time</a:t>
            </a:r>
          </a:p>
          <a:p>
            <a:pPr marL="685800" lvl="1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Product-market fit: (marketing side)</a:t>
            </a:r>
          </a:p>
          <a:p>
            <a:pPr marL="685800" lvl="1" indent="-228600">
              <a:buAutoNum type="arabicPeriod"/>
            </a:pPr>
            <a:r>
              <a:rPr lang="en-US" dirty="0"/>
              <a:t>You are interested product innovation, and you want to see how certain categories have been performing over a set amount of time.</a:t>
            </a:r>
          </a:p>
          <a:p>
            <a:pPr marL="685800" lvl="1" indent="-228600">
              <a:buAutoNum type="arabicPeriod"/>
            </a:pPr>
            <a:r>
              <a:rPr lang="en-US" dirty="0"/>
              <a:t>For example, you are able to expand into a new category or market, but want to see historical data as a place to get started</a:t>
            </a:r>
          </a:p>
          <a:p>
            <a:pPr marL="228600" lvl="0" indent="-228600">
              <a:buAutoNum type="arabicPeriod"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Data -&gt; This Tool -&gt; Clear-cut decision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This tool reads in a set of data on segments, and gives you a clear cut decision on which data is performing better.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F6875-0C5E-4F3B-BC9E-DD8EB73270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9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  <a:p>
            <a:r>
              <a:rPr lang="en-US" dirty="0"/>
              <a:t>Structure &amp; Breakdown</a:t>
            </a:r>
          </a:p>
          <a:p>
            <a:endParaRPr lang="en-US" dirty="0"/>
          </a:p>
          <a:p>
            <a:r>
              <a:rPr lang="en-US" dirty="0"/>
              <a:t>Breakdown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26, 1 gram letters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Tens of millions of rows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Altogether 36 useable sets of data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Easily downloading the data was the key –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 lot of waiting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Throwing errors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Data was around 1.14 </a:t>
            </a:r>
            <a:r>
              <a:rPr lang="en-US" dirty="0" err="1"/>
              <a:t>gb</a:t>
            </a:r>
            <a:r>
              <a:rPr lang="en-US" dirty="0"/>
              <a:t> per set, so roughly 41 million rows</a:t>
            </a:r>
          </a:p>
          <a:p>
            <a:pPr marL="171450" lvl="0" indent="-171450">
              <a:buFontTx/>
              <a:buChar char="-"/>
            </a:pP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/>
              <a:t>Here is an example of what 5 rows in the dataset looked like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Pandas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PostgreSQL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MySQL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F6875-0C5E-4F3B-BC9E-DD8EB73270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07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this data,</a:t>
            </a:r>
          </a:p>
          <a:p>
            <a:r>
              <a:rPr lang="en-US" dirty="0"/>
              <a:t>Data Wrangling</a:t>
            </a:r>
          </a:p>
          <a:p>
            <a:endParaRPr lang="en-US" dirty="0"/>
          </a:p>
          <a:p>
            <a:r>
              <a:rPr lang="en-US" dirty="0"/>
              <a:t>Challenge:</a:t>
            </a:r>
          </a:p>
          <a:p>
            <a:r>
              <a:rPr lang="en-US" dirty="0"/>
              <a:t>Data on performance is not easy to obtain</a:t>
            </a:r>
          </a:p>
          <a:p>
            <a:r>
              <a:rPr lang="en-US" dirty="0"/>
              <a:t>Wanted a large pool of data to work with</a:t>
            </a:r>
          </a:p>
          <a:p>
            <a:r>
              <a:rPr lang="en-US" dirty="0"/>
              <a:t>Wanted pre-made segments – focusing on the analysis rather than segmentation creation</a:t>
            </a:r>
          </a:p>
          <a:p>
            <a:endParaRPr lang="en-US" dirty="0"/>
          </a:p>
          <a:p>
            <a:r>
              <a:rPr lang="en-US" dirty="0"/>
              <a:t>Solution:</a:t>
            </a:r>
          </a:p>
          <a:p>
            <a:pPr marL="171450" indent="-171450">
              <a:buFontTx/>
              <a:buChar char="-"/>
            </a:pPr>
            <a:r>
              <a:rPr lang="en-US" dirty="0"/>
              <a:t>Google </a:t>
            </a:r>
            <a:r>
              <a:rPr lang="en-US" dirty="0" err="1"/>
              <a:t>nGram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Words in the English language</a:t>
            </a:r>
          </a:p>
          <a:p>
            <a:pPr marL="171450" indent="-171450">
              <a:buFontTx/>
              <a:buChar char="-"/>
            </a:pPr>
            <a:r>
              <a:rPr lang="en-US" dirty="0"/>
              <a:t>Of the 26 Letters, which performed the best?</a:t>
            </a:r>
          </a:p>
          <a:p>
            <a:pPr marL="628650" lvl="1" indent="-171450"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Google </a:t>
            </a:r>
            <a:r>
              <a:rPr lang="en-US" dirty="0" err="1"/>
              <a:t>nGram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/>
              <a:t>Research study ongoing since 2009 which reads every word in every book published since 1500, and measures the counts of each word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BIG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My approach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Researched download methods, found a way to extract the data with pandas native functions, built a function to load the data into SQL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Used </a:t>
            </a:r>
            <a:r>
              <a:rPr lang="en-US" dirty="0" err="1"/>
              <a:t>groupby</a:t>
            </a:r>
            <a:r>
              <a:rPr lang="en-US" dirty="0"/>
              <a:t> functions to Combine, concatenate, filter based on the question at hand – wrangling the data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( huge shoutout to the instructors here – boosted performance by about 100x)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**One note here: Because I was working with continuous variables, this was a lot easier to perform analysis on. I’ve seen other analyses of language where it’s all about sentiment, which in the end, may not be quite as useful for statistical inference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This project focused on numerical features and the statistics behind them to generate a recommendation strategy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F6875-0C5E-4F3B-BC9E-DD8EB73270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F6875-0C5E-4F3B-BC9E-DD8EB73270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35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Result:</a:t>
            </a:r>
          </a:p>
          <a:p>
            <a:endParaRPr lang="en-US" dirty="0"/>
          </a:p>
          <a:p>
            <a:r>
              <a:rPr lang="en-US" dirty="0"/>
              <a:t>Input the letter</a:t>
            </a:r>
          </a:p>
          <a:p>
            <a:endParaRPr lang="en-US" dirty="0"/>
          </a:p>
          <a:p>
            <a:r>
              <a:rPr lang="en-US" dirty="0"/>
              <a:t>Shows performance over time of that letter</a:t>
            </a:r>
          </a:p>
          <a:p>
            <a:endParaRPr lang="en-US" dirty="0"/>
          </a:p>
          <a:p>
            <a:r>
              <a:rPr lang="en-US" dirty="0"/>
              <a:t>Stats:</a:t>
            </a:r>
          </a:p>
          <a:p>
            <a:r>
              <a:rPr lang="en-US" dirty="0"/>
              <a:t>	F-Score</a:t>
            </a:r>
          </a:p>
          <a:p>
            <a:r>
              <a:rPr lang="en-US" dirty="0"/>
              <a:t>	P-Value</a:t>
            </a:r>
          </a:p>
          <a:p>
            <a:endParaRPr lang="en-US" dirty="0"/>
          </a:p>
          <a:p>
            <a:r>
              <a:rPr lang="en-US" dirty="0"/>
              <a:t>Aggregate Charts ( aggregated by year)</a:t>
            </a:r>
          </a:p>
          <a:p>
            <a:r>
              <a:rPr lang="en-US" dirty="0"/>
              <a:t>	Length by year</a:t>
            </a:r>
          </a:p>
          <a:p>
            <a:r>
              <a:rPr lang="en-US" dirty="0"/>
              <a:t>	Performance by length</a:t>
            </a:r>
          </a:p>
          <a:p>
            <a:r>
              <a:rPr lang="en-US" dirty="0"/>
              <a:t>	Performance by year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Full Data (year x performance x length)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F6875-0C5E-4F3B-BC9E-DD8EB73270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50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Limitations and Next Steps</a:t>
            </a:r>
          </a:p>
          <a:p>
            <a:endParaRPr lang="en-US" dirty="0"/>
          </a:p>
          <a:p>
            <a:r>
              <a:rPr lang="en-US" dirty="0" err="1"/>
              <a:t>Limtations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Subset of the data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Subset of that data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Made the data significantly more handle-able, to just under 3 million rows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We used </a:t>
            </a:r>
            <a:r>
              <a:rPr lang="en-US" dirty="0" err="1"/>
              <a:t>nGrams</a:t>
            </a:r>
            <a:r>
              <a:rPr lang="en-US" dirty="0"/>
              <a:t> that started with the letter a, were published more recently than 1900, and included at least 70 counts in a given year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So because of this, the sample is not representative of the English language as a whole – just those words that start with the letter A</a:t>
            </a:r>
          </a:p>
          <a:p>
            <a:pPr marL="0" lvl="0" indent="0">
              <a:buFontTx/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lvl="0" indent="0">
              <a:buFontTx/>
              <a:buNone/>
            </a:pPr>
            <a:r>
              <a:rPr lang="en-US" dirty="0">
                <a:sym typeface="Wingdings" panose="05000000000000000000" pitchFamily="2" charset="2"/>
              </a:rPr>
              <a:t>Next Steps</a:t>
            </a:r>
          </a:p>
          <a:p>
            <a:pPr marL="171450" lvl="0" indent="-171450"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Include subsamples from each letter in the alphabet and combine for further analysis	</a:t>
            </a:r>
          </a:p>
          <a:p>
            <a:pPr marL="628650" lvl="1" indent="-171450"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A) </a:t>
            </a:r>
            <a:r>
              <a:rPr lang="en-US" dirty="0" err="1">
                <a:sym typeface="Wingdings" panose="05000000000000000000" pitchFamily="2" charset="2"/>
              </a:rPr>
              <a:t>PySpark</a:t>
            </a:r>
            <a:r>
              <a:rPr lang="en-US" dirty="0">
                <a:sym typeface="Wingdings" panose="05000000000000000000" pitchFamily="2" charset="2"/>
              </a:rPr>
              <a:t> running </a:t>
            </a:r>
            <a:r>
              <a:rPr lang="en-US" dirty="0" err="1">
                <a:sym typeface="Wingdings" panose="05000000000000000000" pitchFamily="2" charset="2"/>
              </a:rPr>
              <a:t>Plotly</a:t>
            </a:r>
            <a:r>
              <a:rPr lang="en-US" dirty="0">
                <a:sym typeface="Wingdings" panose="05000000000000000000" pitchFamily="2" charset="2"/>
              </a:rPr>
              <a:t> in a </a:t>
            </a:r>
            <a:r>
              <a:rPr lang="en-US" dirty="0" err="1">
                <a:sym typeface="Wingdings" panose="05000000000000000000" pitchFamily="2" charset="2"/>
              </a:rPr>
              <a:t>Jupyter</a:t>
            </a:r>
            <a:r>
              <a:rPr lang="en-US" dirty="0">
                <a:sym typeface="Wingdings" panose="05000000000000000000" pitchFamily="2" charset="2"/>
              </a:rPr>
              <a:t> notebook</a:t>
            </a:r>
          </a:p>
          <a:p>
            <a:pPr marL="628650" lvl="1" indent="-171450"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B) plain pandas with greater sub-sampling</a:t>
            </a:r>
          </a:p>
          <a:p>
            <a:pPr marL="628650" lvl="1" indent="-171450"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C) Koalas – anyone?</a:t>
            </a:r>
          </a:p>
          <a:p>
            <a:pPr marL="171450" lvl="0" indent="-171450"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Machine Learning</a:t>
            </a:r>
          </a:p>
          <a:p>
            <a:pPr marL="628650" lvl="1" indent="-171450"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Develop a NN that builds a model from the data and applies it to a forecasting prediction</a:t>
            </a:r>
          </a:p>
          <a:p>
            <a:pPr marL="171450" lvl="0" indent="-171450"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Application</a:t>
            </a:r>
          </a:p>
          <a:p>
            <a:pPr marL="628650" lvl="1" indent="-171450"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Use for content types on a site / anything with a tag that you want to measure in an A/B test environment</a:t>
            </a:r>
          </a:p>
          <a:p>
            <a:pPr marL="0" lvl="0" indent="0">
              <a:buFontTx/>
              <a:buNone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F6875-0C5E-4F3B-BC9E-DD8EB73270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28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F6875-0C5E-4F3B-BC9E-DD8EB73270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42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5/23/2021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5/23/2021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AB Testing tool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Ben Noyes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99A98-6CE2-4C53-AE6F-949487AE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Business Context</a:t>
            </a:r>
            <a:endParaRPr lang="en-US" sz="20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69F07C9-7CE7-4A9E-A7AB-FC43473DDBFD}"/>
              </a:ext>
            </a:extLst>
          </p:cNvPr>
          <p:cNvGrpSpPr/>
          <p:nvPr/>
        </p:nvGrpSpPr>
        <p:grpSpPr>
          <a:xfrm>
            <a:off x="1683750" y="2014194"/>
            <a:ext cx="1818562" cy="1818562"/>
            <a:chOff x="1683750" y="2519719"/>
            <a:chExt cx="1818562" cy="181856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E93A3C8-D4FE-4C45-9B7F-E8A0D28BF193}"/>
                </a:ext>
              </a:extLst>
            </p:cNvPr>
            <p:cNvSpPr/>
            <p:nvPr/>
          </p:nvSpPr>
          <p:spPr>
            <a:xfrm>
              <a:off x="1683750" y="2519719"/>
              <a:ext cx="1818562" cy="1818562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5" name="Rectangle 4" descr="Bar graph with downward trend">
              <a:extLst>
                <a:ext uri="{FF2B5EF4-FFF2-40B4-BE49-F238E27FC236}">
                  <a16:creationId xmlns:a16="http://schemas.microsoft.com/office/drawing/2014/main" id="{2E49AE44-17D5-4A7B-9063-9E8FFB1F8AC1}"/>
                </a:ext>
              </a:extLst>
            </p:cNvPr>
            <p:cNvSpPr/>
            <p:nvPr/>
          </p:nvSpPr>
          <p:spPr>
            <a:xfrm>
              <a:off x="2071313" y="2907282"/>
              <a:ext cx="1043437" cy="1043437"/>
            </a:xfrm>
            <a:prstGeom prst="rect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7BDD54D-D762-4C3B-92BD-79BC058D9D19}"/>
              </a:ext>
            </a:extLst>
          </p:cNvPr>
          <p:cNvGrpSpPr/>
          <p:nvPr/>
        </p:nvGrpSpPr>
        <p:grpSpPr>
          <a:xfrm>
            <a:off x="5186719" y="2014194"/>
            <a:ext cx="1818562" cy="1818562"/>
            <a:chOff x="5186719" y="2519719"/>
            <a:chExt cx="1818562" cy="181856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52D4477-0C6A-4F19-8D0E-F47BC41B5DDD}"/>
                </a:ext>
              </a:extLst>
            </p:cNvPr>
            <p:cNvSpPr/>
            <p:nvPr/>
          </p:nvSpPr>
          <p:spPr>
            <a:xfrm>
              <a:off x="5186719" y="2519719"/>
              <a:ext cx="1818562" cy="1818562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7" name="Rectangle 6" descr="Presentation with bar chart">
              <a:extLst>
                <a:ext uri="{FF2B5EF4-FFF2-40B4-BE49-F238E27FC236}">
                  <a16:creationId xmlns:a16="http://schemas.microsoft.com/office/drawing/2014/main" id="{4F8E8609-5D0F-4A1C-8180-27394031A20F}"/>
                </a:ext>
              </a:extLst>
            </p:cNvPr>
            <p:cNvSpPr/>
            <p:nvPr/>
          </p:nvSpPr>
          <p:spPr>
            <a:xfrm>
              <a:off x="5574282" y="2907282"/>
              <a:ext cx="1043437" cy="1043437"/>
            </a:xfrm>
            <a:prstGeom prst="rect">
              <a:avLst/>
            </a:prstGeom>
            <a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71D5FD-0F08-4291-881A-6598DA72E63C}"/>
              </a:ext>
            </a:extLst>
          </p:cNvPr>
          <p:cNvGrpSpPr/>
          <p:nvPr/>
        </p:nvGrpSpPr>
        <p:grpSpPr>
          <a:xfrm>
            <a:off x="8689688" y="2014194"/>
            <a:ext cx="1818562" cy="1818562"/>
            <a:chOff x="8689688" y="2519719"/>
            <a:chExt cx="1818562" cy="181856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1A07E76-9289-462F-893B-CEA81503484A}"/>
                </a:ext>
              </a:extLst>
            </p:cNvPr>
            <p:cNvSpPr/>
            <p:nvPr/>
          </p:nvSpPr>
          <p:spPr>
            <a:xfrm>
              <a:off x="8689688" y="2519719"/>
              <a:ext cx="1818562" cy="1818562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9" name="Rectangle 8" descr="Stopwatch">
              <a:extLst>
                <a:ext uri="{FF2B5EF4-FFF2-40B4-BE49-F238E27FC236}">
                  <a16:creationId xmlns:a16="http://schemas.microsoft.com/office/drawing/2014/main" id="{40256125-776E-4363-9A18-D4D5AC8B9E34}"/>
                </a:ext>
              </a:extLst>
            </p:cNvPr>
            <p:cNvSpPr/>
            <p:nvPr/>
          </p:nvSpPr>
          <p:spPr>
            <a:xfrm>
              <a:off x="9077251" y="2907282"/>
              <a:ext cx="1043437" cy="1043437"/>
            </a:xfrm>
            <a:prstGeom prst="rect">
              <a:avLst/>
            </a:prstGeom>
            <a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3E3DD57-63BD-46F7-8D06-2F3A73942A8B}"/>
              </a:ext>
            </a:extLst>
          </p:cNvPr>
          <p:cNvSpPr txBox="1"/>
          <p:nvPr/>
        </p:nvSpPr>
        <p:spPr>
          <a:xfrm>
            <a:off x="1263764" y="4023023"/>
            <a:ext cx="2658533" cy="1040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Website measurement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3C432E-2B75-4556-8F5D-83FFE67238C6}"/>
              </a:ext>
            </a:extLst>
          </p:cNvPr>
          <p:cNvSpPr txBox="1"/>
          <p:nvPr/>
        </p:nvSpPr>
        <p:spPr>
          <a:xfrm>
            <a:off x="4622800" y="4007842"/>
            <a:ext cx="3014133" cy="1040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Market </a:t>
            </a:r>
          </a:p>
          <a:p>
            <a:pPr algn="ctr"/>
            <a:r>
              <a:rPr lang="en-US" dirty="0"/>
              <a:t>segmentation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75BD89-8940-4ABF-AED9-BA3D1B9AF3D1}"/>
              </a:ext>
            </a:extLst>
          </p:cNvPr>
          <p:cNvSpPr txBox="1"/>
          <p:nvPr/>
        </p:nvSpPr>
        <p:spPr>
          <a:xfrm>
            <a:off x="8269703" y="4007842"/>
            <a:ext cx="2658533" cy="1040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Category performance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952A42-85E7-49D5-91A7-87B99981DE62}"/>
              </a:ext>
            </a:extLst>
          </p:cNvPr>
          <p:cNvSpPr txBox="1"/>
          <p:nvPr/>
        </p:nvSpPr>
        <p:spPr>
          <a:xfrm>
            <a:off x="1361130" y="4733751"/>
            <a:ext cx="2463800" cy="1040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Ex) A/B Testing on different versions of an app / landing pages on a website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D0DA48-185F-437D-9FD8-01FD758ABD94}"/>
              </a:ext>
            </a:extLst>
          </p:cNvPr>
          <p:cNvSpPr txBox="1"/>
          <p:nvPr/>
        </p:nvSpPr>
        <p:spPr>
          <a:xfrm>
            <a:off x="4864100" y="4654173"/>
            <a:ext cx="246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Ex) CLV analysis on different segments in your market, want to test your hypothesis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3230BC-9F48-46E8-9086-AC2C948A1306}"/>
              </a:ext>
            </a:extLst>
          </p:cNvPr>
          <p:cNvSpPr txBox="1"/>
          <p:nvPr/>
        </p:nvSpPr>
        <p:spPr>
          <a:xfrm>
            <a:off x="8367070" y="4647106"/>
            <a:ext cx="2463800" cy="1040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Ex) FMCG brand creating a new product in one of </a:t>
            </a:r>
          </a:p>
          <a:p>
            <a:pPr algn="ctr"/>
            <a:r>
              <a:rPr lang="en-US" sz="1200" dirty="0"/>
              <a:t>several categories,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3F0D8E5-4016-4878-97AE-13F3DE4EB5BE}"/>
              </a:ext>
            </a:extLst>
          </p:cNvPr>
          <p:cNvGrpSpPr/>
          <p:nvPr/>
        </p:nvGrpSpPr>
        <p:grpSpPr>
          <a:xfrm>
            <a:off x="1421133" y="5665015"/>
            <a:ext cx="2452733" cy="646331"/>
            <a:chOff x="3502312" y="2908222"/>
            <a:chExt cx="2365925" cy="9150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F77103A-FDEC-4216-9373-CA0F7DDC8727}"/>
                </a:ext>
              </a:extLst>
            </p:cNvPr>
            <p:cNvSpPr/>
            <p:nvPr/>
          </p:nvSpPr>
          <p:spPr>
            <a:xfrm>
              <a:off x="3502312" y="2964264"/>
              <a:ext cx="2365925" cy="8533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FD9F656-7CD1-4B70-B052-A3E4E5993FB8}"/>
                </a:ext>
              </a:extLst>
            </p:cNvPr>
            <p:cNvSpPr txBox="1"/>
            <p:nvPr/>
          </p:nvSpPr>
          <p:spPr>
            <a:xfrm>
              <a:off x="3836248" y="2908222"/>
              <a:ext cx="1651422" cy="915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Data on segments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3A928FD-60E4-48BF-BFCE-0D61A740B474}"/>
              </a:ext>
            </a:extLst>
          </p:cNvPr>
          <p:cNvGrpSpPr/>
          <p:nvPr/>
        </p:nvGrpSpPr>
        <p:grpSpPr>
          <a:xfrm>
            <a:off x="8416006" y="5673683"/>
            <a:ext cx="2365925" cy="617078"/>
            <a:chOff x="6503836" y="2931210"/>
            <a:chExt cx="2365925" cy="87361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EB72981-DF54-4D0E-8986-246F9EAE805C}"/>
                </a:ext>
              </a:extLst>
            </p:cNvPr>
            <p:cNvSpPr/>
            <p:nvPr/>
          </p:nvSpPr>
          <p:spPr>
            <a:xfrm>
              <a:off x="6503836" y="2951516"/>
              <a:ext cx="2365925" cy="8533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85994EA-FF7E-4BA1-8077-4159E76849A8}"/>
                </a:ext>
              </a:extLst>
            </p:cNvPr>
            <p:cNvSpPr txBox="1"/>
            <p:nvPr/>
          </p:nvSpPr>
          <p:spPr>
            <a:xfrm>
              <a:off x="6861087" y="2931210"/>
              <a:ext cx="1651422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Clear-cut decision</a:t>
              </a:r>
            </a:p>
          </p:txBody>
        </p:sp>
      </p:grp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75EF29C-63D5-4B07-8B06-9C544CE06C6E}"/>
              </a:ext>
            </a:extLst>
          </p:cNvPr>
          <p:cNvSpPr/>
          <p:nvPr/>
        </p:nvSpPr>
        <p:spPr>
          <a:xfrm>
            <a:off x="6010940" y="642593"/>
            <a:ext cx="5485065" cy="1286578"/>
          </a:xfrm>
          <a:custGeom>
            <a:avLst/>
            <a:gdLst>
              <a:gd name="connsiteX0" fmla="*/ 172895 w 5485065"/>
              <a:gd name="connsiteY0" fmla="*/ 0 h 1286578"/>
              <a:gd name="connsiteX1" fmla="*/ 5270974 w 5485065"/>
              <a:gd name="connsiteY1" fmla="*/ 0 h 1286578"/>
              <a:gd name="connsiteX2" fmla="*/ 5443869 w 5485065"/>
              <a:gd name="connsiteY2" fmla="*/ 172895 h 1286578"/>
              <a:gd name="connsiteX3" fmla="*/ 5443869 w 5485065"/>
              <a:gd name="connsiteY3" fmla="*/ 864455 h 1286578"/>
              <a:gd name="connsiteX4" fmla="*/ 5442091 w 5485065"/>
              <a:gd name="connsiteY4" fmla="*/ 873264 h 1286578"/>
              <a:gd name="connsiteX5" fmla="*/ 5465666 w 5485065"/>
              <a:gd name="connsiteY5" fmla="*/ 911507 h 1286578"/>
              <a:gd name="connsiteX6" fmla="*/ 5485065 w 5485065"/>
              <a:gd name="connsiteY6" fmla="*/ 1016596 h 1286578"/>
              <a:gd name="connsiteX7" fmla="*/ 5238211 w 5485065"/>
              <a:gd name="connsiteY7" fmla="*/ 1286578 h 1286578"/>
              <a:gd name="connsiteX8" fmla="*/ 5010756 w 5485065"/>
              <a:gd name="connsiteY8" fmla="*/ 1121685 h 1286578"/>
              <a:gd name="connsiteX9" fmla="*/ 4995188 w 5485065"/>
              <a:gd name="connsiteY9" fmla="*/ 1037350 h 1286578"/>
              <a:gd name="connsiteX10" fmla="*/ 172895 w 5485065"/>
              <a:gd name="connsiteY10" fmla="*/ 1037350 h 1286578"/>
              <a:gd name="connsiteX11" fmla="*/ 0 w 5485065"/>
              <a:gd name="connsiteY11" fmla="*/ 864455 h 1286578"/>
              <a:gd name="connsiteX12" fmla="*/ 0 w 5485065"/>
              <a:gd name="connsiteY12" fmla="*/ 172895 h 1286578"/>
              <a:gd name="connsiteX13" fmla="*/ 172895 w 5485065"/>
              <a:gd name="connsiteY13" fmla="*/ 0 h 1286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485065" h="1286578">
                <a:moveTo>
                  <a:pt x="172895" y="0"/>
                </a:moveTo>
                <a:lnTo>
                  <a:pt x="5270974" y="0"/>
                </a:lnTo>
                <a:cubicBezTo>
                  <a:pt x="5366461" y="0"/>
                  <a:pt x="5443869" y="77408"/>
                  <a:pt x="5443869" y="172895"/>
                </a:cubicBezTo>
                <a:lnTo>
                  <a:pt x="5443869" y="864455"/>
                </a:lnTo>
                <a:lnTo>
                  <a:pt x="5442091" y="873264"/>
                </a:lnTo>
                <a:lnTo>
                  <a:pt x="5465666" y="911507"/>
                </a:lnTo>
                <a:cubicBezTo>
                  <a:pt x="5478158" y="943807"/>
                  <a:pt x="5485065" y="979319"/>
                  <a:pt x="5485065" y="1016596"/>
                </a:cubicBezTo>
                <a:cubicBezTo>
                  <a:pt x="5485065" y="1165703"/>
                  <a:pt x="5374545" y="1286578"/>
                  <a:pt x="5238211" y="1286578"/>
                </a:cubicBezTo>
                <a:cubicBezTo>
                  <a:pt x="5135961" y="1286578"/>
                  <a:pt x="5048230" y="1218586"/>
                  <a:pt x="5010756" y="1121685"/>
                </a:cubicBezTo>
                <a:lnTo>
                  <a:pt x="4995188" y="1037350"/>
                </a:lnTo>
                <a:lnTo>
                  <a:pt x="172895" y="1037350"/>
                </a:lnTo>
                <a:cubicBezTo>
                  <a:pt x="77408" y="1037350"/>
                  <a:pt x="0" y="959942"/>
                  <a:pt x="0" y="864455"/>
                </a:cubicBezTo>
                <a:lnTo>
                  <a:pt x="0" y="172895"/>
                </a:lnTo>
                <a:cubicBezTo>
                  <a:pt x="0" y="77408"/>
                  <a:pt x="77408" y="0"/>
                  <a:pt x="17289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Question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How do certain segments perform </a:t>
            </a:r>
          </a:p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over time?</a:t>
            </a:r>
          </a:p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3EEC489-24D5-4313-B05F-D31A6D45C1CF}"/>
              </a:ext>
            </a:extLst>
          </p:cNvPr>
          <p:cNvSpPr/>
          <p:nvPr/>
        </p:nvSpPr>
        <p:spPr>
          <a:xfrm>
            <a:off x="4250453" y="5695095"/>
            <a:ext cx="3823112" cy="5203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7C3A658-A2B0-4C90-A9E5-025EE4A05C7D}"/>
              </a:ext>
            </a:extLst>
          </p:cNvPr>
          <p:cNvSpPr/>
          <p:nvPr/>
        </p:nvSpPr>
        <p:spPr>
          <a:xfrm>
            <a:off x="11270697" y="2032072"/>
            <a:ext cx="354226" cy="38741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D387A7C-C0DF-4621-949F-9A8D6A1DCE2F}"/>
              </a:ext>
            </a:extLst>
          </p:cNvPr>
          <p:cNvSpPr/>
          <p:nvPr/>
        </p:nvSpPr>
        <p:spPr>
          <a:xfrm>
            <a:off x="11187872" y="2648923"/>
            <a:ext cx="214881" cy="23501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DE48DE-3972-4B6D-AC81-EEBFFF667FE5}"/>
              </a:ext>
            </a:extLst>
          </p:cNvPr>
          <p:cNvSpPr txBox="1"/>
          <p:nvPr/>
        </p:nvSpPr>
        <p:spPr>
          <a:xfrm>
            <a:off x="4779040" y="5752669"/>
            <a:ext cx="246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This tool</a:t>
            </a:r>
          </a:p>
        </p:txBody>
      </p:sp>
    </p:spTree>
    <p:extLst>
      <p:ext uri="{BB962C8B-B14F-4D97-AF65-F5344CB8AC3E}">
        <p14:creationId xmlns:p14="http://schemas.microsoft.com/office/powerpoint/2010/main" val="348816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477DF-54EF-4510-B55F-92413AF3E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06851"/>
            <a:ext cx="10058400" cy="1371600"/>
          </a:xfrm>
        </p:spPr>
        <p:txBody>
          <a:bodyPr/>
          <a:lstStyle/>
          <a:p>
            <a:r>
              <a:rPr lang="en-US" dirty="0"/>
              <a:t>Our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4DA37-4762-4912-867A-21989F594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4153152" cy="384962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Google Books</a:t>
            </a:r>
          </a:p>
          <a:p>
            <a:r>
              <a:rPr lang="en-US" dirty="0"/>
              <a:t>26 sets of data (1-grams)</a:t>
            </a:r>
          </a:p>
          <a:p>
            <a:r>
              <a:rPr lang="en-US" dirty="0"/>
              <a:t>Millions of rows</a:t>
            </a:r>
          </a:p>
          <a:p>
            <a:r>
              <a:rPr lang="en-US" dirty="0"/>
              <a:t>36 useable sets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Ease of use, limitation</a:t>
            </a:r>
          </a:p>
          <a:p>
            <a:r>
              <a:rPr lang="en-US" dirty="0"/>
              <a:t>A lot of waiting</a:t>
            </a:r>
          </a:p>
          <a:p>
            <a:r>
              <a:rPr lang="en-US" dirty="0"/>
              <a:t>Throwing errors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 1.14 </a:t>
            </a:r>
            <a:r>
              <a:rPr lang="en-US" dirty="0" err="1">
                <a:sym typeface="Wingdings" panose="05000000000000000000" pitchFamily="2" charset="2"/>
              </a:rPr>
              <a:t>gb</a:t>
            </a:r>
            <a:r>
              <a:rPr lang="en-US" dirty="0">
                <a:sym typeface="Wingdings" panose="05000000000000000000" pitchFamily="2" charset="2"/>
              </a:rPr>
              <a:t> per file (41 million rows)</a:t>
            </a:r>
            <a:endParaRPr lang="en-US" dirty="0"/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D9D3ACA8-9DA9-4D0D-80C4-DAE89BC23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895" y="2505484"/>
            <a:ext cx="2965419" cy="1311003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B9DBC124-0822-48CD-8BF1-CEB1185B1D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1828" y="706851"/>
            <a:ext cx="2965419" cy="12416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83969C4-A2ED-412B-BF6E-76CBF2354BCD}"/>
              </a:ext>
            </a:extLst>
          </p:cNvPr>
          <p:cNvSpPr txBox="1"/>
          <p:nvPr/>
        </p:nvSpPr>
        <p:spPr>
          <a:xfrm>
            <a:off x="7357589" y="4972618"/>
            <a:ext cx="3945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 </a:t>
            </a:r>
            <a:r>
              <a:rPr lang="en-US" b="1" dirty="0"/>
              <a:t>Fluid </a:t>
            </a:r>
            <a:r>
              <a:rPr lang="en-US" b="1" dirty="0" err="1"/>
              <a:t>dataframe</a:t>
            </a:r>
            <a:r>
              <a:rPr lang="en-US" b="1" dirty="0"/>
              <a:t> </a:t>
            </a:r>
            <a:r>
              <a:rPr lang="en-US" dirty="0"/>
              <a:t>that can be read across environments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8394A0-7D76-4358-92C1-968447B97B4B}"/>
              </a:ext>
            </a:extLst>
          </p:cNvPr>
          <p:cNvSpPr txBox="1"/>
          <p:nvPr/>
        </p:nvSpPr>
        <p:spPr>
          <a:xfrm>
            <a:off x="4886895" y="1948512"/>
            <a:ext cx="1211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pandas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DF37B3-2F3B-4F48-A90F-8216C254E491}"/>
              </a:ext>
            </a:extLst>
          </p:cNvPr>
          <p:cNvSpPr txBox="1"/>
          <p:nvPr/>
        </p:nvSpPr>
        <p:spPr>
          <a:xfrm>
            <a:off x="5763826" y="3864527"/>
            <a:ext cx="1211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Postgres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B719DE9-87BB-4950-8925-F4688E594807}"/>
              </a:ext>
            </a:extLst>
          </p:cNvPr>
          <p:cNvGrpSpPr/>
          <p:nvPr/>
        </p:nvGrpSpPr>
        <p:grpSpPr>
          <a:xfrm>
            <a:off x="6625689" y="5016819"/>
            <a:ext cx="557928" cy="557928"/>
            <a:chOff x="1683750" y="2519719"/>
            <a:chExt cx="1818562" cy="181856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EA6281F-CC63-4E51-8AB0-6A1B50B9D7C0}"/>
                </a:ext>
              </a:extLst>
            </p:cNvPr>
            <p:cNvSpPr/>
            <p:nvPr/>
          </p:nvSpPr>
          <p:spPr>
            <a:xfrm>
              <a:off x="1683750" y="2519719"/>
              <a:ext cx="1818562" cy="1818562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6" name="Rectangle 25" descr="Bar graph with downward trend">
              <a:extLst>
                <a:ext uri="{FF2B5EF4-FFF2-40B4-BE49-F238E27FC236}">
                  <a16:creationId xmlns:a16="http://schemas.microsoft.com/office/drawing/2014/main" id="{431ACF21-762F-423A-A054-6CC082E05091}"/>
                </a:ext>
              </a:extLst>
            </p:cNvPr>
            <p:cNvSpPr/>
            <p:nvPr/>
          </p:nvSpPr>
          <p:spPr>
            <a:xfrm>
              <a:off x="2071313" y="2907282"/>
              <a:ext cx="1043437" cy="1043437"/>
            </a:xfrm>
            <a:prstGeom prst="rect">
              <a:avLst/>
            </a:prstGeom>
            <a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C67F718-ABAF-40A2-AC9C-2881F6D158E1}"/>
              </a:ext>
            </a:extLst>
          </p:cNvPr>
          <p:cNvSpPr txBox="1"/>
          <p:nvPr/>
        </p:nvSpPr>
        <p:spPr>
          <a:xfrm>
            <a:off x="8656979" y="2013482"/>
            <a:ext cx="1211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MySQL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099DF3FC-C8E4-4B07-BE37-2E26F75DE0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36583" y="661507"/>
            <a:ext cx="2904747" cy="128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104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9ED96-2839-41DA-9712-E855E1F09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Data</a:t>
            </a:r>
            <a:br>
              <a:rPr lang="en-US" dirty="0"/>
            </a:br>
            <a:r>
              <a:rPr lang="en-US" sz="1800" dirty="0"/>
              <a:t>Background on </a:t>
            </a:r>
            <a:r>
              <a:rPr lang="en-US" sz="1800" dirty="0" err="1"/>
              <a:t>nGram</a:t>
            </a:r>
            <a:endParaRPr lang="en-US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266DA7-2C0E-452F-A7AE-7A9704A42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298" y="785155"/>
            <a:ext cx="1896410" cy="1273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A6B8D6-AE3F-4135-A2E7-1F7C71BBC229}"/>
              </a:ext>
            </a:extLst>
          </p:cNvPr>
          <p:cNvSpPr txBox="1">
            <a:spLocks/>
          </p:cNvSpPr>
          <p:nvPr/>
        </p:nvSpPr>
        <p:spPr>
          <a:xfrm>
            <a:off x="6252754" y="2014194"/>
            <a:ext cx="4794069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en-US" dirty="0"/>
              <a:t>My approach</a:t>
            </a:r>
          </a:p>
          <a:p>
            <a:r>
              <a:rPr lang="en-US" dirty="0"/>
              <a:t>Subsample the data</a:t>
            </a:r>
          </a:p>
          <a:p>
            <a:r>
              <a:rPr lang="en-US" dirty="0"/>
              <a:t>Subsample that data</a:t>
            </a:r>
          </a:p>
          <a:p>
            <a:r>
              <a:rPr lang="en-US" dirty="0"/>
              <a:t>Working prototype</a:t>
            </a:r>
          </a:p>
          <a:p>
            <a:r>
              <a:rPr lang="en-US" dirty="0" err="1"/>
              <a:t>Datapiece</a:t>
            </a:r>
            <a:r>
              <a:rPr lang="en-US" dirty="0"/>
              <a:t> by letter, </a:t>
            </a:r>
            <a:r>
              <a:rPr lang="en-US" dirty="0" err="1"/>
              <a:t>groupby</a:t>
            </a:r>
            <a:r>
              <a:rPr lang="en-US" dirty="0"/>
              <a:t> year</a:t>
            </a:r>
          </a:p>
          <a:p>
            <a:r>
              <a:rPr lang="en-US" dirty="0"/>
              <a:t>Continuous features vs sentiment analysis</a:t>
            </a:r>
          </a:p>
          <a:p>
            <a:r>
              <a:rPr lang="en-US" dirty="0"/>
              <a:t>Pandas &gt; SQL</a:t>
            </a:r>
          </a:p>
          <a:p>
            <a:r>
              <a:rPr lang="en-US" dirty="0"/>
              <a:t>Expand analysis to 42 million rows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CD1E67-80F7-4F6E-9F3D-B656FDD8A174}"/>
              </a:ext>
            </a:extLst>
          </p:cNvPr>
          <p:cNvSpPr txBox="1"/>
          <p:nvPr/>
        </p:nvSpPr>
        <p:spPr>
          <a:xfrm>
            <a:off x="7357588" y="4972618"/>
            <a:ext cx="3966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by </a:t>
            </a:r>
            <a:r>
              <a:rPr lang="en-US" b="1" dirty="0"/>
              <a:t>the right features</a:t>
            </a:r>
            <a:r>
              <a:rPr lang="en-US" dirty="0"/>
              <a:t>  – </a:t>
            </a:r>
          </a:p>
          <a:p>
            <a:r>
              <a:rPr lang="en-US" dirty="0"/>
              <a:t>in this case, segment and year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2461587-7E85-408B-BFC0-679415173DF9}"/>
              </a:ext>
            </a:extLst>
          </p:cNvPr>
          <p:cNvGrpSpPr/>
          <p:nvPr/>
        </p:nvGrpSpPr>
        <p:grpSpPr>
          <a:xfrm>
            <a:off x="6625689" y="5016819"/>
            <a:ext cx="557928" cy="557928"/>
            <a:chOff x="1683750" y="2519719"/>
            <a:chExt cx="1818562" cy="181856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7999E9F-E9F3-429B-8246-22503EECBCD1}"/>
                </a:ext>
              </a:extLst>
            </p:cNvPr>
            <p:cNvSpPr/>
            <p:nvPr/>
          </p:nvSpPr>
          <p:spPr>
            <a:xfrm>
              <a:off x="1683750" y="2519719"/>
              <a:ext cx="1818562" cy="1818562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0" name="Rectangle 9" descr="Bar graph with downward trend">
              <a:extLst>
                <a:ext uri="{FF2B5EF4-FFF2-40B4-BE49-F238E27FC236}">
                  <a16:creationId xmlns:a16="http://schemas.microsoft.com/office/drawing/2014/main" id="{C4D90B7B-A3E8-4C78-BF21-90F2EDD03CEB}"/>
                </a:ext>
              </a:extLst>
            </p:cNvPr>
            <p:cNvSpPr/>
            <p:nvPr/>
          </p:nvSpPr>
          <p:spPr>
            <a:xfrm>
              <a:off x="2071313" y="2907282"/>
              <a:ext cx="1043437" cy="1043437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3455914-1764-4964-98BA-482D8A3B59AE}"/>
              </a:ext>
            </a:extLst>
          </p:cNvPr>
          <p:cNvSpPr txBox="1"/>
          <p:nvPr/>
        </p:nvSpPr>
        <p:spPr>
          <a:xfrm>
            <a:off x="802843" y="2013232"/>
            <a:ext cx="2254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Initial </a:t>
            </a:r>
          </a:p>
          <a:p>
            <a:pPr algn="ctr"/>
            <a:r>
              <a:rPr lang="en-US" dirty="0"/>
              <a:t>structure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AA4CED-8687-4404-B423-24B96147642A}"/>
              </a:ext>
            </a:extLst>
          </p:cNvPr>
          <p:cNvSpPr txBox="1"/>
          <p:nvPr/>
        </p:nvSpPr>
        <p:spPr>
          <a:xfrm>
            <a:off x="3527798" y="2058657"/>
            <a:ext cx="2254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Desired </a:t>
            </a:r>
          </a:p>
          <a:p>
            <a:pPr algn="ctr"/>
            <a:r>
              <a:rPr lang="en-US" dirty="0"/>
              <a:t>structure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4324AC3-529B-40D3-9866-5EEB3CB96657}"/>
              </a:ext>
            </a:extLst>
          </p:cNvPr>
          <p:cNvGrpSpPr/>
          <p:nvPr/>
        </p:nvGrpSpPr>
        <p:grpSpPr>
          <a:xfrm>
            <a:off x="967733" y="2721489"/>
            <a:ext cx="2463126" cy="3117576"/>
            <a:chOff x="967733" y="2721489"/>
            <a:chExt cx="2463126" cy="311757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94B9AEF-FC7F-4EC5-B9C2-C8726699929A}"/>
                </a:ext>
              </a:extLst>
            </p:cNvPr>
            <p:cNvSpPr/>
            <p:nvPr/>
          </p:nvSpPr>
          <p:spPr>
            <a:xfrm>
              <a:off x="1506536" y="2721489"/>
              <a:ext cx="1924323" cy="2734356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7417B30-B402-4357-9957-13A9DCBE46DE}"/>
                </a:ext>
              </a:extLst>
            </p:cNvPr>
            <p:cNvSpPr/>
            <p:nvPr/>
          </p:nvSpPr>
          <p:spPr>
            <a:xfrm>
              <a:off x="1232620" y="2931369"/>
              <a:ext cx="1924323" cy="2734356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8568EF1-F494-4D6B-B57A-9862F9628193}"/>
                </a:ext>
              </a:extLst>
            </p:cNvPr>
            <p:cNvSpPr/>
            <p:nvPr/>
          </p:nvSpPr>
          <p:spPr>
            <a:xfrm>
              <a:off x="967733" y="3104709"/>
              <a:ext cx="1924323" cy="2734356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C6221DD0-AC87-4FA7-9ACE-2D7F7A6C456F}"/>
              </a:ext>
            </a:extLst>
          </p:cNvPr>
          <p:cNvSpPr/>
          <p:nvPr/>
        </p:nvSpPr>
        <p:spPr>
          <a:xfrm>
            <a:off x="3798656" y="3104708"/>
            <a:ext cx="1924323" cy="27343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E15C0F-3C7C-41DA-8856-1A0159784BAF}"/>
              </a:ext>
            </a:extLst>
          </p:cNvPr>
          <p:cNvSpPr txBox="1"/>
          <p:nvPr/>
        </p:nvSpPr>
        <p:spPr>
          <a:xfrm>
            <a:off x="1233377" y="3548556"/>
            <a:ext cx="1116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Word – year – count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28129C-D667-465B-A58E-BEBBB49AE9E0}"/>
              </a:ext>
            </a:extLst>
          </p:cNvPr>
          <p:cNvSpPr txBox="1"/>
          <p:nvPr/>
        </p:nvSpPr>
        <p:spPr>
          <a:xfrm>
            <a:off x="4088623" y="3548556"/>
            <a:ext cx="1116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Letter – </a:t>
            </a:r>
          </a:p>
          <a:p>
            <a:r>
              <a:rPr lang="en-US" b="1" dirty="0"/>
              <a:t>year – count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E4B5CEB-858A-452E-8C4C-56E54652A612}"/>
              </a:ext>
            </a:extLst>
          </p:cNvPr>
          <p:cNvSpPr/>
          <p:nvPr/>
        </p:nvSpPr>
        <p:spPr>
          <a:xfrm>
            <a:off x="3106039" y="4010221"/>
            <a:ext cx="529775" cy="646331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6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A8AC1C2-132D-4962-B415-936F6840F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31191"/>
            <a:ext cx="10058400" cy="1371600"/>
          </a:xfrm>
        </p:spPr>
        <p:txBody>
          <a:bodyPr/>
          <a:lstStyle/>
          <a:p>
            <a:r>
              <a:rPr lang="en-US" dirty="0"/>
              <a:t>Interpreting the data</a:t>
            </a:r>
            <a:endParaRPr lang="en-US" sz="1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25419F-4575-4AF8-81AE-98868E618269}"/>
              </a:ext>
            </a:extLst>
          </p:cNvPr>
          <p:cNvSpPr txBox="1"/>
          <p:nvPr/>
        </p:nvSpPr>
        <p:spPr>
          <a:xfrm>
            <a:off x="7398364" y="4945319"/>
            <a:ext cx="3822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Perform statistical testing</a:t>
            </a:r>
          </a:p>
          <a:p>
            <a:r>
              <a:rPr lang="en-US" dirty="0"/>
              <a:t>on top segments to confirm </a:t>
            </a:r>
          </a:p>
          <a:p>
            <a:r>
              <a:rPr lang="en-US" dirty="0"/>
              <a:t>our assumptions </a:t>
            </a:r>
            <a:endParaRPr lang="en-US" b="1" dirty="0"/>
          </a:p>
        </p:txBody>
      </p:sp>
      <p:pic>
        <p:nvPicPr>
          <p:cNvPr id="19" name="Picture 18" descr="Chart&#10;&#10;Description automatically generated">
            <a:extLst>
              <a:ext uri="{FF2B5EF4-FFF2-40B4-BE49-F238E27FC236}">
                <a16:creationId xmlns:a16="http://schemas.microsoft.com/office/drawing/2014/main" id="{7993B543-DAB2-46FC-B4E4-60EEB1796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725" y="2002791"/>
            <a:ext cx="4195174" cy="3764606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5B26567B-148B-4CD2-93F3-CEA7FFB1AD60}"/>
              </a:ext>
            </a:extLst>
          </p:cNvPr>
          <p:cNvGrpSpPr/>
          <p:nvPr/>
        </p:nvGrpSpPr>
        <p:grpSpPr>
          <a:xfrm>
            <a:off x="6625689" y="5016819"/>
            <a:ext cx="557928" cy="557928"/>
            <a:chOff x="1683750" y="2519719"/>
            <a:chExt cx="1818562" cy="181856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63AFC94-0C3D-4985-8E38-3100A686F3C3}"/>
                </a:ext>
              </a:extLst>
            </p:cNvPr>
            <p:cNvSpPr/>
            <p:nvPr/>
          </p:nvSpPr>
          <p:spPr>
            <a:xfrm>
              <a:off x="1683750" y="2519719"/>
              <a:ext cx="1818562" cy="1818562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4" name="Rectangle 23" descr="Bar graph with downward trend">
              <a:extLst>
                <a:ext uri="{FF2B5EF4-FFF2-40B4-BE49-F238E27FC236}">
                  <a16:creationId xmlns:a16="http://schemas.microsoft.com/office/drawing/2014/main" id="{FCFCF467-EDD8-4F42-87CC-1601A65882C7}"/>
                </a:ext>
              </a:extLst>
            </p:cNvPr>
            <p:cNvSpPr/>
            <p:nvPr/>
          </p:nvSpPr>
          <p:spPr>
            <a:xfrm>
              <a:off x="2071313" y="2907282"/>
              <a:ext cx="1043437" cy="1043437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A2001E0-9E93-4441-8C92-CF6164F2848F}"/>
              </a:ext>
            </a:extLst>
          </p:cNvPr>
          <p:cNvSpPr txBox="1"/>
          <p:nvPr/>
        </p:nvSpPr>
        <p:spPr>
          <a:xfrm>
            <a:off x="6193262" y="2149497"/>
            <a:ext cx="48333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Break down the 3d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 by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Length by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 by length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7" name="Picture 26" descr="Chart&#10;&#10;Description automatically generated">
            <a:extLst>
              <a:ext uri="{FF2B5EF4-FFF2-40B4-BE49-F238E27FC236}">
                <a16:creationId xmlns:a16="http://schemas.microsoft.com/office/drawing/2014/main" id="{A50EC2CF-8D6D-45D4-8798-D0AF674C259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981"/>
          <a:stretch/>
        </p:blipFill>
        <p:spPr>
          <a:xfrm>
            <a:off x="786653" y="2002790"/>
            <a:ext cx="4943226" cy="3764605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1015122-2CAB-44D3-8DAD-196A3152D79E}"/>
              </a:ext>
            </a:extLst>
          </p:cNvPr>
          <p:cNvSpPr/>
          <p:nvPr/>
        </p:nvSpPr>
        <p:spPr>
          <a:xfrm>
            <a:off x="5974282" y="1578544"/>
            <a:ext cx="4588383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BAE898-41ED-499C-A69C-DB41F3B3BF23}"/>
              </a:ext>
            </a:extLst>
          </p:cNvPr>
          <p:cNvSpPr txBox="1"/>
          <p:nvPr/>
        </p:nvSpPr>
        <p:spPr>
          <a:xfrm>
            <a:off x="6625689" y="1972473"/>
            <a:ext cx="32945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Segment “N”: 33.7 B</a:t>
            </a:r>
          </a:p>
          <a:p>
            <a:pPr marL="285750" indent="-285750">
              <a:buFontTx/>
              <a:buChar char="-"/>
            </a:pPr>
            <a:r>
              <a:rPr lang="en-US" dirty="0"/>
              <a:t>Segment “D”:  27.6 B</a:t>
            </a:r>
          </a:p>
          <a:p>
            <a:pPr marL="285750" indent="-285750">
              <a:buFontTx/>
              <a:buChar char="-"/>
            </a:pPr>
            <a:r>
              <a:rPr lang="en-US" dirty="0"/>
              <a:t>Segment “O”: 19.8 B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1" name="Picture 30" descr="Table&#10;&#10;Description automatically generated">
            <a:extLst>
              <a:ext uri="{FF2B5EF4-FFF2-40B4-BE49-F238E27FC236}">
                <a16:creationId xmlns:a16="http://schemas.microsoft.com/office/drawing/2014/main" id="{1164E183-CC11-4680-8A27-8F4A79C8C6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8197" y="3213983"/>
            <a:ext cx="3664449" cy="1246338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99BC44D5-FB07-4A5B-822F-851D0264DFD3}"/>
              </a:ext>
            </a:extLst>
          </p:cNvPr>
          <p:cNvGrpSpPr/>
          <p:nvPr/>
        </p:nvGrpSpPr>
        <p:grpSpPr>
          <a:xfrm>
            <a:off x="2566691" y="1604878"/>
            <a:ext cx="1383150" cy="4621931"/>
            <a:chOff x="2566691" y="1604878"/>
            <a:chExt cx="1383150" cy="4621931"/>
          </a:xfrm>
        </p:grpSpPr>
        <p:pic>
          <p:nvPicPr>
            <p:cNvPr id="36" name="Picture 35" descr="Table&#10;&#10;Description automatically generated">
              <a:extLst>
                <a:ext uri="{FF2B5EF4-FFF2-40B4-BE49-F238E27FC236}">
                  <a16:creationId xmlns:a16="http://schemas.microsoft.com/office/drawing/2014/main" id="{878B8114-45E3-4A67-99BE-6C709AB73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566691" y="1604878"/>
              <a:ext cx="1383150" cy="4621931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1CE7DA6-B73A-4E40-A78A-CDAF78F5F9BC}"/>
                </a:ext>
              </a:extLst>
            </p:cNvPr>
            <p:cNvSpPr/>
            <p:nvPr/>
          </p:nvSpPr>
          <p:spPr>
            <a:xfrm>
              <a:off x="2566691" y="1604878"/>
              <a:ext cx="1383150" cy="850829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187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E67910A-7A30-4F74-A719-03BC3DDB8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5600" y="2456994"/>
            <a:ext cx="10058400" cy="1371600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71493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E3DE6-FFA5-49F6-8EAD-2C3394B7E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95798-0E32-40D7-828A-65E610FCB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480158" cy="384962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Subset of the data</a:t>
            </a:r>
          </a:p>
          <a:p>
            <a:pPr lvl="1"/>
            <a:r>
              <a:rPr lang="en-US" dirty="0" err="1"/>
              <a:t>nGrams</a:t>
            </a:r>
            <a:r>
              <a:rPr lang="en-US" dirty="0"/>
              <a:t> that started with the letter ‘A’, were published more recently than 1900, and included at least 70 counts in a year</a:t>
            </a:r>
          </a:p>
          <a:p>
            <a:pPr lvl="1"/>
            <a:r>
              <a:rPr lang="en-US" dirty="0"/>
              <a:t>Made it significantly more handle-able; 41 million to just under 3 million rows</a:t>
            </a:r>
          </a:p>
          <a:p>
            <a:pPr lvl="1"/>
            <a:r>
              <a:rPr lang="en-US" dirty="0"/>
              <a:t>Representative of subset ‘A’ since 1900</a:t>
            </a:r>
          </a:p>
          <a:p>
            <a:pPr lvl="1"/>
            <a:r>
              <a:rPr lang="en-US" dirty="0"/>
              <a:t>Not representative of the English language as a whole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Refine analysis: confirm if ‘N’ still most performant segment, by looking at all subsamples from each letter</a:t>
            </a:r>
          </a:p>
          <a:p>
            <a:pPr lvl="1"/>
            <a:r>
              <a:rPr lang="en-US" dirty="0" err="1"/>
              <a:t>PySpark</a:t>
            </a:r>
            <a:r>
              <a:rPr lang="en-US" dirty="0"/>
              <a:t> running </a:t>
            </a:r>
            <a:r>
              <a:rPr lang="en-US" dirty="0" err="1"/>
              <a:t>Plotly</a:t>
            </a:r>
            <a:r>
              <a:rPr lang="en-US" dirty="0"/>
              <a:t> in a </a:t>
            </a:r>
            <a:r>
              <a:rPr lang="en-US" dirty="0" err="1"/>
              <a:t>Jupyter</a:t>
            </a:r>
            <a:r>
              <a:rPr lang="en-US" dirty="0"/>
              <a:t> Notebook environment (</a:t>
            </a:r>
            <a:r>
              <a:rPr lang="en-US" dirty="0" err="1"/>
              <a:t>hdfs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Plain pandas with greater sub-sampling</a:t>
            </a:r>
          </a:p>
          <a:p>
            <a:pPr lvl="1"/>
            <a:r>
              <a:rPr lang="en-US" dirty="0"/>
              <a:t>Koalas</a:t>
            </a:r>
          </a:p>
          <a:p>
            <a:r>
              <a:rPr lang="en-US" dirty="0"/>
              <a:t>Machine learning</a:t>
            </a:r>
          </a:p>
          <a:p>
            <a:pPr lvl="1"/>
            <a:r>
              <a:rPr lang="en-US" dirty="0"/>
              <a:t>Develop NN model that reads the data and creates a forecast prediction</a:t>
            </a:r>
          </a:p>
          <a:p>
            <a:r>
              <a:rPr lang="en-US" dirty="0"/>
              <a:t>Application </a:t>
            </a:r>
          </a:p>
          <a:p>
            <a:pPr lvl="1"/>
            <a:r>
              <a:rPr lang="en-US" dirty="0"/>
              <a:t>Use for content types on a site / new website changes / anything with a tag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3C8C95-2DC2-4036-AA94-A73BCFC8223B}"/>
              </a:ext>
            </a:extLst>
          </p:cNvPr>
          <p:cNvSpPr txBox="1"/>
          <p:nvPr/>
        </p:nvSpPr>
        <p:spPr>
          <a:xfrm>
            <a:off x="7952719" y="4145219"/>
            <a:ext cx="3822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Feed data </a:t>
            </a:r>
            <a:r>
              <a:rPr lang="en-US" dirty="0"/>
              <a:t>into </a:t>
            </a:r>
          </a:p>
          <a:p>
            <a:r>
              <a:rPr lang="en-US" dirty="0"/>
              <a:t>a neural network model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FA8781C-5285-43AC-996E-4A0670A948D5}"/>
              </a:ext>
            </a:extLst>
          </p:cNvPr>
          <p:cNvGrpSpPr/>
          <p:nvPr/>
        </p:nvGrpSpPr>
        <p:grpSpPr>
          <a:xfrm>
            <a:off x="7180044" y="4216719"/>
            <a:ext cx="557928" cy="557928"/>
            <a:chOff x="1683750" y="2519719"/>
            <a:chExt cx="1818562" cy="181856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0F81F84-A402-4F94-94A7-F249FFA4CF41}"/>
                </a:ext>
              </a:extLst>
            </p:cNvPr>
            <p:cNvSpPr/>
            <p:nvPr/>
          </p:nvSpPr>
          <p:spPr>
            <a:xfrm>
              <a:off x="1683750" y="2519719"/>
              <a:ext cx="1818562" cy="1818562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7" name="Rectangle 6" descr="Bar graph with downward trend">
              <a:extLst>
                <a:ext uri="{FF2B5EF4-FFF2-40B4-BE49-F238E27FC236}">
                  <a16:creationId xmlns:a16="http://schemas.microsoft.com/office/drawing/2014/main" id="{260991BD-1947-4012-8F0A-B5B61607598B}"/>
                </a:ext>
              </a:extLst>
            </p:cNvPr>
            <p:cNvSpPr/>
            <p:nvPr/>
          </p:nvSpPr>
          <p:spPr>
            <a:xfrm>
              <a:off x="2071313" y="2907282"/>
              <a:ext cx="1043437" cy="1043437"/>
            </a:xfrm>
            <a:prstGeom prst="rect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2489255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9567D772-5B88-4C5F-8BEF-9253A4F8ECD6}"/>
              </a:ext>
            </a:extLst>
          </p:cNvPr>
          <p:cNvSpPr txBox="1">
            <a:spLocks/>
          </p:cNvSpPr>
          <p:nvPr/>
        </p:nvSpPr>
        <p:spPr>
          <a:xfrm>
            <a:off x="4875600" y="24569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2700574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{DE7917E2-AE66-41D7-B1ED-9885C0FAEFF5}tf78438558_win32</Template>
  <TotalTime>393</TotalTime>
  <Words>1088</Words>
  <Application>Microsoft Office PowerPoint</Application>
  <PresentationFormat>Widescreen</PresentationFormat>
  <Paragraphs>177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Garamond</vt:lpstr>
      <vt:lpstr>SavonVTI</vt:lpstr>
      <vt:lpstr>AB Testing tool </vt:lpstr>
      <vt:lpstr>Business Context</vt:lpstr>
      <vt:lpstr>Our Data</vt:lpstr>
      <vt:lpstr>Understanding the Data Background on nGram</vt:lpstr>
      <vt:lpstr>Interpreting the data</vt:lpstr>
      <vt:lpstr>Demo</vt:lpstr>
      <vt:lpstr>Limitations and Next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Ben Noyes</dc:creator>
  <cp:lastModifiedBy>Ben Noyes</cp:lastModifiedBy>
  <cp:revision>5</cp:revision>
  <dcterms:created xsi:type="dcterms:W3CDTF">2021-05-23T15:43:04Z</dcterms:created>
  <dcterms:modified xsi:type="dcterms:W3CDTF">2021-05-24T00:25:33Z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