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77" r:id="rId4"/>
    <p:sldId id="263" r:id="rId5"/>
    <p:sldId id="259" r:id="rId6"/>
    <p:sldId id="272" r:id="rId7"/>
    <p:sldId id="261" r:id="rId8"/>
    <p:sldId id="271" r:id="rId9"/>
    <p:sldId id="266" r:id="rId10"/>
    <p:sldId id="273" r:id="rId11"/>
    <p:sldId id="270" r:id="rId12"/>
    <p:sldId id="274" r:id="rId13"/>
    <p:sldId id="268" r:id="rId14"/>
    <p:sldId id="27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6" autoAdjust="0"/>
    <p:restoredTop sz="82795" autoAdjust="0"/>
  </p:normalViewPr>
  <p:slideViewPr>
    <p:cSldViewPr snapToGrid="0">
      <p:cViewPr varScale="1">
        <p:scale>
          <a:sx n="56" d="100"/>
          <a:sy n="56" d="100"/>
        </p:scale>
        <p:origin x="1315" y="1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7B68-6731-41C3-A39F-2873013E262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8AE20-5DA5-47F8-BBA4-1E73FEA91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take more time, energy, effort to get a similar result, but that the easiest is still the one you know the best.</a:t>
            </a:r>
          </a:p>
          <a:p>
            <a:endParaRPr lang="en-US" dirty="0"/>
          </a:p>
          <a:p>
            <a:r>
              <a:rPr lang="en-US" dirty="0"/>
              <a:t>Now that I’ve done the bare minimum, where should my focus be?</a:t>
            </a:r>
          </a:p>
          <a:p>
            <a:r>
              <a:rPr lang="en-US" dirty="0"/>
              <a:t>Where do I want to be focusing this analysis?</a:t>
            </a:r>
          </a:p>
          <a:p>
            <a:endParaRPr lang="en-US" dirty="0"/>
          </a:p>
          <a:p>
            <a:r>
              <a:rPr lang="en-US" dirty="0"/>
              <a:t>What do those </a:t>
            </a:r>
            <a:r>
              <a:rPr lang="en-US" dirty="0" err="1"/>
              <a:t>corr</a:t>
            </a:r>
            <a:r>
              <a:rPr lang="en-US" dirty="0"/>
              <a:t> values mean, how might they help your analysis?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8AE20-5DA5-47F8-BBA4-1E73FEA91A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18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ctr"/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Export package </a:t>
            </a:r>
          </a:p>
          <a:p>
            <a:pPr lvl="1" algn="ctr"/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(cleaned df, + heatmap)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8AE20-5DA5-47F8-BBA4-1E73FEA91A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9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Teams perform better when the pressure is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8AE20-5DA5-47F8-BBA4-1E73FEA91A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8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EE69-3BAA-4C8C-A1F7-5370F4002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F1A7D-1A7B-426A-9CDC-B949FB89F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E4D31-E198-4532-BDCC-4C0009EA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4A7C-B6B6-46E6-97AE-A60A8F4FED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41B05-1420-4BB0-9906-2B45B2D1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65CC-2046-425E-850D-FF08E55D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AAC-8188-4C5E-9D9F-3E1C677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6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4DD1-4828-4BF7-B7F9-C17C255A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84384-0086-4EAE-8060-B1DC84A27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F1EF-EE31-4A9E-A3FC-B2C79FC7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4A7C-B6B6-46E6-97AE-A60A8F4FED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1F65-DA1E-429E-A257-CD0FA1C0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E421-2F4A-4806-8714-7630FD30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AAC-8188-4C5E-9D9F-3E1C677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2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6D311-331C-4B5F-87D5-AA9B0DC46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FA071-137B-4E99-A3E2-122828166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00947-9552-47BE-B004-E9080A0B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4A7C-B6B6-46E6-97AE-A60A8F4FED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2FFD7-CD67-4BCA-B160-55E74C28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8C903-C6D0-4DF8-ADD9-AE8844AD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AAC-8188-4C5E-9D9F-3E1C677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7D09-AFAD-44E2-85D7-A65E062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A0F3-1F08-4D8A-A1F7-73F2C09E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5057-7171-4AAD-B3CB-555CEB75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4A7C-B6B6-46E6-97AE-A60A8F4FED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3D2F8-4388-490D-921F-4A4A0A3C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E577-BB61-4A40-8D49-1B689127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AAC-8188-4C5E-9D9F-3E1C677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8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BB43-521D-44F2-A86B-B35230C4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40D6E-7D64-4C66-A829-E96C3F6B4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9C44-A2D4-46A3-A86B-D27C46E2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4A7C-B6B6-46E6-97AE-A60A8F4FED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B4B9-6AFF-4796-919C-6AEA8727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59F7-4C03-4731-9216-A6077388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AAC-8188-4C5E-9D9F-3E1C677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3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EAA2-B2E7-49E6-8C44-ACEA9D31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ADE8-1A8F-41E2-8621-BBF0B1090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226A9-0F0E-4D86-8703-C88A0A682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8A412-DFEE-472F-9477-9D92A44C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4A7C-B6B6-46E6-97AE-A60A8F4FED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B5202-E992-4D1D-9603-F6CF815A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612D5-0656-411D-8F9A-BD82755B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AAC-8188-4C5E-9D9F-3E1C677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0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E5F4-A3B4-4A8D-A122-7E17CD4B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6A41D-A640-46F2-BB6B-AA6957DEE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445C9-7E05-46CF-9352-58528A48D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3724B-A4A9-423A-A217-9F73A7EB3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E9334-D3A4-429C-8E20-2B6A226F9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1BA6A-9E12-4638-A92D-10AA08F2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4A7C-B6B6-46E6-97AE-A60A8F4FED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392BC-AF58-40F0-8CEE-F4A9583E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1E8EE-00A1-4C74-A565-7B54D379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AAC-8188-4C5E-9D9F-3E1C677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0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C701-9BD0-498B-B25F-EAF64517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070FD-9747-4755-B6FD-76AC0601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4A7C-B6B6-46E6-97AE-A60A8F4FED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DDBD6-9D47-4AC3-A445-C955F678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AF5B2-64D4-46A7-B5A2-222C3297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AAC-8188-4C5E-9D9F-3E1C677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9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BB0DD-EB7C-4452-9FF3-AEEF8A27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4A7C-B6B6-46E6-97AE-A60A8F4FED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1D6D7-3524-4BEC-8425-E50B6BBA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D0B93-59FA-4A36-979E-40E5F5AB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AAC-8188-4C5E-9D9F-3E1C677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0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D633-6D1F-4B27-B63E-A47BBDF3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6AF02-D8E9-4ADD-B31E-20F751FA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2F9CA-8A64-4209-828C-CA23174BD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42788-E29E-474E-A6C1-E0E6485E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4A7C-B6B6-46E6-97AE-A60A8F4FED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D3B12-5A61-4BB6-AD01-072E88F4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D8242-DD01-4943-BA7C-843CB06B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AAC-8188-4C5E-9D9F-3E1C677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4046-5CCF-4699-8FE3-C88D8DB6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6235E-7CF0-4287-939A-CA19F333A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AE2BA-4FE3-40E7-B065-4A69AA12D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A8BBC-574A-4837-B212-3DC318EC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4A7C-B6B6-46E6-97AE-A60A8F4FED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D324A-8098-4CCF-BB4E-E425C165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3146F-515E-473C-AB87-9AEC3108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AAC-8188-4C5E-9D9F-3E1C677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B45D9-6D37-45A5-A07E-39242B6F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EFD9-BD49-4A9A-9D8E-D3574E8D8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C3AF6-0F10-40B7-9A80-08309FAEC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E4A7C-B6B6-46E6-97AE-A60A8F4FED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97762-1F73-4F35-96B3-5EF4DD5A8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36D9F-D28C-4E9F-817D-BF52166FA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CAAC-8188-4C5E-9D9F-3E1C677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1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155E8B-16B3-4182-97D2-FFDB0616D16F}"/>
              </a:ext>
            </a:extLst>
          </p:cNvPr>
          <p:cNvSpPr/>
          <p:nvPr/>
        </p:nvSpPr>
        <p:spPr>
          <a:xfrm>
            <a:off x="-76200" y="1693862"/>
            <a:ext cx="12268200" cy="3442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4CE51-E97C-49C4-BCD8-28EE8C1E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MLB Season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B87FC-CABB-491E-A366-957904AE7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Extraction, Transformation, and Loading Pipeline (ETL)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2655C-4F98-41C3-8A49-651FBD4878D5}"/>
              </a:ext>
            </a:extLst>
          </p:cNvPr>
          <p:cNvSpPr/>
          <p:nvPr/>
        </p:nvSpPr>
        <p:spPr>
          <a:xfrm>
            <a:off x="-38100" y="-13018"/>
            <a:ext cx="12268200" cy="178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3C683-4E8E-49FF-8159-3B0F2921B62C}"/>
              </a:ext>
            </a:extLst>
          </p:cNvPr>
          <p:cNvSpPr/>
          <p:nvPr/>
        </p:nvSpPr>
        <p:spPr>
          <a:xfrm>
            <a:off x="-76200" y="5130482"/>
            <a:ext cx="12268200" cy="178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9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1D444C9-1798-43DC-81EC-857DC13ED852}"/>
              </a:ext>
            </a:extLst>
          </p:cNvPr>
          <p:cNvSpPr/>
          <p:nvPr/>
        </p:nvSpPr>
        <p:spPr>
          <a:xfrm>
            <a:off x="0" y="-44450"/>
            <a:ext cx="12268200" cy="17351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1C529-6704-4948-AEDF-60C630BE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03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19A37-B07F-49FB-9E3F-3A94204F00D0}"/>
              </a:ext>
            </a:extLst>
          </p:cNvPr>
          <p:cNvSpPr/>
          <p:nvPr/>
        </p:nvSpPr>
        <p:spPr>
          <a:xfrm>
            <a:off x="1876425" y="2473325"/>
            <a:ext cx="1555750" cy="155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191F24-1374-4963-8327-6298A00ADBE5}"/>
              </a:ext>
            </a:extLst>
          </p:cNvPr>
          <p:cNvSpPr/>
          <p:nvPr/>
        </p:nvSpPr>
        <p:spPr>
          <a:xfrm>
            <a:off x="8759825" y="2473325"/>
            <a:ext cx="1555750" cy="155575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588A14-CCA3-4E49-B1EE-374418B57C89}"/>
              </a:ext>
            </a:extLst>
          </p:cNvPr>
          <p:cNvSpPr/>
          <p:nvPr/>
        </p:nvSpPr>
        <p:spPr>
          <a:xfrm>
            <a:off x="4117975" y="2974975"/>
            <a:ext cx="514350" cy="444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81C5E4F-5187-49E8-9B2F-48D2D1FC3EBD}"/>
              </a:ext>
            </a:extLst>
          </p:cNvPr>
          <p:cNvSpPr/>
          <p:nvPr/>
        </p:nvSpPr>
        <p:spPr>
          <a:xfrm>
            <a:off x="7559675" y="2898775"/>
            <a:ext cx="514350" cy="444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06F04-DBE5-47F4-92AC-7661B89C0242}"/>
              </a:ext>
            </a:extLst>
          </p:cNvPr>
          <p:cNvSpPr txBox="1"/>
          <p:nvPr/>
        </p:nvSpPr>
        <p:spPr>
          <a:xfrm>
            <a:off x="1496147" y="4286250"/>
            <a:ext cx="2316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1</a:t>
            </a:r>
          </a:p>
          <a:p>
            <a:pPr algn="ctr"/>
            <a:endParaRPr lang="en-US" sz="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sz="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BEA5B-E203-4C21-A360-7664C8DDC880}"/>
              </a:ext>
            </a:extLst>
          </p:cNvPr>
          <p:cNvSpPr txBox="1"/>
          <p:nvPr/>
        </p:nvSpPr>
        <p:spPr>
          <a:xfrm>
            <a:off x="4811712" y="4286250"/>
            <a:ext cx="25685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2</a:t>
            </a:r>
          </a:p>
          <a:p>
            <a:pPr algn="ctr"/>
            <a:endParaRPr lang="en-US" sz="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E6608-85E9-48AD-B5F1-2D312DD1AB52}"/>
              </a:ext>
            </a:extLst>
          </p:cNvPr>
          <p:cNvSpPr txBox="1"/>
          <p:nvPr/>
        </p:nvSpPr>
        <p:spPr>
          <a:xfrm>
            <a:off x="8253412" y="4286249"/>
            <a:ext cx="25685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3</a:t>
            </a:r>
          </a:p>
          <a:p>
            <a:pPr algn="ctr"/>
            <a:endParaRPr lang="en-US" sz="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Dashboard</a:t>
            </a:r>
          </a:p>
        </p:txBody>
      </p:sp>
      <p:sp>
        <p:nvSpPr>
          <p:cNvPr id="16" name="Flowchart: Manual Operation 15">
            <a:extLst>
              <a:ext uri="{FF2B5EF4-FFF2-40B4-BE49-F238E27FC236}">
                <a16:creationId xmlns:a16="http://schemas.microsoft.com/office/drawing/2014/main" id="{D32EB78C-76C6-44B5-AD5C-B63657326A36}"/>
              </a:ext>
            </a:extLst>
          </p:cNvPr>
          <p:cNvSpPr/>
          <p:nvPr/>
        </p:nvSpPr>
        <p:spPr>
          <a:xfrm rot="10800000">
            <a:off x="1876424" y="2138976"/>
            <a:ext cx="1555749" cy="334370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9AA62F18-AC96-4E91-B899-2CB2F3F4412D}"/>
              </a:ext>
            </a:extLst>
          </p:cNvPr>
          <p:cNvSpPr/>
          <p:nvPr/>
        </p:nvSpPr>
        <p:spPr>
          <a:xfrm rot="10800000">
            <a:off x="5318126" y="2138955"/>
            <a:ext cx="1555749" cy="334370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112684BD-AC61-4D3B-A51A-FE014ED4086C}"/>
              </a:ext>
            </a:extLst>
          </p:cNvPr>
          <p:cNvSpPr/>
          <p:nvPr/>
        </p:nvSpPr>
        <p:spPr>
          <a:xfrm rot="10800000">
            <a:off x="8759826" y="2138954"/>
            <a:ext cx="1555749" cy="334370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6D52ABB-2A9D-489E-9E1D-5EAA0DBBF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2025" y="2842074"/>
            <a:ext cx="914400" cy="91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89CD53C-A785-42E5-908E-2A59BB300B06}"/>
              </a:ext>
            </a:extLst>
          </p:cNvPr>
          <p:cNvGrpSpPr/>
          <p:nvPr/>
        </p:nvGrpSpPr>
        <p:grpSpPr>
          <a:xfrm>
            <a:off x="5318123" y="2473325"/>
            <a:ext cx="1555750" cy="1555750"/>
            <a:chOff x="5295900" y="2473325"/>
            <a:chExt cx="1555750" cy="15557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A3BD37-2EAC-4B4C-8BC2-26F58C598256}"/>
                </a:ext>
              </a:extLst>
            </p:cNvPr>
            <p:cNvSpPr/>
            <p:nvPr/>
          </p:nvSpPr>
          <p:spPr>
            <a:xfrm>
              <a:off x="5295900" y="2473325"/>
              <a:ext cx="1555750" cy="1555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Graphic 19" descr="Checkmark with solid fill">
              <a:extLst>
                <a:ext uri="{FF2B5EF4-FFF2-40B4-BE49-F238E27FC236}">
                  <a16:creationId xmlns:a16="http://schemas.microsoft.com/office/drawing/2014/main" id="{BDDECFD5-7043-4310-BA43-C473E9D87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51500" y="284207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437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45C110B-0C59-4D81-9840-46CC8D0B9EDD}"/>
              </a:ext>
            </a:extLst>
          </p:cNvPr>
          <p:cNvGrpSpPr/>
          <p:nvPr/>
        </p:nvGrpSpPr>
        <p:grpSpPr>
          <a:xfrm>
            <a:off x="0" y="-44450"/>
            <a:ext cx="12268200" cy="1735138"/>
            <a:chOff x="0" y="-44450"/>
            <a:chExt cx="12268200" cy="173513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CFAEA8-E312-41C4-AFCE-C73C219FFC99}"/>
                </a:ext>
              </a:extLst>
            </p:cNvPr>
            <p:cNvSpPr/>
            <p:nvPr/>
          </p:nvSpPr>
          <p:spPr>
            <a:xfrm>
              <a:off x="0" y="-44450"/>
              <a:ext cx="12268200" cy="17351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2BA928DD-CCEF-4D91-BDAC-CBCBF9665FD5}"/>
                </a:ext>
              </a:extLst>
            </p:cNvPr>
            <p:cNvSpPr txBox="1">
              <a:spLocks/>
            </p:cNvSpPr>
            <p:nvPr/>
          </p:nvSpPr>
          <p:spPr>
            <a:xfrm>
              <a:off x="838199" y="160337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Dashboard</a:t>
              </a:r>
              <a:endParaRPr lang="en-US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AD45DF-8ED0-4726-A081-BAAE35CA7EFF}"/>
                </a:ext>
              </a:extLst>
            </p:cNvPr>
            <p:cNvSpPr/>
            <p:nvPr/>
          </p:nvSpPr>
          <p:spPr>
            <a:xfrm>
              <a:off x="9242425" y="539697"/>
              <a:ext cx="403278" cy="4032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3FCA0A-C0D5-42A7-8BA8-1B118F191499}"/>
                </a:ext>
              </a:extLst>
            </p:cNvPr>
            <p:cNvSpPr/>
            <p:nvPr/>
          </p:nvSpPr>
          <p:spPr>
            <a:xfrm>
              <a:off x="10134574" y="539697"/>
              <a:ext cx="403278" cy="4032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A607AB-B771-4FC3-B579-89F6CC66CF30}"/>
                </a:ext>
              </a:extLst>
            </p:cNvPr>
            <p:cNvSpPr/>
            <p:nvPr/>
          </p:nvSpPr>
          <p:spPr>
            <a:xfrm>
              <a:off x="11026722" y="539697"/>
              <a:ext cx="403278" cy="403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24CEB2A6-E8BC-49E9-831D-801D199CDC1F}"/>
                </a:ext>
              </a:extLst>
            </p:cNvPr>
            <p:cNvSpPr/>
            <p:nvPr/>
          </p:nvSpPr>
          <p:spPr>
            <a:xfrm>
              <a:off x="9823474" y="669734"/>
              <a:ext cx="133328" cy="115222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5DDA2D5-0CC6-4EBD-9C11-8006CA23F780}"/>
                </a:ext>
              </a:extLst>
            </p:cNvPr>
            <p:cNvSpPr/>
            <p:nvPr/>
          </p:nvSpPr>
          <p:spPr>
            <a:xfrm>
              <a:off x="10715623" y="649981"/>
              <a:ext cx="133328" cy="115222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6237C2E-3C7E-4881-AA48-7C12AB9AD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349"/>
            <a:ext cx="7936407" cy="388461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Simple</a:t>
            </a:r>
            <a:endParaRPr lang="en-US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0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1D444C9-1798-43DC-81EC-857DC13ED852}"/>
              </a:ext>
            </a:extLst>
          </p:cNvPr>
          <p:cNvSpPr/>
          <p:nvPr/>
        </p:nvSpPr>
        <p:spPr>
          <a:xfrm>
            <a:off x="0" y="-44450"/>
            <a:ext cx="12268200" cy="17351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1C529-6704-4948-AEDF-60C630BE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03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overview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40DBE3-01BB-4EAE-8DAE-A4FF1C4A409A}"/>
              </a:ext>
            </a:extLst>
          </p:cNvPr>
          <p:cNvGrpSpPr/>
          <p:nvPr/>
        </p:nvGrpSpPr>
        <p:grpSpPr>
          <a:xfrm>
            <a:off x="8759821" y="2473325"/>
            <a:ext cx="1555750" cy="1555750"/>
            <a:chOff x="5295900" y="2473325"/>
            <a:chExt cx="1555750" cy="15557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41BF41-F8B9-4244-9E3E-677CABA604F2}"/>
                </a:ext>
              </a:extLst>
            </p:cNvPr>
            <p:cNvSpPr/>
            <p:nvPr/>
          </p:nvSpPr>
          <p:spPr>
            <a:xfrm>
              <a:off x="5295900" y="2473325"/>
              <a:ext cx="1555750" cy="1555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Graphic 22" descr="Checkmark with solid fill">
              <a:extLst>
                <a:ext uri="{FF2B5EF4-FFF2-40B4-BE49-F238E27FC236}">
                  <a16:creationId xmlns:a16="http://schemas.microsoft.com/office/drawing/2014/main" id="{5F2FD844-0EE0-48D0-B346-9384FFF48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51500" y="2842074"/>
              <a:ext cx="914400" cy="914400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E219A37-B07F-49FB-9E3F-3A94204F00D0}"/>
              </a:ext>
            </a:extLst>
          </p:cNvPr>
          <p:cNvSpPr/>
          <p:nvPr/>
        </p:nvSpPr>
        <p:spPr>
          <a:xfrm>
            <a:off x="1876425" y="2473325"/>
            <a:ext cx="1555750" cy="155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588A14-CCA3-4E49-B1EE-374418B57C89}"/>
              </a:ext>
            </a:extLst>
          </p:cNvPr>
          <p:cNvSpPr/>
          <p:nvPr/>
        </p:nvSpPr>
        <p:spPr>
          <a:xfrm>
            <a:off x="4117975" y="2974975"/>
            <a:ext cx="514350" cy="444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81C5E4F-5187-49E8-9B2F-48D2D1FC3EBD}"/>
              </a:ext>
            </a:extLst>
          </p:cNvPr>
          <p:cNvSpPr/>
          <p:nvPr/>
        </p:nvSpPr>
        <p:spPr>
          <a:xfrm>
            <a:off x="7559675" y="2898775"/>
            <a:ext cx="514350" cy="444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06F04-DBE5-47F4-92AC-7661B89C0242}"/>
              </a:ext>
            </a:extLst>
          </p:cNvPr>
          <p:cNvSpPr txBox="1"/>
          <p:nvPr/>
        </p:nvSpPr>
        <p:spPr>
          <a:xfrm>
            <a:off x="1496147" y="4286250"/>
            <a:ext cx="2316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1</a:t>
            </a:r>
          </a:p>
          <a:p>
            <a:pPr algn="ctr"/>
            <a:endParaRPr lang="en-US" sz="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sz="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BEA5B-E203-4C21-A360-7664C8DDC880}"/>
              </a:ext>
            </a:extLst>
          </p:cNvPr>
          <p:cNvSpPr txBox="1"/>
          <p:nvPr/>
        </p:nvSpPr>
        <p:spPr>
          <a:xfrm>
            <a:off x="4811712" y="4286250"/>
            <a:ext cx="25685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2</a:t>
            </a:r>
          </a:p>
          <a:p>
            <a:pPr algn="ctr"/>
            <a:endParaRPr lang="en-US" sz="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E6608-85E9-48AD-B5F1-2D312DD1AB52}"/>
              </a:ext>
            </a:extLst>
          </p:cNvPr>
          <p:cNvSpPr txBox="1"/>
          <p:nvPr/>
        </p:nvSpPr>
        <p:spPr>
          <a:xfrm>
            <a:off x="8253412" y="4286249"/>
            <a:ext cx="25685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3</a:t>
            </a:r>
          </a:p>
          <a:p>
            <a:pPr algn="ctr"/>
            <a:endParaRPr lang="en-US" sz="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Dashboard</a:t>
            </a:r>
          </a:p>
        </p:txBody>
      </p:sp>
      <p:sp>
        <p:nvSpPr>
          <p:cNvPr id="16" name="Flowchart: Manual Operation 15">
            <a:extLst>
              <a:ext uri="{FF2B5EF4-FFF2-40B4-BE49-F238E27FC236}">
                <a16:creationId xmlns:a16="http://schemas.microsoft.com/office/drawing/2014/main" id="{D32EB78C-76C6-44B5-AD5C-B63657326A36}"/>
              </a:ext>
            </a:extLst>
          </p:cNvPr>
          <p:cNvSpPr/>
          <p:nvPr/>
        </p:nvSpPr>
        <p:spPr>
          <a:xfrm rot="10800000">
            <a:off x="1876424" y="2138976"/>
            <a:ext cx="1555749" cy="334370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9AA62F18-AC96-4E91-B899-2CB2F3F4412D}"/>
              </a:ext>
            </a:extLst>
          </p:cNvPr>
          <p:cNvSpPr/>
          <p:nvPr/>
        </p:nvSpPr>
        <p:spPr>
          <a:xfrm rot="10800000">
            <a:off x="5318126" y="2138955"/>
            <a:ext cx="1555749" cy="334370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112684BD-AC61-4D3B-A51A-FE014ED4086C}"/>
              </a:ext>
            </a:extLst>
          </p:cNvPr>
          <p:cNvSpPr/>
          <p:nvPr/>
        </p:nvSpPr>
        <p:spPr>
          <a:xfrm rot="10800000">
            <a:off x="8759826" y="2138954"/>
            <a:ext cx="1555749" cy="334370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6D52ABB-2A9D-489E-9E1D-5EAA0DBBF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2025" y="2842074"/>
            <a:ext cx="914400" cy="91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89CD53C-A785-42E5-908E-2A59BB300B06}"/>
              </a:ext>
            </a:extLst>
          </p:cNvPr>
          <p:cNvGrpSpPr/>
          <p:nvPr/>
        </p:nvGrpSpPr>
        <p:grpSpPr>
          <a:xfrm>
            <a:off x="5318123" y="2473325"/>
            <a:ext cx="1555750" cy="1555750"/>
            <a:chOff x="5295900" y="2473325"/>
            <a:chExt cx="1555750" cy="15557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A3BD37-2EAC-4B4C-8BC2-26F58C598256}"/>
                </a:ext>
              </a:extLst>
            </p:cNvPr>
            <p:cNvSpPr/>
            <p:nvPr/>
          </p:nvSpPr>
          <p:spPr>
            <a:xfrm>
              <a:off x="5295900" y="2473325"/>
              <a:ext cx="1555750" cy="1555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Graphic 19" descr="Checkmark with solid fill">
              <a:extLst>
                <a:ext uri="{FF2B5EF4-FFF2-40B4-BE49-F238E27FC236}">
                  <a16:creationId xmlns:a16="http://schemas.microsoft.com/office/drawing/2014/main" id="{BDDECFD5-7043-4310-BA43-C473E9D87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51500" y="284207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70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45C110B-0C59-4D81-9840-46CC8D0B9EDD}"/>
              </a:ext>
            </a:extLst>
          </p:cNvPr>
          <p:cNvGrpSpPr/>
          <p:nvPr/>
        </p:nvGrpSpPr>
        <p:grpSpPr>
          <a:xfrm>
            <a:off x="0" y="-44450"/>
            <a:ext cx="12268200" cy="1735138"/>
            <a:chOff x="0" y="-44450"/>
            <a:chExt cx="12268200" cy="173513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CFAEA8-E312-41C4-AFCE-C73C219FFC99}"/>
                </a:ext>
              </a:extLst>
            </p:cNvPr>
            <p:cNvSpPr/>
            <p:nvPr/>
          </p:nvSpPr>
          <p:spPr>
            <a:xfrm>
              <a:off x="0" y="-44450"/>
              <a:ext cx="12268200" cy="17351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2BA928DD-CCEF-4D91-BDAC-CBCBF9665FD5}"/>
                </a:ext>
              </a:extLst>
            </p:cNvPr>
            <p:cNvSpPr txBox="1">
              <a:spLocks/>
            </p:cNvSpPr>
            <p:nvPr/>
          </p:nvSpPr>
          <p:spPr>
            <a:xfrm>
              <a:off x="838199" y="160337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 History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AD45DF-8ED0-4726-A081-BAAE35CA7EFF}"/>
                </a:ext>
              </a:extLst>
            </p:cNvPr>
            <p:cNvSpPr/>
            <p:nvPr/>
          </p:nvSpPr>
          <p:spPr>
            <a:xfrm>
              <a:off x="9242425" y="539697"/>
              <a:ext cx="403278" cy="4032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3FCA0A-C0D5-42A7-8BA8-1B118F191499}"/>
                </a:ext>
              </a:extLst>
            </p:cNvPr>
            <p:cNvSpPr/>
            <p:nvPr/>
          </p:nvSpPr>
          <p:spPr>
            <a:xfrm>
              <a:off x="10134574" y="539697"/>
              <a:ext cx="403278" cy="403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A607AB-B771-4FC3-B579-89F6CC66CF30}"/>
                </a:ext>
              </a:extLst>
            </p:cNvPr>
            <p:cNvSpPr/>
            <p:nvPr/>
          </p:nvSpPr>
          <p:spPr>
            <a:xfrm>
              <a:off x="11026722" y="539697"/>
              <a:ext cx="403278" cy="40327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24CEB2A6-E8BC-49E9-831D-801D199CDC1F}"/>
                </a:ext>
              </a:extLst>
            </p:cNvPr>
            <p:cNvSpPr/>
            <p:nvPr/>
          </p:nvSpPr>
          <p:spPr>
            <a:xfrm>
              <a:off x="9823474" y="669734"/>
              <a:ext cx="133328" cy="115222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5DDA2D5-0CC6-4EBD-9C11-8006CA23F780}"/>
                </a:ext>
              </a:extLst>
            </p:cNvPr>
            <p:cNvSpPr/>
            <p:nvPr/>
          </p:nvSpPr>
          <p:spPr>
            <a:xfrm>
              <a:off x="10715623" y="649981"/>
              <a:ext cx="133328" cy="115222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AEA030F-A990-4B52-A09D-05A3DACCD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349"/>
            <a:ext cx="7936407" cy="388461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Moneyball</a:t>
            </a:r>
            <a:endParaRPr lang="en-US" sz="1000" dirty="0">
              <a:highlight>
                <a:srgbClr val="FFFF00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Billy Beane creates a new strategic approach to picking baseball’s top talent</a:t>
            </a:r>
          </a:p>
          <a:p>
            <a:pPr lvl="1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Theoretical projections based on hard stats (RBIs, ERA, Saves, etc.)</a:t>
            </a:r>
          </a:p>
          <a:p>
            <a:pPr lvl="1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A’s won 18 games in a row, tying the 1908 White Sox</a:t>
            </a:r>
          </a:p>
          <a:p>
            <a:pPr marL="0" indent="0">
              <a:buNone/>
            </a:pP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 descr="A group of men in uniform&#10;&#10;Description automatically generated with low confidence">
            <a:extLst>
              <a:ext uri="{FF2B5EF4-FFF2-40B4-BE49-F238E27FC236}">
                <a16:creationId xmlns:a16="http://schemas.microsoft.com/office/drawing/2014/main" id="{FB46912C-7BD8-4945-AE0D-8CAD6086C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16" y="3648204"/>
            <a:ext cx="4497368" cy="218315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4348F5B-7422-4648-BD74-E9F877D0EAEE}"/>
              </a:ext>
            </a:extLst>
          </p:cNvPr>
          <p:cNvGrpSpPr/>
          <p:nvPr/>
        </p:nvGrpSpPr>
        <p:grpSpPr>
          <a:xfrm>
            <a:off x="3129521" y="3520800"/>
            <a:ext cx="5645086" cy="2656162"/>
            <a:chOff x="3129521" y="3520800"/>
            <a:chExt cx="5645086" cy="26561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3E13B-40A3-4BE9-A656-E7F3539EA70A}"/>
                </a:ext>
              </a:extLst>
            </p:cNvPr>
            <p:cNvSpPr/>
            <p:nvPr/>
          </p:nvSpPr>
          <p:spPr>
            <a:xfrm>
              <a:off x="3384000" y="3520800"/>
              <a:ext cx="5390607" cy="2656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BB55D17-1A0F-4AF0-BA42-0C5F3841337C}"/>
                </a:ext>
              </a:extLst>
            </p:cNvPr>
            <p:cNvGrpSpPr/>
            <p:nvPr/>
          </p:nvGrpSpPr>
          <p:grpSpPr>
            <a:xfrm>
              <a:off x="3129521" y="3648204"/>
              <a:ext cx="2260800" cy="2260800"/>
              <a:chOff x="2088000" y="2520000"/>
              <a:chExt cx="2260800" cy="2260800"/>
            </a:xfrm>
          </p:grpSpPr>
          <p:sp>
            <p:nvSpPr>
              <p:cNvPr id="22" name="&quot;Not Allowed&quot; Symbol 21">
                <a:extLst>
                  <a:ext uri="{FF2B5EF4-FFF2-40B4-BE49-F238E27FC236}">
                    <a16:creationId xmlns:a16="http://schemas.microsoft.com/office/drawing/2014/main" id="{3EA38C18-8F0E-4278-8BB7-ABC4FDF64209}"/>
                  </a:ext>
                </a:extLst>
              </p:cNvPr>
              <p:cNvSpPr/>
              <p:nvPr/>
            </p:nvSpPr>
            <p:spPr>
              <a:xfrm>
                <a:off x="2088000" y="2520000"/>
                <a:ext cx="2260800" cy="2260800"/>
              </a:xfrm>
              <a:prstGeom prst="noSmoking">
                <a:avLst>
                  <a:gd name="adj" fmla="val 811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5C1493-01B2-479F-A4CD-DD7F18155DBE}"/>
                  </a:ext>
                </a:extLst>
              </p:cNvPr>
              <p:cNvSpPr txBox="1"/>
              <p:nvPr/>
            </p:nvSpPr>
            <p:spPr>
              <a:xfrm>
                <a:off x="2214000" y="3214338"/>
                <a:ext cx="19944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Impressive stats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E2831-D487-4164-A247-859C475C4F54}"/>
              </a:ext>
            </a:extLst>
          </p:cNvPr>
          <p:cNvGrpSpPr/>
          <p:nvPr/>
        </p:nvGrpSpPr>
        <p:grpSpPr>
          <a:xfrm>
            <a:off x="6679279" y="3520800"/>
            <a:ext cx="2383200" cy="2383200"/>
            <a:chOff x="7440274" y="2292349"/>
            <a:chExt cx="2383200" cy="2383200"/>
          </a:xfrm>
        </p:grpSpPr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22A2DFCA-CD94-49CD-8737-008CC57B7E7E}"/>
                </a:ext>
              </a:extLst>
            </p:cNvPr>
            <p:cNvSpPr/>
            <p:nvPr/>
          </p:nvSpPr>
          <p:spPr>
            <a:xfrm>
              <a:off x="7440274" y="2292349"/>
              <a:ext cx="2383200" cy="2383200"/>
            </a:xfrm>
            <a:prstGeom prst="donut">
              <a:avLst>
                <a:gd name="adj" fmla="val 764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F7CDE3-305C-460E-8239-CE50DE13A121}"/>
                </a:ext>
              </a:extLst>
            </p:cNvPr>
            <p:cNvSpPr txBox="1"/>
            <p:nvPr/>
          </p:nvSpPr>
          <p:spPr>
            <a:xfrm>
              <a:off x="7721074" y="3068450"/>
              <a:ext cx="18216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sz="2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 right stats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39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B85B3B-006D-4246-B4A5-E480E46F775D}"/>
              </a:ext>
            </a:extLst>
          </p:cNvPr>
          <p:cNvSpPr/>
          <p:nvPr/>
        </p:nvSpPr>
        <p:spPr>
          <a:xfrm>
            <a:off x="0" y="-44450"/>
            <a:ext cx="12268200" cy="17351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57BF32-12DA-4B99-AB89-ABC194A2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03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D97123-557C-46C0-A7F5-E3AA66A01435}"/>
              </a:ext>
            </a:extLst>
          </p:cNvPr>
          <p:cNvSpPr txBox="1"/>
          <p:nvPr/>
        </p:nvSpPr>
        <p:spPr>
          <a:xfrm>
            <a:off x="3190472" y="2959559"/>
            <a:ext cx="6227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 notable insight – </a:t>
            </a:r>
            <a:r>
              <a:rPr lang="en-US" sz="2400" dirty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complete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E14979-C9A0-4580-A972-41EF69E84EC0}"/>
              </a:ext>
            </a:extLst>
          </p:cNvPr>
          <p:cNvSpPr txBox="1"/>
          <p:nvPr/>
        </p:nvSpPr>
        <p:spPr>
          <a:xfrm>
            <a:off x="3190472" y="4942376"/>
            <a:ext cx="525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ETL pipeline –</a:t>
            </a:r>
            <a:r>
              <a:rPr lang="en-US" sz="2400" dirty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complete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97FCE8-3814-4F1B-88BC-6830C8060C73}"/>
              </a:ext>
            </a:extLst>
          </p:cNvPr>
          <p:cNvGrpSpPr/>
          <p:nvPr/>
        </p:nvGrpSpPr>
        <p:grpSpPr>
          <a:xfrm>
            <a:off x="1509443" y="2489352"/>
            <a:ext cx="1402080" cy="1402080"/>
            <a:chOff x="1509443" y="2489352"/>
            <a:chExt cx="1402080" cy="140208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761A97-0513-4ACB-8DBE-C2DABB25EFAD}"/>
                </a:ext>
              </a:extLst>
            </p:cNvPr>
            <p:cNvSpPr/>
            <p:nvPr/>
          </p:nvSpPr>
          <p:spPr>
            <a:xfrm>
              <a:off x="1509443" y="2489352"/>
              <a:ext cx="1402080" cy="14020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45F6C0-1223-4A6C-AD4D-3B31ACAFD8CF}"/>
                </a:ext>
              </a:extLst>
            </p:cNvPr>
            <p:cNvSpPr txBox="1"/>
            <p:nvPr/>
          </p:nvSpPr>
          <p:spPr>
            <a:xfrm>
              <a:off x="1839666" y="2806572"/>
              <a:ext cx="7416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21A562-5E06-420A-A604-58986B6F2EC6}"/>
              </a:ext>
            </a:extLst>
          </p:cNvPr>
          <p:cNvGrpSpPr/>
          <p:nvPr/>
        </p:nvGrpSpPr>
        <p:grpSpPr>
          <a:xfrm>
            <a:off x="1509443" y="4480712"/>
            <a:ext cx="1402080" cy="1402080"/>
            <a:chOff x="1509443" y="4480712"/>
            <a:chExt cx="1402080" cy="14020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A03F94A-C68F-4904-859A-93C04ECF4221}"/>
                </a:ext>
              </a:extLst>
            </p:cNvPr>
            <p:cNvSpPr/>
            <p:nvPr/>
          </p:nvSpPr>
          <p:spPr>
            <a:xfrm>
              <a:off x="1509443" y="4480712"/>
              <a:ext cx="1402080" cy="14020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9066E8-4FBA-44CC-8C3B-5156CC7ABA44}"/>
                </a:ext>
              </a:extLst>
            </p:cNvPr>
            <p:cNvSpPr txBox="1"/>
            <p:nvPr/>
          </p:nvSpPr>
          <p:spPr>
            <a:xfrm>
              <a:off x="1865034" y="4819266"/>
              <a:ext cx="7416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177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D9BF75-C106-4775-B2E3-8C85EED1A28B}"/>
              </a:ext>
            </a:extLst>
          </p:cNvPr>
          <p:cNvSpPr/>
          <p:nvPr/>
        </p:nvSpPr>
        <p:spPr>
          <a:xfrm>
            <a:off x="0" y="-44450"/>
            <a:ext cx="12268200" cy="17351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494489-7DBA-4263-AB9E-DF7529D4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03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Questions?</a:t>
            </a:r>
          </a:p>
        </p:txBody>
      </p:sp>
      <p:pic>
        <p:nvPicPr>
          <p:cNvPr id="1030" name="Picture 6" descr="Lessons in Entrepreneurship: Moneyball (Big Data in Baseball) - AlleyWatch">
            <a:extLst>
              <a:ext uri="{FF2B5EF4-FFF2-40B4-BE49-F238E27FC236}">
                <a16:creationId xmlns:a16="http://schemas.microsoft.com/office/drawing/2014/main" id="{CF8E25B1-552B-4564-9B6E-5FF87323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560" y="2590800"/>
            <a:ext cx="3992880" cy="299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60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B85B3B-006D-4246-B4A5-E480E46F775D}"/>
              </a:ext>
            </a:extLst>
          </p:cNvPr>
          <p:cNvSpPr/>
          <p:nvPr/>
        </p:nvSpPr>
        <p:spPr>
          <a:xfrm>
            <a:off x="0" y="-44450"/>
            <a:ext cx="12268200" cy="17351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57BF32-12DA-4B99-AB89-ABC194A2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03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D97123-557C-46C0-A7F5-E3AA66A01435}"/>
              </a:ext>
            </a:extLst>
          </p:cNvPr>
          <p:cNvSpPr txBox="1"/>
          <p:nvPr/>
        </p:nvSpPr>
        <p:spPr>
          <a:xfrm>
            <a:off x="3190472" y="2959559"/>
            <a:ext cx="499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 notable insight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E14979-C9A0-4580-A972-41EF69E84EC0}"/>
              </a:ext>
            </a:extLst>
          </p:cNvPr>
          <p:cNvSpPr txBox="1"/>
          <p:nvPr/>
        </p:nvSpPr>
        <p:spPr>
          <a:xfrm>
            <a:off x="3190472" y="4819266"/>
            <a:ext cx="5250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ETL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-&gt; Python - &gt; R -&gt; Dashboard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97FCE8-3814-4F1B-88BC-6830C8060C73}"/>
              </a:ext>
            </a:extLst>
          </p:cNvPr>
          <p:cNvGrpSpPr/>
          <p:nvPr/>
        </p:nvGrpSpPr>
        <p:grpSpPr>
          <a:xfrm>
            <a:off x="1509443" y="2489352"/>
            <a:ext cx="1402080" cy="1402080"/>
            <a:chOff x="1509443" y="2489352"/>
            <a:chExt cx="1402080" cy="140208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761A97-0513-4ACB-8DBE-C2DABB25EFAD}"/>
                </a:ext>
              </a:extLst>
            </p:cNvPr>
            <p:cNvSpPr/>
            <p:nvPr/>
          </p:nvSpPr>
          <p:spPr>
            <a:xfrm>
              <a:off x="1509443" y="2489352"/>
              <a:ext cx="1402080" cy="14020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45F6C0-1223-4A6C-AD4D-3B31ACAFD8CF}"/>
                </a:ext>
              </a:extLst>
            </p:cNvPr>
            <p:cNvSpPr txBox="1"/>
            <p:nvPr/>
          </p:nvSpPr>
          <p:spPr>
            <a:xfrm>
              <a:off x="1839666" y="2806572"/>
              <a:ext cx="7416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21A562-5E06-420A-A604-58986B6F2EC6}"/>
              </a:ext>
            </a:extLst>
          </p:cNvPr>
          <p:cNvGrpSpPr/>
          <p:nvPr/>
        </p:nvGrpSpPr>
        <p:grpSpPr>
          <a:xfrm>
            <a:off x="1509443" y="4480712"/>
            <a:ext cx="1402080" cy="1402080"/>
            <a:chOff x="1509443" y="4480712"/>
            <a:chExt cx="1402080" cy="14020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A03F94A-C68F-4904-859A-93C04ECF4221}"/>
                </a:ext>
              </a:extLst>
            </p:cNvPr>
            <p:cNvSpPr/>
            <p:nvPr/>
          </p:nvSpPr>
          <p:spPr>
            <a:xfrm>
              <a:off x="1509443" y="4480712"/>
              <a:ext cx="1402080" cy="14020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9066E8-4FBA-44CC-8C3B-5156CC7ABA44}"/>
                </a:ext>
              </a:extLst>
            </p:cNvPr>
            <p:cNvSpPr txBox="1"/>
            <p:nvPr/>
          </p:nvSpPr>
          <p:spPr>
            <a:xfrm>
              <a:off x="1865034" y="4819266"/>
              <a:ext cx="7416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93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45C110B-0C59-4D81-9840-46CC8D0B9EDD}"/>
              </a:ext>
            </a:extLst>
          </p:cNvPr>
          <p:cNvGrpSpPr/>
          <p:nvPr/>
        </p:nvGrpSpPr>
        <p:grpSpPr>
          <a:xfrm>
            <a:off x="0" y="-44450"/>
            <a:ext cx="12268200" cy="1735138"/>
            <a:chOff x="0" y="-44450"/>
            <a:chExt cx="12268200" cy="173513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CFAEA8-E312-41C4-AFCE-C73C219FFC99}"/>
                </a:ext>
              </a:extLst>
            </p:cNvPr>
            <p:cNvSpPr/>
            <p:nvPr/>
          </p:nvSpPr>
          <p:spPr>
            <a:xfrm>
              <a:off x="0" y="-44450"/>
              <a:ext cx="12268200" cy="17351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2BA928DD-CCEF-4D91-BDAC-CBCBF9665FD5}"/>
                </a:ext>
              </a:extLst>
            </p:cNvPr>
            <p:cNvSpPr txBox="1">
              <a:spLocks/>
            </p:cNvSpPr>
            <p:nvPr/>
          </p:nvSpPr>
          <p:spPr>
            <a:xfrm>
              <a:off x="838199" y="160337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 History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AD45DF-8ED0-4726-A081-BAAE35CA7EFF}"/>
                </a:ext>
              </a:extLst>
            </p:cNvPr>
            <p:cNvSpPr/>
            <p:nvPr/>
          </p:nvSpPr>
          <p:spPr>
            <a:xfrm>
              <a:off x="9242425" y="539697"/>
              <a:ext cx="403278" cy="4032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3FCA0A-C0D5-42A7-8BA8-1B118F191499}"/>
                </a:ext>
              </a:extLst>
            </p:cNvPr>
            <p:cNvSpPr/>
            <p:nvPr/>
          </p:nvSpPr>
          <p:spPr>
            <a:xfrm>
              <a:off x="10134574" y="539697"/>
              <a:ext cx="403278" cy="403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A607AB-B771-4FC3-B579-89F6CC66CF30}"/>
                </a:ext>
              </a:extLst>
            </p:cNvPr>
            <p:cNvSpPr/>
            <p:nvPr/>
          </p:nvSpPr>
          <p:spPr>
            <a:xfrm>
              <a:off x="11026722" y="539697"/>
              <a:ext cx="403278" cy="40327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24CEB2A6-E8BC-49E9-831D-801D199CDC1F}"/>
                </a:ext>
              </a:extLst>
            </p:cNvPr>
            <p:cNvSpPr/>
            <p:nvPr/>
          </p:nvSpPr>
          <p:spPr>
            <a:xfrm>
              <a:off x="9823474" y="669734"/>
              <a:ext cx="133328" cy="115222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5DDA2D5-0CC6-4EBD-9C11-8006CA23F780}"/>
                </a:ext>
              </a:extLst>
            </p:cNvPr>
            <p:cNvSpPr/>
            <p:nvPr/>
          </p:nvSpPr>
          <p:spPr>
            <a:xfrm>
              <a:off x="10715623" y="649981"/>
              <a:ext cx="133328" cy="115222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AEA030F-A990-4B52-A09D-05A3DACCD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349"/>
            <a:ext cx="7936407" cy="388461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Moneyball</a:t>
            </a:r>
            <a:endParaRPr lang="en-US" sz="1000" dirty="0">
              <a:highlight>
                <a:srgbClr val="FFFF00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Billy Beane creates a new strategic approach to picking baseball’s top talent</a:t>
            </a:r>
          </a:p>
          <a:p>
            <a:pPr lvl="1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Theoretical projections based on hard stats (RBIs, ERA, Saves, etc.)</a:t>
            </a:r>
          </a:p>
          <a:p>
            <a:pPr lvl="1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A’s won 18 games in a row, tying the 1908 White Sox</a:t>
            </a:r>
          </a:p>
          <a:p>
            <a:pPr marL="0" indent="0">
              <a:buNone/>
            </a:pP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 descr="A group of men in uniform&#10;&#10;Description automatically generated with low confidence">
            <a:extLst>
              <a:ext uri="{FF2B5EF4-FFF2-40B4-BE49-F238E27FC236}">
                <a16:creationId xmlns:a16="http://schemas.microsoft.com/office/drawing/2014/main" id="{FB46912C-7BD8-4945-AE0D-8CAD6086C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16" y="3648204"/>
            <a:ext cx="4497368" cy="218315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4348F5B-7422-4648-BD74-E9F877D0EAEE}"/>
              </a:ext>
            </a:extLst>
          </p:cNvPr>
          <p:cNvGrpSpPr/>
          <p:nvPr/>
        </p:nvGrpSpPr>
        <p:grpSpPr>
          <a:xfrm>
            <a:off x="3129521" y="3520800"/>
            <a:ext cx="5645086" cy="2656162"/>
            <a:chOff x="3129521" y="3520800"/>
            <a:chExt cx="5645086" cy="26561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3E13B-40A3-4BE9-A656-E7F3539EA70A}"/>
                </a:ext>
              </a:extLst>
            </p:cNvPr>
            <p:cNvSpPr/>
            <p:nvPr/>
          </p:nvSpPr>
          <p:spPr>
            <a:xfrm>
              <a:off x="3384000" y="3520800"/>
              <a:ext cx="5390607" cy="2656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BB55D17-1A0F-4AF0-BA42-0C5F3841337C}"/>
                </a:ext>
              </a:extLst>
            </p:cNvPr>
            <p:cNvGrpSpPr/>
            <p:nvPr/>
          </p:nvGrpSpPr>
          <p:grpSpPr>
            <a:xfrm>
              <a:off x="3129521" y="3648204"/>
              <a:ext cx="2260800" cy="2260800"/>
              <a:chOff x="2088000" y="2520000"/>
              <a:chExt cx="2260800" cy="2260800"/>
            </a:xfrm>
          </p:grpSpPr>
          <p:sp>
            <p:nvSpPr>
              <p:cNvPr id="22" name="&quot;Not Allowed&quot; Symbol 21">
                <a:extLst>
                  <a:ext uri="{FF2B5EF4-FFF2-40B4-BE49-F238E27FC236}">
                    <a16:creationId xmlns:a16="http://schemas.microsoft.com/office/drawing/2014/main" id="{3EA38C18-8F0E-4278-8BB7-ABC4FDF64209}"/>
                  </a:ext>
                </a:extLst>
              </p:cNvPr>
              <p:cNvSpPr/>
              <p:nvPr/>
            </p:nvSpPr>
            <p:spPr>
              <a:xfrm>
                <a:off x="2088000" y="2520000"/>
                <a:ext cx="2260800" cy="2260800"/>
              </a:xfrm>
              <a:prstGeom prst="noSmoking">
                <a:avLst>
                  <a:gd name="adj" fmla="val 811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5C1493-01B2-479F-A4CD-DD7F18155DBE}"/>
                  </a:ext>
                </a:extLst>
              </p:cNvPr>
              <p:cNvSpPr txBox="1"/>
              <p:nvPr/>
            </p:nvSpPr>
            <p:spPr>
              <a:xfrm>
                <a:off x="2214000" y="3214338"/>
                <a:ext cx="19944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Impressive stats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E2831-D487-4164-A247-859C475C4F54}"/>
              </a:ext>
            </a:extLst>
          </p:cNvPr>
          <p:cNvGrpSpPr/>
          <p:nvPr/>
        </p:nvGrpSpPr>
        <p:grpSpPr>
          <a:xfrm>
            <a:off x="6679279" y="3520800"/>
            <a:ext cx="2383200" cy="2383200"/>
            <a:chOff x="7440274" y="2292349"/>
            <a:chExt cx="2383200" cy="2383200"/>
          </a:xfrm>
        </p:grpSpPr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22A2DFCA-CD94-49CD-8737-008CC57B7E7E}"/>
                </a:ext>
              </a:extLst>
            </p:cNvPr>
            <p:cNvSpPr/>
            <p:nvPr/>
          </p:nvSpPr>
          <p:spPr>
            <a:xfrm>
              <a:off x="7440274" y="2292349"/>
              <a:ext cx="2383200" cy="2383200"/>
            </a:xfrm>
            <a:prstGeom prst="donut">
              <a:avLst>
                <a:gd name="adj" fmla="val 764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F7CDE3-305C-460E-8239-CE50DE13A121}"/>
                </a:ext>
              </a:extLst>
            </p:cNvPr>
            <p:cNvSpPr txBox="1"/>
            <p:nvPr/>
          </p:nvSpPr>
          <p:spPr>
            <a:xfrm>
              <a:off x="7721074" y="3068450"/>
              <a:ext cx="18216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sz="2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 right stats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97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1D444C9-1798-43DC-81EC-857DC13ED852}"/>
              </a:ext>
            </a:extLst>
          </p:cNvPr>
          <p:cNvSpPr/>
          <p:nvPr/>
        </p:nvSpPr>
        <p:spPr>
          <a:xfrm>
            <a:off x="0" y="-44450"/>
            <a:ext cx="12268200" cy="17351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1C529-6704-4948-AEDF-60C630BE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03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overview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159CF0-6A40-481D-A103-A50812ED9798}"/>
              </a:ext>
            </a:extLst>
          </p:cNvPr>
          <p:cNvGrpSpPr/>
          <p:nvPr/>
        </p:nvGrpSpPr>
        <p:grpSpPr>
          <a:xfrm>
            <a:off x="1876425" y="2473325"/>
            <a:ext cx="8439150" cy="1555750"/>
            <a:chOff x="1733550" y="2819400"/>
            <a:chExt cx="8439150" cy="15557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219A37-B07F-49FB-9E3F-3A94204F00D0}"/>
                </a:ext>
              </a:extLst>
            </p:cNvPr>
            <p:cNvSpPr/>
            <p:nvPr/>
          </p:nvSpPr>
          <p:spPr>
            <a:xfrm>
              <a:off x="1733550" y="2819400"/>
              <a:ext cx="1555750" cy="155575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03EFD1-B5EB-48AE-B9A7-F8D8601358F2}"/>
                </a:ext>
              </a:extLst>
            </p:cNvPr>
            <p:cNvSpPr/>
            <p:nvPr/>
          </p:nvSpPr>
          <p:spPr>
            <a:xfrm>
              <a:off x="5175250" y="2819400"/>
              <a:ext cx="1555750" cy="155575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191F24-1374-4963-8327-6298A00ADBE5}"/>
                </a:ext>
              </a:extLst>
            </p:cNvPr>
            <p:cNvSpPr/>
            <p:nvPr/>
          </p:nvSpPr>
          <p:spPr>
            <a:xfrm>
              <a:off x="8616950" y="2819400"/>
              <a:ext cx="1555750" cy="155575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588A14-CCA3-4E49-B1EE-374418B57C89}"/>
                </a:ext>
              </a:extLst>
            </p:cNvPr>
            <p:cNvSpPr/>
            <p:nvPr/>
          </p:nvSpPr>
          <p:spPr>
            <a:xfrm>
              <a:off x="3975100" y="3321050"/>
              <a:ext cx="514350" cy="444500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A81C5E4F-5187-49E8-9B2F-48D2D1FC3EBD}"/>
                </a:ext>
              </a:extLst>
            </p:cNvPr>
            <p:cNvSpPr/>
            <p:nvPr/>
          </p:nvSpPr>
          <p:spPr>
            <a:xfrm>
              <a:off x="7416800" y="3244850"/>
              <a:ext cx="514350" cy="444500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E106F04-DBE5-47F4-92AC-7661B89C0242}"/>
              </a:ext>
            </a:extLst>
          </p:cNvPr>
          <p:cNvSpPr txBox="1"/>
          <p:nvPr/>
        </p:nvSpPr>
        <p:spPr>
          <a:xfrm>
            <a:off x="1496147" y="4286250"/>
            <a:ext cx="244244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1</a:t>
            </a:r>
          </a:p>
          <a:p>
            <a:pPr algn="ctr"/>
            <a:endParaRPr lang="en-US" sz="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sz="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Preprocessing</a:t>
            </a: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General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Split feature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Confirmation on R (0.05), </a:t>
            </a:r>
            <a:r>
              <a:rPr lang="en-US" sz="1200" dirty="0">
                <a:highlight>
                  <a:srgbClr val="FF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(continuous and categorical)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Export as csv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BEA5B-E203-4C21-A360-7664C8DDC880}"/>
              </a:ext>
            </a:extLst>
          </p:cNvPr>
          <p:cNvSpPr txBox="1"/>
          <p:nvPr/>
        </p:nvSpPr>
        <p:spPr>
          <a:xfrm>
            <a:off x="4811712" y="4286250"/>
            <a:ext cx="256857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2</a:t>
            </a:r>
          </a:p>
          <a:p>
            <a:pPr algn="ctr"/>
            <a:endParaRPr lang="en-US" sz="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  <a:p>
            <a:pPr algn="ctr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Exploratory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Further research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E6608-85E9-48AD-B5F1-2D312DD1AB52}"/>
              </a:ext>
            </a:extLst>
          </p:cNvPr>
          <p:cNvSpPr txBox="1"/>
          <p:nvPr/>
        </p:nvSpPr>
        <p:spPr>
          <a:xfrm>
            <a:off x="8253412" y="4286249"/>
            <a:ext cx="2568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3</a:t>
            </a:r>
          </a:p>
          <a:p>
            <a:pPr algn="ctr"/>
            <a:endParaRPr lang="en-US" sz="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Dashboard</a:t>
            </a:r>
          </a:p>
          <a:p>
            <a:pPr algn="ctr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Takeaways from exploratory analysis (Insights)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Interactivity</a:t>
            </a:r>
          </a:p>
        </p:txBody>
      </p:sp>
      <p:sp>
        <p:nvSpPr>
          <p:cNvPr id="16" name="Flowchart: Manual Operation 15">
            <a:extLst>
              <a:ext uri="{FF2B5EF4-FFF2-40B4-BE49-F238E27FC236}">
                <a16:creationId xmlns:a16="http://schemas.microsoft.com/office/drawing/2014/main" id="{D32EB78C-76C6-44B5-AD5C-B63657326A36}"/>
              </a:ext>
            </a:extLst>
          </p:cNvPr>
          <p:cNvSpPr/>
          <p:nvPr/>
        </p:nvSpPr>
        <p:spPr>
          <a:xfrm rot="10800000">
            <a:off x="1876424" y="2138976"/>
            <a:ext cx="1555749" cy="334370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9AA62F18-AC96-4E91-B899-2CB2F3F4412D}"/>
              </a:ext>
            </a:extLst>
          </p:cNvPr>
          <p:cNvSpPr/>
          <p:nvPr/>
        </p:nvSpPr>
        <p:spPr>
          <a:xfrm rot="10800000">
            <a:off x="5318126" y="2138955"/>
            <a:ext cx="1555749" cy="334370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112684BD-AC61-4D3B-A51A-FE014ED4086C}"/>
              </a:ext>
            </a:extLst>
          </p:cNvPr>
          <p:cNvSpPr/>
          <p:nvPr/>
        </p:nvSpPr>
        <p:spPr>
          <a:xfrm rot="10800000">
            <a:off x="8759826" y="2138954"/>
            <a:ext cx="1555749" cy="334370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5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EFE8-66D1-43DD-8E95-E69F7C410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349"/>
            <a:ext cx="10515600" cy="429220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cleaning</a:t>
            </a:r>
          </a:p>
          <a:p>
            <a:pPr lvl="1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Crunching the columns</a:t>
            </a:r>
          </a:p>
          <a:p>
            <a:pPr lvl="2"/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 cols, 1 dependent variable</a:t>
            </a:r>
          </a:p>
          <a:p>
            <a:pPr lvl="1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 cleaning, replacement, feature creation</a:t>
            </a:r>
          </a:p>
          <a:p>
            <a:pPr lvl="1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Two ways</a:t>
            </a:r>
          </a:p>
          <a:p>
            <a:pPr lvl="2"/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Before </a:t>
            </a:r>
            <a:r>
              <a:rPr lang="en-US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</a:t>
            </a:r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analysis vs with </a:t>
            </a:r>
            <a:r>
              <a:rPr lang="en-US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</a:t>
            </a:r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analysis</a:t>
            </a:r>
          </a:p>
          <a:p>
            <a:pPr lvl="1"/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Distilled analysis</a:t>
            </a:r>
          </a:p>
          <a:p>
            <a:pPr lvl="1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“Run” feature</a:t>
            </a:r>
          </a:p>
          <a:p>
            <a:pPr lvl="1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Cleaned, 9 features</a:t>
            </a:r>
          </a:p>
          <a:p>
            <a:pPr lvl="1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Other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corr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look at?</a:t>
            </a:r>
          </a:p>
          <a:p>
            <a:pPr marL="914400" lvl="2" indent="0">
              <a:buNone/>
            </a:pPr>
            <a:endParaRPr lang="en-US" sz="1400" dirty="0">
              <a:solidFill>
                <a:srgbClr val="FF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Export</a:t>
            </a:r>
          </a:p>
          <a:p>
            <a:pPr lvl="1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csv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0256A-471E-4CDB-94EA-86ED24E6CC0D}"/>
              </a:ext>
            </a:extLst>
          </p:cNvPr>
          <p:cNvSpPr/>
          <p:nvPr/>
        </p:nvSpPr>
        <p:spPr>
          <a:xfrm>
            <a:off x="0" y="-44450"/>
            <a:ext cx="12268200" cy="17351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53C895-F08B-45E3-B1BD-A99E20568277}"/>
              </a:ext>
            </a:extLst>
          </p:cNvPr>
          <p:cNvSpPr txBox="1">
            <a:spLocks/>
          </p:cNvSpPr>
          <p:nvPr/>
        </p:nvSpPr>
        <p:spPr>
          <a:xfrm>
            <a:off x="838199" y="160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Preprocessing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3D6EB5-45AB-47C5-8DC5-8DBE2174B91F}"/>
              </a:ext>
            </a:extLst>
          </p:cNvPr>
          <p:cNvGrpSpPr/>
          <p:nvPr/>
        </p:nvGrpSpPr>
        <p:grpSpPr>
          <a:xfrm>
            <a:off x="9242425" y="539697"/>
            <a:ext cx="2187575" cy="403278"/>
            <a:chOff x="9242425" y="539697"/>
            <a:chExt cx="2187575" cy="40327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D0B467-BF79-45F5-B9F5-160F7961BAE2}"/>
                </a:ext>
              </a:extLst>
            </p:cNvPr>
            <p:cNvSpPr/>
            <p:nvPr/>
          </p:nvSpPr>
          <p:spPr>
            <a:xfrm>
              <a:off x="9242425" y="539697"/>
              <a:ext cx="403278" cy="403278"/>
            </a:xfrm>
            <a:prstGeom prst="rect">
              <a:avLst/>
            </a:prstGeom>
            <a:solidFill>
              <a:schemeClr val="bg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415FFD-A6E8-412A-946D-DEE1C7FA748E}"/>
                </a:ext>
              </a:extLst>
            </p:cNvPr>
            <p:cNvSpPr/>
            <p:nvPr/>
          </p:nvSpPr>
          <p:spPr>
            <a:xfrm>
              <a:off x="10134574" y="539697"/>
              <a:ext cx="403278" cy="40327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6025DC-8ECE-4D73-A911-1F0246CB6B60}"/>
                </a:ext>
              </a:extLst>
            </p:cNvPr>
            <p:cNvSpPr/>
            <p:nvPr/>
          </p:nvSpPr>
          <p:spPr>
            <a:xfrm>
              <a:off x="11026722" y="539697"/>
              <a:ext cx="403278" cy="40327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3614DE8-A565-49DF-B01E-63B668EA767B}"/>
                </a:ext>
              </a:extLst>
            </p:cNvPr>
            <p:cNvSpPr/>
            <p:nvPr/>
          </p:nvSpPr>
          <p:spPr>
            <a:xfrm>
              <a:off x="9823474" y="669734"/>
              <a:ext cx="133328" cy="115222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F5E39A8B-823D-46C9-8418-88A3FA136381}"/>
                </a:ext>
              </a:extLst>
            </p:cNvPr>
            <p:cNvSpPr/>
            <p:nvPr/>
          </p:nvSpPr>
          <p:spPr>
            <a:xfrm>
              <a:off x="10715623" y="649981"/>
              <a:ext cx="133328" cy="115222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E9230FF1-47B6-45DB-AE04-D31F6853E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439" y="1896057"/>
            <a:ext cx="2828626" cy="4292209"/>
          </a:xfrm>
          <a:prstGeom prst="rect">
            <a:avLst/>
          </a:prstGeom>
        </p:spPr>
      </p:pic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A2D47DF0-0C55-42B7-92B4-AB16B6D35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68" y="1895475"/>
            <a:ext cx="5580226" cy="3107338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BCB58BF-EFC5-40B1-A558-3ECB0632DE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538" y="3175939"/>
            <a:ext cx="2038527" cy="1265030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08D1A78-A6F3-4A51-B03B-8E59BCB0CF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926" y="3907380"/>
            <a:ext cx="2137595" cy="5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4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1D444C9-1798-43DC-81EC-857DC13ED852}"/>
              </a:ext>
            </a:extLst>
          </p:cNvPr>
          <p:cNvSpPr/>
          <p:nvPr/>
        </p:nvSpPr>
        <p:spPr>
          <a:xfrm>
            <a:off x="0" y="-44450"/>
            <a:ext cx="12268200" cy="17351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1C529-6704-4948-AEDF-60C630BE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03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19A37-B07F-49FB-9E3F-3A94204F00D0}"/>
              </a:ext>
            </a:extLst>
          </p:cNvPr>
          <p:cNvSpPr/>
          <p:nvPr/>
        </p:nvSpPr>
        <p:spPr>
          <a:xfrm>
            <a:off x="1876425" y="2473325"/>
            <a:ext cx="1555750" cy="155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03EFD1-B5EB-48AE-B9A7-F8D8601358F2}"/>
              </a:ext>
            </a:extLst>
          </p:cNvPr>
          <p:cNvSpPr/>
          <p:nvPr/>
        </p:nvSpPr>
        <p:spPr>
          <a:xfrm>
            <a:off x="5318125" y="2473325"/>
            <a:ext cx="1555750" cy="155575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191F24-1374-4963-8327-6298A00ADBE5}"/>
              </a:ext>
            </a:extLst>
          </p:cNvPr>
          <p:cNvSpPr/>
          <p:nvPr/>
        </p:nvSpPr>
        <p:spPr>
          <a:xfrm>
            <a:off x="8759825" y="2473325"/>
            <a:ext cx="1555750" cy="155575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588A14-CCA3-4E49-B1EE-374418B57C89}"/>
              </a:ext>
            </a:extLst>
          </p:cNvPr>
          <p:cNvSpPr/>
          <p:nvPr/>
        </p:nvSpPr>
        <p:spPr>
          <a:xfrm>
            <a:off x="4117975" y="2974975"/>
            <a:ext cx="514350" cy="444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81C5E4F-5187-49E8-9B2F-48D2D1FC3EBD}"/>
              </a:ext>
            </a:extLst>
          </p:cNvPr>
          <p:cNvSpPr/>
          <p:nvPr/>
        </p:nvSpPr>
        <p:spPr>
          <a:xfrm>
            <a:off x="7559675" y="2898775"/>
            <a:ext cx="514350" cy="444500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06F04-DBE5-47F4-92AC-7661B89C0242}"/>
              </a:ext>
            </a:extLst>
          </p:cNvPr>
          <p:cNvSpPr txBox="1"/>
          <p:nvPr/>
        </p:nvSpPr>
        <p:spPr>
          <a:xfrm>
            <a:off x="1496147" y="4286250"/>
            <a:ext cx="2316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1</a:t>
            </a:r>
          </a:p>
          <a:p>
            <a:pPr algn="ctr"/>
            <a:endParaRPr lang="en-US" sz="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sz="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BEA5B-E203-4C21-A360-7664C8DDC880}"/>
              </a:ext>
            </a:extLst>
          </p:cNvPr>
          <p:cNvSpPr txBox="1"/>
          <p:nvPr/>
        </p:nvSpPr>
        <p:spPr>
          <a:xfrm>
            <a:off x="4811712" y="4286250"/>
            <a:ext cx="25685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2</a:t>
            </a:r>
          </a:p>
          <a:p>
            <a:pPr algn="ctr"/>
            <a:endParaRPr lang="en-US" sz="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E6608-85E9-48AD-B5F1-2D312DD1AB52}"/>
              </a:ext>
            </a:extLst>
          </p:cNvPr>
          <p:cNvSpPr txBox="1"/>
          <p:nvPr/>
        </p:nvSpPr>
        <p:spPr>
          <a:xfrm>
            <a:off x="8253412" y="4286249"/>
            <a:ext cx="25685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3</a:t>
            </a:r>
          </a:p>
          <a:p>
            <a:pPr algn="ctr"/>
            <a:endParaRPr lang="en-US" sz="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Dashboard</a:t>
            </a:r>
          </a:p>
        </p:txBody>
      </p:sp>
      <p:sp>
        <p:nvSpPr>
          <p:cNvPr id="16" name="Flowchart: Manual Operation 15">
            <a:extLst>
              <a:ext uri="{FF2B5EF4-FFF2-40B4-BE49-F238E27FC236}">
                <a16:creationId xmlns:a16="http://schemas.microsoft.com/office/drawing/2014/main" id="{D32EB78C-76C6-44B5-AD5C-B63657326A36}"/>
              </a:ext>
            </a:extLst>
          </p:cNvPr>
          <p:cNvSpPr/>
          <p:nvPr/>
        </p:nvSpPr>
        <p:spPr>
          <a:xfrm rot="10800000">
            <a:off x="1876424" y="2138976"/>
            <a:ext cx="1555749" cy="334370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9AA62F18-AC96-4E91-B899-2CB2F3F4412D}"/>
              </a:ext>
            </a:extLst>
          </p:cNvPr>
          <p:cNvSpPr/>
          <p:nvPr/>
        </p:nvSpPr>
        <p:spPr>
          <a:xfrm rot="10800000">
            <a:off x="5318126" y="2138955"/>
            <a:ext cx="1555749" cy="334370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112684BD-AC61-4D3B-A51A-FE014ED4086C}"/>
              </a:ext>
            </a:extLst>
          </p:cNvPr>
          <p:cNvSpPr/>
          <p:nvPr/>
        </p:nvSpPr>
        <p:spPr>
          <a:xfrm rot="10800000">
            <a:off x="8759826" y="2138954"/>
            <a:ext cx="1555749" cy="334370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6D52ABB-2A9D-489E-9E1D-5EAA0DBBF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2025" y="28420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5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45C110B-0C59-4D81-9840-46CC8D0B9EDD}"/>
              </a:ext>
            </a:extLst>
          </p:cNvPr>
          <p:cNvGrpSpPr/>
          <p:nvPr/>
        </p:nvGrpSpPr>
        <p:grpSpPr>
          <a:xfrm>
            <a:off x="0" y="-44450"/>
            <a:ext cx="12268200" cy="1735138"/>
            <a:chOff x="0" y="-44450"/>
            <a:chExt cx="12268200" cy="173513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CFAEA8-E312-41C4-AFCE-C73C219FFC99}"/>
                </a:ext>
              </a:extLst>
            </p:cNvPr>
            <p:cNvSpPr/>
            <p:nvPr/>
          </p:nvSpPr>
          <p:spPr>
            <a:xfrm>
              <a:off x="0" y="-44450"/>
              <a:ext cx="12268200" cy="17351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2BA928DD-CCEF-4D91-BDAC-CBCBF9665FD5}"/>
                </a:ext>
              </a:extLst>
            </p:cNvPr>
            <p:cNvSpPr txBox="1">
              <a:spLocks/>
            </p:cNvSpPr>
            <p:nvPr/>
          </p:nvSpPr>
          <p:spPr>
            <a:xfrm>
              <a:off x="838199" y="160337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Data Analysis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AD45DF-8ED0-4726-A081-BAAE35CA7EFF}"/>
                </a:ext>
              </a:extLst>
            </p:cNvPr>
            <p:cNvSpPr/>
            <p:nvPr/>
          </p:nvSpPr>
          <p:spPr>
            <a:xfrm>
              <a:off x="9242425" y="539697"/>
              <a:ext cx="403278" cy="4032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3FCA0A-C0D5-42A7-8BA8-1B118F191499}"/>
                </a:ext>
              </a:extLst>
            </p:cNvPr>
            <p:cNvSpPr/>
            <p:nvPr/>
          </p:nvSpPr>
          <p:spPr>
            <a:xfrm>
              <a:off x="10134574" y="539697"/>
              <a:ext cx="403278" cy="403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A607AB-B771-4FC3-B579-89F6CC66CF30}"/>
                </a:ext>
              </a:extLst>
            </p:cNvPr>
            <p:cNvSpPr/>
            <p:nvPr/>
          </p:nvSpPr>
          <p:spPr>
            <a:xfrm>
              <a:off x="11026722" y="539697"/>
              <a:ext cx="403278" cy="40327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24CEB2A6-E8BC-49E9-831D-801D199CDC1F}"/>
                </a:ext>
              </a:extLst>
            </p:cNvPr>
            <p:cNvSpPr/>
            <p:nvPr/>
          </p:nvSpPr>
          <p:spPr>
            <a:xfrm>
              <a:off x="9823474" y="669734"/>
              <a:ext cx="133328" cy="115222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5DDA2D5-0CC6-4EBD-9C11-8006CA23F780}"/>
                </a:ext>
              </a:extLst>
            </p:cNvPr>
            <p:cNvSpPr/>
            <p:nvPr/>
          </p:nvSpPr>
          <p:spPr>
            <a:xfrm>
              <a:off x="10715623" y="649981"/>
              <a:ext cx="133328" cy="115222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C3C5836-C359-4867-BD73-A9A8765EF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760" y="2113000"/>
            <a:ext cx="6294665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2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45C110B-0C59-4D81-9840-46CC8D0B9EDD}"/>
              </a:ext>
            </a:extLst>
          </p:cNvPr>
          <p:cNvGrpSpPr/>
          <p:nvPr/>
        </p:nvGrpSpPr>
        <p:grpSpPr>
          <a:xfrm>
            <a:off x="0" y="-44450"/>
            <a:ext cx="12268200" cy="1735138"/>
            <a:chOff x="0" y="-44450"/>
            <a:chExt cx="12268200" cy="173513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CFAEA8-E312-41C4-AFCE-C73C219FFC99}"/>
                </a:ext>
              </a:extLst>
            </p:cNvPr>
            <p:cNvSpPr/>
            <p:nvPr/>
          </p:nvSpPr>
          <p:spPr>
            <a:xfrm>
              <a:off x="0" y="-44450"/>
              <a:ext cx="12268200" cy="17351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2BA928DD-CCEF-4D91-BDAC-CBCBF9665FD5}"/>
                </a:ext>
              </a:extLst>
            </p:cNvPr>
            <p:cNvSpPr txBox="1">
              <a:spLocks/>
            </p:cNvSpPr>
            <p:nvPr/>
          </p:nvSpPr>
          <p:spPr>
            <a:xfrm>
              <a:off x="838199" y="160337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Data Analysis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AD45DF-8ED0-4726-A081-BAAE35CA7EFF}"/>
                </a:ext>
              </a:extLst>
            </p:cNvPr>
            <p:cNvSpPr/>
            <p:nvPr/>
          </p:nvSpPr>
          <p:spPr>
            <a:xfrm>
              <a:off x="9242425" y="539697"/>
              <a:ext cx="403278" cy="4032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3FCA0A-C0D5-42A7-8BA8-1B118F191499}"/>
                </a:ext>
              </a:extLst>
            </p:cNvPr>
            <p:cNvSpPr/>
            <p:nvPr/>
          </p:nvSpPr>
          <p:spPr>
            <a:xfrm>
              <a:off x="10134574" y="539697"/>
              <a:ext cx="403278" cy="403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A607AB-B771-4FC3-B579-89F6CC66CF30}"/>
                </a:ext>
              </a:extLst>
            </p:cNvPr>
            <p:cNvSpPr/>
            <p:nvPr/>
          </p:nvSpPr>
          <p:spPr>
            <a:xfrm>
              <a:off x="11026722" y="539697"/>
              <a:ext cx="403278" cy="40327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24CEB2A6-E8BC-49E9-831D-801D199CDC1F}"/>
                </a:ext>
              </a:extLst>
            </p:cNvPr>
            <p:cNvSpPr/>
            <p:nvPr/>
          </p:nvSpPr>
          <p:spPr>
            <a:xfrm>
              <a:off x="9823474" y="669734"/>
              <a:ext cx="133328" cy="115222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5DDA2D5-0CC6-4EBD-9C11-8006CA23F780}"/>
                </a:ext>
              </a:extLst>
            </p:cNvPr>
            <p:cNvSpPr/>
            <p:nvPr/>
          </p:nvSpPr>
          <p:spPr>
            <a:xfrm>
              <a:off x="10715623" y="649981"/>
              <a:ext cx="133328" cy="115222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A2613B3-7E60-4854-81C4-7337E9BEC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19" y="1895475"/>
            <a:ext cx="2916167" cy="1794058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7B96AE48-6FBF-4497-8650-B1E8AF2B3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7" y="3991285"/>
            <a:ext cx="3004367" cy="1921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620E3-45B9-49B2-8DBA-565AB42B7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23" y="4050113"/>
            <a:ext cx="3004367" cy="1803352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DDF6C9AA-2FBB-41B2-ACE6-C28B1E64B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1" y="1895475"/>
            <a:ext cx="3219040" cy="1891023"/>
          </a:xfrm>
          <a:prstGeom prst="rect">
            <a:avLst/>
          </a:prstGeom>
        </p:spPr>
      </p:pic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12E4C2B5-E3E3-4363-B3AE-AFB3A6D6C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30" y="1896646"/>
            <a:ext cx="2958354" cy="1792887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6971CF6-4B1B-472B-BDDF-D8FE71DFD7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353" y="4190160"/>
            <a:ext cx="2592958" cy="16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8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45C110B-0C59-4D81-9840-46CC8D0B9EDD}"/>
              </a:ext>
            </a:extLst>
          </p:cNvPr>
          <p:cNvGrpSpPr/>
          <p:nvPr/>
        </p:nvGrpSpPr>
        <p:grpSpPr>
          <a:xfrm>
            <a:off x="0" y="-44450"/>
            <a:ext cx="12268200" cy="1735138"/>
            <a:chOff x="0" y="-44450"/>
            <a:chExt cx="12268200" cy="173513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CFAEA8-E312-41C4-AFCE-C73C219FFC99}"/>
                </a:ext>
              </a:extLst>
            </p:cNvPr>
            <p:cNvSpPr/>
            <p:nvPr/>
          </p:nvSpPr>
          <p:spPr>
            <a:xfrm>
              <a:off x="0" y="-44450"/>
              <a:ext cx="12268200" cy="17351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2BA928DD-CCEF-4D91-BDAC-CBCBF9665FD5}"/>
                </a:ext>
              </a:extLst>
            </p:cNvPr>
            <p:cNvSpPr txBox="1">
              <a:spLocks/>
            </p:cNvSpPr>
            <p:nvPr/>
          </p:nvSpPr>
          <p:spPr>
            <a:xfrm>
              <a:off x="838199" y="160337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Data Analysis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AD45DF-8ED0-4726-A081-BAAE35CA7EFF}"/>
                </a:ext>
              </a:extLst>
            </p:cNvPr>
            <p:cNvSpPr/>
            <p:nvPr/>
          </p:nvSpPr>
          <p:spPr>
            <a:xfrm>
              <a:off x="9242425" y="539697"/>
              <a:ext cx="403278" cy="4032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3FCA0A-C0D5-42A7-8BA8-1B118F191499}"/>
                </a:ext>
              </a:extLst>
            </p:cNvPr>
            <p:cNvSpPr/>
            <p:nvPr/>
          </p:nvSpPr>
          <p:spPr>
            <a:xfrm>
              <a:off x="10134574" y="539697"/>
              <a:ext cx="403278" cy="403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A607AB-B771-4FC3-B579-89F6CC66CF30}"/>
                </a:ext>
              </a:extLst>
            </p:cNvPr>
            <p:cNvSpPr/>
            <p:nvPr/>
          </p:nvSpPr>
          <p:spPr>
            <a:xfrm>
              <a:off x="11026722" y="539697"/>
              <a:ext cx="403278" cy="40327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24CEB2A6-E8BC-49E9-831D-801D199CDC1F}"/>
                </a:ext>
              </a:extLst>
            </p:cNvPr>
            <p:cNvSpPr/>
            <p:nvPr/>
          </p:nvSpPr>
          <p:spPr>
            <a:xfrm>
              <a:off x="9823474" y="669734"/>
              <a:ext cx="133328" cy="115222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5DDA2D5-0CC6-4EBD-9C11-8006CA23F780}"/>
                </a:ext>
              </a:extLst>
            </p:cNvPr>
            <p:cNvSpPr/>
            <p:nvPr/>
          </p:nvSpPr>
          <p:spPr>
            <a:xfrm>
              <a:off x="10715623" y="649981"/>
              <a:ext cx="133328" cy="115222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29F46B7-FA5E-4282-8EA9-E20FD3159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349"/>
            <a:ext cx="7936407" cy="388461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Questions</a:t>
            </a:r>
            <a:endParaRPr lang="en-US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Correlation vs causation</a:t>
            </a:r>
          </a:p>
          <a:p>
            <a:pPr lvl="2"/>
            <a:r>
              <a:rPr lang="en-US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Games_back</a:t>
            </a:r>
            <a:endParaRPr lang="en-US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2"/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Rank</a:t>
            </a:r>
          </a:p>
          <a:p>
            <a:pPr lvl="2"/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CLI  (Championship Leverage Index)</a:t>
            </a:r>
          </a:p>
          <a:p>
            <a:pPr lvl="2"/>
            <a:endParaRPr lang="en-US"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Insights</a:t>
            </a:r>
          </a:p>
          <a:p>
            <a:pPr lvl="1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more important a game is, according to the CLI – the closer the game is to the championship title – the more runs will be scored in a game.</a:t>
            </a:r>
          </a:p>
          <a:p>
            <a:pPr lvl="1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Positive reinforcement in baseball</a:t>
            </a:r>
          </a:p>
          <a:p>
            <a:pPr lvl="2"/>
            <a:r>
              <a:rPr lang="en-US" sz="1000" dirty="0">
                <a:highlight>
                  <a:srgbClr val="FF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“when there is a big opportunity, teams may perform better”</a:t>
            </a:r>
            <a:endParaRPr lang="en-US" sz="600" dirty="0">
              <a:highlight>
                <a:srgbClr val="FFFF00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that means</a:t>
            </a:r>
          </a:p>
          <a:p>
            <a:pPr lvl="2"/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managers pay their players (bonuses, sponsorships, etc.)</a:t>
            </a:r>
          </a:p>
          <a:p>
            <a:pPr lvl="2"/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 what time to apply strategies and tactics</a:t>
            </a:r>
          </a:p>
          <a:p>
            <a:pPr lvl="2"/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managers should be picking their talent</a:t>
            </a:r>
          </a:p>
        </p:txBody>
      </p: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4CFE763C-0415-405A-A361-B1B8E75F4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761" y="2020038"/>
            <a:ext cx="2828626" cy="4292209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7C486A5A-0D78-4699-B6A8-4D2F57124674}"/>
              </a:ext>
            </a:extLst>
          </p:cNvPr>
          <p:cNvSpPr/>
          <p:nvPr/>
        </p:nvSpPr>
        <p:spPr>
          <a:xfrm>
            <a:off x="8960916" y="3961083"/>
            <a:ext cx="281509" cy="252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B234D38-D7C0-4C20-9B52-E6E58EF52E8D}"/>
              </a:ext>
            </a:extLst>
          </p:cNvPr>
          <p:cNvSpPr/>
          <p:nvPr/>
        </p:nvSpPr>
        <p:spPr>
          <a:xfrm>
            <a:off x="8960916" y="3631733"/>
            <a:ext cx="281509" cy="252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8464A7B-2372-464D-B2A9-A0BDB867072A}"/>
              </a:ext>
            </a:extLst>
          </p:cNvPr>
          <p:cNvSpPr/>
          <p:nvPr/>
        </p:nvSpPr>
        <p:spPr>
          <a:xfrm>
            <a:off x="8960916" y="4326658"/>
            <a:ext cx="281509" cy="252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5608DC-DDEF-4427-83AE-A39FD8CED9EF}"/>
              </a:ext>
            </a:extLst>
          </p:cNvPr>
          <p:cNvGrpSpPr/>
          <p:nvPr/>
        </p:nvGrpSpPr>
        <p:grpSpPr>
          <a:xfrm>
            <a:off x="8960916" y="3631733"/>
            <a:ext cx="281509" cy="946925"/>
            <a:chOff x="9113316" y="3784133"/>
            <a:chExt cx="281509" cy="946925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61BEC3E3-5672-4B9F-B387-1F1F4A352F05}"/>
                </a:ext>
              </a:extLst>
            </p:cNvPr>
            <p:cNvSpPr/>
            <p:nvPr/>
          </p:nvSpPr>
          <p:spPr>
            <a:xfrm>
              <a:off x="9113316" y="4113483"/>
              <a:ext cx="281509" cy="2520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B419C794-17AF-4246-B59C-E5E7F469E329}"/>
                </a:ext>
              </a:extLst>
            </p:cNvPr>
            <p:cNvSpPr/>
            <p:nvPr/>
          </p:nvSpPr>
          <p:spPr>
            <a:xfrm>
              <a:off x="9113316" y="3784133"/>
              <a:ext cx="281509" cy="25200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C2C51C80-B63F-4032-9BF5-2404ED90C501}"/>
                </a:ext>
              </a:extLst>
            </p:cNvPr>
            <p:cNvSpPr/>
            <p:nvPr/>
          </p:nvSpPr>
          <p:spPr>
            <a:xfrm>
              <a:off x="9113316" y="4479058"/>
              <a:ext cx="281509" cy="25200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675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458</Words>
  <Application>Microsoft Office PowerPoint</Application>
  <PresentationFormat>Widescreen</PresentationFormat>
  <Paragraphs>131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Office Theme</vt:lpstr>
      <vt:lpstr>MLB Season Stats</vt:lpstr>
      <vt:lpstr>Goals</vt:lpstr>
      <vt:lpstr>PowerPoint Presentation</vt:lpstr>
      <vt:lpstr>Project overview</vt:lpstr>
      <vt:lpstr>PowerPoint Presentation</vt:lpstr>
      <vt:lpstr>Project overview</vt:lpstr>
      <vt:lpstr>PowerPoint Presentation</vt:lpstr>
      <vt:lpstr>PowerPoint Presentation</vt:lpstr>
      <vt:lpstr>PowerPoint Presentation</vt:lpstr>
      <vt:lpstr>Project overview</vt:lpstr>
      <vt:lpstr>PowerPoint Presentation</vt:lpstr>
      <vt:lpstr>Project overview</vt:lpstr>
      <vt:lpstr>PowerPoint Presentation</vt:lpstr>
      <vt:lpstr>Goals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MLB Season Stats</dc:title>
  <dc:creator>Ben Noyes</dc:creator>
  <cp:lastModifiedBy>Ben Noyes</cp:lastModifiedBy>
  <cp:revision>5</cp:revision>
  <dcterms:created xsi:type="dcterms:W3CDTF">2021-06-03T17:52:35Z</dcterms:created>
  <dcterms:modified xsi:type="dcterms:W3CDTF">2021-06-08T02:55:58Z</dcterms:modified>
</cp:coreProperties>
</file>