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yung chae" initials="mc" lastIdx="4" clrIdx="0">
    <p:extLst>
      <p:ext uri="{19B8F6BF-5375-455C-9EA6-DF929625EA0E}">
        <p15:presenceInfo xmlns:p15="http://schemas.microsoft.com/office/powerpoint/2012/main" userId="e2dc3495e76d51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50" d="100"/>
          <a:sy n="50" d="100"/>
        </p:scale>
        <p:origin x="1648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2T20:44:23.651" idx="1">
    <p:pos x="10" y="10"/>
    <p:text>DFD level 0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2T20:45:28.931" idx="2">
    <p:pos x="10" y="10"/>
    <p:text>process specification - process 0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2T21:25:49.807" idx="3">
    <p:pos x="10" y="10"/>
    <p:text>data dictionary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2T22:02:49.561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2T22:02:49.561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2T22:02:49.561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2T22:02:49.561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45191-5EAC-4061-A522-BC0B848C4F9C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398CE-17D5-4635-8367-063A23E9C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4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DFD Level 0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30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Data</a:t>
            </a:r>
            <a:r>
              <a:rPr kumimoji="1" lang="en-US" altLang="ko-KR" baseline="0" dirty="0" smtClean="0"/>
              <a:t> Dictionary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99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DFD Level 1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8805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Data</a:t>
            </a:r>
            <a:r>
              <a:rPr kumimoji="1" lang="en-US" altLang="ko-KR" baseline="0" dirty="0" smtClean="0"/>
              <a:t> Dictionary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69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8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0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7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0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5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7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0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3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84BC-7BAD-4E0C-A3CE-4EBC343B55DF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8CE3-BDE5-4E69-8A06-36805AD9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6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9385" y="945289"/>
            <a:ext cx="1953845" cy="63304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Button Sensor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9386" y="3564435"/>
            <a:ext cx="1953845" cy="63304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Barcode</a:t>
            </a:r>
          </a:p>
          <a:p>
            <a:pPr algn="ctr"/>
            <a:r>
              <a:rPr kumimoji="1" lang="en-US" altLang="ko-KR" dirty="0" smtClean="0"/>
              <a:t>Scanner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39386" y="4892958"/>
            <a:ext cx="1953845" cy="63304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Server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08814" y="951152"/>
            <a:ext cx="1953845" cy="63304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Printer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008814" y="4892958"/>
            <a:ext cx="1953845" cy="63304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Server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008814" y="2265086"/>
            <a:ext cx="1953845" cy="63304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Cashier Screen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008814" y="3579022"/>
            <a:ext cx="1953845" cy="63304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Customer Screen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290168" y="2353802"/>
            <a:ext cx="1721708" cy="1721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POS</a:t>
            </a:r>
          </a:p>
          <a:p>
            <a:pPr algn="ctr"/>
            <a:r>
              <a:rPr kumimoji="1" lang="en-US" altLang="ko-KR" dirty="0" smtClean="0"/>
              <a:t>Control</a:t>
            </a:r>
          </a:p>
          <a:p>
            <a:pPr algn="ctr"/>
            <a:r>
              <a:rPr kumimoji="1" lang="en-US" altLang="ko-KR" dirty="0"/>
              <a:t>0</a:t>
            </a:r>
            <a:endParaRPr kumimoji="1" lang="en-US" altLang="ko-KR" dirty="0" smtClean="0"/>
          </a:p>
        </p:txBody>
      </p:sp>
      <p:cxnSp>
        <p:nvCxnSpPr>
          <p:cNvPr id="3" name="직선 화살표 연결선 2"/>
          <p:cNvCxnSpPr>
            <a:stCxn id="4" idx="3"/>
            <a:endCxn id="12" idx="1"/>
          </p:cNvCxnSpPr>
          <p:nvPr/>
        </p:nvCxnSpPr>
        <p:spPr>
          <a:xfrm>
            <a:off x="3293230" y="1261813"/>
            <a:ext cx="2249076" cy="134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</p:cNvCxnSpPr>
          <p:nvPr/>
        </p:nvCxnSpPr>
        <p:spPr>
          <a:xfrm flipV="1">
            <a:off x="3293231" y="3506849"/>
            <a:ext cx="1996936" cy="374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12" idx="3"/>
          </p:cNvCxnSpPr>
          <p:nvPr/>
        </p:nvCxnSpPr>
        <p:spPr>
          <a:xfrm flipV="1">
            <a:off x="3293231" y="3823372"/>
            <a:ext cx="2249075" cy="1386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8" idx="1"/>
          </p:cNvCxnSpPr>
          <p:nvPr/>
        </p:nvCxnSpPr>
        <p:spPr>
          <a:xfrm flipV="1">
            <a:off x="6611815" y="1267676"/>
            <a:ext cx="2396999" cy="11939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0" idx="1"/>
          </p:cNvCxnSpPr>
          <p:nvPr/>
        </p:nvCxnSpPr>
        <p:spPr>
          <a:xfrm flipV="1">
            <a:off x="7011876" y="2581610"/>
            <a:ext cx="1996938" cy="262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1" idx="1"/>
          </p:cNvCxnSpPr>
          <p:nvPr/>
        </p:nvCxnSpPr>
        <p:spPr>
          <a:xfrm>
            <a:off x="7011876" y="3564435"/>
            <a:ext cx="1996938" cy="331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9" idx="1"/>
          </p:cNvCxnSpPr>
          <p:nvPr/>
        </p:nvCxnSpPr>
        <p:spPr>
          <a:xfrm>
            <a:off x="6697785" y="3926582"/>
            <a:ext cx="2311029" cy="128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39385" y="2265085"/>
            <a:ext cx="1953845" cy="63304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Touch Screen</a:t>
            </a:r>
          </a:p>
          <a:p>
            <a:pPr algn="ctr"/>
            <a:r>
              <a:rPr kumimoji="1" lang="en-US" altLang="ko-KR" dirty="0" smtClean="0"/>
              <a:t>Sensor</a:t>
            </a:r>
            <a:endParaRPr kumimoji="1" lang="ko-KR" altLang="en-US" dirty="0"/>
          </a:p>
        </p:txBody>
      </p:sp>
      <p:cxnSp>
        <p:nvCxnSpPr>
          <p:cNvPr id="26" name="직선 화살표 연결선 25"/>
          <p:cNvCxnSpPr>
            <a:stCxn id="18" idx="3"/>
          </p:cNvCxnSpPr>
          <p:nvPr/>
        </p:nvCxnSpPr>
        <p:spPr>
          <a:xfrm>
            <a:off x="3293230" y="2581609"/>
            <a:ext cx="2060308" cy="3408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74099" y="4841693"/>
            <a:ext cx="1953845" cy="63304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Digital Clock</a:t>
            </a:r>
            <a:endParaRPr kumimoji="1" lang="ko-KR" altLang="en-US" dirty="0"/>
          </a:p>
        </p:txBody>
      </p:sp>
      <p:cxnSp>
        <p:nvCxnSpPr>
          <p:cNvPr id="36" name="직선 화살표 연결선 35"/>
          <p:cNvCxnSpPr>
            <a:stCxn id="35" idx="0"/>
            <a:endCxn id="12" idx="4"/>
          </p:cNvCxnSpPr>
          <p:nvPr/>
        </p:nvCxnSpPr>
        <p:spPr>
          <a:xfrm flipV="1">
            <a:off x="6151022" y="4075510"/>
            <a:ext cx="0" cy="766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6232387" y="427393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Tick</a:t>
            </a:r>
            <a:endParaRPr kumimoji="1" lang="ko-KR" altLang="en-US" sz="1400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3564099" y="1077146"/>
            <a:ext cx="164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Button Sensor Input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3467967" y="2125448"/>
            <a:ext cx="11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Touch Screen</a:t>
            </a:r>
          </a:p>
          <a:p>
            <a:r>
              <a:rPr kumimoji="1" lang="en-US" altLang="ko-KR" sz="1400" dirty="0" smtClean="0"/>
              <a:t>Sensor Input</a:t>
            </a:r>
          </a:p>
        </p:txBody>
      </p:sp>
      <p:sp>
        <p:nvSpPr>
          <p:cNvPr id="38" name="텍스트 상자 37"/>
          <p:cNvSpPr txBox="1"/>
          <p:nvPr/>
        </p:nvSpPr>
        <p:spPr>
          <a:xfrm>
            <a:off x="3454921" y="3200940"/>
            <a:ext cx="1835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Barcode Scanner Input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3419780" y="4132665"/>
            <a:ext cx="124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Obtained Data</a:t>
            </a:r>
            <a:endParaRPr kumimoji="1" lang="ko-KR" altLang="en-US" sz="1400" dirty="0"/>
          </a:p>
        </p:txBody>
      </p:sp>
      <p:sp>
        <p:nvSpPr>
          <p:cNvPr id="39" name="텍스트 상자 38"/>
          <p:cNvSpPr txBox="1"/>
          <p:nvPr/>
        </p:nvSpPr>
        <p:spPr>
          <a:xfrm>
            <a:off x="6468189" y="753487"/>
            <a:ext cx="1465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Print Sale Receipt</a:t>
            </a:r>
          </a:p>
          <a:p>
            <a:r>
              <a:rPr kumimoji="1" lang="en-US" altLang="ko-KR" sz="1100" dirty="0" smtClean="0"/>
              <a:t>Print Refund Receipt</a:t>
            </a:r>
          </a:p>
          <a:p>
            <a:r>
              <a:rPr kumimoji="1" lang="en-US" altLang="ko-KR" sz="1100" dirty="0"/>
              <a:t>Print Daily </a:t>
            </a:r>
            <a:r>
              <a:rPr kumimoji="1" lang="en-US" altLang="ko-KR" sz="1100" dirty="0" smtClean="0"/>
              <a:t>Report</a:t>
            </a:r>
          </a:p>
          <a:p>
            <a:r>
              <a:rPr kumimoji="1" lang="en-US" altLang="ko-KR" sz="1100" dirty="0" smtClean="0"/>
              <a:t>Print Inventory Report</a:t>
            </a:r>
            <a:endParaRPr kumimoji="1" lang="ko-KR" altLang="en-US" sz="1400" dirty="0"/>
          </a:p>
        </p:txBody>
      </p:sp>
      <p:sp>
        <p:nvSpPr>
          <p:cNvPr id="41" name="텍스트 상자 40"/>
          <p:cNvSpPr txBox="1"/>
          <p:nvPr/>
        </p:nvSpPr>
        <p:spPr>
          <a:xfrm>
            <a:off x="7283223" y="3054746"/>
            <a:ext cx="14542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Display Sale List</a:t>
            </a:r>
          </a:p>
          <a:p>
            <a:r>
              <a:rPr kumimoji="1" lang="en-US" altLang="ko-KR" sz="1100" dirty="0" smtClean="0"/>
              <a:t>Display Refund Result</a:t>
            </a:r>
          </a:p>
          <a:p>
            <a:r>
              <a:rPr kumimoji="1" lang="en-US" altLang="ko-KR" sz="1100" dirty="0" smtClean="0"/>
              <a:t>Display Error Message</a:t>
            </a:r>
          </a:p>
        </p:txBody>
      </p:sp>
      <p:sp>
        <p:nvSpPr>
          <p:cNvPr id="43" name="텍스트 상자 42"/>
          <p:cNvSpPr txBox="1"/>
          <p:nvPr/>
        </p:nvSpPr>
        <p:spPr>
          <a:xfrm>
            <a:off x="7155502" y="1945205"/>
            <a:ext cx="18870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Display Sale List</a:t>
            </a:r>
          </a:p>
          <a:p>
            <a:r>
              <a:rPr kumimoji="1" lang="en-US" altLang="ko-KR" sz="1100" dirty="0" smtClean="0"/>
              <a:t>Display Refund Result</a:t>
            </a:r>
          </a:p>
          <a:p>
            <a:r>
              <a:rPr kumimoji="1" lang="en-US" altLang="ko-KR" sz="1100" dirty="0" smtClean="0"/>
              <a:t>Display Out-of-Stock Message</a:t>
            </a:r>
          </a:p>
          <a:p>
            <a:r>
              <a:rPr kumimoji="1" lang="en-US" altLang="ko-KR" sz="1100" dirty="0" smtClean="0"/>
              <a:t>Display Error Message</a:t>
            </a:r>
          </a:p>
        </p:txBody>
      </p:sp>
      <p:sp>
        <p:nvSpPr>
          <p:cNvPr id="44" name="텍스트 상자 43"/>
          <p:cNvSpPr txBox="1"/>
          <p:nvPr/>
        </p:nvSpPr>
        <p:spPr>
          <a:xfrm>
            <a:off x="7629145" y="4132665"/>
            <a:ext cx="110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Update Data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73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42572"/>
              </p:ext>
            </p:extLst>
          </p:nvPr>
        </p:nvGraphicFramePr>
        <p:xfrm>
          <a:off x="1737467" y="1389428"/>
          <a:ext cx="9264188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852">
                  <a:extLst>
                    <a:ext uri="{9D8B030D-6E8A-4147-A177-3AD203B41FA5}">
                      <a16:colId xmlns:a16="http://schemas.microsoft.com/office/drawing/2014/main" val="305906005"/>
                    </a:ext>
                  </a:extLst>
                </a:gridCol>
                <a:gridCol w="7651336">
                  <a:extLst>
                    <a:ext uri="{9D8B030D-6E8A-4147-A177-3AD203B41FA5}">
                      <a16:colId xmlns:a16="http://schemas.microsoft.com/office/drawing/2014/main" val="183029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Reference</a:t>
                      </a:r>
                      <a:r>
                        <a:rPr lang="en-US" altLang="ko-KR" sz="1500" baseline="0" dirty="0" smtClean="0"/>
                        <a:t> no.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6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POS</a:t>
                      </a:r>
                      <a:r>
                        <a:rPr lang="en-US" altLang="ko-KR" sz="1500" baseline="0" dirty="0" smtClean="0"/>
                        <a:t> Control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1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Input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dirty="0" smtClean="0"/>
                        <a:t>Button Sensor Input, </a:t>
                      </a:r>
                    </a:p>
                    <a:p>
                      <a:r>
                        <a:rPr kumimoji="1" lang="en-US" altLang="ko-KR" sz="1500" dirty="0" smtClean="0"/>
                        <a:t>Touch Screen</a:t>
                      </a:r>
                      <a:r>
                        <a:rPr kumimoji="1" lang="en-US" altLang="ko-KR" sz="1500" baseline="0" dirty="0" smtClean="0"/>
                        <a:t> </a:t>
                      </a:r>
                      <a:r>
                        <a:rPr kumimoji="1" lang="en-US" altLang="ko-KR" sz="1500" dirty="0" smtClean="0"/>
                        <a:t>Sensor Input,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dirty="0" smtClean="0"/>
                        <a:t>Barcode Scanner Input,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dirty="0" smtClean="0"/>
                        <a:t>Obtained Data,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dirty="0" smtClean="0"/>
                        <a:t>Tick</a:t>
                      </a:r>
                      <a:endParaRPr kumimoji="1" lang="ko-KR" altLang="en-US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79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Output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ko-KR" sz="1500" dirty="0" smtClean="0"/>
                        <a:t>Print Sale Receipt,</a:t>
                      </a:r>
                      <a:r>
                        <a:rPr kumimoji="1" lang="en-US" altLang="ko-KR" sz="1500" baseline="0" dirty="0" smtClean="0"/>
                        <a:t> </a:t>
                      </a:r>
                      <a:r>
                        <a:rPr kumimoji="1" lang="en-US" altLang="ko-KR" sz="1500" dirty="0" smtClean="0"/>
                        <a:t>Print Refund Receipt,</a:t>
                      </a:r>
                      <a:r>
                        <a:rPr kumimoji="1" lang="en-US" altLang="ko-KR" sz="1500" baseline="0" dirty="0" smtClean="0"/>
                        <a:t> </a:t>
                      </a:r>
                      <a:r>
                        <a:rPr kumimoji="1" lang="en-US" altLang="ko-KR" sz="1500" dirty="0" smtClean="0"/>
                        <a:t>Print Daily Report,</a:t>
                      </a:r>
                      <a:r>
                        <a:rPr kumimoji="1" lang="en-US" altLang="ko-KR" sz="1500" baseline="0" dirty="0" smtClean="0"/>
                        <a:t> </a:t>
                      </a:r>
                      <a:r>
                        <a:rPr kumimoji="1" lang="en-US" altLang="ko-KR" sz="1500" dirty="0" smtClean="0"/>
                        <a:t>Print Inventory Report,</a:t>
                      </a:r>
                    </a:p>
                    <a:p>
                      <a:r>
                        <a:rPr kumimoji="1" lang="en-US" altLang="ko-KR" sz="1500" dirty="0" smtClean="0"/>
                        <a:t>Display Sale List,</a:t>
                      </a:r>
                      <a:r>
                        <a:rPr kumimoji="1" lang="en-US" altLang="ko-KR" sz="1500" baseline="0" dirty="0" smtClean="0"/>
                        <a:t> </a:t>
                      </a:r>
                      <a:r>
                        <a:rPr kumimoji="1" lang="en-US" altLang="ko-KR" sz="1500" dirty="0" smtClean="0"/>
                        <a:t>Display Refund Result,</a:t>
                      </a:r>
                      <a:r>
                        <a:rPr kumimoji="1" lang="en-US" altLang="ko-KR" sz="1500" baseline="0" dirty="0" smtClean="0"/>
                        <a:t> </a:t>
                      </a:r>
                      <a:r>
                        <a:rPr kumimoji="1" lang="en-US" altLang="ko-KR" sz="1500" dirty="0" smtClean="0"/>
                        <a:t>Display Out-of-Stock Message,</a:t>
                      </a:r>
                    </a:p>
                    <a:p>
                      <a:r>
                        <a:rPr kumimoji="1" lang="en-US" altLang="ko-KR" sz="1500" dirty="0" smtClean="0"/>
                        <a:t>Display Error Message,</a:t>
                      </a:r>
                      <a:r>
                        <a:rPr kumimoji="1" lang="en-US" altLang="ko-KR" sz="1500" baseline="0" dirty="0" smtClean="0"/>
                        <a:t> </a:t>
                      </a:r>
                      <a:r>
                        <a:rPr kumimoji="1" lang="en-US" altLang="ko-KR" sz="1500" dirty="0" smtClean="0"/>
                        <a:t>Display Sale List,</a:t>
                      </a:r>
                      <a:r>
                        <a:rPr kumimoji="1" lang="en-US" altLang="ko-KR" sz="1500" baseline="0" dirty="0" smtClean="0"/>
                        <a:t> </a:t>
                      </a:r>
                      <a:r>
                        <a:rPr kumimoji="1" lang="en-US" altLang="ko-KR" sz="1500" dirty="0" smtClean="0"/>
                        <a:t>Display Refund Result,</a:t>
                      </a:r>
                      <a:r>
                        <a:rPr kumimoji="1" lang="en-US" altLang="ko-KR" sz="1500" baseline="0" dirty="0" smtClean="0"/>
                        <a:t> </a:t>
                      </a:r>
                      <a:r>
                        <a:rPr kumimoji="1" lang="en-US" altLang="ko-KR" sz="1500" dirty="0" smtClean="0"/>
                        <a:t>Display Error Message,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dirty="0" smtClean="0"/>
                        <a:t>Update Data</a:t>
                      </a:r>
                      <a:endParaRPr kumimoji="1" lang="ko-KR" altLang="en-US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전원</a:t>
                      </a:r>
                      <a:r>
                        <a:rPr lang="en-US" altLang="ko-KR" sz="1500" dirty="0" smtClean="0"/>
                        <a:t>)</a:t>
                      </a:r>
                      <a:r>
                        <a:rPr lang="ko-KR" altLang="en-US" sz="1500" dirty="0" smtClean="0"/>
                        <a:t>버튼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터치 스크린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바코드 스캐너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내장 시계로 부터 입력을 받고 상황에 따라 적절하게 서버로 부터 데이터</a:t>
                      </a:r>
                      <a:r>
                        <a:rPr lang="en-US" altLang="ko-KR" sz="1500" dirty="0" smtClean="0"/>
                        <a:t>(obtained data)</a:t>
                      </a:r>
                      <a:r>
                        <a:rPr lang="ko-KR" altLang="en-US" sz="1500" dirty="0" smtClean="0"/>
                        <a:t>를 받아 </a:t>
                      </a:r>
                      <a:r>
                        <a:rPr lang="en-US" altLang="ko-KR" sz="1500" dirty="0" smtClean="0"/>
                        <a:t>‘</a:t>
                      </a:r>
                      <a:r>
                        <a:rPr lang="ko-KR" altLang="en-US" sz="1500" dirty="0" smtClean="0"/>
                        <a:t>출력</a:t>
                      </a:r>
                      <a:r>
                        <a:rPr lang="en-US" altLang="ko-KR" sz="1500" dirty="0" smtClean="0"/>
                        <a:t>’, ‘</a:t>
                      </a:r>
                      <a:r>
                        <a:rPr lang="ko-KR" altLang="en-US" sz="1500" dirty="0" smtClean="0"/>
                        <a:t>화면 표시</a:t>
                      </a:r>
                      <a:r>
                        <a:rPr lang="en-US" altLang="ko-KR" sz="1500" dirty="0" smtClean="0"/>
                        <a:t>’ </a:t>
                      </a:r>
                      <a:r>
                        <a:rPr lang="ko-KR" altLang="en-US" sz="1500" dirty="0" smtClean="0"/>
                        <a:t>혹은 서버로 </a:t>
                      </a:r>
                      <a:r>
                        <a:rPr lang="en-US" altLang="ko-KR" sz="1500" dirty="0" smtClean="0"/>
                        <a:t> ‘</a:t>
                      </a:r>
                      <a:r>
                        <a:rPr lang="ko-KR" altLang="en-US" sz="1500" dirty="0" smtClean="0"/>
                        <a:t>데이터 전송</a:t>
                      </a:r>
                      <a:r>
                        <a:rPr lang="en-US" altLang="ko-KR" sz="1500" dirty="0" smtClean="0"/>
                        <a:t>‘ </a:t>
                      </a:r>
                      <a:r>
                        <a:rPr lang="ko-KR" altLang="en-US" sz="1500" dirty="0" smtClean="0"/>
                        <a:t>명령 중 하나 이상을 수행한다</a:t>
                      </a:r>
                      <a:r>
                        <a:rPr lang="en-US" altLang="ko-KR" sz="15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43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86609"/>
              </p:ext>
            </p:extLst>
          </p:nvPr>
        </p:nvGraphicFramePr>
        <p:xfrm>
          <a:off x="1432875" y="75407"/>
          <a:ext cx="9549352" cy="9103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Input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Output Event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Format / Type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Button</a:t>
                      </a:r>
                      <a:r>
                        <a:rPr lang="en-US" altLang="ko-KR" sz="1500" baseline="0" dirty="0" smtClean="0"/>
                        <a:t> Sensor Input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버튼 입력 정보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켜기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끄기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True / </a:t>
                      </a:r>
                      <a:r>
                        <a:rPr lang="en-US" altLang="ko-KR" sz="1500" baseline="0" dirty="0" smtClean="0"/>
                        <a:t> False , Interrupt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Touch Screen</a:t>
                      </a:r>
                      <a:r>
                        <a:rPr lang="en-US" altLang="ko-KR" sz="1500" baseline="0" dirty="0" smtClean="0"/>
                        <a:t> Sensor Input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터치 스크린 입력 정보</a:t>
                      </a:r>
                      <a:endParaRPr lang="en-US" altLang="ko-KR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True</a:t>
                      </a:r>
                      <a:r>
                        <a:rPr lang="en-US" altLang="ko-KR" sz="1500" baseline="0" dirty="0" smtClean="0"/>
                        <a:t> / False , Periodic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Barcode Scanner Input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바코드 입력 정보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True</a:t>
                      </a:r>
                      <a:r>
                        <a:rPr lang="en-US" altLang="ko-KR" sz="1500" baseline="0" dirty="0" smtClean="0"/>
                        <a:t> / False, , Periodic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Obtained Data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서버에서 받아온 데이터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Structure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name:string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quantity:integer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price:integer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barcode:integer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Print Sale</a:t>
                      </a:r>
                      <a:r>
                        <a:rPr lang="en-US" altLang="ko-KR" sz="1500" baseline="0" dirty="0" smtClean="0"/>
                        <a:t> Receipt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판매 영수증 출력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File</a:t>
                      </a:r>
                      <a:r>
                        <a:rPr lang="en-US" altLang="ko-KR" sz="1600" baseline="0" dirty="0" smtClean="0"/>
                        <a:t> /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String(</a:t>
                      </a:r>
                      <a:r>
                        <a:rPr lang="en-US" altLang="ko-KR" sz="1600" dirty="0" err="1" smtClean="0"/>
                        <a:t>sale_YYYYMMDDhhmm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Print Refund Receipt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환불 영수증 출력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File</a:t>
                      </a:r>
                      <a:r>
                        <a:rPr lang="en-US" altLang="ko-KR" sz="1600" baseline="0" dirty="0" smtClean="0"/>
                        <a:t> /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String(</a:t>
                      </a:r>
                      <a:r>
                        <a:rPr lang="en-US" altLang="ko-KR" sz="1600" dirty="0" err="1" smtClean="0"/>
                        <a:t>refund_YYYYMMDDhhmm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Print Daily Report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일일 정산 출력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File /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String(</a:t>
                      </a:r>
                      <a:r>
                        <a:rPr lang="en-US" altLang="ko-KR" sz="1500" dirty="0" err="1" smtClean="0"/>
                        <a:t>settle_YYYYMMDD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Print Inventory</a:t>
                      </a:r>
                      <a:r>
                        <a:rPr lang="en-US" altLang="ko-KR" sz="1500" baseline="0" dirty="0" smtClean="0"/>
                        <a:t> Report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재고 확인 결과 출력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File /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String(</a:t>
                      </a:r>
                      <a:r>
                        <a:rPr lang="en-US" altLang="ko-KR" sz="1500" dirty="0" err="1" smtClean="0"/>
                        <a:t>YYYYMMDD_product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Display Sale List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판매 정보 표시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File /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String(</a:t>
                      </a:r>
                      <a:r>
                        <a:rPr lang="en-US" altLang="ko-KR" sz="1500" dirty="0" err="1" smtClean="0"/>
                        <a:t>YYYYMMDD_sale_management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Display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dirty="0" smtClean="0"/>
                        <a:t>Refund Result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환불 결과 표시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List of Structure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name:string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quantity:integer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6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Display Out-of-Stock Message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재고 부족 에러 메시지 표시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String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Display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dirty="0" smtClean="0"/>
                        <a:t>Error Message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환불 불가 에러 메시지 표시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String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3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aseline="0" dirty="0" smtClean="0"/>
                        <a:t>Update Data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서버로 데이터 전송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Structure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name:string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quantity:integer</a:t>
                      </a:r>
                      <a:r>
                        <a:rPr lang="en-US" altLang="ko-KR" sz="1600" dirty="0" smtClean="0"/>
                        <a:t>),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string(name of receipt)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3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88681" y="547461"/>
            <a:ext cx="1422867" cy="142286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Sensor</a:t>
            </a:r>
          </a:p>
          <a:p>
            <a:pPr algn="ctr"/>
            <a:r>
              <a:rPr kumimoji="1" lang="en-US" altLang="ko-KR" sz="1600" dirty="0" smtClean="0"/>
              <a:t>Detection</a:t>
            </a:r>
          </a:p>
          <a:p>
            <a:pPr algn="ctr"/>
            <a:r>
              <a:rPr kumimoji="1" lang="en-US" altLang="ko-KR" sz="1600" dirty="0" smtClean="0"/>
              <a:t>1.1</a:t>
            </a:r>
          </a:p>
        </p:txBody>
      </p:sp>
      <p:sp>
        <p:nvSpPr>
          <p:cNvPr id="3" name="타원 2"/>
          <p:cNvSpPr/>
          <p:nvPr/>
        </p:nvSpPr>
        <p:spPr>
          <a:xfrm>
            <a:off x="8079987" y="2468535"/>
            <a:ext cx="1721708" cy="1721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POS</a:t>
            </a:r>
          </a:p>
          <a:p>
            <a:pPr algn="ctr"/>
            <a:r>
              <a:rPr kumimoji="1" lang="en-US" altLang="ko-KR" dirty="0" smtClean="0"/>
              <a:t>Control</a:t>
            </a:r>
          </a:p>
          <a:p>
            <a:pPr algn="ctr"/>
            <a:r>
              <a:rPr kumimoji="1" lang="en-US" altLang="ko-KR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2118843" y="2617955"/>
            <a:ext cx="1422867" cy="142286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Scanner</a:t>
            </a:r>
          </a:p>
          <a:p>
            <a:pPr algn="ctr"/>
            <a:r>
              <a:rPr kumimoji="1" lang="en-US" altLang="ko-KR" sz="1600" dirty="0" smtClean="0"/>
              <a:t>Detection</a:t>
            </a:r>
          </a:p>
          <a:p>
            <a:pPr algn="ctr"/>
            <a:r>
              <a:rPr kumimoji="1" lang="en-US" altLang="ko-KR" sz="1600" dirty="0" smtClean="0"/>
              <a:t>1.2</a:t>
            </a:r>
          </a:p>
        </p:txBody>
      </p:sp>
      <p:sp>
        <p:nvSpPr>
          <p:cNvPr id="6" name="타원 5"/>
          <p:cNvSpPr/>
          <p:nvPr/>
        </p:nvSpPr>
        <p:spPr>
          <a:xfrm>
            <a:off x="2488681" y="4665978"/>
            <a:ext cx="1422867" cy="142286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Server</a:t>
            </a:r>
          </a:p>
          <a:p>
            <a:pPr algn="ctr"/>
            <a:r>
              <a:rPr kumimoji="1" lang="en-US" altLang="ko-KR" sz="1600" dirty="0" smtClean="0"/>
              <a:t>Data</a:t>
            </a:r>
          </a:p>
          <a:p>
            <a:pPr algn="ctr"/>
            <a:r>
              <a:rPr kumimoji="1" lang="en-US" altLang="ko-KR" sz="1600" dirty="0" smtClean="0"/>
              <a:t>1.3</a:t>
            </a:r>
          </a:p>
        </p:txBody>
      </p:sp>
      <p:cxnSp>
        <p:nvCxnSpPr>
          <p:cNvPr id="9" name="직선 화살표 연결선 8"/>
          <p:cNvCxnSpPr>
            <a:endCxn id="2" idx="1"/>
          </p:cNvCxnSpPr>
          <p:nvPr/>
        </p:nvCxnSpPr>
        <p:spPr>
          <a:xfrm>
            <a:off x="670260" y="691531"/>
            <a:ext cx="2026795" cy="64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755816" y="383754"/>
            <a:ext cx="164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Button Sensor Input</a:t>
            </a:r>
          </a:p>
        </p:txBody>
      </p:sp>
      <p:cxnSp>
        <p:nvCxnSpPr>
          <p:cNvPr id="13" name="직선 화살표 연결선 12"/>
          <p:cNvCxnSpPr>
            <a:endCxn id="2" idx="2"/>
          </p:cNvCxnSpPr>
          <p:nvPr/>
        </p:nvCxnSpPr>
        <p:spPr>
          <a:xfrm>
            <a:off x="755816" y="1204487"/>
            <a:ext cx="1732865" cy="5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351301" y="909723"/>
            <a:ext cx="213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Touch Screen Sensor Input</a:t>
            </a:r>
          </a:p>
        </p:txBody>
      </p:sp>
      <p:cxnSp>
        <p:nvCxnSpPr>
          <p:cNvPr id="18" name="직선 화살표 연결선 17"/>
          <p:cNvCxnSpPr>
            <a:endCxn id="5" idx="2"/>
          </p:cNvCxnSpPr>
          <p:nvPr/>
        </p:nvCxnSpPr>
        <p:spPr>
          <a:xfrm>
            <a:off x="385978" y="3234093"/>
            <a:ext cx="1732865" cy="95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190329" y="2926316"/>
            <a:ext cx="1842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Barcode Scanner Input</a:t>
            </a:r>
          </a:p>
        </p:txBody>
      </p:sp>
      <p:cxnSp>
        <p:nvCxnSpPr>
          <p:cNvPr id="22" name="직선 화살표 연결선 21"/>
          <p:cNvCxnSpPr>
            <a:stCxn id="3" idx="7"/>
          </p:cNvCxnSpPr>
          <p:nvPr/>
        </p:nvCxnSpPr>
        <p:spPr>
          <a:xfrm flipV="1">
            <a:off x="9549557" y="2468535"/>
            <a:ext cx="1891594" cy="252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5"/>
          </p:cNvCxnSpPr>
          <p:nvPr/>
        </p:nvCxnSpPr>
        <p:spPr>
          <a:xfrm>
            <a:off x="9549557" y="3938105"/>
            <a:ext cx="1891594" cy="321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" idx="2"/>
          </p:cNvCxnSpPr>
          <p:nvPr/>
        </p:nvCxnSpPr>
        <p:spPr>
          <a:xfrm>
            <a:off x="755816" y="5186819"/>
            <a:ext cx="1732865" cy="1905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25"/>
          <p:cNvSpPr txBox="1"/>
          <p:nvPr/>
        </p:nvSpPr>
        <p:spPr>
          <a:xfrm>
            <a:off x="9746960" y="2180493"/>
            <a:ext cx="152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Printer Command</a:t>
            </a:r>
            <a:endParaRPr kumimoji="1" lang="ko-KR" altLang="en-US" sz="14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1159131" y="4937634"/>
            <a:ext cx="124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Obtained Data</a:t>
            </a:r>
            <a:endParaRPr kumimoji="1" lang="ko-KR" altLang="en-US" sz="1400" dirty="0"/>
          </a:p>
        </p:txBody>
      </p:sp>
      <p:cxnSp>
        <p:nvCxnSpPr>
          <p:cNvPr id="43" name="직선 연결선[R] 42"/>
          <p:cNvCxnSpPr/>
          <p:nvPr/>
        </p:nvCxnSpPr>
        <p:spPr>
          <a:xfrm>
            <a:off x="4494782" y="2948108"/>
            <a:ext cx="26321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4494782" y="3654352"/>
            <a:ext cx="26321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텍스트 상자 51"/>
          <p:cNvSpPr txBox="1"/>
          <p:nvPr/>
        </p:nvSpPr>
        <p:spPr>
          <a:xfrm>
            <a:off x="4494782" y="3022377"/>
            <a:ext cx="263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 smtClean="0"/>
              <a:t>Power/Sell/Refund/Inventory</a:t>
            </a:r>
          </a:p>
          <a:p>
            <a:pPr algn="ctr"/>
            <a:r>
              <a:rPr kumimoji="1" lang="en-US" altLang="ko-KR" sz="1600" dirty="0" smtClean="0"/>
              <a:t>Information</a:t>
            </a:r>
            <a:endParaRPr kumimoji="1" lang="ko-KR" altLang="en-US" sz="1600" dirty="0"/>
          </a:p>
        </p:txBody>
      </p:sp>
      <p:sp>
        <p:nvSpPr>
          <p:cNvPr id="61" name="텍스트 상자 60"/>
          <p:cNvSpPr txBox="1"/>
          <p:nvPr/>
        </p:nvSpPr>
        <p:spPr>
          <a:xfrm>
            <a:off x="9733201" y="4190243"/>
            <a:ext cx="152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Screen Command</a:t>
            </a:r>
            <a:endParaRPr kumimoji="1" lang="ko-KR" altLang="en-US" sz="1400" dirty="0"/>
          </a:p>
        </p:txBody>
      </p:sp>
      <p:cxnSp>
        <p:nvCxnSpPr>
          <p:cNvPr id="65" name="직선 화살표 연결선 64"/>
          <p:cNvCxnSpPr>
            <a:stCxn id="2" idx="6"/>
          </p:cNvCxnSpPr>
          <p:nvPr/>
        </p:nvCxnSpPr>
        <p:spPr>
          <a:xfrm>
            <a:off x="3911548" y="1258895"/>
            <a:ext cx="504335" cy="18431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" idx="6"/>
          </p:cNvCxnSpPr>
          <p:nvPr/>
        </p:nvCxnSpPr>
        <p:spPr>
          <a:xfrm>
            <a:off x="3541710" y="3329389"/>
            <a:ext cx="911343" cy="3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" idx="6"/>
          </p:cNvCxnSpPr>
          <p:nvPr/>
        </p:nvCxnSpPr>
        <p:spPr>
          <a:xfrm flipV="1">
            <a:off x="3911548" y="3754934"/>
            <a:ext cx="504335" cy="1622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3" idx="2"/>
          </p:cNvCxnSpPr>
          <p:nvPr/>
        </p:nvCxnSpPr>
        <p:spPr>
          <a:xfrm>
            <a:off x="7200922" y="3314764"/>
            <a:ext cx="879065" cy="14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4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30895"/>
              </p:ext>
            </p:extLst>
          </p:nvPr>
        </p:nvGraphicFramePr>
        <p:xfrm>
          <a:off x="2032000" y="719666"/>
          <a:ext cx="81280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46451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970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</a:t>
                      </a:r>
                      <a:r>
                        <a:rPr lang="en-US" altLang="ko-KR" baseline="0" dirty="0" smtClean="0"/>
                        <a:t> 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2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Sensor detection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11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 smtClean="0"/>
                        <a:t>Button Sensor Input,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 smtClean="0"/>
                        <a:t>Touch Screen Sensor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8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dirty="0" smtClean="0"/>
                        <a:t>Power/Sell/Refund/Inventory</a:t>
                      </a:r>
                    </a:p>
                    <a:p>
                      <a:pPr algn="ctr"/>
                      <a:r>
                        <a:rPr kumimoji="1" lang="en-US" altLang="ko-KR" sz="1800" dirty="0" smtClean="0"/>
                        <a:t>Information</a:t>
                      </a:r>
                      <a:endParaRPr kumimoji="1" lang="ko-KR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8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전원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버튼을 통해 </a:t>
                      </a:r>
                      <a:r>
                        <a:rPr lang="en-US" altLang="ko-KR" dirty="0" smtClean="0"/>
                        <a:t>Power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On/Off</a:t>
                      </a:r>
                      <a:r>
                        <a:rPr lang="ko-KR" altLang="en-US" baseline="0" dirty="0" smtClean="0"/>
                        <a:t> 정보를 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터치 스크린으로 부터 상품의 수량의 증감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상품의 최종 구매 여부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환불 여부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환불 가능 시 환불 완료 여부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재고 확인 여부 등의 데이터를 입력 받아 이를 데이터로 저장한다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4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6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48328"/>
              </p:ext>
            </p:extLst>
          </p:nvPr>
        </p:nvGraphicFramePr>
        <p:xfrm>
          <a:off x="2032000" y="719666"/>
          <a:ext cx="8128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46451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970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</a:t>
                      </a:r>
                      <a:r>
                        <a:rPr lang="en-US" altLang="ko-KR" baseline="0" dirty="0" smtClean="0"/>
                        <a:t> 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2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Scanner detection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11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 smtClean="0"/>
                        <a:t>Barcode Scanner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8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dirty="0" smtClean="0"/>
                        <a:t>Power/Sell/Refund/Inventory</a:t>
                      </a:r>
                    </a:p>
                    <a:p>
                      <a:pPr algn="ctr"/>
                      <a:r>
                        <a:rPr kumimoji="1" lang="en-US" altLang="ko-KR" sz="1800" dirty="0" smtClean="0"/>
                        <a:t>Information</a:t>
                      </a:r>
                      <a:endParaRPr kumimoji="1" lang="ko-KR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8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스캐너를 통해 상품의 바코드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를 입력 받아 상품의 종류 및 수량 증가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여부를 영수증의 바코드를 입력 받아 영수증 정보를 데이터로 저장한다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4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94738"/>
              </p:ext>
            </p:extLst>
          </p:nvPr>
        </p:nvGraphicFramePr>
        <p:xfrm>
          <a:off x="2032000" y="719666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46451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970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</a:t>
                      </a:r>
                      <a:r>
                        <a:rPr lang="en-US" altLang="ko-KR" baseline="0" dirty="0" smtClean="0"/>
                        <a:t> 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2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11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ko-KR" sz="1800" dirty="0" smtClean="0"/>
                        <a:t>Obtained Data</a:t>
                      </a:r>
                      <a:endParaRPr kumimoji="1"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8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dirty="0" smtClean="0"/>
                        <a:t>Power/Sell/Refund/Inventory</a:t>
                      </a:r>
                    </a:p>
                    <a:p>
                      <a:pPr algn="ctr"/>
                      <a:r>
                        <a:rPr kumimoji="1" lang="en-US" altLang="ko-KR" sz="1800" dirty="0" smtClean="0"/>
                        <a:t>Information</a:t>
                      </a:r>
                      <a:endParaRPr kumimoji="1" lang="ko-KR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8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서버로부터 재고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환불 영수증 정보</a:t>
                      </a:r>
                      <a:r>
                        <a:rPr lang="ko-KR" altLang="en-US" baseline="0" dirty="0" smtClean="0"/>
                        <a:t>를 받아 데이터로 저장한다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4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49534"/>
              </p:ext>
            </p:extLst>
          </p:nvPr>
        </p:nvGraphicFramePr>
        <p:xfrm>
          <a:off x="2032000" y="719666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46451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970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</a:t>
                      </a:r>
                      <a:r>
                        <a:rPr lang="en-US" altLang="ko-KR" baseline="0" dirty="0" smtClean="0"/>
                        <a:t> 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2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 Control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11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dirty="0" smtClean="0"/>
                        <a:t>Power/Sell/Refund/Inventory</a:t>
                      </a:r>
                    </a:p>
                    <a:p>
                      <a:pPr algn="ctr"/>
                      <a:r>
                        <a:rPr kumimoji="1" lang="en-US" altLang="ko-KR" sz="1800" dirty="0" smtClean="0"/>
                        <a:t>Information</a:t>
                      </a:r>
                      <a:endParaRPr kumimoji="1" lang="ko-KR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8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 smtClean="0"/>
                        <a:t>Printer Command, Screen Command</a:t>
                      </a:r>
                      <a:endParaRPr kumimoji="1" lang="ko-KR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8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받은 정보를  바탕으로 프린터로 판매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환불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정산 영수증 출력을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캐셔와</a:t>
                      </a:r>
                      <a:r>
                        <a:rPr lang="ko-KR" altLang="en-US" dirty="0" smtClean="0"/>
                        <a:t> 고객 화면에 </a:t>
                      </a:r>
                      <a:r>
                        <a:rPr lang="en-US" altLang="ko-KR" dirty="0" smtClean="0"/>
                        <a:t>display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하도록 명령한다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4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85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28850"/>
              </p:ext>
            </p:extLst>
          </p:nvPr>
        </p:nvGraphicFramePr>
        <p:xfrm>
          <a:off x="757017" y="556217"/>
          <a:ext cx="8661853" cy="318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Input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Output 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Format / </a:t>
                      </a:r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1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200" dirty="0" smtClean="0"/>
                        <a:t>Power information</a:t>
                      </a:r>
                      <a:endParaRPr kumimoji="1"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POS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전원에 대한 </a:t>
                      </a:r>
                      <a:r>
                        <a:rPr lang="en-US" altLang="ko-KR" sz="1200" baseline="0" dirty="0" smtClean="0"/>
                        <a:t>Input information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On/Off ,</a:t>
                      </a:r>
                      <a:r>
                        <a:rPr lang="en-US" altLang="ko-KR" sz="1200" baseline="0" dirty="0" smtClean="0"/>
                        <a:t> in</a:t>
                      </a:r>
                      <a:r>
                        <a:rPr lang="en-US" altLang="ko-KR" sz="1200" dirty="0" smtClean="0"/>
                        <a:t>terrupt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Sell information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Sell </a:t>
                      </a:r>
                      <a:r>
                        <a:rPr lang="ko-KR" altLang="en-US" sz="1200" dirty="0" smtClean="0"/>
                        <a:t>과 관련된 </a:t>
                      </a:r>
                      <a:r>
                        <a:rPr lang="en-US" altLang="ko-KR" sz="1200" dirty="0" smtClean="0"/>
                        <a:t>Input</a:t>
                      </a:r>
                      <a:r>
                        <a:rPr lang="en-US" altLang="ko-KR" sz="1200" baseline="0" dirty="0" smtClean="0"/>
                        <a:t> information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상품 종류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상품 수량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상품 바코드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터치 스크린 입력 정보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판매 버튼 </a:t>
                      </a:r>
                      <a:r>
                        <a:rPr lang="en-US" altLang="ko-KR" sz="1200" dirty="0" smtClean="0"/>
                        <a:t>: True/False,</a:t>
                      </a:r>
                      <a:r>
                        <a:rPr lang="en-US" altLang="ko-KR" sz="1200" baseline="0" dirty="0" smtClean="0"/>
                        <a:t> Periodic , </a:t>
                      </a:r>
                      <a:r>
                        <a:rPr lang="ko-KR" altLang="en-US" sz="1200" baseline="0" dirty="0" smtClean="0"/>
                        <a:t>수량 증감 버튼 </a:t>
                      </a:r>
                      <a:r>
                        <a:rPr lang="en-US" altLang="ko-KR" sz="1200" baseline="0" dirty="0" smtClean="0"/>
                        <a:t>: True/False, Periodic),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바코드 입력 여부 정보</a:t>
                      </a:r>
                      <a:r>
                        <a:rPr lang="en-US" altLang="ko-KR" sz="1200" baseline="0" dirty="0" smtClean="0"/>
                        <a:t> (True/False)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12">
                <a:tc>
                  <a:txBody>
                    <a:bodyPr/>
                    <a:lstStyle/>
                    <a:p>
                      <a:r>
                        <a:rPr kumimoji="1" lang="en-US" altLang="ko-KR" sz="1200" dirty="0" smtClean="0"/>
                        <a:t>Refund information</a:t>
                      </a:r>
                      <a:endParaRPr kumimoji="1"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Refund</a:t>
                      </a:r>
                      <a:r>
                        <a:rPr lang="ko-KR" altLang="en-US" sz="1200" baseline="0" dirty="0" smtClean="0"/>
                        <a:t>와 관련된 </a:t>
                      </a:r>
                      <a:r>
                        <a:rPr lang="en-US" altLang="ko-KR" sz="1200" baseline="0" dirty="0" smtClean="0"/>
                        <a:t>Input information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(refund </a:t>
                      </a:r>
                      <a:r>
                        <a:rPr lang="ko-KR" altLang="en-US" sz="1200" baseline="0" dirty="0" smtClean="0"/>
                        <a:t>여부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영수증 바코드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터치 스크린 입력 정보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환불 버튼</a:t>
                      </a:r>
                      <a:r>
                        <a:rPr lang="en-US" altLang="ko-KR" sz="1200" dirty="0" smtClean="0"/>
                        <a:t>: True/False</a:t>
                      </a:r>
                      <a:r>
                        <a:rPr lang="en-US" altLang="ko-KR" sz="1200" baseline="0" dirty="0" smtClean="0"/>
                        <a:t>, Periodic),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바코드 입력 여부 정보</a:t>
                      </a:r>
                      <a:r>
                        <a:rPr lang="en-US" altLang="ko-KR" sz="1200" baseline="0" dirty="0" smtClean="0"/>
                        <a:t> (True/False)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Inventory information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Inventory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와 관련된 </a:t>
                      </a:r>
                      <a:r>
                        <a:rPr lang="en-US" altLang="ko-KR" sz="1200" baseline="0" dirty="0" smtClean="0"/>
                        <a:t>Input Information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(obtained data)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Structure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name:string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quantity:integer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price:integer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barcode:integer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17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670</Words>
  <Application>Microsoft Office PowerPoint</Application>
  <PresentationFormat>와이드스크린</PresentationFormat>
  <Paragraphs>202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minhyung chae</dc:creator>
  <cp:lastModifiedBy>minhyung chae</cp:lastModifiedBy>
  <cp:revision>12</cp:revision>
  <dcterms:created xsi:type="dcterms:W3CDTF">2017-10-22T11:38:46Z</dcterms:created>
  <dcterms:modified xsi:type="dcterms:W3CDTF">2017-10-22T13:52:18Z</dcterms:modified>
</cp:coreProperties>
</file>