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 autoAdjust="0"/>
    <p:restoredTop sz="93642"/>
  </p:normalViewPr>
  <p:slideViewPr>
    <p:cSldViewPr snapToGrid="0">
      <p:cViewPr varScale="1">
        <p:scale>
          <a:sx n="172" d="100"/>
          <a:sy n="172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CA39-BB7E-9245-B872-2EE15BB940A4}" type="datetimeFigureOut">
              <a:rPr kumimoji="1" lang="ko-KR" altLang="en-US" smtClean="0"/>
              <a:t>2017. 10. 22.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876C0-6247-3045-9753-FD9C3D69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78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Basic SCD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1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Final SCD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948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DFD Level 0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44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Data</a:t>
            </a:r>
            <a:r>
              <a:rPr kumimoji="1" lang="en-US" altLang="ko-KR" baseline="0" dirty="0" smtClean="0"/>
              <a:t> Dictionary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900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DFD Level 1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69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Data</a:t>
            </a:r>
            <a:r>
              <a:rPr kumimoji="1" lang="en-US" altLang="ko-KR" baseline="0" dirty="0" smtClean="0"/>
              <a:t> Dictionary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29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DFD Level 2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00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DFD Analysis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8662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Basic</a:t>
            </a:r>
            <a:r>
              <a:rPr kumimoji="1" lang="en-US" altLang="ko-KR" baseline="0" dirty="0" smtClean="0"/>
              <a:t> Design Chart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76C0-6247-3045-9753-FD9C3D6952D5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61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83C8B-2A90-41A4-BC08-5914D223E448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57DB-81DB-4F84-9330-2522D3BD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9385" y="945289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smtClean="0"/>
              <a:t>Button</a:t>
            </a:r>
            <a:endParaRPr kumimoji="1"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339386" y="3564435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smtClean="0"/>
              <a:t>Scanner</a:t>
            </a:r>
            <a:endParaRPr kumimoji="1"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339386" y="4892958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Server</a:t>
            </a:r>
            <a:endParaRPr kumimoji="1"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9008814" y="951152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smtClean="0"/>
              <a:t>Printer</a:t>
            </a:r>
            <a:endParaRPr kumimoji="1"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9008814" y="4892958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Server</a:t>
            </a:r>
            <a:endParaRPr kumimoji="1"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9008814" y="2265086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Cashier Screen</a:t>
            </a:r>
            <a:endParaRPr kumimoji="1"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9008814" y="3579022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Customer Screen</a:t>
            </a:r>
            <a:endParaRPr kumimoji="1"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5290168" y="2353802"/>
            <a:ext cx="1721708" cy="17217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POS</a:t>
            </a:r>
          </a:p>
          <a:p>
            <a:pPr algn="ctr"/>
            <a:r>
              <a:rPr kumimoji="1" lang="en-US" altLang="ko-KR" b="1" dirty="0" smtClean="0"/>
              <a:t>Control</a:t>
            </a:r>
          </a:p>
        </p:txBody>
      </p:sp>
      <p:cxnSp>
        <p:nvCxnSpPr>
          <p:cNvPr id="3" name="직선 화살표 연결선 2"/>
          <p:cNvCxnSpPr>
            <a:stCxn id="4" idx="3"/>
            <a:endCxn id="12" idx="1"/>
          </p:cNvCxnSpPr>
          <p:nvPr/>
        </p:nvCxnSpPr>
        <p:spPr>
          <a:xfrm>
            <a:off x="3293230" y="1261813"/>
            <a:ext cx="2249076" cy="134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</p:cNvCxnSpPr>
          <p:nvPr/>
        </p:nvCxnSpPr>
        <p:spPr>
          <a:xfrm flipV="1">
            <a:off x="3293231" y="3506849"/>
            <a:ext cx="1996936" cy="374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2" idx="3"/>
          </p:cNvCxnSpPr>
          <p:nvPr/>
        </p:nvCxnSpPr>
        <p:spPr>
          <a:xfrm flipV="1">
            <a:off x="3293231" y="3823372"/>
            <a:ext cx="2249075" cy="1386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8" idx="1"/>
          </p:cNvCxnSpPr>
          <p:nvPr/>
        </p:nvCxnSpPr>
        <p:spPr>
          <a:xfrm flipV="1">
            <a:off x="6611815" y="1267676"/>
            <a:ext cx="2396999" cy="11939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0" idx="1"/>
          </p:cNvCxnSpPr>
          <p:nvPr/>
        </p:nvCxnSpPr>
        <p:spPr>
          <a:xfrm flipV="1">
            <a:off x="7011876" y="2581610"/>
            <a:ext cx="1996938" cy="262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1" idx="1"/>
          </p:cNvCxnSpPr>
          <p:nvPr/>
        </p:nvCxnSpPr>
        <p:spPr>
          <a:xfrm>
            <a:off x="7011876" y="3564435"/>
            <a:ext cx="1996938" cy="331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9" idx="1"/>
          </p:cNvCxnSpPr>
          <p:nvPr/>
        </p:nvCxnSpPr>
        <p:spPr>
          <a:xfrm>
            <a:off x="6697785" y="3926582"/>
            <a:ext cx="2311029" cy="128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39385" y="2265085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Touch Screen</a:t>
            </a:r>
            <a:endParaRPr kumimoji="1" lang="ko-KR" altLang="en-US" b="1" dirty="0"/>
          </a:p>
        </p:txBody>
      </p:sp>
      <p:cxnSp>
        <p:nvCxnSpPr>
          <p:cNvPr id="26" name="직선 화살표 연결선 25"/>
          <p:cNvCxnSpPr>
            <a:stCxn id="18" idx="3"/>
          </p:cNvCxnSpPr>
          <p:nvPr/>
        </p:nvCxnSpPr>
        <p:spPr>
          <a:xfrm>
            <a:off x="3293230" y="2581609"/>
            <a:ext cx="2060308" cy="3408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4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179792" y="2794004"/>
            <a:ext cx="1442226" cy="14422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/>
              <a:t>POS</a:t>
            </a:r>
          </a:p>
          <a:p>
            <a:pPr algn="ctr"/>
            <a:r>
              <a:rPr kumimoji="1" lang="en-US" altLang="ko-KR" sz="1400" b="1" dirty="0" smtClean="0"/>
              <a:t>Controller</a:t>
            </a:r>
          </a:p>
          <a:p>
            <a:pPr algn="ctr"/>
            <a:r>
              <a:rPr kumimoji="1" lang="en-US" altLang="ko-KR" sz="1400" b="1" dirty="0" smtClean="0"/>
              <a:t>2.1.1</a:t>
            </a:r>
          </a:p>
        </p:txBody>
      </p:sp>
      <p:sp>
        <p:nvSpPr>
          <p:cNvPr id="3" name="타원 2"/>
          <p:cNvSpPr/>
          <p:nvPr/>
        </p:nvSpPr>
        <p:spPr>
          <a:xfrm>
            <a:off x="7210486" y="102034"/>
            <a:ext cx="840142" cy="8401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/>
              <a:t>Print</a:t>
            </a:r>
          </a:p>
          <a:p>
            <a:pPr algn="ctr"/>
            <a:r>
              <a:rPr kumimoji="1" lang="en-US" altLang="ko-KR" sz="1000" b="1" dirty="0" smtClean="0"/>
              <a:t>Sale</a:t>
            </a:r>
          </a:p>
          <a:p>
            <a:pPr algn="ctr"/>
            <a:r>
              <a:rPr kumimoji="1" lang="en-US" altLang="ko-KR" sz="1000" b="1" dirty="0" smtClean="0"/>
              <a:t>Receipt</a:t>
            </a:r>
          </a:p>
          <a:p>
            <a:pPr algn="ctr"/>
            <a:r>
              <a:rPr kumimoji="1" lang="en-US" altLang="ko-KR" sz="1000" b="1" dirty="0" smtClean="0"/>
              <a:t>2.1.2</a:t>
            </a:r>
          </a:p>
        </p:txBody>
      </p:sp>
      <p:sp>
        <p:nvSpPr>
          <p:cNvPr id="4" name="타원 3"/>
          <p:cNvSpPr/>
          <p:nvPr/>
        </p:nvSpPr>
        <p:spPr>
          <a:xfrm>
            <a:off x="7981778" y="746452"/>
            <a:ext cx="840142" cy="8401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/>
              <a:t>Print</a:t>
            </a:r>
          </a:p>
          <a:p>
            <a:pPr algn="ctr"/>
            <a:r>
              <a:rPr kumimoji="1" lang="en-US" altLang="ko-KR" sz="1000" b="1" dirty="0" smtClean="0"/>
              <a:t>Refund</a:t>
            </a:r>
          </a:p>
          <a:p>
            <a:pPr algn="ctr"/>
            <a:r>
              <a:rPr kumimoji="1" lang="en-US" altLang="ko-KR" sz="1000" b="1" dirty="0" smtClean="0"/>
              <a:t>Receipt</a:t>
            </a:r>
          </a:p>
          <a:p>
            <a:pPr algn="ctr"/>
            <a:r>
              <a:rPr kumimoji="1" lang="en-US" altLang="ko-KR" sz="1000" b="1" dirty="0" smtClean="0"/>
              <a:t>2.1.3</a:t>
            </a:r>
            <a:endParaRPr kumimoji="1" lang="en-US" altLang="ko-KR" sz="1000" b="1" dirty="0" smtClean="0"/>
          </a:p>
        </p:txBody>
      </p:sp>
      <p:sp>
        <p:nvSpPr>
          <p:cNvPr id="5" name="타원 4"/>
          <p:cNvSpPr/>
          <p:nvPr/>
        </p:nvSpPr>
        <p:spPr>
          <a:xfrm>
            <a:off x="8802883" y="1385393"/>
            <a:ext cx="840142" cy="8401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/>
              <a:t>Print</a:t>
            </a:r>
          </a:p>
          <a:p>
            <a:pPr algn="ctr"/>
            <a:r>
              <a:rPr kumimoji="1" lang="en-US" altLang="ko-KR" sz="1000" b="1" dirty="0" smtClean="0"/>
              <a:t>Daily</a:t>
            </a:r>
          </a:p>
          <a:p>
            <a:pPr algn="ctr"/>
            <a:r>
              <a:rPr kumimoji="1" lang="en-US" altLang="ko-KR" sz="1000" b="1" dirty="0" smtClean="0"/>
              <a:t>Report</a:t>
            </a:r>
          </a:p>
          <a:p>
            <a:pPr algn="ctr"/>
            <a:r>
              <a:rPr kumimoji="1" lang="en-US" altLang="ko-KR" sz="1000" b="1" dirty="0" smtClean="0"/>
              <a:t>2.1.5</a:t>
            </a:r>
            <a:endParaRPr kumimoji="1" lang="en-US" altLang="ko-KR" sz="1000" b="1" dirty="0" smtClean="0"/>
          </a:p>
        </p:txBody>
      </p:sp>
      <p:sp>
        <p:nvSpPr>
          <p:cNvPr id="6" name="타원 5"/>
          <p:cNvSpPr/>
          <p:nvPr/>
        </p:nvSpPr>
        <p:spPr>
          <a:xfrm>
            <a:off x="9699257" y="1706702"/>
            <a:ext cx="917388" cy="9173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smtClean="0"/>
              <a:t>Print</a:t>
            </a:r>
          </a:p>
          <a:p>
            <a:pPr algn="ctr"/>
            <a:r>
              <a:rPr kumimoji="1" lang="en-US" altLang="ko-KR" sz="900" b="1" dirty="0" smtClean="0"/>
              <a:t>Inventory</a:t>
            </a:r>
          </a:p>
          <a:p>
            <a:pPr algn="ctr"/>
            <a:r>
              <a:rPr kumimoji="1" lang="en-US" altLang="ko-KR" sz="900" b="1" dirty="0" smtClean="0"/>
              <a:t>Report</a:t>
            </a:r>
          </a:p>
          <a:p>
            <a:pPr algn="ctr"/>
            <a:r>
              <a:rPr kumimoji="1" lang="en-US" altLang="ko-KR" sz="900" b="1" dirty="0" smtClean="0"/>
              <a:t>2.1.4</a:t>
            </a:r>
            <a:endParaRPr kumimoji="1" lang="en-US" altLang="ko-KR" sz="9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9660634" y="4467903"/>
            <a:ext cx="917388" cy="9173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/>
              <a:t>Display</a:t>
            </a:r>
          </a:p>
          <a:p>
            <a:pPr algn="ctr"/>
            <a:r>
              <a:rPr kumimoji="1" lang="en-US" altLang="ko-KR" sz="1000" b="1" dirty="0" smtClean="0"/>
              <a:t>Cashier</a:t>
            </a:r>
          </a:p>
          <a:p>
            <a:pPr algn="ctr"/>
            <a:r>
              <a:rPr kumimoji="1" lang="en-US" altLang="ko-KR" sz="1000" b="1" dirty="0" smtClean="0"/>
              <a:t>Screen</a:t>
            </a:r>
          </a:p>
          <a:p>
            <a:pPr algn="ctr"/>
            <a:r>
              <a:rPr kumimoji="1" lang="en-US" altLang="ko-KR" sz="1000" b="1" dirty="0" smtClean="0"/>
              <a:t>2.1.8</a:t>
            </a:r>
            <a:endParaRPr kumimoji="1" lang="en-US" altLang="ko-KR" sz="1000" b="1" dirty="0" smtClean="0"/>
          </a:p>
        </p:txBody>
      </p:sp>
      <p:sp>
        <p:nvSpPr>
          <p:cNvPr id="9" name="타원 8"/>
          <p:cNvSpPr/>
          <p:nvPr/>
        </p:nvSpPr>
        <p:spPr>
          <a:xfrm>
            <a:off x="8571979" y="5032043"/>
            <a:ext cx="966822" cy="9668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smtClean="0"/>
              <a:t>Display</a:t>
            </a:r>
          </a:p>
          <a:p>
            <a:pPr algn="ctr"/>
            <a:r>
              <a:rPr kumimoji="1" lang="en-US" altLang="ko-KR" sz="900" b="1" dirty="0" smtClean="0"/>
              <a:t>Customer</a:t>
            </a:r>
          </a:p>
          <a:p>
            <a:pPr algn="ctr"/>
            <a:r>
              <a:rPr kumimoji="1" lang="en-US" altLang="ko-KR" sz="900" b="1" dirty="0" smtClean="0"/>
              <a:t>Screen</a:t>
            </a:r>
          </a:p>
          <a:p>
            <a:pPr algn="ctr"/>
            <a:r>
              <a:rPr kumimoji="1" lang="en-US" altLang="ko-KR" sz="900" b="1" dirty="0" smtClean="0"/>
              <a:t>2.1.9</a:t>
            </a:r>
            <a:endParaRPr kumimoji="1" lang="en-US" altLang="ko-KR" sz="900" b="1" dirty="0" smtClean="0"/>
          </a:p>
        </p:txBody>
      </p:sp>
      <p:sp>
        <p:nvSpPr>
          <p:cNvPr id="10" name="타원 9"/>
          <p:cNvSpPr/>
          <p:nvPr/>
        </p:nvSpPr>
        <p:spPr>
          <a:xfrm>
            <a:off x="8741179" y="2515496"/>
            <a:ext cx="966822" cy="9668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/>
              <a:t>Display</a:t>
            </a:r>
          </a:p>
          <a:p>
            <a:pPr algn="ctr"/>
            <a:r>
              <a:rPr kumimoji="1" lang="en-US" altLang="ko-KR" sz="1000" b="1" dirty="0" smtClean="0"/>
              <a:t>Error</a:t>
            </a:r>
          </a:p>
          <a:p>
            <a:pPr algn="ctr"/>
            <a:r>
              <a:rPr kumimoji="1" lang="en-US" altLang="ko-KR" sz="1000" b="1" dirty="0" smtClean="0"/>
              <a:t>Message</a:t>
            </a:r>
          </a:p>
          <a:p>
            <a:pPr algn="ctr"/>
            <a:r>
              <a:rPr kumimoji="1" lang="en-US" altLang="ko-KR" sz="1000" b="1" dirty="0" smtClean="0"/>
              <a:t>2.1.6</a:t>
            </a:r>
            <a:endParaRPr kumimoji="1" lang="en-US" altLang="ko-KR" sz="1000" b="1" dirty="0" smtClean="0"/>
          </a:p>
        </p:txBody>
      </p:sp>
      <p:sp>
        <p:nvSpPr>
          <p:cNvPr id="11" name="타원 10"/>
          <p:cNvSpPr/>
          <p:nvPr/>
        </p:nvSpPr>
        <p:spPr>
          <a:xfrm>
            <a:off x="9728318" y="3241119"/>
            <a:ext cx="1069838" cy="10698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smtClean="0"/>
              <a:t>Display</a:t>
            </a:r>
          </a:p>
          <a:p>
            <a:pPr algn="ctr"/>
            <a:r>
              <a:rPr kumimoji="1" lang="en-US" altLang="ko-KR" sz="900" b="1" dirty="0" err="1" smtClean="0"/>
              <a:t>Out-of</a:t>
            </a:r>
            <a:r>
              <a:rPr kumimoji="1" lang="en-US" altLang="ko-KR" sz="900" b="1" dirty="0" smtClean="0"/>
              <a:t> Stock</a:t>
            </a:r>
            <a:endParaRPr kumimoji="1" lang="en-US" altLang="ko-KR" sz="900" b="1" dirty="0" smtClean="0"/>
          </a:p>
          <a:p>
            <a:pPr algn="ctr"/>
            <a:r>
              <a:rPr kumimoji="1" lang="en-US" altLang="ko-KR" sz="900" b="1" dirty="0" smtClean="0"/>
              <a:t>Message</a:t>
            </a:r>
          </a:p>
          <a:p>
            <a:pPr algn="ctr"/>
            <a:r>
              <a:rPr kumimoji="1" lang="en-US" altLang="ko-KR" sz="900" b="1" dirty="0" smtClean="0"/>
              <a:t>2.1.7</a:t>
            </a:r>
            <a:endParaRPr kumimoji="1" lang="en-US" altLang="ko-KR" sz="900" b="1" dirty="0" smtClean="0"/>
          </a:p>
        </p:txBody>
      </p:sp>
      <p:sp>
        <p:nvSpPr>
          <p:cNvPr id="12" name="타원 11"/>
          <p:cNvSpPr/>
          <p:nvPr/>
        </p:nvSpPr>
        <p:spPr>
          <a:xfrm>
            <a:off x="7772094" y="5827447"/>
            <a:ext cx="917388" cy="9173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smtClean="0"/>
              <a:t>Update</a:t>
            </a:r>
          </a:p>
          <a:p>
            <a:pPr algn="ctr"/>
            <a:r>
              <a:rPr kumimoji="1" lang="en-US" altLang="ko-KR" sz="1000" b="1" dirty="0" smtClean="0"/>
              <a:t>Data</a:t>
            </a:r>
          </a:p>
          <a:p>
            <a:pPr algn="ctr"/>
            <a:r>
              <a:rPr kumimoji="1" lang="en-US" altLang="ko-KR" sz="1000" b="1" dirty="0" smtClean="0"/>
              <a:t>2.1.10</a:t>
            </a:r>
            <a:endParaRPr kumimoji="1" lang="en-US" altLang="ko-KR" sz="1000" b="1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385933" y="1487573"/>
            <a:ext cx="1558834" cy="14060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6483160" y="2005300"/>
            <a:ext cx="2097842" cy="101569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244684" y="917978"/>
            <a:ext cx="1101014" cy="189112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6575430" y="2312417"/>
            <a:ext cx="3001161" cy="8086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622018" y="3086524"/>
            <a:ext cx="2039036" cy="2308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697263" y="3505259"/>
            <a:ext cx="2945762" cy="2667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705601" y="3684842"/>
            <a:ext cx="2937424" cy="9797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622018" y="3837204"/>
            <a:ext cx="1944265" cy="132554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575430" y="3970273"/>
            <a:ext cx="1325202" cy="19101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55"/>
          <p:cNvSpPr txBox="1"/>
          <p:nvPr/>
        </p:nvSpPr>
        <p:spPr>
          <a:xfrm rot="20252702">
            <a:off x="6305669" y="1376344"/>
            <a:ext cx="62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Trigger</a:t>
            </a:r>
            <a:endParaRPr kumimoji="1" lang="ko-KR" altLang="en-US" sz="1200" b="1" dirty="0"/>
          </a:p>
        </p:txBody>
      </p:sp>
      <p:sp>
        <p:nvSpPr>
          <p:cNvPr id="57" name="텍스트 상자 56"/>
          <p:cNvSpPr txBox="1"/>
          <p:nvPr/>
        </p:nvSpPr>
        <p:spPr>
          <a:xfrm rot="20086210">
            <a:off x="7017796" y="1675181"/>
            <a:ext cx="62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Trigger</a:t>
            </a:r>
            <a:endParaRPr kumimoji="1" lang="ko-KR" altLang="en-US" sz="1200" b="1" dirty="0"/>
          </a:p>
        </p:txBody>
      </p:sp>
      <p:sp>
        <p:nvSpPr>
          <p:cNvPr id="58" name="텍스트 상자 57"/>
          <p:cNvSpPr txBox="1"/>
          <p:nvPr/>
        </p:nvSpPr>
        <p:spPr>
          <a:xfrm rot="20287673">
            <a:off x="7750070" y="1915663"/>
            <a:ext cx="62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Trigger</a:t>
            </a:r>
            <a:endParaRPr kumimoji="1" lang="ko-KR" altLang="en-US" sz="1200" b="1" dirty="0"/>
          </a:p>
        </p:txBody>
      </p:sp>
      <p:sp>
        <p:nvSpPr>
          <p:cNvPr id="59" name="텍스트 상자 58"/>
          <p:cNvSpPr txBox="1"/>
          <p:nvPr/>
        </p:nvSpPr>
        <p:spPr>
          <a:xfrm rot="20700879">
            <a:off x="8168198" y="2283038"/>
            <a:ext cx="62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Trigger</a:t>
            </a:r>
            <a:endParaRPr kumimoji="1" lang="ko-KR" altLang="en-US" sz="1200" b="1" dirty="0"/>
          </a:p>
        </p:txBody>
      </p:sp>
      <p:sp>
        <p:nvSpPr>
          <p:cNvPr id="60" name="텍스트 상자 59"/>
          <p:cNvSpPr txBox="1"/>
          <p:nvPr/>
        </p:nvSpPr>
        <p:spPr>
          <a:xfrm>
            <a:off x="7814600" y="2866545"/>
            <a:ext cx="62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Trigger</a:t>
            </a:r>
            <a:endParaRPr kumimoji="1" lang="ko-KR" altLang="en-US" sz="1200" b="1" dirty="0"/>
          </a:p>
        </p:txBody>
      </p:sp>
      <p:sp>
        <p:nvSpPr>
          <p:cNvPr id="61" name="텍스트 상자 60"/>
          <p:cNvSpPr txBox="1"/>
          <p:nvPr/>
        </p:nvSpPr>
        <p:spPr>
          <a:xfrm>
            <a:off x="8127282" y="3343818"/>
            <a:ext cx="62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Trigger</a:t>
            </a:r>
            <a:endParaRPr kumimoji="1" lang="ko-KR" altLang="en-US" sz="1200" b="1" dirty="0"/>
          </a:p>
        </p:txBody>
      </p:sp>
      <p:sp>
        <p:nvSpPr>
          <p:cNvPr id="62" name="텍스트 상자 61"/>
          <p:cNvSpPr txBox="1"/>
          <p:nvPr/>
        </p:nvSpPr>
        <p:spPr>
          <a:xfrm>
            <a:off x="8598255" y="4055905"/>
            <a:ext cx="62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Trigger</a:t>
            </a:r>
            <a:endParaRPr kumimoji="1" lang="ko-KR" altLang="en-US" sz="1200" b="1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8062752" y="4561195"/>
            <a:ext cx="62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Trigger</a:t>
            </a:r>
            <a:endParaRPr kumimoji="1" lang="ko-KR" altLang="en-US" sz="1200" b="1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7442181" y="5046162"/>
            <a:ext cx="62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Trigger</a:t>
            </a:r>
            <a:endParaRPr kumimoji="1" lang="ko-KR" altLang="en-US" sz="1200" b="1" dirty="0"/>
          </a:p>
        </p:txBody>
      </p:sp>
      <p:cxnSp>
        <p:nvCxnSpPr>
          <p:cNvPr id="66" name="직선 연결선[R] 65"/>
          <p:cNvCxnSpPr/>
          <p:nvPr/>
        </p:nvCxnSpPr>
        <p:spPr>
          <a:xfrm>
            <a:off x="1541797" y="1443912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66"/>
          <p:cNvSpPr txBox="1"/>
          <p:nvPr/>
        </p:nvSpPr>
        <p:spPr>
          <a:xfrm>
            <a:off x="1773659" y="1443912"/>
            <a:ext cx="158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Power Information</a:t>
            </a:r>
            <a:endParaRPr kumimoji="1" lang="ko-KR" altLang="en-US" sz="1400" b="1" dirty="0"/>
          </a:p>
        </p:txBody>
      </p:sp>
      <p:cxnSp>
        <p:nvCxnSpPr>
          <p:cNvPr id="68" name="직선 연결선[R] 67"/>
          <p:cNvCxnSpPr/>
          <p:nvPr/>
        </p:nvCxnSpPr>
        <p:spPr>
          <a:xfrm>
            <a:off x="1541797" y="1748383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1583103" y="2807931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상자 69"/>
          <p:cNvSpPr txBox="1"/>
          <p:nvPr/>
        </p:nvSpPr>
        <p:spPr>
          <a:xfrm>
            <a:off x="1920186" y="2807931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Sell Information</a:t>
            </a:r>
            <a:endParaRPr kumimoji="1" lang="ko-KR" altLang="en-US" sz="1400" b="1" dirty="0"/>
          </a:p>
        </p:txBody>
      </p:sp>
      <p:cxnSp>
        <p:nvCxnSpPr>
          <p:cNvPr id="71" name="직선 연결선[R] 70"/>
          <p:cNvCxnSpPr/>
          <p:nvPr/>
        </p:nvCxnSpPr>
        <p:spPr>
          <a:xfrm>
            <a:off x="1583103" y="3112402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/>
          <p:cNvCxnSpPr/>
          <p:nvPr/>
        </p:nvCxnSpPr>
        <p:spPr>
          <a:xfrm>
            <a:off x="1571164" y="3416873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72"/>
          <p:cNvSpPr txBox="1"/>
          <p:nvPr/>
        </p:nvSpPr>
        <p:spPr>
          <a:xfrm>
            <a:off x="1774685" y="3416873"/>
            <a:ext cx="164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Refund Information</a:t>
            </a:r>
            <a:endParaRPr kumimoji="1" lang="ko-KR" altLang="en-US" sz="1400" b="1" dirty="0"/>
          </a:p>
        </p:txBody>
      </p:sp>
      <p:cxnSp>
        <p:nvCxnSpPr>
          <p:cNvPr id="74" name="직선 연결선[R] 73"/>
          <p:cNvCxnSpPr/>
          <p:nvPr/>
        </p:nvCxnSpPr>
        <p:spPr>
          <a:xfrm>
            <a:off x="1571164" y="3721344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/>
          <p:cNvCxnSpPr/>
          <p:nvPr/>
        </p:nvCxnSpPr>
        <p:spPr>
          <a:xfrm>
            <a:off x="1541797" y="5092151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75"/>
          <p:cNvSpPr txBox="1"/>
          <p:nvPr/>
        </p:nvSpPr>
        <p:spPr>
          <a:xfrm>
            <a:off x="1652953" y="5092151"/>
            <a:ext cx="183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Inventory Information</a:t>
            </a:r>
            <a:endParaRPr kumimoji="1" lang="ko-KR" altLang="en-US" sz="1400" b="1" dirty="0"/>
          </a:p>
        </p:txBody>
      </p:sp>
      <p:cxnSp>
        <p:nvCxnSpPr>
          <p:cNvPr id="77" name="직선 연결선[R] 76"/>
          <p:cNvCxnSpPr/>
          <p:nvPr/>
        </p:nvCxnSpPr>
        <p:spPr>
          <a:xfrm>
            <a:off x="1541797" y="5396622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646231" y="1573694"/>
            <a:ext cx="1685298" cy="13794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3656098" y="2969469"/>
            <a:ext cx="1523694" cy="1739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3684983" y="3479436"/>
            <a:ext cx="1419564" cy="97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3623842" y="3944346"/>
            <a:ext cx="1608483" cy="1301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5877806" y="4311322"/>
            <a:ext cx="0" cy="6356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텍스트 상자 94"/>
          <p:cNvSpPr txBox="1"/>
          <p:nvPr/>
        </p:nvSpPr>
        <p:spPr>
          <a:xfrm>
            <a:off x="5922652" y="4475264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Tick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263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2403088" cy="393158"/>
          </a:xfrm>
        </p:spPr>
        <p:txBody>
          <a:bodyPr>
            <a:noAutofit/>
          </a:bodyPr>
          <a:lstStyle/>
          <a:p>
            <a:r>
              <a:rPr kumimoji="1" lang="ko-KR" altLang="en-US" sz="2400" dirty="0" smtClean="0"/>
              <a:t>대충 로직을 생각해보면</a:t>
            </a:r>
            <a:r>
              <a:rPr kumimoji="1" lang="mr-IN" altLang="ko-KR" sz="2400" dirty="0" smtClean="0"/>
              <a:t>…</a:t>
            </a:r>
            <a:endParaRPr kumimoji="1"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040780"/>
            <a:ext cx="10515600" cy="5151051"/>
          </a:xfrm>
        </p:spPr>
        <p:txBody>
          <a:bodyPr>
            <a:normAutofit/>
          </a:bodyPr>
          <a:lstStyle/>
          <a:p>
            <a:r>
              <a:rPr kumimoji="1" lang="ko-KR" altLang="en-US" sz="2400" dirty="0" smtClean="0"/>
              <a:t>루프를 돌잖아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터치 스크린 </a:t>
            </a:r>
            <a:r>
              <a:rPr kumimoji="1" lang="en-US" altLang="ko-KR" sz="2400" dirty="0" smtClean="0"/>
              <a:t>/</a:t>
            </a:r>
            <a:r>
              <a:rPr kumimoji="1" lang="ko-KR" altLang="en-US" sz="2400" dirty="0" smtClean="0"/>
              <a:t> 바코드 입력 이 들어옴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판단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판매 </a:t>
            </a:r>
            <a:r>
              <a:rPr kumimoji="1" lang="en-US" altLang="ko-KR" sz="2400" dirty="0" smtClean="0"/>
              <a:t>/</a:t>
            </a:r>
            <a:r>
              <a:rPr kumimoji="1" lang="ko-KR" altLang="en-US" sz="2400" dirty="0" smtClean="0"/>
              <a:t> 환불 </a:t>
            </a:r>
            <a:r>
              <a:rPr kumimoji="1" lang="en-US" altLang="ko-KR" sz="2400" dirty="0" smtClean="0"/>
              <a:t>/</a:t>
            </a:r>
            <a:r>
              <a:rPr kumimoji="1" lang="ko-KR" altLang="en-US" sz="2400" dirty="0" smtClean="0"/>
              <a:t> 재고 확인</a:t>
            </a:r>
            <a:r>
              <a:rPr kumimoji="1" lang="en-US" altLang="ko-KR" sz="2400" dirty="0" smtClean="0"/>
              <a:t>)</a:t>
            </a:r>
          </a:p>
          <a:p>
            <a:r>
              <a:rPr kumimoji="1" lang="ko-KR" altLang="en-US" sz="2400" dirty="0" smtClean="0"/>
              <a:t>판매면 </a:t>
            </a:r>
            <a:r>
              <a:rPr kumimoji="1" lang="mr-IN" altLang="ko-KR" sz="2400" dirty="0" smtClean="0"/>
              <a:t>–</a:t>
            </a:r>
            <a:r>
              <a:rPr kumimoji="1" lang="ko-KR" altLang="en-US" sz="2400" dirty="0" smtClean="0"/>
              <a:t> 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환불이면 </a:t>
            </a:r>
            <a:r>
              <a:rPr kumimoji="1" lang="mr-IN" altLang="ko-KR" sz="2400" dirty="0" smtClean="0"/>
              <a:t>–</a:t>
            </a:r>
            <a:r>
              <a:rPr kumimoji="1" lang="ko-KR" altLang="en-US" sz="2400" dirty="0" smtClean="0"/>
              <a:t> 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재고 확인이면 </a:t>
            </a:r>
            <a:r>
              <a:rPr kumimoji="1" lang="mr-IN" altLang="ko-KR" sz="2400" dirty="0" smtClean="0"/>
              <a:t>–</a:t>
            </a:r>
            <a:r>
              <a:rPr kumimoji="1" lang="ko-KR" altLang="en-US" sz="2400" dirty="0" smtClean="0"/>
              <a:t> 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결과 서버로 다시 보내고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그리고 다시 원 상태로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4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52585" y="386575"/>
            <a:ext cx="453483" cy="453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80155" y="1256370"/>
            <a:ext cx="1598341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Idle</a:t>
            </a:r>
            <a:endParaRPr kumimoji="1"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15012" y="2901174"/>
            <a:ext cx="1944030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Sell</a:t>
            </a:r>
            <a:endParaRPr kumimoji="1"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37102" y="3954966"/>
            <a:ext cx="1944030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/>
              <a:t>Refund</a:t>
            </a:r>
            <a:endParaRPr kumimoji="1"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02243" y="2787804"/>
            <a:ext cx="1944030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/>
              <a:t>Inventory Check</a:t>
            </a:r>
            <a:endParaRPr kumimoji="1"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746273" y="1897563"/>
            <a:ext cx="1944030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Update</a:t>
            </a:r>
            <a:endParaRPr kumimoji="1"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17373" y="4776575"/>
            <a:ext cx="1944030" cy="379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/>
              <a:t>Daily Report</a:t>
            </a:r>
            <a:endParaRPr kumimoji="1" lang="ko-KR" altLang="en-US" sz="16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988741" y="37914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화살표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조건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45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3189249" y="1865971"/>
            <a:ext cx="52325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STD</a:t>
            </a:r>
          </a:p>
          <a:p>
            <a:r>
              <a:rPr kumimoji="1" lang="en-US" altLang="ko-KR" dirty="0" smtClean="0"/>
              <a:t>Controller </a:t>
            </a:r>
            <a:r>
              <a:rPr kumimoji="1" lang="ko-KR" altLang="en-US" dirty="0" smtClean="0"/>
              <a:t>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후</a:t>
            </a:r>
            <a:endParaRPr kumimoji="1" lang="en-US" altLang="ko-KR" dirty="0" smtClean="0"/>
          </a:p>
          <a:p>
            <a:r>
              <a:rPr kumimoji="1" lang="ko-KR" altLang="en-US" dirty="0" smtClean="0"/>
              <a:t>전이 </a:t>
            </a:r>
            <a:r>
              <a:rPr kumimoji="1" lang="en-US" altLang="ko-KR" dirty="0" smtClean="0"/>
              <a:t>Input</a:t>
            </a:r>
          </a:p>
          <a:p>
            <a:r>
              <a:rPr kumimoji="1" lang="ko-KR" altLang="en-US" dirty="0" smtClean="0"/>
              <a:t>컨트롤러가 </a:t>
            </a:r>
            <a:r>
              <a:rPr kumimoji="1" lang="en-US" altLang="ko-KR" dirty="0" smtClean="0"/>
              <a:t>Control</a:t>
            </a:r>
          </a:p>
          <a:p>
            <a:r>
              <a:rPr kumimoji="1" lang="ko-KR" altLang="en-US" dirty="0" smtClean="0"/>
              <a:t>후가 </a:t>
            </a:r>
            <a:r>
              <a:rPr kumimoji="1" lang="en-US" altLang="ko-KR" dirty="0" smtClean="0"/>
              <a:t>Output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--&gt; DFD</a:t>
            </a:r>
            <a:r>
              <a:rPr kumimoji="1" lang="ko-KR" altLang="en-US" dirty="0" smtClean="0"/>
              <a:t> 완성되면 줄 쫙 긋고 하면 되니깐 이건 쉬워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04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197006" y="42176"/>
            <a:ext cx="77661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SD</a:t>
            </a:r>
          </a:p>
          <a:p>
            <a:r>
              <a:rPr kumimoji="1" lang="en-US" altLang="ko-KR" dirty="0" smtClean="0"/>
              <a:t>Modules:</a:t>
            </a:r>
          </a:p>
          <a:p>
            <a:r>
              <a:rPr kumimoji="1" lang="en-US" altLang="ko-KR" dirty="0" smtClean="0"/>
              <a:t>Button Detection </a:t>
            </a:r>
            <a:r>
              <a:rPr kumimoji="1" lang="en-US" altLang="ko-KR" dirty="0" smtClean="0">
                <a:sym typeface="Wingdings"/>
              </a:rPr>
              <a:t> Turn On / Turn Off</a:t>
            </a:r>
          </a:p>
          <a:p>
            <a:r>
              <a:rPr kumimoji="1" lang="en-US" altLang="ko-KR" dirty="0" smtClean="0"/>
              <a:t>Screen Detection </a:t>
            </a:r>
            <a:r>
              <a:rPr kumimoji="1" lang="en-US" altLang="ko-KR" dirty="0" smtClean="0">
                <a:sym typeface="Wingdings"/>
              </a:rPr>
              <a:t> Sell(+out-of-stock) / Refund(error) / Inv. check / Daily Report</a:t>
            </a:r>
          </a:p>
          <a:p>
            <a:r>
              <a:rPr kumimoji="1" lang="en-US" altLang="ko-KR" dirty="0" smtClean="0">
                <a:sym typeface="Wingdings"/>
              </a:rPr>
              <a:t>Scanner Detection  Sell / Refund</a:t>
            </a:r>
          </a:p>
          <a:p>
            <a:r>
              <a:rPr kumimoji="1" lang="en-US" altLang="ko-KR" dirty="0" smtClean="0"/>
              <a:t>Server Data </a:t>
            </a:r>
            <a:r>
              <a:rPr kumimoji="1" lang="en-US" altLang="ko-KR" dirty="0" smtClean="0">
                <a:sym typeface="Wingdings"/>
              </a:rPr>
              <a:t> </a:t>
            </a:r>
            <a:r>
              <a:rPr kumimoji="1" lang="ko-KR" altLang="en-US" dirty="0" smtClean="0">
                <a:sym typeface="Wingdings"/>
              </a:rPr>
              <a:t>상시호출</a:t>
            </a:r>
            <a:endParaRPr kumimoji="1" lang="en-US" altLang="ko-KR" dirty="0" smtClean="0">
              <a:sym typeface="Wingdings"/>
            </a:endParaRPr>
          </a:p>
          <a:p>
            <a:r>
              <a:rPr kumimoji="1" lang="ko-KR" altLang="en-US" dirty="0" smtClean="0">
                <a:sym typeface="Wingdings"/>
              </a:rPr>
              <a:t>화살표 그리면 됨</a:t>
            </a:r>
            <a:r>
              <a:rPr kumimoji="1" lang="mr-IN" altLang="ko-KR" dirty="0" smtClean="0">
                <a:sym typeface="Wingdings"/>
              </a:rPr>
              <a:t>…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13972" y="1407997"/>
            <a:ext cx="1390186" cy="54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Main</a:t>
            </a:r>
            <a:endParaRPr kumimoji="1"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913972" y="2272970"/>
            <a:ext cx="1390186" cy="54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Controller</a:t>
            </a:r>
            <a:endParaRPr kumimoji="1" lang="ko-KR" altLang="en-US" sz="14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4178"/>
            <a:ext cx="4942482" cy="110366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직사각형 32"/>
          <p:cNvSpPr/>
          <p:nvPr/>
        </p:nvSpPr>
        <p:spPr>
          <a:xfrm>
            <a:off x="8507761" y="6304156"/>
            <a:ext cx="1028478" cy="39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Update</a:t>
            </a:r>
            <a:endParaRPr kumimoji="1" lang="ko-KR" altLang="en-US" sz="14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30" y="4544208"/>
            <a:ext cx="2360806" cy="168073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590" y="4544208"/>
            <a:ext cx="2325649" cy="127535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4223" y="4514528"/>
            <a:ext cx="1052087" cy="122424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3563" y="4514528"/>
            <a:ext cx="1058437" cy="4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2059258" y="869795"/>
            <a:ext cx="76125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/>
              <a:t>0 1</a:t>
            </a:r>
            <a:r>
              <a:rPr kumimoji="1" lang="ko-KR" altLang="en-US" sz="3200" dirty="0" smtClean="0"/>
              <a:t> </a:t>
            </a:r>
            <a:r>
              <a:rPr kumimoji="1" lang="en-US" altLang="ko-KR" sz="3200" dirty="0" smtClean="0"/>
              <a:t>-</a:t>
            </a:r>
            <a:r>
              <a:rPr kumimoji="1" lang="ko-KR" altLang="en-US" sz="3200" dirty="0" smtClean="0"/>
              <a:t> 민형</a:t>
            </a:r>
            <a:endParaRPr kumimoji="1" lang="en-US" altLang="ko-KR" sz="3200" dirty="0" smtClean="0"/>
          </a:p>
          <a:p>
            <a:r>
              <a:rPr kumimoji="1" lang="en-US" altLang="ko-KR" sz="3200" dirty="0" smtClean="0"/>
              <a:t>2 3 -</a:t>
            </a:r>
            <a:r>
              <a:rPr kumimoji="1" lang="ko-KR" altLang="en-US" sz="3200" dirty="0" smtClean="0"/>
              <a:t> 병규</a:t>
            </a:r>
            <a:endParaRPr kumimoji="1" lang="en-US" altLang="ko-KR" sz="3200" dirty="0" smtClean="0"/>
          </a:p>
          <a:p>
            <a:r>
              <a:rPr kumimoji="1" lang="en-US" altLang="ko-KR" sz="3200" dirty="0" smtClean="0"/>
              <a:t>4(STD) - </a:t>
            </a:r>
            <a:r>
              <a:rPr kumimoji="1" lang="ko-KR" altLang="en-US" sz="3200" dirty="0" smtClean="0"/>
              <a:t>유진</a:t>
            </a:r>
            <a:endParaRPr kumimoji="1" lang="en-US" altLang="ko-KR" sz="3200" dirty="0" smtClean="0"/>
          </a:p>
          <a:p>
            <a:r>
              <a:rPr kumimoji="1" lang="en-US" altLang="ko-KR" sz="3200" dirty="0" smtClean="0"/>
              <a:t>SD</a:t>
            </a:r>
            <a:r>
              <a:rPr kumimoji="1" lang="ko-KR" altLang="en-US" sz="3200" dirty="0" smtClean="0"/>
              <a:t> </a:t>
            </a:r>
            <a:r>
              <a:rPr kumimoji="1" lang="mr-IN" altLang="ko-KR" sz="3200" dirty="0" smtClean="0"/>
              <a:t>–</a:t>
            </a:r>
            <a:r>
              <a:rPr kumimoji="1" lang="ko-KR" altLang="en-US" sz="3200" dirty="0" smtClean="0"/>
              <a:t> 형준</a:t>
            </a:r>
            <a:endParaRPr kumimoji="1" lang="en-US" altLang="ko-KR" sz="3200" dirty="0" smtClean="0"/>
          </a:p>
          <a:p>
            <a:endParaRPr kumimoji="1" lang="en-US" altLang="ko-KR" sz="3200" dirty="0"/>
          </a:p>
          <a:p>
            <a:r>
              <a:rPr kumimoji="1" lang="mr-IN" altLang="ko-KR" sz="3200" dirty="0" smtClean="0"/>
              <a:t>…</a:t>
            </a:r>
            <a:r>
              <a:rPr kumimoji="1" lang="ko-KR" altLang="en-US" sz="3200" dirty="0" smtClean="0"/>
              <a:t> 에 대한 모든 걸 다 하는걸로</a:t>
            </a:r>
            <a:r>
              <a:rPr kumimoji="1" lang="en-US" altLang="ko-KR" sz="3200" dirty="0" smtClean="0"/>
              <a:t>..!</a:t>
            </a:r>
          </a:p>
          <a:p>
            <a:r>
              <a:rPr kumimoji="1" lang="ko-KR" altLang="en-US" sz="3200" dirty="0" smtClean="0"/>
              <a:t>일요일 까지만 하면 되는걸로</a:t>
            </a:r>
            <a:endParaRPr kumimoji="1" lang="en-US" altLang="ko-KR" sz="3200" dirty="0" smtClean="0"/>
          </a:p>
          <a:p>
            <a:r>
              <a:rPr kumimoji="1" lang="en-US" altLang="ko-KR" sz="3200" dirty="0" smtClean="0"/>
              <a:t>(</a:t>
            </a:r>
            <a:r>
              <a:rPr kumimoji="1" lang="ko-KR" altLang="en-US" sz="3200" dirty="0" smtClean="0"/>
              <a:t>월요일 발표자료 만드는데 민폐 안되게</a:t>
            </a:r>
            <a:r>
              <a:rPr kumimoji="1" lang="en-US" altLang="ko-KR" sz="3200" dirty="0" smtClean="0"/>
              <a:t>)</a:t>
            </a:r>
          </a:p>
          <a:p>
            <a:r>
              <a:rPr kumimoji="1" lang="ko-KR" altLang="en-US" sz="3200" dirty="0" smtClean="0"/>
              <a:t>자료 다 만들어지면 한번 더 보고 메일 보냄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099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9385" y="945289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smtClean="0"/>
              <a:t>Button</a:t>
            </a:r>
            <a:endParaRPr kumimoji="1"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339386" y="3564435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smtClean="0"/>
              <a:t>Scanner</a:t>
            </a:r>
            <a:endParaRPr kumimoji="1"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339386" y="4892958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Server</a:t>
            </a:r>
            <a:endParaRPr kumimoji="1"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9008814" y="951152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smtClean="0"/>
              <a:t>Printer</a:t>
            </a:r>
            <a:endParaRPr kumimoji="1"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9008814" y="4892958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Server</a:t>
            </a:r>
            <a:endParaRPr kumimoji="1"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9008814" y="2265086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Cashier Screen</a:t>
            </a:r>
            <a:endParaRPr kumimoji="1"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9008814" y="3579022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Customer Screen</a:t>
            </a:r>
            <a:endParaRPr kumimoji="1"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5290168" y="2353802"/>
            <a:ext cx="1721708" cy="17217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POS</a:t>
            </a:r>
          </a:p>
          <a:p>
            <a:pPr algn="ctr"/>
            <a:r>
              <a:rPr kumimoji="1" lang="en-US" altLang="ko-KR" b="1" dirty="0" smtClean="0"/>
              <a:t>Control</a:t>
            </a:r>
          </a:p>
        </p:txBody>
      </p:sp>
      <p:cxnSp>
        <p:nvCxnSpPr>
          <p:cNvPr id="3" name="직선 화살표 연결선 2"/>
          <p:cNvCxnSpPr>
            <a:stCxn id="4" idx="3"/>
            <a:endCxn id="12" idx="1"/>
          </p:cNvCxnSpPr>
          <p:nvPr/>
        </p:nvCxnSpPr>
        <p:spPr>
          <a:xfrm>
            <a:off x="3293230" y="1261813"/>
            <a:ext cx="2249076" cy="134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</p:cNvCxnSpPr>
          <p:nvPr/>
        </p:nvCxnSpPr>
        <p:spPr>
          <a:xfrm flipV="1">
            <a:off x="3293231" y="3506849"/>
            <a:ext cx="1996936" cy="374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2" idx="3"/>
          </p:cNvCxnSpPr>
          <p:nvPr/>
        </p:nvCxnSpPr>
        <p:spPr>
          <a:xfrm flipV="1">
            <a:off x="3293231" y="3823372"/>
            <a:ext cx="2249075" cy="1386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8" idx="1"/>
          </p:cNvCxnSpPr>
          <p:nvPr/>
        </p:nvCxnSpPr>
        <p:spPr>
          <a:xfrm flipV="1">
            <a:off x="6611815" y="1267676"/>
            <a:ext cx="2396999" cy="11939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0" idx="1"/>
          </p:cNvCxnSpPr>
          <p:nvPr/>
        </p:nvCxnSpPr>
        <p:spPr>
          <a:xfrm flipV="1">
            <a:off x="7011876" y="2581610"/>
            <a:ext cx="1996938" cy="262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1" idx="1"/>
          </p:cNvCxnSpPr>
          <p:nvPr/>
        </p:nvCxnSpPr>
        <p:spPr>
          <a:xfrm>
            <a:off x="7011876" y="3564435"/>
            <a:ext cx="1996938" cy="331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9" idx="1"/>
          </p:cNvCxnSpPr>
          <p:nvPr/>
        </p:nvCxnSpPr>
        <p:spPr>
          <a:xfrm>
            <a:off x="6697785" y="3926582"/>
            <a:ext cx="2311029" cy="128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39385" y="2265085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Touch Screen</a:t>
            </a:r>
            <a:endParaRPr kumimoji="1" lang="ko-KR" altLang="en-US" b="1" dirty="0"/>
          </a:p>
        </p:txBody>
      </p:sp>
      <p:cxnSp>
        <p:nvCxnSpPr>
          <p:cNvPr id="26" name="직선 화살표 연결선 25"/>
          <p:cNvCxnSpPr>
            <a:stCxn id="18" idx="3"/>
          </p:cNvCxnSpPr>
          <p:nvPr/>
        </p:nvCxnSpPr>
        <p:spPr>
          <a:xfrm>
            <a:off x="3293230" y="2581609"/>
            <a:ext cx="2060308" cy="3408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/>
          <p:nvPr/>
        </p:nvSpPr>
        <p:spPr>
          <a:xfrm>
            <a:off x="4028046" y="1188063"/>
            <a:ext cx="794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Turn On</a:t>
            </a:r>
          </a:p>
          <a:p>
            <a:r>
              <a:rPr kumimoji="1" lang="en-US" altLang="ko-KR" sz="1400" b="1" dirty="0" smtClean="0"/>
              <a:t>Turn Off</a:t>
            </a:r>
            <a:endParaRPr kumimoji="1" lang="ko-KR" altLang="en-US" sz="1400" b="1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3705907" y="2307764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Menu</a:t>
            </a:r>
            <a:endParaRPr kumimoji="1" lang="ko-KR" altLang="en-US" sz="1400" b="1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3551188" y="334411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Barcode Input</a:t>
            </a:r>
            <a:endParaRPr kumimoji="1" lang="ko-KR" altLang="en-US" sz="1400" b="1" dirty="0"/>
          </a:p>
        </p:txBody>
      </p:sp>
      <p:sp>
        <p:nvSpPr>
          <p:cNvPr id="32" name="텍스트 상자 31"/>
          <p:cNvSpPr txBox="1"/>
          <p:nvPr/>
        </p:nvSpPr>
        <p:spPr>
          <a:xfrm>
            <a:off x="3785800" y="4869323"/>
            <a:ext cx="1290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smtClean="0"/>
              <a:t>Inventory Data</a:t>
            </a:r>
            <a:endParaRPr kumimoji="1" lang="ko-KR" altLang="en-US" sz="1400" b="1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7441798" y="2273831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Display</a:t>
            </a:r>
            <a:endParaRPr kumimoji="1" lang="ko-KR" altLang="en-US" sz="1400" b="1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7441798" y="3277684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smtClean="0"/>
              <a:t>Display</a:t>
            </a:r>
            <a:endParaRPr kumimoji="1" lang="ko-KR" altLang="en-US" sz="1400" b="1" dirty="0"/>
          </a:p>
        </p:txBody>
      </p:sp>
      <p:sp>
        <p:nvSpPr>
          <p:cNvPr id="33" name="텍스트 상자 32"/>
          <p:cNvSpPr txBox="1"/>
          <p:nvPr/>
        </p:nvSpPr>
        <p:spPr>
          <a:xfrm>
            <a:off x="7441798" y="1250894"/>
            <a:ext cx="741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Receipt</a:t>
            </a:r>
            <a:endParaRPr kumimoji="1" lang="ko-KR" altLang="en-US" sz="1400" b="1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7011876" y="4741812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Modified Data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8921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9385" y="945289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Button Sensor</a:t>
            </a:r>
            <a:endParaRPr kumimoji="1"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339386" y="3564435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Barcode</a:t>
            </a:r>
          </a:p>
          <a:p>
            <a:pPr algn="ctr"/>
            <a:r>
              <a:rPr kumimoji="1" lang="en-US" altLang="ko-KR" b="1" dirty="0" smtClean="0"/>
              <a:t>Scanner</a:t>
            </a:r>
            <a:endParaRPr kumimoji="1"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339386" y="4892958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Server</a:t>
            </a:r>
            <a:endParaRPr kumimoji="1"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9008814" y="951152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smtClean="0"/>
              <a:t>Printer</a:t>
            </a:r>
            <a:endParaRPr kumimoji="1"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9008814" y="4892958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Server</a:t>
            </a:r>
            <a:endParaRPr kumimoji="1"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9008814" y="2265086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Cashier Screen</a:t>
            </a:r>
            <a:endParaRPr kumimoji="1"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9008814" y="3579022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Customer Screen</a:t>
            </a:r>
            <a:endParaRPr kumimoji="1"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5290168" y="2353802"/>
            <a:ext cx="1721708" cy="17217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POS</a:t>
            </a:r>
          </a:p>
          <a:p>
            <a:pPr algn="ctr"/>
            <a:r>
              <a:rPr kumimoji="1" lang="en-US" altLang="ko-KR" b="1" dirty="0" smtClean="0"/>
              <a:t>Control</a:t>
            </a:r>
          </a:p>
          <a:p>
            <a:pPr algn="ctr"/>
            <a:r>
              <a:rPr kumimoji="1" lang="en-US" altLang="ko-KR" b="1" dirty="0"/>
              <a:t>0</a:t>
            </a:r>
            <a:endParaRPr kumimoji="1" lang="en-US" altLang="ko-KR" b="1" dirty="0" smtClean="0"/>
          </a:p>
        </p:txBody>
      </p:sp>
      <p:cxnSp>
        <p:nvCxnSpPr>
          <p:cNvPr id="3" name="직선 화살표 연결선 2"/>
          <p:cNvCxnSpPr>
            <a:stCxn id="4" idx="3"/>
            <a:endCxn id="12" idx="1"/>
          </p:cNvCxnSpPr>
          <p:nvPr/>
        </p:nvCxnSpPr>
        <p:spPr>
          <a:xfrm>
            <a:off x="3293230" y="1261813"/>
            <a:ext cx="2249076" cy="1344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</p:cNvCxnSpPr>
          <p:nvPr/>
        </p:nvCxnSpPr>
        <p:spPr>
          <a:xfrm flipV="1">
            <a:off x="3293231" y="3506849"/>
            <a:ext cx="1996936" cy="374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2" idx="3"/>
          </p:cNvCxnSpPr>
          <p:nvPr/>
        </p:nvCxnSpPr>
        <p:spPr>
          <a:xfrm flipV="1">
            <a:off x="3293231" y="3823372"/>
            <a:ext cx="2249075" cy="1386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8" idx="1"/>
          </p:cNvCxnSpPr>
          <p:nvPr/>
        </p:nvCxnSpPr>
        <p:spPr>
          <a:xfrm flipV="1">
            <a:off x="6611815" y="1267676"/>
            <a:ext cx="2396999" cy="11939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0" idx="1"/>
          </p:cNvCxnSpPr>
          <p:nvPr/>
        </p:nvCxnSpPr>
        <p:spPr>
          <a:xfrm flipV="1">
            <a:off x="7011876" y="2581610"/>
            <a:ext cx="1996938" cy="262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1" idx="1"/>
          </p:cNvCxnSpPr>
          <p:nvPr/>
        </p:nvCxnSpPr>
        <p:spPr>
          <a:xfrm>
            <a:off x="7011876" y="3564435"/>
            <a:ext cx="1996938" cy="331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9" idx="1"/>
          </p:cNvCxnSpPr>
          <p:nvPr/>
        </p:nvCxnSpPr>
        <p:spPr>
          <a:xfrm>
            <a:off x="6697785" y="3926582"/>
            <a:ext cx="2311029" cy="128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39385" y="2265085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Touch Screen</a:t>
            </a:r>
          </a:p>
          <a:p>
            <a:pPr algn="ctr"/>
            <a:r>
              <a:rPr kumimoji="1" lang="en-US" altLang="ko-KR" b="1" dirty="0" smtClean="0"/>
              <a:t>Sensor</a:t>
            </a:r>
            <a:endParaRPr kumimoji="1" lang="ko-KR" altLang="en-US" b="1" dirty="0"/>
          </a:p>
        </p:txBody>
      </p:sp>
      <p:cxnSp>
        <p:nvCxnSpPr>
          <p:cNvPr id="26" name="직선 화살표 연결선 25"/>
          <p:cNvCxnSpPr>
            <a:stCxn id="18" idx="3"/>
          </p:cNvCxnSpPr>
          <p:nvPr/>
        </p:nvCxnSpPr>
        <p:spPr>
          <a:xfrm>
            <a:off x="3293230" y="2581609"/>
            <a:ext cx="2060308" cy="3408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74099" y="4841693"/>
            <a:ext cx="1953845" cy="6330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Digital Clock</a:t>
            </a:r>
            <a:endParaRPr kumimoji="1" lang="ko-KR" altLang="en-US" b="1" dirty="0"/>
          </a:p>
        </p:txBody>
      </p:sp>
      <p:cxnSp>
        <p:nvCxnSpPr>
          <p:cNvPr id="36" name="직선 화살표 연결선 35"/>
          <p:cNvCxnSpPr>
            <a:stCxn id="35" idx="0"/>
            <a:endCxn id="12" idx="4"/>
          </p:cNvCxnSpPr>
          <p:nvPr/>
        </p:nvCxnSpPr>
        <p:spPr>
          <a:xfrm flipV="1">
            <a:off x="6151022" y="4075510"/>
            <a:ext cx="0" cy="766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6232387" y="4273935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Tick</a:t>
            </a:r>
            <a:endParaRPr kumimoji="1" lang="ko-KR" altLang="en-US" sz="1400" b="1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3564099" y="1077146"/>
            <a:ext cx="1678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Button Sensor Input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3467967" y="2125448"/>
            <a:ext cx="1159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Touch Screen</a:t>
            </a:r>
          </a:p>
          <a:p>
            <a:r>
              <a:rPr kumimoji="1" lang="en-US" altLang="ko-KR" sz="1400" b="1" dirty="0" smtClean="0"/>
              <a:t>Sensor Input</a:t>
            </a:r>
          </a:p>
        </p:txBody>
      </p:sp>
      <p:sp>
        <p:nvSpPr>
          <p:cNvPr id="38" name="텍스트 상자 37"/>
          <p:cNvSpPr txBox="1"/>
          <p:nvPr/>
        </p:nvSpPr>
        <p:spPr>
          <a:xfrm>
            <a:off x="3454921" y="3200940"/>
            <a:ext cx="1865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Barcode Scanner Input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3419780" y="4132665"/>
            <a:ext cx="12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Obtained Data</a:t>
            </a:r>
            <a:endParaRPr kumimoji="1" lang="ko-KR" altLang="en-US" sz="1400" b="1" dirty="0"/>
          </a:p>
        </p:txBody>
      </p:sp>
      <p:sp>
        <p:nvSpPr>
          <p:cNvPr id="39" name="텍스트 상자 38"/>
          <p:cNvSpPr txBox="1"/>
          <p:nvPr/>
        </p:nvSpPr>
        <p:spPr>
          <a:xfrm>
            <a:off x="6468189" y="753487"/>
            <a:ext cx="1502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Print Sale Receipt</a:t>
            </a:r>
          </a:p>
          <a:p>
            <a:r>
              <a:rPr kumimoji="1" lang="en-US" altLang="ko-KR" sz="1100" b="1" dirty="0" smtClean="0"/>
              <a:t>Print Refund Receipt</a:t>
            </a:r>
          </a:p>
          <a:p>
            <a:r>
              <a:rPr kumimoji="1" lang="en-US" altLang="ko-KR" sz="1100" b="1" dirty="0"/>
              <a:t>Print Daily </a:t>
            </a:r>
            <a:r>
              <a:rPr kumimoji="1" lang="en-US" altLang="ko-KR" sz="1100" b="1" dirty="0" smtClean="0"/>
              <a:t>Report</a:t>
            </a:r>
          </a:p>
          <a:p>
            <a:r>
              <a:rPr kumimoji="1" lang="en-US" altLang="ko-KR" sz="1100" b="1" dirty="0" smtClean="0"/>
              <a:t>Print Inventory Report</a:t>
            </a:r>
            <a:endParaRPr kumimoji="1" lang="ko-KR" altLang="en-US" sz="1400" b="1" dirty="0"/>
          </a:p>
        </p:txBody>
      </p:sp>
      <p:sp>
        <p:nvSpPr>
          <p:cNvPr id="41" name="텍스트 상자 40"/>
          <p:cNvSpPr txBox="1"/>
          <p:nvPr/>
        </p:nvSpPr>
        <p:spPr>
          <a:xfrm>
            <a:off x="7283223" y="3054746"/>
            <a:ext cx="14814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Display Sale List</a:t>
            </a:r>
          </a:p>
          <a:p>
            <a:r>
              <a:rPr kumimoji="1" lang="en-US" altLang="ko-KR" sz="1100" b="1" dirty="0" smtClean="0"/>
              <a:t>Display Refund Result</a:t>
            </a:r>
          </a:p>
          <a:p>
            <a:r>
              <a:rPr kumimoji="1" lang="en-US" altLang="ko-KR" sz="1100" b="1" dirty="0" smtClean="0"/>
              <a:t>Display Error Message</a:t>
            </a:r>
          </a:p>
        </p:txBody>
      </p:sp>
      <p:sp>
        <p:nvSpPr>
          <p:cNvPr id="43" name="텍스트 상자 42"/>
          <p:cNvSpPr txBox="1"/>
          <p:nvPr/>
        </p:nvSpPr>
        <p:spPr>
          <a:xfrm>
            <a:off x="7155502" y="194520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Display Sale List</a:t>
            </a:r>
          </a:p>
          <a:p>
            <a:r>
              <a:rPr kumimoji="1" lang="en-US" altLang="ko-KR" sz="1100" b="1" dirty="0" smtClean="0"/>
              <a:t>Display Refund Result</a:t>
            </a:r>
          </a:p>
          <a:p>
            <a:r>
              <a:rPr kumimoji="1" lang="en-US" altLang="ko-KR" sz="1100" b="1" dirty="0" smtClean="0"/>
              <a:t>Display Out-of-Stock Message</a:t>
            </a:r>
          </a:p>
          <a:p>
            <a:r>
              <a:rPr kumimoji="1" lang="en-US" altLang="ko-KR" sz="1100" b="1" dirty="0" smtClean="0"/>
              <a:t>Display Error Message</a:t>
            </a:r>
          </a:p>
        </p:txBody>
      </p:sp>
      <p:sp>
        <p:nvSpPr>
          <p:cNvPr id="44" name="텍스트 상자 43"/>
          <p:cNvSpPr txBox="1"/>
          <p:nvPr/>
        </p:nvSpPr>
        <p:spPr>
          <a:xfrm>
            <a:off x="7629145" y="4132665"/>
            <a:ext cx="11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Update Data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010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59682"/>
              </p:ext>
            </p:extLst>
          </p:nvPr>
        </p:nvGraphicFramePr>
        <p:xfrm>
          <a:off x="2386361" y="1553735"/>
          <a:ext cx="641319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259"/>
                <a:gridCol w="2216201"/>
                <a:gridCol w="2137730"/>
              </a:tblGrid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Input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Output 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Format / Type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r>
                        <a:rPr lang="en-US" altLang="ko-KR" sz="1200" baseline="0" dirty="0" smtClean="0"/>
                        <a:t> Sensor Input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 입력 정보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켜기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끄기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On/Off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Touch </a:t>
                      </a:r>
                      <a:r>
                        <a:rPr lang="en-US" altLang="ko-KR" sz="1200" smtClean="0"/>
                        <a:t>Screen</a:t>
                      </a:r>
                      <a:r>
                        <a:rPr lang="en-US" altLang="ko-KR" sz="1200" baseline="0" smtClean="0"/>
                        <a:t> Sensor Input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터치 스크린 입력 정보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Barcode Scanner Input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바코드 입력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Obtained 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서버에서 받아온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Sale</a:t>
                      </a:r>
                      <a:r>
                        <a:rPr lang="en-US" altLang="ko-KR" sz="1200" baseline="0" dirty="0" smtClean="0"/>
                        <a:t> Receipt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판매 영수증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Refund Receipt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환불 영수증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Daily Report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일일 정산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Inventory</a:t>
                      </a:r>
                      <a:r>
                        <a:rPr lang="en-US" altLang="ko-KR" sz="1200" baseline="0" dirty="0" smtClean="0"/>
                        <a:t> Report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재고 확인 결과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Display Sale 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판매 정보 표시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Display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Refund Result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환불 결과 표시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Display Out-of-Stock Message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재고 부족 에러 메시지 표시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Display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Error Message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환불 불가 에러 메시지 표시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Update 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서버로 데이터 전송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75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700469" y="1111333"/>
            <a:ext cx="1422867" cy="142286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Sensor</a:t>
            </a:r>
          </a:p>
          <a:p>
            <a:pPr algn="ctr"/>
            <a:r>
              <a:rPr kumimoji="1" lang="en-US" altLang="ko-KR" sz="1600" b="1" dirty="0" smtClean="0"/>
              <a:t>Detection</a:t>
            </a:r>
          </a:p>
          <a:p>
            <a:pPr algn="ctr"/>
            <a:r>
              <a:rPr kumimoji="1" lang="en-US" altLang="ko-KR" sz="1600" b="1" dirty="0" smtClean="0"/>
              <a:t>1.1</a:t>
            </a:r>
          </a:p>
        </p:txBody>
      </p:sp>
      <p:sp>
        <p:nvSpPr>
          <p:cNvPr id="3" name="타원 2"/>
          <p:cNvSpPr/>
          <p:nvPr/>
        </p:nvSpPr>
        <p:spPr>
          <a:xfrm>
            <a:off x="8079987" y="2468535"/>
            <a:ext cx="1721708" cy="17217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POS</a:t>
            </a:r>
          </a:p>
          <a:p>
            <a:pPr algn="ctr"/>
            <a:r>
              <a:rPr kumimoji="1" lang="en-US" altLang="ko-KR" b="1" dirty="0" smtClean="0"/>
              <a:t>Control</a:t>
            </a:r>
          </a:p>
          <a:p>
            <a:pPr algn="ctr"/>
            <a:r>
              <a:rPr kumimoji="1" lang="en-US" altLang="ko-KR" b="1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2118843" y="2617955"/>
            <a:ext cx="1422867" cy="142286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Scanner</a:t>
            </a:r>
          </a:p>
          <a:p>
            <a:pPr algn="ctr"/>
            <a:r>
              <a:rPr kumimoji="1" lang="en-US" altLang="ko-KR" sz="1600" b="1" dirty="0" smtClean="0"/>
              <a:t>Detection</a:t>
            </a:r>
          </a:p>
          <a:p>
            <a:pPr algn="ctr"/>
            <a:r>
              <a:rPr kumimoji="1" lang="en-US" altLang="ko-KR" sz="1600" b="1" dirty="0" smtClean="0"/>
              <a:t>1.2</a:t>
            </a:r>
          </a:p>
        </p:txBody>
      </p:sp>
      <p:sp>
        <p:nvSpPr>
          <p:cNvPr id="6" name="타원 5"/>
          <p:cNvSpPr/>
          <p:nvPr/>
        </p:nvSpPr>
        <p:spPr>
          <a:xfrm>
            <a:off x="2624392" y="4226200"/>
            <a:ext cx="1422867" cy="142286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Server</a:t>
            </a:r>
          </a:p>
          <a:p>
            <a:pPr algn="ctr"/>
            <a:r>
              <a:rPr kumimoji="1" lang="en-US" altLang="ko-KR" sz="1600" b="1" dirty="0" smtClean="0"/>
              <a:t>Data</a:t>
            </a:r>
          </a:p>
          <a:p>
            <a:pPr algn="ctr"/>
            <a:r>
              <a:rPr kumimoji="1" lang="en-US" altLang="ko-KR" sz="1600" b="1" dirty="0" smtClean="0"/>
              <a:t>1.3</a:t>
            </a:r>
          </a:p>
        </p:txBody>
      </p:sp>
      <p:cxnSp>
        <p:nvCxnSpPr>
          <p:cNvPr id="9" name="직선 화살표 연결선 8"/>
          <p:cNvCxnSpPr>
            <a:endCxn id="2" idx="1"/>
          </p:cNvCxnSpPr>
          <p:nvPr/>
        </p:nvCxnSpPr>
        <p:spPr>
          <a:xfrm>
            <a:off x="882048" y="1255403"/>
            <a:ext cx="2026795" cy="64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967604" y="947626"/>
            <a:ext cx="1678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Button Sensor Input</a:t>
            </a:r>
          </a:p>
        </p:txBody>
      </p:sp>
      <p:cxnSp>
        <p:nvCxnSpPr>
          <p:cNvPr id="13" name="직선 화살표 연결선 12"/>
          <p:cNvCxnSpPr>
            <a:endCxn id="2" idx="2"/>
          </p:cNvCxnSpPr>
          <p:nvPr/>
        </p:nvCxnSpPr>
        <p:spPr>
          <a:xfrm>
            <a:off x="967604" y="1768359"/>
            <a:ext cx="1732865" cy="5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563089" y="1473595"/>
            <a:ext cx="213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/>
              <a:t>Touch Screen Sensor </a:t>
            </a:r>
            <a:r>
              <a:rPr kumimoji="1" lang="en-US" altLang="ko-KR" sz="1400" b="1" dirty="0" smtClean="0"/>
              <a:t>Input</a:t>
            </a:r>
          </a:p>
        </p:txBody>
      </p:sp>
      <p:cxnSp>
        <p:nvCxnSpPr>
          <p:cNvPr id="18" name="직선 화살표 연결선 17"/>
          <p:cNvCxnSpPr>
            <a:endCxn id="5" idx="2"/>
          </p:cNvCxnSpPr>
          <p:nvPr/>
        </p:nvCxnSpPr>
        <p:spPr>
          <a:xfrm>
            <a:off x="385978" y="3234093"/>
            <a:ext cx="1732865" cy="95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292149" y="2957094"/>
            <a:ext cx="184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smtClean="0"/>
              <a:t>Barcode Scanner </a:t>
            </a:r>
            <a:r>
              <a:rPr kumimoji="1" lang="en-US" altLang="ko-KR" sz="1200" b="1" dirty="0" smtClean="0"/>
              <a:t>Input</a:t>
            </a:r>
          </a:p>
        </p:txBody>
      </p:sp>
      <p:cxnSp>
        <p:nvCxnSpPr>
          <p:cNvPr id="22" name="직선 화살표 연결선 21"/>
          <p:cNvCxnSpPr>
            <a:stCxn id="3" idx="7"/>
          </p:cNvCxnSpPr>
          <p:nvPr/>
        </p:nvCxnSpPr>
        <p:spPr>
          <a:xfrm flipV="1">
            <a:off x="9549557" y="2468535"/>
            <a:ext cx="1891594" cy="252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5"/>
          </p:cNvCxnSpPr>
          <p:nvPr/>
        </p:nvCxnSpPr>
        <p:spPr>
          <a:xfrm>
            <a:off x="9549557" y="3938105"/>
            <a:ext cx="1891594" cy="321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2"/>
          </p:cNvCxnSpPr>
          <p:nvPr/>
        </p:nvCxnSpPr>
        <p:spPr>
          <a:xfrm>
            <a:off x="891527" y="4747041"/>
            <a:ext cx="1732865" cy="1905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25"/>
          <p:cNvSpPr txBox="1"/>
          <p:nvPr/>
        </p:nvSpPr>
        <p:spPr>
          <a:xfrm>
            <a:off x="9746960" y="2180493"/>
            <a:ext cx="152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Printer Command</a:t>
            </a:r>
            <a:endParaRPr kumimoji="1" lang="ko-KR" altLang="en-US" sz="1400" b="1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1111808" y="4441870"/>
            <a:ext cx="12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Obtained Data</a:t>
            </a:r>
            <a:endParaRPr kumimoji="1" lang="ko-KR" altLang="en-US" sz="1400" b="1" dirty="0"/>
          </a:p>
        </p:txBody>
      </p:sp>
      <p:cxnSp>
        <p:nvCxnSpPr>
          <p:cNvPr id="43" name="직선 연결선[R] 42"/>
          <p:cNvCxnSpPr/>
          <p:nvPr/>
        </p:nvCxnSpPr>
        <p:spPr>
          <a:xfrm>
            <a:off x="4836974" y="3022377"/>
            <a:ext cx="1947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텍스트 상자 51"/>
          <p:cNvSpPr txBox="1"/>
          <p:nvPr/>
        </p:nvSpPr>
        <p:spPr>
          <a:xfrm>
            <a:off x="4958243" y="3022377"/>
            <a:ext cx="1705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 smtClean="0"/>
              <a:t>Power/Sell</a:t>
            </a:r>
            <a:r>
              <a:rPr kumimoji="1" lang="en-US" altLang="ko-KR" sz="1600" b="1" dirty="0" smtClean="0"/>
              <a:t>/</a:t>
            </a:r>
          </a:p>
          <a:p>
            <a:pPr algn="ctr"/>
            <a:r>
              <a:rPr kumimoji="1" lang="en-US" altLang="ko-KR" sz="1600" b="1" dirty="0" smtClean="0"/>
              <a:t>Refund/Inventory</a:t>
            </a:r>
            <a:endParaRPr kumimoji="1" lang="en-US" altLang="ko-KR" sz="1600" b="1" dirty="0" smtClean="0"/>
          </a:p>
          <a:p>
            <a:pPr algn="ctr"/>
            <a:r>
              <a:rPr kumimoji="1" lang="en-US" altLang="ko-KR" sz="1600" b="1" dirty="0" smtClean="0"/>
              <a:t>Information</a:t>
            </a:r>
            <a:endParaRPr kumimoji="1" lang="ko-KR" altLang="en-US" sz="1600" b="1" dirty="0"/>
          </a:p>
        </p:txBody>
      </p:sp>
      <p:sp>
        <p:nvSpPr>
          <p:cNvPr id="61" name="텍스트 상자 60"/>
          <p:cNvSpPr txBox="1"/>
          <p:nvPr/>
        </p:nvSpPr>
        <p:spPr>
          <a:xfrm>
            <a:off x="9733201" y="4190243"/>
            <a:ext cx="152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Screen Command</a:t>
            </a:r>
            <a:endParaRPr kumimoji="1" lang="ko-KR" altLang="en-US" sz="1400" b="1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667664" y="3378559"/>
            <a:ext cx="1023282" cy="59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919459" y="3408217"/>
            <a:ext cx="1057380" cy="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/>
          <p:nvPr/>
        </p:nvCxnSpPr>
        <p:spPr>
          <a:xfrm>
            <a:off x="4836974" y="3853374"/>
            <a:ext cx="1947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824407" y="3623253"/>
            <a:ext cx="957268" cy="6365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764854" y="2590234"/>
            <a:ext cx="926092" cy="631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37797"/>
              </p:ext>
            </p:extLst>
          </p:nvPr>
        </p:nvGraphicFramePr>
        <p:xfrm>
          <a:off x="2386361" y="1553735"/>
          <a:ext cx="641319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259"/>
                <a:gridCol w="2216201"/>
                <a:gridCol w="2137730"/>
              </a:tblGrid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Input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Output 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Data Type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r>
                        <a:rPr lang="en-US" altLang="ko-KR" sz="1200" baseline="0" dirty="0" smtClean="0"/>
                        <a:t> Sensor Input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 입력 정보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켜기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끄기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dirty="0" smtClean="0"/>
                        <a:t>(on/off)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Touch </a:t>
                      </a:r>
                      <a:r>
                        <a:rPr lang="en-US" altLang="ko-KR" sz="1200" smtClean="0"/>
                        <a:t>Screen</a:t>
                      </a:r>
                      <a:r>
                        <a:rPr lang="en-US" altLang="ko-KR" sz="1200" baseline="0" smtClean="0"/>
                        <a:t> Sensor Input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터치 스크린 입력 정보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integer(key)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Barcode Scanner Input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바코드 입력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structure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Obtained 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서버에서 받아온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structure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Sale</a:t>
                      </a:r>
                      <a:r>
                        <a:rPr lang="en-US" altLang="ko-KR" sz="1200" baseline="0" dirty="0" smtClean="0"/>
                        <a:t> Receipt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판매 영수증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Refund Receipt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환불 영수증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Daily Report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일일 정산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Inventory</a:t>
                      </a:r>
                      <a:r>
                        <a:rPr lang="en-US" altLang="ko-KR" sz="1200" baseline="0" dirty="0" smtClean="0"/>
                        <a:t> Report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재고 확인 결과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 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판매 정보 표시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structure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Refund Result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환불 결과 표시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structure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Out-of-Stock Message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재고 부족 에러 메시지 표시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Error Message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환불 불가 에러 메시지 표시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서버로 데이터 전송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structure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70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062152" y="1826406"/>
            <a:ext cx="1422867" cy="142286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Screen</a:t>
            </a:r>
          </a:p>
          <a:p>
            <a:pPr algn="ctr"/>
            <a:r>
              <a:rPr kumimoji="1" lang="en-US" altLang="ko-KR" sz="1600" b="1" dirty="0" smtClean="0"/>
              <a:t>Detection</a:t>
            </a:r>
          </a:p>
        </p:txBody>
      </p:sp>
      <p:sp>
        <p:nvSpPr>
          <p:cNvPr id="3" name="타원 2"/>
          <p:cNvSpPr/>
          <p:nvPr/>
        </p:nvSpPr>
        <p:spPr>
          <a:xfrm>
            <a:off x="5062151" y="3403357"/>
            <a:ext cx="1422867" cy="142286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Scanner</a:t>
            </a:r>
          </a:p>
          <a:p>
            <a:pPr algn="ctr"/>
            <a:r>
              <a:rPr kumimoji="1" lang="en-US" altLang="ko-KR" sz="1600" b="1" dirty="0" smtClean="0"/>
              <a:t>Detection</a:t>
            </a:r>
          </a:p>
        </p:txBody>
      </p:sp>
      <p:sp>
        <p:nvSpPr>
          <p:cNvPr id="4" name="타원 3"/>
          <p:cNvSpPr/>
          <p:nvPr/>
        </p:nvSpPr>
        <p:spPr>
          <a:xfrm>
            <a:off x="5718600" y="4980308"/>
            <a:ext cx="1422867" cy="142286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Server</a:t>
            </a:r>
          </a:p>
          <a:p>
            <a:pPr algn="ctr"/>
            <a:r>
              <a:rPr kumimoji="1" lang="en-US" altLang="ko-KR" sz="1600" b="1" dirty="0" smtClean="0"/>
              <a:t>Data</a:t>
            </a:r>
          </a:p>
        </p:txBody>
      </p:sp>
      <p:sp>
        <p:nvSpPr>
          <p:cNvPr id="6" name="타원 5"/>
          <p:cNvSpPr/>
          <p:nvPr/>
        </p:nvSpPr>
        <p:spPr>
          <a:xfrm>
            <a:off x="3114908" y="216979"/>
            <a:ext cx="1357917" cy="13579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smtClean="0"/>
              <a:t>Button</a:t>
            </a:r>
            <a:endParaRPr kumimoji="1" lang="en-US" altLang="ko-KR" sz="1600" b="1" dirty="0" smtClean="0"/>
          </a:p>
          <a:p>
            <a:pPr algn="ctr"/>
            <a:r>
              <a:rPr kumimoji="1" lang="en-US" altLang="ko-KR" sz="1600" b="1" dirty="0" smtClean="0"/>
              <a:t>Interface</a:t>
            </a:r>
          </a:p>
        </p:txBody>
      </p:sp>
      <p:sp>
        <p:nvSpPr>
          <p:cNvPr id="7" name="타원 6"/>
          <p:cNvSpPr/>
          <p:nvPr/>
        </p:nvSpPr>
        <p:spPr>
          <a:xfrm>
            <a:off x="5718601" y="216979"/>
            <a:ext cx="1422867" cy="142286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Button</a:t>
            </a:r>
          </a:p>
          <a:p>
            <a:pPr algn="ctr"/>
            <a:r>
              <a:rPr kumimoji="1" lang="en-US" altLang="ko-KR" sz="1600" b="1" dirty="0" smtClean="0"/>
              <a:t>Detection</a:t>
            </a:r>
          </a:p>
        </p:txBody>
      </p:sp>
      <p:sp>
        <p:nvSpPr>
          <p:cNvPr id="8" name="타원 7"/>
          <p:cNvSpPr/>
          <p:nvPr/>
        </p:nvSpPr>
        <p:spPr>
          <a:xfrm>
            <a:off x="2366509" y="1826406"/>
            <a:ext cx="1357917" cy="13579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Screen</a:t>
            </a:r>
          </a:p>
          <a:p>
            <a:pPr algn="ctr"/>
            <a:r>
              <a:rPr kumimoji="1" lang="en-US" altLang="ko-KR" sz="1600" b="1" dirty="0" smtClean="0"/>
              <a:t>Interface</a:t>
            </a:r>
          </a:p>
        </p:txBody>
      </p:sp>
      <p:sp>
        <p:nvSpPr>
          <p:cNvPr id="9" name="타원 8"/>
          <p:cNvSpPr/>
          <p:nvPr/>
        </p:nvSpPr>
        <p:spPr>
          <a:xfrm>
            <a:off x="2366509" y="3468307"/>
            <a:ext cx="1357917" cy="13579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Scanner</a:t>
            </a:r>
          </a:p>
          <a:p>
            <a:pPr algn="ctr"/>
            <a:r>
              <a:rPr kumimoji="1" lang="en-US" altLang="ko-KR" sz="1600" b="1" dirty="0" smtClean="0"/>
              <a:t>Interface</a:t>
            </a:r>
          </a:p>
        </p:txBody>
      </p:sp>
      <p:sp>
        <p:nvSpPr>
          <p:cNvPr id="12" name="타원 11"/>
          <p:cNvSpPr/>
          <p:nvPr/>
        </p:nvSpPr>
        <p:spPr>
          <a:xfrm>
            <a:off x="3114908" y="5045258"/>
            <a:ext cx="1357917" cy="13579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 smtClean="0"/>
              <a:t>Server</a:t>
            </a:r>
          </a:p>
          <a:p>
            <a:pPr algn="ctr"/>
            <a:r>
              <a:rPr kumimoji="1" lang="en-US" altLang="ko-KR" sz="1600" b="1" dirty="0" smtClean="0"/>
              <a:t>Interface</a:t>
            </a:r>
          </a:p>
        </p:txBody>
      </p:sp>
      <p:cxnSp>
        <p:nvCxnSpPr>
          <p:cNvPr id="13" name="직선 화살표 연결선 12"/>
          <p:cNvCxnSpPr>
            <a:endCxn id="8" idx="2"/>
          </p:cNvCxnSpPr>
          <p:nvPr/>
        </p:nvCxnSpPr>
        <p:spPr>
          <a:xfrm>
            <a:off x="263611" y="2450860"/>
            <a:ext cx="2102898" cy="54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296336" y="593965"/>
            <a:ext cx="1818572" cy="642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1381892" y="286188"/>
            <a:ext cx="1678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Button Sensor Input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190329" y="2100441"/>
            <a:ext cx="213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/>
              <a:t>Touch Screen Sensor </a:t>
            </a:r>
            <a:r>
              <a:rPr kumimoji="1" lang="en-US" altLang="ko-KR" sz="1400" b="1" dirty="0" smtClean="0"/>
              <a:t>Input</a:t>
            </a:r>
          </a:p>
        </p:txBody>
      </p:sp>
      <p:cxnSp>
        <p:nvCxnSpPr>
          <p:cNvPr id="18" name="직선 화살표 연결선 17"/>
          <p:cNvCxnSpPr>
            <a:endCxn id="9" idx="2"/>
          </p:cNvCxnSpPr>
          <p:nvPr/>
        </p:nvCxnSpPr>
        <p:spPr>
          <a:xfrm>
            <a:off x="502508" y="4108453"/>
            <a:ext cx="1864001" cy="38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576139" y="3808975"/>
            <a:ext cx="184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smtClean="0"/>
              <a:t>Barcode Scanner </a:t>
            </a:r>
            <a:r>
              <a:rPr kumimoji="1" lang="en-US" altLang="ko-KR" sz="1200" b="1" dirty="0" smtClean="0"/>
              <a:t>Input</a:t>
            </a:r>
          </a:p>
        </p:txBody>
      </p:sp>
      <p:cxnSp>
        <p:nvCxnSpPr>
          <p:cNvPr id="20" name="직선 화살표 연결선 19"/>
          <p:cNvCxnSpPr>
            <a:endCxn id="12" idx="2"/>
          </p:cNvCxnSpPr>
          <p:nvPr/>
        </p:nvCxnSpPr>
        <p:spPr>
          <a:xfrm>
            <a:off x="1561161" y="5691741"/>
            <a:ext cx="1553747" cy="32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/>
          <p:nvPr/>
        </p:nvSpPr>
        <p:spPr>
          <a:xfrm>
            <a:off x="1785207" y="5385228"/>
            <a:ext cx="12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Obtained Data</a:t>
            </a:r>
            <a:endParaRPr kumimoji="1" lang="ko-KR" altLang="en-US" sz="1400" b="1" dirty="0"/>
          </a:p>
        </p:txBody>
      </p:sp>
      <p:cxnSp>
        <p:nvCxnSpPr>
          <p:cNvPr id="107" name="직선 연결선[R] 106"/>
          <p:cNvCxnSpPr/>
          <p:nvPr/>
        </p:nvCxnSpPr>
        <p:spPr>
          <a:xfrm>
            <a:off x="9532169" y="1335375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텍스트 상자 108"/>
          <p:cNvSpPr txBox="1"/>
          <p:nvPr/>
        </p:nvSpPr>
        <p:spPr>
          <a:xfrm>
            <a:off x="9764031" y="1335375"/>
            <a:ext cx="158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Power Information</a:t>
            </a:r>
            <a:endParaRPr kumimoji="1" lang="ko-KR" altLang="en-US" sz="1400" b="1" dirty="0"/>
          </a:p>
        </p:txBody>
      </p:sp>
      <p:cxnSp>
        <p:nvCxnSpPr>
          <p:cNvPr id="110" name="직선 화살표 연결선 109"/>
          <p:cNvCxnSpPr>
            <a:stCxn id="6" idx="6"/>
            <a:endCxn id="7" idx="2"/>
          </p:cNvCxnSpPr>
          <p:nvPr/>
        </p:nvCxnSpPr>
        <p:spPr>
          <a:xfrm>
            <a:off x="4472825" y="895938"/>
            <a:ext cx="1245776" cy="3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" idx="6"/>
            <a:endCxn id="2" idx="2"/>
          </p:cNvCxnSpPr>
          <p:nvPr/>
        </p:nvCxnSpPr>
        <p:spPr>
          <a:xfrm>
            <a:off x="3724426" y="2505365"/>
            <a:ext cx="1337726" cy="3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9" idx="6"/>
            <a:endCxn id="3" idx="2"/>
          </p:cNvCxnSpPr>
          <p:nvPr/>
        </p:nvCxnSpPr>
        <p:spPr>
          <a:xfrm flipV="1">
            <a:off x="3724426" y="4114791"/>
            <a:ext cx="1337725" cy="3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2" idx="6"/>
            <a:endCxn id="4" idx="2"/>
          </p:cNvCxnSpPr>
          <p:nvPr/>
        </p:nvCxnSpPr>
        <p:spPr>
          <a:xfrm flipV="1">
            <a:off x="4472825" y="5691742"/>
            <a:ext cx="1245775" cy="3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7" idx="6"/>
          </p:cNvCxnSpPr>
          <p:nvPr/>
        </p:nvCxnSpPr>
        <p:spPr>
          <a:xfrm>
            <a:off x="7141468" y="928413"/>
            <a:ext cx="2145157" cy="535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[R] 130"/>
          <p:cNvCxnSpPr/>
          <p:nvPr/>
        </p:nvCxnSpPr>
        <p:spPr>
          <a:xfrm>
            <a:off x="9532169" y="1639846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2" idx="6"/>
          </p:cNvCxnSpPr>
          <p:nvPr/>
        </p:nvCxnSpPr>
        <p:spPr>
          <a:xfrm>
            <a:off x="6485019" y="2537840"/>
            <a:ext cx="2691932" cy="188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V="1">
            <a:off x="6479646" y="2918233"/>
            <a:ext cx="2697305" cy="930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4" idx="6"/>
          </p:cNvCxnSpPr>
          <p:nvPr/>
        </p:nvCxnSpPr>
        <p:spPr>
          <a:xfrm flipV="1">
            <a:off x="7141467" y="5155992"/>
            <a:ext cx="2322201" cy="5357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텍스트 상자 142"/>
          <p:cNvSpPr txBox="1"/>
          <p:nvPr/>
        </p:nvSpPr>
        <p:spPr>
          <a:xfrm>
            <a:off x="4569855" y="579571"/>
            <a:ext cx="108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Button Data</a:t>
            </a:r>
          </a:p>
        </p:txBody>
      </p:sp>
      <p:sp>
        <p:nvSpPr>
          <p:cNvPr id="144" name="텍스트 상자 143"/>
          <p:cNvSpPr txBox="1"/>
          <p:nvPr/>
        </p:nvSpPr>
        <p:spPr>
          <a:xfrm>
            <a:off x="3843938" y="2168417"/>
            <a:ext cx="1072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smtClean="0"/>
              <a:t>Screen Data</a:t>
            </a:r>
            <a:endParaRPr kumimoji="1" lang="en-US" altLang="ko-KR" sz="1400" b="1" dirty="0" smtClean="0"/>
          </a:p>
        </p:txBody>
      </p:sp>
      <p:sp>
        <p:nvSpPr>
          <p:cNvPr id="145" name="텍스트 상자 144"/>
          <p:cNvSpPr txBox="1"/>
          <p:nvPr/>
        </p:nvSpPr>
        <p:spPr>
          <a:xfrm>
            <a:off x="3820366" y="3777845"/>
            <a:ext cx="116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/>
              <a:t>Scanner Data</a:t>
            </a:r>
          </a:p>
        </p:txBody>
      </p:sp>
      <p:sp>
        <p:nvSpPr>
          <p:cNvPr id="146" name="텍스트 상자 145"/>
          <p:cNvSpPr txBox="1"/>
          <p:nvPr/>
        </p:nvSpPr>
        <p:spPr>
          <a:xfrm>
            <a:off x="4472322" y="5430980"/>
            <a:ext cx="1258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Data from server</a:t>
            </a:r>
          </a:p>
        </p:txBody>
      </p:sp>
      <p:cxnSp>
        <p:nvCxnSpPr>
          <p:cNvPr id="147" name="직선 연결선[R] 146"/>
          <p:cNvCxnSpPr/>
          <p:nvPr/>
        </p:nvCxnSpPr>
        <p:spPr>
          <a:xfrm>
            <a:off x="9573475" y="2699394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텍스트 상자 147"/>
          <p:cNvSpPr txBox="1"/>
          <p:nvPr/>
        </p:nvSpPr>
        <p:spPr>
          <a:xfrm>
            <a:off x="9910558" y="2699394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Sell Information</a:t>
            </a:r>
            <a:endParaRPr kumimoji="1" lang="ko-KR" altLang="en-US" sz="1400" b="1" dirty="0"/>
          </a:p>
        </p:txBody>
      </p:sp>
      <p:cxnSp>
        <p:nvCxnSpPr>
          <p:cNvPr id="149" name="직선 연결선[R] 148"/>
          <p:cNvCxnSpPr/>
          <p:nvPr/>
        </p:nvCxnSpPr>
        <p:spPr>
          <a:xfrm>
            <a:off x="9573475" y="3003865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[R] 149"/>
          <p:cNvCxnSpPr/>
          <p:nvPr/>
        </p:nvCxnSpPr>
        <p:spPr>
          <a:xfrm>
            <a:off x="9561536" y="3308336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텍스트 상자 150"/>
          <p:cNvSpPr txBox="1"/>
          <p:nvPr/>
        </p:nvSpPr>
        <p:spPr>
          <a:xfrm>
            <a:off x="9765057" y="3308336"/>
            <a:ext cx="164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Refund Information</a:t>
            </a:r>
            <a:endParaRPr kumimoji="1" lang="ko-KR" altLang="en-US" sz="1400" b="1" dirty="0"/>
          </a:p>
        </p:txBody>
      </p:sp>
      <p:cxnSp>
        <p:nvCxnSpPr>
          <p:cNvPr id="152" name="직선 연결선[R] 151"/>
          <p:cNvCxnSpPr/>
          <p:nvPr/>
        </p:nvCxnSpPr>
        <p:spPr>
          <a:xfrm>
            <a:off x="9561536" y="3612807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[R] 152"/>
          <p:cNvCxnSpPr/>
          <p:nvPr/>
        </p:nvCxnSpPr>
        <p:spPr>
          <a:xfrm>
            <a:off x="9532169" y="4983614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텍스트 상자 153"/>
          <p:cNvSpPr txBox="1"/>
          <p:nvPr/>
        </p:nvSpPr>
        <p:spPr>
          <a:xfrm>
            <a:off x="9643325" y="4983614"/>
            <a:ext cx="183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Inventory Information</a:t>
            </a:r>
            <a:endParaRPr kumimoji="1" lang="ko-KR" altLang="en-US" sz="1400" b="1" dirty="0"/>
          </a:p>
        </p:txBody>
      </p:sp>
      <p:cxnSp>
        <p:nvCxnSpPr>
          <p:cNvPr id="155" name="직선 연결선[R] 154"/>
          <p:cNvCxnSpPr/>
          <p:nvPr/>
        </p:nvCxnSpPr>
        <p:spPr>
          <a:xfrm>
            <a:off x="9532169" y="5288085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V="1">
            <a:off x="6577514" y="3471613"/>
            <a:ext cx="2886154" cy="614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3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088779" y="2342154"/>
            <a:ext cx="1259861" cy="12598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POS</a:t>
            </a:r>
          </a:p>
          <a:p>
            <a:pPr algn="ctr"/>
            <a:r>
              <a:rPr kumimoji="1" lang="en-US" altLang="ko-KR" b="1" dirty="0" smtClean="0"/>
              <a:t>Control</a:t>
            </a:r>
          </a:p>
          <a:p>
            <a:pPr algn="ctr"/>
            <a:r>
              <a:rPr kumimoji="1" lang="en-US" altLang="ko-KR" b="1" dirty="0" smtClean="0"/>
              <a:t>2.1</a:t>
            </a:r>
            <a:endParaRPr kumimoji="1" lang="en-US" altLang="ko-KR" b="1" dirty="0" smtClean="0"/>
          </a:p>
        </p:txBody>
      </p:sp>
      <p:cxnSp>
        <p:nvCxnSpPr>
          <p:cNvPr id="6" name="직선 연결선[R] 5"/>
          <p:cNvCxnSpPr/>
          <p:nvPr/>
        </p:nvCxnSpPr>
        <p:spPr>
          <a:xfrm>
            <a:off x="477379" y="1179258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709241" y="1179258"/>
            <a:ext cx="158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Power Information</a:t>
            </a:r>
            <a:endParaRPr kumimoji="1" lang="ko-KR" altLang="en-US" sz="1400" b="1" dirty="0"/>
          </a:p>
        </p:txBody>
      </p:sp>
      <p:cxnSp>
        <p:nvCxnSpPr>
          <p:cNvPr id="8" name="직선 연결선[R] 7"/>
          <p:cNvCxnSpPr/>
          <p:nvPr/>
        </p:nvCxnSpPr>
        <p:spPr>
          <a:xfrm>
            <a:off x="477379" y="1483729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>
            <a:off x="518685" y="2543277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5768" y="2543277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Sell Information</a:t>
            </a:r>
            <a:endParaRPr kumimoji="1" lang="ko-KR" altLang="en-US" sz="1400" b="1" dirty="0"/>
          </a:p>
        </p:txBody>
      </p:sp>
      <p:cxnSp>
        <p:nvCxnSpPr>
          <p:cNvPr id="11" name="직선 연결선[R] 10"/>
          <p:cNvCxnSpPr/>
          <p:nvPr/>
        </p:nvCxnSpPr>
        <p:spPr>
          <a:xfrm>
            <a:off x="518685" y="2847748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506746" y="3152219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/>
          <p:nvPr/>
        </p:nvSpPr>
        <p:spPr>
          <a:xfrm>
            <a:off x="710267" y="3152219"/>
            <a:ext cx="164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Refund Information</a:t>
            </a:r>
            <a:endParaRPr kumimoji="1" lang="ko-KR" altLang="en-US" sz="1400" b="1" dirty="0"/>
          </a:p>
        </p:txBody>
      </p:sp>
      <p:cxnSp>
        <p:nvCxnSpPr>
          <p:cNvPr id="14" name="직선 연결선[R] 13"/>
          <p:cNvCxnSpPr/>
          <p:nvPr/>
        </p:nvCxnSpPr>
        <p:spPr>
          <a:xfrm>
            <a:off x="506746" y="3456690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477379" y="4827497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588535" y="4827497"/>
            <a:ext cx="183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smtClean="0"/>
              <a:t>Inventory Information</a:t>
            </a:r>
            <a:endParaRPr kumimoji="1" lang="ko-KR" altLang="en-US" sz="1400" b="1" dirty="0"/>
          </a:p>
        </p:txBody>
      </p:sp>
      <p:cxnSp>
        <p:nvCxnSpPr>
          <p:cNvPr id="17" name="직선 연결선[R] 16"/>
          <p:cNvCxnSpPr/>
          <p:nvPr/>
        </p:nvCxnSpPr>
        <p:spPr>
          <a:xfrm>
            <a:off x="477379" y="5131968"/>
            <a:ext cx="2052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59424" y="1338146"/>
            <a:ext cx="1603698" cy="1205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639122" y="2676293"/>
            <a:ext cx="1449657" cy="96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639122" y="3211551"/>
            <a:ext cx="1449657" cy="111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559424" y="3456690"/>
            <a:ext cx="1603698" cy="15390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784401" y="518043"/>
            <a:ext cx="1322429" cy="1322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/>
              <a:t>Printer</a:t>
            </a:r>
          </a:p>
          <a:p>
            <a:pPr algn="ctr"/>
            <a:r>
              <a:rPr kumimoji="1" lang="en-US" altLang="ko-KR" sz="1400" b="1" dirty="0" smtClean="0"/>
              <a:t>Interface</a:t>
            </a:r>
          </a:p>
          <a:p>
            <a:pPr algn="ctr"/>
            <a:r>
              <a:rPr kumimoji="1" lang="en-US" altLang="ko-KR" sz="1400" b="1" dirty="0" smtClean="0"/>
              <a:t>2.2</a:t>
            </a:r>
            <a:endParaRPr kumimoji="1" lang="en-US" altLang="ko-KR" sz="1400" b="1" dirty="0" smtClean="0"/>
          </a:p>
        </p:txBody>
      </p:sp>
      <p:sp>
        <p:nvSpPr>
          <p:cNvPr id="31" name="타원 30"/>
          <p:cNvSpPr/>
          <p:nvPr/>
        </p:nvSpPr>
        <p:spPr>
          <a:xfrm>
            <a:off x="8561269" y="1920553"/>
            <a:ext cx="1322429" cy="1322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/>
              <a:t>Cashier</a:t>
            </a:r>
          </a:p>
          <a:p>
            <a:pPr algn="ctr"/>
            <a:r>
              <a:rPr kumimoji="1" lang="en-US" altLang="ko-KR" sz="1400" b="1" dirty="0" smtClean="0"/>
              <a:t>Screen</a:t>
            </a:r>
          </a:p>
          <a:p>
            <a:pPr algn="ctr"/>
            <a:r>
              <a:rPr kumimoji="1" lang="en-US" altLang="ko-KR" sz="1400" b="1" dirty="0" smtClean="0"/>
              <a:t>Interface</a:t>
            </a:r>
          </a:p>
          <a:p>
            <a:pPr algn="ctr"/>
            <a:r>
              <a:rPr kumimoji="1" lang="en-US" altLang="ko-KR" sz="1400" b="1" dirty="0" smtClean="0"/>
              <a:t>2.3</a:t>
            </a:r>
            <a:endParaRPr kumimoji="1" lang="en-US" altLang="ko-KR" sz="1400" b="1" dirty="0" smtClean="0"/>
          </a:p>
        </p:txBody>
      </p:sp>
      <p:sp>
        <p:nvSpPr>
          <p:cNvPr id="32" name="타원 31"/>
          <p:cNvSpPr/>
          <p:nvPr/>
        </p:nvSpPr>
        <p:spPr>
          <a:xfrm>
            <a:off x="8561269" y="3403144"/>
            <a:ext cx="1396770" cy="13967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/>
              <a:t>Customer</a:t>
            </a:r>
          </a:p>
          <a:p>
            <a:pPr algn="ctr"/>
            <a:r>
              <a:rPr kumimoji="1" lang="en-US" altLang="ko-KR" sz="1400" b="1" dirty="0" smtClean="0"/>
              <a:t>Screen</a:t>
            </a:r>
          </a:p>
          <a:p>
            <a:pPr algn="ctr"/>
            <a:r>
              <a:rPr kumimoji="1" lang="en-US" altLang="ko-KR" sz="1400" b="1" dirty="0" smtClean="0"/>
              <a:t>Interface</a:t>
            </a:r>
          </a:p>
          <a:p>
            <a:pPr algn="ctr"/>
            <a:r>
              <a:rPr kumimoji="1" lang="en-US" altLang="ko-KR" sz="1400" b="1" dirty="0" smtClean="0"/>
              <a:t>2.4</a:t>
            </a:r>
            <a:endParaRPr kumimoji="1" lang="en-US" altLang="ko-KR" sz="1400" b="1" dirty="0" smtClean="0"/>
          </a:p>
        </p:txBody>
      </p:sp>
      <p:sp>
        <p:nvSpPr>
          <p:cNvPr id="33" name="타원 32"/>
          <p:cNvSpPr/>
          <p:nvPr/>
        </p:nvSpPr>
        <p:spPr>
          <a:xfrm>
            <a:off x="7784401" y="4879995"/>
            <a:ext cx="1322429" cy="1322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/>
              <a:t>Server</a:t>
            </a:r>
          </a:p>
          <a:p>
            <a:pPr algn="ctr"/>
            <a:r>
              <a:rPr kumimoji="1" lang="en-US" altLang="ko-KR" sz="1400" b="1" dirty="0" smtClean="0"/>
              <a:t>Interface</a:t>
            </a:r>
          </a:p>
          <a:p>
            <a:pPr algn="ctr"/>
            <a:r>
              <a:rPr kumimoji="1" lang="en-US" altLang="ko-KR" sz="1400" b="1" dirty="0" smtClean="0"/>
              <a:t>2.5</a:t>
            </a:r>
            <a:endParaRPr kumimoji="1" lang="en-US" altLang="ko-KR" sz="1400" b="1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5144431" y="1186692"/>
            <a:ext cx="2602800" cy="1236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2"/>
          </p:cNvCxnSpPr>
          <p:nvPr/>
        </p:nvCxnSpPr>
        <p:spPr>
          <a:xfrm flipV="1">
            <a:off x="5422982" y="2581768"/>
            <a:ext cx="3138287" cy="233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2" idx="2"/>
          </p:cNvCxnSpPr>
          <p:nvPr/>
        </p:nvCxnSpPr>
        <p:spPr>
          <a:xfrm>
            <a:off x="5461082" y="3152219"/>
            <a:ext cx="3100187" cy="949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304460" y="3403144"/>
            <a:ext cx="2509308" cy="1897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48"/>
          <p:cNvSpPr txBox="1"/>
          <p:nvPr/>
        </p:nvSpPr>
        <p:spPr>
          <a:xfrm rot="19999134">
            <a:off x="5497860" y="1433243"/>
            <a:ext cx="1692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/>
              <a:t>Printer Command</a:t>
            </a:r>
            <a:endParaRPr kumimoji="1" lang="ko-KR" altLang="en-US" sz="1600" b="1" dirty="0"/>
          </a:p>
        </p:txBody>
      </p:sp>
      <p:sp>
        <p:nvSpPr>
          <p:cNvPr id="50" name="텍스트 상자 49"/>
          <p:cNvSpPr txBox="1"/>
          <p:nvPr/>
        </p:nvSpPr>
        <p:spPr>
          <a:xfrm rot="21436814">
            <a:off x="5851980" y="2341267"/>
            <a:ext cx="2352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/>
              <a:t>Cashier Screen Command</a:t>
            </a:r>
            <a:endParaRPr kumimoji="1" lang="ko-KR" altLang="en-US" sz="1600" b="1" dirty="0"/>
          </a:p>
        </p:txBody>
      </p:sp>
      <p:sp>
        <p:nvSpPr>
          <p:cNvPr id="51" name="텍스트 상자 50"/>
          <p:cNvSpPr txBox="1"/>
          <p:nvPr/>
        </p:nvSpPr>
        <p:spPr>
          <a:xfrm rot="977903">
            <a:off x="6085503" y="3359536"/>
            <a:ext cx="2545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/>
              <a:t>Customer Screen Command</a:t>
            </a:r>
            <a:endParaRPr kumimoji="1" lang="ko-KR" altLang="en-US" sz="1600" b="1" dirty="0"/>
          </a:p>
        </p:txBody>
      </p:sp>
      <p:sp>
        <p:nvSpPr>
          <p:cNvPr id="52" name="텍스트 상자 51"/>
          <p:cNvSpPr txBox="1"/>
          <p:nvPr/>
        </p:nvSpPr>
        <p:spPr>
          <a:xfrm rot="2080685">
            <a:off x="6568245" y="4303743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/>
              <a:t>Update Data</a:t>
            </a:r>
            <a:endParaRPr kumimoji="1" lang="ko-KR" altLang="en-US" sz="1600" b="1" dirty="0"/>
          </a:p>
        </p:txBody>
      </p:sp>
      <p:cxnSp>
        <p:nvCxnSpPr>
          <p:cNvPr id="53" name="직선 화살표 연결선 52"/>
          <p:cNvCxnSpPr>
            <a:stCxn id="30" idx="6"/>
          </p:cNvCxnSpPr>
          <p:nvPr/>
        </p:nvCxnSpPr>
        <p:spPr>
          <a:xfrm flipV="1">
            <a:off x="9106830" y="1179257"/>
            <a:ext cx="209642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6"/>
          </p:cNvCxnSpPr>
          <p:nvPr/>
        </p:nvCxnSpPr>
        <p:spPr>
          <a:xfrm flipV="1">
            <a:off x="9883698" y="2581767"/>
            <a:ext cx="177775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2" idx="6"/>
          </p:cNvCxnSpPr>
          <p:nvPr/>
        </p:nvCxnSpPr>
        <p:spPr>
          <a:xfrm>
            <a:off x="9958039" y="4101529"/>
            <a:ext cx="14162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3" idx="6"/>
          </p:cNvCxnSpPr>
          <p:nvPr/>
        </p:nvCxnSpPr>
        <p:spPr>
          <a:xfrm flipV="1">
            <a:off x="9106830" y="5541209"/>
            <a:ext cx="155931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64"/>
          <p:cNvSpPr txBox="1"/>
          <p:nvPr/>
        </p:nvSpPr>
        <p:spPr>
          <a:xfrm>
            <a:off x="9715442" y="831382"/>
            <a:ext cx="6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Print</a:t>
            </a:r>
            <a:endParaRPr kumimoji="1" lang="ko-KR" altLang="en-US" b="1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10593659" y="2215376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Display</a:t>
            </a:r>
            <a:endParaRPr kumimoji="1" lang="ko-KR" altLang="en-US" b="1" dirty="0"/>
          </a:p>
        </p:txBody>
      </p:sp>
      <p:sp>
        <p:nvSpPr>
          <p:cNvPr id="67" name="텍스트 상자 66"/>
          <p:cNvSpPr txBox="1"/>
          <p:nvPr/>
        </p:nvSpPr>
        <p:spPr>
          <a:xfrm>
            <a:off x="10238460" y="3732197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Display</a:t>
            </a:r>
            <a:endParaRPr kumimoji="1" lang="ko-KR" altLang="en-US" b="1" dirty="0"/>
          </a:p>
        </p:txBody>
      </p:sp>
      <p:sp>
        <p:nvSpPr>
          <p:cNvPr id="68" name="텍스트 상자 67"/>
          <p:cNvSpPr txBox="1"/>
          <p:nvPr/>
        </p:nvSpPr>
        <p:spPr>
          <a:xfrm>
            <a:off x="9252220" y="513677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Update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614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9670"/>
              </p:ext>
            </p:extLst>
          </p:nvPr>
        </p:nvGraphicFramePr>
        <p:xfrm>
          <a:off x="2133600" y="0"/>
          <a:ext cx="6413190" cy="7680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9259"/>
                <a:gridCol w="2216201"/>
                <a:gridCol w="2137730"/>
              </a:tblGrid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Input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Output 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Format / Type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r>
                        <a:rPr lang="en-US" altLang="ko-KR" sz="1200" baseline="0" dirty="0" smtClean="0"/>
                        <a:t> Sensor Input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 입력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True/False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Touch Screen</a:t>
                      </a:r>
                      <a:r>
                        <a:rPr lang="en-US" altLang="ko-KR" sz="1200" baseline="0" dirty="0" smtClean="0"/>
                        <a:t> Sensor Input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터치 스크린 입력 정보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True/False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Barcode Scanner Input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바코드 입력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True/False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Obtained 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서버에서 받아온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Structure</a:t>
                      </a:r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Button</a:t>
                      </a:r>
                      <a:r>
                        <a:rPr lang="en-US" altLang="ko-KR" sz="1200" baseline="0" dirty="0" smtClean="0"/>
                        <a:t> 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켜짐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 꺼짐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Boolean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Screen</a:t>
                      </a:r>
                      <a:r>
                        <a:rPr lang="en-US" altLang="ko-KR" sz="1200" baseline="0" dirty="0" smtClean="0"/>
                        <a:t> 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캐셔가 선택한 행동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Character(key)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Scanner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스캐너가 읽어들인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물건 </a:t>
                      </a:r>
                      <a:r>
                        <a:rPr lang="en-US" altLang="ko-KR" sz="1200" dirty="0" smtClean="0"/>
                        <a:t>&amp;</a:t>
                      </a:r>
                      <a:r>
                        <a:rPr lang="ko-KR" altLang="en-US" sz="1200" dirty="0" smtClean="0"/>
                        <a:t> 영수증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String</a:t>
                      </a:r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Data from</a:t>
                      </a:r>
                      <a:r>
                        <a:rPr lang="en-US" altLang="ko-KR" sz="1200" baseline="0" dirty="0" smtClean="0"/>
                        <a:t> Server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서버에서 가져온 재고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Structure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name:string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quantity:integer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price:integer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barcode:integer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Sale</a:t>
                      </a:r>
                      <a:r>
                        <a:rPr lang="en-US" altLang="ko-KR" sz="1200" baseline="0" dirty="0" smtClean="0"/>
                        <a:t> Receipt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판매 영수증 출력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File,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string(name of receipt)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Refund Receipt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환불 영수증 출력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File,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string(name</a:t>
                      </a:r>
                      <a:r>
                        <a:rPr lang="en-US" altLang="ko-KR" sz="1200" baseline="0" dirty="0" smtClean="0"/>
                        <a:t> of receipt)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Daily Report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일일 정산 출력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Print Inventory</a:t>
                      </a:r>
                      <a:r>
                        <a:rPr lang="en-US" altLang="ko-KR" sz="1200" baseline="0" dirty="0" smtClean="0"/>
                        <a:t> Report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재고 확인 결과 출력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Display Sale 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판매 정보 표시 관련 데이터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상품의 종류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 수량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List of Structure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name:string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quantity:integer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Display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Refund Result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환불 결과 표시 관련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List of Structure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name:string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quantity:integer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price:integer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Display Out-of-Stock Message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재고 부족 에러 메시지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Display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Error Message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환불 불가 에러 메시지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</a:tr>
              <a:tr h="234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Update 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서버로 재 전송되는 데이터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Structure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name:string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quantity:integer</a:t>
                      </a:r>
                      <a:r>
                        <a:rPr lang="en-US" altLang="ko-KR" sz="1200" dirty="0" smtClean="0"/>
                        <a:t>),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string(name of receipt)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1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860</Words>
  <Application>Microsoft Macintosh PowerPoint</Application>
  <PresentationFormat>와이드스크린</PresentationFormat>
  <Paragraphs>393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Calibri</vt:lpstr>
      <vt:lpstr>Calibri Light</vt:lpstr>
      <vt:lpstr>Mangal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대충 로직을 생각해보면…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최병규</cp:lastModifiedBy>
  <cp:revision>94</cp:revision>
  <dcterms:created xsi:type="dcterms:W3CDTF">2017-09-20T04:53:02Z</dcterms:created>
  <dcterms:modified xsi:type="dcterms:W3CDTF">2017-10-22T10:39:07Z</dcterms:modified>
</cp:coreProperties>
</file>