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1"/>
  </p:notesMasterIdLst>
  <p:sldIdLst>
    <p:sldId id="256" r:id="rId2"/>
    <p:sldId id="257" r:id="rId3"/>
    <p:sldId id="296" r:id="rId4"/>
    <p:sldId id="297" r:id="rId5"/>
    <p:sldId id="310" r:id="rId6"/>
    <p:sldId id="298" r:id="rId7"/>
    <p:sldId id="299" r:id="rId8"/>
    <p:sldId id="300" r:id="rId9"/>
    <p:sldId id="308" r:id="rId10"/>
    <p:sldId id="319" r:id="rId11"/>
    <p:sldId id="301" r:id="rId12"/>
    <p:sldId id="302" r:id="rId13"/>
    <p:sldId id="304" r:id="rId14"/>
    <p:sldId id="303" r:id="rId15"/>
    <p:sldId id="305" r:id="rId16"/>
    <p:sldId id="311" r:id="rId17"/>
    <p:sldId id="312" r:id="rId18"/>
    <p:sldId id="306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1"/>
    <p:restoredTop sz="86572"/>
  </p:normalViewPr>
  <p:slideViewPr>
    <p:cSldViewPr snapToGrid="0" snapToObjects="1">
      <p:cViewPr varScale="1">
        <p:scale>
          <a:sx n="184" d="100"/>
          <a:sy n="184" d="100"/>
        </p:scale>
        <p:origin x="16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1.emf"/><Relationship Id="rId4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11D5-87C7-0A43-BD52-3CB93A556D20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A29ED-2E91-924E-AFCF-46BEDC85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tiff"/><Relationship Id="rId5" Type="http://schemas.openxmlformats.org/officeDocument/2006/relationships/image" Target="../media/image2.tiff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The Inductor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54223" y="2175827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>
                <a:latin typeface="Arial"/>
                <a:cs typeface="Arial"/>
              </a:rPr>
              <a:t>Section VIII</a:t>
            </a:r>
          </a:p>
        </p:txBody>
      </p:sp>
    </p:spTree>
    <p:extLst>
      <p:ext uri="{BB962C8B-B14F-4D97-AF65-F5344CB8AC3E}">
        <p14:creationId xmlns:p14="http://schemas.microsoft.com/office/powerpoint/2010/main" val="214763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a)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b)		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c)	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6">
            <a:extLst>
              <a:ext uri="{FF2B5EF4-FFF2-40B4-BE49-F238E27FC236}">
                <a16:creationId xmlns:a16="http://schemas.microsoft.com/office/drawing/2014/main" id="{FABD865A-8022-4346-AE1F-FD97EF42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925B28-5228-E849-AA4D-D54347AAF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ED51A51-9497-1F4B-BF2E-81564A235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1381" y="1613140"/>
          <a:ext cx="468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8" r:id="rId5" imgW="62318900" imgH="12293600" progId="Equation.3">
                  <p:embed/>
                </p:oleObj>
              </mc:Choice>
              <mc:Fallback>
                <p:oleObj r:id="rId5" imgW="62318900" imgH="122936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ED51A51-9497-1F4B-BF2E-81564A235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381" y="1613140"/>
                        <a:ext cx="4686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DB4860E2-6457-D947-BA85-7FBACE92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6A86DDC-8887-1E47-BF95-47DA1DEC6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1381" y="2832100"/>
          <a:ext cx="547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r:id="rId7" imgW="64363600" imgH="12293600" progId="Equation.3">
                  <p:embed/>
                </p:oleObj>
              </mc:Choice>
              <mc:Fallback>
                <p:oleObj r:id="rId7" imgW="64363600" imgH="122936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6A86DDC-8887-1E47-BF95-47DA1DEC6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381" y="2832100"/>
                        <a:ext cx="547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169B99EC-A825-B14F-95FC-BCC80A0B5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0FD3973-352F-7846-AA57-C2B4326E5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1381" y="4241800"/>
          <a:ext cx="3771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r:id="rId9" imgW="50025300" imgH="12293600" progId="Equation.3">
                  <p:embed/>
                </p:oleObj>
              </mc:Choice>
              <mc:Fallback>
                <p:oleObj r:id="rId9" imgW="50025300" imgH="122936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0FD3973-352F-7846-AA57-C2B4326E5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381" y="4241800"/>
                        <a:ext cx="37719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80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/>
              <a:t>Consider the following circuit: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3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Canvas 188">
            <a:extLst>
              <a:ext uri="{FF2B5EF4-FFF2-40B4-BE49-F238E27FC236}">
                <a16:creationId xmlns:a16="http://schemas.microsoft.com/office/drawing/2014/main" id="{72394285-3520-3447-832C-2F9E2F62F471}"/>
              </a:ext>
            </a:extLst>
          </p:cNvPr>
          <p:cNvGrpSpPr/>
          <p:nvPr/>
        </p:nvGrpSpPr>
        <p:grpSpPr>
          <a:xfrm>
            <a:off x="1713547" y="2321385"/>
            <a:ext cx="5564505" cy="2870835"/>
            <a:chOff x="0" y="0"/>
            <a:chExt cx="5564505" cy="28708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530E01-116C-7444-892E-D4388B0F2A1E}"/>
                </a:ext>
              </a:extLst>
            </p:cNvPr>
            <p:cNvSpPr/>
            <p:nvPr/>
          </p:nvSpPr>
          <p:spPr>
            <a:xfrm>
              <a:off x="0" y="0"/>
              <a:ext cx="5564505" cy="2870835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6" name="Line 190">
              <a:extLst>
                <a:ext uri="{FF2B5EF4-FFF2-40B4-BE49-F238E27FC236}">
                  <a16:creationId xmlns:a16="http://schemas.microsoft.com/office/drawing/2014/main" id="{64C65D26-BBAA-0346-A558-AA71D8DE64AB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374015" y="913130"/>
              <a:ext cx="685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Line 192">
              <a:extLst>
                <a:ext uri="{FF2B5EF4-FFF2-40B4-BE49-F238E27FC236}">
                  <a16:creationId xmlns:a16="http://schemas.microsoft.com/office/drawing/2014/main" id="{1B3B3007-D5BC-8B47-8114-E2CFBEDB5D25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1583055" y="922655"/>
              <a:ext cx="1314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Line 195">
              <a:extLst>
                <a:ext uri="{FF2B5EF4-FFF2-40B4-BE49-F238E27FC236}">
                  <a16:creationId xmlns:a16="http://schemas.microsoft.com/office/drawing/2014/main" id="{6BDC06DB-975A-1246-A09F-F59BD246861B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545965" y="903605"/>
              <a:ext cx="0" cy="809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196">
              <a:extLst>
                <a:ext uri="{FF2B5EF4-FFF2-40B4-BE49-F238E27FC236}">
                  <a16:creationId xmlns:a16="http://schemas.microsoft.com/office/drawing/2014/main" id="{2BA7E34D-1955-F14D-934C-CD46F922FB96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573905" y="2341880"/>
              <a:ext cx="0" cy="514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197">
              <a:extLst>
                <a:ext uri="{FF2B5EF4-FFF2-40B4-BE49-F238E27FC236}">
                  <a16:creationId xmlns:a16="http://schemas.microsoft.com/office/drawing/2014/main" id="{EBAF6A98-AF6F-6249-8F64-5AA46940DFF4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 flipH="1" flipV="1">
              <a:off x="363855" y="2837180"/>
              <a:ext cx="4210050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Line 200">
              <a:extLst>
                <a:ext uri="{FF2B5EF4-FFF2-40B4-BE49-F238E27FC236}">
                  <a16:creationId xmlns:a16="http://schemas.microsoft.com/office/drawing/2014/main" id="{263975B6-3064-FA4A-8FCB-606A23706282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431415" y="913130"/>
              <a:ext cx="0" cy="733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Line 202">
              <a:extLst>
                <a:ext uri="{FF2B5EF4-FFF2-40B4-BE49-F238E27FC236}">
                  <a16:creationId xmlns:a16="http://schemas.microsoft.com/office/drawing/2014/main" id="{7CCB5226-BB2F-C04B-BA79-9CE09D10395F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450465" y="2199005"/>
              <a:ext cx="0" cy="619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Text Box 205">
              <a:extLst>
                <a:ext uri="{FF2B5EF4-FFF2-40B4-BE49-F238E27FC236}">
                  <a16:creationId xmlns:a16="http://schemas.microsoft.com/office/drawing/2014/main" id="{CDE338F8-9626-4549-A557-06F5C69CD9C6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649855" y="1922780"/>
              <a:ext cx="1296670" cy="66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Switch ‘B’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208">
              <a:extLst>
                <a:ext uri="{FF2B5EF4-FFF2-40B4-BE49-F238E27FC236}">
                  <a16:creationId xmlns:a16="http://schemas.microsoft.com/office/drawing/2014/main" id="{2A3AE657-9728-EA40-97BE-1EFB790FF675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009140" y="358775"/>
              <a:ext cx="3555365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Resistor ‘R’ (to limit the current)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7A0A0D-7FA2-7A42-A89A-459C4AD2EDAE}"/>
                </a:ext>
              </a:extLst>
            </p:cNvPr>
            <p:cNvGrpSpPr>
              <a:grpSpLocks noRot="1" noChangeAspect="1"/>
            </p:cNvGrpSpPr>
            <p:nvPr/>
          </p:nvGrpSpPr>
          <p:grpSpPr bwMode="auto">
            <a:xfrm>
              <a:off x="4448810" y="1650365"/>
              <a:ext cx="183515" cy="732153"/>
              <a:chOff x="-1" y="0"/>
              <a:chExt cx="20001" cy="2000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B7C94B0-7B56-A948-9F10-0C8DB5484D86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-1" y="0"/>
                <a:ext cx="20001" cy="5013"/>
                <a:chOff x="3456" y="8424"/>
                <a:chExt cx="289" cy="289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92CA651-7893-C143-850F-B45FD550B757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600" y="8424"/>
                  <a:ext cx="145" cy="289"/>
                  <a:chOff x="3600" y="8424"/>
                  <a:chExt cx="145" cy="289"/>
                </a:xfrm>
              </p:grpSpPr>
              <p:sp>
                <p:nvSpPr>
                  <p:cNvPr id="58" name="Arc 548">
                    <a:extLst>
                      <a:ext uri="{FF2B5EF4-FFF2-40B4-BE49-F238E27FC236}">
                        <a16:creationId xmlns:a16="http://schemas.microsoft.com/office/drawing/2014/main" id="{82F39408-58EC-EB4A-A8CB-8532F45F9895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3600" y="8424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Arc 549">
                    <a:extLst>
                      <a:ext uri="{FF2B5EF4-FFF2-40B4-BE49-F238E27FC236}">
                        <a16:creationId xmlns:a16="http://schemas.microsoft.com/office/drawing/2014/main" id="{5AB0BB16-2FAD-4446-9D9B-0A491737A6C1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V="1">
                    <a:off x="3600" y="8568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0EB605C8-9C3C-0540-961C-2DBDB9EF96CD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456" y="8640"/>
                  <a:ext cx="145" cy="73"/>
                  <a:chOff x="3456" y="8640"/>
                  <a:chExt cx="145" cy="73"/>
                </a:xfrm>
              </p:grpSpPr>
              <p:sp>
                <p:nvSpPr>
                  <p:cNvPr id="56" name="Arc 551">
                    <a:extLst>
                      <a:ext uri="{FF2B5EF4-FFF2-40B4-BE49-F238E27FC236}">
                        <a16:creationId xmlns:a16="http://schemas.microsoft.com/office/drawing/2014/main" id="{B9459006-DE60-524E-8D58-7819BEC2B042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3456" y="8640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Arc 552">
                    <a:extLst>
                      <a:ext uri="{FF2B5EF4-FFF2-40B4-BE49-F238E27FC236}">
                        <a16:creationId xmlns:a16="http://schemas.microsoft.com/office/drawing/2014/main" id="{51FC6C00-D503-3446-8717-5F8FFE8D17DF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 flipV="1">
                    <a:off x="3456" y="8676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8A8FBA6-F656-A846-9C10-38A845CB64AB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-1" y="3747"/>
                <a:ext cx="20001" cy="5013"/>
                <a:chOff x="3456" y="8640"/>
                <a:chExt cx="289" cy="289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4C81D9C5-7F51-064F-A0CE-266F545F1B32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600" y="8640"/>
                  <a:ext cx="145" cy="289"/>
                  <a:chOff x="3600" y="8640"/>
                  <a:chExt cx="145" cy="289"/>
                </a:xfrm>
              </p:grpSpPr>
              <p:sp>
                <p:nvSpPr>
                  <p:cNvPr id="52" name="Arc 555">
                    <a:extLst>
                      <a:ext uri="{FF2B5EF4-FFF2-40B4-BE49-F238E27FC236}">
                        <a16:creationId xmlns:a16="http://schemas.microsoft.com/office/drawing/2014/main" id="{E40150BE-A363-3D44-B815-1CC87030FD8B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3600" y="8640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Arc 556">
                    <a:extLst>
                      <a:ext uri="{FF2B5EF4-FFF2-40B4-BE49-F238E27FC236}">
                        <a16:creationId xmlns:a16="http://schemas.microsoft.com/office/drawing/2014/main" id="{F1AAF18D-7DB1-0448-82EB-E8F2C1C63D4A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V="1">
                    <a:off x="3600" y="8784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46A9E4B-A0C4-9543-9BB7-8F40C934F895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456" y="8856"/>
                  <a:ext cx="145" cy="73"/>
                  <a:chOff x="3456" y="8856"/>
                  <a:chExt cx="145" cy="73"/>
                </a:xfrm>
              </p:grpSpPr>
              <p:sp>
                <p:nvSpPr>
                  <p:cNvPr id="50" name="Arc 558">
                    <a:extLst>
                      <a:ext uri="{FF2B5EF4-FFF2-40B4-BE49-F238E27FC236}">
                        <a16:creationId xmlns:a16="http://schemas.microsoft.com/office/drawing/2014/main" id="{36542833-2827-004E-9448-75328EC14506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3456" y="8856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" name="Arc 559">
                    <a:extLst>
                      <a:ext uri="{FF2B5EF4-FFF2-40B4-BE49-F238E27FC236}">
                        <a16:creationId xmlns:a16="http://schemas.microsoft.com/office/drawing/2014/main" id="{D9FE869A-4558-844E-8F34-478AF2AE8353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 flipV="1">
                    <a:off x="3456" y="8892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F3165D6-9EB3-A34D-A370-D98FA44BE31E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-1" y="7494"/>
                <a:ext cx="20001" cy="5013"/>
                <a:chOff x="3456" y="8856"/>
                <a:chExt cx="289" cy="28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0260D9E-4C26-CC4B-A0C2-A389F6F7977D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600" y="8856"/>
                  <a:ext cx="145" cy="289"/>
                  <a:chOff x="3600" y="8856"/>
                  <a:chExt cx="145" cy="289"/>
                </a:xfrm>
              </p:grpSpPr>
              <p:sp>
                <p:nvSpPr>
                  <p:cNvPr id="46" name="Arc 562">
                    <a:extLst>
                      <a:ext uri="{FF2B5EF4-FFF2-40B4-BE49-F238E27FC236}">
                        <a16:creationId xmlns:a16="http://schemas.microsoft.com/office/drawing/2014/main" id="{FCEDF60C-07AC-8644-A007-A4BAD01237B1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3600" y="8856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" name="Arc 563">
                    <a:extLst>
                      <a:ext uri="{FF2B5EF4-FFF2-40B4-BE49-F238E27FC236}">
                        <a16:creationId xmlns:a16="http://schemas.microsoft.com/office/drawing/2014/main" id="{328812FF-EB2B-0E45-88B3-028C8C91BE7C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V="1">
                    <a:off x="3600" y="9000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68B1A99C-843C-8D45-8BE8-3F2C4B81839F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456" y="9072"/>
                  <a:ext cx="145" cy="73"/>
                  <a:chOff x="3456" y="9072"/>
                  <a:chExt cx="145" cy="73"/>
                </a:xfrm>
              </p:grpSpPr>
              <p:sp>
                <p:nvSpPr>
                  <p:cNvPr id="44" name="Arc 565">
                    <a:extLst>
                      <a:ext uri="{FF2B5EF4-FFF2-40B4-BE49-F238E27FC236}">
                        <a16:creationId xmlns:a16="http://schemas.microsoft.com/office/drawing/2014/main" id="{2251DAE6-BC7F-F148-AC8C-A963D75741E5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3456" y="9072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Arc 566">
                    <a:extLst>
                      <a:ext uri="{FF2B5EF4-FFF2-40B4-BE49-F238E27FC236}">
                        <a16:creationId xmlns:a16="http://schemas.microsoft.com/office/drawing/2014/main" id="{E26B06AD-F06B-1541-A1D2-FD183E1ACD05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 flipV="1">
                    <a:off x="3456" y="9108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BA97869-8F0C-AB4E-B46F-96D2514D6AF0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-1" y="11241"/>
                <a:ext cx="20001" cy="5013"/>
                <a:chOff x="3456" y="9072"/>
                <a:chExt cx="289" cy="28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88FC7F4-A31A-9D4F-BBF5-225C60E52547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600" y="9072"/>
                  <a:ext cx="145" cy="289"/>
                  <a:chOff x="3600" y="9072"/>
                  <a:chExt cx="145" cy="289"/>
                </a:xfrm>
              </p:grpSpPr>
              <p:sp>
                <p:nvSpPr>
                  <p:cNvPr id="40" name="Arc 569">
                    <a:extLst>
                      <a:ext uri="{FF2B5EF4-FFF2-40B4-BE49-F238E27FC236}">
                        <a16:creationId xmlns:a16="http://schemas.microsoft.com/office/drawing/2014/main" id="{BF54ECD8-537B-234D-8BCF-2921A05B5673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3600" y="9072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" name="Arc 570">
                    <a:extLst>
                      <a:ext uri="{FF2B5EF4-FFF2-40B4-BE49-F238E27FC236}">
                        <a16:creationId xmlns:a16="http://schemas.microsoft.com/office/drawing/2014/main" id="{67FF5668-0B2A-8C42-AFD9-659B3A3467E4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V="1">
                    <a:off x="3600" y="9216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6592EE8-0793-5A43-AAC9-8CA9D1803C11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456" y="9288"/>
                  <a:ext cx="145" cy="73"/>
                  <a:chOff x="3456" y="9288"/>
                  <a:chExt cx="145" cy="73"/>
                </a:xfrm>
              </p:grpSpPr>
              <p:sp>
                <p:nvSpPr>
                  <p:cNvPr id="38" name="Arc 572">
                    <a:extLst>
                      <a:ext uri="{FF2B5EF4-FFF2-40B4-BE49-F238E27FC236}">
                        <a16:creationId xmlns:a16="http://schemas.microsoft.com/office/drawing/2014/main" id="{86F12E06-F37B-FA4B-8391-66C05DDCD8B3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3456" y="9288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Arc 573">
                    <a:extLst>
                      <a:ext uri="{FF2B5EF4-FFF2-40B4-BE49-F238E27FC236}">
                        <a16:creationId xmlns:a16="http://schemas.microsoft.com/office/drawing/2014/main" id="{DEF6A683-5D01-AB4B-9EDD-8D5A712ED350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 flipV="1">
                    <a:off x="3456" y="9324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72CDA08-7B0B-B44A-A496-5029BE895190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9965" y="14988"/>
                <a:ext cx="10035" cy="5013"/>
                <a:chOff x="3600" y="9288"/>
                <a:chExt cx="145" cy="289"/>
              </a:xfrm>
            </p:grpSpPr>
            <p:sp>
              <p:nvSpPr>
                <p:cNvPr id="34" name="Arc 575">
                  <a:extLst>
                    <a:ext uri="{FF2B5EF4-FFF2-40B4-BE49-F238E27FC236}">
                      <a16:creationId xmlns:a16="http://schemas.microsoft.com/office/drawing/2014/main" id="{5BDF22BC-9589-8646-8DBA-DDA56894E43B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3600" y="9288"/>
                  <a:ext cx="145" cy="14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Arc 576">
                  <a:extLst>
                    <a:ext uri="{FF2B5EF4-FFF2-40B4-BE49-F238E27FC236}">
                      <a16:creationId xmlns:a16="http://schemas.microsoft.com/office/drawing/2014/main" id="{79A2E7DC-CACE-D04D-AE9D-0A836FD0D025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 flipV="1">
                  <a:off x="3600" y="9432"/>
                  <a:ext cx="145" cy="14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FEED06-157D-5F45-8E0A-9A9ED01E769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 rot="16200000">
              <a:off x="3151505" y="527685"/>
              <a:ext cx="183515" cy="738505"/>
            </a:xfrm>
            <a:custGeom>
              <a:avLst/>
              <a:gdLst>
                <a:gd name="T0" fmla="*/ 9965 w 20000"/>
                <a:gd name="T1" fmla="*/ 0 h 20000"/>
                <a:gd name="T2" fmla="*/ 19931 w 20000"/>
                <a:gd name="T3" fmla="*/ 1427 h 20000"/>
                <a:gd name="T4" fmla="*/ 0 w 20000"/>
                <a:gd name="T5" fmla="*/ 4282 h 20000"/>
                <a:gd name="T6" fmla="*/ 19931 w 20000"/>
                <a:gd name="T7" fmla="*/ 7137 h 20000"/>
                <a:gd name="T8" fmla="*/ 0 w 20000"/>
                <a:gd name="T9" fmla="*/ 9991 h 20000"/>
                <a:gd name="T10" fmla="*/ 19931 w 20000"/>
                <a:gd name="T11" fmla="*/ 12846 h 20000"/>
                <a:gd name="T12" fmla="*/ 0 w 20000"/>
                <a:gd name="T13" fmla="*/ 15701 h 20000"/>
                <a:gd name="T14" fmla="*/ 19931 w 20000"/>
                <a:gd name="T15" fmla="*/ 18555 h 20000"/>
                <a:gd name="T16" fmla="*/ 9965 w 20000"/>
                <a:gd name="T17" fmla="*/ 1998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00" h="20000">
                  <a:moveTo>
                    <a:pt x="9965" y="0"/>
                  </a:moveTo>
                  <a:lnTo>
                    <a:pt x="19931" y="1427"/>
                  </a:lnTo>
                  <a:lnTo>
                    <a:pt x="0" y="4282"/>
                  </a:lnTo>
                  <a:lnTo>
                    <a:pt x="19931" y="7137"/>
                  </a:lnTo>
                  <a:lnTo>
                    <a:pt x="0" y="9991"/>
                  </a:lnTo>
                  <a:lnTo>
                    <a:pt x="19931" y="12846"/>
                  </a:lnTo>
                  <a:lnTo>
                    <a:pt x="0" y="15701"/>
                  </a:lnTo>
                  <a:lnTo>
                    <a:pt x="19931" y="18555"/>
                  </a:lnTo>
                  <a:lnTo>
                    <a:pt x="9965" y="1998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8" name="Line 579">
              <a:extLst>
                <a:ext uri="{FF2B5EF4-FFF2-40B4-BE49-F238E27FC236}">
                  <a16:creationId xmlns:a16="http://schemas.microsoft.com/office/drawing/2014/main" id="{5BDC85FF-6CFE-DE4A-A595-698ADC1C4A99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3587750" y="932815"/>
              <a:ext cx="932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F5DD8B-C758-5041-BA99-3281F85070EB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004570" y="861060"/>
              <a:ext cx="71755" cy="71755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6C3C86-878B-314E-888C-9E83154FC73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578610" y="861060"/>
              <a:ext cx="71755" cy="71755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04C9FC-1645-6348-BB48-C9D36FD519F8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439670" y="2152650"/>
              <a:ext cx="71755" cy="71755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70F8F7-251C-9A44-A525-B426BAE71B89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439670" y="1650365"/>
              <a:ext cx="71755" cy="71755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3" name="Line 584">
              <a:extLst>
                <a:ext uri="{FF2B5EF4-FFF2-40B4-BE49-F238E27FC236}">
                  <a16:creationId xmlns:a16="http://schemas.microsoft.com/office/drawing/2014/main" id="{E2D20297-F39D-024C-ADBE-D74B621A7213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 flipV="1">
              <a:off x="1076325" y="645795"/>
              <a:ext cx="502285" cy="287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Line 585">
              <a:extLst>
                <a:ext uri="{FF2B5EF4-FFF2-40B4-BE49-F238E27FC236}">
                  <a16:creationId xmlns:a16="http://schemas.microsoft.com/office/drawing/2014/main" id="{66735273-E9AF-6D4C-B387-F11A4EDD5084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 flipV="1">
              <a:off x="2511425" y="1650365"/>
              <a:ext cx="215265" cy="5740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Line 586">
              <a:extLst>
                <a:ext uri="{FF2B5EF4-FFF2-40B4-BE49-F238E27FC236}">
                  <a16:creationId xmlns:a16="http://schemas.microsoft.com/office/drawing/2014/main" id="{CF471211-76BB-9D47-A119-745CAAC8F220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 flipV="1">
              <a:off x="430530" y="1219835"/>
              <a:ext cx="0" cy="358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Line 587">
              <a:extLst>
                <a:ext uri="{FF2B5EF4-FFF2-40B4-BE49-F238E27FC236}">
                  <a16:creationId xmlns:a16="http://schemas.microsoft.com/office/drawing/2014/main" id="{DC7347CC-FA3B-0148-8FA9-26C36681281E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30530" y="2296160"/>
              <a:ext cx="635" cy="358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7" name="Text Box 588">
              <a:extLst>
                <a:ext uri="{FF2B5EF4-FFF2-40B4-BE49-F238E27FC236}">
                  <a16:creationId xmlns:a16="http://schemas.microsoft.com/office/drawing/2014/main" id="{53DA9790-BF9E-1542-B41A-005C4D02CB69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87020" y="1722120"/>
              <a:ext cx="430530" cy="5022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 Box 589">
              <a:extLst>
                <a:ext uri="{FF2B5EF4-FFF2-40B4-BE49-F238E27FC236}">
                  <a16:creationId xmlns:a16="http://schemas.microsoft.com/office/drawing/2014/main" id="{E65A8D86-B92B-7945-AE6E-300D48120D5C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30530" y="287020"/>
              <a:ext cx="1296670" cy="66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Switch ‘A’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17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If I switch in the voltage supply below (by closing switch ‘A’ and leaving Switch ‘B’ open) a </a:t>
            </a:r>
            <a:r>
              <a:rPr lang="en-IE" dirty="0" err="1"/>
              <a:t>p.d</a:t>
            </a:r>
            <a:r>
              <a:rPr lang="en-IE" dirty="0"/>
              <a:t>. will be induced across the inductor opposing the supply voltage.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dirty="0"/>
              <a:t>This induced </a:t>
            </a:r>
            <a:r>
              <a:rPr lang="en-IE" dirty="0" err="1"/>
              <a:t>p.d</a:t>
            </a:r>
            <a:r>
              <a:rPr lang="en-IE" dirty="0"/>
              <a:t>. (across the inductor) is transient. It is often referred to as a ‘</a:t>
            </a:r>
            <a:r>
              <a:rPr lang="en-IE" u="sng" dirty="0"/>
              <a:t>Back EMF’</a:t>
            </a:r>
            <a:r>
              <a:rPr lang="en-IE" dirty="0"/>
              <a:t>. 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From the above equation it is clear that the back-</a:t>
            </a:r>
            <a:r>
              <a:rPr lang="en-IE" dirty="0" err="1"/>
              <a:t>emf</a:t>
            </a:r>
            <a:r>
              <a:rPr lang="en-IE" dirty="0"/>
              <a:t> because it depends only on the rate of change of magnetic flux, can easily exceed the supply voltage – albeit for a short period only.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7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9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If very shortly having closed switch ‘A’, I simultaneously open switch ‘A’ and close switch ‘B’ a </a:t>
            </a:r>
            <a:r>
              <a:rPr lang="en-IE" dirty="0" err="1"/>
              <a:t>p.d</a:t>
            </a:r>
            <a:r>
              <a:rPr lang="en-IE" dirty="0"/>
              <a:t>. will be set up (induced) across the inductor with a polarity opposite to that of the previous </a:t>
            </a:r>
            <a:r>
              <a:rPr lang="en-IE" dirty="0" err="1"/>
              <a:t>p.d</a:t>
            </a:r>
            <a:r>
              <a:rPr lang="en-IE" dirty="0"/>
              <a:t>. !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dirty="0"/>
              <a:t>Why?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5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04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This phenomenon has useful applications, the most common is spark plugs in cars. The spark plug is essentially an inductor which when connected to the car battery (12V) will have a voltage induced across it large enough (~300V) to produce a spark between connected terminals and so ignite the fuel.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1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3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Power Delivered to 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Hence the energy stored in the inductor at any instant in time is: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9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3">
            <a:extLst>
              <a:ext uri="{FF2B5EF4-FFF2-40B4-BE49-F238E27FC236}">
                <a16:creationId xmlns:a16="http://schemas.microsoft.com/office/drawing/2014/main" id="{399F321C-AA6F-E446-B085-6797EABC8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23B3772-004F-CE48-9B3E-DE8A37629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491241"/>
              </p:ext>
            </p:extLst>
          </p:nvPr>
        </p:nvGraphicFramePr>
        <p:xfrm>
          <a:off x="3238499" y="1630393"/>
          <a:ext cx="2819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0" r:id="rId5" imgW="57924700" imgH="25158700" progId="Equation.3">
                  <p:embed/>
                </p:oleObj>
              </mc:Choice>
              <mc:Fallback>
                <p:oleObj r:id="rId5" imgW="57924700" imgH="25158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99" y="1630393"/>
                        <a:ext cx="28194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>
            <a:extLst>
              <a:ext uri="{FF2B5EF4-FFF2-40B4-BE49-F238E27FC236}">
                <a16:creationId xmlns:a16="http://schemas.microsoft.com/office/drawing/2014/main" id="{93362B57-C197-7941-BF96-158020CAB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AAFA86-DA96-4445-A5A7-03E0A6E4D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486144"/>
              </p:ext>
            </p:extLst>
          </p:nvPr>
        </p:nvGraphicFramePr>
        <p:xfrm>
          <a:off x="3841750" y="4968815"/>
          <a:ext cx="1460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1" r:id="rId7" imgW="20485100" imgH="9652000" progId="Equation.3">
                  <p:embed/>
                </p:oleObj>
              </mc:Choice>
              <mc:Fallback>
                <p:oleObj r:id="rId7" imgW="20485100" imgH="9652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4968815"/>
                        <a:ext cx="1460500" cy="6985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0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Power Delivered to 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Find the energy stored in the inductor in the following circuit when the current has stabilized having closed switch A.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9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6">
            <a:extLst>
              <a:ext uri="{FF2B5EF4-FFF2-40B4-BE49-F238E27FC236}">
                <a16:creationId xmlns:a16="http://schemas.microsoft.com/office/drawing/2014/main" id="{FABD865A-8022-4346-AE1F-FD97EF42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Canvas 220">
            <a:extLst>
              <a:ext uri="{FF2B5EF4-FFF2-40B4-BE49-F238E27FC236}">
                <a16:creationId xmlns:a16="http://schemas.microsoft.com/office/drawing/2014/main" id="{E754F5B8-683A-2141-AD01-AE602E1A97FD}"/>
              </a:ext>
            </a:extLst>
          </p:cNvPr>
          <p:cNvGrpSpPr/>
          <p:nvPr/>
        </p:nvGrpSpPr>
        <p:grpSpPr>
          <a:xfrm>
            <a:off x="1835467" y="2641414"/>
            <a:ext cx="5320665" cy="2938145"/>
            <a:chOff x="0" y="0"/>
            <a:chExt cx="5320665" cy="29381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AF756B-E903-F745-AE4A-D8F0264588A8}"/>
                </a:ext>
              </a:extLst>
            </p:cNvPr>
            <p:cNvSpPr/>
            <p:nvPr/>
          </p:nvSpPr>
          <p:spPr>
            <a:xfrm>
              <a:off x="0" y="0"/>
              <a:ext cx="5320665" cy="2938145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9" name="Line 222">
              <a:extLst>
                <a:ext uri="{FF2B5EF4-FFF2-40B4-BE49-F238E27FC236}">
                  <a16:creationId xmlns:a16="http://schemas.microsoft.com/office/drawing/2014/main" id="{193986E0-7E91-A345-A7D8-88B284F4869C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551728" y="1514791"/>
              <a:ext cx="762" cy="1180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223">
              <a:extLst>
                <a:ext uri="{FF2B5EF4-FFF2-40B4-BE49-F238E27FC236}">
                  <a16:creationId xmlns:a16="http://schemas.microsoft.com/office/drawing/2014/main" id="{34A9731A-3205-4541-99E2-B661946A56BA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313966" y="1361635"/>
              <a:ext cx="4572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224">
              <a:extLst>
                <a:ext uri="{FF2B5EF4-FFF2-40B4-BE49-F238E27FC236}">
                  <a16:creationId xmlns:a16="http://schemas.microsoft.com/office/drawing/2014/main" id="{04911729-808E-1C4B-9402-2D86CD214CB6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47326" y="1494979"/>
              <a:ext cx="2187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Line 227">
              <a:extLst>
                <a:ext uri="{FF2B5EF4-FFF2-40B4-BE49-F238E27FC236}">
                  <a16:creationId xmlns:a16="http://schemas.microsoft.com/office/drawing/2014/main" id="{C2503723-FEF4-9C49-892E-DE9208F4AF06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266350" y="495279"/>
              <a:ext cx="905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2F95D0-D035-1544-A0D5-69A1C272E77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190722" y="332980"/>
              <a:ext cx="1076021" cy="36193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" name="Line 229">
              <a:extLst>
                <a:ext uri="{FF2B5EF4-FFF2-40B4-BE49-F238E27FC236}">
                  <a16:creationId xmlns:a16="http://schemas.microsoft.com/office/drawing/2014/main" id="{8E329EE9-CB63-CD4B-BA2C-AE40382B5E14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66744" y="504422"/>
              <a:ext cx="638602" cy="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Line 230">
              <a:extLst>
                <a:ext uri="{FF2B5EF4-FFF2-40B4-BE49-F238E27FC236}">
                  <a16:creationId xmlns:a16="http://schemas.microsoft.com/office/drawing/2014/main" id="{98BA5A47-E0F8-A240-B801-B6D5F56F5986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551728" y="2704983"/>
              <a:ext cx="4362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Line 231">
              <a:extLst>
                <a:ext uri="{FF2B5EF4-FFF2-40B4-BE49-F238E27FC236}">
                  <a16:creationId xmlns:a16="http://schemas.microsoft.com/office/drawing/2014/main" id="{D9C449C2-5E0E-274B-A824-A97661944152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905345" y="495279"/>
              <a:ext cx="762" cy="7619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Line 232">
              <a:extLst>
                <a:ext uri="{FF2B5EF4-FFF2-40B4-BE49-F238E27FC236}">
                  <a16:creationId xmlns:a16="http://schemas.microsoft.com/office/drawing/2014/main" id="{33D0156B-EC0E-9043-9493-8AFABB4AC572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 flipV="1">
              <a:off x="4914490" y="1971209"/>
              <a:ext cx="762" cy="7337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234">
              <a:extLst>
                <a:ext uri="{FF2B5EF4-FFF2-40B4-BE49-F238E27FC236}">
                  <a16:creationId xmlns:a16="http://schemas.microsoft.com/office/drawing/2014/main" id="{5CD491C1-2F74-354F-87BB-A67781A965E9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828353" y="1295344"/>
              <a:ext cx="1324451" cy="9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 = 15V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235">
              <a:extLst>
                <a:ext uri="{FF2B5EF4-FFF2-40B4-BE49-F238E27FC236}">
                  <a16:creationId xmlns:a16="http://schemas.microsoft.com/office/drawing/2014/main" id="{CA6BC314-6B5B-DC48-8354-7074026CFCD4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372854" y="0"/>
              <a:ext cx="913703" cy="9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R=3Ω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237">
              <a:extLst>
                <a:ext uri="{FF2B5EF4-FFF2-40B4-BE49-F238E27FC236}">
                  <a16:creationId xmlns:a16="http://schemas.microsoft.com/office/drawing/2014/main" id="{C5AB68BD-487F-E14D-A63B-75F4A2446BEB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731019" y="1291534"/>
              <a:ext cx="1220811" cy="9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 = 6mH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238">
              <a:extLst>
                <a:ext uri="{FF2B5EF4-FFF2-40B4-BE49-F238E27FC236}">
                  <a16:creationId xmlns:a16="http://schemas.microsoft.com/office/drawing/2014/main" id="{7B778EB4-2297-654A-A928-65438252F1BA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28616" y="914360"/>
              <a:ext cx="914465" cy="914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IE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2" name="Line 239">
              <a:extLst>
                <a:ext uri="{FF2B5EF4-FFF2-40B4-BE49-F238E27FC236}">
                  <a16:creationId xmlns:a16="http://schemas.microsoft.com/office/drawing/2014/main" id="{60A6C174-ECFE-AA42-8A1B-1FC93ACF184C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 flipV="1">
              <a:off x="556300" y="483087"/>
              <a:ext cx="762" cy="857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C7F807-75BE-B34C-B499-F6E3A4455F0E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146708" y="2541160"/>
              <a:ext cx="1248245" cy="3146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Text Box 241">
              <a:extLst>
                <a:ext uri="{FF2B5EF4-FFF2-40B4-BE49-F238E27FC236}">
                  <a16:creationId xmlns:a16="http://schemas.microsoft.com/office/drawing/2014/main" id="{C64203C4-5431-4341-911F-7316217CD221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367704" y="2080932"/>
              <a:ext cx="914465" cy="495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R=2Ω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5" name="Line 590">
              <a:extLst>
                <a:ext uri="{FF2B5EF4-FFF2-40B4-BE49-F238E27FC236}">
                  <a16:creationId xmlns:a16="http://schemas.microsoft.com/office/drawing/2014/main" id="{42295578-7FC2-624D-BD3E-EC977744908A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573827" y="502136"/>
              <a:ext cx="12200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E79BED-EE12-194A-B0B1-45DA60E6390E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722243" y="430511"/>
              <a:ext cx="71633" cy="71625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Text Box 593">
              <a:extLst>
                <a:ext uri="{FF2B5EF4-FFF2-40B4-BE49-F238E27FC236}">
                  <a16:creationId xmlns:a16="http://schemas.microsoft.com/office/drawing/2014/main" id="{D292FFBD-4AEC-4040-A3FE-9980D8B6DAF0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437997" y="133344"/>
              <a:ext cx="355879" cy="297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E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B6DE62-084E-5449-9FC6-F04FE9B1FA82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224437" y="430511"/>
              <a:ext cx="71633" cy="71625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9" name="Line 595">
              <a:extLst>
                <a:ext uri="{FF2B5EF4-FFF2-40B4-BE49-F238E27FC236}">
                  <a16:creationId xmlns:a16="http://schemas.microsoft.com/office/drawing/2014/main" id="{373E2306-427A-E14F-B9A1-FA4EB7988971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 flipV="1">
              <a:off x="1722243" y="215637"/>
              <a:ext cx="502194" cy="286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177A137-87CE-F044-AC94-431EADD94B61}"/>
                </a:ext>
              </a:extLst>
            </p:cNvPr>
            <p:cNvGrpSpPr>
              <a:grpSpLocks noRot="1" noChangeAspect="1"/>
            </p:cNvGrpSpPr>
            <p:nvPr/>
          </p:nvGrpSpPr>
          <p:grpSpPr bwMode="auto">
            <a:xfrm>
              <a:off x="4807802" y="1219909"/>
              <a:ext cx="183655" cy="732249"/>
              <a:chOff x="-1" y="0"/>
              <a:chExt cx="20001" cy="2000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6D164B5-7568-6F4B-B070-937649D1714B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-1" y="0"/>
                <a:ext cx="20001" cy="5013"/>
                <a:chOff x="3456" y="8424"/>
                <a:chExt cx="289" cy="28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B865FC2-978D-D549-B1CC-657C5A7156A7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600" y="8424"/>
                  <a:ext cx="145" cy="289"/>
                  <a:chOff x="3600" y="8424"/>
                  <a:chExt cx="145" cy="289"/>
                </a:xfrm>
              </p:grpSpPr>
              <p:sp>
                <p:nvSpPr>
                  <p:cNvPr id="60" name="Arc 599">
                    <a:extLst>
                      <a:ext uri="{FF2B5EF4-FFF2-40B4-BE49-F238E27FC236}">
                        <a16:creationId xmlns:a16="http://schemas.microsoft.com/office/drawing/2014/main" id="{ACF4BC62-5E8F-A145-B691-F809F65B2E1B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3600" y="8424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Arc 600">
                    <a:extLst>
                      <a:ext uri="{FF2B5EF4-FFF2-40B4-BE49-F238E27FC236}">
                        <a16:creationId xmlns:a16="http://schemas.microsoft.com/office/drawing/2014/main" id="{6EBF0F35-501D-6A4D-A762-53FDE7EE8A8E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V="1">
                    <a:off x="3600" y="8568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04CBBE52-27BE-8648-882A-AAE7143D0BCF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456" y="8640"/>
                  <a:ext cx="145" cy="73"/>
                  <a:chOff x="3456" y="8640"/>
                  <a:chExt cx="145" cy="73"/>
                </a:xfrm>
              </p:grpSpPr>
              <p:sp>
                <p:nvSpPr>
                  <p:cNvPr id="58" name="Arc 602">
                    <a:extLst>
                      <a:ext uri="{FF2B5EF4-FFF2-40B4-BE49-F238E27FC236}">
                        <a16:creationId xmlns:a16="http://schemas.microsoft.com/office/drawing/2014/main" id="{1C41C925-B428-354C-A947-A81D00B47848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3456" y="8640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Arc 603">
                    <a:extLst>
                      <a:ext uri="{FF2B5EF4-FFF2-40B4-BE49-F238E27FC236}">
                        <a16:creationId xmlns:a16="http://schemas.microsoft.com/office/drawing/2014/main" id="{47C500D0-EA26-EA46-8089-525857CE2C6C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 flipV="1">
                    <a:off x="3456" y="8676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8B9038E-8173-0744-8BF6-E33DCC4F0734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-1" y="3747"/>
                <a:ext cx="20001" cy="5013"/>
                <a:chOff x="3456" y="8640"/>
                <a:chExt cx="289" cy="28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E10519E6-4C99-3445-8F13-F97ED97017BB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600" y="8640"/>
                  <a:ext cx="145" cy="289"/>
                  <a:chOff x="3600" y="8640"/>
                  <a:chExt cx="145" cy="289"/>
                </a:xfrm>
              </p:grpSpPr>
              <p:sp>
                <p:nvSpPr>
                  <p:cNvPr id="54" name="Arc 606">
                    <a:extLst>
                      <a:ext uri="{FF2B5EF4-FFF2-40B4-BE49-F238E27FC236}">
                        <a16:creationId xmlns:a16="http://schemas.microsoft.com/office/drawing/2014/main" id="{88A10826-4A5A-324C-9B30-24150AD1633F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3600" y="8640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Arc 607">
                    <a:extLst>
                      <a:ext uri="{FF2B5EF4-FFF2-40B4-BE49-F238E27FC236}">
                        <a16:creationId xmlns:a16="http://schemas.microsoft.com/office/drawing/2014/main" id="{0E47FF01-5716-814D-8C36-414608371A45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V="1">
                    <a:off x="3600" y="8784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BA8F8CD0-336E-1F4F-9795-F979DB311120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456" y="8856"/>
                  <a:ext cx="145" cy="73"/>
                  <a:chOff x="3456" y="8856"/>
                  <a:chExt cx="145" cy="73"/>
                </a:xfrm>
              </p:grpSpPr>
              <p:sp>
                <p:nvSpPr>
                  <p:cNvPr id="52" name="Arc 609">
                    <a:extLst>
                      <a:ext uri="{FF2B5EF4-FFF2-40B4-BE49-F238E27FC236}">
                        <a16:creationId xmlns:a16="http://schemas.microsoft.com/office/drawing/2014/main" id="{FD5901B7-2851-1741-B4CE-BA6C45CD2CD8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3456" y="8856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Arc 610">
                    <a:extLst>
                      <a:ext uri="{FF2B5EF4-FFF2-40B4-BE49-F238E27FC236}">
                        <a16:creationId xmlns:a16="http://schemas.microsoft.com/office/drawing/2014/main" id="{19F53222-2C22-894D-AEB0-9FFA8C5896AE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 flipV="1">
                    <a:off x="3456" y="8892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9AAA0F6-D639-D74F-B9C1-251AE4EA3924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-1" y="7494"/>
                <a:ext cx="20001" cy="5013"/>
                <a:chOff x="3456" y="8856"/>
                <a:chExt cx="289" cy="28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0997B02-3562-044A-810C-283C28976F43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600" y="8856"/>
                  <a:ext cx="145" cy="289"/>
                  <a:chOff x="3600" y="8856"/>
                  <a:chExt cx="145" cy="289"/>
                </a:xfrm>
              </p:grpSpPr>
              <p:sp>
                <p:nvSpPr>
                  <p:cNvPr id="48" name="Arc 613">
                    <a:extLst>
                      <a:ext uri="{FF2B5EF4-FFF2-40B4-BE49-F238E27FC236}">
                        <a16:creationId xmlns:a16="http://schemas.microsoft.com/office/drawing/2014/main" id="{9120BFD4-9810-D94B-9B87-06EA7783EFEC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3600" y="8856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Arc 614">
                    <a:extLst>
                      <a:ext uri="{FF2B5EF4-FFF2-40B4-BE49-F238E27FC236}">
                        <a16:creationId xmlns:a16="http://schemas.microsoft.com/office/drawing/2014/main" id="{E9B20D58-AFB9-364B-9052-0FAB323E543B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V="1">
                    <a:off x="3600" y="9000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5A9B3CD-C8D2-C343-86D6-BB81CC805570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456" y="9072"/>
                  <a:ext cx="145" cy="73"/>
                  <a:chOff x="3456" y="9072"/>
                  <a:chExt cx="145" cy="73"/>
                </a:xfrm>
              </p:grpSpPr>
              <p:sp>
                <p:nvSpPr>
                  <p:cNvPr id="46" name="Arc 616">
                    <a:extLst>
                      <a:ext uri="{FF2B5EF4-FFF2-40B4-BE49-F238E27FC236}">
                        <a16:creationId xmlns:a16="http://schemas.microsoft.com/office/drawing/2014/main" id="{897D211F-F227-784E-80E9-98445107A2BE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3456" y="9072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" name="Arc 617">
                    <a:extLst>
                      <a:ext uri="{FF2B5EF4-FFF2-40B4-BE49-F238E27FC236}">
                        <a16:creationId xmlns:a16="http://schemas.microsoft.com/office/drawing/2014/main" id="{A001AC77-B746-D14B-BF09-46013D8E4FDE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 flipV="1">
                    <a:off x="3456" y="9108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1F9AEE5-1F84-8A4F-840F-69AF9CD92AFB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-1" y="11241"/>
                <a:ext cx="20001" cy="5013"/>
                <a:chOff x="3456" y="9072"/>
                <a:chExt cx="289" cy="28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CC9BEE1-EA61-014C-8E91-7E14FB44B811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600" y="9072"/>
                  <a:ext cx="145" cy="289"/>
                  <a:chOff x="3600" y="9072"/>
                  <a:chExt cx="145" cy="289"/>
                </a:xfrm>
              </p:grpSpPr>
              <p:sp>
                <p:nvSpPr>
                  <p:cNvPr id="42" name="Arc 620">
                    <a:extLst>
                      <a:ext uri="{FF2B5EF4-FFF2-40B4-BE49-F238E27FC236}">
                        <a16:creationId xmlns:a16="http://schemas.microsoft.com/office/drawing/2014/main" id="{2B6A57DF-A407-3E44-8310-5011962E77EC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3600" y="9072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Arc 621">
                    <a:extLst>
                      <a:ext uri="{FF2B5EF4-FFF2-40B4-BE49-F238E27FC236}">
                        <a16:creationId xmlns:a16="http://schemas.microsoft.com/office/drawing/2014/main" id="{75B749E9-CB9E-384B-9C6D-226FCC4A4D03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V="1">
                    <a:off x="3600" y="9216"/>
                    <a:ext cx="145" cy="14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1DE98DC7-886C-E443-82AF-6133AA8098A9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3456" y="9288"/>
                  <a:ext cx="145" cy="73"/>
                  <a:chOff x="3456" y="9288"/>
                  <a:chExt cx="145" cy="73"/>
                </a:xfrm>
              </p:grpSpPr>
              <p:sp>
                <p:nvSpPr>
                  <p:cNvPr id="40" name="Arc 623">
                    <a:extLst>
                      <a:ext uri="{FF2B5EF4-FFF2-40B4-BE49-F238E27FC236}">
                        <a16:creationId xmlns:a16="http://schemas.microsoft.com/office/drawing/2014/main" id="{BE9D2753-5D69-9849-8141-549C62EE769A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3456" y="9288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" name="Arc 624">
                    <a:extLst>
                      <a:ext uri="{FF2B5EF4-FFF2-40B4-BE49-F238E27FC236}">
                        <a16:creationId xmlns:a16="http://schemas.microsoft.com/office/drawing/2014/main" id="{422542C0-D21B-A04C-8B23-52CA8F29A4F6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 flipV="1">
                    <a:off x="3456" y="9324"/>
                    <a:ext cx="145" cy="3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2CDF44A-184A-C24B-9C5D-8A0A0142DD39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9965" y="14988"/>
                <a:ext cx="10035" cy="5013"/>
                <a:chOff x="3600" y="9288"/>
                <a:chExt cx="145" cy="289"/>
              </a:xfrm>
            </p:grpSpPr>
            <p:sp>
              <p:nvSpPr>
                <p:cNvPr id="36" name="Arc 626">
                  <a:extLst>
                    <a:ext uri="{FF2B5EF4-FFF2-40B4-BE49-F238E27FC236}">
                      <a16:creationId xmlns:a16="http://schemas.microsoft.com/office/drawing/2014/main" id="{57C0E4F7-8FAF-4448-ADE0-80F66033C93E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3600" y="9288"/>
                  <a:ext cx="145" cy="14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Arc 627">
                  <a:extLst>
                    <a:ext uri="{FF2B5EF4-FFF2-40B4-BE49-F238E27FC236}">
                      <a16:creationId xmlns:a16="http://schemas.microsoft.com/office/drawing/2014/main" id="{BE28F1CB-2386-EA4E-98E8-F8472E1DEC4C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 flipV="1">
                  <a:off x="3600" y="9432"/>
                  <a:ext cx="145" cy="14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098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Power Delivered to 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When the current has stabilized i.e. E has been switched in long enough such that             then:</a:t>
            </a:r>
            <a:r>
              <a:rPr lang="en-GB" dirty="0"/>
              <a:t> 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6">
            <a:extLst>
              <a:ext uri="{FF2B5EF4-FFF2-40B4-BE49-F238E27FC236}">
                <a16:creationId xmlns:a16="http://schemas.microsoft.com/office/drawing/2014/main" id="{FABD865A-8022-4346-AE1F-FD97EF42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C28557-0DD3-CA45-AD55-BAA101897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4330D5A-7D3B-1641-A0A6-5D13B1AA175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820837" y="1777042"/>
          <a:ext cx="91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r:id="rId5" imgW="13462000" imgH="9067800" progId="Equation.3">
                  <p:embed/>
                </p:oleObj>
              </mc:Choice>
              <mc:Fallback>
                <p:oleObj r:id="rId5" imgW="13462000" imgH="90678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4330D5A-7D3B-1641-A0A6-5D13B1AA1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837" y="1777042"/>
                        <a:ext cx="914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093F97DB-F977-DB48-9098-8245FDB9A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92CBD72-E875-2546-9235-1B5D7C5215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97811" y="2898475"/>
          <a:ext cx="5803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r:id="rId7" imgW="93624400" imgH="32473900" progId="Equation.3">
                  <p:embed/>
                </p:oleObj>
              </mc:Choice>
              <mc:Fallback>
                <p:oleObj r:id="rId7" imgW="93624400" imgH="324739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92CBD72-E875-2546-9235-1B5D7C521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811" y="2898475"/>
                        <a:ext cx="58039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85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Uses of Inductors: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Inductors are used to generate sparks (arcing) for ignition. 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dirty="0"/>
              <a:t>They are also used in resonant circuits (tuning) and to model inductive effects in particular in electrical machines (which contain many loops of conductor in their motors).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dirty="0"/>
              <a:t>Inductors are also used to model inductive effects in transmission cables, etc.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3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04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Inductors in Series and Parallel: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For inductors in series: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For inductors in parallel:</a:t>
            </a:r>
            <a:endParaRPr lang="en-GB" b="1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3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5">
            <a:extLst>
              <a:ext uri="{FF2B5EF4-FFF2-40B4-BE49-F238E27FC236}">
                <a16:creationId xmlns:a16="http://schemas.microsoft.com/office/drawing/2014/main" id="{0C4A67D5-58AA-2E41-869C-39D7CE73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933988C-3C35-9B47-A93C-B94180400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04696"/>
              </p:ext>
            </p:extLst>
          </p:nvPr>
        </p:nvGraphicFramePr>
        <p:xfrm>
          <a:off x="2781299" y="2444559"/>
          <a:ext cx="3733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4" r:id="rId5" imgW="44183300" imgH="6438900" progId="Equation.DSMT4">
                  <p:embed/>
                </p:oleObj>
              </mc:Choice>
              <mc:Fallback>
                <p:oleObj r:id="rId5" imgW="44183300" imgH="6438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299" y="2444559"/>
                        <a:ext cx="3733800" cy="5461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7">
            <a:extLst>
              <a:ext uri="{FF2B5EF4-FFF2-40B4-BE49-F238E27FC236}">
                <a16:creationId xmlns:a16="http://schemas.microsoft.com/office/drawing/2014/main" id="{23990AF2-FF68-D44D-BA6A-DFEDD9E1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C8F59B9-B27C-9B41-A226-276289E3E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393419"/>
              </p:ext>
            </p:extLst>
          </p:nvPr>
        </p:nvGraphicFramePr>
        <p:xfrm>
          <a:off x="2781299" y="4537494"/>
          <a:ext cx="3733800" cy="99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5" r:id="rId7" imgW="48564800" imgH="12877800" progId="Equation.DSMT4">
                  <p:embed/>
                </p:oleObj>
              </mc:Choice>
              <mc:Fallback>
                <p:oleObj r:id="rId7" imgW="48564800" imgH="12877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299" y="4537494"/>
                        <a:ext cx="3733800" cy="999695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1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4083" y="101600"/>
            <a:ext cx="8383423" cy="6671128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US" sz="3200" b="1" dirty="0">
                <a:latin typeface="Arial"/>
                <a:cs typeface="Arial"/>
              </a:rPr>
              <a:t>Core Topics</a:t>
            </a: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) 	The Inductor</a:t>
            </a:r>
            <a:br>
              <a:rPr lang="en-US" sz="2000" dirty="0">
                <a:latin typeface="Arial"/>
                <a:cs typeface="Arial"/>
              </a:rPr>
            </a:b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(ii) 	Power Delivered to an Inductor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(iii)	Inductors in Series </a:t>
            </a:r>
            <a:r>
              <a:rPr lang="en-US" sz="2000">
                <a:latin typeface="Arial"/>
                <a:cs typeface="Arial"/>
              </a:rPr>
              <a:t>and Parallel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(iv)	Uses of Inductors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	</a:t>
            </a: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br>
              <a:rPr lang="en-US" sz="2000" dirty="0">
                <a:latin typeface="Arial"/>
                <a:cs typeface="Arial"/>
              </a:rPr>
            </a:b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i="1" dirty="0">
                <a:solidFill>
                  <a:srgbClr val="FF0000"/>
                </a:solidFill>
              </a:rPr>
              <a:t>The inductor is a two-terminal element which stores energy in its magnetic field. Its ability to do this is given by its ‘</a:t>
            </a:r>
            <a:r>
              <a:rPr lang="en-IE" i="1" u="sng" dirty="0">
                <a:solidFill>
                  <a:srgbClr val="FF0000"/>
                </a:solidFill>
              </a:rPr>
              <a:t>Inductance</a:t>
            </a:r>
            <a:r>
              <a:rPr lang="en-IE" i="1" dirty="0">
                <a:solidFill>
                  <a:srgbClr val="FF0000"/>
                </a:solidFill>
              </a:rPr>
              <a:t>’ value.</a:t>
            </a:r>
            <a:endParaRPr lang="en-GB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 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4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183EA40-0FFB-EB4F-8D86-7831B6460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837" y="2854997"/>
            <a:ext cx="2820837" cy="2820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55D8B-BCEF-E849-9BD4-B5F8E52CD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78" y="2854997"/>
            <a:ext cx="3267495" cy="28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6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An inductor is normally a solenoid (i.e. a coil of wire, like a spring).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dirty="0"/>
              <a:t>In order to enhance the inductance of the device, sometimes a ferrite core (high magnetic permeability) is inserted. 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7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80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Inductance – denoted ‘L’ – is by definition the </a:t>
            </a:r>
            <a:r>
              <a:rPr lang="en-IE" u="sng" dirty="0"/>
              <a:t>total</a:t>
            </a:r>
            <a:r>
              <a:rPr lang="en-IE" dirty="0"/>
              <a:t> magnetic flux linking (or threading) the inductor turns to the current flowing through the device.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i.e. 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The inductance does not depend directly on either of these variables, however, but on the design of the inductor itself.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9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519E195D-06DD-384B-9727-74CA27A7A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869B60-AB54-2744-9642-6F395623B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541653"/>
              </p:ext>
            </p:extLst>
          </p:nvPr>
        </p:nvGraphicFramePr>
        <p:xfrm>
          <a:off x="4013199" y="3632582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0" r:id="rId5" imgW="13754100" imgH="9652000" progId="Equation.3">
                  <p:embed/>
                </p:oleObj>
              </mc:Choice>
              <mc:Fallback>
                <p:oleObj r:id="rId5" imgW="13754100" imgH="96520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869B60-AB54-2744-9642-6F395623B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199" y="3632582"/>
                        <a:ext cx="1270000" cy="8890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70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To a good approximation: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lvl="0" indent="0" fontAlgn="base">
              <a:buNone/>
            </a:pPr>
            <a:r>
              <a:rPr lang="en-IE" dirty="0"/>
              <a:t>l  – is the length of inductor</a:t>
            </a:r>
            <a:endParaRPr lang="en-GB" dirty="0"/>
          </a:p>
          <a:p>
            <a:pPr marL="45720" lvl="0" indent="0" fontAlgn="base">
              <a:buNone/>
            </a:pPr>
            <a:r>
              <a:rPr lang="en-IE" dirty="0"/>
              <a:t>A – is its cross sectional area</a:t>
            </a:r>
            <a:endParaRPr lang="en-GB" dirty="0"/>
          </a:p>
          <a:p>
            <a:pPr marL="45720" lvl="0" indent="0" fontAlgn="base">
              <a:buNone/>
            </a:pPr>
            <a:r>
              <a:rPr lang="en-IE" dirty="0"/>
              <a:t>N – number of turns</a:t>
            </a:r>
            <a:endParaRPr lang="en-GB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4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>
            <a:extLst>
              <a:ext uri="{FF2B5EF4-FFF2-40B4-BE49-F238E27FC236}">
                <a16:creationId xmlns:a16="http://schemas.microsoft.com/office/drawing/2014/main" id="{9DBDFF66-DC48-1D4C-A4C8-7646F8F83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A19F2D-94FB-E94C-9B8B-31522C0A70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626803"/>
              </p:ext>
            </p:extLst>
          </p:nvPr>
        </p:nvGraphicFramePr>
        <p:xfrm>
          <a:off x="3917949" y="2413000"/>
          <a:ext cx="146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5" r:id="rId5" imgW="15798800" imgH="9652000" progId="Equation.3">
                  <p:embed/>
                </p:oleObj>
              </mc:Choice>
              <mc:Fallback>
                <p:oleObj r:id="rId5" imgW="15798800" imgH="965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49" y="2413000"/>
                        <a:ext cx="1460500" cy="8890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3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Units:</a:t>
            </a:r>
          </a:p>
          <a:p>
            <a:pPr marL="45720" indent="0">
              <a:buNone/>
            </a:pPr>
            <a:r>
              <a:rPr lang="en-IE" dirty="0"/>
              <a:t>The unit of inductance is the Henry (H) – defined as the inductance of an inductor which has 1A of current flowing through it and 1Wb flux in its core.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US" dirty="0"/>
              <a:t>Symbol: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Canvas 542">
            <a:extLst>
              <a:ext uri="{FF2B5EF4-FFF2-40B4-BE49-F238E27FC236}">
                <a16:creationId xmlns:a16="http://schemas.microsoft.com/office/drawing/2014/main" id="{6A737CF7-EDA5-7B4C-8E8B-251AE4F2E990}"/>
              </a:ext>
            </a:extLst>
          </p:cNvPr>
          <p:cNvGrpSpPr/>
          <p:nvPr/>
        </p:nvGrpSpPr>
        <p:grpSpPr>
          <a:xfrm>
            <a:off x="1845310" y="4077562"/>
            <a:ext cx="5453380" cy="1722120"/>
            <a:chOff x="0" y="0"/>
            <a:chExt cx="5453380" cy="17221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F01E6C-079C-EF40-A64D-CB1FFB85E08D}"/>
                </a:ext>
              </a:extLst>
            </p:cNvPr>
            <p:cNvSpPr/>
            <p:nvPr/>
          </p:nvSpPr>
          <p:spPr>
            <a:xfrm>
              <a:off x="0" y="0"/>
              <a:ext cx="5453380" cy="1722120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6" name="Line 543">
              <a:extLst>
                <a:ext uri="{FF2B5EF4-FFF2-40B4-BE49-F238E27FC236}">
                  <a16:creationId xmlns:a16="http://schemas.microsoft.com/office/drawing/2014/main" id="{B175D535-D6D6-E742-BEDF-BCFB62DCF606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645765" y="933328"/>
              <a:ext cx="14439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54007E-4596-784F-8E1F-06779E3C1989}"/>
                </a:ext>
              </a:extLst>
            </p:cNvPr>
            <p:cNvGrpSpPr>
              <a:grpSpLocks noRot="1" noChangeAspect="1"/>
            </p:cNvGrpSpPr>
            <p:nvPr/>
          </p:nvGrpSpPr>
          <p:grpSpPr bwMode="auto">
            <a:xfrm rot="16200000">
              <a:off x="2345947" y="283488"/>
              <a:ext cx="651177" cy="1162834"/>
              <a:chOff x="-1" y="0"/>
              <a:chExt cx="20001" cy="2000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773B999-ACA9-7C4A-BB0E-3CA1CE5B8BC6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-1" y="0"/>
                <a:ext cx="20001" cy="5013"/>
                <a:chOff x="-1" y="0"/>
                <a:chExt cx="20001" cy="200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0EEF0269-63AE-0449-A559-F4C667A24BF7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9965" y="0"/>
                  <a:ext cx="10035" cy="20000"/>
                  <a:chOff x="0" y="0"/>
                  <a:chExt cx="20000" cy="20000"/>
                </a:xfrm>
              </p:grpSpPr>
              <p:sp>
                <p:nvSpPr>
                  <p:cNvPr id="39" name="Arc 512">
                    <a:extLst>
                      <a:ext uri="{FF2B5EF4-FFF2-40B4-BE49-F238E27FC236}">
                        <a16:creationId xmlns:a16="http://schemas.microsoft.com/office/drawing/2014/main" id="{FF12E956-720E-0E44-BC46-7BE0FA85F291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0" y="0"/>
                    <a:ext cx="20000" cy="1003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" name="Arc 513">
                    <a:extLst>
                      <a:ext uri="{FF2B5EF4-FFF2-40B4-BE49-F238E27FC236}">
                        <a16:creationId xmlns:a16="http://schemas.microsoft.com/office/drawing/2014/main" id="{48EB0C31-D97A-474A-8501-5664B1C9BBDF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V="1">
                    <a:off x="0" y="9966"/>
                    <a:ext cx="20000" cy="1003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8C957642-B8EC-9D48-BE28-F1D3EC148951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-1" y="14949"/>
                  <a:ext cx="10035" cy="5051"/>
                  <a:chOff x="0" y="0"/>
                  <a:chExt cx="20000" cy="20001"/>
                </a:xfrm>
              </p:grpSpPr>
              <p:sp>
                <p:nvSpPr>
                  <p:cNvPr id="37" name="Arc 515">
                    <a:extLst>
                      <a:ext uri="{FF2B5EF4-FFF2-40B4-BE49-F238E27FC236}">
                        <a16:creationId xmlns:a16="http://schemas.microsoft.com/office/drawing/2014/main" id="{773B2CDB-1960-0442-91B5-9185425DB4CA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0" y="0"/>
                    <a:ext cx="20000" cy="1014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Arc 516">
                    <a:extLst>
                      <a:ext uri="{FF2B5EF4-FFF2-40B4-BE49-F238E27FC236}">
                        <a16:creationId xmlns:a16="http://schemas.microsoft.com/office/drawing/2014/main" id="{B75851D9-7EC7-A648-BC35-855F63409BC4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 flipV="1">
                    <a:off x="0" y="9860"/>
                    <a:ext cx="20000" cy="1014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EA4C905-04EE-4946-8F5B-E9736AF26FE8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-1" y="3747"/>
                <a:ext cx="20001" cy="5013"/>
                <a:chOff x="1" y="0"/>
                <a:chExt cx="19999" cy="2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4741559-C732-2C45-AC19-A54CD8861733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9966" y="0"/>
                  <a:ext cx="10034" cy="20000"/>
                  <a:chOff x="0" y="0"/>
                  <a:chExt cx="20000" cy="20000"/>
                </a:xfrm>
              </p:grpSpPr>
              <p:sp>
                <p:nvSpPr>
                  <p:cNvPr id="33" name="Arc 519">
                    <a:extLst>
                      <a:ext uri="{FF2B5EF4-FFF2-40B4-BE49-F238E27FC236}">
                        <a16:creationId xmlns:a16="http://schemas.microsoft.com/office/drawing/2014/main" id="{1C560B2F-C011-0E4E-8D3A-ACCC0332090D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0" y="0"/>
                    <a:ext cx="20000" cy="1003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" name="Arc 520">
                    <a:extLst>
                      <a:ext uri="{FF2B5EF4-FFF2-40B4-BE49-F238E27FC236}">
                        <a16:creationId xmlns:a16="http://schemas.microsoft.com/office/drawing/2014/main" id="{17D03542-3F47-024C-AB9E-8E9B21ACAEB5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V="1">
                    <a:off x="0" y="9966"/>
                    <a:ext cx="20000" cy="1003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FA32CE4B-872B-024A-B057-AACAB99A397E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1" y="14949"/>
                  <a:ext cx="10034" cy="5051"/>
                  <a:chOff x="0" y="0"/>
                  <a:chExt cx="20000" cy="20001"/>
                </a:xfrm>
              </p:grpSpPr>
              <p:sp>
                <p:nvSpPr>
                  <p:cNvPr id="31" name="Arc 522">
                    <a:extLst>
                      <a:ext uri="{FF2B5EF4-FFF2-40B4-BE49-F238E27FC236}">
                        <a16:creationId xmlns:a16="http://schemas.microsoft.com/office/drawing/2014/main" id="{85A63AFE-DC93-6E44-B379-99580A3F944D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0" y="0"/>
                    <a:ext cx="20000" cy="1014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" name="Arc 523">
                    <a:extLst>
                      <a:ext uri="{FF2B5EF4-FFF2-40B4-BE49-F238E27FC236}">
                        <a16:creationId xmlns:a16="http://schemas.microsoft.com/office/drawing/2014/main" id="{E720BDD1-784B-9945-8977-7C339EFB14E9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 flipV="1">
                    <a:off x="0" y="9860"/>
                    <a:ext cx="20000" cy="1014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BB598E4-CC4C-B649-BE55-DC575A740F19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-1" y="7494"/>
                <a:ext cx="20001" cy="5013"/>
                <a:chOff x="1" y="0"/>
                <a:chExt cx="19999" cy="2000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3944A08E-F820-0C40-AF75-CF5418413AFB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9966" y="0"/>
                  <a:ext cx="10034" cy="20000"/>
                  <a:chOff x="0" y="0"/>
                  <a:chExt cx="20000" cy="20000"/>
                </a:xfrm>
              </p:grpSpPr>
              <p:sp>
                <p:nvSpPr>
                  <p:cNvPr id="27" name="Arc 526">
                    <a:extLst>
                      <a:ext uri="{FF2B5EF4-FFF2-40B4-BE49-F238E27FC236}">
                        <a16:creationId xmlns:a16="http://schemas.microsoft.com/office/drawing/2014/main" id="{CA831220-89C3-4046-BD0D-7D58111BEECB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0" y="0"/>
                    <a:ext cx="20000" cy="1003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Arc 527">
                    <a:extLst>
                      <a:ext uri="{FF2B5EF4-FFF2-40B4-BE49-F238E27FC236}">
                        <a16:creationId xmlns:a16="http://schemas.microsoft.com/office/drawing/2014/main" id="{BB191FE7-EA11-0D42-BF3E-83FD5AE2EDC3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V="1">
                    <a:off x="0" y="9966"/>
                    <a:ext cx="20000" cy="1003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6CCB27F-268B-6B49-94C9-D1B026DBE6DA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1" y="14949"/>
                  <a:ext cx="10034" cy="5051"/>
                  <a:chOff x="0" y="0"/>
                  <a:chExt cx="20000" cy="20001"/>
                </a:xfrm>
              </p:grpSpPr>
              <p:sp>
                <p:nvSpPr>
                  <p:cNvPr id="25" name="Arc 529">
                    <a:extLst>
                      <a:ext uri="{FF2B5EF4-FFF2-40B4-BE49-F238E27FC236}">
                        <a16:creationId xmlns:a16="http://schemas.microsoft.com/office/drawing/2014/main" id="{C5288628-FA99-7E46-9441-AA1426BA5C10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0" y="0"/>
                    <a:ext cx="20000" cy="1014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Arc 530">
                    <a:extLst>
                      <a:ext uri="{FF2B5EF4-FFF2-40B4-BE49-F238E27FC236}">
                        <a16:creationId xmlns:a16="http://schemas.microsoft.com/office/drawing/2014/main" id="{5DC75A55-7BD1-484D-9946-C3D58C754651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 flipV="1">
                    <a:off x="0" y="9860"/>
                    <a:ext cx="20000" cy="1014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9A94F18-C12E-7640-9EB1-E1B2D6351CFB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-1" y="11241"/>
                <a:ext cx="20001" cy="5013"/>
                <a:chOff x="1" y="0"/>
                <a:chExt cx="19999" cy="2000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E82BD98-4140-784C-B70A-C1C15CB77FA0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9966" y="0"/>
                  <a:ext cx="10034" cy="20000"/>
                  <a:chOff x="0" y="0"/>
                  <a:chExt cx="20000" cy="20000"/>
                </a:xfrm>
              </p:grpSpPr>
              <p:sp>
                <p:nvSpPr>
                  <p:cNvPr id="21" name="Arc 533">
                    <a:extLst>
                      <a:ext uri="{FF2B5EF4-FFF2-40B4-BE49-F238E27FC236}">
                        <a16:creationId xmlns:a16="http://schemas.microsoft.com/office/drawing/2014/main" id="{3074DD44-B126-7C4A-9E13-62E27BA0BF5D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0" y="0"/>
                    <a:ext cx="20000" cy="1003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" name="Arc 534">
                    <a:extLst>
                      <a:ext uri="{FF2B5EF4-FFF2-40B4-BE49-F238E27FC236}">
                        <a16:creationId xmlns:a16="http://schemas.microsoft.com/office/drawing/2014/main" id="{AD015589-58BA-FE46-A2C0-9065235600D6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V="1">
                    <a:off x="0" y="9966"/>
                    <a:ext cx="20000" cy="1003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546D0F5-05EC-924E-9803-62AF9A4B9BE1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1" y="14949"/>
                  <a:ext cx="10034" cy="5051"/>
                  <a:chOff x="0" y="0"/>
                  <a:chExt cx="20000" cy="20001"/>
                </a:xfrm>
              </p:grpSpPr>
              <p:sp>
                <p:nvSpPr>
                  <p:cNvPr id="19" name="Arc 536">
                    <a:extLst>
                      <a:ext uri="{FF2B5EF4-FFF2-40B4-BE49-F238E27FC236}">
                        <a16:creationId xmlns:a16="http://schemas.microsoft.com/office/drawing/2014/main" id="{A208F197-8B11-3C49-BD1A-F914BE443CF3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0" y="0"/>
                    <a:ext cx="20000" cy="1014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" name="Arc 537">
                    <a:extLst>
                      <a:ext uri="{FF2B5EF4-FFF2-40B4-BE49-F238E27FC236}">
                        <a16:creationId xmlns:a16="http://schemas.microsoft.com/office/drawing/2014/main" id="{DEB87B99-D252-F542-AC29-628EB6FC930D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 flipH="1" flipV="1">
                    <a:off x="0" y="9860"/>
                    <a:ext cx="20000" cy="1014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8D6A9E2-C09D-8340-AED4-000907699881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9965" y="14988"/>
                <a:ext cx="10035" cy="5013"/>
                <a:chOff x="0" y="0"/>
                <a:chExt cx="20000" cy="20000"/>
              </a:xfrm>
            </p:grpSpPr>
            <p:sp>
              <p:nvSpPr>
                <p:cNvPr id="15" name="Arc 539">
                  <a:extLst>
                    <a:ext uri="{FF2B5EF4-FFF2-40B4-BE49-F238E27FC236}">
                      <a16:creationId xmlns:a16="http://schemas.microsoft.com/office/drawing/2014/main" id="{0EA786D9-92DD-824B-AD4E-234A4F66B04F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0" y="0"/>
                  <a:ext cx="20000" cy="100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Arc 540">
                  <a:extLst>
                    <a:ext uri="{FF2B5EF4-FFF2-40B4-BE49-F238E27FC236}">
                      <a16:creationId xmlns:a16="http://schemas.microsoft.com/office/drawing/2014/main" id="{46173EE5-0CE0-5B4A-9180-195577A268C9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 flipV="1">
                  <a:off x="0" y="9966"/>
                  <a:ext cx="20000" cy="100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cxnSp>
          <p:nvCxnSpPr>
            <p:cNvPr id="9" name="Line 544">
              <a:extLst>
                <a:ext uri="{FF2B5EF4-FFF2-40B4-BE49-F238E27FC236}">
                  <a16:creationId xmlns:a16="http://schemas.microsoft.com/office/drawing/2014/main" id="{9E81E62B-1EB6-814D-8740-81FCD5DFD6D7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3300831" y="861060"/>
              <a:ext cx="12195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8787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From Faraday’s Law: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US" dirty="0"/>
              <a:t>Hence: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i.e. the relationship between the terminal voltage and the current in an inductor.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The polarity of this voltage is such as to </a:t>
            </a:r>
            <a:r>
              <a:rPr lang="en-IE" u="sng" dirty="0"/>
              <a:t>oppose </a:t>
            </a:r>
            <a:r>
              <a:rPr lang="en-IE" dirty="0"/>
              <a:t>the change in current which induced it. 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9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>
            <a:extLst>
              <a:ext uri="{FF2B5EF4-FFF2-40B4-BE49-F238E27FC236}">
                <a16:creationId xmlns:a16="http://schemas.microsoft.com/office/drawing/2014/main" id="{63115A5A-2268-FD4E-BE18-A4F80D13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A58E13A-688F-5045-BCDC-C83F7ED21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638646"/>
              </p:ext>
            </p:extLst>
          </p:nvPr>
        </p:nvGraphicFramePr>
        <p:xfrm>
          <a:off x="3924300" y="1803995"/>
          <a:ext cx="1295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0" r:id="rId5" imgW="26327100" imgH="11696700" progId="Equation.3">
                  <p:embed/>
                </p:oleObj>
              </mc:Choice>
              <mc:Fallback>
                <p:oleObj r:id="rId5" imgW="26327100" imgH="11696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803995"/>
                        <a:ext cx="1295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>
            <a:extLst>
              <a:ext uri="{FF2B5EF4-FFF2-40B4-BE49-F238E27FC236}">
                <a16:creationId xmlns:a16="http://schemas.microsoft.com/office/drawing/2014/main" id="{95ECF4AC-941B-2A40-80FC-B23746BB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2680FDD-FB7D-C84F-B4A3-77CF10F94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142322"/>
              </p:ext>
            </p:extLst>
          </p:nvPr>
        </p:nvGraphicFramePr>
        <p:xfrm>
          <a:off x="3924300" y="3302000"/>
          <a:ext cx="1646447" cy="70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1" r:id="rId7" imgW="27203400" imgH="11696700" progId="Equation.3">
                  <p:embed/>
                </p:oleObj>
              </mc:Choice>
              <mc:Fallback>
                <p:oleObj r:id="rId7" imgW="27203400" imgH="11696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302000"/>
                        <a:ext cx="1646447" cy="701906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08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The Inductor: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The current through a 10mH inductor is given by: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Find:</a:t>
            </a:r>
            <a:endParaRPr lang="en-GB" dirty="0"/>
          </a:p>
          <a:p>
            <a:pPr marL="45720" lvl="0" indent="0">
              <a:buNone/>
            </a:pPr>
            <a:r>
              <a:rPr lang="en-IE" dirty="0"/>
              <a:t>a) The </a:t>
            </a:r>
            <a:r>
              <a:rPr lang="en-IE" dirty="0" err="1"/>
              <a:t>p.d</a:t>
            </a:r>
            <a:r>
              <a:rPr lang="en-IE" dirty="0"/>
              <a:t>. across the inductor</a:t>
            </a:r>
            <a:endParaRPr lang="en-GB" dirty="0"/>
          </a:p>
          <a:p>
            <a:pPr marL="45720" lvl="0" indent="0">
              <a:buNone/>
            </a:pPr>
            <a:r>
              <a:rPr lang="en-IE" dirty="0"/>
              <a:t>b) The power delivered to the inductor</a:t>
            </a:r>
            <a:endParaRPr lang="en-GB" dirty="0"/>
          </a:p>
          <a:p>
            <a:pPr marL="45720" lvl="0" indent="0">
              <a:buNone/>
            </a:pPr>
            <a:r>
              <a:rPr lang="en-IE" dirty="0"/>
              <a:t>c) The energy stored in the inductor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9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6">
            <a:extLst>
              <a:ext uri="{FF2B5EF4-FFF2-40B4-BE49-F238E27FC236}">
                <a16:creationId xmlns:a16="http://schemas.microsoft.com/office/drawing/2014/main" id="{FABD865A-8022-4346-AE1F-FD97EF42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1C6B8E-3291-C741-B367-4B32A020BCA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98850" y="2156604"/>
          <a:ext cx="2146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0" r:id="rId5" imgW="26035000" imgH="7899400" progId="Equation.3">
                  <p:embed/>
                </p:oleObj>
              </mc:Choice>
              <mc:Fallback>
                <p:oleObj r:id="rId5" imgW="26035000" imgH="78994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C1C6B8E-3291-C741-B367-4B32A020BC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2156604"/>
                        <a:ext cx="2146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97674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10571</TotalTime>
  <Words>712</Words>
  <Application>Microsoft Macintosh PowerPoint</Application>
  <PresentationFormat>On-screen Show (4:3)</PresentationFormat>
  <Paragraphs>209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Georgia</vt:lpstr>
      <vt:lpstr>Times New Roman</vt:lpstr>
      <vt:lpstr>Trebuchet MS</vt:lpstr>
      <vt:lpstr>Slipstream</vt:lpstr>
      <vt:lpstr>Equation</vt:lpstr>
      <vt:lpstr>Equation.3</vt:lpstr>
      <vt:lpstr>Equation.DSMT4</vt:lpstr>
      <vt:lpstr>Section VIII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Trinty College Dublin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Eamonn O Nuallain</dc:creator>
  <cp:lastModifiedBy>Microsoft Office User</cp:lastModifiedBy>
  <cp:revision>330</cp:revision>
  <dcterms:created xsi:type="dcterms:W3CDTF">2016-01-06T15:48:15Z</dcterms:created>
  <dcterms:modified xsi:type="dcterms:W3CDTF">2019-08-21T13:23:50Z</dcterms:modified>
</cp:coreProperties>
</file>