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7" r:id="rId3"/>
    <p:sldId id="325" r:id="rId4"/>
    <p:sldId id="316" r:id="rId5"/>
    <p:sldId id="317" r:id="rId6"/>
    <p:sldId id="319" r:id="rId7"/>
    <p:sldId id="320" r:id="rId8"/>
    <p:sldId id="318" r:id="rId9"/>
    <p:sldId id="321" r:id="rId10"/>
    <p:sldId id="33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0"/>
    <p:restoredTop sz="86717"/>
  </p:normalViewPr>
  <p:slideViewPr>
    <p:cSldViewPr snapToGrid="0" snapToObjects="1">
      <p:cViewPr varScale="1">
        <p:scale>
          <a:sx n="141" d="100"/>
          <a:sy n="141" d="100"/>
        </p:scale>
        <p:origin x="7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1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11D5-87C7-0A43-BD52-3CB93A556D20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29ED-2E91-924E-AFCF-46BEDC85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8/21/19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tiff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tif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7.tif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8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8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/>
                <a:cs typeface="Arial"/>
              </a:rPr>
              <a:t>Kirchoff’s</a:t>
            </a:r>
            <a:r>
              <a:rPr lang="en-US" sz="2800" b="1" dirty="0">
                <a:latin typeface="Arial"/>
                <a:cs typeface="Arial"/>
              </a:rPr>
              <a:t> Laws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54223" y="2175827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>
                <a:latin typeface="Arial"/>
                <a:cs typeface="Arial"/>
              </a:rPr>
              <a:t>Section V</a:t>
            </a:r>
          </a:p>
        </p:txBody>
      </p:sp>
    </p:spTree>
    <p:extLst>
      <p:ext uri="{BB962C8B-B14F-4D97-AF65-F5344CB8AC3E}">
        <p14:creationId xmlns:p14="http://schemas.microsoft.com/office/powerpoint/2010/main" val="214763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Kirchoff’s</a:t>
            </a:r>
            <a:r>
              <a:rPr lang="en-US" b="1" i="1">
                <a:latin typeface="Arial" charset="0"/>
                <a:ea typeface="Arial" charset="0"/>
                <a:cs typeface="Arial" charset="0"/>
              </a:rPr>
              <a:t> Voltage Law: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4">
            <a:extLst>
              <a:ext uri="{FF2B5EF4-FFF2-40B4-BE49-F238E27FC236}">
                <a16:creationId xmlns:a16="http://schemas.microsoft.com/office/drawing/2014/main" id="{E80C115C-20FE-0241-8027-DE28356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59F8E8-3FDC-644A-A389-3BEAE7219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199" y="1739900"/>
          <a:ext cx="66040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r:id="rId5" imgW="4368800" imgH="2413000" progId="Equation.DSMT4">
                  <p:embed/>
                </p:oleObj>
              </mc:Choice>
              <mc:Fallback>
                <p:oleObj r:id="rId5" imgW="4368800" imgH="2413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59F8E8-3FDC-644A-A389-3BEAE7219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199" y="1739900"/>
                        <a:ext cx="6604000" cy="363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24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4083" y="101600"/>
            <a:ext cx="8383423" cy="667112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b="1" dirty="0">
                <a:latin typeface="Arial"/>
                <a:cs typeface="Arial"/>
              </a:rPr>
              <a:t>Core Topics</a:t>
            </a: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</a:p>
          <a:p>
            <a:pPr marL="45720" indent="0">
              <a:buNone/>
            </a:pPr>
            <a:endParaRPr lang="en-US" sz="2000">
              <a:latin typeface="Arial"/>
              <a:cs typeface="Arial"/>
            </a:endParaRP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) 	Terminology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(ii)	</a:t>
            </a:r>
            <a:r>
              <a:rPr lang="en-US" sz="2000" dirty="0" err="1">
                <a:latin typeface="Arial"/>
                <a:cs typeface="Arial"/>
              </a:rPr>
              <a:t>Kirchoff’s</a:t>
            </a:r>
            <a:r>
              <a:rPr lang="en-US" sz="2000" dirty="0">
                <a:latin typeface="Arial"/>
                <a:cs typeface="Arial"/>
              </a:rPr>
              <a:t> Current Law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(iii)	</a:t>
            </a:r>
            <a:r>
              <a:rPr lang="en-US" sz="2000" dirty="0" err="1">
                <a:latin typeface="Arial"/>
                <a:cs typeface="Arial"/>
              </a:rPr>
              <a:t>Kirchoff’s</a:t>
            </a:r>
            <a:r>
              <a:rPr lang="en-US" sz="2000" dirty="0">
                <a:latin typeface="Arial"/>
                <a:cs typeface="Arial"/>
              </a:rPr>
              <a:t> Voltage Law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Kirchoff’s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 Laws: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GB" dirty="0"/>
              <a:t>Terminology: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12A7AC0-CB58-064E-813F-5FD523444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450" y="1765300"/>
            <a:ext cx="5245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Kirchoff's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 Current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b="1" i="1" dirty="0" err="1">
                <a:solidFill>
                  <a:srgbClr val="FF0000"/>
                </a:solidFill>
              </a:rPr>
              <a:t>Kirchoff’s</a:t>
            </a:r>
            <a:r>
              <a:rPr lang="en-IE" b="1" i="1" dirty="0">
                <a:solidFill>
                  <a:srgbClr val="FF0000"/>
                </a:solidFill>
              </a:rPr>
              <a:t> Current Law (KCL)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IE" i="1" dirty="0">
                <a:solidFill>
                  <a:srgbClr val="FF0000"/>
                </a:solidFill>
              </a:rPr>
              <a:t>states that the algebraic sum of electrical currents at any node in an electrical circuit is equal to zero at every instant in time.</a:t>
            </a:r>
          </a:p>
          <a:p>
            <a:pPr marL="45720" indent="0">
              <a:buNone/>
            </a:pPr>
            <a:r>
              <a:rPr lang="en-IE" dirty="0"/>
              <a:t>In other words, the total current entering a node must equal the total current leaving the node.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Current entering the node is given a positive sign and that leaving is given a negative sign such that the algebraic sum at any node equals zero.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39DA16F-0312-8147-9586-7583CF5A5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026" y="3043428"/>
            <a:ext cx="2349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8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Kirchoff’s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 Current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2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E336811-839E-8349-B5D5-58EF52484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450" y="1147572"/>
            <a:ext cx="4584700" cy="2971800"/>
          </a:xfrm>
          <a:prstGeom prst="rect">
            <a:avLst/>
          </a:prstGeom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D882BA84-3685-7344-9C92-88B72860E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8944F3-5FDF-B94C-875B-9E793CB39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61919"/>
              </p:ext>
            </p:extLst>
          </p:nvPr>
        </p:nvGraphicFramePr>
        <p:xfrm>
          <a:off x="1453896" y="4507992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3" r:id="rId6" imgW="723900" imgH="228600" progId="Equation.3">
                  <p:embed/>
                </p:oleObj>
              </mc:Choice>
              <mc:Fallback>
                <p:oleObj r:id="rId6" imgW="723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896" y="4507992"/>
                        <a:ext cx="1333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>
            <a:extLst>
              <a:ext uri="{FF2B5EF4-FFF2-40B4-BE49-F238E27FC236}">
                <a16:creationId xmlns:a16="http://schemas.microsoft.com/office/drawing/2014/main" id="{60DC9236-9EDF-4B46-A069-5C0FAF9C5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520189-8F55-A24E-8A91-C2FEA6C9A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928672"/>
              </p:ext>
            </p:extLst>
          </p:nvPr>
        </p:nvGraphicFramePr>
        <p:xfrm>
          <a:off x="4648199" y="4507992"/>
          <a:ext cx="260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4" r:id="rId8" imgW="1346200" imgH="228600" progId="Equation.3">
                  <p:embed/>
                </p:oleObj>
              </mc:Choice>
              <mc:Fallback>
                <p:oleObj r:id="rId8" imgW="1346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199" y="4507992"/>
                        <a:ext cx="2603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>
            <a:extLst>
              <a:ext uri="{FF2B5EF4-FFF2-40B4-BE49-F238E27FC236}">
                <a16:creationId xmlns:a16="http://schemas.microsoft.com/office/drawing/2014/main" id="{60733435-4BE1-404A-B8A6-1A9E52B82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843BD39-2746-7F41-87F7-C4D1A6EA2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964474"/>
              </p:ext>
            </p:extLst>
          </p:nvPr>
        </p:nvGraphicFramePr>
        <p:xfrm>
          <a:off x="3733800" y="5588000"/>
          <a:ext cx="152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5" r:id="rId10" imgW="952500" imgH="431800" progId="Equation.DSMT4">
                  <p:embed/>
                </p:oleObj>
              </mc:Choice>
              <mc:Fallback>
                <p:oleObj r:id="rId10" imgW="9525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88000"/>
                        <a:ext cx="1524000" cy="6858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54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Kirchoff’s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 Current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Determine the currents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3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Canvas 297">
            <a:extLst>
              <a:ext uri="{FF2B5EF4-FFF2-40B4-BE49-F238E27FC236}">
                <a16:creationId xmlns:a16="http://schemas.microsoft.com/office/drawing/2014/main" id="{E7382E62-2EB3-404C-B6DF-9400B9172DDC}"/>
              </a:ext>
            </a:extLst>
          </p:cNvPr>
          <p:cNvGrpSpPr/>
          <p:nvPr/>
        </p:nvGrpSpPr>
        <p:grpSpPr>
          <a:xfrm>
            <a:off x="1845310" y="808301"/>
            <a:ext cx="5453380" cy="4233545"/>
            <a:chOff x="0" y="0"/>
            <a:chExt cx="5453380" cy="42335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09DF6-7522-C34F-91BE-AE16965CCF5A}"/>
                </a:ext>
              </a:extLst>
            </p:cNvPr>
            <p:cNvSpPr/>
            <p:nvPr/>
          </p:nvSpPr>
          <p:spPr>
            <a:xfrm>
              <a:off x="0" y="0"/>
              <a:ext cx="5453380" cy="4233545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" name="Line 118">
              <a:extLst>
                <a:ext uri="{FF2B5EF4-FFF2-40B4-BE49-F238E27FC236}">
                  <a16:creationId xmlns:a16="http://schemas.microsoft.com/office/drawing/2014/main" id="{77FE31D6-6440-654D-898A-41C61E3D1074}"/>
                </a:ext>
              </a:extLst>
            </p:cNvPr>
            <p:cNvCxnSpPr/>
            <p:nvPr/>
          </p:nvCxnSpPr>
          <p:spPr bwMode="auto">
            <a:xfrm flipH="1">
              <a:off x="2224556" y="430426"/>
              <a:ext cx="14347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E9A950D-1990-0D41-9892-66A259E748D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937095" y="81183"/>
              <a:ext cx="182931" cy="738455"/>
            </a:xfrm>
            <a:custGeom>
              <a:avLst/>
              <a:gdLst>
                <a:gd name="T0" fmla="*/ 9965 w 20000"/>
                <a:gd name="T1" fmla="*/ 0 h 20000"/>
                <a:gd name="T2" fmla="*/ 19931 w 20000"/>
                <a:gd name="T3" fmla="*/ 1427 h 20000"/>
                <a:gd name="T4" fmla="*/ 0 w 20000"/>
                <a:gd name="T5" fmla="*/ 4282 h 20000"/>
                <a:gd name="T6" fmla="*/ 19931 w 20000"/>
                <a:gd name="T7" fmla="*/ 7137 h 20000"/>
                <a:gd name="T8" fmla="*/ 0 w 20000"/>
                <a:gd name="T9" fmla="*/ 9991 h 20000"/>
                <a:gd name="T10" fmla="*/ 19931 w 20000"/>
                <a:gd name="T11" fmla="*/ 12846 h 20000"/>
                <a:gd name="T12" fmla="*/ 0 w 20000"/>
                <a:gd name="T13" fmla="*/ 15701 h 20000"/>
                <a:gd name="T14" fmla="*/ 19931 w 20000"/>
                <a:gd name="T15" fmla="*/ 18555 h 20000"/>
                <a:gd name="T16" fmla="*/ 9965 w 20000"/>
                <a:gd name="T17" fmla="*/ 1998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00" h="20000">
                  <a:moveTo>
                    <a:pt x="9965" y="0"/>
                  </a:moveTo>
                  <a:lnTo>
                    <a:pt x="19931" y="1427"/>
                  </a:lnTo>
                  <a:lnTo>
                    <a:pt x="0" y="4282"/>
                  </a:lnTo>
                  <a:lnTo>
                    <a:pt x="19931" y="7137"/>
                  </a:lnTo>
                  <a:lnTo>
                    <a:pt x="0" y="9991"/>
                  </a:lnTo>
                  <a:lnTo>
                    <a:pt x="19931" y="12846"/>
                  </a:lnTo>
                  <a:lnTo>
                    <a:pt x="0" y="15701"/>
                  </a:lnTo>
                  <a:lnTo>
                    <a:pt x="19931" y="18555"/>
                  </a:lnTo>
                  <a:lnTo>
                    <a:pt x="9965" y="1998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9" name="Line 120">
              <a:extLst>
                <a:ext uri="{FF2B5EF4-FFF2-40B4-BE49-F238E27FC236}">
                  <a16:creationId xmlns:a16="http://schemas.microsoft.com/office/drawing/2014/main" id="{A0B0FF00-9AD7-3646-82E4-96A53459C937}"/>
                </a:ext>
              </a:extLst>
            </p:cNvPr>
            <p:cNvCxnSpPr/>
            <p:nvPr/>
          </p:nvCxnSpPr>
          <p:spPr bwMode="auto">
            <a:xfrm>
              <a:off x="2798314" y="2511073"/>
              <a:ext cx="766" cy="933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121">
              <a:extLst>
                <a:ext uri="{FF2B5EF4-FFF2-40B4-BE49-F238E27FC236}">
                  <a16:creationId xmlns:a16="http://schemas.microsoft.com/office/drawing/2014/main" id="{EB3ADE53-7ED4-7C4B-876F-9FB7AC1CACCE}"/>
                </a:ext>
              </a:extLst>
            </p:cNvPr>
            <p:cNvCxnSpPr/>
            <p:nvPr/>
          </p:nvCxnSpPr>
          <p:spPr bwMode="auto">
            <a:xfrm>
              <a:off x="2798314" y="2511073"/>
              <a:ext cx="789779" cy="7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122">
              <a:extLst>
                <a:ext uri="{FF2B5EF4-FFF2-40B4-BE49-F238E27FC236}">
                  <a16:creationId xmlns:a16="http://schemas.microsoft.com/office/drawing/2014/main" id="{6638BF5B-8FC7-2D40-BBDB-20CBB0EAE0B9}"/>
                </a:ext>
              </a:extLst>
            </p:cNvPr>
            <p:cNvCxnSpPr/>
            <p:nvPr/>
          </p:nvCxnSpPr>
          <p:spPr bwMode="auto">
            <a:xfrm>
              <a:off x="2798314" y="3444175"/>
              <a:ext cx="789779" cy="7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0F14CBA-8C3D-1345-9755-84D4104FD6D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65855" y="2090349"/>
              <a:ext cx="182931" cy="738455"/>
            </a:xfrm>
            <a:custGeom>
              <a:avLst/>
              <a:gdLst>
                <a:gd name="T0" fmla="*/ 9965 w 20000"/>
                <a:gd name="T1" fmla="*/ 0 h 20000"/>
                <a:gd name="T2" fmla="*/ 19931 w 20000"/>
                <a:gd name="T3" fmla="*/ 1427 h 20000"/>
                <a:gd name="T4" fmla="*/ 0 w 20000"/>
                <a:gd name="T5" fmla="*/ 4282 h 20000"/>
                <a:gd name="T6" fmla="*/ 19931 w 20000"/>
                <a:gd name="T7" fmla="*/ 7137 h 20000"/>
                <a:gd name="T8" fmla="*/ 0 w 20000"/>
                <a:gd name="T9" fmla="*/ 9991 h 20000"/>
                <a:gd name="T10" fmla="*/ 19931 w 20000"/>
                <a:gd name="T11" fmla="*/ 12846 h 20000"/>
                <a:gd name="T12" fmla="*/ 0 w 20000"/>
                <a:gd name="T13" fmla="*/ 15701 h 20000"/>
                <a:gd name="T14" fmla="*/ 19931 w 20000"/>
                <a:gd name="T15" fmla="*/ 18555 h 20000"/>
                <a:gd name="T16" fmla="*/ 9965 w 20000"/>
                <a:gd name="T17" fmla="*/ 1998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00" h="20000">
                  <a:moveTo>
                    <a:pt x="9965" y="0"/>
                  </a:moveTo>
                  <a:lnTo>
                    <a:pt x="19931" y="1427"/>
                  </a:lnTo>
                  <a:lnTo>
                    <a:pt x="0" y="4282"/>
                  </a:lnTo>
                  <a:lnTo>
                    <a:pt x="19931" y="7137"/>
                  </a:lnTo>
                  <a:lnTo>
                    <a:pt x="0" y="9991"/>
                  </a:lnTo>
                  <a:lnTo>
                    <a:pt x="19931" y="12846"/>
                  </a:lnTo>
                  <a:lnTo>
                    <a:pt x="0" y="15701"/>
                  </a:lnTo>
                  <a:lnTo>
                    <a:pt x="19931" y="18555"/>
                  </a:lnTo>
                  <a:lnTo>
                    <a:pt x="9965" y="1998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EE9C88D-0648-DB49-91AB-0735C666EF6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65855" y="3094932"/>
              <a:ext cx="182931" cy="738455"/>
            </a:xfrm>
            <a:custGeom>
              <a:avLst/>
              <a:gdLst>
                <a:gd name="T0" fmla="*/ 9965 w 20000"/>
                <a:gd name="T1" fmla="*/ 0 h 20000"/>
                <a:gd name="T2" fmla="*/ 19931 w 20000"/>
                <a:gd name="T3" fmla="*/ 1427 h 20000"/>
                <a:gd name="T4" fmla="*/ 0 w 20000"/>
                <a:gd name="T5" fmla="*/ 4282 h 20000"/>
                <a:gd name="T6" fmla="*/ 19931 w 20000"/>
                <a:gd name="T7" fmla="*/ 7137 h 20000"/>
                <a:gd name="T8" fmla="*/ 0 w 20000"/>
                <a:gd name="T9" fmla="*/ 9991 h 20000"/>
                <a:gd name="T10" fmla="*/ 19931 w 20000"/>
                <a:gd name="T11" fmla="*/ 12846 h 20000"/>
                <a:gd name="T12" fmla="*/ 0 w 20000"/>
                <a:gd name="T13" fmla="*/ 15701 h 20000"/>
                <a:gd name="T14" fmla="*/ 19931 w 20000"/>
                <a:gd name="T15" fmla="*/ 18555 h 20000"/>
                <a:gd name="T16" fmla="*/ 9965 w 20000"/>
                <a:gd name="T17" fmla="*/ 1998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00" h="20000">
                  <a:moveTo>
                    <a:pt x="9965" y="0"/>
                  </a:moveTo>
                  <a:lnTo>
                    <a:pt x="19931" y="1427"/>
                  </a:lnTo>
                  <a:lnTo>
                    <a:pt x="0" y="4282"/>
                  </a:lnTo>
                  <a:lnTo>
                    <a:pt x="19931" y="7137"/>
                  </a:lnTo>
                  <a:lnTo>
                    <a:pt x="0" y="9991"/>
                  </a:lnTo>
                  <a:lnTo>
                    <a:pt x="19931" y="12846"/>
                  </a:lnTo>
                  <a:lnTo>
                    <a:pt x="0" y="15701"/>
                  </a:lnTo>
                  <a:lnTo>
                    <a:pt x="19931" y="18555"/>
                  </a:lnTo>
                  <a:lnTo>
                    <a:pt x="9965" y="1998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125">
              <a:extLst>
                <a:ext uri="{FF2B5EF4-FFF2-40B4-BE49-F238E27FC236}">
                  <a16:creationId xmlns:a16="http://schemas.microsoft.com/office/drawing/2014/main" id="{1F6EA2E2-0DD6-D947-959E-5FABFA05177E}"/>
                </a:ext>
              </a:extLst>
            </p:cNvPr>
            <p:cNvCxnSpPr/>
            <p:nvPr/>
          </p:nvCxnSpPr>
          <p:spPr bwMode="auto">
            <a:xfrm>
              <a:off x="4377105" y="430426"/>
              <a:ext cx="717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Line 126">
              <a:extLst>
                <a:ext uri="{FF2B5EF4-FFF2-40B4-BE49-F238E27FC236}">
                  <a16:creationId xmlns:a16="http://schemas.microsoft.com/office/drawing/2014/main" id="{1A72D5F0-86CB-A34A-8035-FCEB230F9D85}"/>
                </a:ext>
              </a:extLst>
            </p:cNvPr>
            <p:cNvCxnSpPr/>
            <p:nvPr/>
          </p:nvCxnSpPr>
          <p:spPr bwMode="auto">
            <a:xfrm>
              <a:off x="4305098" y="2439592"/>
              <a:ext cx="717772" cy="7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Line 127">
              <a:extLst>
                <a:ext uri="{FF2B5EF4-FFF2-40B4-BE49-F238E27FC236}">
                  <a16:creationId xmlns:a16="http://schemas.microsoft.com/office/drawing/2014/main" id="{646F1A5E-8517-D448-95A0-BB50F164AE93}"/>
                </a:ext>
              </a:extLst>
            </p:cNvPr>
            <p:cNvCxnSpPr/>
            <p:nvPr/>
          </p:nvCxnSpPr>
          <p:spPr bwMode="auto">
            <a:xfrm>
              <a:off x="4305098" y="3444175"/>
              <a:ext cx="717772" cy="7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Line 128">
              <a:extLst>
                <a:ext uri="{FF2B5EF4-FFF2-40B4-BE49-F238E27FC236}">
                  <a16:creationId xmlns:a16="http://schemas.microsoft.com/office/drawing/2014/main" id="{A6E87003-3E19-C64B-B4A1-3CC54650A70F}"/>
                </a:ext>
              </a:extLst>
            </p:cNvPr>
            <p:cNvCxnSpPr/>
            <p:nvPr/>
          </p:nvCxnSpPr>
          <p:spPr bwMode="auto">
            <a:xfrm>
              <a:off x="1506784" y="989211"/>
              <a:ext cx="717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674B8F7-2C26-2144-8D52-2E8B511470F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6007" y="583858"/>
              <a:ext cx="183700" cy="738455"/>
            </a:xfrm>
            <a:custGeom>
              <a:avLst/>
              <a:gdLst>
                <a:gd name="T0" fmla="*/ 9965 w 20000"/>
                <a:gd name="T1" fmla="*/ 0 h 20000"/>
                <a:gd name="T2" fmla="*/ 19931 w 20000"/>
                <a:gd name="T3" fmla="*/ 1427 h 20000"/>
                <a:gd name="T4" fmla="*/ 0 w 20000"/>
                <a:gd name="T5" fmla="*/ 4282 h 20000"/>
                <a:gd name="T6" fmla="*/ 19931 w 20000"/>
                <a:gd name="T7" fmla="*/ 7137 h 20000"/>
                <a:gd name="T8" fmla="*/ 0 w 20000"/>
                <a:gd name="T9" fmla="*/ 9991 h 20000"/>
                <a:gd name="T10" fmla="*/ 19931 w 20000"/>
                <a:gd name="T11" fmla="*/ 12846 h 20000"/>
                <a:gd name="T12" fmla="*/ 0 w 20000"/>
                <a:gd name="T13" fmla="*/ 15701 h 20000"/>
                <a:gd name="T14" fmla="*/ 19931 w 20000"/>
                <a:gd name="T15" fmla="*/ 18555 h 20000"/>
                <a:gd name="T16" fmla="*/ 9965 w 20000"/>
                <a:gd name="T17" fmla="*/ 1998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00" h="20000">
                  <a:moveTo>
                    <a:pt x="9965" y="0"/>
                  </a:moveTo>
                  <a:lnTo>
                    <a:pt x="19931" y="1427"/>
                  </a:lnTo>
                  <a:lnTo>
                    <a:pt x="0" y="4282"/>
                  </a:lnTo>
                  <a:lnTo>
                    <a:pt x="19931" y="7137"/>
                  </a:lnTo>
                  <a:lnTo>
                    <a:pt x="0" y="9991"/>
                  </a:lnTo>
                  <a:lnTo>
                    <a:pt x="19931" y="12846"/>
                  </a:lnTo>
                  <a:lnTo>
                    <a:pt x="0" y="15701"/>
                  </a:lnTo>
                  <a:lnTo>
                    <a:pt x="19931" y="18555"/>
                  </a:lnTo>
                  <a:lnTo>
                    <a:pt x="9965" y="1998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9" name="Line 130">
              <a:extLst>
                <a:ext uri="{FF2B5EF4-FFF2-40B4-BE49-F238E27FC236}">
                  <a16:creationId xmlns:a16="http://schemas.microsoft.com/office/drawing/2014/main" id="{8ED41F73-128C-6043-BEEF-DF83CC87B7D8}"/>
                </a:ext>
              </a:extLst>
            </p:cNvPr>
            <p:cNvCxnSpPr/>
            <p:nvPr/>
          </p:nvCxnSpPr>
          <p:spPr bwMode="auto">
            <a:xfrm flipH="1">
              <a:off x="215255" y="933102"/>
              <a:ext cx="5737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Line 131">
              <a:extLst>
                <a:ext uri="{FF2B5EF4-FFF2-40B4-BE49-F238E27FC236}">
                  <a16:creationId xmlns:a16="http://schemas.microsoft.com/office/drawing/2014/main" id="{E6AF4BBC-28A6-414F-B214-E3B51F26244B}"/>
                </a:ext>
              </a:extLst>
            </p:cNvPr>
            <p:cNvCxnSpPr/>
            <p:nvPr/>
          </p:nvCxnSpPr>
          <p:spPr bwMode="auto">
            <a:xfrm>
              <a:off x="861020" y="1291277"/>
              <a:ext cx="645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Line 132">
              <a:extLst>
                <a:ext uri="{FF2B5EF4-FFF2-40B4-BE49-F238E27FC236}">
                  <a16:creationId xmlns:a16="http://schemas.microsoft.com/office/drawing/2014/main" id="{E44E32E9-B0AE-3741-A75D-C1213DE2474D}"/>
                </a:ext>
              </a:extLst>
            </p:cNvPr>
            <p:cNvCxnSpPr/>
            <p:nvPr/>
          </p:nvCxnSpPr>
          <p:spPr bwMode="auto">
            <a:xfrm>
              <a:off x="3659334" y="3659388"/>
              <a:ext cx="717772" cy="7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Line 133">
              <a:extLst>
                <a:ext uri="{FF2B5EF4-FFF2-40B4-BE49-F238E27FC236}">
                  <a16:creationId xmlns:a16="http://schemas.microsoft.com/office/drawing/2014/main" id="{A179F244-8DF5-DA42-ABF1-4A0964A1C94A}"/>
                </a:ext>
              </a:extLst>
            </p:cNvPr>
            <p:cNvCxnSpPr/>
            <p:nvPr/>
          </p:nvCxnSpPr>
          <p:spPr bwMode="auto">
            <a:xfrm>
              <a:off x="3588093" y="2224379"/>
              <a:ext cx="717006" cy="7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Line 134">
              <a:extLst>
                <a:ext uri="{FF2B5EF4-FFF2-40B4-BE49-F238E27FC236}">
                  <a16:creationId xmlns:a16="http://schemas.microsoft.com/office/drawing/2014/main" id="{E1838FBE-3FBC-6F48-96C4-5DE1E99B9211}"/>
                </a:ext>
              </a:extLst>
            </p:cNvPr>
            <p:cNvCxnSpPr/>
            <p:nvPr/>
          </p:nvCxnSpPr>
          <p:spPr bwMode="auto">
            <a:xfrm flipH="1">
              <a:off x="3659334" y="717889"/>
              <a:ext cx="645765" cy="7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Line 136">
              <a:extLst>
                <a:ext uri="{FF2B5EF4-FFF2-40B4-BE49-F238E27FC236}">
                  <a16:creationId xmlns:a16="http://schemas.microsoft.com/office/drawing/2014/main" id="{1F652E6D-C2F8-DD40-A9B6-045454504424}"/>
                </a:ext>
              </a:extLst>
            </p:cNvPr>
            <p:cNvCxnSpPr/>
            <p:nvPr/>
          </p:nvCxnSpPr>
          <p:spPr bwMode="auto">
            <a:xfrm>
              <a:off x="2224556" y="430426"/>
              <a:ext cx="0" cy="2511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Line 137">
              <a:extLst>
                <a:ext uri="{FF2B5EF4-FFF2-40B4-BE49-F238E27FC236}">
                  <a16:creationId xmlns:a16="http://schemas.microsoft.com/office/drawing/2014/main" id="{CE77A52C-8F77-E945-A188-5DE275E4985C}"/>
                </a:ext>
              </a:extLst>
            </p:cNvPr>
            <p:cNvCxnSpPr/>
            <p:nvPr/>
          </p:nvCxnSpPr>
          <p:spPr bwMode="auto">
            <a:xfrm>
              <a:off x="2224556" y="2942268"/>
              <a:ext cx="5737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" name="Text Box 141">
              <a:extLst>
                <a:ext uri="{FF2B5EF4-FFF2-40B4-BE49-F238E27FC236}">
                  <a16:creationId xmlns:a16="http://schemas.microsoft.com/office/drawing/2014/main" id="{962BCD43-C14F-EA44-9BE0-8D75BDF4C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146" y="769958"/>
              <a:ext cx="359269" cy="4296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 Box 142">
              <a:extLst>
                <a:ext uri="{FF2B5EF4-FFF2-40B4-BE49-F238E27FC236}">
                  <a16:creationId xmlns:a16="http://schemas.microsoft.com/office/drawing/2014/main" id="{770AED8A-8786-C74C-B892-11DDEFD92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7294" y="2942268"/>
              <a:ext cx="286496" cy="2866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GB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Line 143">
              <a:extLst>
                <a:ext uri="{FF2B5EF4-FFF2-40B4-BE49-F238E27FC236}">
                  <a16:creationId xmlns:a16="http://schemas.microsoft.com/office/drawing/2014/main" id="{3F8D5519-58D8-FF4D-A189-E5C2D2AC0647}"/>
                </a:ext>
              </a:extLst>
            </p:cNvPr>
            <p:cNvCxnSpPr/>
            <p:nvPr/>
          </p:nvCxnSpPr>
          <p:spPr bwMode="auto">
            <a:xfrm>
              <a:off x="2224556" y="1435009"/>
              <a:ext cx="0" cy="645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3" name="Text Box 144">
              <a:extLst>
                <a:ext uri="{FF2B5EF4-FFF2-40B4-BE49-F238E27FC236}">
                  <a16:creationId xmlns:a16="http://schemas.microsoft.com/office/drawing/2014/main" id="{DF201021-7093-6649-9048-E5FFD9E91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797" y="1793953"/>
              <a:ext cx="302583" cy="5457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en-I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Rectangle 12">
            <a:extLst>
              <a:ext uri="{FF2B5EF4-FFF2-40B4-BE49-F238E27FC236}">
                <a16:creationId xmlns:a16="http://schemas.microsoft.com/office/drawing/2014/main" id="{0A328722-E9C7-064D-9286-0A7336A8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CB8E2992-109D-114E-B6F2-1A257300C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408530"/>
              </p:ext>
            </p:extLst>
          </p:nvPr>
        </p:nvGraphicFramePr>
        <p:xfrm>
          <a:off x="5503676" y="1621687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4" r:id="rId5" imgW="647700" imgH="279400" progId="Equation.DSMT4">
                  <p:embed/>
                </p:oleObj>
              </mc:Choice>
              <mc:Fallback>
                <p:oleObj r:id="rId5" imgW="6477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676" y="1621687"/>
                        <a:ext cx="6477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4">
            <a:extLst>
              <a:ext uri="{FF2B5EF4-FFF2-40B4-BE49-F238E27FC236}">
                <a16:creationId xmlns:a16="http://schemas.microsoft.com/office/drawing/2014/main" id="{FDB4952F-9ED5-B843-AC5B-08E31F0C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74E6AF99-4961-3346-9C2A-577595A83A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13692"/>
              </p:ext>
            </p:extLst>
          </p:nvPr>
        </p:nvGraphicFramePr>
        <p:xfrm>
          <a:off x="2685667" y="224331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5" r:id="rId7" imgW="635000" imgH="279400" progId="Equation.DSMT4">
                  <p:embed/>
                </p:oleObj>
              </mc:Choice>
              <mc:Fallback>
                <p:oleObj r:id="rId7" imgW="6350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667" y="2243310"/>
                        <a:ext cx="635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6">
            <a:extLst>
              <a:ext uri="{FF2B5EF4-FFF2-40B4-BE49-F238E27FC236}">
                <a16:creationId xmlns:a16="http://schemas.microsoft.com/office/drawing/2014/main" id="{6F7F3B6F-C593-1646-8FD8-1FFAA846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427A15DF-66EE-8D4D-81F3-56DB3F1B8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21367"/>
              </p:ext>
            </p:extLst>
          </p:nvPr>
        </p:nvGraphicFramePr>
        <p:xfrm>
          <a:off x="5480756" y="2720793"/>
          <a:ext cx="622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6" r:id="rId9" imgW="622300" imgH="279400" progId="Equation.DSMT4">
                  <p:embed/>
                </p:oleObj>
              </mc:Choice>
              <mc:Fallback>
                <p:oleObj r:id="rId9" imgW="622300" imgH="279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756" y="2720793"/>
                        <a:ext cx="6223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18">
            <a:extLst>
              <a:ext uri="{FF2B5EF4-FFF2-40B4-BE49-F238E27FC236}">
                <a16:creationId xmlns:a16="http://schemas.microsoft.com/office/drawing/2014/main" id="{5EC2989E-03B9-5E49-A4CB-31DB54FC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F20B3E77-11D8-7441-92E8-6A29CB4AC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49117"/>
              </p:ext>
            </p:extLst>
          </p:nvPr>
        </p:nvGraphicFramePr>
        <p:xfrm>
          <a:off x="4187583" y="278537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7" r:id="rId11" imgW="190500" imgH="279400" progId="Equation.DSMT4">
                  <p:embed/>
                </p:oleObj>
              </mc:Choice>
              <mc:Fallback>
                <p:oleObj r:id="rId11" imgW="1905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583" y="2785373"/>
                        <a:ext cx="1905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20">
            <a:extLst>
              <a:ext uri="{FF2B5EF4-FFF2-40B4-BE49-F238E27FC236}">
                <a16:creationId xmlns:a16="http://schemas.microsoft.com/office/drawing/2014/main" id="{2991AA0F-550E-B146-A8B8-FFBFF6D6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38E5D008-8334-2445-AD41-19CF830F8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062650"/>
              </p:ext>
            </p:extLst>
          </p:nvPr>
        </p:nvGraphicFramePr>
        <p:xfrm>
          <a:off x="5768280" y="45762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8" r:id="rId13" imgW="190500" imgH="279400" progId="Equation.DSMT4">
                  <p:embed/>
                </p:oleObj>
              </mc:Choice>
              <mc:Fallback>
                <p:oleObj r:id="rId13" imgW="1905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280" y="4576252"/>
                        <a:ext cx="1905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8">
            <a:extLst>
              <a:ext uri="{FF2B5EF4-FFF2-40B4-BE49-F238E27FC236}">
                <a16:creationId xmlns:a16="http://schemas.microsoft.com/office/drawing/2014/main" id="{72744D01-38E9-9046-B997-0405EBF84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F5ED3545-7D1E-8844-BA8E-7B0D06E2E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51530"/>
              </p:ext>
            </p:extLst>
          </p:nvPr>
        </p:nvGraphicFramePr>
        <p:xfrm>
          <a:off x="3592104" y="504184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9" r:id="rId15" imgW="190500" imgH="279400" progId="Equation.DSMT4">
                  <p:embed/>
                </p:oleObj>
              </mc:Choice>
              <mc:Fallback>
                <p:oleObj r:id="rId15" imgW="190500" imgH="279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104" y="5041846"/>
                        <a:ext cx="1905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855D1139-3350-4D45-BA70-06EBAE1A2DF0}"/>
              </a:ext>
            </a:extLst>
          </p:cNvPr>
          <p:cNvSpPr/>
          <p:nvPr/>
        </p:nvSpPr>
        <p:spPr>
          <a:xfrm>
            <a:off x="3723950" y="4990139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latin typeface="Arial" panose="020B0604020202020204" pitchFamily="34" charset="0"/>
                <a:ea typeface="Times New Roman" panose="02020603050405020304" pitchFamily="18" charset="0"/>
              </a:rPr>
              <a:t>and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39AA76A0-B5B2-2041-B4A3-6D206B66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7A9A68AB-6F03-274B-8FD9-5530C7E42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057305"/>
              </p:ext>
            </p:extLst>
          </p:nvPr>
        </p:nvGraphicFramePr>
        <p:xfrm>
          <a:off x="4261495" y="504184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90" r:id="rId17" imgW="190500" imgH="279400" progId="Equation.DSMT4">
                  <p:embed/>
                </p:oleObj>
              </mc:Choice>
              <mc:Fallback>
                <p:oleObj r:id="rId17" imgW="190500" imgH="279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495" y="5041846"/>
                        <a:ext cx="1905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2B81C1E5-1A33-0C4B-853E-C18072D00007}"/>
              </a:ext>
            </a:extLst>
          </p:cNvPr>
          <p:cNvSpPr/>
          <p:nvPr/>
        </p:nvSpPr>
        <p:spPr>
          <a:xfrm>
            <a:off x="4442162" y="4999504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E" dirty="0">
                <a:latin typeface="Arial" panose="020B0604020202020204" pitchFamily="34" charset="0"/>
                <a:ea typeface="Times New Roman" panose="02020603050405020304" pitchFamily="18" charset="0"/>
              </a:rPr>
              <a:t>in the above circuit using KCL.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9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Kirchoff’s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 Current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At Node ‘a’: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At Node ‘b’: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- see related examples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8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>
            <a:extLst>
              <a:ext uri="{FF2B5EF4-FFF2-40B4-BE49-F238E27FC236}">
                <a16:creationId xmlns:a16="http://schemas.microsoft.com/office/drawing/2014/main" id="{D7228931-C3A2-7F42-81EC-61F5D3FB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EF5B31-E629-A14C-BEEB-D4A3B45FD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202652"/>
              </p:ext>
            </p:extLst>
          </p:nvPr>
        </p:nvGraphicFramePr>
        <p:xfrm>
          <a:off x="3479799" y="1929384"/>
          <a:ext cx="2336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9" r:id="rId5" imgW="1511300" imgH="584200" progId="Equation.DSMT4">
                  <p:embed/>
                </p:oleObj>
              </mc:Choice>
              <mc:Fallback>
                <p:oleObj r:id="rId5" imgW="1511300" imgH="584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799" y="1929384"/>
                        <a:ext cx="2336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>
            <a:extLst>
              <a:ext uri="{FF2B5EF4-FFF2-40B4-BE49-F238E27FC236}">
                <a16:creationId xmlns:a16="http://schemas.microsoft.com/office/drawing/2014/main" id="{1428B459-7A32-3348-B6FA-F1AAB505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4610D01-5671-0E45-B69A-6B6A2C8D7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09908"/>
              </p:ext>
            </p:extLst>
          </p:nvPr>
        </p:nvGraphicFramePr>
        <p:xfrm>
          <a:off x="3479799" y="4148555"/>
          <a:ext cx="2514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0" r:id="rId7" imgW="1473200" imgH="584200" progId="Equation.DSMT4">
                  <p:embed/>
                </p:oleObj>
              </mc:Choice>
              <mc:Fallback>
                <p:oleObj r:id="rId7" imgW="1473200" imgH="584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799" y="4148555"/>
                        <a:ext cx="2514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34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Kirchoff’s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 Voltage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b="1" i="1" dirty="0" err="1">
                <a:solidFill>
                  <a:srgbClr val="FF0000"/>
                </a:solidFill>
              </a:rPr>
              <a:t>Kirchoff’s</a:t>
            </a:r>
            <a:r>
              <a:rPr lang="en-IE" b="1" i="1" dirty="0">
                <a:solidFill>
                  <a:srgbClr val="FF0000"/>
                </a:solidFill>
              </a:rPr>
              <a:t> Voltage Law (KVL)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IE" i="1" dirty="0">
                <a:solidFill>
                  <a:srgbClr val="FF0000"/>
                </a:solidFill>
              </a:rPr>
              <a:t>states that the algebraic sum of branch voltages around any loop in an electrical circuit is equal to zero at every instant in time.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9">
            <a:extLst>
              <a:ext uri="{FF2B5EF4-FFF2-40B4-BE49-F238E27FC236}">
                <a16:creationId xmlns:a16="http://schemas.microsoft.com/office/drawing/2014/main" id="{B84E6951-2847-2549-B8DD-74D3586C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410740-C7D2-0443-82D9-2302712E3D6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79850" y="2671178"/>
          <a:ext cx="1384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r:id="rId5" imgW="812800" imgH="355600" progId="Equation.3">
                  <p:embed/>
                </p:oleObj>
              </mc:Choice>
              <mc:Fallback>
                <p:oleObj r:id="rId5" imgW="812800" imgH="3556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D410740-C7D2-0443-82D9-2302712E3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671178"/>
                        <a:ext cx="1384300" cy="6096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C855EC1-BC82-0C41-A267-B473CBD0B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249" y="3615155"/>
            <a:ext cx="4025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7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Kirchoff’s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 Voltage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Find: 1)    , 2)  , 3)       , 4) The power dissipated by the        and</a:t>
            </a:r>
          </a:p>
          <a:p>
            <a:pPr marL="45720" indent="0">
              <a:buNone/>
            </a:pPr>
            <a:r>
              <a:rPr lang="en-US" dirty="0"/>
              <a:t>               resistors, 5) The power delivered by the battery to the           	circuit, 6) Verify KVL for the circuit.</a:t>
            </a:r>
          </a:p>
          <a:p>
            <a:pPr marL="45720" indent="0">
              <a:buNone/>
            </a:pPr>
            <a:r>
              <a:rPr lang="en-US" dirty="0"/>
              <a:t>	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4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Canvas 298">
            <a:extLst>
              <a:ext uri="{FF2B5EF4-FFF2-40B4-BE49-F238E27FC236}">
                <a16:creationId xmlns:a16="http://schemas.microsoft.com/office/drawing/2014/main" id="{9C2B2A3D-85AD-2C44-B6BF-699C77FA62D1}"/>
              </a:ext>
            </a:extLst>
          </p:cNvPr>
          <p:cNvGrpSpPr/>
          <p:nvPr/>
        </p:nvGrpSpPr>
        <p:grpSpPr>
          <a:xfrm>
            <a:off x="1845310" y="471297"/>
            <a:ext cx="5453380" cy="4161790"/>
            <a:chOff x="0" y="0"/>
            <a:chExt cx="5453380" cy="41617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1711D5-3518-A145-BED7-B2918099FA20}"/>
                </a:ext>
              </a:extLst>
            </p:cNvPr>
            <p:cNvSpPr/>
            <p:nvPr/>
          </p:nvSpPr>
          <p:spPr>
            <a:xfrm>
              <a:off x="0" y="0"/>
              <a:ext cx="5453380" cy="416179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17" name="Line 147">
              <a:extLst>
                <a:ext uri="{FF2B5EF4-FFF2-40B4-BE49-F238E27FC236}">
                  <a16:creationId xmlns:a16="http://schemas.microsoft.com/office/drawing/2014/main" id="{18E6B9DF-8748-8F44-9229-457BFE6FDA31}"/>
                </a:ext>
              </a:extLst>
            </p:cNvPr>
            <p:cNvCxnSpPr/>
            <p:nvPr/>
          </p:nvCxnSpPr>
          <p:spPr bwMode="auto">
            <a:xfrm>
              <a:off x="502517" y="1362921"/>
              <a:ext cx="11475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492B485-3DA5-1E44-8849-F42332392D1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27783" y="942190"/>
              <a:ext cx="182953" cy="738455"/>
            </a:xfrm>
            <a:custGeom>
              <a:avLst/>
              <a:gdLst>
                <a:gd name="T0" fmla="*/ 9965 w 20000"/>
                <a:gd name="T1" fmla="*/ 0 h 20000"/>
                <a:gd name="T2" fmla="*/ 19931 w 20000"/>
                <a:gd name="T3" fmla="*/ 1427 h 20000"/>
                <a:gd name="T4" fmla="*/ 0 w 20000"/>
                <a:gd name="T5" fmla="*/ 4282 h 20000"/>
                <a:gd name="T6" fmla="*/ 19931 w 20000"/>
                <a:gd name="T7" fmla="*/ 7137 h 20000"/>
                <a:gd name="T8" fmla="*/ 0 w 20000"/>
                <a:gd name="T9" fmla="*/ 9991 h 20000"/>
                <a:gd name="T10" fmla="*/ 19931 w 20000"/>
                <a:gd name="T11" fmla="*/ 12846 h 20000"/>
                <a:gd name="T12" fmla="*/ 0 w 20000"/>
                <a:gd name="T13" fmla="*/ 15701 h 20000"/>
                <a:gd name="T14" fmla="*/ 19931 w 20000"/>
                <a:gd name="T15" fmla="*/ 18555 h 20000"/>
                <a:gd name="T16" fmla="*/ 9965 w 20000"/>
                <a:gd name="T17" fmla="*/ 1998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00" h="20000">
                  <a:moveTo>
                    <a:pt x="9965" y="0"/>
                  </a:moveTo>
                  <a:lnTo>
                    <a:pt x="19931" y="1427"/>
                  </a:lnTo>
                  <a:lnTo>
                    <a:pt x="0" y="4282"/>
                  </a:lnTo>
                  <a:lnTo>
                    <a:pt x="19931" y="7137"/>
                  </a:lnTo>
                  <a:lnTo>
                    <a:pt x="0" y="9991"/>
                  </a:lnTo>
                  <a:lnTo>
                    <a:pt x="19931" y="12846"/>
                  </a:lnTo>
                  <a:lnTo>
                    <a:pt x="0" y="15701"/>
                  </a:lnTo>
                  <a:lnTo>
                    <a:pt x="19931" y="18555"/>
                  </a:lnTo>
                  <a:lnTo>
                    <a:pt x="9965" y="1998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43ACE1D-356D-5D4D-840F-EF6E8E2B201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78582" y="942189"/>
              <a:ext cx="182953" cy="737689"/>
            </a:xfrm>
            <a:custGeom>
              <a:avLst/>
              <a:gdLst>
                <a:gd name="T0" fmla="*/ 9965 w 20000"/>
                <a:gd name="T1" fmla="*/ 0 h 20000"/>
                <a:gd name="T2" fmla="*/ 19931 w 20000"/>
                <a:gd name="T3" fmla="*/ 1427 h 20000"/>
                <a:gd name="T4" fmla="*/ 0 w 20000"/>
                <a:gd name="T5" fmla="*/ 4282 h 20000"/>
                <a:gd name="T6" fmla="*/ 19931 w 20000"/>
                <a:gd name="T7" fmla="*/ 7137 h 20000"/>
                <a:gd name="T8" fmla="*/ 0 w 20000"/>
                <a:gd name="T9" fmla="*/ 9991 h 20000"/>
                <a:gd name="T10" fmla="*/ 19931 w 20000"/>
                <a:gd name="T11" fmla="*/ 12846 h 20000"/>
                <a:gd name="T12" fmla="*/ 0 w 20000"/>
                <a:gd name="T13" fmla="*/ 15701 h 20000"/>
                <a:gd name="T14" fmla="*/ 19931 w 20000"/>
                <a:gd name="T15" fmla="*/ 18555 h 20000"/>
                <a:gd name="T16" fmla="*/ 9965 w 20000"/>
                <a:gd name="T17" fmla="*/ 1998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00" h="20000">
                  <a:moveTo>
                    <a:pt x="9965" y="0"/>
                  </a:moveTo>
                  <a:lnTo>
                    <a:pt x="19931" y="1427"/>
                  </a:lnTo>
                  <a:lnTo>
                    <a:pt x="0" y="4282"/>
                  </a:lnTo>
                  <a:lnTo>
                    <a:pt x="19931" y="7137"/>
                  </a:lnTo>
                  <a:lnTo>
                    <a:pt x="0" y="9991"/>
                  </a:lnTo>
                  <a:lnTo>
                    <a:pt x="19931" y="12846"/>
                  </a:lnTo>
                  <a:lnTo>
                    <a:pt x="0" y="15701"/>
                  </a:lnTo>
                  <a:lnTo>
                    <a:pt x="19931" y="18555"/>
                  </a:lnTo>
                  <a:lnTo>
                    <a:pt x="9965" y="1998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0" name="Line 150">
              <a:extLst>
                <a:ext uri="{FF2B5EF4-FFF2-40B4-BE49-F238E27FC236}">
                  <a16:creationId xmlns:a16="http://schemas.microsoft.com/office/drawing/2014/main" id="{55F88734-E5F9-1E4C-8D74-8E1D72DB0130}"/>
                </a:ext>
              </a:extLst>
            </p:cNvPr>
            <p:cNvCxnSpPr/>
            <p:nvPr/>
          </p:nvCxnSpPr>
          <p:spPr bwMode="auto">
            <a:xfrm>
              <a:off x="2367804" y="1362921"/>
              <a:ext cx="9330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Line 151">
              <a:extLst>
                <a:ext uri="{FF2B5EF4-FFF2-40B4-BE49-F238E27FC236}">
                  <a16:creationId xmlns:a16="http://schemas.microsoft.com/office/drawing/2014/main" id="{FC853AFF-1C1A-3E47-9519-FE35FB8E93D5}"/>
                </a:ext>
              </a:extLst>
            </p:cNvPr>
            <p:cNvCxnSpPr/>
            <p:nvPr/>
          </p:nvCxnSpPr>
          <p:spPr bwMode="auto">
            <a:xfrm>
              <a:off x="4018603" y="1362921"/>
              <a:ext cx="8610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Line 152">
              <a:extLst>
                <a:ext uri="{FF2B5EF4-FFF2-40B4-BE49-F238E27FC236}">
                  <a16:creationId xmlns:a16="http://schemas.microsoft.com/office/drawing/2014/main" id="{2B05FF23-C34A-B347-8C47-C80B663D8F4B}"/>
                </a:ext>
              </a:extLst>
            </p:cNvPr>
            <p:cNvCxnSpPr/>
            <p:nvPr/>
          </p:nvCxnSpPr>
          <p:spPr bwMode="auto">
            <a:xfrm>
              <a:off x="4879622" y="1362921"/>
              <a:ext cx="0" cy="2153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Line 153">
              <a:extLst>
                <a:ext uri="{FF2B5EF4-FFF2-40B4-BE49-F238E27FC236}">
                  <a16:creationId xmlns:a16="http://schemas.microsoft.com/office/drawing/2014/main" id="{9E872709-F911-054F-974C-E44B83250BF8}"/>
                </a:ext>
              </a:extLst>
            </p:cNvPr>
            <p:cNvCxnSpPr/>
            <p:nvPr/>
          </p:nvCxnSpPr>
          <p:spPr bwMode="auto">
            <a:xfrm flipH="1">
              <a:off x="502517" y="3516075"/>
              <a:ext cx="4377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4F99F4-090E-6944-AF30-8560379D9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55" y="2439882"/>
              <a:ext cx="548479" cy="182937"/>
              <a:chOff x="0" y="0"/>
              <a:chExt cx="20000" cy="19941"/>
            </a:xfrm>
          </p:grpSpPr>
          <p:cxnSp>
            <p:nvCxnSpPr>
              <p:cNvPr id="38" name="Line 155">
                <a:extLst>
                  <a:ext uri="{FF2B5EF4-FFF2-40B4-BE49-F238E27FC236}">
                    <a16:creationId xmlns:a16="http://schemas.microsoft.com/office/drawing/2014/main" id="{ABFD7D66-9F83-0E4F-837B-FA346B1674DC}"/>
                  </a:ext>
                </a:extLst>
              </p:cNvPr>
              <p:cNvCxnSpPr/>
              <p:nvPr/>
            </p:nvCxnSpPr>
            <p:spPr bwMode="auto">
              <a:xfrm>
                <a:off x="0" y="0"/>
                <a:ext cx="20000" cy="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Line 156">
                <a:extLst>
                  <a:ext uri="{FF2B5EF4-FFF2-40B4-BE49-F238E27FC236}">
                    <a16:creationId xmlns:a16="http://schemas.microsoft.com/office/drawing/2014/main" id="{800D8B47-4A31-ED45-82E2-284C8C4019EA}"/>
                  </a:ext>
                </a:extLst>
              </p:cNvPr>
              <p:cNvCxnSpPr/>
              <p:nvPr/>
            </p:nvCxnSpPr>
            <p:spPr bwMode="auto">
              <a:xfrm>
                <a:off x="4000" y="19872"/>
                <a:ext cx="12000" cy="6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  <a:noFill/>
                  </a14:hiddenFill>
                </a:ext>
                <a:ext uri="{AF507438-7753-43e0-B8FC-AC1667EBCBE1}">
  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5" name="Line 157">
              <a:extLst>
                <a:ext uri="{FF2B5EF4-FFF2-40B4-BE49-F238E27FC236}">
                  <a16:creationId xmlns:a16="http://schemas.microsoft.com/office/drawing/2014/main" id="{7249C6EF-EED6-2D48-B57F-B1972EEA3652}"/>
                </a:ext>
              </a:extLst>
            </p:cNvPr>
            <p:cNvCxnSpPr/>
            <p:nvPr/>
          </p:nvCxnSpPr>
          <p:spPr bwMode="auto">
            <a:xfrm>
              <a:off x="502517" y="2655121"/>
              <a:ext cx="766" cy="8609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Line 158">
              <a:extLst>
                <a:ext uri="{FF2B5EF4-FFF2-40B4-BE49-F238E27FC236}">
                  <a16:creationId xmlns:a16="http://schemas.microsoft.com/office/drawing/2014/main" id="{16B59E54-BA2E-7D43-8EA7-AC301AA068C7}"/>
                </a:ext>
              </a:extLst>
            </p:cNvPr>
            <p:cNvCxnSpPr/>
            <p:nvPr/>
          </p:nvCxnSpPr>
          <p:spPr bwMode="auto">
            <a:xfrm flipV="1">
              <a:off x="502517" y="1362921"/>
              <a:ext cx="0" cy="1076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7" name="Text Box 159">
              <a:extLst>
                <a:ext uri="{FF2B5EF4-FFF2-40B4-BE49-F238E27FC236}">
                  <a16:creationId xmlns:a16="http://schemas.microsoft.com/office/drawing/2014/main" id="{255914AF-44E9-B94E-8714-D60809011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020" y="2439882"/>
              <a:ext cx="860254" cy="4304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E=20V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Line 162">
              <a:extLst>
                <a:ext uri="{FF2B5EF4-FFF2-40B4-BE49-F238E27FC236}">
                  <a16:creationId xmlns:a16="http://schemas.microsoft.com/office/drawing/2014/main" id="{6F4FB26F-EB5C-5740-9EA4-832993F50171}"/>
                </a:ext>
              </a:extLst>
            </p:cNvPr>
            <p:cNvCxnSpPr/>
            <p:nvPr/>
          </p:nvCxnSpPr>
          <p:spPr bwMode="auto">
            <a:xfrm flipH="1">
              <a:off x="1434777" y="789464"/>
              <a:ext cx="215255" cy="286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Line 163">
              <a:extLst>
                <a:ext uri="{FF2B5EF4-FFF2-40B4-BE49-F238E27FC236}">
                  <a16:creationId xmlns:a16="http://schemas.microsoft.com/office/drawing/2014/main" id="{F1FE849F-C9DA-2348-A1E0-66822C14619E}"/>
                </a:ext>
              </a:extLst>
            </p:cNvPr>
            <p:cNvCxnSpPr/>
            <p:nvPr/>
          </p:nvCxnSpPr>
          <p:spPr bwMode="auto">
            <a:xfrm>
              <a:off x="2367804" y="789464"/>
              <a:ext cx="143248" cy="286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Line 164">
              <a:extLst>
                <a:ext uri="{FF2B5EF4-FFF2-40B4-BE49-F238E27FC236}">
                  <a16:creationId xmlns:a16="http://schemas.microsoft.com/office/drawing/2014/main" id="{32A7897B-4B42-CA43-89CA-299E15C891C3}"/>
                </a:ext>
              </a:extLst>
            </p:cNvPr>
            <p:cNvCxnSpPr/>
            <p:nvPr/>
          </p:nvCxnSpPr>
          <p:spPr bwMode="auto">
            <a:xfrm flipH="1">
              <a:off x="3228824" y="789464"/>
              <a:ext cx="215255" cy="285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Line 165">
              <a:extLst>
                <a:ext uri="{FF2B5EF4-FFF2-40B4-BE49-F238E27FC236}">
                  <a16:creationId xmlns:a16="http://schemas.microsoft.com/office/drawing/2014/main" id="{E7588047-0AB2-1D47-BA1D-F47A3AC68059}"/>
                </a:ext>
              </a:extLst>
            </p:cNvPr>
            <p:cNvCxnSpPr/>
            <p:nvPr/>
          </p:nvCxnSpPr>
          <p:spPr bwMode="auto">
            <a:xfrm>
              <a:off x="4018603" y="789464"/>
              <a:ext cx="142482" cy="285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Line 168">
              <a:extLst>
                <a:ext uri="{FF2B5EF4-FFF2-40B4-BE49-F238E27FC236}">
                  <a16:creationId xmlns:a16="http://schemas.microsoft.com/office/drawing/2014/main" id="{C47FD61F-2609-9045-91E9-0900821FB821}"/>
                </a:ext>
              </a:extLst>
            </p:cNvPr>
            <p:cNvCxnSpPr/>
            <p:nvPr/>
          </p:nvCxnSpPr>
          <p:spPr bwMode="auto">
            <a:xfrm>
              <a:off x="4592360" y="2009405"/>
              <a:ext cx="0" cy="717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noFill/>
                </a14:hiddenFill>
              </a:ext>
              <a:ext uri="{AF507438-7753-43e0-B8FC-AC1667EBCBE1}">
                <a14:hiddenEffects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34B21E6-72F8-7845-B2AB-806830E1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2907234-259A-264D-9B59-49AF3ED5F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05543"/>
              </p:ext>
            </p:extLst>
          </p:nvPr>
        </p:nvGraphicFramePr>
        <p:xfrm>
          <a:off x="3765328" y="1056451"/>
          <a:ext cx="17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5" r:id="rId5" imgW="4102100" imgH="6438900" progId="Equation.DSMT4">
                  <p:embed/>
                </p:oleObj>
              </mc:Choice>
              <mc:Fallback>
                <p:oleObj r:id="rId5" imgW="4102100" imgH="64389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328" y="1056451"/>
                        <a:ext cx="177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D95DB2F-03A5-6B4F-A7A0-009349D2B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697755B5-CC47-2242-97EB-8FA10C2DB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091929"/>
              </p:ext>
            </p:extLst>
          </p:nvPr>
        </p:nvGraphicFramePr>
        <p:xfrm>
          <a:off x="5515368" y="1056451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6" r:id="rId7" imgW="203200" imgH="279400" progId="Equation.DSMT4">
                  <p:embed/>
                </p:oleObj>
              </mc:Choice>
              <mc:Fallback>
                <p:oleObj r:id="rId7" imgW="203200" imgH="2794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368" y="1056451"/>
                        <a:ext cx="203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6DF0BCCF-DDE9-A745-A7BE-D2B5F7911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AE8E8ECC-81EB-2545-80DB-75211E4CD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000174"/>
              </p:ext>
            </p:extLst>
          </p:nvPr>
        </p:nvGraphicFramePr>
        <p:xfrm>
          <a:off x="3527314" y="2026163"/>
          <a:ext cx="685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7" r:id="rId9" imgW="685800" imgH="279400" progId="Equation.DSMT4">
                  <p:embed/>
                </p:oleObj>
              </mc:Choice>
              <mc:Fallback>
                <p:oleObj r:id="rId9" imgW="685800" imgH="279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314" y="2026163"/>
                        <a:ext cx="685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987860FC-015B-EF44-B6A4-A0B78C7D8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756985A6-C5BF-194E-866B-3A29C2F8E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70844"/>
              </p:ext>
            </p:extLst>
          </p:nvPr>
        </p:nvGraphicFramePr>
        <p:xfrm>
          <a:off x="5159768" y="2021604"/>
          <a:ext cx="711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8" r:id="rId11" imgW="711200" imgH="279400" progId="Equation.DSMT4">
                  <p:embed/>
                </p:oleObj>
              </mc:Choice>
              <mc:Fallback>
                <p:oleObj r:id="rId11" imgW="711200" imgH="279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768" y="2021604"/>
                        <a:ext cx="711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EB98619D-9B22-654C-BFB5-3535A812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16B05AC1-85E8-6342-8A8D-5C1E759C6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828135"/>
              </p:ext>
            </p:extLst>
          </p:nvPr>
        </p:nvGraphicFramePr>
        <p:xfrm>
          <a:off x="6234723" y="274009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9" r:id="rId13" imgW="3213100" imgH="4394200" progId="Equation.DSMT4">
                  <p:embed/>
                </p:oleObj>
              </mc:Choice>
              <mc:Fallback>
                <p:oleObj r:id="rId13" imgW="3213100" imgH="4394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723" y="2740090"/>
                        <a:ext cx="1397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5">
            <a:extLst>
              <a:ext uri="{FF2B5EF4-FFF2-40B4-BE49-F238E27FC236}">
                <a16:creationId xmlns:a16="http://schemas.microsoft.com/office/drawing/2014/main" id="{187F2982-146E-DF42-B7A9-203E5291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F440B932-BFEB-2946-99A1-8C7887935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57341"/>
              </p:ext>
            </p:extLst>
          </p:nvPr>
        </p:nvGraphicFramePr>
        <p:xfrm>
          <a:off x="1600200" y="4519169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0" r:id="rId15" imgW="241300" imgH="279400" progId="Equation.DSMT4">
                  <p:embed/>
                </p:oleObj>
              </mc:Choice>
              <mc:Fallback>
                <p:oleObj r:id="rId15" imgW="241300" imgH="2794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19169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7">
            <a:extLst>
              <a:ext uri="{FF2B5EF4-FFF2-40B4-BE49-F238E27FC236}">
                <a16:creationId xmlns:a16="http://schemas.microsoft.com/office/drawing/2014/main" id="{AD117B2B-CB68-0840-8CA5-65645DFA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FC6578FA-7D14-9E47-A307-B6D68BBB4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90523"/>
              </p:ext>
            </p:extLst>
          </p:nvPr>
        </p:nvGraphicFramePr>
        <p:xfrm>
          <a:off x="2334804" y="4575828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1" r:id="rId17" imgW="3213100" imgH="4394200" progId="Equation.DSMT4">
                  <p:embed/>
                </p:oleObj>
              </mc:Choice>
              <mc:Fallback>
                <p:oleObj r:id="rId17" imgW="3213100" imgH="4394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804" y="4575828"/>
                        <a:ext cx="22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9">
            <a:extLst>
              <a:ext uri="{FF2B5EF4-FFF2-40B4-BE49-F238E27FC236}">
                <a16:creationId xmlns:a16="http://schemas.microsoft.com/office/drawing/2014/main" id="{6AC3667E-B9E6-4D4D-BBAC-3951DB939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A5FAD0B0-6DDA-AA4F-9A4D-08A13D46C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59877"/>
              </p:ext>
            </p:extLst>
          </p:nvPr>
        </p:nvGraphicFramePr>
        <p:xfrm>
          <a:off x="2992631" y="4575828"/>
          <a:ext cx="55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2" r:id="rId19" imgW="431800" imgH="279400" progId="Equation.DSMT4">
                  <p:embed/>
                </p:oleObj>
              </mc:Choice>
              <mc:Fallback>
                <p:oleObj r:id="rId19" imgW="431800" imgH="2794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631" y="4575828"/>
                        <a:ext cx="558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61">
            <a:extLst>
              <a:ext uri="{FF2B5EF4-FFF2-40B4-BE49-F238E27FC236}">
                <a16:creationId xmlns:a16="http://schemas.microsoft.com/office/drawing/2014/main" id="{D93A332B-E550-D84A-90FE-9ADBE240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A4D2E81D-A51D-3146-9BB8-C3569E504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00742"/>
              </p:ext>
            </p:extLst>
          </p:nvPr>
        </p:nvGraphicFramePr>
        <p:xfrm>
          <a:off x="7703094" y="4563619"/>
          <a:ext cx="482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3" r:id="rId21" imgW="304800" imgH="190500" progId="Equation.DSMT4">
                  <p:embed/>
                </p:oleObj>
              </mc:Choice>
              <mc:Fallback>
                <p:oleObj r:id="rId21" imgW="304800" imgH="1905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3094" y="4563619"/>
                        <a:ext cx="482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63">
            <a:extLst>
              <a:ext uri="{FF2B5EF4-FFF2-40B4-BE49-F238E27FC236}">
                <a16:creationId xmlns:a16="http://schemas.microsoft.com/office/drawing/2014/main" id="{802E1282-71AE-ED48-8973-5C576A92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1B7FD852-94A4-F049-8F84-2E22C691D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35455"/>
              </p:ext>
            </p:extLst>
          </p:nvPr>
        </p:nvGraphicFramePr>
        <p:xfrm>
          <a:off x="1333500" y="5041156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4" r:id="rId23" imgW="304800" imgH="203200" progId="Equation.DSMT4">
                  <p:embed/>
                </p:oleObj>
              </mc:Choice>
              <mc:Fallback>
                <p:oleObj r:id="rId23" imgW="304800" imgH="2032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041156"/>
                        <a:ext cx="431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31122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10573</TotalTime>
  <Words>198</Words>
  <Application>Microsoft Macintosh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Trebuchet MS</vt:lpstr>
      <vt:lpstr>Slipstream</vt:lpstr>
      <vt:lpstr>Equation</vt:lpstr>
      <vt:lpstr>Equation.3</vt:lpstr>
      <vt:lpstr>Equation.DSMT4</vt:lpstr>
      <vt:lpstr>Section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Trinty College Dublin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Eamonn O Nuallain</dc:creator>
  <cp:lastModifiedBy>Microsoft Office User</cp:lastModifiedBy>
  <cp:revision>314</cp:revision>
  <dcterms:created xsi:type="dcterms:W3CDTF">2016-01-06T15:48:15Z</dcterms:created>
  <dcterms:modified xsi:type="dcterms:W3CDTF">2019-08-21T13:08:05Z</dcterms:modified>
</cp:coreProperties>
</file>