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0" r:id="rId8"/>
    <p:sldId id="262" r:id="rId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0" y="2823386"/>
            <a:ext cx="12192000" cy="1086278"/>
            <a:chOff x="-946959" y="3029865"/>
            <a:chExt cx="13138959" cy="1170650"/>
          </a:xfrm>
        </p:grpSpPr>
        <p:grpSp>
          <p:nvGrpSpPr>
            <p:cNvPr id="33" name="组合 32"/>
            <p:cNvGrpSpPr/>
            <p:nvPr/>
          </p:nvGrpSpPr>
          <p:grpSpPr>
            <a:xfrm>
              <a:off x="3467100" y="3035902"/>
              <a:ext cx="8724900" cy="1158577"/>
              <a:chOff x="-5498257" y="321731"/>
              <a:chExt cx="23188510" cy="3079194"/>
            </a:xfrm>
          </p:grpSpPr>
          <p:pic>
            <p:nvPicPr>
              <p:cNvPr id="36" name="图片 35"/>
              <p:cNvPicPr>
                <a:picLocks noChangeAspect="1"/>
              </p:cNvPicPr>
              <p:nvPr/>
            </p:nvPicPr>
            <p:blipFill rotWithShape="1">
              <a:blip r:embed="rId2" cstate="email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 r="-3"/>
              <a:stretch>
                <a:fillRect/>
              </a:stretch>
            </p:blipFill>
            <p:spPr>
              <a:xfrm>
                <a:off x="6141719" y="321731"/>
                <a:ext cx="5728547" cy="3079194"/>
              </a:xfrm>
              <a:prstGeom prst="rect">
                <a:avLst/>
              </a:prstGeom>
            </p:spPr>
          </p:pic>
          <p:pic>
            <p:nvPicPr>
              <p:cNvPr id="37" name="图片 36"/>
              <p:cNvPicPr>
                <a:picLocks noChangeAspect="1"/>
              </p:cNvPicPr>
              <p:nvPr/>
            </p:nvPicPr>
            <p:blipFill rotWithShape="1">
              <a:blip r:embed="rId3" cstate="email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 r="-3"/>
              <a:stretch>
                <a:fillRect/>
              </a:stretch>
            </p:blipFill>
            <p:spPr>
              <a:xfrm>
                <a:off x="321731" y="321731"/>
                <a:ext cx="5728548" cy="3079194"/>
              </a:xfrm>
              <a:prstGeom prst="rect">
                <a:avLst/>
              </a:prstGeom>
            </p:spPr>
          </p:pic>
          <p:pic>
            <p:nvPicPr>
              <p:cNvPr id="38" name="图片 37"/>
              <p:cNvPicPr>
                <a:picLocks noChangeAspect="1"/>
              </p:cNvPicPr>
              <p:nvPr/>
            </p:nvPicPr>
            <p:blipFill rotWithShape="1">
              <a:blip r:embed="rId4" cstate="email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 r="-3"/>
              <a:stretch>
                <a:fillRect/>
              </a:stretch>
            </p:blipFill>
            <p:spPr>
              <a:xfrm>
                <a:off x="-5498257" y="337773"/>
                <a:ext cx="5728548" cy="3047107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 rotWithShape="1">
              <a:blip r:embed="rId5" cstate="email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 r="-3"/>
              <a:stretch>
                <a:fillRect/>
              </a:stretch>
            </p:blipFill>
            <p:spPr>
              <a:xfrm>
                <a:off x="11961706" y="337774"/>
                <a:ext cx="5728547" cy="3047107"/>
              </a:xfrm>
              <a:prstGeom prst="rect">
                <a:avLst/>
              </a:prstGeom>
            </p:spPr>
          </p:pic>
        </p:grpSp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2" cstate="email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r="-3"/>
            <a:stretch>
              <a:fillRect/>
            </a:stretch>
          </p:blipFill>
          <p:spPr>
            <a:xfrm flipH="1">
              <a:off x="1277273" y="3029865"/>
              <a:ext cx="2155421" cy="1158577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 rotWithShape="1">
            <a:blip r:embed="rId3" cstate="email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r="-3"/>
            <a:stretch>
              <a:fillRect/>
            </a:stretch>
          </p:blipFill>
          <p:spPr>
            <a:xfrm>
              <a:off x="-946959" y="3041938"/>
              <a:ext cx="2155421" cy="1158577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77976" y="3976373"/>
            <a:ext cx="10575824" cy="1256061"/>
          </a:xfrm>
        </p:spPr>
        <p:txBody>
          <a:bodyPr anchor="b">
            <a:normAutofit/>
          </a:bodyPr>
          <a:lstStyle>
            <a:lvl1pPr algn="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7976" y="5302433"/>
            <a:ext cx="10575824" cy="715595"/>
          </a:xfrm>
        </p:spPr>
        <p:txBody>
          <a:bodyPr>
            <a:normAutofit/>
          </a:bodyPr>
          <a:lstStyle>
            <a:lvl1pPr marL="0" indent="0" algn="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20"/>
          <p:cNvCxnSpPr>
            <a:cxnSpLocks noChangeShapeType="1"/>
          </p:cNvCxnSpPr>
          <p:nvPr/>
        </p:nvCxnSpPr>
        <p:spPr bwMode="auto">
          <a:xfrm>
            <a:off x="973394" y="1424284"/>
            <a:ext cx="3179506" cy="1"/>
          </a:xfrm>
          <a:prstGeom prst="line">
            <a:avLst/>
          </a:prstGeom>
          <a:noFill/>
          <a:ln w="28575">
            <a:solidFill>
              <a:srgbClr val="40404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20"/>
          <p:cNvCxnSpPr>
            <a:cxnSpLocks noChangeShapeType="1"/>
          </p:cNvCxnSpPr>
          <p:nvPr/>
        </p:nvCxnSpPr>
        <p:spPr bwMode="auto">
          <a:xfrm>
            <a:off x="973394" y="1424284"/>
            <a:ext cx="3179506" cy="1"/>
          </a:xfrm>
          <a:prstGeom prst="line">
            <a:avLst/>
          </a:prstGeom>
          <a:noFill/>
          <a:ln w="28575">
            <a:solidFill>
              <a:srgbClr val="40404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098156" y="365125"/>
            <a:ext cx="1255643" cy="5811838"/>
          </a:xfrm>
        </p:spPr>
        <p:txBody>
          <a:bodyPr vert="eaVert"/>
          <a:lstStyle/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09099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7636-5BE1-44BC-BB5F-15739D9E18E1}" type="datetimeFigureOut">
              <a:rPr lang="zh-CN" altLang="en-US" smtClean="0"/>
              <a:t>2020/2/13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686" y="1520193"/>
            <a:ext cx="10575824" cy="1256061"/>
          </a:xfrm>
        </p:spPr>
        <p:txBody>
          <a:bodyPr/>
          <a:lstStyle/>
          <a:p>
            <a:pPr algn="l"/>
            <a:r>
              <a:rPr lang="zh-CN" altLang="en-US"/>
              <a:t>算法与数据结构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08355" y="3947795"/>
            <a:ext cx="10575925" cy="2099310"/>
          </a:xfrm>
        </p:spPr>
        <p:txBody>
          <a:bodyPr>
            <a:noAutofit/>
          </a:bodyPr>
          <a:lstStyle/>
          <a:p>
            <a:pPr algn="ctr"/>
            <a:r>
              <a:rPr lang="zh-CN" altLang="en-US" sz="4000" dirty="0"/>
              <a:t>教学大纲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第一章 概论（掌握下图中出现的概念）</a:t>
            </a:r>
          </a:p>
        </p:txBody>
      </p:sp>
      <p:grpSp>
        <p:nvGrpSpPr>
          <p:cNvPr id="5" name="Group 2"/>
          <p:cNvGrpSpPr/>
          <p:nvPr/>
        </p:nvGrpSpPr>
        <p:grpSpPr>
          <a:xfrm>
            <a:off x="4750435" y="1712913"/>
            <a:ext cx="3232150" cy="457200"/>
            <a:chOff x="2381" y="1418"/>
            <a:chExt cx="2036" cy="288"/>
          </a:xfrm>
        </p:grpSpPr>
        <p:sp>
          <p:nvSpPr>
            <p:cNvPr id="74755" name="Text Box 3"/>
            <p:cNvSpPr txBox="1"/>
            <p:nvPr/>
          </p:nvSpPr>
          <p:spPr>
            <a:xfrm>
              <a:off x="2550" y="1434"/>
              <a:ext cx="175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性质相同的构成的集合 </a:t>
              </a:r>
            </a:p>
          </p:txBody>
        </p:sp>
        <p:sp>
          <p:nvSpPr>
            <p:cNvPr id="74756" name="Rectangle 4"/>
            <p:cNvSpPr/>
            <p:nvPr/>
          </p:nvSpPr>
          <p:spPr>
            <a:xfrm>
              <a:off x="2381" y="1418"/>
              <a:ext cx="20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____________________</a:t>
              </a:r>
            </a:p>
          </p:txBody>
        </p:sp>
      </p:grp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1654810" y="1595438"/>
            <a:ext cx="882650" cy="612775"/>
          </a:xfrm>
          <a:prstGeom prst="rect">
            <a:avLst/>
          </a:prstGeom>
          <a:noFill/>
          <a:ln w="9525">
            <a:solidFill>
              <a:srgbClr val="000000">
                <a:alpha val="0"/>
              </a:srgbClr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>
              <a:lnSpc>
                <a:spcPct val="140000"/>
              </a:lnSpc>
              <a:buClrTx/>
              <a:buSzTx/>
              <a:buFontTx/>
              <a:buNone/>
              <a:defRPr/>
            </a:pPr>
            <a:r>
              <a:rPr kumimoji="1" lang="zh-CN" altLang="en-US" sz="2400" b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数据</a:t>
            </a:r>
            <a:r>
              <a:rPr kumimoji="1" lang="zh-CN" altLang="en-US" sz="2400" b="1" kern="1200" cap="none" spc="0" normalizeH="0" baseline="0" noProof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endParaRPr kumimoji="1" lang="zh-CN" altLang="en-US" sz="2400" b="1" kern="1200" cap="none" spc="0" normalizeH="0" baseline="0" noProof="0"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67943" name="Rectangle 7"/>
          <p:cNvSpPr>
            <a:spLocks noChangeArrowheads="1"/>
          </p:cNvSpPr>
          <p:nvPr/>
        </p:nvSpPr>
        <p:spPr bwMode="auto">
          <a:xfrm>
            <a:off x="3480435" y="1714500"/>
            <a:ext cx="14859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数据元素 </a:t>
            </a:r>
          </a:p>
        </p:txBody>
      </p:sp>
      <p:grpSp>
        <p:nvGrpSpPr>
          <p:cNvPr id="6" name="Group 8"/>
          <p:cNvGrpSpPr/>
          <p:nvPr/>
        </p:nvGrpSpPr>
        <p:grpSpPr>
          <a:xfrm>
            <a:off x="2373948" y="1714500"/>
            <a:ext cx="1250950" cy="457200"/>
            <a:chOff x="3560" y="1373"/>
            <a:chExt cx="788" cy="288"/>
          </a:xfrm>
        </p:grpSpPr>
        <p:sp>
          <p:nvSpPr>
            <p:cNvPr id="74761" name="Text Box 9"/>
            <p:cNvSpPr txBox="1"/>
            <p:nvPr/>
          </p:nvSpPr>
          <p:spPr>
            <a:xfrm>
              <a:off x="3729" y="1394"/>
              <a:ext cx="4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个体</a:t>
              </a:r>
            </a:p>
          </p:txBody>
        </p:sp>
        <p:sp>
          <p:nvSpPr>
            <p:cNvPr id="74762" name="Rectangle 10"/>
            <p:cNvSpPr/>
            <p:nvPr/>
          </p:nvSpPr>
          <p:spPr>
            <a:xfrm>
              <a:off x="3560" y="1373"/>
              <a:ext cx="7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__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____</a:t>
              </a: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_</a:t>
              </a:r>
            </a:p>
          </p:txBody>
        </p:sp>
      </p:grpSp>
      <p:sp>
        <p:nvSpPr>
          <p:cNvPr id="167947" name="Rectangle 11"/>
          <p:cNvSpPr>
            <a:spLocks noChangeArrowheads="1"/>
          </p:cNvSpPr>
          <p:nvPr/>
        </p:nvSpPr>
        <p:spPr bwMode="auto">
          <a:xfrm>
            <a:off x="7847648" y="1712913"/>
            <a:ext cx="14859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数据对象 </a:t>
            </a:r>
          </a:p>
        </p:txBody>
      </p:sp>
      <p:sp>
        <p:nvSpPr>
          <p:cNvPr id="167948" name="Line 12"/>
          <p:cNvSpPr/>
          <p:nvPr/>
        </p:nvSpPr>
        <p:spPr>
          <a:xfrm>
            <a:off x="8566785" y="2125663"/>
            <a:ext cx="0" cy="86518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949" name="Line 13"/>
          <p:cNvSpPr/>
          <p:nvPr/>
        </p:nvSpPr>
        <p:spPr>
          <a:xfrm flipH="1">
            <a:off x="6837998" y="2989263"/>
            <a:ext cx="1728787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950" name="Text Box 14"/>
          <p:cNvSpPr txBox="1"/>
          <p:nvPr/>
        </p:nvSpPr>
        <p:spPr>
          <a:xfrm>
            <a:off x="6837998" y="2630488"/>
            <a:ext cx="1770062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加上数据元素 </a:t>
            </a:r>
          </a:p>
          <a:p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之间的关系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167951" name="Rectangle 15"/>
          <p:cNvSpPr>
            <a:spLocks noChangeArrowheads="1"/>
          </p:cNvSpPr>
          <p:nvPr/>
        </p:nvSpPr>
        <p:spPr bwMode="auto">
          <a:xfrm>
            <a:off x="5398135" y="2701925"/>
            <a:ext cx="14859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数据结构 </a:t>
            </a:r>
          </a:p>
        </p:txBody>
      </p:sp>
      <p:grpSp>
        <p:nvGrpSpPr>
          <p:cNvPr id="7" name="Group 16"/>
          <p:cNvGrpSpPr/>
          <p:nvPr/>
        </p:nvGrpSpPr>
        <p:grpSpPr>
          <a:xfrm>
            <a:off x="3310573" y="2662238"/>
            <a:ext cx="2089150" cy="396875"/>
            <a:chOff x="1111" y="1364"/>
            <a:chExt cx="1316" cy="250"/>
          </a:xfrm>
        </p:grpSpPr>
        <p:sp>
          <p:nvSpPr>
            <p:cNvPr id="74769" name="Rectangle 17"/>
            <p:cNvSpPr/>
            <p:nvPr/>
          </p:nvSpPr>
          <p:spPr>
            <a:xfrm>
              <a:off x="1151" y="1364"/>
              <a:ext cx="1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由关系不同分类</a:t>
              </a:r>
              <a:r>
                <a:rPr lang="zh-CN" altLang="en-US" sz="20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</a:p>
          </p:txBody>
        </p:sp>
        <p:sp>
          <p:nvSpPr>
            <p:cNvPr id="74770" name="Line 18"/>
            <p:cNvSpPr/>
            <p:nvPr/>
          </p:nvSpPr>
          <p:spPr>
            <a:xfrm flipH="1">
              <a:off x="1111" y="1590"/>
              <a:ext cx="131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67955" name="AutoShape 19"/>
          <p:cNvSpPr/>
          <p:nvPr/>
        </p:nvSpPr>
        <p:spPr>
          <a:xfrm>
            <a:off x="3094673" y="2428875"/>
            <a:ext cx="152400" cy="1223963"/>
          </a:xfrm>
          <a:prstGeom prst="rightBrace">
            <a:avLst>
              <a:gd name="adj1" fmla="val 66295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7956" name="Rectangle 20"/>
          <p:cNvSpPr/>
          <p:nvPr/>
        </p:nvSpPr>
        <p:spPr>
          <a:xfrm>
            <a:off x="1654810" y="2243138"/>
            <a:ext cx="1485900" cy="15525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集合结构 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线性结构 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树形结构 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图状结构 </a:t>
            </a:r>
          </a:p>
        </p:txBody>
      </p:sp>
      <p:grpSp>
        <p:nvGrpSpPr>
          <p:cNvPr id="8" name="Group 21"/>
          <p:cNvGrpSpPr/>
          <p:nvPr/>
        </p:nvGrpSpPr>
        <p:grpSpPr>
          <a:xfrm>
            <a:off x="5148898" y="3179763"/>
            <a:ext cx="754062" cy="1295400"/>
            <a:chOff x="2269" y="1690"/>
            <a:chExt cx="475" cy="816"/>
          </a:xfrm>
        </p:grpSpPr>
        <p:sp>
          <p:nvSpPr>
            <p:cNvPr id="74774" name="Line 22"/>
            <p:cNvSpPr/>
            <p:nvPr/>
          </p:nvSpPr>
          <p:spPr>
            <a:xfrm>
              <a:off x="2698" y="1690"/>
              <a:ext cx="0" cy="81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775" name="Text Box 23"/>
            <p:cNvSpPr txBox="1"/>
            <p:nvPr/>
          </p:nvSpPr>
          <p:spPr>
            <a:xfrm>
              <a:off x="2269" y="1884"/>
              <a:ext cx="475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加上 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操作</a:t>
              </a:r>
              <a:r>
                <a:rPr lang="zh-CN" altLang="en-US" sz="20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</a:p>
          </p:txBody>
        </p:sp>
      </p:grpSp>
      <p:sp>
        <p:nvSpPr>
          <p:cNvPr id="167960" name="Rectangle 24"/>
          <p:cNvSpPr>
            <a:spLocks noChangeArrowheads="1"/>
          </p:cNvSpPr>
          <p:nvPr/>
        </p:nvSpPr>
        <p:spPr bwMode="auto">
          <a:xfrm>
            <a:off x="3208973" y="4233863"/>
            <a:ext cx="20986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抽象数据类型 </a:t>
            </a:r>
          </a:p>
        </p:txBody>
      </p:sp>
      <p:sp>
        <p:nvSpPr>
          <p:cNvPr id="167961" name="Rectangle 25"/>
          <p:cNvSpPr/>
          <p:nvPr/>
        </p:nvSpPr>
        <p:spPr>
          <a:xfrm>
            <a:off x="1654810" y="3863975"/>
            <a:ext cx="1565275" cy="1187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数据对象 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数据关系 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基本操作 </a:t>
            </a:r>
          </a:p>
        </p:txBody>
      </p:sp>
      <p:sp>
        <p:nvSpPr>
          <p:cNvPr id="167962" name="AutoShape 26"/>
          <p:cNvSpPr/>
          <p:nvPr/>
        </p:nvSpPr>
        <p:spPr>
          <a:xfrm>
            <a:off x="3094673" y="4043363"/>
            <a:ext cx="144462" cy="863600"/>
          </a:xfrm>
          <a:prstGeom prst="rightBrace">
            <a:avLst>
              <a:gd name="adj1" fmla="val 4934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7963" name="Line 27"/>
          <p:cNvSpPr/>
          <p:nvPr/>
        </p:nvSpPr>
        <p:spPr>
          <a:xfrm flipH="1">
            <a:off x="5182235" y="4475163"/>
            <a:ext cx="6477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9" name="Group 28"/>
          <p:cNvGrpSpPr/>
          <p:nvPr/>
        </p:nvGrpSpPr>
        <p:grpSpPr>
          <a:xfrm>
            <a:off x="6372860" y="3179763"/>
            <a:ext cx="754063" cy="1295400"/>
            <a:chOff x="3040" y="1690"/>
            <a:chExt cx="475" cy="816"/>
          </a:xfrm>
        </p:grpSpPr>
        <p:sp>
          <p:nvSpPr>
            <p:cNvPr id="74781" name="Line 29"/>
            <p:cNvSpPr/>
            <p:nvPr/>
          </p:nvSpPr>
          <p:spPr>
            <a:xfrm>
              <a:off x="3061" y="1690"/>
              <a:ext cx="0" cy="81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782" name="Text Box 30"/>
            <p:cNvSpPr txBox="1"/>
            <p:nvPr/>
          </p:nvSpPr>
          <p:spPr>
            <a:xfrm>
              <a:off x="3040" y="1793"/>
              <a:ext cx="475" cy="5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映像 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到 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内存</a:t>
              </a:r>
              <a:r>
                <a:rPr lang="zh-CN" altLang="en-US" sz="20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</a:p>
          </p:txBody>
        </p:sp>
      </p:grpSp>
      <p:sp>
        <p:nvSpPr>
          <p:cNvPr id="167967" name="Line 31"/>
          <p:cNvSpPr/>
          <p:nvPr/>
        </p:nvSpPr>
        <p:spPr>
          <a:xfrm flipH="1">
            <a:off x="6406198" y="4475163"/>
            <a:ext cx="6477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968" name="Rectangle 32"/>
          <p:cNvSpPr>
            <a:spLocks noChangeArrowheads="1"/>
          </p:cNvSpPr>
          <p:nvPr/>
        </p:nvSpPr>
        <p:spPr bwMode="auto">
          <a:xfrm>
            <a:off x="7012623" y="4208463"/>
            <a:ext cx="14859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存储结构 </a:t>
            </a:r>
          </a:p>
        </p:txBody>
      </p:sp>
      <p:sp>
        <p:nvSpPr>
          <p:cNvPr id="167969" name="AutoShape 33"/>
          <p:cNvSpPr/>
          <p:nvPr/>
        </p:nvSpPr>
        <p:spPr>
          <a:xfrm flipH="1">
            <a:off x="8422323" y="4116388"/>
            <a:ext cx="144462" cy="647700"/>
          </a:xfrm>
          <a:prstGeom prst="rightBrace">
            <a:avLst>
              <a:gd name="adj1" fmla="val 37009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7970" name="Rectangle 34"/>
          <p:cNvSpPr>
            <a:spLocks noChangeArrowheads="1"/>
          </p:cNvSpPr>
          <p:nvPr/>
        </p:nvSpPr>
        <p:spPr bwMode="auto">
          <a:xfrm>
            <a:off x="8560435" y="3854450"/>
            <a:ext cx="14859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顺序结构 </a:t>
            </a:r>
          </a:p>
        </p:txBody>
      </p:sp>
      <p:sp>
        <p:nvSpPr>
          <p:cNvPr id="167971" name="Rectangle 35"/>
          <p:cNvSpPr>
            <a:spLocks noChangeArrowheads="1"/>
          </p:cNvSpPr>
          <p:nvPr/>
        </p:nvSpPr>
        <p:spPr bwMode="auto">
          <a:xfrm>
            <a:off x="8566785" y="4548188"/>
            <a:ext cx="14859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链式结构 </a:t>
            </a:r>
          </a:p>
        </p:txBody>
      </p:sp>
      <p:sp>
        <p:nvSpPr>
          <p:cNvPr id="167972" name="Rectangle 36"/>
          <p:cNvSpPr>
            <a:spLocks noChangeArrowheads="1"/>
          </p:cNvSpPr>
          <p:nvPr/>
        </p:nvSpPr>
        <p:spPr bwMode="auto">
          <a:xfrm>
            <a:off x="1654810" y="5438775"/>
            <a:ext cx="8731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算法 </a:t>
            </a:r>
          </a:p>
        </p:txBody>
      </p:sp>
      <p:sp>
        <p:nvSpPr>
          <p:cNvPr id="167973" name="Rectangle 37"/>
          <p:cNvSpPr/>
          <p:nvPr/>
        </p:nvSpPr>
        <p:spPr>
          <a:xfrm>
            <a:off x="2518410" y="5202238"/>
            <a:ext cx="6553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特性：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有穷性、确定性、可行性、输入、输出 </a:t>
            </a:r>
          </a:p>
        </p:txBody>
      </p:sp>
      <p:sp>
        <p:nvSpPr>
          <p:cNvPr id="167974" name="Rectangle 38"/>
          <p:cNvSpPr/>
          <p:nvPr/>
        </p:nvSpPr>
        <p:spPr>
          <a:xfrm>
            <a:off x="2518410" y="5680075"/>
            <a:ext cx="1716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衡量标准：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7975" name="AutoShape 39"/>
          <p:cNvSpPr/>
          <p:nvPr/>
        </p:nvSpPr>
        <p:spPr>
          <a:xfrm flipH="1">
            <a:off x="2445385" y="5345113"/>
            <a:ext cx="144463" cy="647700"/>
          </a:xfrm>
          <a:prstGeom prst="rightBrace">
            <a:avLst>
              <a:gd name="adj1" fmla="val 37009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7976" name="Rectangle 40"/>
          <p:cNvSpPr>
            <a:spLocks noChangeArrowheads="1"/>
          </p:cNvSpPr>
          <p:nvPr/>
        </p:nvSpPr>
        <p:spPr bwMode="auto">
          <a:xfrm>
            <a:off x="4031298" y="5748338"/>
            <a:ext cx="17922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时间复杂度 </a:t>
            </a:r>
          </a:p>
        </p:txBody>
      </p:sp>
      <p:sp>
        <p:nvSpPr>
          <p:cNvPr id="167979" name="Rectangle 43"/>
          <p:cNvSpPr>
            <a:spLocks noChangeArrowheads="1"/>
          </p:cNvSpPr>
          <p:nvPr/>
        </p:nvSpPr>
        <p:spPr bwMode="auto">
          <a:xfrm>
            <a:off x="5758498" y="5748338"/>
            <a:ext cx="17922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空间复杂度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6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16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67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79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79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5" dur="500"/>
                                        <p:tgtEl>
                                          <p:spTgt spid="167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7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7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7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7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67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6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2" dur="500"/>
                                        <p:tgtEl>
                                          <p:spTgt spid="167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67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67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67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67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67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67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67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67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67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67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9" dur="500"/>
                                        <p:tgtEl>
                                          <p:spTgt spid="16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67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67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67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67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67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67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2" grpId="0" bldLvl="0" animBg="1"/>
      <p:bldP spid="167943" grpId="0" bldLvl="0" animBg="1"/>
      <p:bldP spid="167947" grpId="0" bldLvl="0" animBg="1"/>
      <p:bldP spid="167950" grpId="0"/>
      <p:bldP spid="167951" grpId="0" bldLvl="0" animBg="1"/>
      <p:bldP spid="167955" grpId="0" bldLvl="0" animBg="1"/>
      <p:bldP spid="167956" grpId="0"/>
      <p:bldP spid="167960" grpId="0" bldLvl="0" animBg="1"/>
      <p:bldP spid="167961" grpId="0"/>
      <p:bldP spid="167962" grpId="0" bldLvl="0" animBg="1"/>
      <p:bldP spid="167968" grpId="0" bldLvl="0" animBg="1"/>
      <p:bldP spid="167969" grpId="0" bldLvl="0" animBg="1"/>
      <p:bldP spid="167970" grpId="0" bldLvl="0" animBg="1"/>
      <p:bldP spid="167971" grpId="0" bldLvl="0" animBg="1"/>
      <p:bldP spid="167972" grpId="0" bldLvl="0" animBg="1"/>
      <p:bldP spid="167973" grpId="0"/>
      <p:bldP spid="167974" grpId="0"/>
      <p:bldP spid="167975" grpId="0" bldLvl="0" animBg="1"/>
      <p:bldP spid="167976" grpId="0" bldLvl="0" animBg="1"/>
      <p:bldP spid="16797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线性结构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7735" y="1587500"/>
            <a:ext cx="10515600" cy="4351338"/>
          </a:xfrm>
        </p:spPr>
        <p:txBody>
          <a:bodyPr/>
          <a:lstStyle/>
          <a:p>
            <a:r>
              <a:rPr lang="zh-CN" altLang="en-US" sz="3200"/>
              <a:t>线性表的顺序存储实现：插入、删除、查询</a:t>
            </a:r>
          </a:p>
          <a:p>
            <a:r>
              <a:rPr lang="zh-CN" altLang="en-US" sz="3200"/>
              <a:t>线性表的链式存储实现</a:t>
            </a:r>
            <a:r>
              <a:rPr lang="zh-CN" altLang="en-US" sz="3200">
                <a:sym typeface="+mn-ea"/>
              </a:rPr>
              <a:t>：插入、删除、查询</a:t>
            </a:r>
            <a:endParaRPr lang="zh-CN" altLang="en-US" sz="3200"/>
          </a:p>
          <a:p>
            <a:r>
              <a:rPr lang="zh-CN" altLang="en-US" sz="3200"/>
              <a:t>栈的定义，栈的实现</a:t>
            </a:r>
          </a:p>
          <a:p>
            <a:r>
              <a:rPr lang="zh-CN" altLang="en-US" sz="3200"/>
              <a:t>队列的定义、循环队列的实现</a:t>
            </a:r>
          </a:p>
          <a:p>
            <a:r>
              <a:rPr lang="zh-CN" altLang="en-US" sz="3200"/>
              <a:t>多项式的加、归并计算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8120"/>
            <a:ext cx="10515600" cy="4783455"/>
          </a:xfrm>
        </p:spPr>
        <p:txBody>
          <a:bodyPr>
            <a:noAutofit/>
          </a:bodyPr>
          <a:lstStyle/>
          <a:p>
            <a:pPr marL="457200" lvl="1" indent="-457200" fontAlgn="auto">
              <a:lnSpc>
                <a:spcPct val="120000"/>
              </a:lnSpc>
            </a:pPr>
            <a:r>
              <a:rPr lang="zh-CN" altLang="en-US" sz="3200" dirty="0">
                <a:latin typeface="+mn-ea"/>
                <a:sym typeface="+mn-ea"/>
              </a:rPr>
              <a:t>树的术语</a:t>
            </a:r>
          </a:p>
          <a:p>
            <a:pPr marL="457200" lvl="1" indent="-457200" fontAlgn="auto">
              <a:lnSpc>
                <a:spcPct val="120000"/>
              </a:lnSpc>
            </a:pPr>
            <a:r>
              <a:rPr lang="zh-CN" altLang="en-US" sz="3200" dirty="0">
                <a:latin typeface="+mn-ea"/>
                <a:sym typeface="+mn-ea"/>
              </a:rPr>
              <a:t>二叉树的定义、性质及运算 </a:t>
            </a:r>
          </a:p>
          <a:p>
            <a:pPr marL="457200" lvl="1" indent="-457200" fontAlgn="auto">
              <a:lnSpc>
                <a:spcPct val="120000"/>
              </a:lnSpc>
            </a:pPr>
            <a:r>
              <a:rPr lang="zh-CN" altLang="en-US" sz="3200" dirty="0">
                <a:latin typeface="+mn-ea"/>
                <a:sym typeface="+mn-ea"/>
              </a:rPr>
              <a:t>完全二叉树、满二叉树的定义</a:t>
            </a:r>
          </a:p>
          <a:p>
            <a:pPr marL="457200" lvl="1" indent="-457200" fontAlgn="auto">
              <a:lnSpc>
                <a:spcPct val="120000"/>
              </a:lnSpc>
            </a:pPr>
            <a:r>
              <a:rPr lang="zh-CN" altLang="en-US" sz="3200" dirty="0">
                <a:latin typeface="+mn-ea"/>
                <a:sym typeface="+mn-ea"/>
              </a:rPr>
              <a:t>二叉树的顺序存储、链式存储</a:t>
            </a:r>
          </a:p>
          <a:p>
            <a:pPr marL="457200" lvl="1" indent="-457200" fontAlgn="auto">
              <a:lnSpc>
                <a:spcPct val="120000"/>
              </a:lnSpc>
            </a:pPr>
            <a:r>
              <a:rPr lang="zh-CN" altLang="en-US" sz="3200" dirty="0">
                <a:latin typeface="+mn-ea"/>
                <a:sym typeface="+mn-ea"/>
              </a:rPr>
              <a:t>树、二叉树、森林的互相转换</a:t>
            </a:r>
          </a:p>
          <a:p>
            <a:pPr marL="457200" lvl="1" indent="-457200" fontAlgn="auto">
              <a:lnSpc>
                <a:spcPct val="120000"/>
              </a:lnSpc>
            </a:pPr>
            <a:r>
              <a:rPr lang="zh-CN" altLang="en-US" sz="3200" dirty="0">
                <a:latin typeface="+mn-ea"/>
                <a:sym typeface="+mn-ea"/>
              </a:rPr>
              <a:t>二叉树、树、森林的遍历：先序、中序、后序、层次</a:t>
            </a:r>
          </a:p>
          <a:p>
            <a:pPr marL="457200" lvl="1" indent="-457200" fontAlgn="auto">
              <a:lnSpc>
                <a:spcPct val="120000"/>
              </a:lnSpc>
            </a:pPr>
            <a:r>
              <a:rPr lang="zh-CN" altLang="en-US" sz="3200" dirty="0">
                <a:latin typeface="+mn-ea"/>
                <a:sym typeface="+mn-ea"/>
              </a:rPr>
              <a:t>二叉树、树、森林的互换</a:t>
            </a:r>
          </a:p>
          <a:p>
            <a:pPr marL="457200" lvl="1" indent="-457200" fontAlgn="auto">
              <a:lnSpc>
                <a:spcPct val="120000"/>
              </a:lnSpc>
            </a:pPr>
            <a:endParaRPr lang="en-US" altLang="zh-CN" sz="3200" dirty="0">
              <a:latin typeface="+mn-ea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4880" y="1490345"/>
            <a:ext cx="10515600" cy="4351338"/>
          </a:xfrm>
        </p:spPr>
        <p:txBody>
          <a:bodyPr/>
          <a:lstStyle/>
          <a:p>
            <a:pPr marL="0" lvl="1" indent="-457200" fontAlgn="auto">
              <a:lnSpc>
                <a:spcPct val="120000"/>
              </a:lnSpc>
            </a:pPr>
            <a:r>
              <a:rPr lang="zh-CN" altLang="en-US" sz="3200" dirty="0">
                <a:latin typeface="+mn-ea"/>
                <a:sym typeface="+mn-ea"/>
              </a:rPr>
              <a:t>线索化二叉树</a:t>
            </a:r>
            <a:endParaRPr lang="en-US" altLang="zh-CN" sz="3200" dirty="0">
              <a:latin typeface="+mn-ea"/>
              <a:sym typeface="+mn-ea"/>
            </a:endParaRPr>
          </a:p>
          <a:p>
            <a:pPr marL="457200" lvl="1" indent="-457200" fontAlgn="auto">
              <a:lnSpc>
                <a:spcPct val="120000"/>
              </a:lnSpc>
            </a:pPr>
            <a:r>
              <a:rPr lang="zh-CN" altLang="en-US" sz="3200" dirty="0">
                <a:latin typeface="+mn-ea"/>
                <a:sym typeface="+mn-ea"/>
              </a:rPr>
              <a:t>二叉搜索树：创建、查找、插入、删除</a:t>
            </a:r>
          </a:p>
          <a:p>
            <a:pPr marL="457200" lvl="1" indent="-457200" fontAlgn="auto">
              <a:lnSpc>
                <a:spcPct val="120000"/>
              </a:lnSpc>
            </a:pPr>
            <a:r>
              <a:rPr lang="zh-CN" altLang="en-US" sz="3200" dirty="0">
                <a:latin typeface="+mn-ea"/>
                <a:sym typeface="+mn-ea"/>
              </a:rPr>
              <a:t>平衡二叉树：平衡化过程</a:t>
            </a:r>
            <a:r>
              <a:rPr lang="en-US" altLang="zh-CN" sz="3200" dirty="0">
                <a:latin typeface="+mn-ea"/>
                <a:sym typeface="+mn-ea"/>
              </a:rPr>
              <a:t>,</a:t>
            </a:r>
            <a:r>
              <a:rPr lang="zh-CN" altLang="en-US" sz="3200" dirty="0">
                <a:latin typeface="+mn-ea"/>
                <a:sym typeface="+mn-ea"/>
              </a:rPr>
              <a:t>建立平衡二叉树</a:t>
            </a:r>
          </a:p>
          <a:p>
            <a:pPr marL="457200" lvl="1" indent="-457200" fontAlgn="auto">
              <a:lnSpc>
                <a:spcPct val="120000"/>
              </a:lnSpc>
            </a:pPr>
            <a:r>
              <a:rPr lang="zh-CN" altLang="en-US" sz="3200" dirty="0">
                <a:latin typeface="+mn-ea"/>
                <a:sym typeface="+mn-ea"/>
              </a:rPr>
              <a:t>最大堆、最小堆：构建、调整</a:t>
            </a:r>
          </a:p>
          <a:p>
            <a:pPr marL="457200" lvl="1" indent="-457200" fontAlgn="auto">
              <a:lnSpc>
                <a:spcPct val="120000"/>
              </a:lnSpc>
            </a:pPr>
            <a:r>
              <a:rPr lang="zh-CN" altLang="en-US" sz="3200" dirty="0">
                <a:latin typeface="+mn-ea"/>
                <a:sym typeface="+mn-ea"/>
              </a:rPr>
              <a:t>哈夫曼树，哈夫曼编码</a:t>
            </a:r>
            <a:endParaRPr lang="zh-CN" altLang="en-US" sz="3200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散列查找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640"/>
            <a:ext cx="10515600" cy="4485640"/>
          </a:xfrm>
        </p:spPr>
        <p:txBody>
          <a:bodyPr/>
          <a:lstStyle/>
          <a:p>
            <a:r>
              <a:rPr lang="zh-CN" altLang="en-US" sz="3200"/>
              <a:t>散列函数的构造</a:t>
            </a:r>
          </a:p>
          <a:p>
            <a:r>
              <a:rPr lang="zh-CN" altLang="en-US" sz="3200"/>
              <a:t>冲突的处理方法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4717415"/>
          </a:xfrm>
        </p:spPr>
        <p:txBody>
          <a:bodyPr/>
          <a:lstStyle/>
          <a:p>
            <a:r>
              <a:rPr lang="zh-CN" altLang="en-US" sz="3200"/>
              <a:t>图的术语</a:t>
            </a:r>
          </a:p>
          <a:p>
            <a:r>
              <a:rPr lang="zh-CN" altLang="en-US" sz="3200"/>
              <a:t>图的邻接矩阵、邻接表表示法</a:t>
            </a:r>
          </a:p>
          <a:p>
            <a:r>
              <a:rPr lang="zh-CN" altLang="en-US" sz="3200"/>
              <a:t>深度优先遍历、广度优先遍历</a:t>
            </a:r>
          </a:p>
          <a:p>
            <a:r>
              <a:rPr lang="en-US" altLang="zh-CN" sz="3200"/>
              <a:t>Prim</a:t>
            </a:r>
            <a:r>
              <a:rPr lang="zh-CN" altLang="zh-CN" sz="3200"/>
              <a:t>和</a:t>
            </a:r>
            <a:r>
              <a:rPr lang="en-US" altLang="zh-CN" sz="3200"/>
              <a:t>Kruskal</a:t>
            </a:r>
            <a:r>
              <a:rPr lang="zh-CN" altLang="zh-CN" sz="3200"/>
              <a:t>最小生成树</a:t>
            </a:r>
          </a:p>
          <a:p>
            <a:r>
              <a:rPr lang="zh-CN" altLang="zh-CN" sz="3200"/>
              <a:t>单源点最短路径</a:t>
            </a:r>
          </a:p>
          <a:p>
            <a:r>
              <a:rPr lang="zh-CN" altLang="zh-CN" sz="3200"/>
              <a:t>任意两点的最短路径</a:t>
            </a:r>
          </a:p>
          <a:p>
            <a:r>
              <a:rPr lang="zh-CN" altLang="zh-CN" sz="3200"/>
              <a:t>拓扑排序</a:t>
            </a:r>
          </a:p>
          <a:p>
            <a:r>
              <a:rPr lang="zh-CN" altLang="zh-CN" sz="3200"/>
              <a:t>关键路径计算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排序算法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4976495"/>
          </a:xfrm>
        </p:spPr>
        <p:txBody>
          <a:bodyPr>
            <a:normAutofit lnSpcReduction="10000"/>
          </a:bodyPr>
          <a:lstStyle/>
          <a:p>
            <a:pPr fontAlgn="auto">
              <a:lnSpc>
                <a:spcPct val="130000"/>
              </a:lnSpc>
            </a:pPr>
            <a:r>
              <a:rPr lang="zh-CN" altLang="en-US" sz="3600"/>
              <a:t>给出排序过程，写出排序程序</a:t>
            </a:r>
          </a:p>
          <a:p>
            <a:pPr lvl="1" fontAlgn="auto">
              <a:lnSpc>
                <a:spcPct val="130000"/>
              </a:lnSpc>
            </a:pPr>
            <a:r>
              <a:rPr lang="zh-CN" altLang="en-US" sz="2800"/>
              <a:t>简单选择排序</a:t>
            </a:r>
          </a:p>
          <a:p>
            <a:pPr lvl="1" fontAlgn="auto">
              <a:lnSpc>
                <a:spcPct val="130000"/>
              </a:lnSpc>
            </a:pPr>
            <a:r>
              <a:rPr lang="zh-CN" altLang="en-US" sz="2800"/>
              <a:t>直接插入排序</a:t>
            </a:r>
          </a:p>
          <a:p>
            <a:pPr lvl="1" fontAlgn="auto">
              <a:lnSpc>
                <a:spcPct val="130000"/>
              </a:lnSpc>
            </a:pPr>
            <a:r>
              <a:rPr lang="zh-CN" altLang="en-US" sz="2800"/>
              <a:t>冒泡排序</a:t>
            </a:r>
          </a:p>
          <a:p>
            <a:pPr lvl="1" fontAlgn="auto">
              <a:lnSpc>
                <a:spcPct val="130000"/>
              </a:lnSpc>
            </a:pPr>
            <a:r>
              <a:rPr lang="zh-CN" altLang="en-US" sz="2800"/>
              <a:t>快速排序</a:t>
            </a:r>
          </a:p>
          <a:p>
            <a:pPr lvl="1" fontAlgn="auto">
              <a:lnSpc>
                <a:spcPct val="130000"/>
              </a:lnSpc>
            </a:pPr>
            <a:r>
              <a:rPr lang="zh-CN" altLang="en-US" sz="2800"/>
              <a:t>希尔排序</a:t>
            </a:r>
          </a:p>
          <a:p>
            <a:pPr lvl="1" fontAlgn="auto">
              <a:lnSpc>
                <a:spcPct val="130000"/>
              </a:lnSpc>
            </a:pPr>
            <a:r>
              <a:rPr lang="zh-CN" altLang="en-US" sz="2800"/>
              <a:t>归并排序</a:t>
            </a:r>
          </a:p>
          <a:p>
            <a:pPr lvl="1" fontAlgn="auto">
              <a:lnSpc>
                <a:spcPct val="130000"/>
              </a:lnSpc>
            </a:pPr>
            <a:r>
              <a:rPr lang="zh-CN" altLang="en-US" sz="2800"/>
              <a:t>基数排序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6441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6441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644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644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64417"/>
  <p:tag name="KSO_WM_TAG_VERSION" val="1.0"/>
  <p:tag name="KSO_WM_BEAUTIFY_FLAG" val="#wm#"/>
  <p:tag name="KSO_WM_TEMPLATE_THUMBS_INDEX" val="1、2、3、4、5、6、7、8、9、10、11、12、1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644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644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644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644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6441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64417"/>
</p:tagLst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Office PowerPoint</Application>
  <PresentationFormat>宽屏</PresentationFormat>
  <Paragraphs>75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黑体</vt:lpstr>
      <vt:lpstr>华文新魏</vt:lpstr>
      <vt:lpstr>Arial</vt:lpstr>
      <vt:lpstr>Times New Roman</vt:lpstr>
      <vt:lpstr>Office Theme</vt:lpstr>
      <vt:lpstr>算法与数据结构</vt:lpstr>
      <vt:lpstr>第一章 概论（掌握下图中出现的概念）</vt:lpstr>
      <vt:lpstr>线性结构</vt:lpstr>
      <vt:lpstr>树</vt:lpstr>
      <vt:lpstr>PowerPoint 演示文稿</vt:lpstr>
      <vt:lpstr>散列查找</vt:lpstr>
      <vt:lpstr>图</vt:lpstr>
      <vt:lpstr>排序算法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yeh_qi1125@aliyun.com</cp:lastModifiedBy>
  <cp:revision>3</cp:revision>
  <dcterms:created xsi:type="dcterms:W3CDTF">2018-05-29T04:38:00Z</dcterms:created>
  <dcterms:modified xsi:type="dcterms:W3CDTF">2020-02-13T00:38:00Z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