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32"/>
  </p:notesMasterIdLst>
  <p:sldIdLst>
    <p:sldId id="303" r:id="rId2"/>
    <p:sldId id="305" r:id="rId3"/>
    <p:sldId id="261" r:id="rId4"/>
    <p:sldId id="264" r:id="rId5"/>
    <p:sldId id="265" r:id="rId6"/>
    <p:sldId id="307" r:id="rId7"/>
    <p:sldId id="295" r:id="rId8"/>
    <p:sldId id="304" r:id="rId9"/>
    <p:sldId id="268" r:id="rId10"/>
    <p:sldId id="270" r:id="rId11"/>
    <p:sldId id="308" r:id="rId12"/>
    <p:sldId id="309" r:id="rId13"/>
    <p:sldId id="301" r:id="rId14"/>
    <p:sldId id="273" r:id="rId15"/>
    <p:sldId id="310" r:id="rId16"/>
    <p:sldId id="285" r:id="rId17"/>
    <p:sldId id="300" r:id="rId18"/>
    <p:sldId id="286" r:id="rId19"/>
    <p:sldId id="311" r:id="rId20"/>
    <p:sldId id="298" r:id="rId21"/>
    <p:sldId id="312" r:id="rId22"/>
    <p:sldId id="314" r:id="rId23"/>
    <p:sldId id="259" r:id="rId24"/>
    <p:sldId id="290" r:id="rId25"/>
    <p:sldId id="277" r:id="rId26"/>
    <p:sldId id="292" r:id="rId27"/>
    <p:sldId id="279" r:id="rId28"/>
    <p:sldId id="280" r:id="rId29"/>
    <p:sldId id="315" r:id="rId30"/>
    <p:sldId id="29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B8"/>
    <a:srgbClr val="B0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11" autoAdjust="0"/>
    <p:restoredTop sz="93875" autoAdjust="0"/>
  </p:normalViewPr>
  <p:slideViewPr>
    <p:cSldViewPr>
      <p:cViewPr varScale="1">
        <p:scale>
          <a:sx n="65" d="100"/>
          <a:sy n="65" d="100"/>
        </p:scale>
        <p:origin x="114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EEEC90-77F7-40C9-A89E-1BF59ADDD4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DCFA62-2229-422D-9806-A01D72296E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19457EC-9A6C-4343-8241-4E263F4CC52D}" type="datetimeFigureOut">
              <a:rPr lang="zh-CN" altLang="en-US"/>
              <a:pPr>
                <a:defRPr/>
              </a:pPr>
              <a:t>2022/9/7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8D6B0C4-1046-47E8-ADDB-F2F4AAB2F7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9740173-BECA-4A61-9764-0EF79A9CB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F4A03A-4297-4B6D-B782-61E48E2B74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C2C43-5ABC-4E2C-9AE5-ACC50BEFE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5B5771-875E-4C74-9D57-BBF6841ADC0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4AA52FAE-EEAE-4508-B24B-E622AFA850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2D84634E-95ED-4133-B37E-962DBEF66B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(N+1)/2</a:t>
            </a:r>
            <a:endParaRPr lang="zh-CN" altLang="en-US" dirty="0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370D9AD1-B19A-49E2-9DA2-57EE37C20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C37144-1689-4176-B9AF-352104979F04}" type="slidenum">
              <a:rPr lang="zh-CN" altLang="en-US"/>
              <a:pPr eaLnBrk="1" hangingPunct="1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B5771-875E-4C74-9D57-BBF6841ADC0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473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B4BBC30A-FABF-47F5-85A6-3A26257815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956DED5D-2C72-4475-9DC3-749A4504AE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List Reverse( List L )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{    PtrToNode Old_head, New_head, Temp;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Old_head = L;    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初始化当前旧表头为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L */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New_head = NULL; 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初始化逆转后新表头为空 *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00B8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b="1">
                <a:latin typeface="Times New Roman" panose="02020603050405020304" pitchFamily="18" charset="0"/>
              </a:rPr>
              <a:t> ( Old_head )  {  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当旧表不为空时 *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	Temp = Old_head-&gt;Next;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	Old_head-&gt;Next = New_head;  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	New_head = Old_head;  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将当前旧表头逆转为新表头 *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	Old_head = Temp;     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更新旧表头 *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}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L = New_head;  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b="1">
                <a:solidFill>
                  <a:srgbClr val="006600"/>
                </a:solidFill>
                <a:latin typeface="Times New Roman" panose="02020603050405020304" pitchFamily="18" charset="0"/>
              </a:rPr>
              <a:t>更新</a:t>
            </a:r>
            <a:r>
              <a:rPr lang="en-US" altLang="zh-CN" b="1">
                <a:solidFill>
                  <a:srgbClr val="006600"/>
                </a:solidFill>
                <a:latin typeface="Times New Roman" panose="02020603050405020304" pitchFamily="18" charset="0"/>
              </a:rPr>
              <a:t>L */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0000B8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b="1">
                <a:latin typeface="Times New Roman" panose="02020603050405020304" pitchFamily="18" charset="0"/>
              </a:rPr>
              <a:t> L;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8ADF47B0-6CA8-4A0F-83FA-AD4DEC010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C4C30A2-5BD4-4057-B07D-82512B98453E}" type="slidenum">
              <a:rPr lang="zh-CN" altLang="en-US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3B425-EDA1-4AF3-A4AE-A8F2D410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64122-04B6-401E-AB1A-9ADF47A9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E7E1B-8DDE-4310-A653-878AB956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158DC-10D2-43B0-8B98-DF5EF1671B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09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91306-4673-45EF-B1C1-96726A16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A45F2-F58F-439F-BC62-B90A16B8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21E88-4792-4B26-BC36-A23AA444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C40FA-DEF5-40ED-8517-8488F26504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26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FD94E-3FCC-42F0-AE34-FBFDEC3E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A8307-9CC9-4FB0-B487-F0856CEB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4646A-6306-468B-B51E-26FE461F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FC572-FF86-421C-A4A2-162A195804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66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B1F24-E10D-4144-8D62-6FADD09C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AE3A2-2005-47BE-8AD0-9E38280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13133-8828-4B14-9DB1-1F052A5B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67882-35ED-415A-AF3E-BB36F519AB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63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22DB6-9EDF-4A5D-9D2F-4D5266BD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26F21-DA9A-4EC0-AE95-9F5699E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81B5B-C770-4442-AC68-1B5D5B0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B6EF6-42FE-47E3-B114-442DF0B71D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66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F6B97F8A-F8F6-4396-AE82-655643CB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F3B5154-7A6E-4B91-8685-A72722A6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69CD7B5-435F-4C48-B7B7-27EC326B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AC780-92BF-407B-B392-AC93914F28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37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5E72375C-76AD-4EDD-9D8F-3F41A30E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332011A9-D203-4572-ACB4-3C6B15A7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44E7EF1-5E69-4590-9B25-C33C1F01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2B4C5B-6F79-47E0-9E71-2D73AAFD6C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3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1B6ACA9D-6D3B-4344-9700-60782739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9A884D9-D8EF-405A-9772-F578665F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C1FC317-F462-4970-A2A5-E78F3274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D6475-8A8C-4DA3-8C0D-E5B712B800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41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440C17C-719C-4750-A7EC-FA74D015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7AAF52C-3AF5-4780-871D-EC935907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9EC56FC-2752-47F9-9073-6CD63A84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4559B-6F18-4EB2-A6BC-9DEA60B76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1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8F6E545-41BD-4508-8AC1-AA5D9E55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3F73AC8-3421-4628-A514-B751138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41DE4AA-0C46-44D7-B0B2-06587C00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CF7C7-59C4-4A15-AEF1-72578C4CC5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43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B4A65EA-1B5C-41F6-9AAD-50FE50BE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29A6BA3-A556-44C8-B7D5-B2F2E1E5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8FC163B-4853-45B7-B325-0A167CE8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02695-C219-4983-8DF9-A287012DBA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5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6AE98CA-8125-419E-AED0-B8C3123838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5B0D8C5-37DD-429A-9441-3FA324A405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A613FB-A475-434B-823C-831169A50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EF7B0-A142-4C73-AFF7-298EFADFF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1B5B0A-7634-4437-942A-0F5C47835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5D665F2-0C20-4074-85CE-4055DCD649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8277A812-E680-4740-AC84-5B507E372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1892300"/>
            <a:ext cx="71294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6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 </a:t>
            </a:r>
            <a:r>
              <a:rPr kumimoji="1" lang="en-US" altLang="zh-CN" sz="6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 </a:t>
            </a:r>
            <a:r>
              <a:rPr kumimoji="1" lang="zh-CN" altLang="en-US" sz="6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章 </a:t>
            </a:r>
            <a:endParaRPr kumimoji="1" lang="en-US" altLang="zh-CN" sz="6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6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数据结构实现基础  </a:t>
            </a:r>
            <a:endParaRPr kumimoji="1" lang="en-US" altLang="zh-CN" sz="66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51" name="Rectangle 9">
            <a:extLst>
              <a:ext uri="{FF2B5EF4-FFF2-40B4-BE49-F238E27FC236}">
                <a16:creationId xmlns:a16="http://schemas.microsoft.com/office/drawing/2014/main" id="{73E5A480-F4E5-4557-84EF-01235D6D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942AE411-92AE-4191-804D-FB2D21B8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32981C1E-12D9-46D6-B874-C796145A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1">
            <a:extLst>
              <a:ext uri="{FF2B5EF4-FFF2-40B4-BE49-F238E27FC236}">
                <a16:creationId xmlns:a16="http://schemas.microsoft.com/office/drawing/2014/main" id="{54FF262F-765C-40EA-ADD7-4E7C95DF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04813"/>
            <a:ext cx="1419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4. </a:t>
            </a:r>
            <a:r>
              <a:rPr lang="zh-CN" altLang="zh-CN" b="1">
                <a:latin typeface="Times New Roman" panose="02020603050405020304" pitchFamily="18" charset="0"/>
              </a:rPr>
              <a:t>结构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2531" name="矩形 2">
            <a:extLst>
              <a:ext uri="{FF2B5EF4-FFF2-40B4-BE49-F238E27FC236}">
                <a16:creationId xmlns:a16="http://schemas.microsoft.com/office/drawing/2014/main" id="{A339D2D8-57DE-467F-9A80-7862317E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08275"/>
            <a:ext cx="41751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</a:rPr>
              <a:t>结构类型定义的一般形式为：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400" b="1">
                <a:latin typeface="Times New Roman" panose="02020603050405020304" pitchFamily="18" charset="0"/>
              </a:rPr>
              <a:t>结构名</a:t>
            </a:r>
            <a:r>
              <a:rPr lang="en-US" altLang="zh-CN" sz="2400" b="1">
                <a:latin typeface="Times New Roman" panose="02020603050405020304" pitchFamily="18" charset="0"/>
              </a:rPr>
              <a:t>{ 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</a:rPr>
              <a:t>类型名 结构成员名</a:t>
            </a:r>
            <a:r>
              <a:rPr lang="en-US" altLang="zh-CN" sz="2400" b="1">
                <a:latin typeface="Times New Roman" panose="02020603050405020304" pitchFamily="18" charset="0"/>
              </a:rPr>
              <a:t>1;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</a:rPr>
              <a:t>类型名 结构成员名</a:t>
            </a:r>
            <a:r>
              <a:rPr lang="en-US" altLang="zh-CN" sz="2400" b="1">
                <a:latin typeface="Times New Roman" panose="02020603050405020304" pitchFamily="18" charset="0"/>
              </a:rPr>
              <a:t>2;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</a:rPr>
              <a:t>类型名 结构成员名</a:t>
            </a:r>
            <a:r>
              <a:rPr lang="en-US" altLang="zh-CN" sz="2400" b="1">
                <a:latin typeface="Times New Roman" panose="02020603050405020304" pitchFamily="18" charset="0"/>
              </a:rPr>
              <a:t>n;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};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2534" name="矩形 1">
            <a:extLst>
              <a:ext uri="{FF2B5EF4-FFF2-40B4-BE49-F238E27FC236}">
                <a16:creationId xmlns:a16="http://schemas.microsoft.com/office/drawing/2014/main" id="{766D36F3-8D1F-4B7C-B9AD-FFA0EA1D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00125"/>
            <a:ext cx="8142288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400" b="1">
                <a:latin typeface="Times New Roman" panose="02020603050405020304" pitchFamily="18" charset="0"/>
              </a:rPr>
              <a:t>结构类型把一些可以是不同类型的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数据分量聚合</a:t>
            </a:r>
            <a:r>
              <a:rPr lang="zh-CN" altLang="en-US" sz="2400" b="1">
                <a:latin typeface="Times New Roman" panose="02020603050405020304" pitchFamily="18" charset="0"/>
              </a:rPr>
              <a:t>成一个整体。同时，结构又是一个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变量的集合</a:t>
            </a:r>
            <a:r>
              <a:rPr lang="zh-CN" altLang="en-US" sz="2400" b="1">
                <a:latin typeface="Times New Roman" panose="02020603050405020304" pitchFamily="18" charset="0"/>
              </a:rPr>
              <a:t>，可以单独使用其变量成员。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98BAFA75-326E-4132-8D76-0D628A7C9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2822575"/>
            <a:ext cx="3355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 b="1">
                <a:latin typeface="Times New Roman" panose="02020603050405020304" pitchFamily="18" charset="0"/>
              </a:rPr>
              <a:t>结构变量的使用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4916FDE6-446C-410E-AD3B-21663D105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213100"/>
            <a:ext cx="41386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 使用结构变量就是对其成员进行操作。格式为：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结构变量名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结构成员名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</a:t>
            </a:r>
            <a:r>
              <a:rPr lang="zh-CN" altLang="zh-CN" sz="2400" b="1">
                <a:latin typeface="Times New Roman" panose="02020603050405020304" pitchFamily="18" charset="0"/>
              </a:rPr>
              <a:t>结构变量不仅可以作为函数参数，也可以作为函数的返回值。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3">
            <a:extLst>
              <a:ext uri="{FF2B5EF4-FFF2-40B4-BE49-F238E27FC236}">
                <a16:creationId xmlns:a16="http://schemas.microsoft.com/office/drawing/2014/main" id="{01767C86-9521-4D24-977A-3D4E2271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549275"/>
            <a:ext cx="463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宋体" panose="02010600030101010101" pitchFamily="2" charset="-122"/>
              <a:buAutoNum type="circleNumDbPlain" startAt="2"/>
            </a:pPr>
            <a:r>
              <a:rPr lang="zh-CN" altLang="en-US" sz="2400" b="1">
                <a:latin typeface="Times New Roman" panose="02020603050405020304" pitchFamily="18" charset="0"/>
              </a:rPr>
              <a:t> 结构数组：结构与数组的结合</a:t>
            </a: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807CCF80-1487-4057-9DA9-3909E2ABC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3182938"/>
            <a:ext cx="4362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③ </a:t>
            </a:r>
            <a:r>
              <a:rPr lang="zh-CN" altLang="zh-CN" sz="2400" b="1">
                <a:latin typeface="Times New Roman" panose="02020603050405020304" pitchFamily="18" charset="0"/>
              </a:rPr>
              <a:t>结构指针</a:t>
            </a:r>
            <a:r>
              <a:rPr lang="zh-CN" altLang="en-US" sz="2400" b="1">
                <a:latin typeface="Times New Roman" panose="02020603050405020304" pitchFamily="18" charset="0"/>
              </a:rPr>
              <a:t>：指向结构的指针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" name="矩形 6">
            <a:extLst>
              <a:ext uri="{FF2B5EF4-FFF2-40B4-BE49-F238E27FC236}">
                <a16:creationId xmlns:a16="http://schemas.microsoft.com/office/drawing/2014/main" id="{4F24EAA2-B974-4018-B469-EF7A381E5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8" y="3740150"/>
            <a:ext cx="8593137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）用*方式访问，形式：（*结构指针变量名 ）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</a:rPr>
              <a:t>结构成员名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）用指向运算符“</a:t>
            </a:r>
            <a:r>
              <a:rPr lang="en-US" altLang="zh-CN" sz="2400" b="1" dirty="0">
                <a:latin typeface="Times New Roman" panose="02020603050405020304" pitchFamily="18" charset="0"/>
              </a:rPr>
              <a:t>-&gt;”</a:t>
            </a:r>
            <a:r>
              <a:rPr lang="zh-CN" altLang="en-US" sz="2400" b="1" dirty="0">
                <a:latin typeface="Times New Roman" panose="02020603050405020304" pitchFamily="18" charset="0"/>
              </a:rPr>
              <a:t>访问指针指向的结构成员，形式：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结构指针变量名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结构成员名</a:t>
            </a:r>
          </a:p>
        </p:txBody>
      </p:sp>
      <p:sp>
        <p:nvSpPr>
          <p:cNvPr id="12" name="矩形 1">
            <a:extLst>
              <a:ext uri="{FF2B5EF4-FFF2-40B4-BE49-F238E27FC236}">
                <a16:creationId xmlns:a16="http://schemas.microsoft.com/office/drawing/2014/main" id="{4EDFAC85-F396-406A-9DCF-A2C16CAC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096963"/>
            <a:ext cx="76295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b="1">
                <a:latin typeface="Times New Roman" panose="02020603050405020304" pitchFamily="18" charset="0"/>
              </a:rPr>
              <a:t>对结构数组元素成员的引用是通过使用数组下标与结构成员操作符</a:t>
            </a:r>
            <a:r>
              <a:rPr lang="en-US" altLang="zh-CN" sz="2400" b="1">
                <a:latin typeface="Times New Roman" panose="02020603050405020304" pitchFamily="18" charset="0"/>
              </a:rPr>
              <a:t>“.”</a:t>
            </a:r>
            <a:r>
              <a:rPr lang="zh-CN" altLang="zh-CN" sz="2400" b="1">
                <a:latin typeface="Times New Roman" panose="02020603050405020304" pitchFamily="18" charset="0"/>
              </a:rPr>
              <a:t>相结合的方式来完成的，其一般格式为：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结构数组名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下标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lang="zh-CN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结构成员名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B1CF4DF-2E9E-4339-84BE-B5D0B57EAA63}"/>
              </a:ext>
            </a:extLst>
          </p:cNvPr>
          <p:cNvSpPr/>
          <p:nvPr/>
        </p:nvSpPr>
        <p:spPr>
          <a:xfrm>
            <a:off x="500063" y="476250"/>
            <a:ext cx="7816850" cy="1684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 startAt="4"/>
              <a:defRPr/>
            </a:pPr>
            <a:r>
              <a:rPr lang="zh-CN" altLang="en-US" sz="2400" b="1" dirty="0"/>
              <a:t>共用体</a:t>
            </a:r>
            <a:endParaRPr lang="en-US" altLang="zh-CN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</a:rPr>
              <a:t>定义</a:t>
            </a:r>
            <a:r>
              <a:rPr lang="en-US" altLang="zh-CN" sz="2400" b="1" dirty="0">
                <a:solidFill>
                  <a:srgbClr val="0000FF"/>
                </a:solidFill>
              </a:rPr>
              <a:t>】</a:t>
            </a:r>
            <a:r>
              <a:rPr lang="zh-CN" altLang="en-US" sz="2400" b="1" dirty="0"/>
              <a:t>共用体类型是指将</a:t>
            </a:r>
            <a:r>
              <a:rPr lang="zh-CN" altLang="en-US" sz="2400" b="1" dirty="0">
                <a:solidFill>
                  <a:srgbClr val="0000FF"/>
                </a:solidFill>
              </a:rPr>
              <a:t>不同的数据项</a:t>
            </a:r>
            <a:r>
              <a:rPr lang="zh-CN" altLang="en-US" sz="2400" b="1" dirty="0"/>
              <a:t>组织成一个整体，它们在</a:t>
            </a:r>
            <a:r>
              <a:rPr lang="zh-CN" altLang="en-US" sz="2400" b="1" dirty="0">
                <a:solidFill>
                  <a:srgbClr val="0000FF"/>
                </a:solidFill>
              </a:rPr>
              <a:t>内存中占用同一段存储单元。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F7EAB8CC-5C89-4723-9D0A-DEC58677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25688"/>
            <a:ext cx="467995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共用体</a:t>
            </a:r>
            <a:r>
              <a:rPr lang="zh-CN" altLang="zh-CN" sz="2400" b="1">
                <a:latin typeface="Times New Roman" panose="02020603050405020304" pitchFamily="18" charset="0"/>
              </a:rPr>
              <a:t>类型定义的一般形式为：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sz="2400" b="1">
                <a:latin typeface="Times New Roman" panose="02020603050405020304" pitchFamily="18" charset="0"/>
              </a:rPr>
              <a:t>共用体</a:t>
            </a:r>
            <a:r>
              <a:rPr lang="zh-CN" altLang="zh-CN" sz="2400" b="1">
                <a:latin typeface="Times New Roman" panose="02020603050405020304" pitchFamily="18" charset="0"/>
              </a:rPr>
              <a:t>名</a:t>
            </a:r>
            <a:r>
              <a:rPr lang="en-US" altLang="zh-CN" sz="2400" b="1">
                <a:latin typeface="Times New Roman" panose="02020603050405020304" pitchFamily="18" charset="0"/>
              </a:rPr>
              <a:t>{ 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</a:rPr>
              <a:t>类型名 成员名</a:t>
            </a:r>
            <a:r>
              <a:rPr lang="en-US" altLang="zh-CN" sz="2400" b="1">
                <a:latin typeface="Times New Roman" panose="02020603050405020304" pitchFamily="18" charset="0"/>
              </a:rPr>
              <a:t>1;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</a:rPr>
              <a:t>类型名 成员名</a:t>
            </a:r>
            <a:r>
              <a:rPr lang="en-US" altLang="zh-CN" sz="2400" b="1">
                <a:latin typeface="Times New Roman" panose="02020603050405020304" pitchFamily="18" charset="0"/>
              </a:rPr>
              <a:t>2;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zh-CN" sz="2400" b="1">
                <a:latin typeface="Times New Roman" panose="02020603050405020304" pitchFamily="18" charset="0"/>
              </a:rPr>
              <a:t>类型名 成员名</a:t>
            </a:r>
            <a:r>
              <a:rPr lang="en-US" altLang="zh-CN" sz="2400" b="1">
                <a:latin typeface="Times New Roman" panose="02020603050405020304" pitchFamily="18" charset="0"/>
              </a:rPr>
              <a:t>n;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};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48FC05-9864-4263-BA04-189FF346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3068638"/>
            <a:ext cx="45720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zh-CN" sz="2400" b="1">
                <a:latin typeface="Times New Roman" panose="02020603050405020304" pitchFamily="18" charset="0"/>
              </a:rPr>
              <a:t>各个成员变量在内存中都使用</a:t>
            </a: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同一段存储空间</a:t>
            </a:r>
            <a:r>
              <a:rPr lang="zh-CN" altLang="zh-CN" sz="2400" b="1">
                <a:latin typeface="Times New Roman" panose="02020603050405020304" pitchFamily="18" charset="0"/>
              </a:rPr>
              <a:t>，因此共用体变量的长度等于</a:t>
            </a:r>
            <a:r>
              <a:rPr lang="zh-CN" altLang="zh-CN" sz="2400" b="1">
                <a:solidFill>
                  <a:srgbClr val="0000FF"/>
                </a:solidFill>
                <a:latin typeface="Times New Roman" panose="02020603050405020304" pitchFamily="18" charset="0"/>
              </a:rPr>
              <a:t>最长的成员的长度</a:t>
            </a:r>
            <a:r>
              <a:rPr lang="zh-CN" altLang="zh-CN" sz="2400" b="1">
                <a:latin typeface="Times New Roman" panose="02020603050405020304" pitchFamily="18" charset="0"/>
              </a:rPr>
              <a:t>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zh-CN" sz="2400" b="1">
                <a:latin typeface="Times New Roman" panose="02020603050405020304" pitchFamily="18" charset="0"/>
              </a:rPr>
              <a:t>共用体的访问方式同结构体类似。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B67720-FFA1-4E82-86B5-B48ED8E84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37841"/>
              </p:ext>
            </p:extLst>
          </p:nvPr>
        </p:nvGraphicFramePr>
        <p:xfrm>
          <a:off x="323850" y="966788"/>
          <a:ext cx="6430963" cy="4694237"/>
        </p:xfrm>
        <a:graphic>
          <a:graphicData uri="http://schemas.openxmlformats.org/drawingml/2006/table">
            <a:tbl>
              <a:tblPr/>
              <a:tblGrid>
                <a:gridCol w="643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94237">
                <a:tc>
                  <a:txBody>
                    <a:bodyPr/>
                    <a:lstStyle/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 kern="12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#include&lt;</a:t>
                      </a:r>
                      <a:r>
                        <a:rPr lang="en-US" altLang="zh-CN" sz="2800" b="1" kern="1200" dirty="0" err="1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stdio.h</a:t>
                      </a:r>
                      <a:r>
                        <a:rPr lang="en-US" altLang="zh-CN" sz="2800" b="1" kern="12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&gt;</a:t>
                      </a:r>
                    </a:p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 kern="12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int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main( )</a:t>
                      </a:r>
                      <a:endParaRPr lang="zh-CN" altLang="zh-CN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{</a:t>
                      </a:r>
                      <a:endParaRPr lang="zh-CN" altLang="zh-CN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2800" b="1" dirty="0">
                          <a:solidFill>
                            <a:srgbClr val="0000FF"/>
                          </a:solidFill>
                        </a:rPr>
                        <a:t>union </a:t>
                      </a:r>
                      <a:r>
                        <a:rPr lang="en-US" altLang="zh-CN" sz="2800" b="1" dirty="0"/>
                        <a:t>key {</a:t>
                      </a:r>
                    </a:p>
                    <a:p>
                      <a:r>
                        <a:rPr lang="en-US" altLang="zh-CN" sz="2800" b="1" dirty="0"/>
                        <a:t>           </a:t>
                      </a:r>
                      <a:r>
                        <a:rPr lang="en-US" altLang="zh-CN" sz="2800" b="1" dirty="0" err="1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zh-CN" sz="2800" b="1" dirty="0"/>
                        <a:t>     k;</a:t>
                      </a:r>
                    </a:p>
                    <a:p>
                      <a:r>
                        <a:rPr lang="en-US" altLang="zh-CN" sz="2800" b="1" dirty="0"/>
                        <a:t>           </a:t>
                      </a:r>
                      <a:r>
                        <a:rPr lang="en-US" altLang="zh-CN" sz="2800" b="1" dirty="0">
                          <a:solidFill>
                            <a:srgbClr val="0000FF"/>
                          </a:solidFill>
                        </a:rPr>
                        <a:t>char  </a:t>
                      </a:r>
                      <a:r>
                        <a:rPr lang="en-US" altLang="zh-CN" sz="2800" b="1" dirty="0" err="1"/>
                        <a:t>ch</a:t>
                      </a:r>
                      <a:r>
                        <a:rPr lang="en-US" altLang="zh-CN" sz="2800" b="1" dirty="0"/>
                        <a:t>[2];</a:t>
                      </a:r>
                    </a:p>
                    <a:p>
                      <a:r>
                        <a:rPr lang="en-US" altLang="zh-CN" sz="2800" b="1" dirty="0"/>
                        <a:t>     } u;</a:t>
                      </a:r>
                      <a:endParaRPr lang="zh-CN" altLang="zh-CN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indent="2667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u.k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= 258;</a:t>
                      </a:r>
                      <a:endParaRPr lang="zh-CN" altLang="zh-CN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indent="2667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printf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(“%d %d\n”,  u.ch[0],u.ch[1]);</a:t>
                      </a:r>
                      <a:endParaRPr lang="zh-CN" altLang="zh-CN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indent="2667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 kern="1200" dirty="0">
                          <a:solidFill>
                            <a:srgbClr val="0000FF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return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 0;</a:t>
                      </a:r>
                      <a:endParaRPr lang="zh-CN" altLang="zh-CN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  <a:p>
                      <a: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  <a:cs typeface="+mn-cs"/>
                        </a:rPr>
                        <a:t>}</a:t>
                      </a:r>
                      <a:endParaRPr lang="zh-CN" altLang="zh-CN" sz="2800" b="1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  <a:cs typeface="+mn-cs"/>
                      </a:endParaRPr>
                    </a:p>
                  </a:txBody>
                  <a:tcPr marL="68576" marR="68576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5" name="组合 48">
            <a:extLst>
              <a:ext uri="{FF2B5EF4-FFF2-40B4-BE49-F238E27FC236}">
                <a16:creationId xmlns:a16="http://schemas.microsoft.com/office/drawing/2014/main" id="{E854D053-0302-40E0-8B5E-16FACE33787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481138"/>
            <a:ext cx="1714500" cy="369887"/>
            <a:chOff x="4857752" y="1928802"/>
            <a:chExt cx="1714512" cy="369332"/>
          </a:xfrm>
        </p:grpSpPr>
        <p:sp>
          <p:nvSpPr>
            <p:cNvPr id="14361" name="矩形 49">
              <a:extLst>
                <a:ext uri="{FF2B5EF4-FFF2-40B4-BE49-F238E27FC236}">
                  <a16:creationId xmlns:a16="http://schemas.microsoft.com/office/drawing/2014/main" id="{0B59F838-1867-41D4-8829-5E763656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2" y="1928802"/>
              <a:ext cx="1714512" cy="35719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14362" name="直接连接符 50">
              <a:extLst>
                <a:ext uri="{FF2B5EF4-FFF2-40B4-BE49-F238E27FC236}">
                  <a16:creationId xmlns:a16="http://schemas.microsoft.com/office/drawing/2014/main" id="{FA323F26-FA39-42A8-9851-AAAC777AF747}"/>
                </a:ext>
              </a:extLst>
            </p:cNvPr>
            <p:cNvCxnSpPr>
              <a:cxnSpLocks noChangeShapeType="1"/>
              <a:stCxn id="14361" idx="0"/>
              <a:endCxn id="14361" idx="2"/>
            </p:cNvCxnSpPr>
            <p:nvPr/>
          </p:nvCxnSpPr>
          <p:spPr bwMode="auto">
            <a:xfrm rot="16200000" flipH="1">
              <a:off x="5536413" y="2107397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直接连接符 51">
              <a:extLst>
                <a:ext uri="{FF2B5EF4-FFF2-40B4-BE49-F238E27FC236}">
                  <a16:creationId xmlns:a16="http://schemas.microsoft.com/office/drawing/2014/main" id="{0220D912-54FE-4D30-9F2C-D8761E5B8A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965835" y="2106603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直接连接符 52">
              <a:extLst>
                <a:ext uri="{FF2B5EF4-FFF2-40B4-BE49-F238E27FC236}">
                  <a16:creationId xmlns:a16="http://schemas.microsoft.com/office/drawing/2014/main" id="{6D9576E1-4592-466A-B591-EB2B9D5AF5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108579" y="2106603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直接连接符 53">
              <a:extLst>
                <a:ext uri="{FF2B5EF4-FFF2-40B4-BE49-F238E27FC236}">
                  <a16:creationId xmlns:a16="http://schemas.microsoft.com/office/drawing/2014/main" id="{ED3CA867-7F61-41FC-A8E6-34D8A545AC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749139" y="2107397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直接连接符 54">
              <a:extLst>
                <a:ext uri="{FF2B5EF4-FFF2-40B4-BE49-F238E27FC236}">
                  <a16:creationId xmlns:a16="http://schemas.microsoft.com/office/drawing/2014/main" id="{EBBCE822-6FF5-4933-A645-FDCBB8082B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178561" y="2106603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直接连接符 55">
              <a:extLst>
                <a:ext uri="{FF2B5EF4-FFF2-40B4-BE49-F238E27FC236}">
                  <a16:creationId xmlns:a16="http://schemas.microsoft.com/office/drawing/2014/main" id="{6ACDFFEA-CAC9-433C-95B3-C9912739CD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5321305" y="2106603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直接连接符 56">
              <a:extLst>
                <a:ext uri="{FF2B5EF4-FFF2-40B4-BE49-F238E27FC236}">
                  <a16:creationId xmlns:a16="http://schemas.microsoft.com/office/drawing/2014/main" id="{7F1CA42E-B887-48D3-9743-A779CAB0EE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894265" y="2106603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9" name="矩形 57">
              <a:extLst>
                <a:ext uri="{FF2B5EF4-FFF2-40B4-BE49-F238E27FC236}">
                  <a16:creationId xmlns:a16="http://schemas.microsoft.com/office/drawing/2014/main" id="{1FA0B8B7-C572-4B9E-82B3-8CC424FA8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2066" y="1928802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0" name="矩形 58">
              <a:extLst>
                <a:ext uri="{FF2B5EF4-FFF2-40B4-BE49-F238E27FC236}">
                  <a16:creationId xmlns:a16="http://schemas.microsoft.com/office/drawing/2014/main" id="{968830D1-520D-486F-AC26-C1BF32039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52" y="1928802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1" name="矩形 59">
              <a:extLst>
                <a:ext uri="{FF2B5EF4-FFF2-40B4-BE49-F238E27FC236}">
                  <a16:creationId xmlns:a16="http://schemas.microsoft.com/office/drawing/2014/main" id="{F477F47C-35EE-4F85-AA95-00DA4C7F5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694" y="1928802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2" name="矩形 60">
              <a:extLst>
                <a:ext uri="{FF2B5EF4-FFF2-40B4-BE49-F238E27FC236}">
                  <a16:creationId xmlns:a16="http://schemas.microsoft.com/office/drawing/2014/main" id="{4393CADD-F7EB-4F2D-BD9C-B5012C54B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6380" y="1928802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3" name="矩形 61">
              <a:extLst>
                <a:ext uri="{FF2B5EF4-FFF2-40B4-BE49-F238E27FC236}">
                  <a16:creationId xmlns:a16="http://schemas.microsoft.com/office/drawing/2014/main" id="{F58FC3B9-BE17-4A4F-8449-11E7FFFF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22" y="1928802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4" name="矩形 62">
              <a:extLst>
                <a:ext uri="{FF2B5EF4-FFF2-40B4-BE49-F238E27FC236}">
                  <a16:creationId xmlns:a16="http://schemas.microsoft.com/office/drawing/2014/main" id="{8329A27C-BE2D-4E07-8BA5-1A655386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8" y="1928802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5" name="矩形 63">
              <a:extLst>
                <a:ext uri="{FF2B5EF4-FFF2-40B4-BE49-F238E27FC236}">
                  <a16:creationId xmlns:a16="http://schemas.microsoft.com/office/drawing/2014/main" id="{482DCD18-0D4F-45AD-8FA6-FAAC21F4C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7950" y="1928802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76" name="矩形 64">
              <a:extLst>
                <a:ext uri="{FF2B5EF4-FFF2-40B4-BE49-F238E27FC236}">
                  <a16:creationId xmlns:a16="http://schemas.microsoft.com/office/drawing/2014/main" id="{705E1ACC-26AE-4747-B7F6-BBEA85DE2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6" y="1928802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" name="组合 65">
            <a:extLst>
              <a:ext uri="{FF2B5EF4-FFF2-40B4-BE49-F238E27FC236}">
                <a16:creationId xmlns:a16="http://schemas.microsoft.com/office/drawing/2014/main" id="{940554FA-D996-4924-981C-D38C5B2A6450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1481138"/>
            <a:ext cx="1714500" cy="369887"/>
            <a:chOff x="6572264" y="1857364"/>
            <a:chExt cx="1714512" cy="369332"/>
          </a:xfrm>
        </p:grpSpPr>
        <p:sp>
          <p:nvSpPr>
            <p:cNvPr id="14345" name="矩形 66">
              <a:extLst>
                <a:ext uri="{FF2B5EF4-FFF2-40B4-BE49-F238E27FC236}">
                  <a16:creationId xmlns:a16="http://schemas.microsoft.com/office/drawing/2014/main" id="{EB564233-515D-4259-852B-43D7B23B2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4" y="1857364"/>
              <a:ext cx="1714512" cy="35719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400">
                <a:latin typeface="Times New Roman" panose="02020603050405020304" pitchFamily="18" charset="0"/>
              </a:endParaRPr>
            </a:p>
          </p:txBody>
        </p:sp>
        <p:cxnSp>
          <p:nvCxnSpPr>
            <p:cNvPr id="14346" name="直接连接符 67">
              <a:extLst>
                <a:ext uri="{FF2B5EF4-FFF2-40B4-BE49-F238E27FC236}">
                  <a16:creationId xmlns:a16="http://schemas.microsoft.com/office/drawing/2014/main" id="{17FF0161-A22D-464E-A745-0926E6BC8E48}"/>
                </a:ext>
              </a:extLst>
            </p:cNvPr>
            <p:cNvCxnSpPr>
              <a:cxnSpLocks noChangeShapeType="1"/>
              <a:stCxn id="14345" idx="0"/>
              <a:endCxn id="14345" idx="2"/>
            </p:cNvCxnSpPr>
            <p:nvPr/>
          </p:nvCxnSpPr>
          <p:spPr bwMode="auto">
            <a:xfrm rot="16200000" flipH="1">
              <a:off x="7250925" y="2035959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直接连接符 68">
              <a:extLst>
                <a:ext uri="{FF2B5EF4-FFF2-40B4-BE49-F238E27FC236}">
                  <a16:creationId xmlns:a16="http://schemas.microsoft.com/office/drawing/2014/main" id="{92BF97A6-EF1B-4F1D-86EC-0701EAEAC6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680347" y="2035165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8" name="直接连接符 69">
              <a:extLst>
                <a:ext uri="{FF2B5EF4-FFF2-40B4-BE49-F238E27FC236}">
                  <a16:creationId xmlns:a16="http://schemas.microsoft.com/office/drawing/2014/main" id="{0A394B15-CC8D-492A-853C-ED8C667C4C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823091" y="2035165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9" name="直接连接符 70">
              <a:extLst>
                <a:ext uri="{FF2B5EF4-FFF2-40B4-BE49-F238E27FC236}">
                  <a16:creationId xmlns:a16="http://schemas.microsoft.com/office/drawing/2014/main" id="{55AC21E2-8860-43A8-A6AF-13A2788471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463651" y="2035959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0" name="直接连接符 71">
              <a:extLst>
                <a:ext uri="{FF2B5EF4-FFF2-40B4-BE49-F238E27FC236}">
                  <a16:creationId xmlns:a16="http://schemas.microsoft.com/office/drawing/2014/main" id="{C2288250-68BB-400F-8B5E-CC69149F55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893073" y="2035165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1" name="直接连接符 72">
              <a:extLst>
                <a:ext uri="{FF2B5EF4-FFF2-40B4-BE49-F238E27FC236}">
                  <a16:creationId xmlns:a16="http://schemas.microsoft.com/office/drawing/2014/main" id="{2383A8F7-E446-4D95-8596-B7FCFE98EE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035817" y="2035165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直接连接符 73">
              <a:extLst>
                <a:ext uri="{FF2B5EF4-FFF2-40B4-BE49-F238E27FC236}">
                  <a16:creationId xmlns:a16="http://schemas.microsoft.com/office/drawing/2014/main" id="{3FCD64C6-6DB3-4CB3-9956-EB18D641DF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608777" y="2035165"/>
              <a:ext cx="35719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3" name="矩形 74">
              <a:extLst>
                <a:ext uri="{FF2B5EF4-FFF2-40B4-BE49-F238E27FC236}">
                  <a16:creationId xmlns:a16="http://schemas.microsoft.com/office/drawing/2014/main" id="{E03CA7D5-4AF1-452F-9593-ABB4D45DF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6578" y="1857364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4" name="矩形 75">
              <a:extLst>
                <a:ext uri="{FF2B5EF4-FFF2-40B4-BE49-F238E27FC236}">
                  <a16:creationId xmlns:a16="http://schemas.microsoft.com/office/drawing/2014/main" id="{F902194A-8CF6-47F3-8343-5CDB4CC1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4" y="1857364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5" name="矩形 76">
              <a:extLst>
                <a:ext uri="{FF2B5EF4-FFF2-40B4-BE49-F238E27FC236}">
                  <a16:creationId xmlns:a16="http://schemas.microsoft.com/office/drawing/2014/main" id="{CBB6C9A9-90C6-4E15-8EFC-ECD354FA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5206" y="1857364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6" name="矩形 77">
              <a:extLst>
                <a:ext uri="{FF2B5EF4-FFF2-40B4-BE49-F238E27FC236}">
                  <a16:creationId xmlns:a16="http://schemas.microsoft.com/office/drawing/2014/main" id="{73622ABE-7543-4D18-9134-81689139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92" y="1857364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7" name="矩形 78">
              <a:extLst>
                <a:ext uri="{FF2B5EF4-FFF2-40B4-BE49-F238E27FC236}">
                  <a16:creationId xmlns:a16="http://schemas.microsoft.com/office/drawing/2014/main" id="{05827454-4492-43F7-97FA-6A49300E1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834" y="1857364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8" name="矩形 79">
              <a:extLst>
                <a:ext uri="{FF2B5EF4-FFF2-40B4-BE49-F238E27FC236}">
                  <a16:creationId xmlns:a16="http://schemas.microsoft.com/office/drawing/2014/main" id="{6DE01E82-C746-47CC-B03D-80F8D7E3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20" y="1857364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59" name="矩形 80">
              <a:extLst>
                <a:ext uri="{FF2B5EF4-FFF2-40B4-BE49-F238E27FC236}">
                  <a16:creationId xmlns:a16="http://schemas.microsoft.com/office/drawing/2014/main" id="{958ABDAE-FE1B-40C8-87F2-D54DAEC8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462" y="1857364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0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14360" name="矩形 81">
              <a:extLst>
                <a:ext uri="{FF2B5EF4-FFF2-40B4-BE49-F238E27FC236}">
                  <a16:creationId xmlns:a16="http://schemas.microsoft.com/office/drawing/2014/main" id="{D089F278-A358-4370-B5BC-D1B50FB19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48" y="1857364"/>
              <a:ext cx="2143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A1127EA2-C0A1-4DF0-AC41-2E004C68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836613"/>
            <a:ext cx="3757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en-US" altLang="zh-CN" sz="2400" b="1">
                <a:latin typeface="Times New Roman" panose="02020603050405020304" pitchFamily="18" charset="0"/>
                <a:sym typeface="Wingdings" panose="05000000000000000000" pitchFamily="2" charset="2"/>
              </a:rPr>
              <a:t>u.k=</a:t>
            </a:r>
            <a:r>
              <a:rPr lang="en-US" altLang="zh-CN" sz="2400" b="1">
                <a:latin typeface="Times New Roman" panose="02020603050405020304" pitchFamily="18" charset="0"/>
              </a:rPr>
              <a:t>258</a:t>
            </a:r>
            <a:r>
              <a:rPr lang="zh-CN" altLang="en-US" sz="2400" b="1">
                <a:latin typeface="Times New Roman" panose="02020603050405020304" pitchFamily="18" charset="0"/>
              </a:rPr>
              <a:t>的二进制表示：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54A34D7-7EAC-42D5-B5E4-6F43ED16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1909763"/>
            <a:ext cx="1233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  <a:latin typeface="Times New Roman" panose="02020603050405020304" pitchFamily="18" charset="0"/>
              </a:rPr>
              <a:t>u.ch[0] = 2</a:t>
            </a:r>
            <a:endParaRPr lang="zh-CN" altLang="en-US" sz="18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27C6BC5-D892-4779-8242-F227756EC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2266950"/>
            <a:ext cx="1233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C00000"/>
                </a:solidFill>
                <a:latin typeface="Times New Roman" panose="02020603050405020304" pitchFamily="18" charset="0"/>
              </a:rPr>
              <a:t>u.ch[1] = 1</a:t>
            </a:r>
            <a:endParaRPr lang="zh-CN" altLang="en-US" sz="18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185E-6 L 0.03958 0.0025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4.72222E-6 0.1155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>
            <a:extLst>
              <a:ext uri="{FF2B5EF4-FFF2-40B4-BE49-F238E27FC236}">
                <a16:creationId xmlns:a16="http://schemas.microsoft.com/office/drawing/2014/main" id="{959CA762-1F96-4050-AABA-8275330B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00063"/>
            <a:ext cx="1111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5. </a:t>
            </a:r>
            <a:r>
              <a:rPr lang="zh-CN" altLang="en-US" sz="2400" b="1">
                <a:latin typeface="Times New Roman" panose="02020603050405020304" pitchFamily="18" charset="0"/>
              </a:rPr>
              <a:t>链表</a:t>
            </a:r>
          </a:p>
        </p:txBody>
      </p:sp>
      <p:sp>
        <p:nvSpPr>
          <p:cNvPr id="26627" name="矩形 2">
            <a:extLst>
              <a:ext uri="{FF2B5EF4-FFF2-40B4-BE49-F238E27FC236}">
                <a16:creationId xmlns:a16="http://schemas.microsoft.com/office/drawing/2014/main" id="{C73ED048-73AF-476E-A933-F6A076FD4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928688"/>
            <a:ext cx="81724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 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链表</a:t>
            </a:r>
            <a:r>
              <a:rPr lang="zh-CN" altLang="zh-CN" sz="2400" b="1">
                <a:latin typeface="Times New Roman" panose="02020603050405020304" pitchFamily="18" charset="0"/>
              </a:rPr>
              <a:t>是一种重要的基础数据结构，也是实现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复杂数据结构</a:t>
            </a:r>
            <a:r>
              <a:rPr lang="zh-CN" altLang="zh-CN" sz="2400" b="1">
                <a:latin typeface="Times New Roman" panose="02020603050405020304" pitchFamily="18" charset="0"/>
              </a:rPr>
              <a:t>的重要手段。它不按照线性的顺序存储数据，而是由若干个同一结构类型的“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结点</a:t>
            </a:r>
            <a:r>
              <a:rPr lang="zh-CN" altLang="zh-CN" sz="2400" b="1">
                <a:latin typeface="Times New Roman" panose="02020603050405020304" pitchFamily="18" charset="0"/>
              </a:rPr>
              <a:t>”依次串接而成的，即每一个结点里保存着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下一个结点的地址</a:t>
            </a:r>
            <a:r>
              <a:rPr lang="zh-CN" altLang="zh-CN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指针</a:t>
            </a:r>
            <a:r>
              <a:rPr lang="zh-CN" altLang="zh-CN" sz="2400" b="1">
                <a:latin typeface="Times New Roman" panose="02020603050405020304" pitchFamily="18" charset="0"/>
              </a:rPr>
              <a:t>）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  </a:t>
            </a:r>
            <a:r>
              <a:rPr lang="zh-CN" altLang="zh-CN" sz="2400" b="1">
                <a:latin typeface="Times New Roman" panose="02020603050405020304" pitchFamily="18" charset="0"/>
              </a:rPr>
              <a:t>链表</a:t>
            </a:r>
            <a:r>
              <a:rPr lang="zh-CN" altLang="en-US" sz="2400" b="1">
                <a:latin typeface="Times New Roman" panose="02020603050405020304" pitchFamily="18" charset="0"/>
              </a:rPr>
              <a:t>又分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单向链表</a:t>
            </a:r>
            <a:r>
              <a:rPr lang="zh-CN" altLang="zh-CN" sz="2400" b="1">
                <a:latin typeface="Times New Roman" panose="02020603050405020304" pitchFamily="18" charset="0"/>
              </a:rPr>
              <a:t>，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双向链表</a:t>
            </a:r>
            <a:r>
              <a:rPr lang="zh-CN" altLang="zh-CN" sz="2400" b="1">
                <a:latin typeface="Times New Roman" panose="02020603050405020304" pitchFamily="18" charset="0"/>
              </a:rPr>
              <a:t>以及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循环链表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等</a:t>
            </a:r>
            <a:endParaRPr lang="zh-CN" altLang="zh-CN" sz="2400" b="1">
              <a:solidFill>
                <a:srgbClr val="0000B8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矩形 3">
            <a:extLst>
              <a:ext uri="{FF2B5EF4-FFF2-40B4-BE49-F238E27FC236}">
                <a16:creationId xmlns:a16="http://schemas.microsoft.com/office/drawing/2014/main" id="{5953483E-C475-41C6-AF29-8B1CE17F8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860800"/>
            <a:ext cx="2697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宋体" panose="02010600030101010101" pitchFamily="2" charset="-122"/>
              <a:buAutoNum type="circleNumDbPlain"/>
            </a:pPr>
            <a:r>
              <a:rPr lang="zh-CN" altLang="en-US" sz="2400" b="1">
                <a:latin typeface="Times New Roman" panose="02020603050405020304" pitchFamily="18" charset="0"/>
              </a:rPr>
              <a:t>单向链表的结构</a:t>
            </a:r>
          </a:p>
        </p:txBody>
      </p:sp>
      <p:sp>
        <p:nvSpPr>
          <p:cNvPr id="15365" name="Rectangle 8">
            <a:extLst>
              <a:ext uri="{FF2B5EF4-FFF2-40B4-BE49-F238E27FC236}">
                <a16:creationId xmlns:a16="http://schemas.microsoft.com/office/drawing/2014/main" id="{69BF448C-191E-4C2D-822B-034D388DF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26630" name="对象 2">
            <a:extLst>
              <a:ext uri="{FF2B5EF4-FFF2-40B4-BE49-F238E27FC236}">
                <a16:creationId xmlns:a16="http://schemas.microsoft.com/office/drawing/2014/main" id="{2722D301-AABB-4DCB-BD39-340B476DC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586288"/>
          <a:ext cx="87645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r:id="rId3" imgW="4594860" imgH="294132" progId="SmartDraw.2">
                  <p:embed/>
                </p:oleObj>
              </mc:Choice>
              <mc:Fallback>
                <p:oleObj r:id="rId3" imgW="4594860" imgH="294132" progId="SmartDraw.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586288"/>
                        <a:ext cx="87645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>
            <a:extLst>
              <a:ext uri="{FF2B5EF4-FFF2-40B4-BE49-F238E27FC236}">
                <a16:creationId xmlns:a16="http://schemas.microsoft.com/office/drawing/2014/main" id="{7E5FCDF3-59EC-4ADB-9D21-3892E557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6631" name="矩形 3">
            <a:extLst>
              <a:ext uri="{FF2B5EF4-FFF2-40B4-BE49-F238E27FC236}">
                <a16:creationId xmlns:a16="http://schemas.microsoft.com/office/drawing/2014/main" id="{65D81684-BB3B-41C5-AA93-A696A6E3C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76250"/>
            <a:ext cx="8104188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使用结构的</a:t>
            </a:r>
            <a:r>
              <a:rPr lang="zh-CN" altLang="en-US" sz="2800" b="1">
                <a:solidFill>
                  <a:srgbClr val="0000B8"/>
                </a:solidFill>
                <a:latin typeface="Times New Roman" panose="02020603050405020304" pitchFamily="18" charset="0"/>
              </a:rPr>
              <a:t>嵌套</a:t>
            </a:r>
            <a:r>
              <a:rPr lang="zh-CN" altLang="en-US" sz="2800" b="1">
                <a:latin typeface="Times New Roman" panose="02020603050405020304" pitchFamily="18" charset="0"/>
              </a:rPr>
              <a:t>来定义</a:t>
            </a:r>
            <a:r>
              <a:rPr lang="zh-CN" altLang="en-US" sz="2800" b="1">
                <a:solidFill>
                  <a:srgbClr val="0000B8"/>
                </a:solidFill>
                <a:latin typeface="Times New Roman" panose="02020603050405020304" pitchFamily="18" charset="0"/>
              </a:rPr>
              <a:t>单向链表结点</a:t>
            </a:r>
            <a:r>
              <a:rPr lang="zh-CN" altLang="en-US" sz="2800" b="1">
                <a:latin typeface="Times New Roman" panose="02020603050405020304" pitchFamily="18" charset="0"/>
              </a:rPr>
              <a:t>的数据类型。如：</a:t>
            </a:r>
          </a:p>
          <a:p>
            <a:pPr eaLnBrk="1" hangingPunct="1">
              <a:lnSpc>
                <a:spcPct val="150000"/>
              </a:lnSpc>
              <a:spcBef>
                <a:spcPts val="2400"/>
              </a:spcBef>
              <a:buFontTx/>
              <a:buNone/>
            </a:pP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typedef struct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Node *PtrToNode;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400" b="1">
                <a:latin typeface="Times New Roman" panose="02020603050405020304" pitchFamily="18" charset="0"/>
              </a:rPr>
              <a:t> Node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ElementType Data;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PtrToNode</a:t>
            </a:r>
            <a:r>
              <a:rPr lang="en-US" altLang="zh-CN" sz="2400" b="1">
                <a:latin typeface="Times New Roman" panose="02020603050405020304" pitchFamily="18" charset="0"/>
              </a:rPr>
              <a:t>   Next;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2058" name="矩形 3">
            <a:extLst>
              <a:ext uri="{FF2B5EF4-FFF2-40B4-BE49-F238E27FC236}">
                <a16:creationId xmlns:a16="http://schemas.microsoft.com/office/drawing/2014/main" id="{11999B1C-6925-476A-862E-5A2E45654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5013325"/>
            <a:ext cx="7785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PtrToNode   p = (PtrToNode)malloc(</a:t>
            </a:r>
            <a:r>
              <a:rPr lang="en-US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sizeof</a:t>
            </a:r>
            <a:r>
              <a:rPr lang="en-US" altLang="en-US" sz="2400" b="1">
                <a:latin typeface="Times New Roman" panose="02020603050405020304" pitchFamily="18" charset="0"/>
              </a:rPr>
              <a:t>(struct Node));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61" name="矩形 3">
            <a:extLst>
              <a:ext uri="{FF2B5EF4-FFF2-40B4-BE49-F238E27FC236}">
                <a16:creationId xmlns:a16="http://schemas.microsoft.com/office/drawing/2014/main" id="{41A5123A-8FB5-4A71-BA52-2CDD40725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803900"/>
            <a:ext cx="792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B8"/>
                </a:solidFill>
                <a:latin typeface="Times New Roman" panose="02020603050405020304" pitchFamily="18" charset="0"/>
              </a:rPr>
              <a:t>typedef</a:t>
            </a:r>
            <a:r>
              <a:rPr lang="en-US" altLang="zh-CN" sz="2800" b="1">
                <a:latin typeface="Times New Roman" panose="02020603050405020304" pitchFamily="18" charset="0"/>
              </a:rPr>
              <a:t>   PtrToNode  List; 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</a:rPr>
              <a:t>定义单链表类型 *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</a:rPr>
              <a:t>/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C26460-574D-4D9B-892B-4C26CC7D6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079625"/>
            <a:ext cx="34559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800"/>
              </a:spcBef>
              <a:buFontTx/>
              <a:buNone/>
            </a:pPr>
            <a:r>
              <a:rPr lang="en-US" altLang="zh-CN" sz="24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</a:rPr>
              <a:t> Node {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ElementType</a:t>
            </a:r>
            <a:r>
              <a:rPr lang="en-US" altLang="zh-CN" sz="2400" b="1" dirty="0">
                <a:latin typeface="Times New Roman" panose="02020603050405020304" pitchFamily="18" charset="0"/>
              </a:rPr>
              <a:t> Data;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Node   *Next;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Node  *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PtrToNode</a:t>
            </a:r>
            <a:r>
              <a:rPr lang="en-US" altLang="zh-CN" sz="2400" b="1" dirty="0">
                <a:latin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3E16033-48F7-4EFF-A92F-00F6D4A942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268413"/>
          <a:ext cx="69119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r:id="rId3" imgW="4594860" imgH="294132" progId="SmartDraw.2">
                  <p:embed/>
                </p:oleObj>
              </mc:Choice>
              <mc:Fallback>
                <p:oleObj r:id="rId3" imgW="4594860" imgH="294132" progId="SmartDraw.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69119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  <p:bldP spid="20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9">
            <a:extLst>
              <a:ext uri="{FF2B5EF4-FFF2-40B4-BE49-F238E27FC236}">
                <a16:creationId xmlns:a16="http://schemas.microsoft.com/office/drawing/2014/main" id="{BE29ABB5-EF3A-4002-B4B5-B402DFE8C7AD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1969556"/>
            <a:ext cx="5743575" cy="433388"/>
            <a:chOff x="1571583" y="1643050"/>
            <a:chExt cx="5743636" cy="433391"/>
          </a:xfrm>
        </p:grpSpPr>
        <p:sp>
          <p:nvSpPr>
            <p:cNvPr id="17460" name="Text Box 15">
              <a:extLst>
                <a:ext uri="{FF2B5EF4-FFF2-40B4-BE49-F238E27FC236}">
                  <a16:creationId xmlns:a16="http://schemas.microsoft.com/office/drawing/2014/main" id="{4C070B77-1AE2-4394-8F36-FC76C696A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583" y="1643050"/>
              <a:ext cx="914427" cy="4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Courier" charset="0"/>
                </a:rPr>
                <a:t>head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17461" name="组合 46">
              <a:extLst>
                <a:ext uri="{FF2B5EF4-FFF2-40B4-BE49-F238E27FC236}">
                  <a16:creationId xmlns:a16="http://schemas.microsoft.com/office/drawing/2014/main" id="{07423337-31BF-4B2B-BF70-1D7BA4C9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9874" y="1704963"/>
              <a:ext cx="4139321" cy="247652"/>
              <a:chOff x="2351299" y="1700200"/>
              <a:chExt cx="4139321" cy="247652"/>
            </a:xfrm>
          </p:grpSpPr>
          <p:sp>
            <p:nvSpPr>
              <p:cNvPr id="17463" name="Line 16">
                <a:extLst>
                  <a:ext uri="{FF2B5EF4-FFF2-40B4-BE49-F238E27FC236}">
                    <a16:creationId xmlns:a16="http://schemas.microsoft.com/office/drawing/2014/main" id="{B7F1D5C5-7889-49DF-B1CA-D71BDEDC3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1299" y="1824026"/>
                <a:ext cx="31840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64" name="Group 17">
                <a:extLst>
                  <a:ext uri="{FF2B5EF4-FFF2-40B4-BE49-F238E27FC236}">
                    <a16:creationId xmlns:a16="http://schemas.microsoft.com/office/drawing/2014/main" id="{7490B268-6BDF-4808-8990-3D80B47001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9708" y="1700200"/>
                <a:ext cx="955228" cy="247652"/>
                <a:chOff x="3240" y="3936"/>
                <a:chExt cx="1080" cy="312"/>
              </a:xfrm>
            </p:grpSpPr>
            <p:sp>
              <p:nvSpPr>
                <p:cNvPr id="17475" name="Rectangle 18">
                  <a:extLst>
                    <a:ext uri="{FF2B5EF4-FFF2-40B4-BE49-F238E27FC236}">
                      <a16:creationId xmlns:a16="http://schemas.microsoft.com/office/drawing/2014/main" id="{3A3B740F-93A9-450C-BC3F-A5CCBC7D40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76" name="Rectangle 19">
                  <a:extLst>
                    <a:ext uri="{FF2B5EF4-FFF2-40B4-BE49-F238E27FC236}">
                      <a16:creationId xmlns:a16="http://schemas.microsoft.com/office/drawing/2014/main" id="{42873ABC-7083-4D91-A1FD-42ABBEA6F9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77" name="Line 20">
                  <a:extLst>
                    <a:ext uri="{FF2B5EF4-FFF2-40B4-BE49-F238E27FC236}">
                      <a16:creationId xmlns:a16="http://schemas.microsoft.com/office/drawing/2014/main" id="{3D459AC1-4081-4CBB-AE70-C6E6DC9FA7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6" y="4070"/>
                  <a:ext cx="4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65" name="Rectangle 21">
                <a:extLst>
                  <a:ext uri="{FF2B5EF4-FFF2-40B4-BE49-F238E27FC236}">
                    <a16:creationId xmlns:a16="http://schemas.microsoft.com/office/drawing/2014/main" id="{299C9C31-1E14-4C42-901E-FAE08385E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936" y="1700200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6" name="Rectangle 22">
                <a:extLst>
                  <a:ext uri="{FF2B5EF4-FFF2-40B4-BE49-F238E27FC236}">
                    <a16:creationId xmlns:a16="http://schemas.microsoft.com/office/drawing/2014/main" id="{EE77A705-EE5F-46A9-8EA7-770FA7B44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550" y="1700200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467" name="Group 24">
                <a:extLst>
                  <a:ext uri="{FF2B5EF4-FFF2-40B4-BE49-F238E27FC236}">
                    <a16:creationId xmlns:a16="http://schemas.microsoft.com/office/drawing/2014/main" id="{11F7ACCB-FF72-4221-8F51-FE30AFAC9F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0164" y="1700200"/>
                <a:ext cx="955228" cy="247652"/>
                <a:chOff x="3240" y="3936"/>
                <a:chExt cx="1080" cy="312"/>
              </a:xfrm>
            </p:grpSpPr>
            <p:sp>
              <p:nvSpPr>
                <p:cNvPr id="17472" name="Rectangle 25">
                  <a:extLst>
                    <a:ext uri="{FF2B5EF4-FFF2-40B4-BE49-F238E27FC236}">
                      <a16:creationId xmlns:a16="http://schemas.microsoft.com/office/drawing/2014/main" id="{12107C5B-3EC0-4CC2-A0FA-5A554D7BE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73" name="Rectangle 26">
                  <a:extLst>
                    <a:ext uri="{FF2B5EF4-FFF2-40B4-BE49-F238E27FC236}">
                      <a16:creationId xmlns:a16="http://schemas.microsoft.com/office/drawing/2014/main" id="{63E9249B-6BF5-4E63-BA87-553E92B720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74" name="Line 27">
                  <a:extLst>
                    <a:ext uri="{FF2B5EF4-FFF2-40B4-BE49-F238E27FC236}">
                      <a16:creationId xmlns:a16="http://schemas.microsoft.com/office/drawing/2014/main" id="{5E7A7E01-0744-439A-BA7F-8C851A78C7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77" y="4092"/>
                  <a:ext cx="44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68" name="Group 28">
                <a:extLst>
                  <a:ext uri="{FF2B5EF4-FFF2-40B4-BE49-F238E27FC236}">
                    <a16:creationId xmlns:a16="http://schemas.microsoft.com/office/drawing/2014/main" id="{EFE6C1DE-C976-48CB-9377-D907B3C59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35392" y="1700200"/>
                <a:ext cx="955228" cy="247652"/>
                <a:chOff x="3240" y="3936"/>
                <a:chExt cx="1080" cy="312"/>
              </a:xfrm>
            </p:grpSpPr>
            <p:sp>
              <p:nvSpPr>
                <p:cNvPr id="17469" name="Rectangle 29">
                  <a:extLst>
                    <a:ext uri="{FF2B5EF4-FFF2-40B4-BE49-F238E27FC236}">
                      <a16:creationId xmlns:a16="http://schemas.microsoft.com/office/drawing/2014/main" id="{16ECDFC2-C59D-48A9-A8F9-40ABF53D7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70" name="Rectangle 30">
                  <a:extLst>
                    <a:ext uri="{FF2B5EF4-FFF2-40B4-BE49-F238E27FC236}">
                      <a16:creationId xmlns:a16="http://schemas.microsoft.com/office/drawing/2014/main" id="{D58378D6-8D85-48C7-9DEC-4138C917D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71" name="Line 31">
                  <a:extLst>
                    <a:ext uri="{FF2B5EF4-FFF2-40B4-BE49-F238E27FC236}">
                      <a16:creationId xmlns:a16="http://schemas.microsoft.com/office/drawing/2014/main" id="{7E0B377D-8D0D-41AA-80B9-AC3DCDB7C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7" y="4092"/>
                  <a:ext cx="47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62" name="Text Box 40">
              <a:extLst>
                <a:ext uri="{FF2B5EF4-FFF2-40B4-BE49-F238E27FC236}">
                  <a16:creationId xmlns:a16="http://schemas.microsoft.com/office/drawing/2014/main" id="{4CA79DB2-055B-4123-899D-6C848CB14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2264" y="1643050"/>
              <a:ext cx="742955" cy="4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Courier" charset="0"/>
                </a:rPr>
                <a:t>……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7650" name="矩形 1">
            <a:extLst>
              <a:ext uri="{FF2B5EF4-FFF2-40B4-BE49-F238E27FC236}">
                <a16:creationId xmlns:a16="http://schemas.microsoft.com/office/drawing/2014/main" id="{BF456889-9079-47A4-8C03-74FADBD7D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099606"/>
            <a:ext cx="5853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）	插入结点 </a:t>
            </a:r>
            <a:r>
              <a:rPr lang="en-US" altLang="zh-CN" sz="2400" b="1">
                <a:latin typeface="Times New Roman" panose="02020603050405020304" pitchFamily="18" charset="0"/>
              </a:rPr>
              <a:t>( p</a:t>
            </a:r>
            <a:r>
              <a:rPr lang="zh-CN" altLang="zh-CN" sz="2400" b="1">
                <a:latin typeface="Times New Roman" panose="02020603050405020304" pitchFamily="18" charset="0"/>
              </a:rPr>
              <a:t>之后插入新结点</a:t>
            </a:r>
            <a:r>
              <a:rPr lang="en-US" altLang="zh-CN" sz="2400" b="1">
                <a:latin typeface="Times New Roman" panose="02020603050405020304" pitchFamily="18" charset="0"/>
              </a:rPr>
              <a:t>t )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412" name="矩形 4">
            <a:extLst>
              <a:ext uri="{FF2B5EF4-FFF2-40B4-BE49-F238E27FC236}">
                <a16:creationId xmlns:a16="http://schemas.microsoft.com/office/drawing/2014/main" id="{5C1F7E7B-AE89-42E2-B380-9BC66F9C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5706"/>
            <a:ext cx="3314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宋体" panose="02010600030101010101" pitchFamily="2" charset="-122"/>
              <a:buAutoNum type="circleNumDbPlain" startAt="2"/>
            </a:pPr>
            <a:r>
              <a:rPr lang="zh-CN" altLang="en-US" sz="2400" b="1">
                <a:latin typeface="Times New Roman" panose="02020603050405020304" pitchFamily="18" charset="0"/>
              </a:rPr>
              <a:t>单向链表的常见操作</a:t>
            </a:r>
          </a:p>
        </p:txBody>
      </p:sp>
      <p:sp>
        <p:nvSpPr>
          <p:cNvPr id="27653" name="矩形 3">
            <a:extLst>
              <a:ext uri="{FF2B5EF4-FFF2-40B4-BE49-F238E27FC236}">
                <a16:creationId xmlns:a16="http://schemas.microsoft.com/office/drawing/2014/main" id="{201C2519-3AB1-4BD9-934F-76C480564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33256"/>
            <a:ext cx="2717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	删除结点 </a:t>
            </a:r>
          </a:p>
        </p:txBody>
      </p:sp>
      <p:sp>
        <p:nvSpPr>
          <p:cNvPr id="27683" name="Line 35">
            <a:extLst>
              <a:ext uri="{FF2B5EF4-FFF2-40B4-BE49-F238E27FC236}">
                <a16:creationId xmlns:a16="http://schemas.microsoft.com/office/drawing/2014/main" id="{D1A3C530-3B60-4156-9A03-BA1970841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2183869"/>
            <a:ext cx="285750" cy="642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50">
            <a:extLst>
              <a:ext uri="{FF2B5EF4-FFF2-40B4-BE49-F238E27FC236}">
                <a16:creationId xmlns:a16="http://schemas.microsoft.com/office/drawing/2014/main" id="{974102A2-08CC-4E5A-BF7B-19FB1E2A0360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2279119"/>
            <a:ext cx="1698625" cy="904875"/>
            <a:chOff x="3200390" y="1952615"/>
            <a:chExt cx="1698184" cy="904881"/>
          </a:xfrm>
        </p:grpSpPr>
        <p:grpSp>
          <p:nvGrpSpPr>
            <p:cNvPr id="17452" name="组合 47">
              <a:extLst>
                <a:ext uri="{FF2B5EF4-FFF2-40B4-BE49-F238E27FC236}">
                  <a16:creationId xmlns:a16="http://schemas.microsoft.com/office/drawing/2014/main" id="{3F51CFF7-926A-41F7-854E-4DA6CBEC9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390" y="1952615"/>
              <a:ext cx="583751" cy="433391"/>
              <a:chOff x="3200390" y="1952615"/>
              <a:chExt cx="583751" cy="433391"/>
            </a:xfrm>
          </p:grpSpPr>
          <p:sp>
            <p:nvSpPr>
              <p:cNvPr id="17458" name="Line 36">
                <a:extLst>
                  <a:ext uri="{FF2B5EF4-FFF2-40B4-BE49-F238E27FC236}">
                    <a16:creationId xmlns:a16="http://schemas.microsoft.com/office/drawing/2014/main" id="{75EACF0C-CF4B-42BC-A4F8-41B2DDF9E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65732" y="1952615"/>
                <a:ext cx="318409" cy="2476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9" name="Text Box 37">
                <a:extLst>
                  <a:ext uri="{FF2B5EF4-FFF2-40B4-BE49-F238E27FC236}">
                    <a16:creationId xmlns:a16="http://schemas.microsoft.com/office/drawing/2014/main" id="{B429EE5F-8E71-47B9-8173-31C6882F1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390" y="1952615"/>
                <a:ext cx="583751" cy="433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ourier" charset="0"/>
                  </a:rPr>
                  <a:t>p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453" name="组合 48">
              <a:extLst>
                <a:ext uri="{FF2B5EF4-FFF2-40B4-BE49-F238E27FC236}">
                  <a16:creationId xmlns:a16="http://schemas.microsoft.com/office/drawing/2014/main" id="{38B6D568-4A3D-46A8-AD37-8589F6F25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4936" y="2424105"/>
              <a:ext cx="1273638" cy="433391"/>
              <a:chOff x="3624936" y="2138353"/>
              <a:chExt cx="1273638" cy="433391"/>
            </a:xfrm>
          </p:grpSpPr>
          <p:sp>
            <p:nvSpPr>
              <p:cNvPr id="17454" name="Rectangle 32">
                <a:extLst>
                  <a:ext uri="{FF2B5EF4-FFF2-40B4-BE49-F238E27FC236}">
                    <a16:creationId xmlns:a16="http://schemas.microsoft.com/office/drawing/2014/main" id="{A053D0E6-F7FE-4344-BC0A-AA0F966F7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755" y="2200266"/>
                <a:ext cx="477614" cy="2476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5" name="Rectangle 33">
                <a:extLst>
                  <a:ext uri="{FF2B5EF4-FFF2-40B4-BE49-F238E27FC236}">
                    <a16:creationId xmlns:a16="http://schemas.microsoft.com/office/drawing/2014/main" id="{8737F153-7B3D-4E87-9954-84BA9F5A4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9369" y="2200266"/>
                <a:ext cx="159205" cy="2476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6" name="Text Box 38">
                <a:extLst>
                  <a:ext uri="{FF2B5EF4-FFF2-40B4-BE49-F238E27FC236}">
                    <a16:creationId xmlns:a16="http://schemas.microsoft.com/office/drawing/2014/main" id="{5D36EDD4-4EDD-4161-8783-934695C0D5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4936" y="2138353"/>
                <a:ext cx="477614" cy="433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ourier" charset="0"/>
                  </a:rPr>
                  <a:t>t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57" name="Line 39">
                <a:extLst>
                  <a:ext uri="{FF2B5EF4-FFF2-40B4-BE49-F238E27FC236}">
                    <a16:creationId xmlns:a16="http://schemas.microsoft.com/office/drawing/2014/main" id="{7BD35BBA-7E59-4F19-9F95-B558383A2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3346" y="2324092"/>
                <a:ext cx="31840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671" name="Line 23">
            <a:extLst>
              <a:ext uri="{FF2B5EF4-FFF2-40B4-BE49-F238E27FC236}">
                <a16:creationId xmlns:a16="http://schemas.microsoft.com/office/drawing/2014/main" id="{139AE287-51C6-41EB-BB09-916B34E44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3213" y="2183869"/>
            <a:ext cx="4365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52">
            <a:extLst>
              <a:ext uri="{FF2B5EF4-FFF2-40B4-BE49-F238E27FC236}">
                <a16:creationId xmlns:a16="http://schemas.microsoft.com/office/drawing/2014/main" id="{DE6E8DC6-1BE3-4733-B679-C70114FD151D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2175311"/>
            <a:ext cx="4225800" cy="830997"/>
            <a:chOff x="4841028" y="1856612"/>
            <a:chExt cx="3660030" cy="830243"/>
          </a:xfrm>
        </p:grpSpPr>
        <p:sp>
          <p:nvSpPr>
            <p:cNvPr id="17450" name="Rectangle 13">
              <a:extLst>
                <a:ext uri="{FF2B5EF4-FFF2-40B4-BE49-F238E27FC236}">
                  <a16:creationId xmlns:a16="http://schemas.microsoft.com/office/drawing/2014/main" id="{92AD1EEA-078E-463A-BFC0-608E680AE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190" y="1856612"/>
              <a:ext cx="3571868" cy="830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2667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Courier" charset="0"/>
                  <a:ea typeface="Courier" charset="0"/>
                  <a:cs typeface="宋体" panose="02010600030101010101" pitchFamily="2" charset="-122"/>
                </a:rPr>
                <a:t>t-&gt;Next = p-&gt;Next;</a:t>
              </a:r>
            </a:p>
          </p:txBody>
        </p:sp>
        <p:sp>
          <p:nvSpPr>
            <p:cNvPr id="17451" name="Line 34">
              <a:extLst>
                <a:ext uri="{FF2B5EF4-FFF2-40B4-BE49-F238E27FC236}">
                  <a16:creationId xmlns:a16="http://schemas.microsoft.com/office/drawing/2014/main" id="{0045920F-A1A2-4658-ADD7-2426DC6653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0" flipH="1" flipV="1">
              <a:off x="4841028" y="1956549"/>
              <a:ext cx="66357" cy="696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0E51C5F6-8D2D-4C2B-8AC9-2BCCBDA83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814091"/>
            <a:ext cx="29574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" charset="0"/>
                <a:ea typeface="Courier" charset="0"/>
                <a:cs typeface="宋体" panose="02010600030101010101" pitchFamily="2" charset="-122"/>
              </a:rPr>
              <a:t>p-&gt;Next = t;</a:t>
            </a:r>
            <a:r>
              <a:rPr lang="en-US" altLang="zh-CN" sz="2400" b="1" dirty="0">
                <a:latin typeface="Times New Roman" panose="02020603050405020304" pitchFamily="18" charset="0"/>
                <a:ea typeface="Courier" charset="0"/>
                <a:cs typeface="宋体" panose="02010600030101010101" pitchFamily="2" charset="-122"/>
              </a:rPr>
              <a:t> </a:t>
            </a:r>
          </a:p>
        </p:txBody>
      </p:sp>
      <p:grpSp>
        <p:nvGrpSpPr>
          <p:cNvPr id="13325" name="组合 44">
            <a:extLst>
              <a:ext uri="{FF2B5EF4-FFF2-40B4-BE49-F238E27FC236}">
                <a16:creationId xmlns:a16="http://schemas.microsoft.com/office/drawing/2014/main" id="{CFFE24EF-A632-420D-BB51-A4D1F1623362}"/>
              </a:ext>
            </a:extLst>
          </p:cNvPr>
          <p:cNvGrpSpPr>
            <a:grpSpLocks/>
          </p:cNvGrpSpPr>
          <p:nvPr/>
        </p:nvGrpSpPr>
        <p:grpSpPr bwMode="auto">
          <a:xfrm>
            <a:off x="1398588" y="4966756"/>
            <a:ext cx="2833687" cy="433388"/>
            <a:chOff x="528665" y="3071810"/>
            <a:chExt cx="2832954" cy="433387"/>
          </a:xfrm>
        </p:grpSpPr>
        <p:sp>
          <p:nvSpPr>
            <p:cNvPr id="17442" name="Text Box 15">
              <a:extLst>
                <a:ext uri="{FF2B5EF4-FFF2-40B4-BE49-F238E27FC236}">
                  <a16:creationId xmlns:a16="http://schemas.microsoft.com/office/drawing/2014/main" id="{961B0437-0687-4C65-9ED8-33D924D8B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65" y="3071810"/>
              <a:ext cx="1028646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Courier" charset="0"/>
                </a:rPr>
                <a:t>head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443" name="Line 16">
              <a:extLst>
                <a:ext uri="{FF2B5EF4-FFF2-40B4-BE49-F238E27FC236}">
                  <a16:creationId xmlns:a16="http://schemas.microsoft.com/office/drawing/2014/main" id="{4A348133-BD43-4EA1-9534-8AB822C24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176" y="3257547"/>
              <a:ext cx="3184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44" name="Group 17">
              <a:extLst>
                <a:ext uri="{FF2B5EF4-FFF2-40B4-BE49-F238E27FC236}">
                  <a16:creationId xmlns:a16="http://schemas.microsoft.com/office/drawing/2014/main" id="{C974A2F3-8A94-472F-9FF0-9617EB5C3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9593" y="3133722"/>
              <a:ext cx="955224" cy="247650"/>
              <a:chOff x="3240" y="3936"/>
              <a:chExt cx="1080" cy="312"/>
            </a:xfrm>
          </p:grpSpPr>
          <p:sp>
            <p:nvSpPr>
              <p:cNvPr id="17447" name="Rectangle 18">
                <a:extLst>
                  <a:ext uri="{FF2B5EF4-FFF2-40B4-BE49-F238E27FC236}">
                    <a16:creationId xmlns:a16="http://schemas.microsoft.com/office/drawing/2014/main" id="{97D81BA2-9490-48CC-B026-0145B15CD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8" name="Rectangle 19">
                <a:extLst>
                  <a:ext uri="{FF2B5EF4-FFF2-40B4-BE49-F238E27FC236}">
                    <a16:creationId xmlns:a16="http://schemas.microsoft.com/office/drawing/2014/main" id="{81FAC68F-61B6-4448-B66D-9855CB5A8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9" name="Line 20">
                <a:extLst>
                  <a:ext uri="{FF2B5EF4-FFF2-40B4-BE49-F238E27FC236}">
                    <a16:creationId xmlns:a16="http://schemas.microsoft.com/office/drawing/2014/main" id="{07676450-8892-42EF-8555-4DB45E735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6" y="4070"/>
                <a:ext cx="4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45" name="Rectangle 21">
              <a:extLst>
                <a:ext uri="{FF2B5EF4-FFF2-40B4-BE49-F238E27FC236}">
                  <a16:creationId xmlns:a16="http://schemas.microsoft.com/office/drawing/2014/main" id="{24A618D7-68B3-44E4-8EA8-9789D6F2E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804" y="3133722"/>
              <a:ext cx="477611" cy="247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7446" name="Rectangle 22">
              <a:extLst>
                <a:ext uri="{FF2B5EF4-FFF2-40B4-BE49-F238E27FC236}">
                  <a16:creationId xmlns:a16="http://schemas.microsoft.com/office/drawing/2014/main" id="{863D623A-3DBA-421B-AA9D-7B3AF030B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415" y="3133722"/>
              <a:ext cx="159204" cy="2476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26" name="组合 45">
            <a:extLst>
              <a:ext uri="{FF2B5EF4-FFF2-40B4-BE49-F238E27FC236}">
                <a16:creationId xmlns:a16="http://schemas.microsoft.com/office/drawing/2014/main" id="{8D4377DE-9B5F-4AD0-B4A1-A2308738A406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4966756"/>
            <a:ext cx="1751013" cy="433388"/>
            <a:chOff x="4635254" y="3071810"/>
            <a:chExt cx="1751232" cy="433387"/>
          </a:xfrm>
        </p:grpSpPr>
        <p:grpSp>
          <p:nvGrpSpPr>
            <p:cNvPr id="17437" name="Group 28">
              <a:extLst>
                <a:ext uri="{FF2B5EF4-FFF2-40B4-BE49-F238E27FC236}">
                  <a16:creationId xmlns:a16="http://schemas.microsoft.com/office/drawing/2014/main" id="{11345723-0D09-4E9C-A3E5-CA35D7E49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5257" y="3133722"/>
              <a:ext cx="955224" cy="247650"/>
              <a:chOff x="3240" y="3936"/>
              <a:chExt cx="1080" cy="312"/>
            </a:xfrm>
          </p:grpSpPr>
          <p:sp>
            <p:nvSpPr>
              <p:cNvPr id="17439" name="Rectangle 29">
                <a:extLst>
                  <a:ext uri="{FF2B5EF4-FFF2-40B4-BE49-F238E27FC236}">
                    <a16:creationId xmlns:a16="http://schemas.microsoft.com/office/drawing/2014/main" id="{7A16ABD8-2E2B-4416-8AA0-3735875C8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0" name="Rectangle 30">
                <a:extLst>
                  <a:ext uri="{FF2B5EF4-FFF2-40B4-BE49-F238E27FC236}">
                    <a16:creationId xmlns:a16="http://schemas.microsoft.com/office/drawing/2014/main" id="{5684A8AA-80EE-4297-AD39-FEC388D57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41" name="Line 31">
                <a:extLst>
                  <a:ext uri="{FF2B5EF4-FFF2-40B4-BE49-F238E27FC236}">
                    <a16:creationId xmlns:a16="http://schemas.microsoft.com/office/drawing/2014/main" id="{05751E48-AC42-44FE-B544-BEF929393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7" y="4092"/>
                <a:ext cx="47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38" name="Text Box 40">
              <a:extLst>
                <a:ext uri="{FF2B5EF4-FFF2-40B4-BE49-F238E27FC236}">
                  <a16:creationId xmlns:a16="http://schemas.microsoft.com/office/drawing/2014/main" id="{64FE0FFC-B251-4239-AD5B-BA89EF0EB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3536" y="3071810"/>
              <a:ext cx="742950" cy="43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Courier" charset="0"/>
                </a:rPr>
                <a:t>……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组合 47">
            <a:extLst>
              <a:ext uri="{FF2B5EF4-FFF2-40B4-BE49-F238E27FC236}">
                <a16:creationId xmlns:a16="http://schemas.microsoft.com/office/drawing/2014/main" id="{2C4D8C9F-AB34-40CC-86B0-025DB55534A8}"/>
              </a:ext>
            </a:extLst>
          </p:cNvPr>
          <p:cNvGrpSpPr>
            <a:grpSpLocks/>
          </p:cNvGrpSpPr>
          <p:nvPr/>
        </p:nvGrpSpPr>
        <p:grpSpPr bwMode="auto">
          <a:xfrm>
            <a:off x="3298825" y="5252506"/>
            <a:ext cx="584200" cy="433388"/>
            <a:chOff x="3200390" y="1952615"/>
            <a:chExt cx="583751" cy="433391"/>
          </a:xfrm>
        </p:grpSpPr>
        <p:sp>
          <p:nvSpPr>
            <p:cNvPr id="17435" name="Line 36">
              <a:extLst>
                <a:ext uri="{FF2B5EF4-FFF2-40B4-BE49-F238E27FC236}">
                  <a16:creationId xmlns:a16="http://schemas.microsoft.com/office/drawing/2014/main" id="{2106F45E-0B74-4045-96EC-B3F372D39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732" y="1952615"/>
              <a:ext cx="318409" cy="2476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Text Box 37">
              <a:extLst>
                <a:ext uri="{FF2B5EF4-FFF2-40B4-BE49-F238E27FC236}">
                  <a16:creationId xmlns:a16="http://schemas.microsoft.com/office/drawing/2014/main" id="{75125902-F22B-4A30-8B8B-1F0FD0999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390" y="1952615"/>
              <a:ext cx="583751" cy="433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Courier" charset="0"/>
                </a:rPr>
                <a:t>p</a:t>
              </a: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组合 63">
            <a:extLst>
              <a:ext uri="{FF2B5EF4-FFF2-40B4-BE49-F238E27FC236}">
                <a16:creationId xmlns:a16="http://schemas.microsoft.com/office/drawing/2014/main" id="{654FFA50-9E54-4430-877C-6306890CD42B}"/>
              </a:ext>
            </a:extLst>
          </p:cNvPr>
          <p:cNvGrpSpPr>
            <a:grpSpLocks/>
          </p:cNvGrpSpPr>
          <p:nvPr/>
        </p:nvGrpSpPr>
        <p:grpSpPr bwMode="auto">
          <a:xfrm>
            <a:off x="4827588" y="4326966"/>
            <a:ext cx="3056780" cy="793778"/>
            <a:chOff x="3958291" y="3206679"/>
            <a:chExt cx="3055990" cy="793265"/>
          </a:xfrm>
        </p:grpSpPr>
        <p:sp>
          <p:nvSpPr>
            <p:cNvPr id="17433" name="Rectangle 13">
              <a:extLst>
                <a:ext uri="{FF2B5EF4-FFF2-40B4-BE49-F238E27FC236}">
                  <a16:creationId xmlns:a16="http://schemas.microsoft.com/office/drawing/2014/main" id="{51F1033E-C5C3-4FFA-A1BD-EDD446F7E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811" y="3206679"/>
              <a:ext cx="2799470" cy="399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indent="2667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Courier" charset="0"/>
                  <a:ea typeface="Courier" charset="0"/>
                  <a:cs typeface="宋体" panose="02010600030101010101" pitchFamily="2" charset="-122"/>
                </a:rPr>
                <a:t>t</a:t>
              </a:r>
            </a:p>
          </p:txBody>
        </p:sp>
        <p:sp>
          <p:nvSpPr>
            <p:cNvPr id="17434" name="Line 34">
              <a:extLst>
                <a:ext uri="{FF2B5EF4-FFF2-40B4-BE49-F238E27FC236}">
                  <a16:creationId xmlns:a16="http://schemas.microsoft.com/office/drawing/2014/main" id="{00A00429-D22B-438F-B8B0-17B4CE52E7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0" flipH="1">
              <a:off x="3958291" y="3345979"/>
              <a:ext cx="370160" cy="653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43">
            <a:extLst>
              <a:ext uri="{FF2B5EF4-FFF2-40B4-BE49-F238E27FC236}">
                <a16:creationId xmlns:a16="http://schemas.microsoft.com/office/drawing/2014/main" id="{B2C8DE48-AFF9-47E1-9A32-671CC30DB7E8}"/>
              </a:ext>
            </a:extLst>
          </p:cNvPr>
          <p:cNvGrpSpPr>
            <a:grpSpLocks/>
          </p:cNvGrpSpPr>
          <p:nvPr/>
        </p:nvGrpSpPr>
        <p:grpSpPr bwMode="auto">
          <a:xfrm>
            <a:off x="4168775" y="5021723"/>
            <a:ext cx="1312863" cy="247650"/>
            <a:chOff x="3500430" y="3929066"/>
            <a:chExt cx="1312413" cy="247650"/>
          </a:xfrm>
        </p:grpSpPr>
        <p:grpSp>
          <p:nvGrpSpPr>
            <p:cNvPr id="17428" name="Group 24">
              <a:extLst>
                <a:ext uri="{FF2B5EF4-FFF2-40B4-BE49-F238E27FC236}">
                  <a16:creationId xmlns:a16="http://schemas.microsoft.com/office/drawing/2014/main" id="{2851444F-0F18-435F-B382-7EAB695B2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7623" y="3929066"/>
              <a:ext cx="955224" cy="247650"/>
              <a:chOff x="3240" y="3936"/>
              <a:chExt cx="1080" cy="312"/>
            </a:xfrm>
          </p:grpSpPr>
          <p:sp>
            <p:nvSpPr>
              <p:cNvPr id="17430" name="Rectangle 25">
                <a:extLst>
                  <a:ext uri="{FF2B5EF4-FFF2-40B4-BE49-F238E27FC236}">
                    <a16:creationId xmlns:a16="http://schemas.microsoft.com/office/drawing/2014/main" id="{CADBC658-AC93-4818-B298-3CF7F69D7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0" y="3936"/>
                <a:ext cx="540" cy="312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1" name="Rectangle 26">
                <a:extLst>
                  <a:ext uri="{FF2B5EF4-FFF2-40B4-BE49-F238E27FC236}">
                    <a16:creationId xmlns:a16="http://schemas.microsoft.com/office/drawing/2014/main" id="{5D20B361-C763-4EB7-B7F0-21D18E273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3936"/>
                <a:ext cx="1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32" name="Line 27">
                <a:extLst>
                  <a:ext uri="{FF2B5EF4-FFF2-40B4-BE49-F238E27FC236}">
                    <a16:creationId xmlns:a16="http://schemas.microsoft.com/office/drawing/2014/main" id="{D15DFE28-3560-4B60-84C0-17B608753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7" y="4092"/>
                <a:ext cx="4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29" name="Line 27">
              <a:extLst>
                <a:ext uri="{FF2B5EF4-FFF2-40B4-BE49-F238E27FC236}">
                  <a16:creationId xmlns:a16="http://schemas.microsoft.com/office/drawing/2014/main" id="{5E82105A-BC49-4B98-B850-5FC2DCA7B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0430" y="4071942"/>
              <a:ext cx="3918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组合 72">
            <a:extLst>
              <a:ext uri="{FF2B5EF4-FFF2-40B4-BE49-F238E27FC236}">
                <a16:creationId xmlns:a16="http://schemas.microsoft.com/office/drawing/2014/main" id="{A9B4BD4C-7ED7-41B1-A1A8-4BF189DD0D55}"/>
              </a:ext>
            </a:extLst>
          </p:cNvPr>
          <p:cNvGrpSpPr>
            <a:grpSpLocks/>
          </p:cNvGrpSpPr>
          <p:nvPr/>
        </p:nvGrpSpPr>
        <p:grpSpPr bwMode="auto">
          <a:xfrm>
            <a:off x="3541713" y="5349339"/>
            <a:ext cx="4342655" cy="1248013"/>
            <a:chOff x="3071802" y="4296809"/>
            <a:chExt cx="4342685" cy="1249830"/>
          </a:xfrm>
        </p:grpSpPr>
        <p:sp>
          <p:nvSpPr>
            <p:cNvPr id="17426" name="矩形 73">
              <a:extLst>
                <a:ext uri="{FF2B5EF4-FFF2-40B4-BE49-F238E27FC236}">
                  <a16:creationId xmlns:a16="http://schemas.microsoft.com/office/drawing/2014/main" id="{80B822E3-3756-49CF-A2CF-50C61366C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02" y="4714432"/>
              <a:ext cx="4342685" cy="832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2667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Courier" charset="0"/>
                  <a:ea typeface="Courier" charset="0"/>
                  <a:cs typeface="宋体" panose="02010600030101010101" pitchFamily="2" charset="-122"/>
                </a:rPr>
                <a:t>p-&gt;Next = t-&gt;next;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Courier" charset="0"/>
                  <a:ea typeface="Courier" charset="0"/>
                  <a:cs typeface="宋体" panose="02010600030101010101" pitchFamily="2" charset="-122"/>
                </a:rPr>
                <a:t>free(t);</a:t>
              </a:r>
              <a:r>
                <a:rPr lang="en-US" altLang="zh-CN" sz="2400" b="1" dirty="0">
                  <a:latin typeface="Times New Roman" panose="02020603050405020304" pitchFamily="18" charset="0"/>
                  <a:ea typeface="Courier" charset="0"/>
                  <a:cs typeface="宋体" panose="02010600030101010101" pitchFamily="2" charset="-122"/>
                </a:rPr>
                <a:t> </a:t>
              </a:r>
            </a:p>
          </p:txBody>
        </p:sp>
        <p:cxnSp>
          <p:nvCxnSpPr>
            <p:cNvPr id="17427" name="曲线连接符 44">
              <a:extLst>
                <a:ext uri="{FF2B5EF4-FFF2-40B4-BE49-F238E27FC236}">
                  <a16:creationId xmlns:a16="http://schemas.microsoft.com/office/drawing/2014/main" id="{B41CB4E8-9BCA-4E74-A0F8-4D427F0748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42675" y="4296809"/>
              <a:ext cx="1590780" cy="84698"/>
            </a:xfrm>
            <a:prstGeom prst="curvedConnector4">
              <a:avLst>
                <a:gd name="adj1" fmla="val -3995"/>
                <a:gd name="adj2" fmla="val 40239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EEA140EF-E20B-45C4-B3BA-5C79002242B7}"/>
              </a:ext>
            </a:extLst>
          </p:cNvPr>
          <p:cNvSpPr/>
          <p:nvPr/>
        </p:nvSpPr>
        <p:spPr>
          <a:xfrm>
            <a:off x="4572000" y="3742794"/>
            <a:ext cx="1965325" cy="449262"/>
          </a:xfrm>
          <a:prstGeom prst="wedgeRoundRectCallout">
            <a:avLst>
              <a:gd name="adj1" fmla="val -128767"/>
              <a:gd name="adj2" fmla="val -1665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头结点的含义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2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3" grpId="0"/>
      <p:bldP spid="54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4">
            <a:extLst>
              <a:ext uri="{FF2B5EF4-FFF2-40B4-BE49-F238E27FC236}">
                <a16:creationId xmlns:a16="http://schemas.microsoft.com/office/drawing/2014/main" id="{D4631279-FE61-4B0E-B939-0E2BAAE0E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378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）  单向链表的遍历 </a:t>
            </a:r>
          </a:p>
        </p:txBody>
      </p:sp>
      <p:sp>
        <p:nvSpPr>
          <p:cNvPr id="34" name="矩形 5">
            <a:extLst>
              <a:ext uri="{FF2B5EF4-FFF2-40B4-BE49-F238E27FC236}">
                <a16:creationId xmlns:a16="http://schemas.microsoft.com/office/drawing/2014/main" id="{27E70F12-C89A-4FDC-925E-146DE8482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712788"/>
            <a:ext cx="53721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p = head;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400" b="1">
                <a:latin typeface="Times New Roman" panose="02020603050405020304" pitchFamily="18" charset="0"/>
              </a:rPr>
              <a:t> (p!=NULL)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处理</a:t>
            </a:r>
            <a:r>
              <a:rPr lang="en-US" altLang="zh-CN" sz="2400" b="1">
                <a:latin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</a:rPr>
              <a:t>所指的结点信息；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</a:t>
            </a:r>
            <a:r>
              <a:rPr lang="en-US" altLang="zh-CN" sz="2400" b="1">
                <a:latin typeface="Times New Roman" panose="02020603050405020304" pitchFamily="18" charset="0"/>
              </a:rPr>
              <a:t>……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 p = p-&gt;Next;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35" name="矩形 6">
            <a:extLst>
              <a:ext uri="{FF2B5EF4-FFF2-40B4-BE49-F238E27FC236}">
                <a16:creationId xmlns:a16="http://schemas.microsoft.com/office/drawing/2014/main" id="{40F90AFF-085E-4D63-A6ED-91B82D04C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471863"/>
            <a:ext cx="2732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）	链表的建立 </a:t>
            </a:r>
          </a:p>
        </p:txBody>
      </p:sp>
      <p:sp>
        <p:nvSpPr>
          <p:cNvPr id="36" name="矩形 4">
            <a:extLst>
              <a:ext uri="{FF2B5EF4-FFF2-40B4-BE49-F238E27FC236}">
                <a16:creationId xmlns:a16="http://schemas.microsoft.com/office/drawing/2014/main" id="{24BA93FC-0570-41F9-A98A-7F7680AF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3825"/>
            <a:ext cx="810577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有两种常见的插入结点方式：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</a:rPr>
              <a:t>）在链表的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头上</a:t>
            </a:r>
            <a:r>
              <a:rPr lang="zh-CN" altLang="zh-CN" sz="2400" b="1" dirty="0">
                <a:latin typeface="Times New Roman" panose="02020603050405020304" pitchFamily="18" charset="0"/>
              </a:rPr>
              <a:t>不断插入新结点；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</a:rPr>
              <a:t>）在链表的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尾部</a:t>
            </a:r>
            <a:r>
              <a:rPr lang="zh-CN" altLang="zh-CN" sz="2400" b="1" dirty="0">
                <a:latin typeface="Times New Roman" panose="02020603050405020304" pitchFamily="18" charset="0"/>
              </a:rPr>
              <a:t>不断插入新结点。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如果是后者，一般需要有一个</a:t>
            </a:r>
            <a:r>
              <a:rPr lang="zh-CN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临时的结点指针</a:t>
            </a:r>
            <a:r>
              <a:rPr lang="zh-CN" altLang="zh-CN" sz="2400" b="1" dirty="0">
                <a:latin typeface="Times New Roman" panose="02020603050405020304" pitchFamily="18" charset="0"/>
              </a:rPr>
              <a:t>一直指向当前链表的最后一个结点，以方便新结点的插入。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3297CAD-CFAB-45F6-8F25-C589A02508EB}"/>
              </a:ext>
            </a:extLst>
          </p:cNvPr>
          <p:cNvGrpSpPr/>
          <p:nvPr/>
        </p:nvGrpSpPr>
        <p:grpSpPr>
          <a:xfrm>
            <a:off x="3131840" y="739729"/>
            <a:ext cx="5857875" cy="433388"/>
            <a:chOff x="2818581" y="3140968"/>
            <a:chExt cx="5857875" cy="433388"/>
          </a:xfrm>
        </p:grpSpPr>
        <p:grpSp>
          <p:nvGrpSpPr>
            <p:cNvPr id="6" name="组合 44">
              <a:extLst>
                <a:ext uri="{FF2B5EF4-FFF2-40B4-BE49-F238E27FC236}">
                  <a16:creationId xmlns:a16="http://schemas.microsoft.com/office/drawing/2014/main" id="{E0B04E42-DD0F-480C-A416-CF78FD338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8581" y="3140968"/>
              <a:ext cx="2833687" cy="433388"/>
              <a:chOff x="528665" y="3071810"/>
              <a:chExt cx="2832954" cy="433387"/>
            </a:xfrm>
          </p:grpSpPr>
          <p:sp>
            <p:nvSpPr>
              <p:cNvPr id="7" name="Text Box 15">
                <a:extLst>
                  <a:ext uri="{FF2B5EF4-FFF2-40B4-BE49-F238E27FC236}">
                    <a16:creationId xmlns:a16="http://schemas.microsoft.com/office/drawing/2014/main" id="{12B2C0D0-0AE1-4B05-B8C1-2C6B3250B6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665" y="3071810"/>
                <a:ext cx="1028646" cy="433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ourier" charset="0"/>
                  </a:rPr>
                  <a:t>head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Line 16">
                <a:extLst>
                  <a:ext uri="{FF2B5EF4-FFF2-40B4-BE49-F238E27FC236}">
                    <a16:creationId xmlns:a16="http://schemas.microsoft.com/office/drawing/2014/main" id="{9B6AC9A0-5383-458A-BB8D-C20844679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1176" y="3257547"/>
                <a:ext cx="31840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" name="Group 17">
                <a:extLst>
                  <a:ext uri="{FF2B5EF4-FFF2-40B4-BE49-F238E27FC236}">
                    <a16:creationId xmlns:a16="http://schemas.microsoft.com/office/drawing/2014/main" id="{B6EEE8D0-6778-4BE7-B48B-897827CC7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9593" y="3133722"/>
                <a:ext cx="955224" cy="247650"/>
                <a:chOff x="3240" y="3936"/>
                <a:chExt cx="1080" cy="312"/>
              </a:xfrm>
            </p:grpSpPr>
            <p:sp>
              <p:nvSpPr>
                <p:cNvPr id="12" name="Rectangle 18">
                  <a:extLst>
                    <a:ext uri="{FF2B5EF4-FFF2-40B4-BE49-F238E27FC236}">
                      <a16:creationId xmlns:a16="http://schemas.microsoft.com/office/drawing/2014/main" id="{D5ECD25D-720F-4B50-B333-C85C5BDC9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" name="Rectangle 19">
                  <a:extLst>
                    <a:ext uri="{FF2B5EF4-FFF2-40B4-BE49-F238E27FC236}">
                      <a16:creationId xmlns:a16="http://schemas.microsoft.com/office/drawing/2014/main" id="{00D94857-25C9-49CD-B6F9-2CFBA1689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" name="Line 20">
                  <a:extLst>
                    <a:ext uri="{FF2B5EF4-FFF2-40B4-BE49-F238E27FC236}">
                      <a16:creationId xmlns:a16="http://schemas.microsoft.com/office/drawing/2014/main" id="{2EF230F4-9507-4A65-8FB7-689EC194E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56" y="4070"/>
                  <a:ext cx="4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" name="Rectangle 21">
                <a:extLst>
                  <a:ext uri="{FF2B5EF4-FFF2-40B4-BE49-F238E27FC236}">
                    <a16:creationId xmlns:a16="http://schemas.microsoft.com/office/drawing/2014/main" id="{C307FFAD-4B6A-4D84-B967-F0826E3C5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804" y="3133722"/>
                <a:ext cx="477611" cy="247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22">
                <a:extLst>
                  <a:ext uri="{FF2B5EF4-FFF2-40B4-BE49-F238E27FC236}">
                    <a16:creationId xmlns:a16="http://schemas.microsoft.com/office/drawing/2014/main" id="{195E59A7-D4AC-423A-96D3-F839FD650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2415" y="3133722"/>
                <a:ext cx="159204" cy="2476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45">
              <a:extLst>
                <a:ext uri="{FF2B5EF4-FFF2-40B4-BE49-F238E27FC236}">
                  <a16:creationId xmlns:a16="http://schemas.microsoft.com/office/drawing/2014/main" id="{961D8341-39BB-4087-9673-C10E7A952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5443" y="3140968"/>
              <a:ext cx="1751013" cy="433388"/>
              <a:chOff x="4635254" y="3071810"/>
              <a:chExt cx="1751232" cy="433387"/>
            </a:xfrm>
          </p:grpSpPr>
          <p:grpSp>
            <p:nvGrpSpPr>
              <p:cNvPr id="16" name="Group 28">
                <a:extLst>
                  <a:ext uri="{FF2B5EF4-FFF2-40B4-BE49-F238E27FC236}">
                    <a16:creationId xmlns:a16="http://schemas.microsoft.com/office/drawing/2014/main" id="{57CAE6A6-93B0-4733-8E0F-98481D31B5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5257" y="3133722"/>
                <a:ext cx="955224" cy="247650"/>
                <a:chOff x="3240" y="3936"/>
                <a:chExt cx="1080" cy="312"/>
              </a:xfrm>
            </p:grpSpPr>
            <p:sp>
              <p:nvSpPr>
                <p:cNvPr id="18" name="Rectangle 29">
                  <a:extLst>
                    <a:ext uri="{FF2B5EF4-FFF2-40B4-BE49-F238E27FC236}">
                      <a16:creationId xmlns:a16="http://schemas.microsoft.com/office/drawing/2014/main" id="{72A9A193-56D7-43BD-A3D5-667DF01BB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3936"/>
                  <a:ext cx="54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30">
                  <a:extLst>
                    <a:ext uri="{FF2B5EF4-FFF2-40B4-BE49-F238E27FC236}">
                      <a16:creationId xmlns:a16="http://schemas.microsoft.com/office/drawing/2014/main" id="{DCEEDEFC-9E4F-4A2D-A222-A318896EA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3936"/>
                  <a:ext cx="18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Line 31">
                  <a:extLst>
                    <a:ext uri="{FF2B5EF4-FFF2-40B4-BE49-F238E27FC236}">
                      <a16:creationId xmlns:a16="http://schemas.microsoft.com/office/drawing/2014/main" id="{A62707D9-3643-45FC-8760-B40860785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47" y="4092"/>
                  <a:ext cx="47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" name="Text Box 40">
                <a:extLst>
                  <a:ext uri="{FF2B5EF4-FFF2-40B4-BE49-F238E27FC236}">
                    <a16:creationId xmlns:a16="http://schemas.microsoft.com/office/drawing/2014/main" id="{716921F3-5F74-4536-9DB0-A7B3AB813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3536" y="3071810"/>
                <a:ext cx="742950" cy="433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ourier" charset="0"/>
                  </a:rPr>
                  <a:t>……</a:t>
                </a:r>
                <a:endParaRPr lang="zh-CN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组合 43">
              <a:extLst>
                <a:ext uri="{FF2B5EF4-FFF2-40B4-BE49-F238E27FC236}">
                  <a16:creationId xmlns:a16="http://schemas.microsoft.com/office/drawing/2014/main" id="{518E7D90-12F1-41E3-B7F4-7D761225F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8768" y="3195935"/>
              <a:ext cx="1312863" cy="247650"/>
              <a:chOff x="3500430" y="3929066"/>
              <a:chExt cx="1312413" cy="247650"/>
            </a:xfrm>
            <a:solidFill>
              <a:schemeClr val="bg1"/>
            </a:solidFill>
          </p:grpSpPr>
          <p:grpSp>
            <p:nvGrpSpPr>
              <p:cNvPr id="22" name="Group 24">
                <a:extLst>
                  <a:ext uri="{FF2B5EF4-FFF2-40B4-BE49-F238E27FC236}">
                    <a16:creationId xmlns:a16="http://schemas.microsoft.com/office/drawing/2014/main" id="{DA2DA13B-FE4E-40A1-B841-869363BA1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7623" y="3929066"/>
                <a:ext cx="955224" cy="247650"/>
                <a:chOff x="3240" y="3936"/>
                <a:chExt cx="1080" cy="312"/>
              </a:xfrm>
              <a:grpFill/>
            </p:grpSpPr>
            <p:sp>
              <p:nvSpPr>
                <p:cNvPr id="24" name="Rectangle 25">
                  <a:extLst>
                    <a:ext uri="{FF2B5EF4-FFF2-40B4-BE49-F238E27FC236}">
                      <a16:creationId xmlns:a16="http://schemas.microsoft.com/office/drawing/2014/main" id="{ED1E6E20-9CB7-4BC8-ACA3-05F7848EA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3936"/>
                  <a:ext cx="540" cy="312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6">
                  <a:extLst>
                    <a:ext uri="{FF2B5EF4-FFF2-40B4-BE49-F238E27FC236}">
                      <a16:creationId xmlns:a16="http://schemas.microsoft.com/office/drawing/2014/main" id="{1CDCF5A7-64D3-4FDF-B31E-0FF38A40F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0" y="3936"/>
                  <a:ext cx="180" cy="312"/>
                </a:xfrm>
                <a:prstGeom prst="rect">
                  <a:avLst/>
                </a:prstGeom>
                <a:grp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Line 27">
                  <a:extLst>
                    <a:ext uri="{FF2B5EF4-FFF2-40B4-BE49-F238E27FC236}">
                      <a16:creationId xmlns:a16="http://schemas.microsoft.com/office/drawing/2014/main" id="{0C84FD08-CE21-47E6-98D9-725793228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877" y="4092"/>
                  <a:ext cx="443" cy="0"/>
                </a:xfrm>
                <a:prstGeom prst="line">
                  <a:avLst/>
                </a:prstGeom>
                <a:grp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Line 27">
                <a:extLst>
                  <a:ext uri="{FF2B5EF4-FFF2-40B4-BE49-F238E27FC236}">
                    <a16:creationId xmlns:a16="http://schemas.microsoft.com/office/drawing/2014/main" id="{5FADD37C-395D-42E6-9ACF-4BF1CAD19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0430" y="4071942"/>
                <a:ext cx="391818" cy="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>
            <a:extLst>
              <a:ext uri="{FF2B5EF4-FFF2-40B4-BE49-F238E27FC236}">
                <a16:creationId xmlns:a16="http://schemas.microsoft.com/office/drawing/2014/main" id="{5F60814A-39DD-4B3D-84CA-230D293A2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8625"/>
            <a:ext cx="2432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宋体" panose="02010600030101010101" pitchFamily="2" charset="-122"/>
              <a:buAutoNum type="circleNumDbPlain" startAt="3"/>
            </a:pPr>
            <a:r>
              <a:rPr lang="zh-CN" altLang="en-US" b="1">
                <a:latin typeface="Times New Roman" panose="02020603050405020304" pitchFamily="18" charset="0"/>
              </a:rPr>
              <a:t>双向链表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C35C7482-FE46-49B7-8A12-216D52BD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4646613"/>
            <a:ext cx="8559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0">
            <a:extLst>
              <a:ext uri="{FF2B5EF4-FFF2-40B4-BE49-F238E27FC236}">
                <a16:creationId xmlns:a16="http://schemas.microsoft.com/office/drawing/2014/main" id="{B2174128-8622-4117-AB85-E25BA93AA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19461" name="Rectangle 50">
            <a:extLst>
              <a:ext uri="{FF2B5EF4-FFF2-40B4-BE49-F238E27FC236}">
                <a16:creationId xmlns:a16="http://schemas.microsoft.com/office/drawing/2014/main" id="{6F1ABFA1-C7F8-4F9A-A900-59E126D2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47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12" name="矩形 3">
            <a:extLst>
              <a:ext uri="{FF2B5EF4-FFF2-40B4-BE49-F238E27FC236}">
                <a16:creationId xmlns:a16="http://schemas.microsoft.com/office/drawing/2014/main" id="{31065F90-851D-4FA6-8D72-BD3E5FB9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25538"/>
            <a:ext cx="8424862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typedef struct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DNode</a:t>
            </a:r>
            <a:r>
              <a:rPr lang="en-US" altLang="zh-CN" sz="2800" b="1" dirty="0">
                <a:latin typeface="Times New Roman" panose="02020603050405020304" pitchFamily="18" charset="0"/>
              </a:rPr>
              <a:t> *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PtrToDNode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struct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DNode</a:t>
            </a:r>
            <a:r>
              <a:rPr lang="en-US" altLang="zh-CN" sz="2800" b="1" dirty="0">
                <a:latin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ElementType</a:t>
            </a:r>
            <a:r>
              <a:rPr lang="en-US" altLang="zh-CN" sz="2800" b="1" dirty="0">
                <a:latin typeface="Times New Roman" panose="02020603050405020304" pitchFamily="18" charset="0"/>
              </a:rPr>
              <a:t> Data;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存储结点数据 *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PtrToDNode</a:t>
            </a:r>
            <a:r>
              <a:rPr lang="en-US" altLang="zh-CN" sz="2800" b="1" dirty="0">
                <a:latin typeface="Times New Roman" panose="02020603050405020304" pitchFamily="18" charset="0"/>
              </a:rPr>
              <a:t>  Next</a:t>
            </a:r>
            <a:r>
              <a:rPr lang="en-US" altLang="zh-CN" sz="2400" b="1" dirty="0">
                <a:latin typeface="Times New Roman" panose="02020603050405020304" pitchFamily="18" charset="0"/>
              </a:rPr>
              <a:t>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/*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指向下一个结点的指针 *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PtrToDNode</a:t>
            </a:r>
            <a:r>
              <a:rPr lang="en-US" altLang="zh-CN" sz="2800" b="1" dirty="0">
                <a:latin typeface="Times New Roman" panose="02020603050405020304" pitchFamily="18" charset="0"/>
              </a:rPr>
              <a:t>  Previous;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/*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指向前一个结点的指针 *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矩形 3">
            <a:extLst>
              <a:ext uri="{FF2B5EF4-FFF2-40B4-BE49-F238E27FC236}">
                <a16:creationId xmlns:a16="http://schemas.microsoft.com/office/drawing/2014/main" id="{58B4027C-7827-4C47-A9C4-2E2189C32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620713"/>
            <a:ext cx="7500937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如果将</a:t>
            </a:r>
            <a:r>
              <a:rPr lang="zh-CN" altLang="en-US" sz="2800" b="1">
                <a:solidFill>
                  <a:srgbClr val="0000B8"/>
                </a:solidFill>
                <a:latin typeface="Times New Roman" panose="02020603050405020304" pitchFamily="18" charset="0"/>
              </a:rPr>
              <a:t>双向链表</a:t>
            </a:r>
            <a:r>
              <a:rPr lang="zh-CN" altLang="en-US" sz="2800" b="1">
                <a:latin typeface="Times New Roman" panose="02020603050405020304" pitchFamily="18" charset="0"/>
              </a:rPr>
              <a:t>最后一个单元的</a:t>
            </a:r>
            <a:r>
              <a:rPr lang="en-US" altLang="zh-CN" sz="2800" b="1">
                <a:latin typeface="Times New Roman" panose="02020603050405020304" pitchFamily="18" charset="0"/>
              </a:rPr>
              <a:t>Next</a:t>
            </a:r>
            <a:r>
              <a:rPr lang="zh-CN" altLang="en-US" sz="2800" b="1">
                <a:latin typeface="Times New Roman" panose="02020603050405020304" pitchFamily="18" charset="0"/>
              </a:rPr>
              <a:t>指针指向链表的第一个单元，而第一个单元的</a:t>
            </a:r>
            <a:r>
              <a:rPr lang="en-US" altLang="zh-CN" sz="2800" b="1">
                <a:latin typeface="Times New Roman" panose="02020603050405020304" pitchFamily="18" charset="0"/>
              </a:rPr>
              <a:t>Previous</a:t>
            </a:r>
            <a:r>
              <a:rPr lang="zh-CN" altLang="en-US" sz="2800" b="1">
                <a:latin typeface="Times New Roman" panose="02020603050405020304" pitchFamily="18" charset="0"/>
              </a:rPr>
              <a:t>指针指向链表的最后一个单元，这样构成的链表称为</a:t>
            </a:r>
            <a:r>
              <a:rPr lang="zh-CN" altLang="en-US" sz="2800" b="1">
                <a:solidFill>
                  <a:srgbClr val="0000B8"/>
                </a:solidFill>
                <a:latin typeface="Times New Roman" panose="02020603050405020304" pitchFamily="18" charset="0"/>
              </a:rPr>
              <a:t>双向循环链表。</a:t>
            </a:r>
          </a:p>
        </p:txBody>
      </p:sp>
      <p:pic>
        <p:nvPicPr>
          <p:cNvPr id="29701" name="Picture 3">
            <a:extLst>
              <a:ext uri="{FF2B5EF4-FFF2-40B4-BE49-F238E27FC236}">
                <a16:creationId xmlns:a16="http://schemas.microsoft.com/office/drawing/2014/main" id="{A4A1B1C0-CCCA-4EB7-B4A2-079E4CFC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3933825"/>
            <a:ext cx="802798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2F811F0B-4E56-4E77-ABF8-3AD7525E4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2563"/>
            <a:ext cx="2232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§2.1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引子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3075" name="Text Box 51">
            <a:extLst>
              <a:ext uri="{FF2B5EF4-FFF2-40B4-BE49-F238E27FC236}">
                <a16:creationId xmlns:a16="http://schemas.microsoft.com/office/drawing/2014/main" id="{2537EA94-5605-42EF-A67A-C763D46DE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424113"/>
            <a:ext cx="61420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为每个具体应用都编一个程序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1F144BE-756E-4C4C-9F57-6A9423DA8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500438"/>
            <a:ext cx="8135937" cy="31393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b="1" dirty="0">
                <a:latin typeface="Arial" pitchFamily="34" charset="0"/>
                <a:sym typeface="Wingdings" pitchFamily="2" charset="2"/>
              </a:rPr>
              <a:t></a:t>
            </a:r>
            <a:r>
              <a:rPr lang="zh-CN" altLang="zh-CN" sz="2400" b="1" dirty="0">
                <a:solidFill>
                  <a:srgbClr val="0000B8"/>
                </a:solidFill>
              </a:rPr>
              <a:t>类型名称：</a:t>
            </a:r>
            <a:r>
              <a:rPr lang="zh-CN" altLang="zh-CN" sz="2400" b="1" dirty="0"/>
              <a:t>数据集合的基本统计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b="1" dirty="0">
                <a:latin typeface="Arial" pitchFamily="34" charset="0"/>
                <a:sym typeface="Wingdings" pitchFamily="2" charset="2"/>
              </a:rPr>
              <a:t></a:t>
            </a:r>
            <a:r>
              <a:rPr lang="zh-CN" altLang="zh-CN" sz="2400" b="1" dirty="0">
                <a:solidFill>
                  <a:srgbClr val="0000B8"/>
                </a:solidFill>
              </a:rPr>
              <a:t>数据对象集：</a:t>
            </a:r>
            <a:r>
              <a:rPr lang="zh-CN" altLang="zh-CN" sz="2400" b="1" dirty="0"/>
              <a:t>集合</a:t>
            </a:r>
            <a:r>
              <a:rPr lang="en-US" altLang="zh-CN" sz="2400" b="1" dirty="0"/>
              <a:t>S={     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   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…   </a:t>
            </a:r>
            <a:r>
              <a:rPr lang="zh-CN" altLang="zh-CN" sz="2400" b="1" dirty="0"/>
              <a:t>，</a:t>
            </a:r>
            <a:r>
              <a:rPr lang="en-US" altLang="zh-CN" sz="2400" b="1" dirty="0"/>
              <a:t>     }</a:t>
            </a:r>
            <a:endParaRPr lang="zh-CN" altLang="zh-CN" sz="2400" b="1" dirty="0"/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b="1" dirty="0">
                <a:latin typeface="Arial" pitchFamily="34" charset="0"/>
                <a:sym typeface="Wingdings" pitchFamily="2" charset="2"/>
              </a:rPr>
              <a:t></a:t>
            </a:r>
            <a:r>
              <a:rPr lang="zh-CN" altLang="zh-CN" sz="2400" b="1" dirty="0">
                <a:solidFill>
                  <a:srgbClr val="0000B8"/>
                </a:solidFill>
              </a:rPr>
              <a:t>操作集</a:t>
            </a:r>
            <a:r>
              <a:rPr lang="zh-CN" altLang="zh-CN" sz="2400" b="1" dirty="0"/>
              <a:t>：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zh-CN" sz="2400" b="1" dirty="0" err="1"/>
              <a:t>ElementType</a:t>
            </a:r>
            <a:r>
              <a:rPr lang="en-US" altLang="zh-CN" sz="2400" b="1" dirty="0"/>
              <a:t>  Average(S)</a:t>
            </a:r>
            <a:r>
              <a:rPr lang="zh-CN" altLang="zh-CN" sz="2400" b="1" dirty="0"/>
              <a:t>：求</a:t>
            </a:r>
            <a:r>
              <a:rPr lang="en-US" altLang="zh-CN" sz="2400" b="1" dirty="0"/>
              <a:t>S</a:t>
            </a:r>
            <a:r>
              <a:rPr lang="zh-CN" altLang="zh-CN" sz="2400" b="1" dirty="0"/>
              <a:t>中元素的平均值；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zh-CN" sz="2400" b="1" dirty="0" err="1"/>
              <a:t>ElementType</a:t>
            </a:r>
            <a:r>
              <a:rPr lang="en-US" altLang="zh-CN" sz="2400" b="1" dirty="0"/>
              <a:t>  Max(S)</a:t>
            </a:r>
            <a:r>
              <a:rPr lang="zh-CN" altLang="zh-CN" sz="2400" b="1" dirty="0"/>
              <a:t>：求</a:t>
            </a:r>
            <a:r>
              <a:rPr lang="en-US" altLang="zh-CN" sz="2400" b="1" dirty="0"/>
              <a:t>S</a:t>
            </a:r>
            <a:r>
              <a:rPr lang="zh-CN" altLang="zh-CN" sz="2400" b="1" dirty="0"/>
              <a:t>中元素的最大值；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zh-CN" sz="2400" b="1" dirty="0" err="1"/>
              <a:t>ElementType</a:t>
            </a:r>
            <a:r>
              <a:rPr lang="en-US" altLang="zh-CN" sz="2400" b="1" dirty="0"/>
              <a:t>  Min(S)</a:t>
            </a:r>
            <a:r>
              <a:rPr lang="zh-CN" altLang="zh-CN" sz="2400" b="1" dirty="0"/>
              <a:t>：求</a:t>
            </a:r>
            <a:r>
              <a:rPr lang="en-US" altLang="zh-CN" sz="2400" b="1" dirty="0"/>
              <a:t>S</a:t>
            </a:r>
            <a:r>
              <a:rPr lang="zh-CN" altLang="zh-CN" sz="2400" b="1" dirty="0"/>
              <a:t>中元素的最小值；</a:t>
            </a:r>
          </a:p>
          <a:p>
            <a:pPr marL="342900" indent="-3429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zh-CN" sz="2400" b="1" dirty="0" err="1"/>
              <a:t>ElementType</a:t>
            </a:r>
            <a:r>
              <a:rPr lang="en-US" altLang="zh-CN" sz="2400" b="1" dirty="0"/>
              <a:t>  Median(S)</a:t>
            </a:r>
            <a:r>
              <a:rPr lang="zh-CN" altLang="zh-CN" sz="2400" b="1" dirty="0"/>
              <a:t>：求</a:t>
            </a:r>
            <a:r>
              <a:rPr lang="en-US" altLang="zh-CN" sz="2400" b="1" dirty="0"/>
              <a:t>S</a:t>
            </a:r>
            <a:r>
              <a:rPr lang="zh-CN" altLang="zh-CN" sz="2400" b="1" dirty="0"/>
              <a:t>中元素的中位数。</a:t>
            </a:r>
            <a:endParaRPr lang="en-US" altLang="zh-CN" sz="2400" b="1" dirty="0"/>
          </a:p>
        </p:txBody>
      </p:sp>
      <p:sp>
        <p:nvSpPr>
          <p:cNvPr id="3077" name="Rectangle 9">
            <a:extLst>
              <a:ext uri="{FF2B5EF4-FFF2-40B4-BE49-F238E27FC236}">
                <a16:creationId xmlns:a16="http://schemas.microsoft.com/office/drawing/2014/main" id="{65CF8B7B-B28C-4533-8E88-4233F445D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078" name="Rectangle 11">
            <a:extLst>
              <a:ext uri="{FF2B5EF4-FFF2-40B4-BE49-F238E27FC236}">
                <a16:creationId xmlns:a16="http://schemas.microsoft.com/office/drawing/2014/main" id="{BDA91F45-E9A4-4484-AC1A-E2D1A362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079" name="Rectangle 13">
            <a:extLst>
              <a:ext uri="{FF2B5EF4-FFF2-40B4-BE49-F238E27FC236}">
                <a16:creationId xmlns:a16="http://schemas.microsoft.com/office/drawing/2014/main" id="{68926431-52A9-47AD-81F1-39492716E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3080" name="矩形 109">
            <a:extLst>
              <a:ext uri="{FF2B5EF4-FFF2-40B4-BE49-F238E27FC236}">
                <a16:creationId xmlns:a16="http://schemas.microsoft.com/office/drawing/2014/main" id="{6E27095D-D618-43C9-9710-1FE73D564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022600"/>
            <a:ext cx="8207375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kumimoji="1"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还是</a:t>
            </a:r>
            <a:r>
              <a:rPr lang="zh-CN" altLang="en-US" sz="2400" b="1">
                <a:latin typeface="Times New Roman" panose="02020603050405020304" pitchFamily="18" charset="0"/>
                <a:sym typeface="Wingdings" panose="05000000000000000000" pitchFamily="2" charset="2"/>
              </a:rPr>
              <a:t>从不同的</a:t>
            </a:r>
            <a:r>
              <a:rPr kumimoji="1" lang="zh-CN" altLang="en-US" sz="2400" b="1">
                <a:latin typeface="Arial" panose="020B0604020202020204" pitchFamily="34" charset="0"/>
              </a:rPr>
              <a:t>应用中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抽象出共性的数据组织与操作方法？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055708-CF03-496E-ABE0-D75D9F7B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779463"/>
            <a:ext cx="735806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[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2.1] </a:t>
            </a:r>
            <a:r>
              <a:rPr lang="zh-CN" altLang="zh-CN" sz="2400" b="1">
                <a:latin typeface="Times New Roman" panose="02020603050405020304" pitchFamily="18" charset="0"/>
              </a:rPr>
              <a:t>在日常数据处理中经常碰到的问题是需要对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一组数据</a:t>
            </a:r>
            <a:r>
              <a:rPr lang="zh-CN" altLang="zh-CN" sz="2400" b="1">
                <a:latin typeface="Times New Roman" panose="02020603050405020304" pitchFamily="18" charset="0"/>
              </a:rPr>
              <a:t>进行基本的统计分析。比如，分析一个课程班学生的平均成绩、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最高成绩、最低成绩、中位数、标准差</a:t>
            </a:r>
            <a:r>
              <a:rPr lang="zh-CN" altLang="zh-CN" sz="2400" b="1">
                <a:latin typeface="Times New Roman" panose="02020603050405020304" pitchFamily="18" charset="0"/>
              </a:rPr>
              <a:t>等。同样的统计要求也可能发生在其他领域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039" name="对象 4">
            <a:extLst>
              <a:ext uri="{FF2B5EF4-FFF2-40B4-BE49-F238E27FC236}">
                <a16:creationId xmlns:a16="http://schemas.microsoft.com/office/drawing/2014/main" id="{7194EC9E-02CD-4AE7-A1A9-0BF12A1B2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7663" y="3933825"/>
          <a:ext cx="269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数式" r:id="rId3" imgW="152268" imgH="215713" progId="Equation.3">
                  <p:embed/>
                </p:oleObj>
              </mc:Choice>
              <mc:Fallback>
                <p:oleObj name="数式" r:id="rId3" imgW="152268" imgH="215713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933825"/>
                        <a:ext cx="2698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" name="对象 6">
            <a:extLst>
              <a:ext uri="{FF2B5EF4-FFF2-40B4-BE49-F238E27FC236}">
                <a16:creationId xmlns:a16="http://schemas.microsoft.com/office/drawing/2014/main" id="{6BD7C3B1-5CC0-4076-9C83-C89821BBA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4238" y="3933825"/>
          <a:ext cx="3190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数式" r:id="rId5" imgW="177569" imgH="215619" progId="Equation.3">
                  <p:embed/>
                </p:oleObj>
              </mc:Choice>
              <mc:Fallback>
                <p:oleObj name="数式" r:id="rId5" imgW="177569" imgH="215619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4238" y="3933825"/>
                        <a:ext cx="3190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" name="对象 11">
            <a:extLst>
              <a:ext uri="{FF2B5EF4-FFF2-40B4-BE49-F238E27FC236}">
                <a16:creationId xmlns:a16="http://schemas.microsoft.com/office/drawing/2014/main" id="{5FDE19C7-FFAE-49FA-A5DF-43F5C1A74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3933825"/>
          <a:ext cx="3540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数式" r:id="rId7" imgW="203112" imgH="228501" progId="Equation.3">
                  <p:embed/>
                </p:oleObj>
              </mc:Choice>
              <mc:Fallback>
                <p:oleObj name="数式" r:id="rId7" imgW="203112" imgH="228501" progId="Equation.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933825"/>
                        <a:ext cx="3540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80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61453">
            <a:extLst>
              <a:ext uri="{FF2B5EF4-FFF2-40B4-BE49-F238E27FC236}">
                <a16:creationId xmlns:a16="http://schemas.microsoft.com/office/drawing/2014/main" id="{E379FB4A-4A81-4D5C-AE12-EA4D9F27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8625"/>
            <a:ext cx="78168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en-US" sz="2800" b="1">
                <a:latin typeface="Times New Roman" panose="02020603050405020304" pitchFamily="18" charset="0"/>
              </a:rPr>
              <a:t>双向链表的插入、删除和遍历基本思路与单向链表相同，但需要同时考虑</a:t>
            </a:r>
            <a:r>
              <a:rPr lang="zh-CN" altLang="en-US" sz="2800" b="1">
                <a:solidFill>
                  <a:srgbClr val="0000B8"/>
                </a:solidFill>
                <a:latin typeface="Times New Roman" panose="02020603050405020304" pitchFamily="18" charset="0"/>
              </a:rPr>
              <a:t>前后两个指针</a:t>
            </a:r>
            <a:r>
              <a:rPr lang="zh-CN" altLang="en-US" sz="2800" b="1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组合 46">
            <a:extLst>
              <a:ext uri="{FF2B5EF4-FFF2-40B4-BE49-F238E27FC236}">
                <a16:creationId xmlns:a16="http://schemas.microsoft.com/office/drawing/2014/main" id="{1425BC2C-2719-43FC-A63D-2CA6CF438F59}"/>
              </a:ext>
            </a:extLst>
          </p:cNvPr>
          <p:cNvGrpSpPr>
            <a:grpSpLocks/>
          </p:cNvGrpSpPr>
          <p:nvPr/>
        </p:nvGrpSpPr>
        <p:grpSpPr bwMode="auto">
          <a:xfrm>
            <a:off x="1268413" y="2198688"/>
            <a:ext cx="6040437" cy="558800"/>
            <a:chOff x="1357290" y="1500174"/>
            <a:chExt cx="6040462" cy="559134"/>
          </a:xfrm>
        </p:grpSpPr>
        <p:sp>
          <p:nvSpPr>
            <p:cNvPr id="21531" name="Text Box 39">
              <a:extLst>
                <a:ext uri="{FF2B5EF4-FFF2-40B4-BE49-F238E27FC236}">
                  <a16:creationId xmlns:a16="http://schemas.microsoft.com/office/drawing/2014/main" id="{A355B40C-8E31-4306-8982-5A0735E43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306" y="1518607"/>
              <a:ext cx="683503" cy="479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36000" bIns="3600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30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1532" name="Text Box 38">
              <a:extLst>
                <a:ext uri="{FF2B5EF4-FFF2-40B4-BE49-F238E27FC236}">
                  <a16:creationId xmlns:a16="http://schemas.microsoft.com/office/drawing/2014/main" id="{7C9CFFE4-9A6A-4A30-AA79-06F6315E1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0326" y="1518607"/>
              <a:ext cx="683503" cy="479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30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1533" name="Line 37">
              <a:extLst>
                <a:ext uri="{FF2B5EF4-FFF2-40B4-BE49-F238E27FC236}">
                  <a16:creationId xmlns:a16="http://schemas.microsoft.com/office/drawing/2014/main" id="{E5C38265-BEA3-4EEB-9272-F3CE8ABD8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2954" y="1518607"/>
              <a:ext cx="0" cy="479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36">
              <a:extLst>
                <a:ext uri="{FF2B5EF4-FFF2-40B4-BE49-F238E27FC236}">
                  <a16:creationId xmlns:a16="http://schemas.microsoft.com/office/drawing/2014/main" id="{758BF09A-51EF-4943-A613-59B1FF6F2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3781" y="1518607"/>
              <a:ext cx="0" cy="479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Text Box 35">
              <a:extLst>
                <a:ext uri="{FF2B5EF4-FFF2-40B4-BE49-F238E27FC236}">
                  <a16:creationId xmlns:a16="http://schemas.microsoft.com/office/drawing/2014/main" id="{E030CBF7-97D6-4479-8B65-0C90FA80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650" y="1518607"/>
              <a:ext cx="683503" cy="479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30000">
                  <a:latin typeface="Times New Roman" panose="02020603050405020304" pitchFamily="18" charset="0"/>
                </a:rPr>
                <a:t>3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1536" name="Line 34">
              <a:extLst>
                <a:ext uri="{FF2B5EF4-FFF2-40B4-BE49-F238E27FC236}">
                  <a16:creationId xmlns:a16="http://schemas.microsoft.com/office/drawing/2014/main" id="{79DF95F2-B038-460D-9174-D67356E51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59278" y="1518607"/>
              <a:ext cx="0" cy="479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Text Box 33">
              <a:extLst>
                <a:ext uri="{FF2B5EF4-FFF2-40B4-BE49-F238E27FC236}">
                  <a16:creationId xmlns:a16="http://schemas.microsoft.com/office/drawing/2014/main" id="{F9313D8F-A55C-41E9-B1E6-90F5B827C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4249" y="1518607"/>
              <a:ext cx="683503" cy="4792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30000">
                  <a:latin typeface="Times New Roman" panose="02020603050405020304" pitchFamily="18" charset="0"/>
                </a:rPr>
                <a:t>N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1538" name="Line 32">
              <a:extLst>
                <a:ext uri="{FF2B5EF4-FFF2-40B4-BE49-F238E27FC236}">
                  <a16:creationId xmlns:a16="http://schemas.microsoft.com/office/drawing/2014/main" id="{45A4E9F5-F4C0-42E6-BED8-2FBC50FF7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6876" y="1518607"/>
              <a:ext cx="0" cy="4792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31">
              <a:extLst>
                <a:ext uri="{FF2B5EF4-FFF2-40B4-BE49-F238E27FC236}">
                  <a16:creationId xmlns:a16="http://schemas.microsoft.com/office/drawing/2014/main" id="{D43030FE-908F-4DEA-8403-7A6F45E05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3459" y="1807391"/>
              <a:ext cx="512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0" name="Text Box 30">
              <a:extLst>
                <a:ext uri="{FF2B5EF4-FFF2-40B4-BE49-F238E27FC236}">
                  <a16:creationId xmlns:a16="http://schemas.microsoft.com/office/drawing/2014/main" id="{2148B2F8-C8F4-4795-B9B8-3C4257799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2588" y="1533968"/>
              <a:ext cx="170876" cy="319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latin typeface="Times New Roman" panose="02020603050405020304" pitchFamily="18" charset="0"/>
                </a:rPr>
                <a:t>…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1541" name="Line 29">
              <a:extLst>
                <a:ext uri="{FF2B5EF4-FFF2-40B4-BE49-F238E27FC236}">
                  <a16:creationId xmlns:a16="http://schemas.microsoft.com/office/drawing/2014/main" id="{FD0B3841-063B-4291-9571-27F207350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9181" y="1527823"/>
              <a:ext cx="0" cy="464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28">
              <a:extLst>
                <a:ext uri="{FF2B5EF4-FFF2-40B4-BE49-F238E27FC236}">
                  <a16:creationId xmlns:a16="http://schemas.microsoft.com/office/drawing/2014/main" id="{06BA36D9-2FB5-4713-BDDF-9B7D2FF4E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1831" y="1527823"/>
              <a:ext cx="0" cy="464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27">
              <a:extLst>
                <a:ext uri="{FF2B5EF4-FFF2-40B4-BE49-F238E27FC236}">
                  <a16:creationId xmlns:a16="http://schemas.microsoft.com/office/drawing/2014/main" id="{E2FD6432-CAA0-4E71-A5C9-ABF87E161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6962" y="1527823"/>
              <a:ext cx="0" cy="464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Line 26">
              <a:extLst>
                <a:ext uri="{FF2B5EF4-FFF2-40B4-BE49-F238E27FC236}">
                  <a16:creationId xmlns:a16="http://schemas.microsoft.com/office/drawing/2014/main" id="{0A806F41-6466-4A3F-8C5E-57178C7A2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82276" y="1543184"/>
              <a:ext cx="0" cy="4649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Line 25">
              <a:extLst>
                <a:ext uri="{FF2B5EF4-FFF2-40B4-BE49-F238E27FC236}">
                  <a16:creationId xmlns:a16="http://schemas.microsoft.com/office/drawing/2014/main" id="{66AC7586-8918-42C5-AFAF-1F6A93FA76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1809" y="1704985"/>
              <a:ext cx="512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6" name="Line 24">
              <a:extLst>
                <a:ext uri="{FF2B5EF4-FFF2-40B4-BE49-F238E27FC236}">
                  <a16:creationId xmlns:a16="http://schemas.microsoft.com/office/drawing/2014/main" id="{9030E89D-9427-4B39-BE33-7409B129D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544" y="1807391"/>
              <a:ext cx="512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Line 23">
              <a:extLst>
                <a:ext uri="{FF2B5EF4-FFF2-40B4-BE49-F238E27FC236}">
                  <a16:creationId xmlns:a16="http://schemas.microsoft.com/office/drawing/2014/main" id="{D49C22B9-C985-4AC7-90E7-8D39755BC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0982" y="1704985"/>
              <a:ext cx="512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Line 22">
              <a:extLst>
                <a:ext uri="{FF2B5EF4-FFF2-40B4-BE49-F238E27FC236}">
                  <a16:creationId xmlns:a16="http://schemas.microsoft.com/office/drawing/2014/main" id="{53B23504-FB9F-4C5C-8D59-10053020C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4716" y="1805342"/>
              <a:ext cx="512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9" name="Line 21">
              <a:extLst>
                <a:ext uri="{FF2B5EF4-FFF2-40B4-BE49-F238E27FC236}">
                  <a16:creationId xmlns:a16="http://schemas.microsoft.com/office/drawing/2014/main" id="{5EFCF706-E79C-466D-8E30-FEE06BA0A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0154" y="1702937"/>
              <a:ext cx="512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Line 20">
              <a:extLst>
                <a:ext uri="{FF2B5EF4-FFF2-40B4-BE49-F238E27FC236}">
                  <a16:creationId xmlns:a16="http://schemas.microsoft.com/office/drawing/2014/main" id="{19B0F205-2A51-4C1C-8FD0-27904E60E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8773" y="1807391"/>
              <a:ext cx="512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1" name="Line 19">
              <a:extLst>
                <a:ext uri="{FF2B5EF4-FFF2-40B4-BE49-F238E27FC236}">
                  <a16:creationId xmlns:a16="http://schemas.microsoft.com/office/drawing/2014/main" id="{39F53F48-BEB1-43E1-BD95-CBD5D48E0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84211" y="1704985"/>
              <a:ext cx="5126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552" name="Group 16">
              <a:extLst>
                <a:ext uri="{FF2B5EF4-FFF2-40B4-BE49-F238E27FC236}">
                  <a16:creationId xmlns:a16="http://schemas.microsoft.com/office/drawing/2014/main" id="{7FD0ED16-2F77-4488-88B2-721731029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290" y="1500174"/>
              <a:ext cx="1025255" cy="559134"/>
              <a:chOff x="3780" y="4248"/>
              <a:chExt cx="1080" cy="546"/>
            </a:xfrm>
          </p:grpSpPr>
          <p:sp>
            <p:nvSpPr>
              <p:cNvPr id="21553" name="Text Box 18">
                <a:extLst>
                  <a:ext uri="{FF2B5EF4-FFF2-40B4-BE49-F238E27FC236}">
                    <a16:creationId xmlns:a16="http://schemas.microsoft.com/office/drawing/2014/main" id="{79260F0A-7579-4129-8A68-C63A54416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0" y="4248"/>
                <a:ext cx="840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Courier" charset="0"/>
                    <a:cs typeface="宋体" panose="02010600030101010101" pitchFamily="2" charset="-122"/>
                  </a:rPr>
                  <a:t>head</a:t>
                </a:r>
              </a:p>
            </p:txBody>
          </p:sp>
          <p:sp>
            <p:nvSpPr>
              <p:cNvPr id="21554" name="Line 17">
                <a:extLst>
                  <a:ext uri="{FF2B5EF4-FFF2-40B4-BE49-F238E27FC236}">
                    <a16:creationId xmlns:a16="http://schemas.microsoft.com/office/drawing/2014/main" id="{F8595DD2-53BE-4F8A-AD70-00AB7486C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4482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49">
            <a:extLst>
              <a:ext uri="{FF2B5EF4-FFF2-40B4-BE49-F238E27FC236}">
                <a16:creationId xmlns:a16="http://schemas.microsoft.com/office/drawing/2014/main" id="{E865E7BA-E892-43A4-838E-47C7AE752F46}"/>
              </a:ext>
            </a:extLst>
          </p:cNvPr>
          <p:cNvGrpSpPr>
            <a:grpSpLocks/>
          </p:cNvGrpSpPr>
          <p:nvPr/>
        </p:nvGrpSpPr>
        <p:grpSpPr bwMode="auto">
          <a:xfrm>
            <a:off x="2806700" y="2678113"/>
            <a:ext cx="1879600" cy="1038225"/>
            <a:chOff x="2895173" y="1979432"/>
            <a:chExt cx="1879634" cy="1038392"/>
          </a:xfrm>
        </p:grpSpPr>
        <p:grpSp>
          <p:nvGrpSpPr>
            <p:cNvPr id="21522" name="组合 47">
              <a:extLst>
                <a:ext uri="{FF2B5EF4-FFF2-40B4-BE49-F238E27FC236}">
                  <a16:creationId xmlns:a16="http://schemas.microsoft.com/office/drawing/2014/main" id="{BBCD5E75-5ECD-4F07-989D-827C84687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173" y="1979432"/>
              <a:ext cx="626545" cy="559134"/>
              <a:chOff x="2895173" y="1979432"/>
              <a:chExt cx="626545" cy="559134"/>
            </a:xfrm>
          </p:grpSpPr>
          <p:sp>
            <p:nvSpPr>
              <p:cNvPr id="21529" name="Line 15">
                <a:extLst>
                  <a:ext uri="{FF2B5EF4-FFF2-40B4-BE49-F238E27FC236}">
                    <a16:creationId xmlns:a16="http://schemas.microsoft.com/office/drawing/2014/main" id="{7920CAEB-1C09-4A50-B72A-90ED04FEF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79966" y="1979432"/>
                <a:ext cx="341752" cy="3195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0" name="Text Box 14">
                <a:extLst>
                  <a:ext uri="{FF2B5EF4-FFF2-40B4-BE49-F238E27FC236}">
                    <a16:creationId xmlns:a16="http://schemas.microsoft.com/office/drawing/2014/main" id="{FEFC2D33-84E0-4BAC-9F8B-2A43EAFCF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173" y="1979432"/>
                <a:ext cx="626545" cy="559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Courier" charset="0"/>
                    <a:cs typeface="宋体" panose="02010600030101010101" pitchFamily="2" charset="-122"/>
                  </a:rPr>
                  <a:t>p</a:t>
                </a:r>
              </a:p>
            </p:txBody>
          </p:sp>
        </p:grpSp>
        <p:grpSp>
          <p:nvGrpSpPr>
            <p:cNvPr id="21523" name="组合 48">
              <a:extLst>
                <a:ext uri="{FF2B5EF4-FFF2-40B4-BE49-F238E27FC236}">
                  <a16:creationId xmlns:a16="http://schemas.microsoft.com/office/drawing/2014/main" id="{E4381766-6179-473C-AA64-DBB87E4A5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7800" y="2458690"/>
              <a:ext cx="1367007" cy="559134"/>
              <a:chOff x="3407800" y="2458690"/>
              <a:chExt cx="1367007" cy="559134"/>
            </a:xfrm>
          </p:grpSpPr>
          <p:sp>
            <p:nvSpPr>
              <p:cNvPr id="21524" name="Text Box 13">
                <a:extLst>
                  <a:ext uri="{FF2B5EF4-FFF2-40B4-BE49-F238E27FC236}">
                    <a16:creationId xmlns:a16="http://schemas.microsoft.com/office/drawing/2014/main" id="{CDDB260C-C9C4-488D-A89D-6D3996AB9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1304" y="2458690"/>
                <a:ext cx="683503" cy="47925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5" name="Line 12">
                <a:extLst>
                  <a:ext uri="{FF2B5EF4-FFF2-40B4-BE49-F238E27FC236}">
                    <a16:creationId xmlns:a16="http://schemas.microsoft.com/office/drawing/2014/main" id="{307F0EDF-E8B1-4F60-B245-49498A7B8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3932" y="2458690"/>
                <a:ext cx="0" cy="4792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Line 11">
                <a:extLst>
                  <a:ext uri="{FF2B5EF4-FFF2-40B4-BE49-F238E27FC236}">
                    <a16:creationId xmlns:a16="http://schemas.microsoft.com/office/drawing/2014/main" id="{B87DEE64-DA7B-463B-AA84-7F8E4C457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47940" y="2467906"/>
                <a:ext cx="0" cy="4649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Text Box 10">
                <a:extLst>
                  <a:ext uri="{FF2B5EF4-FFF2-40B4-BE49-F238E27FC236}">
                    <a16:creationId xmlns:a16="http://schemas.microsoft.com/office/drawing/2014/main" id="{9689C077-B380-4188-85AC-FFF8E336A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7800" y="2458690"/>
                <a:ext cx="512628" cy="559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Courier" charset="0"/>
                    <a:cs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21528" name="Line 9">
                <a:extLst>
                  <a:ext uri="{FF2B5EF4-FFF2-40B4-BE49-F238E27FC236}">
                    <a16:creationId xmlns:a16="http://schemas.microsoft.com/office/drawing/2014/main" id="{FEC9AFF0-4D6A-46F0-80ED-57DC77986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9552" y="2698319"/>
                <a:ext cx="3417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727" name="矩形 41">
            <a:extLst>
              <a:ext uri="{FF2B5EF4-FFF2-40B4-BE49-F238E27FC236}">
                <a16:creationId xmlns:a16="http://schemas.microsoft.com/office/drawing/2014/main" id="{27C99033-8657-413B-9504-07377C52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179763"/>
            <a:ext cx="457200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PtrToDNode</a:t>
            </a:r>
            <a:r>
              <a:rPr lang="en-US" altLang="zh-CN" sz="20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p, t;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指针操作顺序：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①  t-&gt;Previous = p;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②  t-&gt;Next = p-&gt;Next;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③  p-&gt;Next-&gt;Previous = t;</a:t>
            </a:r>
            <a:endParaRPr lang="zh-CN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④  p-&gt;Next = t;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7" name="组合 50">
            <a:extLst>
              <a:ext uri="{FF2B5EF4-FFF2-40B4-BE49-F238E27FC236}">
                <a16:creationId xmlns:a16="http://schemas.microsoft.com/office/drawing/2014/main" id="{B64C0545-B22C-4EF5-B544-63E263BE3657}"/>
              </a:ext>
            </a:extLst>
          </p:cNvPr>
          <p:cNvGrpSpPr>
            <a:grpSpLocks/>
          </p:cNvGrpSpPr>
          <p:nvPr/>
        </p:nvGrpSpPr>
        <p:grpSpPr bwMode="auto">
          <a:xfrm>
            <a:off x="3482975" y="2681288"/>
            <a:ext cx="574675" cy="638175"/>
            <a:chOff x="3571868" y="1982504"/>
            <a:chExt cx="574496" cy="639011"/>
          </a:xfrm>
        </p:grpSpPr>
        <p:sp>
          <p:nvSpPr>
            <p:cNvPr id="21520" name="Line 6">
              <a:extLst>
                <a:ext uri="{FF2B5EF4-FFF2-40B4-BE49-F238E27FC236}">
                  <a16:creationId xmlns:a16="http://schemas.microsoft.com/office/drawing/2014/main" id="{3456D696-69DD-46B0-B4C3-58A4660921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0428" y="1982504"/>
              <a:ext cx="225936" cy="639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矩形 42">
              <a:extLst>
                <a:ext uri="{FF2B5EF4-FFF2-40B4-BE49-F238E27FC236}">
                  <a16:creationId xmlns:a16="http://schemas.microsoft.com/office/drawing/2014/main" id="{2CB8AEAC-6D9B-49AA-98C2-CB7602C41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868" y="2214554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①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组合 51">
            <a:extLst>
              <a:ext uri="{FF2B5EF4-FFF2-40B4-BE49-F238E27FC236}">
                <a16:creationId xmlns:a16="http://schemas.microsoft.com/office/drawing/2014/main" id="{E2F5A5D8-9B15-46AF-A230-E9DBA786975B}"/>
              </a:ext>
            </a:extLst>
          </p:cNvPr>
          <p:cNvGrpSpPr>
            <a:grpSpLocks/>
          </p:cNvGrpSpPr>
          <p:nvPr/>
        </p:nvGrpSpPr>
        <p:grpSpPr bwMode="auto">
          <a:xfrm>
            <a:off x="4591050" y="2681288"/>
            <a:ext cx="523875" cy="638175"/>
            <a:chOff x="4679876" y="1982504"/>
            <a:chExt cx="523540" cy="639011"/>
          </a:xfrm>
        </p:grpSpPr>
        <p:sp>
          <p:nvSpPr>
            <p:cNvPr id="21518" name="Line 5">
              <a:extLst>
                <a:ext uri="{FF2B5EF4-FFF2-40B4-BE49-F238E27FC236}">
                  <a16:creationId xmlns:a16="http://schemas.microsoft.com/office/drawing/2014/main" id="{7AFAC3C9-7B68-4131-85DE-78FF6D4D1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9876" y="1982504"/>
              <a:ext cx="225936" cy="639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矩形 43">
              <a:extLst>
                <a:ext uri="{FF2B5EF4-FFF2-40B4-BE49-F238E27FC236}">
                  <a16:creationId xmlns:a16="http://schemas.microsoft.com/office/drawing/2014/main" id="{A424A632-FC1C-4697-AB49-4734C45EE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314" y="2214554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②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" name="组合 52">
            <a:extLst>
              <a:ext uri="{FF2B5EF4-FFF2-40B4-BE49-F238E27FC236}">
                <a16:creationId xmlns:a16="http://schemas.microsoft.com/office/drawing/2014/main" id="{A764FDA5-99BC-481B-8641-05AB9ADBC58E}"/>
              </a:ext>
            </a:extLst>
          </p:cNvPr>
          <p:cNvGrpSpPr>
            <a:grpSpLocks/>
          </p:cNvGrpSpPr>
          <p:nvPr/>
        </p:nvGrpSpPr>
        <p:grpSpPr bwMode="auto">
          <a:xfrm>
            <a:off x="4222750" y="2484438"/>
            <a:ext cx="474663" cy="673100"/>
            <a:chOff x="4311504" y="1785926"/>
            <a:chExt cx="474810" cy="672764"/>
          </a:xfrm>
        </p:grpSpPr>
        <p:sp>
          <p:nvSpPr>
            <p:cNvPr id="21516" name="Line 7">
              <a:extLst>
                <a:ext uri="{FF2B5EF4-FFF2-40B4-BE49-F238E27FC236}">
                  <a16:creationId xmlns:a16="http://schemas.microsoft.com/office/drawing/2014/main" id="{DB5CB3E5-6FBF-4DF8-AC8F-1B57F156A8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3056" y="1819679"/>
              <a:ext cx="341752" cy="639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矩形 44">
              <a:extLst>
                <a:ext uri="{FF2B5EF4-FFF2-40B4-BE49-F238E27FC236}">
                  <a16:creationId xmlns:a16="http://schemas.microsoft.com/office/drawing/2014/main" id="{13F6058F-313C-4F61-BFC7-98474C4C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504" y="1785926"/>
              <a:ext cx="4748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③ 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组合 53">
            <a:extLst>
              <a:ext uri="{FF2B5EF4-FFF2-40B4-BE49-F238E27FC236}">
                <a16:creationId xmlns:a16="http://schemas.microsoft.com/office/drawing/2014/main" id="{F422240E-9816-4C70-864B-4B4660F80BA4}"/>
              </a:ext>
            </a:extLst>
          </p:cNvPr>
          <p:cNvGrpSpPr>
            <a:grpSpLocks/>
          </p:cNvGrpSpPr>
          <p:nvPr/>
        </p:nvGrpSpPr>
        <p:grpSpPr bwMode="auto">
          <a:xfrm>
            <a:off x="3983038" y="2484438"/>
            <a:ext cx="417512" cy="673100"/>
            <a:chOff x="4071934" y="1785926"/>
            <a:chExt cx="417102" cy="672764"/>
          </a:xfrm>
        </p:grpSpPr>
        <p:sp>
          <p:nvSpPr>
            <p:cNvPr id="21514" name="Line 8">
              <a:extLst>
                <a:ext uri="{FF2B5EF4-FFF2-40B4-BE49-F238E27FC236}">
                  <a16:creationId xmlns:a16="http://schemas.microsoft.com/office/drawing/2014/main" id="{B525DDCE-141A-4302-8CFA-DCB73BC9D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1304" y="1819679"/>
              <a:ext cx="341752" cy="6390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矩形 45">
              <a:extLst>
                <a:ext uri="{FF2B5EF4-FFF2-40B4-BE49-F238E27FC236}">
                  <a16:creationId xmlns:a16="http://schemas.microsoft.com/office/drawing/2014/main" id="{481FE212-EC7E-4043-97B2-515F42145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934" y="1785926"/>
              <a:ext cx="4171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④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707D2F8-3DB8-4320-BDC2-FCBF6CF86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064503"/>
            <a:ext cx="4301915" cy="2244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>
            <a:extLst>
              <a:ext uri="{FF2B5EF4-FFF2-40B4-BE49-F238E27FC236}">
                <a16:creationId xmlns:a16="http://schemas.microsoft.com/office/drawing/2014/main" id="{0CE56B96-9094-436D-9408-E0CBAAA97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1756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2.4] </a:t>
            </a:r>
            <a:r>
              <a:rPr lang="zh-CN" altLang="en-US" sz="2400" b="1">
                <a:latin typeface="Times New Roman" panose="02020603050405020304" pitchFamily="18" charset="0"/>
              </a:rPr>
              <a:t>给定一个单链表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，请设计函数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Reverse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将链表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就地逆转</a:t>
            </a:r>
            <a:r>
              <a:rPr lang="zh-CN" altLang="en-US" sz="2400" b="1">
                <a:latin typeface="Times New Roman" panose="02020603050405020304" pitchFamily="18" charset="0"/>
              </a:rPr>
              <a:t>，即不需要申请新的结点，将链表的第一个元素转为最后一个元素，第二个元素转为倒数第二个元素，</a:t>
            </a:r>
            <a:r>
              <a:rPr lang="en-US" altLang="zh-CN" sz="2400" b="1">
                <a:latin typeface="Times New Roman" panose="02020603050405020304" pitchFamily="18" charset="0"/>
              </a:rPr>
              <a:t>……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1747" name="矩形 2">
            <a:extLst>
              <a:ext uri="{FF2B5EF4-FFF2-40B4-BE49-F238E27FC236}">
                <a16:creationId xmlns:a16="http://schemas.microsoft.com/office/drawing/2014/main" id="{8C83599A-2327-4451-8679-5127A483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83534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】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en-US" sz="2400" b="1" dirty="0">
                <a:latin typeface="Times New Roman" panose="02020603050405020304" pitchFamily="18" charset="0"/>
              </a:rPr>
              <a:t>利用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循环</a:t>
            </a:r>
            <a:r>
              <a:rPr lang="zh-CN" altLang="en-US" sz="2400" b="1" dirty="0">
                <a:latin typeface="Times New Roman" panose="02020603050405020304" pitchFamily="18" charset="0"/>
              </a:rPr>
              <a:t>，从链表头开始逐个处理。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在每轮循环开始前都面临两个序列，其中</a:t>
            </a:r>
            <a:r>
              <a:rPr lang="en-US" altLang="zh-CN" sz="2400" b="1" dirty="0" err="1">
                <a:solidFill>
                  <a:srgbClr val="0000B8"/>
                </a:solidFill>
                <a:latin typeface="Times New Roman" panose="02020603050405020304" pitchFamily="18" charset="0"/>
              </a:rPr>
              <a:t>Old_head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是一个待逆转的序列</a:t>
            </a:r>
            <a:r>
              <a:rPr lang="zh-CN" altLang="en-US" sz="2400" b="1" dirty="0">
                <a:latin typeface="Times New Roman" panose="02020603050405020304" pitchFamily="18" charset="0"/>
              </a:rPr>
              <a:t>，而</a:t>
            </a:r>
            <a:r>
              <a:rPr lang="en-US" altLang="zh-CN" sz="2400" b="1" dirty="0" err="1">
                <a:solidFill>
                  <a:srgbClr val="0000B8"/>
                </a:solidFill>
                <a:latin typeface="Times New Roman" panose="02020603050405020304" pitchFamily="18" charset="0"/>
              </a:rPr>
              <a:t>New_head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从空链表开始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，如下图。</a:t>
            </a:r>
          </a:p>
        </p:txBody>
      </p:sp>
      <p:sp>
        <p:nvSpPr>
          <p:cNvPr id="22532" name="Rectangle 43">
            <a:extLst>
              <a:ext uri="{FF2B5EF4-FFF2-40B4-BE49-F238E27FC236}">
                <a16:creationId xmlns:a16="http://schemas.microsoft.com/office/drawing/2014/main" id="{4ED9A5F9-14CE-4D17-AA42-9BC286D69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C58C4EF9-44E5-42BB-A7BF-72C22E9B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797425"/>
            <a:ext cx="260350" cy="385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6" name="Group 31">
            <a:extLst>
              <a:ext uri="{FF2B5EF4-FFF2-40B4-BE49-F238E27FC236}">
                <a16:creationId xmlns:a16="http://schemas.microsoft.com/office/drawing/2014/main" id="{59F94E01-D942-4A6D-8184-5D521D1D74CC}"/>
              </a:ext>
            </a:extLst>
          </p:cNvPr>
          <p:cNvGrpSpPr>
            <a:grpSpLocks/>
          </p:cNvGrpSpPr>
          <p:nvPr/>
        </p:nvGrpSpPr>
        <p:grpSpPr bwMode="auto">
          <a:xfrm>
            <a:off x="4173538" y="4813300"/>
            <a:ext cx="366712" cy="369888"/>
            <a:chOff x="2230" y="4150"/>
            <a:chExt cx="520" cy="360"/>
          </a:xfrm>
        </p:grpSpPr>
        <p:sp>
          <p:nvSpPr>
            <p:cNvPr id="22549" name="Rectangle 33">
              <a:extLst>
                <a:ext uri="{FF2B5EF4-FFF2-40B4-BE49-F238E27FC236}">
                  <a16:creationId xmlns:a16="http://schemas.microsoft.com/office/drawing/2014/main" id="{7CA89047-57D7-439D-BFCF-A2BF0183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4150"/>
              <a:ext cx="5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22550" name="AutoShape 32">
              <a:extLst>
                <a:ext uri="{FF2B5EF4-FFF2-40B4-BE49-F238E27FC236}">
                  <a16:creationId xmlns:a16="http://schemas.microsoft.com/office/drawing/2014/main" id="{59235F74-54C7-43FB-B04F-02DFA89C2C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0" y="4150"/>
              <a:ext cx="0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" name="Group 28">
            <a:extLst>
              <a:ext uri="{FF2B5EF4-FFF2-40B4-BE49-F238E27FC236}">
                <a16:creationId xmlns:a16="http://schemas.microsoft.com/office/drawing/2014/main" id="{178B4ECE-64DF-4776-B331-A45697E07F09}"/>
              </a:ext>
            </a:extLst>
          </p:cNvPr>
          <p:cNvGrpSpPr>
            <a:grpSpLocks/>
          </p:cNvGrpSpPr>
          <p:nvPr/>
        </p:nvGrpSpPr>
        <p:grpSpPr bwMode="auto">
          <a:xfrm>
            <a:off x="4919663" y="4813300"/>
            <a:ext cx="366712" cy="369888"/>
            <a:chOff x="2230" y="4150"/>
            <a:chExt cx="520" cy="360"/>
          </a:xfrm>
        </p:grpSpPr>
        <p:sp>
          <p:nvSpPr>
            <p:cNvPr id="22547" name="Rectangle 30">
              <a:extLst>
                <a:ext uri="{FF2B5EF4-FFF2-40B4-BE49-F238E27FC236}">
                  <a16:creationId xmlns:a16="http://schemas.microsoft.com/office/drawing/2014/main" id="{AC1D1DF4-8801-4A6B-B430-CD4C8AFD6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4150"/>
              <a:ext cx="5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22548" name="AutoShape 29">
              <a:extLst>
                <a:ext uri="{FF2B5EF4-FFF2-40B4-BE49-F238E27FC236}">
                  <a16:creationId xmlns:a16="http://schemas.microsoft.com/office/drawing/2014/main" id="{4FFFDE7C-E368-49AC-8D4C-2D4FFB992E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0" y="4150"/>
              <a:ext cx="0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35">
            <a:extLst>
              <a:ext uri="{FF2B5EF4-FFF2-40B4-BE49-F238E27FC236}">
                <a16:creationId xmlns:a16="http://schemas.microsoft.com/office/drawing/2014/main" id="{71C5288A-B5C7-405D-A0EC-E834A8793871}"/>
              </a:ext>
            </a:extLst>
          </p:cNvPr>
          <p:cNvGrpSpPr>
            <a:grpSpLocks/>
          </p:cNvGrpSpPr>
          <p:nvPr/>
        </p:nvGrpSpPr>
        <p:grpSpPr bwMode="auto">
          <a:xfrm>
            <a:off x="6076950" y="4813300"/>
            <a:ext cx="366713" cy="369888"/>
            <a:chOff x="2230" y="4150"/>
            <a:chExt cx="520" cy="360"/>
          </a:xfrm>
        </p:grpSpPr>
        <p:sp>
          <p:nvSpPr>
            <p:cNvPr id="22545" name="Rectangle 37">
              <a:extLst>
                <a:ext uri="{FF2B5EF4-FFF2-40B4-BE49-F238E27FC236}">
                  <a16:creationId xmlns:a16="http://schemas.microsoft.com/office/drawing/2014/main" id="{873EF11D-F510-47E2-8153-BF0BD0BC3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4150"/>
              <a:ext cx="5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22546" name="AutoShape 36">
              <a:extLst>
                <a:ext uri="{FF2B5EF4-FFF2-40B4-BE49-F238E27FC236}">
                  <a16:creationId xmlns:a16="http://schemas.microsoft.com/office/drawing/2014/main" id="{E1BFCE89-0EAA-4902-85D8-80050657B2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0" y="4150"/>
              <a:ext cx="0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5" name="AutoShape 26">
            <a:extLst>
              <a:ext uri="{FF2B5EF4-FFF2-40B4-BE49-F238E27FC236}">
                <a16:creationId xmlns:a16="http://schemas.microsoft.com/office/drawing/2014/main" id="{0CBBAEB3-F8F4-4D86-8DBB-B77D0352A7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53025" y="5041900"/>
            <a:ext cx="303213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34">
            <a:extLst>
              <a:ext uri="{FF2B5EF4-FFF2-40B4-BE49-F238E27FC236}">
                <a16:creationId xmlns:a16="http://schemas.microsoft.com/office/drawing/2014/main" id="{BBFB2D58-49D7-4DA6-8A5B-242498EFDD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3738" y="5030788"/>
            <a:ext cx="303212" cy="11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4">
            <a:extLst>
              <a:ext uri="{FF2B5EF4-FFF2-40B4-BE49-F238E27FC236}">
                <a16:creationId xmlns:a16="http://schemas.microsoft.com/office/drawing/2014/main" id="{99C580A4-F666-44FE-B705-4532456C3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409" y="4915694"/>
            <a:ext cx="20874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latin typeface="Times New Roman" panose="02020603050405020304" pitchFamily="18" charset="0"/>
              </a:rPr>
              <a:t>New_head</a:t>
            </a:r>
            <a:r>
              <a:rPr lang="en-US" altLang="zh-CN" sz="1800" b="1" dirty="0">
                <a:latin typeface="Times New Roman" panose="02020603050405020304" pitchFamily="18" charset="0"/>
              </a:rPr>
              <a:t>=NULL</a:t>
            </a:r>
          </a:p>
        </p:txBody>
      </p:sp>
      <p:cxnSp>
        <p:nvCxnSpPr>
          <p:cNvPr id="18" name="AutoShape 23">
            <a:extLst>
              <a:ext uri="{FF2B5EF4-FFF2-40B4-BE49-F238E27FC236}">
                <a16:creationId xmlns:a16="http://schemas.microsoft.com/office/drawing/2014/main" id="{717D6FF9-999B-4919-BB44-9F496BE1624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32263" y="5183188"/>
            <a:ext cx="147637" cy="392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14">
            <a:extLst>
              <a:ext uri="{FF2B5EF4-FFF2-40B4-BE49-F238E27FC236}">
                <a16:creationId xmlns:a16="http://schemas.microsoft.com/office/drawing/2014/main" id="{35BA1EE5-A6B7-41A0-A4AF-F7ABE75E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5495925"/>
            <a:ext cx="12239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Old_head</a:t>
            </a:r>
          </a:p>
        </p:txBody>
      </p:sp>
      <p:cxnSp>
        <p:nvCxnSpPr>
          <p:cNvPr id="24" name="AutoShape 27">
            <a:extLst>
              <a:ext uri="{FF2B5EF4-FFF2-40B4-BE49-F238E27FC236}">
                <a16:creationId xmlns:a16="http://schemas.microsoft.com/office/drawing/2014/main" id="{54A66699-745C-4A7A-8EA2-36E36FFB40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7538" y="5013325"/>
            <a:ext cx="457200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8">
            <a:extLst>
              <a:ext uri="{FF2B5EF4-FFF2-40B4-BE49-F238E27FC236}">
                <a16:creationId xmlns:a16="http://schemas.microsoft.com/office/drawing/2014/main" id="{17C8D207-D46F-4BB1-A782-8BFED2ABB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9013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23555" name="Rectangle 43">
            <a:extLst>
              <a:ext uri="{FF2B5EF4-FFF2-40B4-BE49-F238E27FC236}">
                <a16:creationId xmlns:a16="http://schemas.microsoft.com/office/drawing/2014/main" id="{5C3D8EB0-6DE7-4AD9-B746-5F5BDB590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86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zh-CN" sz="1800">
              <a:latin typeface="Times New Roman" panose="02020603050405020304" pitchFamily="18" charset="0"/>
            </a:endParaRPr>
          </a:p>
        </p:txBody>
      </p:sp>
      <p:sp>
        <p:nvSpPr>
          <p:cNvPr id="26635" name="Rectangle 7">
            <a:extLst>
              <a:ext uri="{FF2B5EF4-FFF2-40B4-BE49-F238E27FC236}">
                <a16:creationId xmlns:a16="http://schemas.microsoft.com/office/drawing/2014/main" id="{0249B6B9-38DD-4743-AAD3-880420AD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3" y="3500438"/>
            <a:ext cx="4314825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Temp = Old_head-&gt;Next;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Old_head-&gt;Next = New_head;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New_head = Old_head;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Old_head = Temp;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Text Box 25">
            <a:extLst>
              <a:ext uri="{FF2B5EF4-FFF2-40B4-BE49-F238E27FC236}">
                <a16:creationId xmlns:a16="http://schemas.microsoft.com/office/drawing/2014/main" id="{E4A4D3FA-832D-4A1C-A66B-CAE72AAB3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588" y="3933825"/>
            <a:ext cx="260350" cy="385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24582" name="Group 31">
            <a:extLst>
              <a:ext uri="{FF2B5EF4-FFF2-40B4-BE49-F238E27FC236}">
                <a16:creationId xmlns:a16="http://schemas.microsoft.com/office/drawing/2014/main" id="{38691768-40F2-45F6-B88A-F60E6CE6DFA1}"/>
              </a:ext>
            </a:extLst>
          </p:cNvPr>
          <p:cNvGrpSpPr>
            <a:grpSpLocks/>
          </p:cNvGrpSpPr>
          <p:nvPr/>
        </p:nvGrpSpPr>
        <p:grpSpPr bwMode="auto">
          <a:xfrm>
            <a:off x="6118225" y="3949700"/>
            <a:ext cx="366713" cy="369888"/>
            <a:chOff x="2230" y="4150"/>
            <a:chExt cx="520" cy="360"/>
          </a:xfrm>
        </p:grpSpPr>
        <p:sp>
          <p:nvSpPr>
            <p:cNvPr id="23579" name="Rectangle 33">
              <a:extLst>
                <a:ext uri="{FF2B5EF4-FFF2-40B4-BE49-F238E27FC236}">
                  <a16:creationId xmlns:a16="http://schemas.microsoft.com/office/drawing/2014/main" id="{B15234D6-4D2C-41B2-B622-909C6CA63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4150"/>
              <a:ext cx="5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23580" name="AutoShape 32">
              <a:extLst>
                <a:ext uri="{FF2B5EF4-FFF2-40B4-BE49-F238E27FC236}">
                  <a16:creationId xmlns:a16="http://schemas.microsoft.com/office/drawing/2014/main" id="{B1159936-C2FF-476A-8512-AD705ACE0A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0" y="4150"/>
              <a:ext cx="0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3" name="Group 28">
            <a:extLst>
              <a:ext uri="{FF2B5EF4-FFF2-40B4-BE49-F238E27FC236}">
                <a16:creationId xmlns:a16="http://schemas.microsoft.com/office/drawing/2014/main" id="{143583DF-64EE-41E2-87BA-D8B4088785DD}"/>
              </a:ext>
            </a:extLst>
          </p:cNvPr>
          <p:cNvGrpSpPr>
            <a:grpSpLocks/>
          </p:cNvGrpSpPr>
          <p:nvPr/>
        </p:nvGrpSpPr>
        <p:grpSpPr bwMode="auto">
          <a:xfrm>
            <a:off x="6864350" y="3949700"/>
            <a:ext cx="366713" cy="369888"/>
            <a:chOff x="2230" y="4150"/>
            <a:chExt cx="520" cy="360"/>
          </a:xfrm>
        </p:grpSpPr>
        <p:sp>
          <p:nvSpPr>
            <p:cNvPr id="23577" name="Rectangle 30">
              <a:extLst>
                <a:ext uri="{FF2B5EF4-FFF2-40B4-BE49-F238E27FC236}">
                  <a16:creationId xmlns:a16="http://schemas.microsoft.com/office/drawing/2014/main" id="{C301223A-A8FC-4BD0-8F9B-B9044AAD5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4150"/>
              <a:ext cx="5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23578" name="AutoShape 29">
              <a:extLst>
                <a:ext uri="{FF2B5EF4-FFF2-40B4-BE49-F238E27FC236}">
                  <a16:creationId xmlns:a16="http://schemas.microsoft.com/office/drawing/2014/main" id="{201F2E65-7986-4A18-B4C7-4FC1F73B62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0" y="4150"/>
              <a:ext cx="0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4" name="Group 35">
            <a:extLst>
              <a:ext uri="{FF2B5EF4-FFF2-40B4-BE49-F238E27FC236}">
                <a16:creationId xmlns:a16="http://schemas.microsoft.com/office/drawing/2014/main" id="{4C792E5D-765C-4727-9ABA-29ED35A62910}"/>
              </a:ext>
            </a:extLst>
          </p:cNvPr>
          <p:cNvGrpSpPr>
            <a:grpSpLocks/>
          </p:cNvGrpSpPr>
          <p:nvPr/>
        </p:nvGrpSpPr>
        <p:grpSpPr bwMode="auto">
          <a:xfrm>
            <a:off x="8021638" y="3949700"/>
            <a:ext cx="366712" cy="369888"/>
            <a:chOff x="2230" y="4150"/>
            <a:chExt cx="520" cy="360"/>
          </a:xfrm>
        </p:grpSpPr>
        <p:sp>
          <p:nvSpPr>
            <p:cNvPr id="23575" name="Rectangle 37">
              <a:extLst>
                <a:ext uri="{FF2B5EF4-FFF2-40B4-BE49-F238E27FC236}">
                  <a16:creationId xmlns:a16="http://schemas.microsoft.com/office/drawing/2014/main" id="{33662226-D51B-4F0F-B446-2D95B474C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4150"/>
              <a:ext cx="5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cxnSp>
          <p:nvCxnSpPr>
            <p:cNvPr id="23576" name="AutoShape 36">
              <a:extLst>
                <a:ext uri="{FF2B5EF4-FFF2-40B4-BE49-F238E27FC236}">
                  <a16:creationId xmlns:a16="http://schemas.microsoft.com/office/drawing/2014/main" id="{2C574822-19A6-4A44-9485-760C5A30753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90" y="4150"/>
              <a:ext cx="0" cy="36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585" name="AutoShape 26">
            <a:extLst>
              <a:ext uri="{FF2B5EF4-FFF2-40B4-BE49-F238E27FC236}">
                <a16:creationId xmlns:a16="http://schemas.microsoft.com/office/drawing/2014/main" id="{097BB4DD-BB92-4147-9AF6-6082F91BAD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97713" y="4178300"/>
            <a:ext cx="303212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AutoShape 34">
            <a:extLst>
              <a:ext uri="{FF2B5EF4-FFF2-40B4-BE49-F238E27FC236}">
                <a16:creationId xmlns:a16="http://schemas.microsoft.com/office/drawing/2014/main" id="{043189FA-6FB2-4AA5-B26E-F5B1B9785F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18425" y="4167188"/>
            <a:ext cx="303213" cy="11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Text Box 14">
            <a:extLst>
              <a:ext uri="{FF2B5EF4-FFF2-40B4-BE49-F238E27FC236}">
                <a16:creationId xmlns:a16="http://schemas.microsoft.com/office/drawing/2014/main" id="{3604FE89-2737-4550-86DA-7A2A4B037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4519613"/>
            <a:ext cx="14398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 dirty="0" err="1">
                <a:latin typeface="Times New Roman" panose="02020603050405020304" pitchFamily="18" charset="0"/>
              </a:rPr>
              <a:t>New_head</a:t>
            </a:r>
            <a:endParaRPr lang="en-US" altLang="zh-CN" sz="1600" b="1" dirty="0">
              <a:latin typeface="Times New Roman" panose="02020603050405020304" pitchFamily="18" charset="0"/>
            </a:endParaRPr>
          </a:p>
        </p:txBody>
      </p:sp>
      <p:cxnSp>
        <p:nvCxnSpPr>
          <p:cNvPr id="17442" name="AutoShape 23">
            <a:extLst>
              <a:ext uri="{FF2B5EF4-FFF2-40B4-BE49-F238E27FC236}">
                <a16:creationId xmlns:a16="http://schemas.microsoft.com/office/drawing/2014/main" id="{9D44EA0C-9F9C-4BC3-A888-BC717A3CB3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76950" y="4319588"/>
            <a:ext cx="147638" cy="392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Text Box 14">
            <a:extLst>
              <a:ext uri="{FF2B5EF4-FFF2-40B4-BE49-F238E27FC236}">
                <a16:creationId xmlns:a16="http://schemas.microsoft.com/office/drawing/2014/main" id="{1EA403BA-53FA-42D2-BD80-901170D18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4632325"/>
            <a:ext cx="14398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Old_head</a:t>
            </a: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D1FAE558-B876-4AB0-83D1-20C185F32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5913" y="4797425"/>
            <a:ext cx="93662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  <a:ea typeface="Courier" charset="0"/>
                <a:cs typeface="宋体" panose="02010600030101010101" pitchFamily="2" charset="-122"/>
              </a:rPr>
              <a:t>Temp</a:t>
            </a:r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69EBE938-12A5-462F-891C-B4A11B782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9900" y="4365625"/>
            <a:ext cx="285750" cy="500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6BA944AC-8F36-406C-9DE8-B0ACE84BD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238" y="3954463"/>
            <a:ext cx="36671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Courier" charset="0"/>
                <a:cs typeface="宋体" panose="02010600030101010101" pitchFamily="2" charset="-122"/>
              </a:rPr>
              <a:t>^</a:t>
            </a:r>
          </a:p>
        </p:txBody>
      </p:sp>
      <p:cxnSp>
        <p:nvCxnSpPr>
          <p:cNvPr id="49" name="AutoShape 27">
            <a:extLst>
              <a:ext uri="{FF2B5EF4-FFF2-40B4-BE49-F238E27FC236}">
                <a16:creationId xmlns:a16="http://schemas.microsoft.com/office/drawing/2014/main" id="{4F012A9E-98BD-4958-B437-9CAA39ED36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2225" y="4149725"/>
            <a:ext cx="457200" cy="11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Line 9">
            <a:extLst>
              <a:ext uri="{FF2B5EF4-FFF2-40B4-BE49-F238E27FC236}">
                <a16:creationId xmlns:a16="http://schemas.microsoft.com/office/drawing/2014/main" id="{A1307192-D639-4DA0-B5D4-32EF286D5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8775" y="4291013"/>
            <a:ext cx="712788" cy="376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9">
            <a:extLst>
              <a:ext uri="{FF2B5EF4-FFF2-40B4-BE49-F238E27FC236}">
                <a16:creationId xmlns:a16="http://schemas.microsoft.com/office/drawing/2014/main" id="{C41A7487-E7CE-43FA-945B-731E88016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9675" y="4365625"/>
            <a:ext cx="663575" cy="415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矩形 2">
            <a:extLst>
              <a:ext uri="{FF2B5EF4-FFF2-40B4-BE49-F238E27FC236}">
                <a16:creationId xmlns:a16="http://schemas.microsoft.com/office/drawing/2014/main" id="{A8D39503-8140-45D5-ACE7-AE9109176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33375"/>
            <a:ext cx="7929563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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每轮循环的目的是把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Old_head</a:t>
            </a:r>
            <a:r>
              <a:rPr lang="zh-CN" altLang="en-US" sz="2800" b="1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中的第一个元素插入到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New_head</a:t>
            </a:r>
            <a:r>
              <a:rPr lang="zh-CN" altLang="en-US" sz="2800" b="1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的头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上，使这轮循环执行好后，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Old_head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New_head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还是分别指向新的待逆转序列和已经逆转好的序列。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65FB67D-5010-4552-B16A-77E60A91A7FA}"/>
              </a:ext>
            </a:extLst>
          </p:cNvPr>
          <p:cNvSpPr/>
          <p:nvPr/>
        </p:nvSpPr>
        <p:spPr>
          <a:xfrm>
            <a:off x="4695006" y="4787383"/>
            <a:ext cx="957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=NULL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7" grpId="0"/>
      <p:bldP spid="24590" grpId="0"/>
      <p:bldP spid="45" grpId="0"/>
      <p:bldP spid="47" grpId="0"/>
      <p:bldP spid="29" grpId="0"/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F0E4186-2DA3-4AF8-81AE-3DFF6FAB4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7200"/>
            <a:ext cx="38893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§3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流程控制基础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34820" name="矩形 1">
            <a:extLst>
              <a:ext uri="{FF2B5EF4-FFF2-40B4-BE49-F238E27FC236}">
                <a16:creationId xmlns:a16="http://schemas.microsoft.com/office/drawing/2014/main" id="{30FD4540-1D10-4D18-93B2-BF69C315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76425"/>
            <a:ext cx="7170737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顺序结构是一种自然的控制结构，通过安排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语句或模块的顺序</a:t>
            </a:r>
            <a:r>
              <a:rPr lang="zh-CN" altLang="en-US" sz="2400" b="1">
                <a:latin typeface="Times New Roman" panose="02020603050405020304" pitchFamily="18" charset="0"/>
              </a:rPr>
              <a:t>就能实现。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</a:rPr>
              <a:t>语言为分支控制提供了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if-else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switch</a:t>
            </a:r>
            <a:r>
              <a:rPr lang="zh-CN" altLang="en-US" sz="2400" b="1">
                <a:latin typeface="Times New Roman" panose="02020603050405020304" pitchFamily="18" charset="0"/>
              </a:rPr>
              <a:t>两类语句，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为循环控制提供了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for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while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do-while</a:t>
            </a:r>
            <a:r>
              <a:rPr lang="zh-CN" altLang="en-US" sz="2400" b="1">
                <a:latin typeface="Times New Roman" panose="02020603050405020304" pitchFamily="18" charset="0"/>
              </a:rPr>
              <a:t>三类语句。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4580" name="矩形 1">
            <a:extLst>
              <a:ext uri="{FF2B5EF4-FFF2-40B4-BE49-F238E27FC236}">
                <a16:creationId xmlns:a16="http://schemas.microsoft.com/office/drawing/2014/main" id="{0714DADD-13F9-48E4-9918-E3F01430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50950"/>
            <a:ext cx="7529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zh-CN" sz="2800" b="1">
                <a:latin typeface="Times New Roman" panose="02020603050405020304" pitchFamily="18" charset="0"/>
              </a:rPr>
              <a:t>三种基本的控制结构是</a:t>
            </a:r>
            <a:r>
              <a:rPr lang="zh-CN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顺序、分支和循环</a:t>
            </a:r>
            <a:r>
              <a:rPr lang="zh-CN" altLang="zh-CN" sz="2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4822" name="TextBox 2">
            <a:extLst>
              <a:ext uri="{FF2B5EF4-FFF2-40B4-BE49-F238E27FC236}">
                <a16:creationId xmlns:a16="http://schemas.microsoft.com/office/drawing/2014/main" id="{B98498BE-FA44-4895-8F7D-E970B25A3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4749800"/>
            <a:ext cx="2357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函数定义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函数调用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函数递归</a:t>
            </a:r>
          </a:p>
        </p:txBody>
      </p:sp>
      <p:sp>
        <p:nvSpPr>
          <p:cNvPr id="34823" name="TextBox 3">
            <a:extLst>
              <a:ext uri="{FF2B5EF4-FFF2-40B4-BE49-F238E27FC236}">
                <a16:creationId xmlns:a16="http://schemas.microsoft.com/office/drawing/2014/main" id="{9ABA3E8E-C3A6-478C-92A8-F0EBFC8DD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4430713"/>
            <a:ext cx="1785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语句级控制</a:t>
            </a:r>
          </a:p>
        </p:txBody>
      </p:sp>
      <p:sp>
        <p:nvSpPr>
          <p:cNvPr id="34824" name="矩形 4">
            <a:extLst>
              <a:ext uri="{FF2B5EF4-FFF2-40B4-BE49-F238E27FC236}">
                <a16:creationId xmlns:a16="http://schemas.microsoft.com/office/drawing/2014/main" id="{3B7DB661-000E-4A9E-AF34-7EC2D465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41913"/>
            <a:ext cx="1722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单位级控制</a:t>
            </a:r>
          </a:p>
        </p:txBody>
      </p:sp>
      <p:sp>
        <p:nvSpPr>
          <p:cNvPr id="9" name="右弧形箭头 8">
            <a:extLst>
              <a:ext uri="{FF2B5EF4-FFF2-40B4-BE49-F238E27FC236}">
                <a16:creationId xmlns:a16="http://schemas.microsoft.com/office/drawing/2014/main" id="{97FEA579-C9E7-4175-8EE1-AB472F41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8" y="2782888"/>
            <a:ext cx="930275" cy="2109787"/>
          </a:xfrm>
          <a:prstGeom prst="curvedLeftArrow">
            <a:avLst>
              <a:gd name="adj1" fmla="val 25000"/>
              <a:gd name="adj2" fmla="val 49989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燕尾形箭头 9">
            <a:extLst>
              <a:ext uri="{FF2B5EF4-FFF2-40B4-BE49-F238E27FC236}">
                <a16:creationId xmlns:a16="http://schemas.microsoft.com/office/drawing/2014/main" id="{5CE92B9E-DB65-402D-B316-8626FED2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29213"/>
            <a:ext cx="1357313" cy="428625"/>
          </a:xfrm>
          <a:prstGeom prst="notchedRightArrow">
            <a:avLst>
              <a:gd name="adj1" fmla="val 50000"/>
              <a:gd name="adj2" fmla="val 5000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24580" grpId="0"/>
      <p:bldP spid="34822" grpId="0"/>
      <p:bldP spid="34823" grpId="0"/>
      <p:bldP spid="34824" grpId="0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>
            <a:extLst>
              <a:ext uri="{FF2B5EF4-FFF2-40B4-BE49-F238E27FC236}">
                <a16:creationId xmlns:a16="http://schemas.microsoft.com/office/drawing/2014/main" id="{B95F8E4C-E486-4A6F-8995-0F4D2252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6330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2.5] </a:t>
            </a:r>
            <a:r>
              <a:rPr lang="zh-CN" altLang="en-US" sz="2400" b="1">
                <a:latin typeface="Times New Roman" panose="02020603050405020304" pitchFamily="18" charset="0"/>
              </a:rPr>
              <a:t>求单链表</a:t>
            </a:r>
            <a:r>
              <a:rPr lang="en-US" altLang="zh-CN" sz="2400" b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中所有结点</a:t>
            </a:r>
            <a:r>
              <a:rPr lang="en-US" altLang="zh-CN" sz="2400" b="1">
                <a:latin typeface="Times New Roman" panose="02020603050405020304" pitchFamily="18" charset="0"/>
              </a:rPr>
              <a:t>Data</a:t>
            </a:r>
            <a:r>
              <a:rPr lang="zh-CN" altLang="en-US" sz="2400" b="1">
                <a:latin typeface="Times New Roman" panose="02020603050405020304" pitchFamily="18" charset="0"/>
              </a:rPr>
              <a:t>的阶乘和。</a:t>
            </a:r>
          </a:p>
        </p:txBody>
      </p:sp>
      <p:sp>
        <p:nvSpPr>
          <p:cNvPr id="27651" name="矩形 2">
            <a:extLst>
              <a:ext uri="{FF2B5EF4-FFF2-40B4-BE49-F238E27FC236}">
                <a16:creationId xmlns:a16="http://schemas.microsoft.com/office/drawing/2014/main" id="{8A0A9CFD-C2E2-4F6B-A83A-F0B987E84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92150"/>
            <a:ext cx="824865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] 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可以设定两重循环：大循环（外层循环）控制指针</a:t>
            </a:r>
            <a:r>
              <a:rPr lang="en-US" altLang="zh-CN" sz="2400" b="1" dirty="0"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</a:rPr>
              <a:t>遍历单链表的每个结点（用</a:t>
            </a:r>
            <a:r>
              <a:rPr lang="en-US" altLang="zh-CN" sz="2400" b="1" dirty="0">
                <a:latin typeface="Times New Roman" panose="02020603050405020304" pitchFamily="18" charset="0"/>
              </a:rPr>
              <a:t>while</a:t>
            </a:r>
            <a:r>
              <a:rPr lang="zh-CN" altLang="en-US" sz="2400" b="1" dirty="0">
                <a:latin typeface="Times New Roman" panose="02020603050405020304" pitchFamily="18" charset="0"/>
              </a:rPr>
              <a:t>语句），而小循环（内层循环）则用来求每个结点</a:t>
            </a:r>
            <a:r>
              <a:rPr lang="en-US" altLang="zh-CN" sz="2400" b="1" dirty="0">
                <a:latin typeface="Times New Roman" panose="02020603050405020304" pitchFamily="18" charset="0"/>
              </a:rPr>
              <a:t>Data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的阶乘（用</a:t>
            </a:r>
            <a:r>
              <a:rPr lang="en-US" altLang="zh-CN" sz="2400" b="1" dirty="0">
                <a:latin typeface="Times New Roman" panose="02020603050405020304" pitchFamily="18" charset="0"/>
              </a:rPr>
              <a:t>for</a:t>
            </a:r>
            <a:r>
              <a:rPr lang="zh-CN" altLang="en-US" sz="2400" b="1" dirty="0">
                <a:latin typeface="Times New Roman" panose="02020603050405020304" pitchFamily="18" charset="0"/>
              </a:rPr>
              <a:t>语句）。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B0CCAC0-894F-4A77-9CD9-CD2287F1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3" y="2822575"/>
            <a:ext cx="3240038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4C65B3E9-1954-46B0-B3C5-4BF6E37E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275590"/>
            <a:ext cx="2952328" cy="38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F82D6DB-E65F-49A4-9ED4-ED6AC67B2E98}"/>
              </a:ext>
            </a:extLst>
          </p:cNvPr>
          <p:cNvSpPr/>
          <p:nvPr/>
        </p:nvSpPr>
        <p:spPr>
          <a:xfrm>
            <a:off x="572038" y="2276872"/>
            <a:ext cx="49360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int </a:t>
            </a:r>
            <a:r>
              <a:rPr lang="en-US" altLang="zh-CN" sz="2400" b="1" kern="0" dirty="0" err="1">
                <a:ea typeface="宋体"/>
                <a:cs typeface="Times New Roman" panose="02020603050405020304" pitchFamily="18" charset="0"/>
              </a:rPr>
              <a:t>FactorialSum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( List L )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FF0000"/>
                </a:solidFill>
                <a:highlight>
                  <a:srgbClr val="00FF00"/>
                </a:highlight>
                <a:ea typeface="宋体"/>
                <a:cs typeface="Times New Roman" panose="02020603050405020304" pitchFamily="18" charset="0"/>
              </a:rPr>
              <a:t>{</a:t>
            </a:r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    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int Fact, Sum, </a:t>
            </a:r>
            <a:r>
              <a:rPr lang="en-US" altLang="zh-CN" sz="2400" b="1" kern="0" dirty="0" err="1">
                <a:ea typeface="宋体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  </a:t>
            </a:r>
            <a:r>
              <a:rPr lang="en-US" altLang="zh-CN" sz="2400" b="1" kern="0" dirty="0" err="1">
                <a:ea typeface="宋体"/>
                <a:cs typeface="Times New Roman" panose="02020603050405020304" pitchFamily="18" charset="0"/>
              </a:rPr>
              <a:t>PtrToNode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P = L;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   Sum = 0;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   while ( P ) </a:t>
            </a:r>
            <a:r>
              <a:rPr lang="en-US" altLang="zh-CN" sz="2400" b="1" kern="0" dirty="0">
                <a:highlight>
                  <a:srgbClr val="FFFF00"/>
                </a:highlight>
                <a:ea typeface="宋体"/>
                <a:cs typeface="Times New Roman" panose="02020603050405020304" pitchFamily="18" charset="0"/>
              </a:rPr>
              <a:t>{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	Fact = 1;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	for ( </a:t>
            </a:r>
            <a:r>
              <a:rPr lang="en-US" altLang="zh-CN" sz="2400" b="1" kern="0" dirty="0" err="1">
                <a:ea typeface="宋体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=2; </a:t>
            </a:r>
            <a:r>
              <a:rPr lang="en-US" altLang="zh-CN" sz="2400" b="1" kern="0" dirty="0" err="1">
                <a:ea typeface="宋体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&lt;=P-&gt;Data; </a:t>
            </a:r>
            <a:r>
              <a:rPr lang="en-US" altLang="zh-CN" sz="2400" b="1" kern="0" dirty="0" err="1">
                <a:ea typeface="宋体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++ )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		Fact *= </a:t>
            </a:r>
            <a:r>
              <a:rPr lang="en-US" altLang="zh-CN" sz="2400" b="1" kern="0" dirty="0" err="1">
                <a:ea typeface="宋体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		Sum += Fact;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		P = P-&gt;Next;          </a:t>
            </a:r>
            <a:r>
              <a:rPr lang="en-US" altLang="zh-CN" sz="2400" b="1" kern="0" dirty="0">
                <a:highlight>
                  <a:srgbClr val="FFFF00"/>
                </a:highlight>
                <a:ea typeface="宋体"/>
                <a:cs typeface="Times New Roman" panose="02020603050405020304" pitchFamily="18" charset="0"/>
              </a:rPr>
              <a:t>}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   return Sum;</a:t>
            </a:r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   </a:t>
            </a:r>
          </a:p>
          <a:p>
            <a:pPr algn="just"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  </a:t>
            </a:r>
            <a:r>
              <a:rPr lang="en-US" altLang="zh-CN" sz="2400" b="1" kern="0" dirty="0">
                <a:solidFill>
                  <a:srgbClr val="FF0000"/>
                </a:solidFill>
                <a:highlight>
                  <a:srgbClr val="00FF00"/>
                </a:highlight>
                <a:ea typeface="宋体"/>
                <a:cs typeface="Times New Roman" panose="02020603050405020304" pitchFamily="18" charset="0"/>
              </a:rPr>
              <a:t>}</a:t>
            </a:r>
            <a:endParaRPr lang="zh-CN" altLang="en-US" sz="2400" dirty="0">
              <a:highlight>
                <a:srgbClr val="00FF00"/>
              </a:highlight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CABAE2C9-7C02-48D3-A741-59C63BC5082C}"/>
              </a:ext>
            </a:extLst>
          </p:cNvPr>
          <p:cNvSpPr/>
          <p:nvPr/>
        </p:nvSpPr>
        <p:spPr>
          <a:xfrm>
            <a:off x="3347864" y="3573016"/>
            <a:ext cx="1584176" cy="792088"/>
          </a:xfrm>
          <a:prstGeom prst="wedgeRoundRectCallout">
            <a:avLst>
              <a:gd name="adj1" fmla="val -20212"/>
              <a:gd name="adj2" fmla="val 7118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循环的结构体是谁？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>
            <a:extLst>
              <a:ext uri="{FF2B5EF4-FFF2-40B4-BE49-F238E27FC236}">
                <a16:creationId xmlns:a16="http://schemas.microsoft.com/office/drawing/2014/main" id="{7A760F56-15D6-4125-B41F-665FB2373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4650"/>
            <a:ext cx="233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AutoNum type="arabicPeriod" startAt="3"/>
            </a:pPr>
            <a:r>
              <a:rPr lang="zh-CN" altLang="en-US" sz="2800" b="1">
                <a:latin typeface="Times New Roman" panose="02020603050405020304" pitchFamily="18" charset="0"/>
              </a:rPr>
              <a:t>函数与递归</a:t>
            </a:r>
          </a:p>
        </p:txBody>
      </p:sp>
      <p:sp>
        <p:nvSpPr>
          <p:cNvPr id="39943" name="矩形 1">
            <a:extLst>
              <a:ext uri="{FF2B5EF4-FFF2-40B4-BE49-F238E27FC236}">
                <a16:creationId xmlns:a16="http://schemas.microsoft.com/office/drawing/2014/main" id="{0D09CE7E-94CA-47C6-931D-D4C706B7A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928688"/>
            <a:ext cx="8231188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是一个完成特定工作的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独立程序模块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46088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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只需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定义一次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，就可以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多次调用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46088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函数包括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库函数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自定义函数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两种。例如，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scanf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等库函数由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语言系统提供定义，编程时只要直接调用即可。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46088" eaLnBrk="1" hangingPunct="1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itchFamily="2" charset="2"/>
              </a:rPr>
              <a:t>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在程序设计中，往往根据模块化程序设计的需要，用户可以自己定义函数，属于自定义函数。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>
            <a:extLst>
              <a:ext uri="{FF2B5EF4-FFF2-40B4-BE49-F238E27FC236}">
                <a16:creationId xmlns:a16="http://schemas.microsoft.com/office/drawing/2014/main" id="{095A2B05-3EC8-44E9-A6C2-D412F3DF8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549275"/>
            <a:ext cx="64674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en-US" sz="2800" b="1">
                <a:latin typeface="Times New Roman" panose="02020603050405020304" pitchFamily="18" charset="0"/>
              </a:rPr>
              <a:t>在设计函数时，注意掌握以下原则：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E3389A5D-C32E-417A-8262-CDDF3B8A9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192213"/>
            <a:ext cx="7961313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）函数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功能的设计原则</a:t>
            </a:r>
            <a:r>
              <a:rPr lang="zh-CN" altLang="en-US" sz="2400" b="1">
                <a:latin typeface="Times New Roman" panose="02020603050405020304" pitchFamily="18" charset="0"/>
              </a:rPr>
              <a:t>：结合模块的独立性原则，函数的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功能要单一</a:t>
            </a:r>
            <a:r>
              <a:rPr lang="zh-CN" altLang="en-US" sz="2400" b="1">
                <a:latin typeface="Times New Roman" panose="02020603050405020304" pitchFamily="18" charset="0"/>
              </a:rPr>
              <a:t>，不要设计多用途的函数，否则会降低模块的聚合度； 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247964A6-580A-4DCC-A58D-113C0124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2830513"/>
            <a:ext cx="798036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）函数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规模的设计</a:t>
            </a:r>
            <a:r>
              <a:rPr lang="zh-CN" altLang="en-US" sz="2400" b="1">
                <a:latin typeface="Times New Roman" panose="02020603050405020304" pitchFamily="18" charset="0"/>
              </a:rPr>
              <a:t>原则：函数的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规模要小</a:t>
            </a:r>
            <a:r>
              <a:rPr lang="zh-CN" altLang="en-US" sz="2400" b="1">
                <a:latin typeface="Times New Roman" panose="02020603050405020304" pitchFamily="18" charset="0"/>
              </a:rPr>
              <a:t>，尽量控制在</a:t>
            </a:r>
            <a:r>
              <a:rPr lang="en-US" altLang="zh-CN" sz="2400" b="1">
                <a:latin typeface="Times New Roman" panose="02020603050405020304" pitchFamily="18" charset="0"/>
              </a:rPr>
              <a:t>50</a:t>
            </a:r>
            <a:r>
              <a:rPr lang="zh-CN" altLang="en-US" sz="2400" b="1">
                <a:latin typeface="Times New Roman" panose="02020603050405020304" pitchFamily="18" charset="0"/>
              </a:rPr>
              <a:t>行代码以内，这样可以使得函数更易于维护；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C47BC94F-A9AB-400A-B5E2-22F2FB57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4054475"/>
            <a:ext cx="798036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</a:rPr>
              <a:t>）	函数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接口的设计</a:t>
            </a:r>
            <a:r>
              <a:rPr lang="zh-CN" altLang="en-US" sz="2400" b="1">
                <a:latin typeface="Times New Roman" panose="02020603050405020304" pitchFamily="18" charset="0"/>
              </a:rPr>
              <a:t>原则：结合模块的独立性原则，函数的接口包括函数的参数（入口）和返回值（出口），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不要设计过于复杂的接口</a:t>
            </a:r>
            <a:r>
              <a:rPr lang="zh-CN" altLang="en-US" sz="2400" b="1">
                <a:latin typeface="Times New Roman" panose="02020603050405020304" pitchFamily="18" charset="0"/>
              </a:rPr>
              <a:t>，合理选择、设置并控制参数的数量，尽量不要使用全局变量，否则会增加模块的耦合度。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>
            <a:extLst>
              <a:ext uri="{FF2B5EF4-FFF2-40B4-BE49-F238E27FC236}">
                <a16:creationId xmlns:a16="http://schemas.microsoft.com/office/drawing/2014/main" id="{A95E5419-EF0A-49E4-A833-53F859103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4813"/>
            <a:ext cx="1773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zh-CN" sz="2400" b="1">
                <a:latin typeface="Times New Roman" panose="02020603050405020304" pitchFamily="18" charset="0"/>
              </a:rPr>
              <a:t>递归函数</a:t>
            </a:r>
          </a:p>
        </p:txBody>
      </p:sp>
      <p:sp>
        <p:nvSpPr>
          <p:cNvPr id="45059" name="矩形 1">
            <a:extLst>
              <a:ext uri="{FF2B5EF4-FFF2-40B4-BE49-F238E27FC236}">
                <a16:creationId xmlns:a16="http://schemas.microsoft.com/office/drawing/2014/main" id="{1D6432B0-B308-4C67-B894-5F6F1F56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35342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400" b="1">
                <a:latin typeface="Times New Roman" panose="02020603050405020304" pitchFamily="18" charset="0"/>
              </a:rPr>
              <a:t>一个函数除了可以调用其他函数外，</a:t>
            </a:r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</a:rPr>
              <a:t>语言还支持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函数直接或间接调用自己</a:t>
            </a:r>
            <a:r>
              <a:rPr lang="zh-CN" altLang="en-US" sz="2400" b="1">
                <a:latin typeface="Times New Roman" panose="02020603050405020304" pitchFamily="18" charset="0"/>
              </a:rPr>
              <a:t>。这种函数自己调用自己的形式称为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函数的递归调用</a:t>
            </a:r>
            <a:r>
              <a:rPr lang="zh-CN" altLang="en-US" sz="2400" b="1">
                <a:latin typeface="Times New Roman" panose="02020603050405020304" pitchFamily="18" charset="0"/>
              </a:rPr>
              <a:t>，带有递归调用的函数也称为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递归函数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5060" name="矩形 2">
            <a:extLst>
              <a:ext uri="{FF2B5EF4-FFF2-40B4-BE49-F238E27FC236}">
                <a16:creationId xmlns:a16="http://schemas.microsoft.com/office/drawing/2014/main" id="{476E38F6-92AF-43FC-A5D2-9A53ADC8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2476500"/>
            <a:ext cx="7807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en-US" sz="2400" b="1">
                <a:latin typeface="Times New Roman" panose="02020603050405020304" pitchFamily="18" charset="0"/>
              </a:rPr>
              <a:t>两个关键点：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）	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递归出口</a:t>
            </a:r>
            <a:r>
              <a:rPr lang="zh-CN" altLang="en-US" sz="2400" b="1">
                <a:latin typeface="Times New Roman" panose="02020603050405020304" pitchFamily="18" charset="0"/>
              </a:rPr>
              <a:t>：即递归的结束条件，递去结束</a:t>
            </a:r>
            <a:r>
              <a:rPr lang="en-US" altLang="zh-CN" sz="2400" b="1"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C299A0E3-0B5D-42F0-868B-AB20CA2D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694113"/>
            <a:ext cx="7572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	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递归式子</a:t>
            </a:r>
            <a:r>
              <a:rPr lang="zh-CN" altLang="en-US" sz="2400" b="1">
                <a:latin typeface="Times New Roman" panose="02020603050405020304" pitchFamily="18" charset="0"/>
              </a:rPr>
              <a:t>：当前函数结果与准备调用的函数结果之间的关系，如求阶乘函数的递归式子：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ACD4C1D-CDF5-4EDB-A23B-AD0DEFAA1988}"/>
              </a:ext>
            </a:extLst>
          </p:cNvPr>
          <p:cNvGraphicFramePr>
            <a:graphicFrameLocks noGrp="1"/>
          </p:cNvGraphicFramePr>
          <p:nvPr/>
        </p:nvGraphicFramePr>
        <p:xfrm>
          <a:off x="1714500" y="4724400"/>
          <a:ext cx="5749925" cy="1524000"/>
        </p:xfrm>
        <a:graphic>
          <a:graphicData uri="http://schemas.openxmlformats.org/drawingml/2006/table">
            <a:tbl>
              <a:tblPr/>
              <a:tblGrid>
                <a:gridCol w="57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0" dirty="0">
                          <a:solidFill>
                            <a:srgbClr val="0070C0"/>
                          </a:solidFill>
                          <a:latin typeface="Courier"/>
                          <a:ea typeface="宋体"/>
                          <a:cs typeface="宋体"/>
                        </a:rPr>
                        <a:t>long </a:t>
                      </a:r>
                      <a:r>
                        <a:rPr lang="en-US" sz="1700" b="1" kern="0" dirty="0" err="1">
                          <a:solidFill>
                            <a:srgbClr val="0070C0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700" b="1" kern="0" dirty="0">
                          <a:latin typeface="Courier"/>
                          <a:ea typeface="宋体"/>
                          <a:cs typeface="宋体"/>
                        </a:rPr>
                        <a:t> Factorial( </a:t>
                      </a:r>
                      <a:r>
                        <a:rPr lang="en-US" sz="1700" b="1" kern="0" dirty="0" err="1">
                          <a:solidFill>
                            <a:srgbClr val="0070C0"/>
                          </a:solidFill>
                          <a:latin typeface="Courier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700" b="1" kern="0" dirty="0">
                          <a:latin typeface="Courier"/>
                          <a:ea typeface="宋体"/>
                          <a:cs typeface="宋体"/>
                        </a:rPr>
                        <a:t> n )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0" dirty="0">
                          <a:latin typeface="Courier"/>
                          <a:ea typeface="宋体"/>
                          <a:cs typeface="宋体"/>
                        </a:rPr>
                        <a:t>{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700" b="1" kern="0" dirty="0">
                          <a:solidFill>
                            <a:srgbClr val="0070C0"/>
                          </a:solidFill>
                          <a:latin typeface="Courier"/>
                          <a:ea typeface="宋体"/>
                          <a:cs typeface="宋体"/>
                        </a:rPr>
                        <a:t>if</a:t>
                      </a:r>
                      <a:r>
                        <a:rPr lang="en-US" sz="1700" b="1" kern="0" dirty="0">
                          <a:latin typeface="Courier"/>
                          <a:ea typeface="宋体"/>
                          <a:cs typeface="宋体"/>
                        </a:rPr>
                        <a:t>( n == 0 ) </a:t>
                      </a:r>
                      <a:r>
                        <a:rPr lang="en-US" sz="1700" b="1" kern="0" dirty="0">
                          <a:solidFill>
                            <a:srgbClr val="0070C0"/>
                          </a:solidFill>
                          <a:latin typeface="Courier"/>
                          <a:ea typeface="宋体"/>
                          <a:cs typeface="宋体"/>
                        </a:rPr>
                        <a:t>return </a:t>
                      </a:r>
                      <a:r>
                        <a:rPr lang="en-US" sz="1700" b="1" kern="0" dirty="0">
                          <a:latin typeface="Courier"/>
                          <a:ea typeface="宋体"/>
                          <a:cs typeface="宋体"/>
                        </a:rPr>
                        <a:t> 1;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700" b="1" kern="0" dirty="0">
                          <a:solidFill>
                            <a:srgbClr val="0070C0"/>
                          </a:solidFill>
                          <a:latin typeface="Courier"/>
                          <a:ea typeface="宋体"/>
                          <a:cs typeface="宋体"/>
                        </a:rPr>
                        <a:t>else</a:t>
                      </a:r>
                      <a:r>
                        <a:rPr lang="en-US" sz="1700" b="1" kern="0" dirty="0">
                          <a:latin typeface="Courier"/>
                          <a:ea typeface="宋体"/>
                          <a:cs typeface="宋体"/>
                        </a:rPr>
                        <a:t>         </a:t>
                      </a:r>
                      <a:r>
                        <a:rPr lang="en-US" sz="1700" b="1" kern="0" dirty="0">
                          <a:solidFill>
                            <a:srgbClr val="0070C0"/>
                          </a:solidFill>
                          <a:latin typeface="Courier"/>
                          <a:ea typeface="宋体"/>
                          <a:cs typeface="宋体"/>
                        </a:rPr>
                        <a:t>return</a:t>
                      </a:r>
                      <a:r>
                        <a:rPr lang="en-US" sz="1700" b="1" kern="0" dirty="0">
                          <a:latin typeface="Courier"/>
                          <a:ea typeface="宋体"/>
                          <a:cs typeface="宋体"/>
                        </a:rPr>
                        <a:t>  n * Factorial(n-1);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700" b="1" kern="0" dirty="0">
                          <a:latin typeface="Courier"/>
                          <a:ea typeface="宋体"/>
                          <a:cs typeface="宋体"/>
                        </a:rPr>
                        <a:t>}</a:t>
                      </a:r>
                      <a:endParaRPr lang="zh-CN" sz="17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7" marR="6858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直角上箭头 11">
            <a:extLst>
              <a:ext uri="{FF2B5EF4-FFF2-40B4-BE49-F238E27FC236}">
                <a16:creationId xmlns:a16="http://schemas.microsoft.com/office/drawing/2014/main" id="{94291E4A-0F1F-4F4D-964F-47E217D81E5A}"/>
              </a:ext>
            </a:extLst>
          </p:cNvPr>
          <p:cNvSpPr/>
          <p:nvPr/>
        </p:nvSpPr>
        <p:spPr bwMode="auto">
          <a:xfrm rot="16200000">
            <a:off x="5228432" y="4910931"/>
            <a:ext cx="863600" cy="681037"/>
          </a:xfrm>
          <a:prstGeom prst="bentUpArrow">
            <a:avLst>
              <a:gd name="adj1" fmla="val 22530"/>
              <a:gd name="adj2" fmla="val 2117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24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2FB848-FD4E-4A30-8DC5-AB6153DEC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891088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olidFill>
                  <a:srgbClr val="0070C0"/>
                </a:solidFill>
                <a:latin typeface="Times New Roman" panose="02020603050405020304" pitchFamily="18" charset="0"/>
              </a:rPr>
              <a:t>递归调用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0" grpId="0"/>
      <p:bldP spid="8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>
            <a:extLst>
              <a:ext uri="{FF2B5EF4-FFF2-40B4-BE49-F238E27FC236}">
                <a16:creationId xmlns:a16="http://schemas.microsoft.com/office/drawing/2014/main" id="{3A3A8367-4370-4FE7-A646-B2281389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00063"/>
            <a:ext cx="703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 b="1">
                <a:solidFill>
                  <a:srgbClr val="0070C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2.9] </a:t>
            </a:r>
            <a:r>
              <a:rPr lang="zh-CN" altLang="en-US" sz="2400" b="1">
                <a:latin typeface="Times New Roman" panose="02020603050405020304" pitchFamily="18" charset="0"/>
              </a:rPr>
              <a:t>汉诺塔（</a:t>
            </a:r>
            <a:r>
              <a:rPr lang="en-US" altLang="zh-CN" sz="2400" b="1">
                <a:latin typeface="Times New Roman" panose="02020603050405020304" pitchFamily="18" charset="0"/>
              </a:rPr>
              <a:t>Tower of Hanoi</a:t>
            </a:r>
            <a:r>
              <a:rPr lang="zh-CN" altLang="en-US" sz="2400" b="1">
                <a:latin typeface="Times New Roman" panose="02020603050405020304" pitchFamily="18" charset="0"/>
              </a:rPr>
              <a:t>）问题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2CBD41E-C7DC-40C7-998A-8DC7B4C40AC8}"/>
              </a:ext>
            </a:extLst>
          </p:cNvPr>
          <p:cNvGrpSpPr>
            <a:grpSpLocks/>
          </p:cNvGrpSpPr>
          <p:nvPr/>
        </p:nvGrpSpPr>
        <p:grpSpPr bwMode="auto">
          <a:xfrm>
            <a:off x="395536" y="1071563"/>
            <a:ext cx="5143500" cy="1103312"/>
            <a:chOff x="2340" y="2195"/>
            <a:chExt cx="8100" cy="1737"/>
          </a:xfrm>
        </p:grpSpPr>
        <p:sp>
          <p:nvSpPr>
            <p:cNvPr id="29714" name="Rectangle 31">
              <a:extLst>
                <a:ext uri="{FF2B5EF4-FFF2-40B4-BE49-F238E27FC236}">
                  <a16:creationId xmlns:a16="http://schemas.microsoft.com/office/drawing/2014/main" id="{5ADFB6DE-5276-4EFA-90D3-D47938D8C5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40" y="2444"/>
              <a:ext cx="34" cy="13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15" name="Rectangle 30">
              <a:extLst>
                <a:ext uri="{FF2B5EF4-FFF2-40B4-BE49-F238E27FC236}">
                  <a16:creationId xmlns:a16="http://schemas.microsoft.com/office/drawing/2014/main" id="{15F7AE8D-92F1-4CEA-82C6-53EC7BDB27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400" y="2444"/>
              <a:ext cx="34" cy="13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16" name="Rectangle 29">
              <a:extLst>
                <a:ext uri="{FF2B5EF4-FFF2-40B4-BE49-F238E27FC236}">
                  <a16:creationId xmlns:a16="http://schemas.microsoft.com/office/drawing/2014/main" id="{5DDB87EC-BF41-41AF-AE65-7423EB9A7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776"/>
              <a:ext cx="3600" cy="1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17" name="Rectangle 28">
              <a:extLst>
                <a:ext uri="{FF2B5EF4-FFF2-40B4-BE49-F238E27FC236}">
                  <a16:creationId xmlns:a16="http://schemas.microsoft.com/office/drawing/2014/main" id="{1DD8DEE1-380F-4A80-8EB5-75F81757F87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900" y="2444"/>
              <a:ext cx="34" cy="13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18" name="Rectangle 27">
              <a:extLst>
                <a:ext uri="{FF2B5EF4-FFF2-40B4-BE49-F238E27FC236}">
                  <a16:creationId xmlns:a16="http://schemas.microsoft.com/office/drawing/2014/main" id="{7CA08068-1415-4F55-9F81-DCA93E1DC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" y="3776"/>
              <a:ext cx="3600" cy="1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19" name="AutoShape 26">
              <a:extLst>
                <a:ext uri="{FF2B5EF4-FFF2-40B4-BE49-F238E27FC236}">
                  <a16:creationId xmlns:a16="http://schemas.microsoft.com/office/drawing/2014/main" id="{C3557B44-2D43-4439-A147-2019D00A6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620"/>
              <a:ext cx="126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0" name="AutoShape 25">
              <a:extLst>
                <a:ext uri="{FF2B5EF4-FFF2-40B4-BE49-F238E27FC236}">
                  <a16:creationId xmlns:a16="http://schemas.microsoft.com/office/drawing/2014/main" id="{4854561B-93CE-4F42-8E06-0A69A3D05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" y="3494"/>
              <a:ext cx="108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1" name="AutoShape 24">
              <a:extLst>
                <a:ext uri="{FF2B5EF4-FFF2-40B4-BE49-F238E27FC236}">
                  <a16:creationId xmlns:a16="http://schemas.microsoft.com/office/drawing/2014/main" id="{484D3AE2-E1B4-4389-99C0-50132B03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3368"/>
              <a:ext cx="90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2" name="AutoShape 23">
              <a:extLst>
                <a:ext uri="{FF2B5EF4-FFF2-40B4-BE49-F238E27FC236}">
                  <a16:creationId xmlns:a16="http://schemas.microsoft.com/office/drawing/2014/main" id="{803CB0FC-0F50-4349-A118-D5FF5ACB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0" y="3257"/>
              <a:ext cx="72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3" name="AutoShape 22">
              <a:extLst>
                <a:ext uri="{FF2B5EF4-FFF2-40B4-BE49-F238E27FC236}">
                  <a16:creationId xmlns:a16="http://schemas.microsoft.com/office/drawing/2014/main" id="{8A43BDD9-98AA-4966-97EE-489B6884D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131"/>
              <a:ext cx="54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4" name="AutoShape 21">
              <a:extLst>
                <a:ext uri="{FF2B5EF4-FFF2-40B4-BE49-F238E27FC236}">
                  <a16:creationId xmlns:a16="http://schemas.microsoft.com/office/drawing/2014/main" id="{AB65A58B-7163-4AC0-80EB-6901DA25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3005"/>
              <a:ext cx="36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5" name="AutoShape 20">
              <a:extLst>
                <a:ext uri="{FF2B5EF4-FFF2-40B4-BE49-F238E27FC236}">
                  <a16:creationId xmlns:a16="http://schemas.microsoft.com/office/drawing/2014/main" id="{BFAF9F47-F590-4609-9352-7D7C54770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879"/>
              <a:ext cx="255" cy="155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6" name="Rectangle 19">
              <a:extLst>
                <a:ext uri="{FF2B5EF4-FFF2-40B4-BE49-F238E27FC236}">
                  <a16:creationId xmlns:a16="http://schemas.microsoft.com/office/drawing/2014/main" id="{DAA0BD65-4D2A-4F85-8457-47A47AF06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2432"/>
              <a:ext cx="45" cy="45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7" name="AutoShape 18">
              <a:extLst>
                <a:ext uri="{FF2B5EF4-FFF2-40B4-BE49-F238E27FC236}">
                  <a16:creationId xmlns:a16="http://schemas.microsoft.com/office/drawing/2014/main" id="{8A2AAE9B-DD34-4ECD-9E67-7D1C74C0C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0" y="3620"/>
              <a:ext cx="108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8" name="AutoShape 17">
              <a:extLst>
                <a:ext uri="{FF2B5EF4-FFF2-40B4-BE49-F238E27FC236}">
                  <a16:creationId xmlns:a16="http://schemas.microsoft.com/office/drawing/2014/main" id="{DB70AD50-8D82-4A11-A79D-9519741B1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0" y="3494"/>
              <a:ext cx="90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29" name="AutoShape 16">
              <a:extLst>
                <a:ext uri="{FF2B5EF4-FFF2-40B4-BE49-F238E27FC236}">
                  <a16:creationId xmlns:a16="http://schemas.microsoft.com/office/drawing/2014/main" id="{6525CE9E-0277-4E2A-92A2-E56772A8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0" y="3383"/>
              <a:ext cx="72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0" name="AutoShape 15">
              <a:extLst>
                <a:ext uri="{FF2B5EF4-FFF2-40B4-BE49-F238E27FC236}">
                  <a16:creationId xmlns:a16="http://schemas.microsoft.com/office/drawing/2014/main" id="{807D19AC-F4A1-4FF3-B449-CA83A0349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0" y="3257"/>
              <a:ext cx="54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1" name="AutoShape 14">
              <a:extLst>
                <a:ext uri="{FF2B5EF4-FFF2-40B4-BE49-F238E27FC236}">
                  <a16:creationId xmlns:a16="http://schemas.microsoft.com/office/drawing/2014/main" id="{71208890-54F6-4171-87EC-C6C919024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0" y="3131"/>
              <a:ext cx="36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2" name="AutoShape 13">
              <a:extLst>
                <a:ext uri="{FF2B5EF4-FFF2-40B4-BE49-F238E27FC236}">
                  <a16:creationId xmlns:a16="http://schemas.microsoft.com/office/drawing/2014/main" id="{79FD7A26-00AB-4E79-B577-642E24E8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5" y="3005"/>
              <a:ext cx="255" cy="155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3" name="Rectangle 12">
              <a:extLst>
                <a:ext uri="{FF2B5EF4-FFF2-40B4-BE49-F238E27FC236}">
                  <a16:creationId xmlns:a16="http://schemas.microsoft.com/office/drawing/2014/main" id="{CC6F1898-DEAE-4785-9A03-FE9423C4713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70" y="2476"/>
              <a:ext cx="34" cy="5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4" name="AutoShape 11">
              <a:extLst>
                <a:ext uri="{FF2B5EF4-FFF2-40B4-BE49-F238E27FC236}">
                  <a16:creationId xmlns:a16="http://schemas.microsoft.com/office/drawing/2014/main" id="{8999BAAD-A3AA-45DB-B1B1-D587E7B37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" y="3620"/>
              <a:ext cx="1260" cy="156"/>
            </a:xfrm>
            <a:prstGeom prst="flowChartMagneticDisk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5" name="Rectangle 10">
              <a:extLst>
                <a:ext uri="{FF2B5EF4-FFF2-40B4-BE49-F238E27FC236}">
                  <a16:creationId xmlns:a16="http://schemas.microsoft.com/office/drawing/2014/main" id="{0BA0B188-C364-40E6-AFA5-75F17A2CC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5" y="2461"/>
              <a:ext cx="34" cy="117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6" name="Text Box 9">
              <a:extLst>
                <a:ext uri="{FF2B5EF4-FFF2-40B4-BE49-F238E27FC236}">
                  <a16:creationId xmlns:a16="http://schemas.microsoft.com/office/drawing/2014/main" id="{3D2459FE-CD13-4F5C-B7CA-19B4D02C0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95"/>
              <a:ext cx="180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54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7" name="Text Box 8">
              <a:extLst>
                <a:ext uri="{FF2B5EF4-FFF2-40B4-BE49-F238E27FC236}">
                  <a16:creationId xmlns:a16="http://schemas.microsoft.com/office/drawing/2014/main" id="{E80FB14F-0295-4079-85E2-2FE42FEB4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201"/>
              <a:ext cx="180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54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8" name="Text Box 7">
              <a:extLst>
                <a:ext uri="{FF2B5EF4-FFF2-40B4-BE49-F238E27FC236}">
                  <a16:creationId xmlns:a16="http://schemas.microsoft.com/office/drawing/2014/main" id="{B440E8C6-34D1-4314-BB39-61A611A79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01"/>
              <a:ext cx="180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54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39" name="Text Box 6">
              <a:extLst>
                <a:ext uri="{FF2B5EF4-FFF2-40B4-BE49-F238E27FC236}">
                  <a16:creationId xmlns:a16="http://schemas.microsoft.com/office/drawing/2014/main" id="{31C6870C-1307-422F-B605-C538CF798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0" y="2210"/>
              <a:ext cx="180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54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40" name="Text Box 5">
              <a:extLst>
                <a:ext uri="{FF2B5EF4-FFF2-40B4-BE49-F238E27FC236}">
                  <a16:creationId xmlns:a16="http://schemas.microsoft.com/office/drawing/2014/main" id="{1DD79BE0-B44B-4AFB-BF9A-2805A6917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0" y="2216"/>
              <a:ext cx="180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54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29741" name="Text Box 4">
              <a:extLst>
                <a:ext uri="{FF2B5EF4-FFF2-40B4-BE49-F238E27FC236}">
                  <a16:creationId xmlns:a16="http://schemas.microsoft.com/office/drawing/2014/main" id="{AA9A81F6-54A3-47D7-8439-0189246AC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0" y="2216"/>
              <a:ext cx="180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indent="2540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7110" name="矩形 32770">
            <a:extLst>
              <a:ext uri="{FF2B5EF4-FFF2-40B4-BE49-F238E27FC236}">
                <a16:creationId xmlns:a16="http://schemas.microsoft.com/office/drawing/2014/main" id="{5FC3737D-523C-43EF-9104-8CBB72F9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48" y="2357438"/>
            <a:ext cx="1809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</a:rPr>
              <a:t> （</a:t>
            </a: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  <a:r>
              <a:rPr lang="zh-CN" altLang="en-US" sz="1800" b="1">
                <a:latin typeface="Times New Roman" panose="02020603050405020304" pitchFamily="18" charset="0"/>
              </a:rPr>
              <a:t>）初始状态 </a:t>
            </a:r>
          </a:p>
        </p:txBody>
      </p:sp>
      <p:sp>
        <p:nvSpPr>
          <p:cNvPr id="47111" name="矩形 32771">
            <a:extLst>
              <a:ext uri="{FF2B5EF4-FFF2-40B4-BE49-F238E27FC236}">
                <a16:creationId xmlns:a16="http://schemas.microsoft.com/office/drawing/2014/main" id="{AA441BDB-19FE-4C80-85EC-36095327A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348" y="2357438"/>
            <a:ext cx="170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（</a:t>
            </a:r>
            <a:r>
              <a:rPr lang="en-US" altLang="zh-CN" sz="1800" b="1" dirty="0">
                <a:latin typeface="Times New Roman" panose="02020603050405020304" pitchFamily="18" charset="0"/>
              </a:rPr>
              <a:t>b</a:t>
            </a:r>
            <a:r>
              <a:rPr lang="zh-CN" altLang="en-US" sz="1800" b="1" dirty="0">
                <a:latin typeface="Times New Roman" panose="02020603050405020304" pitchFamily="18" charset="0"/>
              </a:rPr>
              <a:t>）中间状态</a:t>
            </a:r>
          </a:p>
        </p:txBody>
      </p:sp>
      <p:sp>
        <p:nvSpPr>
          <p:cNvPr id="47114" name="矩形 1">
            <a:extLst>
              <a:ext uri="{FF2B5EF4-FFF2-40B4-BE49-F238E27FC236}">
                <a16:creationId xmlns:a16="http://schemas.microsoft.com/office/drawing/2014/main" id="{938BBE15-4EE0-4F53-8DB8-227AF7F0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02" y="2708920"/>
            <a:ext cx="8215313" cy="9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000" b="1" dirty="0">
                <a:latin typeface="Times New Roman" panose="02020603050405020304" pitchFamily="18" charset="0"/>
              </a:rPr>
              <a:t>可以用递归方法来求解汉诺塔问题，也就是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64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个金片的移动问题转换为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个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63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个金片的移动问题</a:t>
            </a:r>
            <a:r>
              <a:rPr lang="zh-CN" altLang="en-US" sz="2000" b="1" dirty="0">
                <a:latin typeface="Times New Roman" panose="02020603050405020304" pitchFamily="18" charset="0"/>
              </a:rPr>
              <a:t>。当</a:t>
            </a:r>
            <a:r>
              <a:rPr lang="en-US" altLang="zh-CN" sz="2000" b="1" dirty="0">
                <a:latin typeface="Times New Roman" panose="02020603050405020304" pitchFamily="18" charset="0"/>
              </a:rPr>
              <a:t>n=0</a:t>
            </a:r>
            <a:r>
              <a:rPr lang="zh-CN" altLang="en-US" sz="2000" b="1" dirty="0">
                <a:latin typeface="Times New Roman" panose="02020603050405020304" pitchFamily="18" charset="0"/>
              </a:rPr>
              <a:t>时，就不需要再递归了。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E72450-8011-4371-AA67-66DD56A10197}"/>
              </a:ext>
            </a:extLst>
          </p:cNvPr>
          <p:cNvSpPr/>
          <p:nvPr/>
        </p:nvSpPr>
        <p:spPr>
          <a:xfrm>
            <a:off x="272786" y="3622372"/>
            <a:ext cx="86044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void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Move( </a:t>
            </a:r>
            <a:r>
              <a:rPr lang="en-US" altLang="zh-CN" sz="24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64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,    ,  </a:t>
            </a:r>
            <a:r>
              <a:rPr lang="en-US" altLang="zh-CN" sz="24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   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,     )</a:t>
            </a:r>
            <a:endParaRPr lang="zh-CN" altLang="zh-CN" sz="24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{</a:t>
            </a:r>
            <a:endParaRPr lang="zh-CN" altLang="zh-CN" sz="24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    </a:t>
            </a:r>
            <a:r>
              <a:rPr lang="en-US" altLang="zh-CN" sz="24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if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( n &gt;=1 ){</a:t>
            </a:r>
            <a:endParaRPr lang="zh-CN" altLang="zh-CN" sz="24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        Move(63,     ,     ,      );</a:t>
            </a:r>
            <a:endParaRPr lang="zh-CN" altLang="zh-CN" sz="24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        </a:t>
            </a:r>
            <a:r>
              <a:rPr lang="en-US" altLang="zh-CN" sz="2400" b="1" kern="0" dirty="0" err="1">
                <a:ea typeface="宋体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(“Move disk 64 from 1 to 3.\n”);</a:t>
            </a:r>
            <a:endParaRPr lang="zh-CN" altLang="zh-CN" sz="24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        Move(63,      ,     ,      );</a:t>
            </a:r>
          </a:p>
          <a:p>
            <a:pPr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}</a:t>
            </a:r>
            <a:endParaRPr lang="zh-CN" altLang="zh-CN" sz="24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}</a:t>
            </a:r>
            <a:endParaRPr lang="zh-CN" altLang="zh-CN" sz="2400" b="1" kern="100" dirty="0"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42" name="矩形 32771">
            <a:extLst>
              <a:ext uri="{FF2B5EF4-FFF2-40B4-BE49-F238E27FC236}">
                <a16:creationId xmlns:a16="http://schemas.microsoft.com/office/drawing/2014/main" id="{A0A88D01-46CD-46B6-AF7B-C3F22F7E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370146"/>
            <a:ext cx="16818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（</a:t>
            </a:r>
            <a:r>
              <a:rPr lang="en-US" altLang="zh-CN" sz="1800" b="1" dirty="0">
                <a:latin typeface="Times New Roman" panose="02020603050405020304" pitchFamily="18" charset="0"/>
              </a:rPr>
              <a:t>c</a:t>
            </a:r>
            <a:r>
              <a:rPr lang="zh-CN" altLang="en-US" sz="1800" b="1" dirty="0">
                <a:latin typeface="Times New Roman" panose="02020603050405020304" pitchFamily="18" charset="0"/>
              </a:rPr>
              <a:t>）最终状态</a:t>
            </a:r>
          </a:p>
        </p:txBody>
      </p:sp>
      <p:sp>
        <p:nvSpPr>
          <p:cNvPr id="43" name="矩形 32771">
            <a:extLst>
              <a:ext uri="{FF2B5EF4-FFF2-40B4-BE49-F238E27FC236}">
                <a16:creationId xmlns:a16="http://schemas.microsoft.com/office/drawing/2014/main" id="{DE9DF2D1-B177-443C-9572-054287DE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943" y="1124744"/>
            <a:ext cx="8034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DFEC58-DFBF-4DD5-89D9-B251DEC07310}"/>
              </a:ext>
            </a:extLst>
          </p:cNvPr>
          <p:cNvSpPr/>
          <p:nvPr/>
        </p:nvSpPr>
        <p:spPr>
          <a:xfrm>
            <a:off x="2554359" y="3614466"/>
            <a:ext cx="30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F7B5432-32FE-4684-8D66-203604FB8623}"/>
              </a:ext>
            </a:extLst>
          </p:cNvPr>
          <p:cNvSpPr/>
          <p:nvPr/>
        </p:nvSpPr>
        <p:spPr>
          <a:xfrm>
            <a:off x="2987824" y="3615548"/>
            <a:ext cx="30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B3A18D6-7EBE-4950-B688-BC48911F19F6}"/>
              </a:ext>
            </a:extLst>
          </p:cNvPr>
          <p:cNvSpPr/>
          <p:nvPr/>
        </p:nvSpPr>
        <p:spPr>
          <a:xfrm>
            <a:off x="3479830" y="3615548"/>
            <a:ext cx="30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2</a:t>
            </a:r>
            <a:endParaRPr lang="zh-CN" altLang="en-US" sz="2400" b="1" kern="0" dirty="0">
              <a:solidFill>
                <a:srgbClr val="FF0000"/>
              </a:solidFill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C2D681A-13C3-4707-941B-E6CA0FE107AB}"/>
              </a:ext>
            </a:extLst>
          </p:cNvPr>
          <p:cNvSpPr/>
          <p:nvPr/>
        </p:nvSpPr>
        <p:spPr>
          <a:xfrm>
            <a:off x="2749291" y="4723921"/>
            <a:ext cx="30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10888A9-D827-4526-941C-D40CBCBB7BE8}"/>
              </a:ext>
            </a:extLst>
          </p:cNvPr>
          <p:cNvSpPr/>
          <p:nvPr/>
        </p:nvSpPr>
        <p:spPr>
          <a:xfrm>
            <a:off x="3182756" y="4725003"/>
            <a:ext cx="30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2</a:t>
            </a:r>
            <a:endParaRPr lang="zh-CN" altLang="en-US" sz="2400" b="1" kern="0" dirty="0">
              <a:solidFill>
                <a:srgbClr val="FF0000"/>
              </a:solidFill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B27CEDF-B22C-43F1-8522-F9EEE7ACC134}"/>
              </a:ext>
            </a:extLst>
          </p:cNvPr>
          <p:cNvSpPr/>
          <p:nvPr/>
        </p:nvSpPr>
        <p:spPr>
          <a:xfrm>
            <a:off x="3674762" y="4725003"/>
            <a:ext cx="30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69274E9-0BDB-4F49-A926-BD43E39CBA3E}"/>
              </a:ext>
            </a:extLst>
          </p:cNvPr>
          <p:cNvSpPr/>
          <p:nvPr/>
        </p:nvSpPr>
        <p:spPr>
          <a:xfrm>
            <a:off x="2831758" y="5465267"/>
            <a:ext cx="30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AE53D34-18CE-40D7-91B0-03FE8E858FC4}"/>
              </a:ext>
            </a:extLst>
          </p:cNvPr>
          <p:cNvSpPr/>
          <p:nvPr/>
        </p:nvSpPr>
        <p:spPr>
          <a:xfrm>
            <a:off x="3265223" y="5466349"/>
            <a:ext cx="30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3</a:t>
            </a:r>
            <a:endParaRPr lang="zh-CN" altLang="en-US" sz="2400" b="1" kern="0" dirty="0">
              <a:solidFill>
                <a:srgbClr val="FF0000"/>
              </a:solidFill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FB66CFF-4619-4EDC-99F6-20193F36EC72}"/>
              </a:ext>
            </a:extLst>
          </p:cNvPr>
          <p:cNvSpPr/>
          <p:nvPr/>
        </p:nvSpPr>
        <p:spPr>
          <a:xfrm>
            <a:off x="3757229" y="5466349"/>
            <a:ext cx="300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1</a:t>
            </a:r>
            <a:endParaRPr lang="zh-CN" altLang="en-US" sz="2400" b="1" kern="0" dirty="0">
              <a:solidFill>
                <a:srgbClr val="FF0000"/>
              </a:solidFill>
              <a:ea typeface="宋体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7111" grpId="0"/>
      <p:bldP spid="47114" grpId="0"/>
      <p:bldP spid="42" grpId="0"/>
      <p:bldP spid="43" grpId="0"/>
      <p:bldP spid="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D3EFB72-FFED-4C32-AE4C-3C4B21DACCA4}"/>
              </a:ext>
            </a:extLst>
          </p:cNvPr>
          <p:cNvGrpSpPr/>
          <p:nvPr/>
        </p:nvGrpSpPr>
        <p:grpSpPr>
          <a:xfrm>
            <a:off x="360040" y="116632"/>
            <a:ext cx="8604448" cy="3054894"/>
            <a:chOff x="360040" y="302098"/>
            <a:chExt cx="8604448" cy="3054894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72156C8-BEC1-4808-9A2C-DA1E17D8B13F}"/>
                </a:ext>
              </a:extLst>
            </p:cNvPr>
            <p:cNvSpPr/>
            <p:nvPr/>
          </p:nvSpPr>
          <p:spPr>
            <a:xfrm>
              <a:off x="360040" y="310004"/>
              <a:ext cx="8604448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 dirty="0">
                  <a:solidFill>
                    <a:srgbClr val="0070C0"/>
                  </a:solidFill>
                  <a:ea typeface="宋体"/>
                  <a:cs typeface="Times New Roman" panose="02020603050405020304" pitchFamily="18" charset="0"/>
                </a:rPr>
                <a:t>void</a:t>
              </a: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 Move( </a:t>
              </a:r>
              <a:r>
                <a:rPr lang="en-US" altLang="zh-CN" sz="2400" b="1" kern="0" dirty="0">
                  <a:solidFill>
                    <a:srgbClr val="0070C0"/>
                  </a:solidFill>
                  <a:ea typeface="宋体"/>
                  <a:cs typeface="Times New Roman" panose="02020603050405020304" pitchFamily="18" charset="0"/>
                </a:rPr>
                <a:t>64</a:t>
              </a: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,    ,  </a:t>
              </a:r>
              <a:r>
                <a:rPr lang="en-US" altLang="zh-CN" sz="2400" b="1" kern="0" dirty="0">
                  <a:solidFill>
                    <a:srgbClr val="0070C0"/>
                  </a:solidFill>
                  <a:ea typeface="宋体"/>
                  <a:cs typeface="Times New Roman" panose="02020603050405020304" pitchFamily="18" charset="0"/>
                </a:rPr>
                <a:t>   </a:t>
              </a: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,     )</a:t>
              </a:r>
              <a:endParaRPr lang="zh-CN" altLang="zh-CN" sz="2400" b="1" kern="100" dirty="0">
                <a:ea typeface="宋体"/>
                <a:cs typeface="Times New Roman" panose="02020603050405020304" pitchFamily="18" charset="0"/>
              </a:endParaRPr>
            </a:p>
            <a:p>
              <a:pPr indent="26670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{</a:t>
              </a:r>
              <a:endParaRPr lang="zh-CN" altLang="zh-CN" sz="2400" b="1" kern="100" dirty="0">
                <a:ea typeface="宋体"/>
                <a:cs typeface="Times New Roman" panose="02020603050405020304" pitchFamily="18" charset="0"/>
              </a:endParaRPr>
            </a:p>
            <a:p>
              <a:pPr indent="26670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        </a:t>
              </a:r>
              <a:r>
                <a:rPr lang="en-US" altLang="zh-CN" sz="2400" b="1" kern="0" dirty="0">
                  <a:solidFill>
                    <a:srgbClr val="0070C0"/>
                  </a:solidFill>
                  <a:ea typeface="宋体"/>
                  <a:cs typeface="Times New Roman" panose="02020603050405020304" pitchFamily="18" charset="0"/>
                </a:rPr>
                <a:t>if</a:t>
              </a: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( n &gt;=1 ){</a:t>
              </a:r>
              <a:endParaRPr lang="zh-CN" altLang="zh-CN" sz="2400" b="1" kern="100" dirty="0">
                <a:ea typeface="宋体"/>
                <a:cs typeface="Times New Roman" panose="02020603050405020304" pitchFamily="18" charset="0"/>
              </a:endParaRPr>
            </a:p>
            <a:p>
              <a:pPr indent="26670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            Move(63,     ,     ,      );</a:t>
              </a:r>
              <a:endParaRPr lang="zh-CN" altLang="zh-CN" sz="2400" b="1" kern="100" dirty="0">
                <a:ea typeface="宋体"/>
                <a:cs typeface="Times New Roman" panose="02020603050405020304" pitchFamily="18" charset="0"/>
              </a:endParaRPr>
            </a:p>
            <a:p>
              <a:pPr indent="26670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            </a:t>
              </a:r>
              <a:r>
                <a:rPr lang="en-US" altLang="zh-CN" sz="2400" b="1" kern="0" dirty="0" err="1">
                  <a:ea typeface="宋体"/>
                  <a:cs typeface="Times New Roman" panose="02020603050405020304" pitchFamily="18" charset="0"/>
                </a:rPr>
                <a:t>printf</a:t>
              </a: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(“Move disk 64 from 1 to 3.\n”);</a:t>
              </a:r>
              <a:endParaRPr lang="zh-CN" altLang="zh-CN" sz="2400" b="1" kern="100" dirty="0">
                <a:ea typeface="宋体"/>
                <a:cs typeface="Times New Roman" panose="02020603050405020304" pitchFamily="18" charset="0"/>
              </a:endParaRPr>
            </a:p>
            <a:p>
              <a:pPr indent="26670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            Move(63,      ,     ,      );</a:t>
              </a:r>
            </a:p>
            <a:p>
              <a:pPr indent="26670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    }</a:t>
              </a:r>
              <a:endParaRPr lang="zh-CN" altLang="zh-CN" sz="2400" b="1" kern="100" dirty="0">
                <a:ea typeface="宋体"/>
                <a:cs typeface="Times New Roman" panose="02020603050405020304" pitchFamily="18" charset="0"/>
              </a:endParaRPr>
            </a:p>
            <a:p>
              <a:pPr indent="26670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kern="0" dirty="0">
                  <a:ea typeface="宋体"/>
                  <a:cs typeface="Times New Roman" panose="02020603050405020304" pitchFamily="18" charset="0"/>
                </a:rPr>
                <a:t>}</a:t>
              </a:r>
              <a:endParaRPr lang="zh-CN" altLang="zh-CN" sz="2400" b="1" kern="100" dirty="0"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A2C40E6-7A09-44D4-B002-09B71B8D9525}"/>
                </a:ext>
              </a:extLst>
            </p:cNvPr>
            <p:cNvSpPr/>
            <p:nvPr/>
          </p:nvSpPr>
          <p:spPr>
            <a:xfrm>
              <a:off x="2641613" y="302098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kern="0" dirty="0">
                  <a:solidFill>
                    <a:srgbClr val="FF0000"/>
                  </a:solidFill>
                  <a:ea typeface="宋体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EB806F3-BFD3-4BFA-A8C2-60577BEAA5D0}"/>
                </a:ext>
              </a:extLst>
            </p:cNvPr>
            <p:cNvSpPr/>
            <p:nvPr/>
          </p:nvSpPr>
          <p:spPr>
            <a:xfrm>
              <a:off x="3075078" y="303180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kern="0" dirty="0">
                  <a:solidFill>
                    <a:srgbClr val="FF0000"/>
                  </a:solidFill>
                  <a:ea typeface="宋体"/>
                  <a:cs typeface="Times New Roman" panose="02020603050405020304" pitchFamily="18" charset="0"/>
                </a:rPr>
                <a:t>3</a:t>
              </a:r>
              <a:endParaRPr lang="zh-CN" altLang="en-US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CF919F0-5922-4A95-8FB2-3AA12DE83504}"/>
                </a:ext>
              </a:extLst>
            </p:cNvPr>
            <p:cNvSpPr/>
            <p:nvPr/>
          </p:nvSpPr>
          <p:spPr>
            <a:xfrm>
              <a:off x="3567084" y="303180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kern="0" dirty="0">
                  <a:solidFill>
                    <a:srgbClr val="FF0000"/>
                  </a:solidFill>
                  <a:ea typeface="宋体"/>
                  <a:cs typeface="Times New Roman" panose="02020603050405020304" pitchFamily="18" charset="0"/>
                </a:rPr>
                <a:t>2</a:t>
              </a:r>
              <a:endParaRPr lang="zh-CN" altLang="en-US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E286AA-A741-46BA-AF15-2F199315311A}"/>
                </a:ext>
              </a:extLst>
            </p:cNvPr>
            <p:cNvSpPr/>
            <p:nvPr/>
          </p:nvSpPr>
          <p:spPr>
            <a:xfrm>
              <a:off x="2836545" y="1411553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kern="0" dirty="0">
                  <a:solidFill>
                    <a:srgbClr val="FF0000"/>
                  </a:solidFill>
                  <a:ea typeface="宋体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858B09C-15A5-4654-AAB8-119011B225BD}"/>
                </a:ext>
              </a:extLst>
            </p:cNvPr>
            <p:cNvSpPr/>
            <p:nvPr/>
          </p:nvSpPr>
          <p:spPr>
            <a:xfrm>
              <a:off x="3270010" y="1412635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kern="0" dirty="0">
                  <a:solidFill>
                    <a:srgbClr val="FF0000"/>
                  </a:solidFill>
                  <a:ea typeface="宋体"/>
                  <a:cs typeface="Times New Roman" panose="02020603050405020304" pitchFamily="18" charset="0"/>
                </a:rPr>
                <a:t>2</a:t>
              </a:r>
              <a:endParaRPr lang="zh-CN" altLang="en-US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5E1644A-A0DA-418F-BC8E-B42819F5FAF5}"/>
                </a:ext>
              </a:extLst>
            </p:cNvPr>
            <p:cNvSpPr/>
            <p:nvPr/>
          </p:nvSpPr>
          <p:spPr>
            <a:xfrm>
              <a:off x="3762016" y="1412635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kern="0" dirty="0">
                  <a:solidFill>
                    <a:srgbClr val="FF0000"/>
                  </a:solidFill>
                  <a:ea typeface="宋体"/>
                  <a:cs typeface="Times New Roman" panose="02020603050405020304" pitchFamily="18" charset="0"/>
                </a:rPr>
                <a:t>3</a:t>
              </a:r>
              <a:endParaRPr lang="zh-CN" altLang="en-US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9549921-FB56-4D0E-86F2-6E91BF82BA46}"/>
                </a:ext>
              </a:extLst>
            </p:cNvPr>
            <p:cNvSpPr/>
            <p:nvPr/>
          </p:nvSpPr>
          <p:spPr>
            <a:xfrm>
              <a:off x="2919012" y="2152899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F190711-6A31-441F-BB12-07B224046702}"/>
                </a:ext>
              </a:extLst>
            </p:cNvPr>
            <p:cNvSpPr/>
            <p:nvPr/>
          </p:nvSpPr>
          <p:spPr>
            <a:xfrm>
              <a:off x="3352477" y="2153981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kern="0" dirty="0">
                  <a:solidFill>
                    <a:srgbClr val="FF0000"/>
                  </a:solidFill>
                  <a:ea typeface="宋体"/>
                  <a:cs typeface="Times New Roman" panose="02020603050405020304" pitchFamily="18" charset="0"/>
                </a:rPr>
                <a:t>3</a:t>
              </a:r>
              <a:endParaRPr lang="zh-CN" altLang="en-US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257AA41-B29B-4AB1-A734-3AF4EE732883}"/>
                </a:ext>
              </a:extLst>
            </p:cNvPr>
            <p:cNvSpPr/>
            <p:nvPr/>
          </p:nvSpPr>
          <p:spPr>
            <a:xfrm>
              <a:off x="3844483" y="2153981"/>
              <a:ext cx="3000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kern="0" dirty="0">
                  <a:solidFill>
                    <a:srgbClr val="FF0000"/>
                  </a:solidFill>
                  <a:ea typeface="宋体"/>
                  <a:cs typeface="Times New Roman" panose="02020603050405020304" pitchFamily="18" charset="0"/>
                </a:rPr>
                <a:t>1</a:t>
              </a:r>
              <a:endParaRPr lang="zh-CN" altLang="en-US" sz="24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699953E3-6C1C-4AA2-9484-9377357323C2}"/>
              </a:ext>
            </a:extLst>
          </p:cNvPr>
          <p:cNvSpPr/>
          <p:nvPr/>
        </p:nvSpPr>
        <p:spPr>
          <a:xfrm>
            <a:off x="75605" y="2999375"/>
            <a:ext cx="9001000" cy="373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void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 Move(</a:t>
            </a:r>
            <a:r>
              <a:rPr lang="en-US" altLang="zh-CN" sz="28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n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start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goal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int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temp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)</a:t>
            </a:r>
            <a:endParaRPr lang="zh-CN" altLang="zh-CN" sz="28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{</a:t>
            </a:r>
            <a:endParaRPr lang="zh-CN" altLang="zh-CN" sz="28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    </a:t>
            </a:r>
            <a:r>
              <a:rPr lang="en-US" altLang="zh-CN" sz="2800" b="1" kern="0" dirty="0">
                <a:solidFill>
                  <a:srgbClr val="0070C0"/>
                </a:solidFill>
                <a:ea typeface="宋体"/>
                <a:cs typeface="Times New Roman" panose="02020603050405020304" pitchFamily="18" charset="0"/>
              </a:rPr>
              <a:t>if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( n &gt;=1 )</a:t>
            </a:r>
            <a:r>
              <a:rPr lang="en-US" altLang="zh-CN" sz="2800" b="1" kern="0" dirty="0">
                <a:highlight>
                  <a:srgbClr val="FFFF00"/>
                </a:highlight>
                <a:ea typeface="宋体"/>
                <a:cs typeface="Times New Roman" panose="02020603050405020304" pitchFamily="18" charset="0"/>
              </a:rPr>
              <a:t>{</a:t>
            </a:r>
            <a:endParaRPr lang="zh-CN" altLang="zh-CN" sz="2800" b="1" kern="100" dirty="0">
              <a:highlight>
                <a:srgbClr val="FFFF00"/>
              </a:highlight>
              <a:ea typeface="宋体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            Move(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n-1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start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temp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goal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);</a:t>
            </a:r>
            <a:endParaRPr lang="zh-CN" altLang="zh-CN" sz="28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             </a:t>
            </a:r>
            <a:r>
              <a:rPr lang="en-US" altLang="zh-CN" sz="2400" b="1" kern="0" dirty="0" err="1">
                <a:ea typeface="宋体"/>
                <a:cs typeface="Times New Roman" panose="02020603050405020304" pitchFamily="18" charset="0"/>
              </a:rPr>
              <a:t>printf</a:t>
            </a:r>
            <a:r>
              <a:rPr lang="en-US" altLang="zh-CN" sz="2400" b="1" kern="0" dirty="0">
                <a:ea typeface="宋体"/>
                <a:cs typeface="Times New Roman" panose="02020603050405020304" pitchFamily="18" charset="0"/>
              </a:rPr>
              <a:t>(“Move disk %d from %d to %d.\n”, n, start, goal);</a:t>
            </a:r>
            <a:endParaRPr lang="zh-CN" altLang="zh-CN" sz="2400" b="1" kern="100" dirty="0">
              <a:ea typeface="宋体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            Move(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n-1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temp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goal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, </a:t>
            </a:r>
            <a:r>
              <a:rPr lang="en-US" altLang="zh-CN" sz="2800" b="1" kern="0" dirty="0">
                <a:solidFill>
                  <a:srgbClr val="FF0000"/>
                </a:solidFill>
                <a:ea typeface="宋体"/>
                <a:cs typeface="Times New Roman" panose="02020603050405020304" pitchFamily="18" charset="0"/>
              </a:rPr>
              <a:t>start</a:t>
            </a: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);    </a:t>
            </a:r>
            <a:r>
              <a:rPr lang="en-US" altLang="zh-CN" sz="2800" b="1" kern="0" dirty="0">
                <a:highlight>
                  <a:srgbClr val="FFFF00"/>
                </a:highlight>
                <a:ea typeface="宋体"/>
                <a:cs typeface="Times New Roman" panose="02020603050405020304" pitchFamily="18" charset="0"/>
              </a:rPr>
              <a:t>}</a:t>
            </a:r>
            <a:endParaRPr lang="zh-CN" altLang="zh-CN" sz="2800" b="1" kern="100" dirty="0">
              <a:highlight>
                <a:srgbClr val="FFFF00"/>
              </a:highlight>
              <a:ea typeface="宋体"/>
              <a:cs typeface="Times New Roman" panose="02020603050405020304" pitchFamily="18" charset="0"/>
            </a:endParaRPr>
          </a:p>
          <a:p>
            <a:pPr indent="266700"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2800" b="1" kern="0" dirty="0">
                <a:ea typeface="宋体"/>
                <a:cs typeface="Times New Roman" panose="02020603050405020304" pitchFamily="18" charset="0"/>
              </a:rPr>
              <a:t>}</a:t>
            </a:r>
            <a:endParaRPr lang="zh-CN" altLang="zh-CN" sz="2800" b="1" kern="100" dirty="0">
              <a:ea typeface="宋体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5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8">
            <a:extLst>
              <a:ext uri="{FF2B5EF4-FFF2-40B4-BE49-F238E27FC236}">
                <a16:creationId xmlns:a16="http://schemas.microsoft.com/office/drawing/2014/main" id="{9E8DB6C9-54AC-4644-B41A-A36D4EDC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60350"/>
            <a:ext cx="6750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en-US" sz="2400" b="1">
                <a:latin typeface="Times New Roman" panose="02020603050405020304" pitchFamily="18" charset="0"/>
              </a:rPr>
              <a:t>如何利用程序设计语言实现上述抽象类型？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341" name="TextBox 1">
            <a:extLst>
              <a:ext uri="{FF2B5EF4-FFF2-40B4-BE49-F238E27FC236}">
                <a16:creationId xmlns:a16="http://schemas.microsoft.com/office/drawing/2014/main" id="{8A2F49AA-AC8F-4F79-BE72-A919ECAAC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36613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1. </a:t>
            </a:r>
            <a:r>
              <a:rPr lang="zh-CN" altLang="en-US" sz="2400" b="1">
                <a:latin typeface="Times New Roman" panose="02020603050405020304" pitchFamily="18" charset="0"/>
              </a:rPr>
              <a:t>数据存储</a:t>
            </a:r>
          </a:p>
        </p:txBody>
      </p:sp>
      <p:sp>
        <p:nvSpPr>
          <p:cNvPr id="14342" name="矩形 1">
            <a:extLst>
              <a:ext uri="{FF2B5EF4-FFF2-40B4-BE49-F238E27FC236}">
                <a16:creationId xmlns:a16="http://schemas.microsoft.com/office/drawing/2014/main" id="{5C6CA287-53F2-4F20-8EF1-44A41ACCB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8178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en-US" altLang="zh-CN" sz="2000" b="1">
                <a:latin typeface="Times New Roman" panose="02020603050405020304" pitchFamily="18" charset="0"/>
              </a:rPr>
              <a:t>C</a:t>
            </a:r>
            <a:r>
              <a:rPr lang="zh-CN" altLang="en-US" sz="2000" b="1">
                <a:latin typeface="Times New Roman" panose="02020603050405020304" pitchFamily="18" charset="0"/>
              </a:rPr>
              <a:t>语言（包括其他高级语言）提供了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数组、结构、链表</a:t>
            </a:r>
            <a:r>
              <a:rPr lang="zh-CN" altLang="en-US" sz="2000" b="1">
                <a:latin typeface="Times New Roman" panose="02020603050405020304" pitchFamily="18" charset="0"/>
              </a:rPr>
              <a:t>等。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en-US" sz="2000" b="1">
                <a:latin typeface="Times New Roman" panose="02020603050405020304" pitchFamily="18" charset="0"/>
              </a:rPr>
              <a:t>数据结构的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存储实现</a:t>
            </a:r>
            <a:r>
              <a:rPr lang="zh-CN" altLang="en-US" sz="2000" b="1">
                <a:latin typeface="Times New Roman" panose="02020603050405020304" pitchFamily="18" charset="0"/>
              </a:rPr>
              <a:t>跟所需要的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zh-CN" altLang="en-US" sz="2000" b="1">
                <a:latin typeface="Times New Roman" panose="02020603050405020304" pitchFamily="18" charset="0"/>
              </a:rPr>
              <a:t>密切相关。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en-US" sz="2000" b="1">
                <a:latin typeface="Times New Roman" panose="02020603050405020304" pitchFamily="18" charset="0"/>
              </a:rPr>
              <a:t>在数据结构里，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利用数组和链表方式来实现</a:t>
            </a:r>
            <a:r>
              <a:rPr lang="zh-CN" altLang="en-US" sz="2000" b="1">
                <a:latin typeface="Times New Roman" panose="02020603050405020304" pitchFamily="18" charset="0"/>
              </a:rPr>
              <a:t>的，包括很复杂的数据结构，如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图、树</a:t>
            </a:r>
            <a:r>
              <a:rPr lang="zh-CN" altLang="en-US" sz="2000" b="1">
                <a:latin typeface="Times New Roman" panose="02020603050405020304" pitchFamily="18" charset="0"/>
              </a:rPr>
              <a:t>等。</a:t>
            </a:r>
          </a:p>
        </p:txBody>
      </p:sp>
      <p:sp>
        <p:nvSpPr>
          <p:cNvPr id="14343" name="TextBox 1">
            <a:extLst>
              <a:ext uri="{FF2B5EF4-FFF2-40B4-BE49-F238E27FC236}">
                <a16:creationId xmlns:a16="http://schemas.microsoft.com/office/drawing/2014/main" id="{F41BB085-F24B-4AC1-8601-C24F86DC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73463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2. </a:t>
            </a:r>
            <a:r>
              <a:rPr lang="zh-CN" altLang="en-US" sz="2400" b="1">
                <a:latin typeface="Times New Roman" panose="02020603050405020304" pitchFamily="18" charset="0"/>
              </a:rPr>
              <a:t>操作实现</a:t>
            </a:r>
          </a:p>
        </p:txBody>
      </p:sp>
      <p:sp>
        <p:nvSpPr>
          <p:cNvPr id="14344" name="矩形 8">
            <a:extLst>
              <a:ext uri="{FF2B5EF4-FFF2-40B4-BE49-F238E27FC236}">
                <a16:creationId xmlns:a16="http://schemas.microsoft.com/office/drawing/2014/main" id="{E0898221-A075-423A-8112-C177BD1F1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62400"/>
            <a:ext cx="79629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>
                <a:latin typeface="Times New Roman" panose="02020603050405020304" pitchFamily="18" charset="0"/>
              </a:rPr>
              <a:t> 流程控制语句，即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分支控制语句</a:t>
            </a:r>
            <a:r>
              <a:rPr lang="zh-CN" altLang="en-US" sz="2000" b="1">
                <a:latin typeface="Times New Roman" panose="02020603050405020304" pitchFamily="18" charset="0"/>
              </a:rPr>
              <a:t>（如</a:t>
            </a:r>
            <a:r>
              <a:rPr lang="en-US" altLang="zh-CN" sz="2000" b="1">
                <a:latin typeface="Times New Roman" panose="02020603050405020304" pitchFamily="18" charset="0"/>
              </a:rPr>
              <a:t>if-else</a:t>
            </a:r>
            <a:r>
              <a:rPr lang="zh-CN" altLang="en-US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</a:rPr>
              <a:t>switch</a:t>
            </a:r>
            <a:r>
              <a:rPr lang="zh-CN" altLang="en-US" sz="2000" b="1">
                <a:latin typeface="Times New Roman" panose="02020603050405020304" pitchFamily="18" charset="0"/>
              </a:rPr>
              <a:t>语句）、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循环控制语句</a:t>
            </a:r>
            <a:r>
              <a:rPr lang="zh-CN" altLang="en-US" sz="2000" b="1">
                <a:latin typeface="Times New Roman" panose="02020603050405020304" pitchFamily="18" charset="0"/>
              </a:rPr>
              <a:t>（如</a:t>
            </a:r>
            <a:r>
              <a:rPr lang="en-US" altLang="zh-CN" sz="2000" b="1">
                <a:latin typeface="Times New Roman" panose="02020603050405020304" pitchFamily="18" charset="0"/>
              </a:rPr>
              <a:t>for</a:t>
            </a:r>
            <a:r>
              <a:rPr lang="zh-CN" altLang="en-US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</a:rPr>
              <a:t>while</a:t>
            </a:r>
            <a:r>
              <a:rPr lang="zh-CN" altLang="en-US" sz="2000" b="1">
                <a:latin typeface="Times New Roman" panose="02020603050405020304" pitchFamily="18" charset="0"/>
              </a:rPr>
              <a:t>、</a:t>
            </a:r>
            <a:r>
              <a:rPr lang="en-US" altLang="zh-CN" sz="2000" b="1">
                <a:latin typeface="Times New Roman" panose="02020603050405020304" pitchFamily="18" charset="0"/>
              </a:rPr>
              <a:t>do-while</a:t>
            </a:r>
            <a:r>
              <a:rPr lang="zh-CN" altLang="en-US" sz="2000" b="1">
                <a:latin typeface="Times New Roman" panose="02020603050405020304" pitchFamily="18" charset="0"/>
              </a:rPr>
              <a:t>语句）。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</a:rPr>
              <a:t>此外，还有模块化的程序设计方法</a:t>
            </a:r>
            <a:r>
              <a:rPr lang="en-US" altLang="zh-CN" sz="2000" b="1">
                <a:latin typeface="Times New Roman" panose="02020603050405020304" pitchFamily="18" charset="0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endParaRPr lang="en-US" altLang="zh-CN" sz="24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例如，</a:t>
            </a:r>
            <a:r>
              <a:rPr lang="zh-CN" altLang="zh-CN" sz="2000" b="1"/>
              <a:t>求</a:t>
            </a:r>
            <a:r>
              <a:rPr lang="en-US" altLang="zh-CN" sz="2000" b="1"/>
              <a:t>S</a:t>
            </a:r>
            <a:r>
              <a:rPr lang="zh-CN" altLang="zh-CN" sz="2000" b="1"/>
              <a:t>中元素的平均值</a:t>
            </a:r>
            <a:r>
              <a:rPr lang="zh-CN" altLang="en-US" sz="2000" b="1"/>
              <a:t>、</a:t>
            </a:r>
            <a:r>
              <a:rPr lang="zh-CN" altLang="zh-CN" sz="2000" b="1"/>
              <a:t>最大值</a:t>
            </a:r>
            <a:r>
              <a:rPr lang="zh-CN" altLang="en-US" sz="2000" b="1"/>
              <a:t>、</a:t>
            </a:r>
            <a:r>
              <a:rPr lang="zh-CN" altLang="zh-CN" sz="2000" b="1"/>
              <a:t>最小值</a:t>
            </a:r>
            <a:r>
              <a:rPr lang="zh-CN" altLang="en-US" sz="2000" b="1"/>
              <a:t>、</a:t>
            </a:r>
            <a:r>
              <a:rPr lang="zh-CN" altLang="zh-CN" sz="2000" b="1"/>
              <a:t>中位数</a:t>
            </a:r>
            <a:r>
              <a:rPr lang="zh-CN" altLang="en-US" sz="2000" b="1"/>
              <a:t>，可使用函数来完成。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3" grpId="0"/>
      <p:bldP spid="14344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2">
            <a:extLst>
              <a:ext uri="{FF2B5EF4-FFF2-40B4-BE49-F238E27FC236}">
                <a16:creationId xmlns:a16="http://schemas.microsoft.com/office/drawing/2014/main" id="{336A1B22-171E-43F4-A60C-A12BE5DC5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</a:endParaRPr>
          </a:p>
        </p:txBody>
      </p:sp>
      <p:grpSp>
        <p:nvGrpSpPr>
          <p:cNvPr id="30723" name="Group 2">
            <a:extLst>
              <a:ext uri="{FF2B5EF4-FFF2-40B4-BE49-F238E27FC236}">
                <a16:creationId xmlns:a16="http://schemas.microsoft.com/office/drawing/2014/main" id="{B3C31B2E-1669-46FB-A56C-1E3F9CF830C0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166688"/>
            <a:ext cx="8736013" cy="6602412"/>
            <a:chOff x="1872" y="4497"/>
            <a:chExt cx="8748" cy="4034"/>
          </a:xfrm>
        </p:grpSpPr>
        <p:sp>
          <p:nvSpPr>
            <p:cNvPr id="30724" name="Text Box 3">
              <a:extLst>
                <a:ext uri="{FF2B5EF4-FFF2-40B4-BE49-F238E27FC236}">
                  <a16:creationId xmlns:a16="http://schemas.microsoft.com/office/drawing/2014/main" id="{F6E6794B-53C3-4D99-BF0C-EA256B76E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7734"/>
              <a:ext cx="18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①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25" name="AutoShape 4">
              <a:extLst>
                <a:ext uri="{FF2B5EF4-FFF2-40B4-BE49-F238E27FC236}">
                  <a16:creationId xmlns:a16="http://schemas.microsoft.com/office/drawing/2014/main" id="{D230C6F6-425C-4543-B4A9-FB6679FF4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" y="5274"/>
              <a:ext cx="1990" cy="43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26" name="AutoShape 5">
              <a:extLst>
                <a:ext uri="{FF2B5EF4-FFF2-40B4-BE49-F238E27FC236}">
                  <a16:creationId xmlns:a16="http://schemas.microsoft.com/office/drawing/2014/main" id="{E70ADEA3-D908-4ECA-AF08-D90D51E17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" y="4629"/>
              <a:ext cx="1990" cy="405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27" name="AutoShape 6">
              <a:extLst>
                <a:ext uri="{FF2B5EF4-FFF2-40B4-BE49-F238E27FC236}">
                  <a16:creationId xmlns:a16="http://schemas.microsoft.com/office/drawing/2014/main" id="{CB7AA8E2-E3C4-45CB-B17B-E349062EB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5" y="8172"/>
              <a:ext cx="1990" cy="31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28" name="AutoShape 7">
              <a:extLst>
                <a:ext uri="{FF2B5EF4-FFF2-40B4-BE49-F238E27FC236}">
                  <a16:creationId xmlns:a16="http://schemas.microsoft.com/office/drawing/2014/main" id="{5C5F97A5-514B-42A9-AA03-143D37B01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5" y="7785"/>
              <a:ext cx="1990" cy="31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29" name="AutoShape 8">
              <a:extLst>
                <a:ext uri="{FF2B5EF4-FFF2-40B4-BE49-F238E27FC236}">
                  <a16:creationId xmlns:a16="http://schemas.microsoft.com/office/drawing/2014/main" id="{9FFD1572-AEA3-4FB4-A4D9-A656DCB8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5" y="8118"/>
              <a:ext cx="1990" cy="413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30" name="AutoShape 9">
              <a:extLst>
                <a:ext uri="{FF2B5EF4-FFF2-40B4-BE49-F238E27FC236}">
                  <a16:creationId xmlns:a16="http://schemas.microsoft.com/office/drawing/2014/main" id="{C529BFAE-6225-49D7-A1E1-E62B3D5DC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4497"/>
              <a:ext cx="1995" cy="360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31" name="Rectangle 10">
              <a:extLst>
                <a:ext uri="{FF2B5EF4-FFF2-40B4-BE49-F238E27FC236}">
                  <a16:creationId xmlns:a16="http://schemas.microsoft.com/office/drawing/2014/main" id="{6C34D6B9-8B7A-41C3-A731-349A12DA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" y="4923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1E4AF726-8811-4F64-9D9A-0D3B24254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6" y="4560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(3,1,3,2)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33" name="Text Box 12">
              <a:extLst>
                <a:ext uri="{FF2B5EF4-FFF2-40B4-BE49-F238E27FC236}">
                  <a16:creationId xmlns:a16="http://schemas.microsoft.com/office/drawing/2014/main" id="{D87939F0-E9F1-491B-B387-CA03CE0D4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" y="5118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(2,1,2,3)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34" name="Rectangle 13">
              <a:extLst>
                <a:ext uri="{FF2B5EF4-FFF2-40B4-BE49-F238E27FC236}">
                  <a16:creationId xmlns:a16="http://schemas.microsoft.com/office/drawing/2014/main" id="{B816E916-7835-4C1D-AFF6-B86478F9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6582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35" name="Rectangle 14">
              <a:extLst>
                <a:ext uri="{FF2B5EF4-FFF2-40B4-BE49-F238E27FC236}">
                  <a16:creationId xmlns:a16="http://schemas.microsoft.com/office/drawing/2014/main" id="{52A6234A-77EA-4C90-A091-88087AB82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5859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36" name="Text Box 15">
              <a:extLst>
                <a:ext uri="{FF2B5EF4-FFF2-40B4-BE49-F238E27FC236}">
                  <a16:creationId xmlns:a16="http://schemas.microsoft.com/office/drawing/2014/main" id="{4A56ACDE-5C2E-40F3-850D-DD2496CAE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0" y="6081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(1,1,3,2)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37" name="Rectangle 16">
              <a:extLst>
                <a:ext uri="{FF2B5EF4-FFF2-40B4-BE49-F238E27FC236}">
                  <a16:creationId xmlns:a16="http://schemas.microsoft.com/office/drawing/2014/main" id="{F0934201-74DB-47D9-9E1E-D0896E8EF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9" y="7422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38" name="Text Box 17">
              <a:extLst>
                <a:ext uri="{FF2B5EF4-FFF2-40B4-BE49-F238E27FC236}">
                  <a16:creationId xmlns:a16="http://schemas.microsoft.com/office/drawing/2014/main" id="{D2770913-2291-40F8-8EF1-6080F622F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819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(0,1,2,3)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39" name="Line 18">
              <a:extLst>
                <a:ext uri="{FF2B5EF4-FFF2-40B4-BE49-F238E27FC236}">
                  <a16:creationId xmlns:a16="http://schemas.microsoft.com/office/drawing/2014/main" id="{5BB92C7D-9391-43E3-9DB9-8567351FC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9" y="5034"/>
              <a:ext cx="1667" cy="7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19">
              <a:extLst>
                <a:ext uri="{FF2B5EF4-FFF2-40B4-BE49-F238E27FC236}">
                  <a16:creationId xmlns:a16="http://schemas.microsoft.com/office/drawing/2014/main" id="{D5116C58-8BE7-496C-B8B3-BFF87E8E3C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50558" flipH="1">
              <a:off x="2668" y="6805"/>
              <a:ext cx="556" cy="4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20">
              <a:extLst>
                <a:ext uri="{FF2B5EF4-FFF2-40B4-BE49-F238E27FC236}">
                  <a16:creationId xmlns:a16="http://schemas.microsoft.com/office/drawing/2014/main" id="{249BBC10-90C4-494B-BB42-2E0D2FF570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656595" flipH="1">
              <a:off x="2733" y="6938"/>
              <a:ext cx="540" cy="3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Text Box 21">
              <a:extLst>
                <a:ext uri="{FF2B5EF4-FFF2-40B4-BE49-F238E27FC236}">
                  <a16:creationId xmlns:a16="http://schemas.microsoft.com/office/drawing/2014/main" id="{E96B5FF7-8F79-472C-993D-990881A3B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6789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(0,2,3,1)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43" name="Text Box 22">
              <a:extLst>
                <a:ext uri="{FF2B5EF4-FFF2-40B4-BE49-F238E27FC236}">
                  <a16:creationId xmlns:a16="http://schemas.microsoft.com/office/drawing/2014/main" id="{E0A89E1C-B79D-4772-9190-26082C5CE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4545"/>
              <a:ext cx="186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Move disk 2 from 1 to 2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44" name="Text Box 23">
              <a:extLst>
                <a:ext uri="{FF2B5EF4-FFF2-40B4-BE49-F238E27FC236}">
                  <a16:creationId xmlns:a16="http://schemas.microsoft.com/office/drawing/2014/main" id="{6C403710-9678-4D74-AA4D-A3FCD3A90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" y="6009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(1,3,2,1)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45" name="Rectangle 24">
              <a:extLst>
                <a:ext uri="{FF2B5EF4-FFF2-40B4-BE49-F238E27FC236}">
                  <a16:creationId xmlns:a16="http://schemas.microsoft.com/office/drawing/2014/main" id="{7AEBA2CA-9B82-422A-B9B5-601CA78AB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7422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46" name="Line 25">
              <a:extLst>
                <a:ext uri="{FF2B5EF4-FFF2-40B4-BE49-F238E27FC236}">
                  <a16:creationId xmlns:a16="http://schemas.microsoft.com/office/drawing/2014/main" id="{9C4DEFB9-9DD2-4A05-9600-9FF23D38F8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80021">
              <a:off x="3206" y="7008"/>
              <a:ext cx="425" cy="2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Text Box 26">
              <a:extLst>
                <a:ext uri="{FF2B5EF4-FFF2-40B4-BE49-F238E27FC236}">
                  <a16:creationId xmlns:a16="http://schemas.microsoft.com/office/drawing/2014/main" id="{0C7CD286-11AD-4CD1-9141-3155131D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7014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(0,3,1,2)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48" name="Text Box 27">
              <a:extLst>
                <a:ext uri="{FF2B5EF4-FFF2-40B4-BE49-F238E27FC236}">
                  <a16:creationId xmlns:a16="http://schemas.microsoft.com/office/drawing/2014/main" id="{67AF83A2-0169-4180-A339-4A5499517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5" y="4674"/>
              <a:ext cx="186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Move disk 3 from 1 to 3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49" name="Line 28">
              <a:extLst>
                <a:ext uri="{FF2B5EF4-FFF2-40B4-BE49-F238E27FC236}">
                  <a16:creationId xmlns:a16="http://schemas.microsoft.com/office/drawing/2014/main" id="{C21094AF-BC29-4CB5-87EA-EB540CB1B2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89553">
              <a:off x="4306" y="6021"/>
              <a:ext cx="907" cy="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Freeform 29">
              <a:extLst>
                <a:ext uri="{FF2B5EF4-FFF2-40B4-BE49-F238E27FC236}">
                  <a16:creationId xmlns:a16="http://schemas.microsoft.com/office/drawing/2014/main" id="{18292B91-218E-45D0-A22A-1648BB6AF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5165"/>
              <a:ext cx="1592" cy="2173"/>
            </a:xfrm>
            <a:custGeom>
              <a:avLst/>
              <a:gdLst>
                <a:gd name="T0" fmla="*/ 1305 w 1592"/>
                <a:gd name="T1" fmla="*/ 2173 h 2173"/>
                <a:gd name="T2" fmla="*/ 1050 w 1592"/>
                <a:gd name="T3" fmla="*/ 1483 h 2173"/>
                <a:gd name="T4" fmla="*/ 990 w 1592"/>
                <a:gd name="T5" fmla="*/ 1318 h 2173"/>
                <a:gd name="T6" fmla="*/ 600 w 1592"/>
                <a:gd name="T7" fmla="*/ 1303 h 2173"/>
                <a:gd name="T8" fmla="*/ 0 w 1592"/>
                <a:gd name="T9" fmla="*/ 718 h 2173"/>
                <a:gd name="T10" fmla="*/ 1592 w 1592"/>
                <a:gd name="T11" fmla="*/ 0 h 2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92"/>
                <a:gd name="T19" fmla="*/ 0 h 2173"/>
                <a:gd name="T20" fmla="*/ 1592 w 1592"/>
                <a:gd name="T21" fmla="*/ 2173 h 2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92" h="2173">
                  <a:moveTo>
                    <a:pt x="1305" y="2173"/>
                  </a:moveTo>
                  <a:lnTo>
                    <a:pt x="1050" y="1483"/>
                  </a:lnTo>
                  <a:lnTo>
                    <a:pt x="990" y="1318"/>
                  </a:lnTo>
                  <a:lnTo>
                    <a:pt x="600" y="1303"/>
                  </a:lnTo>
                  <a:lnTo>
                    <a:pt x="0" y="718"/>
                  </a:lnTo>
                  <a:lnTo>
                    <a:pt x="15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30">
              <a:extLst>
                <a:ext uri="{FF2B5EF4-FFF2-40B4-BE49-F238E27FC236}">
                  <a16:creationId xmlns:a16="http://schemas.microsoft.com/office/drawing/2014/main" id="{15B43441-7D50-4D50-9A90-F5D9EEE846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10447" flipH="1">
              <a:off x="3263" y="6029"/>
              <a:ext cx="907" cy="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Freeform 31">
              <a:extLst>
                <a:ext uri="{FF2B5EF4-FFF2-40B4-BE49-F238E27FC236}">
                  <a16:creationId xmlns:a16="http://schemas.microsoft.com/office/drawing/2014/main" id="{19E6D687-BA9D-4C96-9BB0-2D0169E4C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2" y="6108"/>
              <a:ext cx="630" cy="1200"/>
            </a:xfrm>
            <a:custGeom>
              <a:avLst/>
              <a:gdLst>
                <a:gd name="T0" fmla="*/ 255 w 630"/>
                <a:gd name="T1" fmla="*/ 1200 h 1200"/>
                <a:gd name="T2" fmla="*/ 0 w 630"/>
                <a:gd name="T3" fmla="*/ 585 h 1200"/>
                <a:gd name="T4" fmla="*/ 630 w 630"/>
                <a:gd name="T5" fmla="*/ 0 h 1200"/>
                <a:gd name="T6" fmla="*/ 0 60000 65536"/>
                <a:gd name="T7" fmla="*/ 0 60000 65536"/>
                <a:gd name="T8" fmla="*/ 0 60000 65536"/>
                <a:gd name="T9" fmla="*/ 0 w 630"/>
                <a:gd name="T10" fmla="*/ 0 h 1200"/>
                <a:gd name="T11" fmla="*/ 630 w 630"/>
                <a:gd name="T12" fmla="*/ 1200 h 1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0" h="1200">
                  <a:moveTo>
                    <a:pt x="255" y="1200"/>
                  </a:moveTo>
                  <a:lnTo>
                    <a:pt x="0" y="585"/>
                  </a:lnTo>
                  <a:lnTo>
                    <a:pt x="63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Rectangle 32">
              <a:extLst>
                <a:ext uri="{FF2B5EF4-FFF2-40B4-BE49-F238E27FC236}">
                  <a16:creationId xmlns:a16="http://schemas.microsoft.com/office/drawing/2014/main" id="{251927D1-21B2-4E17-8FE2-01B92164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9" y="5874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54" name="Text Box 33">
              <a:extLst>
                <a:ext uri="{FF2B5EF4-FFF2-40B4-BE49-F238E27FC236}">
                  <a16:creationId xmlns:a16="http://schemas.microsoft.com/office/drawing/2014/main" id="{AC686BDF-20CC-4190-9EF2-A3E65B73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" y="6108"/>
              <a:ext cx="969" cy="1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(1,2,1,3)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55" name="Text Box 34">
              <a:extLst>
                <a:ext uri="{FF2B5EF4-FFF2-40B4-BE49-F238E27FC236}">
                  <a16:creationId xmlns:a16="http://schemas.microsoft.com/office/drawing/2014/main" id="{1D1F26BB-6F7E-48E7-A66F-214A704D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" y="6729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(0,1,2,3)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56" name="Text Box 35">
              <a:extLst>
                <a:ext uri="{FF2B5EF4-FFF2-40B4-BE49-F238E27FC236}">
                  <a16:creationId xmlns:a16="http://schemas.microsoft.com/office/drawing/2014/main" id="{BFBED292-3E1D-43D2-8CF8-3EE78EF2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7" y="8182"/>
              <a:ext cx="186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Move disk 1 from 3 to 2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57" name="Text Box 36">
              <a:extLst>
                <a:ext uri="{FF2B5EF4-FFF2-40B4-BE49-F238E27FC236}">
                  <a16:creationId xmlns:a16="http://schemas.microsoft.com/office/drawing/2014/main" id="{BAB1EE1C-3A28-490B-BADE-FF485142F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" y="6759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(0,3,1,2)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58" name="Text Box 37">
              <a:extLst>
                <a:ext uri="{FF2B5EF4-FFF2-40B4-BE49-F238E27FC236}">
                  <a16:creationId xmlns:a16="http://schemas.microsoft.com/office/drawing/2014/main" id="{3226B3B7-EB81-4FC5-AB75-529A986E6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6" y="6039"/>
              <a:ext cx="969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(1,1,3,2)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59" name="Text Box 38">
              <a:extLst>
                <a:ext uri="{FF2B5EF4-FFF2-40B4-BE49-F238E27FC236}">
                  <a16:creationId xmlns:a16="http://schemas.microsoft.com/office/drawing/2014/main" id="{FB4C9EC4-0086-4B0A-BBB9-19A62912B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" y="7014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(0,1,2,3)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60" name="Line 39">
              <a:extLst>
                <a:ext uri="{FF2B5EF4-FFF2-40B4-BE49-F238E27FC236}">
                  <a16:creationId xmlns:a16="http://schemas.microsoft.com/office/drawing/2014/main" id="{8EF89C9C-BB09-40C9-99B3-4CDCF55DEE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10447" flipH="1">
              <a:off x="7209" y="6026"/>
              <a:ext cx="737" cy="4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40">
              <a:extLst>
                <a:ext uri="{FF2B5EF4-FFF2-40B4-BE49-F238E27FC236}">
                  <a16:creationId xmlns:a16="http://schemas.microsoft.com/office/drawing/2014/main" id="{24E38B7D-33E6-46A1-8344-B9B919B40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6" y="5034"/>
              <a:ext cx="1667" cy="7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Text Box 41">
              <a:extLst>
                <a:ext uri="{FF2B5EF4-FFF2-40B4-BE49-F238E27FC236}">
                  <a16:creationId xmlns:a16="http://schemas.microsoft.com/office/drawing/2014/main" id="{B2CA937C-7A3F-4308-81EE-F252F10AE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6" y="6990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(0,2,3,1)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63" name="Text Box 42">
              <a:extLst>
                <a:ext uri="{FF2B5EF4-FFF2-40B4-BE49-F238E27FC236}">
                  <a16:creationId xmlns:a16="http://schemas.microsoft.com/office/drawing/2014/main" id="{7E4A9B89-BEDA-4EAA-8AF5-E033D340B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1" y="6819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(0,2,3,1)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64" name="Text Box 43">
              <a:extLst>
                <a:ext uri="{FF2B5EF4-FFF2-40B4-BE49-F238E27FC236}">
                  <a16:creationId xmlns:a16="http://schemas.microsoft.com/office/drawing/2014/main" id="{C4C61129-03E8-4835-ABA1-8EE8FEF4A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5" y="5184"/>
              <a:ext cx="9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2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Arial Narrow" panose="020B0606020202030204" pitchFamily="34" charset="0"/>
                </a:rPr>
                <a:t>Move (2,2,3,1)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765" name="Line 44">
              <a:extLst>
                <a:ext uri="{FF2B5EF4-FFF2-40B4-BE49-F238E27FC236}">
                  <a16:creationId xmlns:a16="http://schemas.microsoft.com/office/drawing/2014/main" id="{EBCB7EB0-C275-43E8-9E0F-AD1CB043D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5" y="4992"/>
              <a:ext cx="1610" cy="7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45">
              <a:extLst>
                <a:ext uri="{FF2B5EF4-FFF2-40B4-BE49-F238E27FC236}">
                  <a16:creationId xmlns:a16="http://schemas.microsoft.com/office/drawing/2014/main" id="{D74BC69A-D7C6-4DBC-A658-E20A93B65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0" y="5184"/>
              <a:ext cx="1440" cy="6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46">
              <a:extLst>
                <a:ext uri="{FF2B5EF4-FFF2-40B4-BE49-F238E27FC236}">
                  <a16:creationId xmlns:a16="http://schemas.microsoft.com/office/drawing/2014/main" id="{B79A5394-88DA-4B5A-80A5-FDA61579B0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59677" flipH="1">
              <a:off x="3303" y="5943"/>
              <a:ext cx="789" cy="4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Line 47">
              <a:extLst>
                <a:ext uri="{FF2B5EF4-FFF2-40B4-BE49-F238E27FC236}">
                  <a16:creationId xmlns:a16="http://schemas.microsoft.com/office/drawing/2014/main" id="{4D888B4A-2A17-4DB3-A451-D5833B493C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89553">
              <a:off x="4308" y="6164"/>
              <a:ext cx="737" cy="4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Line 48">
              <a:extLst>
                <a:ext uri="{FF2B5EF4-FFF2-40B4-BE49-F238E27FC236}">
                  <a16:creationId xmlns:a16="http://schemas.microsoft.com/office/drawing/2014/main" id="{644BCE34-C7DC-4425-805E-565B119A88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08412" flipH="1">
              <a:off x="2573" y="6866"/>
              <a:ext cx="595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Line 49">
              <a:extLst>
                <a:ext uri="{FF2B5EF4-FFF2-40B4-BE49-F238E27FC236}">
                  <a16:creationId xmlns:a16="http://schemas.microsoft.com/office/drawing/2014/main" id="{7644AEE5-61D9-4291-8179-E2BCE3FBB3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49442">
              <a:off x="3209" y="6798"/>
              <a:ext cx="556" cy="4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50">
              <a:extLst>
                <a:ext uri="{FF2B5EF4-FFF2-40B4-BE49-F238E27FC236}">
                  <a16:creationId xmlns:a16="http://schemas.microsoft.com/office/drawing/2014/main" id="{7544AEF2-42B4-4939-8796-E0C0A6887F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89553">
              <a:off x="8206" y="6044"/>
              <a:ext cx="964" cy="4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Line 51">
              <a:extLst>
                <a:ext uri="{FF2B5EF4-FFF2-40B4-BE49-F238E27FC236}">
                  <a16:creationId xmlns:a16="http://schemas.microsoft.com/office/drawing/2014/main" id="{F851F5A1-8296-4E47-A494-27B10916D3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910447" flipH="1">
              <a:off x="7250" y="6050"/>
              <a:ext cx="794" cy="4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Line 52">
              <a:extLst>
                <a:ext uri="{FF2B5EF4-FFF2-40B4-BE49-F238E27FC236}">
                  <a16:creationId xmlns:a16="http://schemas.microsoft.com/office/drawing/2014/main" id="{4478FFFC-407A-4735-B386-FEA38CE5D0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5" y="4620"/>
              <a:ext cx="0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Rectangle 53">
              <a:extLst>
                <a:ext uri="{FF2B5EF4-FFF2-40B4-BE49-F238E27FC236}">
                  <a16:creationId xmlns:a16="http://schemas.microsoft.com/office/drawing/2014/main" id="{FF8D59DF-93AF-4F26-9BAB-E18761E9E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6598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75" name="Rectangle 54">
              <a:extLst>
                <a:ext uri="{FF2B5EF4-FFF2-40B4-BE49-F238E27FC236}">
                  <a16:creationId xmlns:a16="http://schemas.microsoft.com/office/drawing/2014/main" id="{300B6BFA-07EB-460A-BE5F-CE651B8E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7438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76" name="Line 55">
              <a:extLst>
                <a:ext uri="{FF2B5EF4-FFF2-40B4-BE49-F238E27FC236}">
                  <a16:creationId xmlns:a16="http://schemas.microsoft.com/office/drawing/2014/main" id="{1C79DF57-FA0D-41F5-AB51-3861884CD9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50558" flipH="1">
              <a:off x="4735" y="6821"/>
              <a:ext cx="556" cy="4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Line 56">
              <a:extLst>
                <a:ext uri="{FF2B5EF4-FFF2-40B4-BE49-F238E27FC236}">
                  <a16:creationId xmlns:a16="http://schemas.microsoft.com/office/drawing/2014/main" id="{2670BD88-FFE2-4FE4-A417-34D97E145E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656595" flipH="1">
              <a:off x="4800" y="6954"/>
              <a:ext cx="540" cy="3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Rectangle 57">
              <a:extLst>
                <a:ext uri="{FF2B5EF4-FFF2-40B4-BE49-F238E27FC236}">
                  <a16:creationId xmlns:a16="http://schemas.microsoft.com/office/drawing/2014/main" id="{E8B84652-54F2-4244-94EA-3542E5678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1" y="7438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79" name="Line 58">
              <a:extLst>
                <a:ext uri="{FF2B5EF4-FFF2-40B4-BE49-F238E27FC236}">
                  <a16:creationId xmlns:a16="http://schemas.microsoft.com/office/drawing/2014/main" id="{60458255-0147-48C5-8191-9457A67B2F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08412" flipH="1">
              <a:off x="4639" y="6852"/>
              <a:ext cx="595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Line 59">
              <a:extLst>
                <a:ext uri="{FF2B5EF4-FFF2-40B4-BE49-F238E27FC236}">
                  <a16:creationId xmlns:a16="http://schemas.microsoft.com/office/drawing/2014/main" id="{2440DC19-A4D2-4DBE-899F-962CA9E6EE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49442">
              <a:off x="5276" y="6814"/>
              <a:ext cx="556" cy="4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Rectangle 60">
              <a:extLst>
                <a:ext uri="{FF2B5EF4-FFF2-40B4-BE49-F238E27FC236}">
                  <a16:creationId xmlns:a16="http://schemas.microsoft.com/office/drawing/2014/main" id="{5DE74F6C-210A-4095-9B97-FCE99B9AE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" y="6545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82" name="Rectangle 61">
              <a:extLst>
                <a:ext uri="{FF2B5EF4-FFF2-40B4-BE49-F238E27FC236}">
                  <a16:creationId xmlns:a16="http://schemas.microsoft.com/office/drawing/2014/main" id="{1408E808-8638-4A56-9249-E4A6B7540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1" y="7385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83" name="Line 62">
              <a:extLst>
                <a:ext uri="{FF2B5EF4-FFF2-40B4-BE49-F238E27FC236}">
                  <a16:creationId xmlns:a16="http://schemas.microsoft.com/office/drawing/2014/main" id="{F222D9D4-08B6-4AD1-9A3A-0594819FFF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50558" flipH="1">
              <a:off x="6630" y="6768"/>
              <a:ext cx="556" cy="4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Line 63">
              <a:extLst>
                <a:ext uri="{FF2B5EF4-FFF2-40B4-BE49-F238E27FC236}">
                  <a16:creationId xmlns:a16="http://schemas.microsoft.com/office/drawing/2014/main" id="{C662BE89-1E01-472F-9DCD-415C8DEE68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656595" flipH="1">
              <a:off x="6695" y="6901"/>
              <a:ext cx="540" cy="3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Rectangle 64">
              <a:extLst>
                <a:ext uri="{FF2B5EF4-FFF2-40B4-BE49-F238E27FC236}">
                  <a16:creationId xmlns:a16="http://schemas.microsoft.com/office/drawing/2014/main" id="{B4C6CD6D-2CA2-4FB4-A79A-3969BC93A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" y="7385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86" name="Line 65">
              <a:extLst>
                <a:ext uri="{FF2B5EF4-FFF2-40B4-BE49-F238E27FC236}">
                  <a16:creationId xmlns:a16="http://schemas.microsoft.com/office/drawing/2014/main" id="{F3BCC3B6-B6D4-4F04-B49A-F39F403F28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08412" flipH="1">
              <a:off x="6550" y="6800"/>
              <a:ext cx="595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Line 66">
              <a:extLst>
                <a:ext uri="{FF2B5EF4-FFF2-40B4-BE49-F238E27FC236}">
                  <a16:creationId xmlns:a16="http://schemas.microsoft.com/office/drawing/2014/main" id="{D38FC0D8-56B7-4354-94CC-9DE7A45568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49442">
              <a:off x="7171" y="6761"/>
              <a:ext cx="556" cy="4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Rectangle 67">
              <a:extLst>
                <a:ext uri="{FF2B5EF4-FFF2-40B4-BE49-F238E27FC236}">
                  <a16:creationId xmlns:a16="http://schemas.microsoft.com/office/drawing/2014/main" id="{D0628B3F-7566-438C-A5A8-22C5B3EA3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1" y="6545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89" name="Rectangle 68">
              <a:extLst>
                <a:ext uri="{FF2B5EF4-FFF2-40B4-BE49-F238E27FC236}">
                  <a16:creationId xmlns:a16="http://schemas.microsoft.com/office/drawing/2014/main" id="{6B711BAA-E2AC-4233-8F25-B144CFF33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" y="7385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90" name="Line 69">
              <a:extLst>
                <a:ext uri="{FF2B5EF4-FFF2-40B4-BE49-F238E27FC236}">
                  <a16:creationId xmlns:a16="http://schemas.microsoft.com/office/drawing/2014/main" id="{DEAEAE51-7DD3-4FCF-853C-AE627D1C7F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950558" flipH="1">
              <a:off x="8700" y="6768"/>
              <a:ext cx="556" cy="4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Line 70">
              <a:extLst>
                <a:ext uri="{FF2B5EF4-FFF2-40B4-BE49-F238E27FC236}">
                  <a16:creationId xmlns:a16="http://schemas.microsoft.com/office/drawing/2014/main" id="{7F347967-84DE-45A8-AC65-DBC101609F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656595" flipH="1">
              <a:off x="8765" y="6901"/>
              <a:ext cx="540" cy="3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Rectangle 71">
              <a:extLst>
                <a:ext uri="{FF2B5EF4-FFF2-40B4-BE49-F238E27FC236}">
                  <a16:creationId xmlns:a16="http://schemas.microsoft.com/office/drawing/2014/main" id="{21256B1C-B7C8-49D1-A297-8301DEF6A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6" y="7385"/>
              <a:ext cx="180" cy="186"/>
            </a:xfrm>
            <a:prstGeom prst="rect">
              <a:avLst/>
            </a:prstGeom>
            <a:solidFill>
              <a:srgbClr val="FFFFFF"/>
            </a:solidFill>
            <a:ln w="76200">
              <a:solidFill>
                <a:srgbClr val="33333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793" name="Line 72">
              <a:extLst>
                <a:ext uri="{FF2B5EF4-FFF2-40B4-BE49-F238E27FC236}">
                  <a16:creationId xmlns:a16="http://schemas.microsoft.com/office/drawing/2014/main" id="{F73C3C3D-56C1-4FF8-B981-7680CE3A6C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208412" flipH="1">
              <a:off x="8605" y="6814"/>
              <a:ext cx="595" cy="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Line 73">
              <a:extLst>
                <a:ext uri="{FF2B5EF4-FFF2-40B4-BE49-F238E27FC236}">
                  <a16:creationId xmlns:a16="http://schemas.microsoft.com/office/drawing/2014/main" id="{F497ED0C-6B44-402F-BFE9-4E0A4CD4E0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49442">
              <a:off x="9241" y="6761"/>
              <a:ext cx="556" cy="4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5" name="Line 74">
              <a:extLst>
                <a:ext uri="{FF2B5EF4-FFF2-40B4-BE49-F238E27FC236}">
                  <a16:creationId xmlns:a16="http://schemas.microsoft.com/office/drawing/2014/main" id="{FB077282-5250-4F46-AD6D-D884FCFBE4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80021">
              <a:off x="5265" y="7005"/>
              <a:ext cx="425" cy="2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6" name="Line 75">
              <a:extLst>
                <a:ext uri="{FF2B5EF4-FFF2-40B4-BE49-F238E27FC236}">
                  <a16:creationId xmlns:a16="http://schemas.microsoft.com/office/drawing/2014/main" id="{76FA531D-9E04-4C0B-83BD-D4130987C9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80021">
              <a:off x="7155" y="6954"/>
              <a:ext cx="425" cy="2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Line 76">
              <a:extLst>
                <a:ext uri="{FF2B5EF4-FFF2-40B4-BE49-F238E27FC236}">
                  <a16:creationId xmlns:a16="http://schemas.microsoft.com/office/drawing/2014/main" id="{F07500E9-FD0A-4A81-AF3A-1CE2E1619B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80021">
              <a:off x="9225" y="6969"/>
              <a:ext cx="425" cy="2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8" name="Line 77">
              <a:extLst>
                <a:ext uri="{FF2B5EF4-FFF2-40B4-BE49-F238E27FC236}">
                  <a16:creationId xmlns:a16="http://schemas.microsoft.com/office/drawing/2014/main" id="{0BD64E87-84B4-4BB6-BC7A-C99928FC58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89553">
              <a:off x="8264" y="6053"/>
              <a:ext cx="850" cy="4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9" name="Text Box 78">
              <a:extLst>
                <a:ext uri="{FF2B5EF4-FFF2-40B4-BE49-F238E27FC236}">
                  <a16:creationId xmlns:a16="http://schemas.microsoft.com/office/drawing/2014/main" id="{7DDC7960-5C7C-47E2-8D85-796FC370D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0" y="7810"/>
              <a:ext cx="186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Move disk 1 from 2 to 1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00" name="Text Box 79">
              <a:extLst>
                <a:ext uri="{FF2B5EF4-FFF2-40B4-BE49-F238E27FC236}">
                  <a16:creationId xmlns:a16="http://schemas.microsoft.com/office/drawing/2014/main" id="{954717CF-3975-4AEC-93D9-86EBB41FA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" y="8182"/>
              <a:ext cx="186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Move disk 1 from 1 to 3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01" name="AutoShape 80">
              <a:extLst>
                <a:ext uri="{FF2B5EF4-FFF2-40B4-BE49-F238E27FC236}">
                  <a16:creationId xmlns:a16="http://schemas.microsoft.com/office/drawing/2014/main" id="{1FDBB638-F34F-4519-A255-614057CF1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8016"/>
              <a:ext cx="1990" cy="372"/>
            </a:xfrm>
            <a:prstGeom prst="foldedCorner">
              <a:avLst>
                <a:gd name="adj" fmla="val 30000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30802" name="Text Box 81">
              <a:extLst>
                <a:ext uri="{FF2B5EF4-FFF2-40B4-BE49-F238E27FC236}">
                  <a16:creationId xmlns:a16="http://schemas.microsoft.com/office/drawing/2014/main" id="{445A024B-BBA2-4124-BE2B-1D184711A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5" y="8050"/>
              <a:ext cx="186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Move disk 1 from 1 to 3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03" name="Line 82">
              <a:extLst>
                <a:ext uri="{FF2B5EF4-FFF2-40B4-BE49-F238E27FC236}">
                  <a16:creationId xmlns:a16="http://schemas.microsoft.com/office/drawing/2014/main" id="{4A0BE3A2-54B2-4310-84FB-0DEC0564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6849"/>
              <a:ext cx="0" cy="116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Line 83">
              <a:extLst>
                <a:ext uri="{FF2B5EF4-FFF2-40B4-BE49-F238E27FC236}">
                  <a16:creationId xmlns:a16="http://schemas.microsoft.com/office/drawing/2014/main" id="{2B0D8B24-F6A0-4C00-B950-78B60BE0D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4812"/>
              <a:ext cx="0" cy="99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5" name="Text Box 84">
              <a:extLst>
                <a:ext uri="{FF2B5EF4-FFF2-40B4-BE49-F238E27FC236}">
                  <a16:creationId xmlns:a16="http://schemas.microsoft.com/office/drawing/2014/main" id="{CA0A2A62-C6FA-426E-8C08-BC710F88B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5" y="4867"/>
              <a:ext cx="18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②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06" name="Text Box 85">
              <a:extLst>
                <a:ext uri="{FF2B5EF4-FFF2-40B4-BE49-F238E27FC236}">
                  <a16:creationId xmlns:a16="http://schemas.microsoft.com/office/drawing/2014/main" id="{E39F6B09-CCFB-45CB-A165-648B61B82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5" y="7942"/>
              <a:ext cx="18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③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07" name="Line 86">
              <a:extLst>
                <a:ext uri="{FF2B5EF4-FFF2-40B4-BE49-F238E27FC236}">
                  <a16:creationId xmlns:a16="http://schemas.microsoft.com/office/drawing/2014/main" id="{231453C4-3FF1-48BA-8445-BB2794D4C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873"/>
              <a:ext cx="0" cy="12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8" name="Line 87">
              <a:extLst>
                <a:ext uri="{FF2B5EF4-FFF2-40B4-BE49-F238E27FC236}">
                  <a16:creationId xmlns:a16="http://schemas.microsoft.com/office/drawing/2014/main" id="{2F8B475D-B70F-4E23-B8B8-3B9058C60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75" y="4872"/>
              <a:ext cx="900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9" name="Line 88">
              <a:extLst>
                <a:ext uri="{FF2B5EF4-FFF2-40B4-BE49-F238E27FC236}">
                  <a16:creationId xmlns:a16="http://schemas.microsoft.com/office/drawing/2014/main" id="{2109ECE4-EC6F-4383-BC5D-56C3BBB83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80" y="5904"/>
              <a:ext cx="900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0" name="Line 89">
              <a:extLst>
                <a:ext uri="{FF2B5EF4-FFF2-40B4-BE49-F238E27FC236}">
                  <a16:creationId xmlns:a16="http://schemas.microsoft.com/office/drawing/2014/main" id="{C1FBF452-E204-47F3-8A1C-276BFEB4F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" y="5586"/>
              <a:ext cx="0" cy="31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Line 90">
              <a:extLst>
                <a:ext uri="{FF2B5EF4-FFF2-40B4-BE49-F238E27FC236}">
                  <a16:creationId xmlns:a16="http://schemas.microsoft.com/office/drawing/2014/main" id="{113904AC-17AA-4560-B0D3-73ADC4E1F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5" y="6804"/>
              <a:ext cx="0" cy="9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2" name="Line 91">
              <a:extLst>
                <a:ext uri="{FF2B5EF4-FFF2-40B4-BE49-F238E27FC236}">
                  <a16:creationId xmlns:a16="http://schemas.microsoft.com/office/drawing/2014/main" id="{BA11DAE3-8BB4-4352-9DF8-EB2BBE301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55" y="6819"/>
              <a:ext cx="0" cy="133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Text Box 92">
              <a:extLst>
                <a:ext uri="{FF2B5EF4-FFF2-40B4-BE49-F238E27FC236}">
                  <a16:creationId xmlns:a16="http://schemas.microsoft.com/office/drawing/2014/main" id="{A2FF1AA9-D41C-4D63-BAF5-E545B22D6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5" y="4650"/>
              <a:ext cx="18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④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14" name="Text Box 93">
              <a:extLst>
                <a:ext uri="{FF2B5EF4-FFF2-40B4-BE49-F238E27FC236}">
                  <a16:creationId xmlns:a16="http://schemas.microsoft.com/office/drawing/2014/main" id="{585D4DB2-7629-438F-8E32-113EB66A5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0" y="7563"/>
              <a:ext cx="18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⑤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15" name="Text Box 94">
              <a:extLst>
                <a:ext uri="{FF2B5EF4-FFF2-40B4-BE49-F238E27FC236}">
                  <a16:creationId xmlns:a16="http://schemas.microsoft.com/office/drawing/2014/main" id="{A4B671D3-9DD3-4AEB-923A-EC0A75055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6" y="5722"/>
              <a:ext cx="18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⑥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16" name="Text Box 95">
              <a:extLst>
                <a:ext uri="{FF2B5EF4-FFF2-40B4-BE49-F238E27FC236}">
                  <a16:creationId xmlns:a16="http://schemas.microsoft.com/office/drawing/2014/main" id="{82917DDF-DFAD-4F5D-A4D6-30413F538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0" y="7950"/>
              <a:ext cx="180" cy="2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宋体" panose="02010600030101010101" pitchFamily="2" charset="-122"/>
                </a:rPr>
                <a:t>⑦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17" name="Text Box 96">
              <a:extLst>
                <a:ext uri="{FF2B5EF4-FFF2-40B4-BE49-F238E27FC236}">
                  <a16:creationId xmlns:a16="http://schemas.microsoft.com/office/drawing/2014/main" id="{1CD8A51A-B73B-4E1F-9125-D0BFDBE9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0" y="5334"/>
              <a:ext cx="1865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4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Move disk 2 from 2 to 3</a:t>
              </a:r>
              <a:endParaRPr lang="zh-CN" altLang="zh-CN" sz="1600">
                <a:latin typeface="Times New Roman" panose="02020603050405020304" pitchFamily="18" charset="0"/>
              </a:endParaRPr>
            </a:p>
          </p:txBody>
        </p:sp>
        <p:sp>
          <p:nvSpPr>
            <p:cNvPr id="30818" name="Freeform 97">
              <a:extLst>
                <a:ext uri="{FF2B5EF4-FFF2-40B4-BE49-F238E27FC236}">
                  <a16:creationId xmlns:a16="http://schemas.microsoft.com/office/drawing/2014/main" id="{F4826827-EB5C-4F8C-B8C9-C53831C48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" y="4698"/>
              <a:ext cx="3390" cy="2595"/>
            </a:xfrm>
            <a:custGeom>
              <a:avLst/>
              <a:gdLst>
                <a:gd name="T0" fmla="*/ 3390 w 3390"/>
                <a:gd name="T1" fmla="*/ 2595 h 2595"/>
                <a:gd name="T2" fmla="*/ 3045 w 3390"/>
                <a:gd name="T3" fmla="*/ 1770 h 2595"/>
                <a:gd name="T4" fmla="*/ 2670 w 3390"/>
                <a:gd name="T5" fmla="*/ 1680 h 2595"/>
                <a:gd name="T6" fmla="*/ 1890 w 3390"/>
                <a:gd name="T7" fmla="*/ 1065 h 2595"/>
                <a:gd name="T8" fmla="*/ 30 w 3390"/>
                <a:gd name="T9" fmla="*/ 240 h 2595"/>
                <a:gd name="T10" fmla="*/ 0 w 3390"/>
                <a:gd name="T11" fmla="*/ 0 h 25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0"/>
                <a:gd name="T19" fmla="*/ 0 h 2595"/>
                <a:gd name="T20" fmla="*/ 3390 w 3390"/>
                <a:gd name="T21" fmla="*/ 2595 h 25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0" h="2595">
                  <a:moveTo>
                    <a:pt x="3390" y="2595"/>
                  </a:moveTo>
                  <a:lnTo>
                    <a:pt x="3045" y="1770"/>
                  </a:lnTo>
                  <a:lnTo>
                    <a:pt x="2670" y="1680"/>
                  </a:lnTo>
                  <a:lnTo>
                    <a:pt x="1890" y="1065"/>
                  </a:lnTo>
                  <a:lnTo>
                    <a:pt x="30" y="24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9" name="Freeform 98">
              <a:extLst>
                <a:ext uri="{FF2B5EF4-FFF2-40B4-BE49-F238E27FC236}">
                  <a16:creationId xmlns:a16="http://schemas.microsoft.com/office/drawing/2014/main" id="{51368DCC-AB98-48CF-BD72-11902586E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7" y="6120"/>
              <a:ext cx="555" cy="1173"/>
            </a:xfrm>
            <a:custGeom>
              <a:avLst/>
              <a:gdLst>
                <a:gd name="T0" fmla="*/ 255 w 555"/>
                <a:gd name="T1" fmla="*/ 1173 h 1173"/>
                <a:gd name="T2" fmla="*/ 0 w 555"/>
                <a:gd name="T3" fmla="*/ 528 h 1173"/>
                <a:gd name="T4" fmla="*/ 555 w 555"/>
                <a:gd name="T5" fmla="*/ 0 h 1173"/>
                <a:gd name="T6" fmla="*/ 0 60000 65536"/>
                <a:gd name="T7" fmla="*/ 0 60000 65536"/>
                <a:gd name="T8" fmla="*/ 0 60000 65536"/>
                <a:gd name="T9" fmla="*/ 0 w 555"/>
                <a:gd name="T10" fmla="*/ 0 h 1173"/>
                <a:gd name="T11" fmla="*/ 555 w 555"/>
                <a:gd name="T12" fmla="*/ 1173 h 11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5" h="1173">
                  <a:moveTo>
                    <a:pt x="255" y="1173"/>
                  </a:moveTo>
                  <a:lnTo>
                    <a:pt x="0" y="528"/>
                  </a:lnTo>
                  <a:lnTo>
                    <a:pt x="55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A14BA3B-D5E8-4354-AFCF-91674869D352}"/>
              </a:ext>
            </a:extLst>
          </p:cNvPr>
          <p:cNvSpPr/>
          <p:nvPr/>
        </p:nvSpPr>
        <p:spPr>
          <a:xfrm>
            <a:off x="2598308" y="798135"/>
            <a:ext cx="648000" cy="288000"/>
          </a:xfrm>
          <a:prstGeom prst="wedgeRoundRectCallout">
            <a:avLst>
              <a:gd name="adj1" fmla="val 76494"/>
              <a:gd name="adj2" fmla="val -12775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对话气泡: 圆角矩形 101">
            <a:extLst>
              <a:ext uri="{FF2B5EF4-FFF2-40B4-BE49-F238E27FC236}">
                <a16:creationId xmlns:a16="http://schemas.microsoft.com/office/drawing/2014/main" id="{F0B7D854-4B48-4904-B859-A4EE3C8F5588}"/>
              </a:ext>
            </a:extLst>
          </p:cNvPr>
          <p:cNvSpPr/>
          <p:nvPr/>
        </p:nvSpPr>
        <p:spPr>
          <a:xfrm>
            <a:off x="3347864" y="836744"/>
            <a:ext cx="576000" cy="288000"/>
          </a:xfrm>
          <a:prstGeom prst="wedgeRoundRectCallout">
            <a:avLst>
              <a:gd name="adj1" fmla="val -10265"/>
              <a:gd name="adj2" fmla="val -14621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对话气泡: 圆角矩形 102">
            <a:extLst>
              <a:ext uri="{FF2B5EF4-FFF2-40B4-BE49-F238E27FC236}">
                <a16:creationId xmlns:a16="http://schemas.microsoft.com/office/drawing/2014/main" id="{6CA44E26-98AF-4D75-812E-A547A5A23DF4}"/>
              </a:ext>
            </a:extLst>
          </p:cNvPr>
          <p:cNvSpPr/>
          <p:nvPr/>
        </p:nvSpPr>
        <p:spPr>
          <a:xfrm>
            <a:off x="3995936" y="116664"/>
            <a:ext cx="684000" cy="288000"/>
          </a:xfrm>
          <a:prstGeom prst="wedgeRoundRectCallout">
            <a:avLst>
              <a:gd name="adj1" fmla="val -90612"/>
              <a:gd name="adj2" fmla="val 5683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幻灯片缩放定位 3">
                <a:extLst>
                  <a:ext uri="{FF2B5EF4-FFF2-40B4-BE49-F238E27FC236}">
                    <a16:creationId xmlns:a16="http://schemas.microsoft.com/office/drawing/2014/main" id="{08A185CE-CDF8-4DAC-9C22-981DD82867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650565"/>
                  </p:ext>
                </p:extLst>
              </p:nvPr>
            </p:nvGraphicFramePr>
            <p:xfrm>
              <a:off x="202700" y="1010657"/>
              <a:ext cx="1673857" cy="1255393"/>
            </p:xfrm>
            <a:graphic>
              <a:graphicData uri="http://schemas.microsoft.com/office/powerpoint/2016/slidezoom">
                <pslz:sldZm>
                  <pslz:sldZmObj sldId="315" cId="2681554104">
                    <pslz:zmPr id="{177479E0-4A4F-45C4-A3E5-E20A74931769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73857" cy="12553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幻灯片缩放定位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8A185CE-CDF8-4DAC-9C22-981DD82867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700" y="1010657"/>
                <a:ext cx="1673857" cy="12553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2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">
            <a:extLst>
              <a:ext uri="{FF2B5EF4-FFF2-40B4-BE49-F238E27FC236}">
                <a16:creationId xmlns:a16="http://schemas.microsoft.com/office/drawing/2014/main" id="{4E970D99-EBF8-46F8-8650-244110FAB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98800"/>
            <a:ext cx="311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[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2400" b="1">
                <a:solidFill>
                  <a:srgbClr val="0000B8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2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] </a:t>
            </a:r>
            <a:r>
              <a:rPr lang="zh-CN" altLang="zh-CN" sz="2400" b="1">
                <a:latin typeface="Times New Roman" panose="02020603050405020304" pitchFamily="18" charset="0"/>
              </a:rPr>
              <a:t>基于问题分解</a:t>
            </a:r>
          </a:p>
        </p:txBody>
      </p:sp>
      <p:sp>
        <p:nvSpPr>
          <p:cNvPr id="16387" name="矩形 2">
            <a:extLst>
              <a:ext uri="{FF2B5EF4-FFF2-40B4-BE49-F238E27FC236}">
                <a16:creationId xmlns:a16="http://schemas.microsoft.com/office/drawing/2014/main" id="{4C5F2DF9-96F6-40C4-AAA7-13F8B02B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748088"/>
            <a:ext cx="7585075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zh-CN" sz="2400" b="1">
                <a:latin typeface="Times New Roman" panose="02020603050405020304" pitchFamily="18" charset="0"/>
              </a:rPr>
              <a:t>相近的另一个问题是：求集合中的第</a:t>
            </a:r>
            <a:r>
              <a:rPr lang="en-US" altLang="zh-CN" sz="2400" b="1">
                <a:latin typeface="Times New Roman" panose="02020603050405020304" pitchFamily="18" charset="0"/>
              </a:rPr>
              <a:t>K</a:t>
            </a:r>
            <a:r>
              <a:rPr lang="zh-CN" altLang="zh-CN" sz="2400" b="1">
                <a:latin typeface="Times New Roman" panose="02020603050405020304" pitchFamily="18" charset="0"/>
              </a:rPr>
              <a:t>大整数</a:t>
            </a:r>
            <a:r>
              <a:rPr lang="zh-CN" altLang="en-US" sz="2400" b="1">
                <a:latin typeface="Times New Roman" panose="02020603050405020304" pitchFamily="18" charset="0"/>
              </a:rPr>
              <a:t>。当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K =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400" b="1" i="1">
                <a:solidFill>
                  <a:srgbClr val="0000B8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/2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zh-CN" altLang="zh-CN" sz="2400" b="1">
                <a:latin typeface="Times New Roman" panose="02020603050405020304" pitchFamily="18" charset="0"/>
              </a:rPr>
              <a:t>时，集合的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大整数就是中位数</a:t>
            </a:r>
            <a:r>
              <a:rPr lang="zh-CN" altLang="zh-CN" sz="2400" b="1">
                <a:latin typeface="Times New Roman" panose="02020603050405020304" pitchFamily="18" charset="0"/>
              </a:rPr>
              <a:t>。</a:t>
            </a:r>
            <a:r>
              <a:rPr lang="en-US" altLang="zh-CN" sz="2400" b="1">
                <a:latin typeface="Times New Roman" panose="02020603050405020304" pitchFamily="18" charset="0"/>
              </a:rPr>
              <a:t>     </a:t>
            </a:r>
            <a:endParaRPr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124" name="Text Box 2">
            <a:extLst>
              <a:ext uri="{FF2B5EF4-FFF2-40B4-BE49-F238E27FC236}">
                <a16:creationId xmlns:a16="http://schemas.microsoft.com/office/drawing/2014/main" id="{B8D65D4C-DA0B-4EA0-A475-57210F3DD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1898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§2.1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引子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5125" name="矩形 1">
            <a:extLst>
              <a:ext uri="{FF2B5EF4-FFF2-40B4-BE49-F238E27FC236}">
                <a16:creationId xmlns:a16="http://schemas.microsoft.com/office/drawing/2014/main" id="{F35471CA-E453-4A46-B7AB-C8CBF0D0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806450"/>
            <a:ext cx="3157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zh-CN" sz="2400" b="1">
                <a:latin typeface="Times New Roman" panose="02020603050405020304" pitchFamily="18" charset="0"/>
              </a:rPr>
              <a:t>求中位数</a:t>
            </a:r>
            <a:r>
              <a:rPr lang="en-US" altLang="zh-CN" sz="2400" b="1">
                <a:latin typeface="Times New Roman" panose="02020603050405020304" pitchFamily="18" charset="0"/>
              </a:rPr>
              <a:t>Median(S)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6EEC0D66-2B9D-4899-B328-FFB50883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71600"/>
            <a:ext cx="8072438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sz="2400" b="1">
                <a:solidFill>
                  <a:srgbClr val="0000B8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1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基于排序。</a:t>
            </a:r>
            <a:r>
              <a:rPr lang="zh-CN" altLang="zh-CN" sz="2400" b="1">
                <a:latin typeface="Times New Roman" panose="02020603050405020304" pitchFamily="18" charset="0"/>
              </a:rPr>
              <a:t>首先将集合</a:t>
            </a:r>
            <a:r>
              <a:rPr lang="en-US" altLang="zh-CN" sz="2400" b="1">
                <a:latin typeface="Times New Roman" panose="02020603050405020304" pitchFamily="18" charset="0"/>
              </a:rPr>
              <a:t>S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从大到小</a:t>
            </a:r>
            <a:r>
              <a:rPr lang="zh-CN" altLang="zh-CN" sz="2400" b="1">
                <a:latin typeface="Times New Roman" panose="02020603050405020304" pitchFamily="18" charset="0"/>
              </a:rPr>
              <a:t>排序，第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400" b="1" i="1">
                <a:solidFill>
                  <a:srgbClr val="0000B8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/2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 </a:t>
            </a:r>
            <a:r>
              <a:rPr lang="zh-CN" altLang="zh-CN" sz="2400" b="1">
                <a:latin typeface="Times New Roman" panose="02020603050405020304" pitchFamily="18" charset="0"/>
              </a:rPr>
              <a:t>（大于等于</a:t>
            </a:r>
            <a:r>
              <a:rPr lang="en-US" altLang="zh-CN" sz="2400" b="1" i="1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/2</a:t>
            </a:r>
            <a:r>
              <a:rPr lang="zh-CN" altLang="zh-CN" sz="2400" b="1">
                <a:latin typeface="Times New Roman" panose="02020603050405020304" pitchFamily="18" charset="0"/>
              </a:rPr>
              <a:t>的最小整数）</a:t>
            </a:r>
            <a:r>
              <a:rPr lang="zh-CN" altLang="en-US" sz="2400" b="1">
                <a:latin typeface="Times New Roman" panose="02020603050405020304" pitchFamily="18" charset="0"/>
              </a:rPr>
              <a:t>个</a:t>
            </a:r>
            <a:r>
              <a:rPr lang="zh-CN" altLang="zh-CN" sz="2400" b="1">
                <a:latin typeface="Times New Roman" panose="02020603050405020304" pitchFamily="18" charset="0"/>
              </a:rPr>
              <a:t>元素就是</a:t>
            </a:r>
            <a:r>
              <a:rPr lang="zh-CN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中位数</a:t>
            </a:r>
            <a:r>
              <a:rPr lang="zh-CN" altLang="zh-CN" sz="2400" b="1">
                <a:latin typeface="Times New Roman" panose="02020603050405020304" pitchFamily="18" charset="0"/>
              </a:rPr>
              <a:t>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4" name="AutoShape 87">
            <a:extLst>
              <a:ext uri="{FF2B5EF4-FFF2-40B4-BE49-F238E27FC236}">
                <a16:creationId xmlns:a16="http://schemas.microsoft.com/office/drawing/2014/main" id="{8EAC2645-E448-44C3-BFF7-595C22595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20713"/>
            <a:ext cx="2071688" cy="571500"/>
          </a:xfrm>
          <a:prstGeom prst="wedgeEllipseCallout">
            <a:avLst>
              <a:gd name="adj1" fmla="val -202454"/>
              <a:gd name="adj2" fmla="val 136431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i="1">
                <a:solidFill>
                  <a:srgbClr val="0000FF"/>
                </a:solidFill>
                <a:latin typeface="Times New Roman" panose="02020603050405020304" pitchFamily="18" charset="0"/>
              </a:rPr>
              <a:t>比较慢！</a:t>
            </a:r>
            <a:endParaRPr lang="en-US" altLang="zh-CN" sz="2000" b="1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矩形 2">
            <a:extLst>
              <a:ext uri="{FF2B5EF4-FFF2-40B4-BE49-F238E27FC236}">
                <a16:creationId xmlns:a16="http://schemas.microsoft.com/office/drawing/2014/main" id="{D095D9D1-5D5D-4037-BE92-40CCDCE7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5518150"/>
            <a:ext cx="7585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zh-CN" sz="2400" b="1">
                <a:latin typeface="Times New Roman" panose="02020603050405020304" pitchFamily="18" charset="0"/>
              </a:rPr>
              <a:t>求解集合第</a:t>
            </a:r>
            <a:r>
              <a:rPr lang="en-US" altLang="zh-CN" sz="2400" b="1">
                <a:latin typeface="Times New Roman" panose="02020603050405020304" pitchFamily="18" charset="0"/>
              </a:rPr>
              <a:t>K</a:t>
            </a:r>
            <a:r>
              <a:rPr lang="zh-CN" altLang="zh-CN" sz="2400" b="1">
                <a:latin typeface="Times New Roman" panose="02020603050405020304" pitchFamily="18" charset="0"/>
              </a:rPr>
              <a:t>大整数问题的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递归</a:t>
            </a:r>
            <a:r>
              <a:rPr lang="zh-CN" altLang="zh-CN" sz="2400" b="1">
                <a:latin typeface="Times New Roman" panose="02020603050405020304" pitchFamily="18" charset="0"/>
              </a:rPr>
              <a:t>思路是：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50B29230-BFAE-4CA8-80E5-647938974CA5}"/>
              </a:ext>
            </a:extLst>
          </p:cNvPr>
          <p:cNvSpPr/>
          <p:nvPr/>
        </p:nvSpPr>
        <p:spPr>
          <a:xfrm>
            <a:off x="7165975" y="2911475"/>
            <a:ext cx="1546225" cy="649288"/>
          </a:xfrm>
          <a:prstGeom prst="wedgeRoundRectCallout">
            <a:avLst>
              <a:gd name="adj1" fmla="val -28218"/>
              <a:gd name="adj2" fmla="val -18786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具体程序中如何来表示？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7" grpId="0"/>
      <p:bldP spid="44" grpId="0" animBg="1" autoUpdateAnimBg="0"/>
      <p:bldP spid="35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>
            <a:extLst>
              <a:ext uri="{FF2B5EF4-FFF2-40B4-BE49-F238E27FC236}">
                <a16:creationId xmlns:a16="http://schemas.microsoft.com/office/drawing/2014/main" id="{4F7E1AB2-9D68-4F31-BF16-58D3C1F90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400" b="1">
                <a:solidFill>
                  <a:srgbClr val="0000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400" b="1">
                <a:solidFill>
                  <a:srgbClr val="0000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] </a:t>
            </a:r>
            <a:r>
              <a:rPr lang="zh-CN" altLang="en-US" sz="2400" b="1">
                <a:latin typeface="Times New Roman" panose="02020603050405020304" pitchFamily="18" charset="0"/>
              </a:rPr>
              <a:t>求集合</a:t>
            </a:r>
            <a:r>
              <a:rPr lang="en-US" altLang="zh-CN" sz="2400" b="1">
                <a:latin typeface="Times New Roman" panose="02020603050405020304" pitchFamily="18" charset="0"/>
              </a:rPr>
              <a:t>{ 6   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   9   8   2   1   7   3   4 } </a:t>
            </a:r>
            <a:r>
              <a:rPr lang="zh-CN" altLang="en-US" sz="2400" b="1">
                <a:latin typeface="Times New Roman" panose="02020603050405020304" pitchFamily="18" charset="0"/>
              </a:rPr>
              <a:t>的中位数</a:t>
            </a:r>
            <a:r>
              <a:rPr lang="zh-CN" altLang="en-US" sz="18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3F836FFC-5371-461C-A288-1AA4304E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923925"/>
            <a:ext cx="824865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8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分析</a:t>
            </a:r>
            <a:r>
              <a:rPr lang="en-US" altLang="zh-CN" sz="28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400" b="1" dirty="0">
                <a:latin typeface="Times New Roman" panose="02020603050405020304" pitchFamily="18" charset="0"/>
              </a:rPr>
              <a:t>由于该集合有</a:t>
            </a:r>
            <a:r>
              <a:rPr lang="en-US" altLang="zh-CN" sz="2400" b="1" dirty="0">
                <a:latin typeface="Times New Roman" panose="02020603050405020304" pitchFamily="18" charset="0"/>
              </a:rPr>
              <a:t>9</a:t>
            </a:r>
            <a:r>
              <a:rPr lang="zh-CN" altLang="en-US" sz="2400" b="1" dirty="0">
                <a:latin typeface="Times New Roman" panose="02020603050405020304" pitchFamily="18" charset="0"/>
              </a:rPr>
              <a:t>个元素，所以中位数应该是集合从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大到小排序后</a:t>
            </a:r>
            <a:r>
              <a:rPr lang="zh-CN" altLang="en-US" sz="2400" b="1" dirty="0">
                <a:latin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第  </a:t>
            </a:r>
            <a:r>
              <a:rPr lang="en-US" altLang="zh-CN" sz="2400" b="1" dirty="0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n-US" altLang="zh-CN" sz="2400" b="1" i="1" dirty="0">
                <a:solidFill>
                  <a:srgbClr val="0000B8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4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/2</a:t>
            </a:r>
            <a:r>
              <a:rPr lang="en-US" altLang="zh-CN" sz="2400" b="1" dirty="0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 (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大于或等于</a:t>
            </a:r>
            <a:r>
              <a:rPr lang="en-US" altLang="zh-CN" sz="2400" b="1" dirty="0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9/2</a:t>
            </a:r>
            <a:r>
              <a:rPr lang="zh-CN" altLang="en-US" sz="2400" b="1" dirty="0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的最小整数</a:t>
            </a:r>
            <a:r>
              <a:rPr lang="en-US" altLang="zh-CN" sz="2400" b="1" dirty="0">
                <a:solidFill>
                  <a:srgbClr val="0000B8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个元素。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en-US" sz="2400" b="1" dirty="0">
                <a:latin typeface="Times New Roman" panose="02020603050405020304" pitchFamily="18" charset="0"/>
              </a:rPr>
              <a:t>首先，选取集合的第一个元素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，将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大于等于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（不包含该元素）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的元素从集合中分解出</a:t>
            </a:r>
            <a:r>
              <a:rPr lang="en-US" altLang="zh-CN" sz="2400" b="1" dirty="0">
                <a:latin typeface="Times New Roman" panose="02020603050405020304" pitchFamily="18" charset="0"/>
              </a:rPr>
              <a:t>S1={ 9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7 }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S2={ 5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4 }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</a:rPr>
              <a:t>|S1|=K-1=5-1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，那么元素</a:t>
            </a:r>
            <a:r>
              <a:rPr lang="en-US" altLang="zh-CN" sz="2400" b="1" dirty="0">
                <a:latin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</a:rPr>
              <a:t>就是集合第</a:t>
            </a:r>
            <a:r>
              <a:rPr lang="en-US" altLang="zh-CN" sz="2400" b="1" dirty="0">
                <a:latin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</a:rPr>
              <a:t>大整数。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</a:rPr>
              <a:t>|S1|=3&lt;5-1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，所以该中位数应该在集合</a:t>
            </a:r>
            <a:r>
              <a:rPr lang="en-US" altLang="zh-CN" sz="2400" b="1" dirty="0">
                <a:latin typeface="Times New Roman" panose="02020603050405020304" pitchFamily="18" charset="0"/>
              </a:rPr>
              <a:t>S2</a:t>
            </a:r>
            <a:r>
              <a:rPr lang="zh-CN" altLang="en-US" sz="2400" b="1" dirty="0">
                <a:latin typeface="Times New Roman" panose="02020603050405020304" pitchFamily="18" charset="0"/>
              </a:rPr>
              <a:t>中，且是</a:t>
            </a:r>
            <a:r>
              <a:rPr lang="en-US" altLang="zh-CN" sz="2400" b="1" dirty="0">
                <a:latin typeface="Times New Roman" panose="02020603050405020304" pitchFamily="18" charset="0"/>
              </a:rPr>
              <a:t>S2</a:t>
            </a:r>
            <a:r>
              <a:rPr lang="zh-CN" altLang="en-US" sz="2400" b="1" dirty="0">
                <a:latin typeface="Times New Roman" panose="02020603050405020304" pitchFamily="18" charset="0"/>
              </a:rPr>
              <a:t>中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400" b="1" dirty="0">
                <a:latin typeface="Times New Roman" panose="02020603050405020304" pitchFamily="18" charset="0"/>
              </a:rPr>
              <a:t>(K-|S1|-1(5-3-1 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大</a:t>
            </a:r>
            <a:r>
              <a:rPr lang="zh-CN" altLang="en-US" sz="2400" b="1" dirty="0">
                <a:latin typeface="Times New Roman" panose="02020603050405020304" pitchFamily="18" charset="0"/>
              </a:rPr>
              <a:t>整数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K’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继续选取</a:t>
            </a:r>
            <a:r>
              <a:rPr lang="en-US" altLang="zh-CN" sz="2400" b="1" dirty="0">
                <a:latin typeface="Times New Roman" panose="02020603050405020304" pitchFamily="18" charset="0"/>
              </a:rPr>
              <a:t>S2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中的第一个整数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，将</a:t>
            </a:r>
            <a:r>
              <a:rPr lang="en-US" altLang="zh-CN" sz="2400" b="1" dirty="0">
                <a:latin typeface="Times New Roman" panose="02020603050405020304" pitchFamily="18" charset="0"/>
              </a:rPr>
              <a:t>S2</a:t>
            </a:r>
            <a:r>
              <a:rPr lang="zh-CN" altLang="en-US" sz="2400" b="1" dirty="0">
                <a:latin typeface="Times New Roman" panose="02020603050405020304" pitchFamily="18" charset="0"/>
              </a:rPr>
              <a:t>分解出两个集合</a:t>
            </a:r>
            <a:r>
              <a:rPr lang="en-US" altLang="zh-CN" sz="2400" b="1" dirty="0">
                <a:latin typeface="Times New Roman" panose="02020603050405020304" pitchFamily="18" charset="0"/>
              </a:rPr>
              <a:t>S1’={  }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S2’={ 2,1,3,4 }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</a:rPr>
              <a:t>|S1’|=0=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K’</a:t>
            </a:r>
            <a:r>
              <a:rPr lang="en-US" altLang="zh-CN" sz="2400" b="1" dirty="0">
                <a:latin typeface="Times New Roman" panose="02020603050405020304" pitchFamily="18" charset="0"/>
              </a:rPr>
              <a:t>-1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，所以</a:t>
            </a:r>
            <a:r>
              <a:rPr lang="en-US" altLang="zh-CN" sz="2400" b="1" dirty="0"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就是集合第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</a:rPr>
              <a:t>大整数，也就是集合</a:t>
            </a:r>
            <a:r>
              <a:rPr lang="en-US" altLang="zh-CN" sz="2400" b="1" dirty="0">
                <a:latin typeface="Times New Roman" panose="02020603050405020304" pitchFamily="18" charset="0"/>
              </a:rPr>
              <a:t>{ 6   5   9   8   2   1  7   3   4 }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的中位数。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>
            <a:extLst>
              <a:ext uri="{FF2B5EF4-FFF2-40B4-BE49-F238E27FC236}">
                <a16:creationId xmlns:a16="http://schemas.microsoft.com/office/drawing/2014/main" id="{7C702FB4-A463-4E63-8560-F277F0E0C79D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766763"/>
            <a:ext cx="1512888" cy="1460500"/>
            <a:chOff x="1928794" y="4214818"/>
            <a:chExt cx="1071570" cy="1642496"/>
          </a:xfrm>
        </p:grpSpPr>
        <p:grpSp>
          <p:nvGrpSpPr>
            <p:cNvPr id="7201" name="组合 10">
              <a:extLst>
                <a:ext uri="{FF2B5EF4-FFF2-40B4-BE49-F238E27FC236}">
                  <a16:creationId xmlns:a16="http://schemas.microsoft.com/office/drawing/2014/main" id="{C64FD9D8-3B45-4B25-B0D7-E4573EC1D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794" y="4214818"/>
              <a:ext cx="1071570" cy="1642496"/>
              <a:chOff x="1928794" y="4214818"/>
              <a:chExt cx="1071570" cy="1642496"/>
            </a:xfrm>
          </p:grpSpPr>
          <p:sp>
            <p:nvSpPr>
              <p:cNvPr id="9" name="椭圆 8" descr="S">
                <a:extLst>
                  <a:ext uri="{FF2B5EF4-FFF2-40B4-BE49-F238E27FC236}">
                    <a16:creationId xmlns:a16="http://schemas.microsoft.com/office/drawing/2014/main" id="{81186E6D-655C-49C3-A998-1EBB8C11BAAE}"/>
                  </a:ext>
                </a:extLst>
              </p:cNvPr>
              <p:cNvSpPr/>
              <p:nvPr/>
            </p:nvSpPr>
            <p:spPr bwMode="auto">
              <a:xfrm>
                <a:off x="1928794" y="4214818"/>
                <a:ext cx="1071570" cy="1642496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kumimoji="1" lang="zh-CN" altLang="en-US" sz="2800"/>
              </a:p>
            </p:txBody>
          </p:sp>
          <p:sp>
            <p:nvSpPr>
              <p:cNvPr id="7204" name="TextBox 9">
                <a:extLst>
                  <a:ext uri="{FF2B5EF4-FFF2-40B4-BE49-F238E27FC236}">
                    <a16:creationId xmlns:a16="http://schemas.microsoft.com/office/drawing/2014/main" id="{761B1146-A3AC-4DF3-B015-0C9F44150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5984" y="4617595"/>
                <a:ext cx="322699" cy="450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S</a:t>
                </a:r>
                <a:endParaRPr lang="zh-CN" altLang="en-US" sz="2000" b="1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02" name="TextBox 17">
              <a:extLst>
                <a:ext uri="{FF2B5EF4-FFF2-40B4-BE49-F238E27FC236}">
                  <a16:creationId xmlns:a16="http://schemas.microsoft.com/office/drawing/2014/main" id="{4C1FCF8C-8377-489D-8964-31AF3F92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1934" y="4974785"/>
              <a:ext cx="847249" cy="450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</a:t>
              </a:r>
              <a:r>
                <a:rPr lang="zh-CN" altLang="en-US" sz="2000">
                  <a:latin typeface="Times New Roman" panose="02020603050405020304" pitchFamily="18" charset="0"/>
                </a:rPr>
                <a:t>个元素</a:t>
              </a:r>
            </a:p>
          </p:txBody>
        </p:sp>
      </p:grpSp>
      <p:grpSp>
        <p:nvGrpSpPr>
          <p:cNvPr id="4" name="组合 21">
            <a:extLst>
              <a:ext uri="{FF2B5EF4-FFF2-40B4-BE49-F238E27FC236}">
                <a16:creationId xmlns:a16="http://schemas.microsoft.com/office/drawing/2014/main" id="{8E6BD8F6-8C61-43EB-A781-D4D1355950C5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188913"/>
            <a:ext cx="1727200" cy="1536700"/>
            <a:chOff x="4071934" y="3786190"/>
            <a:chExt cx="785818" cy="1000132"/>
          </a:xfrm>
        </p:grpSpPr>
        <p:grpSp>
          <p:nvGrpSpPr>
            <p:cNvPr id="7197" name="组合 11">
              <a:extLst>
                <a:ext uri="{FF2B5EF4-FFF2-40B4-BE49-F238E27FC236}">
                  <a16:creationId xmlns:a16="http://schemas.microsoft.com/office/drawing/2014/main" id="{2FB7C171-FAF8-43BE-BF9C-F2CAA8818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1934" y="3786190"/>
              <a:ext cx="785818" cy="1000132"/>
              <a:chOff x="1928794" y="4214818"/>
              <a:chExt cx="1071570" cy="1643074"/>
            </a:xfrm>
          </p:grpSpPr>
          <p:sp>
            <p:nvSpPr>
              <p:cNvPr id="7199" name="椭圆 12" descr="S">
                <a:extLst>
                  <a:ext uri="{FF2B5EF4-FFF2-40B4-BE49-F238E27FC236}">
                    <a16:creationId xmlns:a16="http://schemas.microsoft.com/office/drawing/2014/main" id="{D73C75D6-19BD-4C9D-B04B-DE6E1CD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00" name="TextBox 13">
                <a:extLst>
                  <a:ext uri="{FF2B5EF4-FFF2-40B4-BE49-F238E27FC236}">
                    <a16:creationId xmlns:a16="http://schemas.microsoft.com/office/drawing/2014/main" id="{7D862FBE-B8C0-4804-80D6-2409FF68C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5711" y="4449543"/>
                <a:ext cx="584493" cy="376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S1</a:t>
                </a:r>
                <a:endParaRPr lang="zh-CN" altLang="en-US" sz="1800" b="1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98" name="TextBox 18">
              <a:extLst>
                <a:ext uri="{FF2B5EF4-FFF2-40B4-BE49-F238E27FC236}">
                  <a16:creationId xmlns:a16="http://schemas.microsoft.com/office/drawing/2014/main" id="{A6933CCB-F5DC-47C8-BCC8-7221B8031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368" y="4143380"/>
              <a:ext cx="714380" cy="42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|S1|</a:t>
              </a:r>
              <a:r>
                <a:rPr lang="zh-CN" altLang="en-US" sz="1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个元素</a:t>
              </a:r>
              <a:endParaRPr lang="en-US" altLang="zh-CN" sz="1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(</a:t>
              </a:r>
              <a:r>
                <a:rPr lang="zh-CN" altLang="en-US" sz="18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不包含元素</a:t>
              </a:r>
              <a:r>
                <a:rPr lang="en-US" altLang="zh-CN" sz="18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800">
                  <a:latin typeface="Times New Roman" panose="02020603050405020304" pitchFamily="18" charset="0"/>
                </a:rPr>
                <a:t>)</a:t>
              </a:r>
              <a:endParaRPr lang="zh-CN" altLang="en-US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22">
            <a:extLst>
              <a:ext uri="{FF2B5EF4-FFF2-40B4-BE49-F238E27FC236}">
                <a16:creationId xmlns:a16="http://schemas.microsoft.com/office/drawing/2014/main" id="{5575D1CE-00B1-4FF9-99A4-924ADC026E0A}"/>
              </a:ext>
            </a:extLst>
          </p:cNvPr>
          <p:cNvGrpSpPr>
            <a:grpSpLocks/>
          </p:cNvGrpSpPr>
          <p:nvPr/>
        </p:nvGrpSpPr>
        <p:grpSpPr bwMode="auto">
          <a:xfrm>
            <a:off x="7075488" y="1844675"/>
            <a:ext cx="1457325" cy="1169988"/>
            <a:chOff x="4071934" y="5214950"/>
            <a:chExt cx="1000132" cy="1143008"/>
          </a:xfrm>
        </p:grpSpPr>
        <p:grpSp>
          <p:nvGrpSpPr>
            <p:cNvPr id="7193" name="组合 14">
              <a:extLst>
                <a:ext uri="{FF2B5EF4-FFF2-40B4-BE49-F238E27FC236}">
                  <a16:creationId xmlns:a16="http://schemas.microsoft.com/office/drawing/2014/main" id="{B05CEC61-C7B2-4C88-82D6-9871EF75E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1934" y="5214950"/>
              <a:ext cx="1000132" cy="1143008"/>
              <a:chOff x="1928794" y="4214818"/>
              <a:chExt cx="1071570" cy="1643074"/>
            </a:xfrm>
          </p:grpSpPr>
          <p:sp>
            <p:nvSpPr>
              <p:cNvPr id="7195" name="椭圆 15" descr="S">
                <a:extLst>
                  <a:ext uri="{FF2B5EF4-FFF2-40B4-BE49-F238E27FC236}">
                    <a16:creationId xmlns:a16="http://schemas.microsoft.com/office/drawing/2014/main" id="{DF93511C-2F22-4ED7-85EE-32F7ED455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794" y="4214818"/>
                <a:ext cx="1071570" cy="1643074"/>
              </a:xfrm>
              <a:prstGeom prst="ellipse">
                <a:avLst/>
              </a:prstGeom>
              <a:solidFill>
                <a:srgbClr val="B0B2AE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96" name="TextBox 16">
                <a:extLst>
                  <a:ext uri="{FF2B5EF4-FFF2-40B4-BE49-F238E27FC236}">
                    <a16:creationId xmlns:a16="http://schemas.microsoft.com/office/drawing/2014/main" id="{9B187858-FB2D-4E29-B221-C0A3DF66F0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416" y="4420202"/>
                <a:ext cx="584493" cy="348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S2</a:t>
                </a:r>
                <a:endParaRPr lang="zh-CN" altLang="en-US" sz="1800" b="1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194" name="TextBox 19">
              <a:extLst>
                <a:ext uri="{FF2B5EF4-FFF2-40B4-BE49-F238E27FC236}">
                  <a16:creationId xmlns:a16="http://schemas.microsoft.com/office/drawing/2014/main" id="{27C852B4-3A3E-442C-99C0-9DBF747AC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369" y="5698085"/>
              <a:ext cx="857256" cy="360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|S2|</a:t>
              </a:r>
              <a:r>
                <a:rPr lang="zh-CN" altLang="en-US" sz="1800" b="1">
                  <a:solidFill>
                    <a:srgbClr val="FFFF00"/>
                  </a:solidFill>
                  <a:latin typeface="Times New Roman" panose="02020603050405020304" pitchFamily="18" charset="0"/>
                </a:rPr>
                <a:t>个元素</a:t>
              </a:r>
            </a:p>
          </p:txBody>
        </p:sp>
      </p:grpSp>
      <p:grpSp>
        <p:nvGrpSpPr>
          <p:cNvPr id="11" name="组合 27">
            <a:extLst>
              <a:ext uri="{FF2B5EF4-FFF2-40B4-BE49-F238E27FC236}">
                <a16:creationId xmlns:a16="http://schemas.microsoft.com/office/drawing/2014/main" id="{244C88CD-E852-4717-B73F-8717208A7317}"/>
              </a:ext>
            </a:extLst>
          </p:cNvPr>
          <p:cNvGrpSpPr>
            <a:grpSpLocks/>
          </p:cNvGrpSpPr>
          <p:nvPr/>
        </p:nvGrpSpPr>
        <p:grpSpPr bwMode="auto">
          <a:xfrm>
            <a:off x="5437188" y="836613"/>
            <a:ext cx="1692275" cy="660400"/>
            <a:chOff x="2663341" y="4158023"/>
            <a:chExt cx="2539296" cy="658873"/>
          </a:xfrm>
        </p:grpSpPr>
        <p:cxnSp>
          <p:nvCxnSpPr>
            <p:cNvPr id="7191" name="直接箭头连接符 24">
              <a:extLst>
                <a:ext uri="{FF2B5EF4-FFF2-40B4-BE49-F238E27FC236}">
                  <a16:creationId xmlns:a16="http://schemas.microsoft.com/office/drawing/2014/main" id="{BFCB17A8-8E92-4399-9B57-5D2AC639663E}"/>
                </a:ext>
              </a:extLst>
            </p:cNvPr>
            <p:cNvCxnSpPr>
              <a:cxnSpLocks noChangeShapeType="1"/>
              <a:stCxn id="9" idx="6"/>
              <a:endCxn id="7198" idx="1"/>
            </p:cNvCxnSpPr>
            <p:nvPr/>
          </p:nvCxnSpPr>
          <p:spPr bwMode="auto">
            <a:xfrm flipV="1">
              <a:off x="2663341" y="4382004"/>
              <a:ext cx="2539296" cy="43489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2" name="TextBox 25">
              <a:extLst>
                <a:ext uri="{FF2B5EF4-FFF2-40B4-BE49-F238E27FC236}">
                  <a16:creationId xmlns:a16="http://schemas.microsoft.com/office/drawing/2014/main" id="{EF4F08F7-27EC-4780-8A5B-4745CC42D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7521" y="4158023"/>
              <a:ext cx="156937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元素 </a:t>
              </a:r>
              <a:r>
                <a:rPr lang="en-US" altLang="zh-CN" sz="1600" b="1">
                  <a:latin typeface="Times New Roman" panose="02020603050405020304" pitchFamily="18" charset="0"/>
                </a:rPr>
                <a:t>&gt;= e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" name="组合 36">
            <a:extLst>
              <a:ext uri="{FF2B5EF4-FFF2-40B4-BE49-F238E27FC236}">
                <a16:creationId xmlns:a16="http://schemas.microsoft.com/office/drawing/2014/main" id="{36078D0B-BD5D-44AB-9A74-AE7795314B14}"/>
              </a:ext>
            </a:extLst>
          </p:cNvPr>
          <p:cNvGrpSpPr>
            <a:grpSpLocks/>
          </p:cNvGrpSpPr>
          <p:nvPr/>
        </p:nvGrpSpPr>
        <p:grpSpPr bwMode="auto">
          <a:xfrm>
            <a:off x="5437188" y="1497013"/>
            <a:ext cx="1638300" cy="933450"/>
            <a:chOff x="2721326" y="4731441"/>
            <a:chExt cx="1638634" cy="936120"/>
          </a:xfrm>
        </p:grpSpPr>
        <p:cxnSp>
          <p:nvCxnSpPr>
            <p:cNvPr id="7189" name="直接箭头连接符 29">
              <a:extLst>
                <a:ext uri="{FF2B5EF4-FFF2-40B4-BE49-F238E27FC236}">
                  <a16:creationId xmlns:a16="http://schemas.microsoft.com/office/drawing/2014/main" id="{47AF14C5-496E-4FE0-8C46-11E01AED2932}"/>
                </a:ext>
              </a:extLst>
            </p:cNvPr>
            <p:cNvCxnSpPr>
              <a:cxnSpLocks noChangeShapeType="1"/>
              <a:stCxn id="9" idx="6"/>
              <a:endCxn id="7195" idx="2"/>
            </p:cNvCxnSpPr>
            <p:nvPr/>
          </p:nvCxnSpPr>
          <p:spPr bwMode="auto">
            <a:xfrm>
              <a:off x="2721326" y="4731441"/>
              <a:ext cx="1638634" cy="9361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TextBox 30">
              <a:extLst>
                <a:ext uri="{FF2B5EF4-FFF2-40B4-BE49-F238E27FC236}">
                  <a16:creationId xmlns:a16="http://schemas.microsoft.com/office/drawing/2014/main" id="{3834916D-7BDB-42A4-84A7-AFBDC5DD6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591" y="5297270"/>
              <a:ext cx="10715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latin typeface="Times New Roman" panose="02020603050405020304" pitchFamily="18" charset="0"/>
                </a:rPr>
                <a:t>元素 </a:t>
              </a:r>
              <a:r>
                <a:rPr lang="en-US" altLang="zh-CN" sz="1600" b="1">
                  <a:latin typeface="Times New Roman" panose="02020603050405020304" pitchFamily="18" charset="0"/>
                </a:rPr>
                <a:t>&lt; e</a:t>
              </a:r>
              <a:endParaRPr lang="zh-CN" altLang="en-US" sz="1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矩形 2">
            <a:extLst>
              <a:ext uri="{FF2B5EF4-FFF2-40B4-BE49-F238E27FC236}">
                <a16:creationId xmlns:a16="http://schemas.microsoft.com/office/drawing/2014/main" id="{FC94825A-7177-4908-AF8C-B9AD907E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5888"/>
            <a:ext cx="39608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当</a:t>
            </a: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K &lt;= |S1|</a:t>
            </a:r>
            <a:r>
              <a:rPr lang="zh-CN" altLang="zh-CN" sz="2000" b="1" dirty="0">
                <a:latin typeface="Times New Roman" panose="02020603050405020304" pitchFamily="18" charset="0"/>
              </a:rPr>
              <a:t>时，第</a:t>
            </a:r>
            <a:r>
              <a:rPr lang="en-US" altLang="zh-CN" sz="2000" b="1" dirty="0">
                <a:latin typeface="Times New Roman" panose="02020603050405020304" pitchFamily="18" charset="0"/>
              </a:rPr>
              <a:t>K</a:t>
            </a:r>
            <a:r>
              <a:rPr lang="zh-CN" altLang="zh-CN" sz="2000" b="1" dirty="0">
                <a:latin typeface="Times New Roman" panose="02020603050405020304" pitchFamily="18" charset="0"/>
              </a:rPr>
              <a:t>大整数</a:t>
            </a:r>
            <a:r>
              <a:rPr lang="zh-CN" altLang="en-US" sz="2000" b="1" dirty="0">
                <a:latin typeface="Times New Roman" panose="02020603050405020304" pitchFamily="18" charset="0"/>
              </a:rPr>
              <a:t>是 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S1</a:t>
            </a:r>
            <a:r>
              <a:rPr lang="zh-CN" altLang="en-US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中的第</a:t>
            </a: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大整数</a:t>
            </a:r>
            <a:r>
              <a:rPr lang="zh-CN" altLang="zh-CN" sz="2000" b="1" dirty="0">
                <a:latin typeface="Times New Roman" panose="02020603050405020304" pitchFamily="18" charset="0"/>
              </a:rPr>
              <a:t>。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40" name="矩形 2">
            <a:extLst>
              <a:ext uri="{FF2B5EF4-FFF2-40B4-BE49-F238E27FC236}">
                <a16:creationId xmlns:a16="http://schemas.microsoft.com/office/drawing/2014/main" id="{6323D91A-5D2F-404F-ACCE-A6F18FC6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268413"/>
            <a:ext cx="3960812" cy="9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</a:rPr>
              <a:t>当</a:t>
            </a: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K-1 &gt; |S1|</a:t>
            </a:r>
            <a:r>
              <a:rPr lang="zh-CN" altLang="zh-CN" sz="2000" b="1" dirty="0">
                <a:latin typeface="Times New Roman" panose="02020603050405020304" pitchFamily="18" charset="0"/>
              </a:rPr>
              <a:t>时，第</a:t>
            </a:r>
            <a:r>
              <a:rPr lang="en-US" altLang="zh-CN" sz="2000" b="1" dirty="0">
                <a:latin typeface="Times New Roman" panose="02020603050405020304" pitchFamily="18" charset="0"/>
              </a:rPr>
              <a:t>K</a:t>
            </a:r>
            <a:r>
              <a:rPr lang="zh-CN" altLang="zh-CN" sz="2000" b="1" dirty="0">
                <a:latin typeface="Times New Roman" panose="02020603050405020304" pitchFamily="18" charset="0"/>
              </a:rPr>
              <a:t>大整数</a:t>
            </a:r>
            <a:r>
              <a:rPr lang="zh-CN" altLang="en-US" sz="2000" b="1" dirty="0">
                <a:latin typeface="Times New Roman" panose="02020603050405020304" pitchFamily="18" charset="0"/>
              </a:rPr>
              <a:t>是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S2</a:t>
            </a:r>
            <a:r>
              <a:rPr lang="zh-CN" altLang="en-US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中的第</a:t>
            </a:r>
            <a:r>
              <a:rPr lang="en-US" altLang="zh-CN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(K-|S1|-1)</a:t>
            </a:r>
            <a:r>
              <a:rPr lang="zh-CN" altLang="en-US" sz="2000" b="1" dirty="0">
                <a:solidFill>
                  <a:srgbClr val="0000B8"/>
                </a:solidFill>
                <a:latin typeface="Times New Roman" panose="02020603050405020304" pitchFamily="18" charset="0"/>
              </a:rPr>
              <a:t>大整数</a:t>
            </a:r>
            <a:r>
              <a:rPr lang="zh-CN" altLang="zh-CN" sz="2000" b="1" dirty="0">
                <a:latin typeface="Times New Roman" panose="02020603050405020304" pitchFamily="18" charset="0"/>
              </a:rPr>
              <a:t>。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" name="Group 48">
            <a:extLst>
              <a:ext uri="{FF2B5EF4-FFF2-40B4-BE49-F238E27FC236}">
                <a16:creationId xmlns:a16="http://schemas.microsoft.com/office/drawing/2014/main" id="{9161323C-492C-4D2C-9ADE-575F6A597838}"/>
              </a:ext>
            </a:extLst>
          </p:cNvPr>
          <p:cNvGraphicFramePr>
            <a:graphicFrameLocks noGrp="1"/>
          </p:cNvGraphicFramePr>
          <p:nvPr/>
        </p:nvGraphicFramePr>
        <p:xfrm>
          <a:off x="136525" y="3213100"/>
          <a:ext cx="8864600" cy="3382963"/>
        </p:xfrm>
        <a:graphic>
          <a:graphicData uri="http://schemas.openxmlformats.org/drawingml/2006/table">
            <a:tbl>
              <a:tblPr/>
              <a:tblGrid>
                <a:gridCol w="886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2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ElementType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FindKthLargest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(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ElementType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S[ ],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B8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K)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{	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选取集合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中的第一个元素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根据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将集合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（不包含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）分解为大于等于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的元素集合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和小于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的元素集合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if ( |S1| &gt;= K )          return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FindKthLargest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 S1, K 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else if ( |S1| &lt; K-1 )  return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FindKthLargest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 S2, K-|S1|-1 );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	else return e;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marL="68589" marR="68589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FDADACD-0865-4B6E-833B-AF13E51D1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1847850"/>
            <a:ext cx="1191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(K-|S1| -1)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07E43D-0F33-43D9-BBE3-6EE9C031F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5300663"/>
            <a:ext cx="1319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K-|S1|-1 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C7FCDD1-D0EA-427B-8694-CF617610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684213"/>
            <a:ext cx="363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FCAC883-686F-43EF-AC3C-D87DB1D8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4840288"/>
            <a:ext cx="423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矩形 2">
            <a:extLst>
              <a:ext uri="{FF2B5EF4-FFF2-40B4-BE49-F238E27FC236}">
                <a16:creationId xmlns:a16="http://schemas.microsoft.com/office/drawing/2014/main" id="{4C7424AF-D3E7-4D12-9807-8789B2083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360613"/>
            <a:ext cx="264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</a:rPr>
              <a:t>当</a:t>
            </a:r>
            <a:r>
              <a:rPr lang="en-US" altLang="zh-CN" sz="2000" b="1">
                <a:solidFill>
                  <a:srgbClr val="0000B8"/>
                </a:solidFill>
                <a:latin typeface="Times New Roman" panose="02020603050405020304" pitchFamily="18" charset="0"/>
              </a:rPr>
              <a:t>K -1= |S1|</a:t>
            </a:r>
            <a:r>
              <a:rPr lang="zh-CN" altLang="zh-CN" sz="2000" b="1">
                <a:latin typeface="Times New Roman" panose="02020603050405020304" pitchFamily="18" charset="0"/>
              </a:rPr>
              <a:t>时，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00B8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zh-CN" sz="2000" b="1">
                <a:solidFill>
                  <a:srgbClr val="0000B8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solidFill>
                  <a:srgbClr val="0000B8"/>
                </a:solidFill>
                <a:latin typeface="Times New Roman" panose="02020603050405020304" pitchFamily="18" charset="0"/>
              </a:rPr>
              <a:t>K</a:t>
            </a:r>
            <a:r>
              <a:rPr lang="zh-CN" altLang="zh-CN" sz="2000" b="1">
                <a:solidFill>
                  <a:srgbClr val="0000B8"/>
                </a:solidFill>
                <a:latin typeface="Times New Roman" panose="02020603050405020304" pitchFamily="18" charset="0"/>
              </a:rPr>
              <a:t>大整数就是</a:t>
            </a:r>
            <a:r>
              <a:rPr lang="en-US" altLang="zh-CN" sz="2000" b="1">
                <a:solidFill>
                  <a:srgbClr val="0000B8"/>
                </a:solidFill>
                <a:latin typeface="Times New Roman" panose="02020603050405020304" pitchFamily="18" charset="0"/>
              </a:rPr>
              <a:t>e</a:t>
            </a:r>
            <a:r>
              <a:rPr lang="zh-CN" altLang="zh-CN" sz="2000" b="1">
                <a:latin typeface="Times New Roman" panose="02020603050405020304" pitchFamily="18" charset="0"/>
              </a:rPr>
              <a:t>。</a:t>
            </a:r>
            <a:r>
              <a:rPr lang="en-US" altLang="zh-CN" sz="2000" b="1">
                <a:latin typeface="Times New Roman" panose="02020603050405020304" pitchFamily="18" charset="0"/>
              </a:rPr>
              <a:t>     </a:t>
            </a:r>
            <a:endParaRPr lang="zh-CN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D8EECE-E596-4FAC-8897-0DF6B9DBE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5732463"/>
            <a:ext cx="1247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return e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C67904-DA81-43CA-B354-D51DB6FC739F}"/>
              </a:ext>
            </a:extLst>
          </p:cNvPr>
          <p:cNvSpPr txBox="1"/>
          <p:nvPr/>
        </p:nvSpPr>
        <p:spPr>
          <a:xfrm>
            <a:off x="899592" y="4840288"/>
            <a:ext cx="7283085" cy="49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CBF60F-28D6-42A1-B269-192A1AA90E82}"/>
              </a:ext>
            </a:extLst>
          </p:cNvPr>
          <p:cNvSpPr txBox="1"/>
          <p:nvPr/>
        </p:nvSpPr>
        <p:spPr>
          <a:xfrm>
            <a:off x="1051992" y="5386735"/>
            <a:ext cx="7768158" cy="49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767225-38CA-4EA2-85F6-EFCA8AD8458F}"/>
              </a:ext>
            </a:extLst>
          </p:cNvPr>
          <p:cNvSpPr txBox="1"/>
          <p:nvPr/>
        </p:nvSpPr>
        <p:spPr>
          <a:xfrm>
            <a:off x="1051992" y="5890791"/>
            <a:ext cx="1953873" cy="49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5" grpId="0"/>
      <p:bldP spid="7" grpId="0"/>
      <p:bldP spid="8" grpId="0"/>
      <p:bldP spid="31" grpId="0"/>
      <p:bldP spid="32" grpId="0"/>
      <p:bldP spid="10" grpId="0"/>
      <p:bldP spid="3" grpId="0" animBg="1"/>
      <p:bldP spid="3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59BC9164-CAC4-4189-9C87-C0A0E69FE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7675"/>
            <a:ext cx="3240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§2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数据存储基础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8195" name="矩形 3">
            <a:extLst>
              <a:ext uri="{FF2B5EF4-FFF2-40B4-BE49-F238E27FC236}">
                <a16:creationId xmlns:a16="http://schemas.microsoft.com/office/drawing/2014/main" id="{D633DEF4-DCEA-4CAB-94F0-ED44CEF42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104900"/>
            <a:ext cx="824706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en-US" sz="2400" b="1">
                <a:latin typeface="Times New Roman" panose="02020603050405020304" pitchFamily="18" charset="0"/>
              </a:rPr>
              <a:t>是数据存储的基本单位。其类型决定了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存储和操作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en-US" sz="2400" b="1">
                <a:latin typeface="Times New Roman" panose="02020603050405020304" pitchFamily="18" charset="0"/>
              </a:rPr>
              <a:t>几种基本的数据类型：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整型、实型（浮点型）、字符型</a:t>
            </a:r>
            <a:r>
              <a:rPr lang="zh-CN" altLang="en-US" sz="2400" b="1">
                <a:latin typeface="Times New Roman" panose="02020603050405020304" pitchFamily="18" charset="0"/>
              </a:rPr>
              <a:t>等。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 </a:t>
            </a:r>
            <a:r>
              <a:rPr lang="zh-CN" altLang="en-US" sz="2400" b="1">
                <a:latin typeface="Times New Roman" panose="02020603050405020304" pitchFamily="18" charset="0"/>
              </a:rPr>
              <a:t>提供了构造数据类型：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数组、结构、指针</a:t>
            </a:r>
            <a:r>
              <a:rPr lang="zh-CN" altLang="en-US" sz="2400" b="1">
                <a:latin typeface="Times New Roman" panose="02020603050405020304" pitchFamily="18" charset="0"/>
              </a:rPr>
              <a:t>等。</a:t>
            </a:r>
          </a:p>
        </p:txBody>
      </p:sp>
      <p:sp>
        <p:nvSpPr>
          <p:cNvPr id="5" name="Text Box 51">
            <a:extLst>
              <a:ext uri="{FF2B5EF4-FFF2-40B4-BE49-F238E27FC236}">
                <a16:creationId xmlns:a16="http://schemas.microsoft.com/office/drawing/2014/main" id="{0060DEEB-EEA1-49F7-845C-E44A9A6C1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0"/>
            <a:ext cx="8247062" cy="2516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+mj-lt"/>
              <a:buAutoNum type="arabicPeriod"/>
              <a:defRPr/>
            </a:pPr>
            <a:r>
              <a:rPr lang="zh-CN" altLang="en-US" sz="2800" b="1" dirty="0"/>
              <a:t>数组</a:t>
            </a:r>
            <a:endParaRPr lang="en-US" altLang="zh-CN" sz="2800" b="1" dirty="0"/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sz="2400" b="1" dirty="0"/>
              <a:t>        </a:t>
            </a:r>
            <a:r>
              <a:rPr lang="zh-CN" altLang="zh-CN" sz="2400" b="1" dirty="0"/>
              <a:t>数组是最基本的构造类型，它是</a:t>
            </a:r>
            <a:r>
              <a:rPr lang="zh-CN" altLang="zh-CN" sz="2400" b="1" dirty="0">
                <a:solidFill>
                  <a:srgbClr val="0000B8"/>
                </a:solidFill>
              </a:rPr>
              <a:t>一组相同类型数据</a:t>
            </a:r>
            <a:r>
              <a:rPr lang="zh-CN" altLang="zh-CN" sz="2400" b="1" dirty="0"/>
              <a:t>的有序集合。数组中的元素在内存中</a:t>
            </a:r>
            <a:r>
              <a:rPr lang="zh-CN" altLang="zh-CN" sz="2400" b="1" dirty="0">
                <a:solidFill>
                  <a:srgbClr val="0000B8"/>
                </a:solidFill>
              </a:rPr>
              <a:t>连续存放</a:t>
            </a:r>
            <a:r>
              <a:rPr lang="zh-CN" altLang="zh-CN" sz="2400" b="1" dirty="0"/>
              <a:t>，用数组名和下标可以唯一地确定数组元素。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>
            <a:extLst>
              <a:ext uri="{FF2B5EF4-FFF2-40B4-BE49-F238E27FC236}">
                <a16:creationId xmlns:a16="http://schemas.microsoft.com/office/drawing/2014/main" id="{3623C0A7-36B8-4ABE-B457-F0D50748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6250"/>
            <a:ext cx="3843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2. </a:t>
            </a:r>
            <a:r>
              <a:rPr lang="zh-CN" altLang="en-US" sz="2800" b="1">
                <a:latin typeface="Times New Roman" panose="02020603050405020304" pitchFamily="18" charset="0"/>
              </a:rPr>
              <a:t>类型定义</a:t>
            </a:r>
            <a:r>
              <a:rPr lang="en-US" altLang="zh-CN" sz="2800" b="1">
                <a:solidFill>
                  <a:srgbClr val="0000B8"/>
                </a:solidFill>
                <a:latin typeface="Times New Roman" panose="02020603050405020304" pitchFamily="18" charset="0"/>
              </a:rPr>
              <a:t>typedef</a:t>
            </a:r>
            <a:endParaRPr lang="zh-CN" altLang="en-US" sz="2800" b="1">
              <a:solidFill>
                <a:srgbClr val="0000B8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矩形 1">
            <a:extLst>
              <a:ext uri="{FF2B5EF4-FFF2-40B4-BE49-F238E27FC236}">
                <a16:creationId xmlns:a16="http://schemas.microsoft.com/office/drawing/2014/main" id="{6D402349-D1AE-4FFE-A472-07382A56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16013"/>
            <a:ext cx="78930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  除了使用</a:t>
            </a:r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</a:rPr>
              <a:t>语言提供的标准类型和自己定义的一些结构体、枚举等类型外，还可以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typedef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语句来建立已经定义好的数据类型的别名。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3D8504BB-3908-46A4-8C9F-924B934D2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905125"/>
            <a:ext cx="522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typedef 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i="1" u="sng">
                <a:latin typeface="Times New Roman" panose="02020603050405020304" pitchFamily="18" charset="0"/>
              </a:rPr>
              <a:t>原有类型名</a:t>
            </a:r>
            <a:r>
              <a:rPr lang="zh-CN" altLang="en-US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 i="1" u="sng">
                <a:latin typeface="Times New Roman" panose="02020603050405020304" pitchFamily="18" charset="0"/>
              </a:rPr>
              <a:t>新类型名</a:t>
            </a:r>
          </a:p>
        </p:txBody>
      </p:sp>
      <p:sp>
        <p:nvSpPr>
          <p:cNvPr id="7" name="矩形 1">
            <a:extLst>
              <a:ext uri="{FF2B5EF4-FFF2-40B4-BE49-F238E27FC236}">
                <a16:creationId xmlns:a16="http://schemas.microsoft.com/office/drawing/2014/main" id="{6C64300C-5668-445B-8480-40461C444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554413"/>
            <a:ext cx="4929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typedef    int    </a:t>
            </a:r>
            <a:r>
              <a:rPr lang="en-US" altLang="zh-CN" sz="2800" b="1">
                <a:latin typeface="Times New Roman" panose="02020603050405020304" pitchFamily="18" charset="0"/>
              </a:rPr>
              <a:t>ElementType;</a:t>
            </a: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BC28553E-E6C3-468C-9B4F-C885C063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192588"/>
            <a:ext cx="78898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 这样在调用 </a:t>
            </a:r>
            <a:r>
              <a:rPr lang="en-US" altLang="zh-CN" sz="2400" b="1">
                <a:latin typeface="Times New Roman" panose="02020603050405020304" pitchFamily="18" charset="0"/>
              </a:rPr>
              <a:t>ElementType Max( ElementType S[ ],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>
                <a:latin typeface="Times New Roman" panose="02020603050405020304" pitchFamily="18" charset="0"/>
              </a:rPr>
              <a:t> N ) </a:t>
            </a:r>
            <a:r>
              <a:rPr lang="zh-CN" altLang="en-US" sz="2400" b="1">
                <a:latin typeface="Times New Roman" panose="02020603050405020304" pitchFamily="18" charset="0"/>
              </a:rPr>
              <a:t>处理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型数组时，就不需要把 每个 </a:t>
            </a:r>
            <a:r>
              <a:rPr lang="en-US" altLang="zh-CN" sz="2400" b="1">
                <a:latin typeface="Times New Roman" panose="02020603050405020304" pitchFamily="18" charset="0"/>
              </a:rPr>
              <a:t>ElementType </a:t>
            </a:r>
            <a:r>
              <a:rPr lang="zh-CN" altLang="en-US" sz="2400" b="1">
                <a:latin typeface="Times New Roman" panose="02020603050405020304" pitchFamily="18" charset="0"/>
              </a:rPr>
              <a:t>替换成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int </a:t>
            </a:r>
            <a:r>
              <a:rPr lang="zh-CN" altLang="en-US" sz="2400" b="1">
                <a:latin typeface="Times New Roman" panose="02020603050405020304" pitchFamily="18" charset="0"/>
              </a:rPr>
              <a:t>了。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>
            <a:extLst>
              <a:ext uri="{FF2B5EF4-FFF2-40B4-BE49-F238E27FC236}">
                <a16:creationId xmlns:a16="http://schemas.microsoft.com/office/drawing/2014/main" id="{83643C11-D188-4708-8738-FBB88325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04813"/>
            <a:ext cx="1944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3. </a:t>
            </a:r>
            <a:r>
              <a:rPr lang="zh-CN" altLang="zh-CN" b="1">
                <a:latin typeface="Times New Roman" panose="02020603050405020304" pitchFamily="18" charset="0"/>
              </a:rPr>
              <a:t>指针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0486" name="矩形 1">
            <a:extLst>
              <a:ext uri="{FF2B5EF4-FFF2-40B4-BE49-F238E27FC236}">
                <a16:creationId xmlns:a16="http://schemas.microsoft.com/office/drawing/2014/main" id="{DA3C8708-6100-43B2-8AF4-7095DE42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1052513"/>
            <a:ext cx="79517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指针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</a:rPr>
              <a:t>语言中一个非常重要的概念。使用指针可以对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复杂数据</a:t>
            </a:r>
            <a:r>
              <a:rPr lang="zh-CN" altLang="en-US" sz="2400" b="1">
                <a:latin typeface="Times New Roman" panose="02020603050405020304" pitchFamily="18" charset="0"/>
              </a:rPr>
              <a:t>进行处理，能对计算机的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内存进行分配</a:t>
            </a:r>
            <a:r>
              <a:rPr lang="zh-CN" altLang="en-US" sz="2400" b="1">
                <a:latin typeface="Times New Roman" panose="02020603050405020304" pitchFamily="18" charset="0"/>
              </a:rPr>
              <a:t>控制，在函数调用中使用指针还可以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返回多个值</a:t>
            </a:r>
            <a:r>
              <a:rPr lang="zh-CN" altLang="en-US" sz="2400" b="1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EFC1B520-A480-47F8-A411-087C94FB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841625"/>
            <a:ext cx="243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⑴ </a:t>
            </a:r>
            <a:r>
              <a:rPr lang="zh-CN" altLang="zh-CN" sz="2800" b="1">
                <a:latin typeface="Times New Roman" panose="02020603050405020304" pitchFamily="18" charset="0"/>
              </a:rPr>
              <a:t>指针与数组</a:t>
            </a:r>
          </a:p>
        </p:txBody>
      </p:sp>
      <p:sp>
        <p:nvSpPr>
          <p:cNvPr id="10" name="矩形 2">
            <a:extLst>
              <a:ext uri="{FF2B5EF4-FFF2-40B4-BE49-F238E27FC236}">
                <a16:creationId xmlns:a16="http://schemas.microsoft.com/office/drawing/2014/main" id="{6D13733B-9B73-42E1-9D4E-A33C7130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365500"/>
            <a:ext cx="77771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数组名</a:t>
            </a:r>
            <a:r>
              <a:rPr lang="zh-CN" altLang="en-US" sz="2400" b="1">
                <a:latin typeface="Times New Roman" panose="02020603050405020304" pitchFamily="18" charset="0"/>
              </a:rPr>
              <a:t>是数组中第</a:t>
            </a:r>
            <a:r>
              <a:rPr lang="en-US" altLang="zh-CN" sz="2400" b="1"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</a:rPr>
              <a:t>个元素（下标为</a:t>
            </a:r>
            <a:r>
              <a:rPr lang="en-US" altLang="zh-CN" sz="2400" b="1">
                <a:latin typeface="Times New Roman" panose="02020603050405020304" pitchFamily="18" charset="0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</a:rPr>
              <a:t>）的地址，可以看作是</a:t>
            </a:r>
            <a:r>
              <a:rPr lang="zh-CN" altLang="en-US" sz="2400" b="1">
                <a:solidFill>
                  <a:srgbClr val="0000B8"/>
                </a:solidFill>
                <a:latin typeface="Times New Roman" panose="02020603050405020304" pitchFamily="18" charset="0"/>
              </a:rPr>
              <a:t>常量指针</a:t>
            </a:r>
            <a:r>
              <a:rPr lang="zh-CN" altLang="en-US" sz="2400" b="1">
                <a:latin typeface="Times New Roman" panose="02020603050405020304" pitchFamily="18" charset="0"/>
              </a:rPr>
              <a:t>，不能改变指针常量（数组名）的值。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21CDE2B5-AA64-421F-B70E-9931D87D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589463"/>
            <a:ext cx="5873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⑵ </a:t>
            </a:r>
            <a:r>
              <a:rPr lang="zh-CN" altLang="zh-CN" sz="2800" b="1">
                <a:latin typeface="Times New Roman" panose="02020603050405020304" pitchFamily="18" charset="0"/>
              </a:rPr>
              <a:t>用指针实现内存动态分配</a:t>
            </a:r>
          </a:p>
        </p:txBody>
      </p:sp>
      <p:sp>
        <p:nvSpPr>
          <p:cNvPr id="12" name="矩形 4">
            <a:extLst>
              <a:ext uri="{FF2B5EF4-FFF2-40B4-BE49-F238E27FC236}">
                <a16:creationId xmlns:a16="http://schemas.microsoft.com/office/drawing/2014/main" id="{C15A67C7-0D97-4BDF-92E7-C15EFC172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5165725"/>
            <a:ext cx="635793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①  分配函数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void   </a:t>
            </a:r>
            <a:r>
              <a:rPr lang="en-US" altLang="zh-CN" sz="2400" b="1">
                <a:latin typeface="Times New Roman" panose="02020603050405020304" pitchFamily="18" charset="0"/>
              </a:rPr>
              <a:t>*malloc(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unsigned</a:t>
            </a:r>
            <a:r>
              <a:rPr lang="en-US" altLang="zh-CN" sz="2400" b="1">
                <a:latin typeface="Times New Roman" panose="02020603050405020304" pitchFamily="18" charset="0"/>
              </a:rPr>
              <a:t>  size)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②  释放函数 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void   </a:t>
            </a:r>
            <a:r>
              <a:rPr lang="en-US" altLang="zh-CN" sz="2400" b="1">
                <a:latin typeface="Times New Roman" panose="02020603050405020304" pitchFamily="18" charset="0"/>
              </a:rPr>
              <a:t>free(</a:t>
            </a:r>
            <a:r>
              <a:rPr lang="en-US" altLang="zh-CN" sz="2400" b="1">
                <a:solidFill>
                  <a:srgbClr val="0000B8"/>
                </a:solidFill>
                <a:latin typeface="Times New Roman" panose="02020603050405020304" pitchFamily="18" charset="0"/>
              </a:rPr>
              <a:t>void</a:t>
            </a:r>
            <a:r>
              <a:rPr lang="en-US" altLang="zh-CN" sz="2400" b="1">
                <a:latin typeface="Times New Roman" panose="02020603050405020304" pitchFamily="18" charset="0"/>
              </a:rPr>
              <a:t>  *ptr)</a:t>
            </a:r>
            <a:r>
              <a:rPr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5988</TotalTime>
  <Words>3379</Words>
  <Application>Microsoft Office PowerPoint</Application>
  <PresentationFormat>全屏显示(4:3)</PresentationFormat>
  <Paragraphs>383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 Unicode MS</vt:lpstr>
      <vt:lpstr>Courier</vt:lpstr>
      <vt:lpstr>黑体</vt:lpstr>
      <vt:lpstr>华文琥珀</vt:lpstr>
      <vt:lpstr>宋体</vt:lpstr>
      <vt:lpstr>微软雅黑</vt:lpstr>
      <vt:lpstr>Arial</vt:lpstr>
      <vt:lpstr>Arial Narrow</vt:lpstr>
      <vt:lpstr>Calibri</vt:lpstr>
      <vt:lpstr>Symbol</vt:lpstr>
      <vt:lpstr>Times New Roman</vt:lpstr>
      <vt:lpstr>Webdings</vt:lpstr>
      <vt:lpstr>Wingdings</vt:lpstr>
      <vt:lpstr>Office 主题</vt:lpstr>
      <vt:lpstr>数式</vt:lpstr>
      <vt:lpstr>SmartDraw.2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赤叶枫林</dc:creator>
  <cp:lastModifiedBy>2216184931@qq.com</cp:lastModifiedBy>
  <cp:revision>384</cp:revision>
  <dcterms:created xsi:type="dcterms:W3CDTF">2012-08-25T06:28:09Z</dcterms:created>
  <dcterms:modified xsi:type="dcterms:W3CDTF">2022-09-08T12:56:59Z</dcterms:modified>
</cp:coreProperties>
</file>