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4"/>
  </p:notesMasterIdLst>
  <p:sldIdLst>
    <p:sldId id="312" r:id="rId2"/>
    <p:sldId id="293" r:id="rId3"/>
    <p:sldId id="324" r:id="rId4"/>
    <p:sldId id="333" r:id="rId5"/>
    <p:sldId id="273" r:id="rId6"/>
    <p:sldId id="330" r:id="rId7"/>
    <p:sldId id="325" r:id="rId8"/>
    <p:sldId id="326" r:id="rId9"/>
    <p:sldId id="294" r:id="rId10"/>
    <p:sldId id="295" r:id="rId11"/>
    <p:sldId id="298" r:id="rId12"/>
    <p:sldId id="327" r:id="rId13"/>
    <p:sldId id="331" r:id="rId14"/>
    <p:sldId id="332" r:id="rId15"/>
    <p:sldId id="300" r:id="rId16"/>
    <p:sldId id="328" r:id="rId17"/>
    <p:sldId id="329" r:id="rId18"/>
    <p:sldId id="301" r:id="rId19"/>
    <p:sldId id="297" r:id="rId20"/>
    <p:sldId id="299" r:id="rId21"/>
    <p:sldId id="335" r:id="rId22"/>
    <p:sldId id="305" r:id="rId23"/>
    <p:sldId id="303" r:id="rId24"/>
    <p:sldId id="306" r:id="rId25"/>
    <p:sldId id="309" r:id="rId26"/>
    <p:sldId id="311" r:id="rId27"/>
    <p:sldId id="337" r:id="rId28"/>
    <p:sldId id="307" r:id="rId29"/>
    <p:sldId id="338" r:id="rId30"/>
    <p:sldId id="339" r:id="rId31"/>
    <p:sldId id="310" r:id="rId32"/>
    <p:sldId id="336" r:id="rId33"/>
    <p:sldId id="313" r:id="rId34"/>
    <p:sldId id="314" r:id="rId35"/>
    <p:sldId id="315" r:id="rId36"/>
    <p:sldId id="316" r:id="rId37"/>
    <p:sldId id="317" r:id="rId38"/>
    <p:sldId id="318" r:id="rId39"/>
    <p:sldId id="319" r:id="rId40"/>
    <p:sldId id="320" r:id="rId41"/>
    <p:sldId id="321" r:id="rId42"/>
    <p:sldId id="323"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630" autoAdjust="0"/>
  </p:normalViewPr>
  <p:slideViewPr>
    <p:cSldViewPr>
      <p:cViewPr varScale="1">
        <p:scale>
          <a:sx n="62" d="100"/>
          <a:sy n="62" d="100"/>
        </p:scale>
        <p:origin x="796"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65AAB3-65D3-4351-B26F-263442B75C5C}" type="datetimeFigureOut">
              <a:rPr lang="zh-CN" altLang="en-US" smtClean="0"/>
              <a:t>2022/5/22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193E17-4562-4C9E-88A7-7466FFEDDAC0}" type="slidenum">
              <a:rPr lang="zh-CN" altLang="en-US" smtClean="0"/>
              <a:t>‹#›</a:t>
            </a:fld>
            <a:endParaRPr lang="zh-CN" altLang="en-US"/>
          </a:p>
        </p:txBody>
      </p:sp>
    </p:spTree>
    <p:extLst>
      <p:ext uri="{BB962C8B-B14F-4D97-AF65-F5344CB8AC3E}">
        <p14:creationId xmlns:p14="http://schemas.microsoft.com/office/powerpoint/2010/main" val="2313177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Log</a:t>
            </a:r>
            <a:r>
              <a:rPr lang="en-US" altLang="zh-CN" sz="1200" b="0" i="0" kern="1200" baseline="-25000" dirty="0">
                <a:solidFill>
                  <a:schemeClr val="tx1"/>
                </a:solidFill>
                <a:effectLst/>
                <a:latin typeface="+mn-lt"/>
                <a:ea typeface="+mn-ea"/>
                <a:cs typeface="+mn-cs"/>
              </a:rPr>
              <a:t>2</a:t>
            </a:r>
            <a:r>
              <a:rPr lang="en-US" altLang="zh-CN" sz="1200" b="0" i="0" kern="1200" baseline="0" dirty="0">
                <a:solidFill>
                  <a:schemeClr val="tx1"/>
                </a:solidFill>
                <a:effectLst/>
                <a:latin typeface="+mn-lt"/>
                <a:ea typeface="+mn-ea"/>
                <a:cs typeface="+mn-cs"/>
              </a:rPr>
              <a:t>1000000</a:t>
            </a:r>
            <a:r>
              <a:rPr lang="zh-CN" altLang="en-US" sz="1200" b="0" i="0" kern="1200" baseline="0" dirty="0">
                <a:solidFill>
                  <a:schemeClr val="tx1"/>
                </a:solidFill>
                <a:effectLst/>
                <a:latin typeface="+mn-lt"/>
                <a:ea typeface="+mn-ea"/>
                <a:cs typeface="+mn-cs"/>
              </a:rPr>
              <a:t>约等于</a:t>
            </a:r>
            <a:r>
              <a:rPr lang="en-US" altLang="zh-CN" sz="1200" b="0" i="0" kern="1200" baseline="0" dirty="0">
                <a:solidFill>
                  <a:schemeClr val="tx1"/>
                </a:solidFill>
                <a:effectLst/>
                <a:latin typeface="+mn-lt"/>
                <a:ea typeface="+mn-ea"/>
                <a:cs typeface="+mn-cs"/>
              </a:rPr>
              <a:t>19.93</a:t>
            </a:r>
          </a:p>
          <a:p>
            <a:r>
              <a:rPr lang="zh-CN" altLang="en-US" sz="1200" b="0" i="0" kern="1200" baseline="0" dirty="0">
                <a:solidFill>
                  <a:schemeClr val="tx1"/>
                </a:solidFill>
                <a:effectLst/>
                <a:latin typeface="+mn-lt"/>
                <a:ea typeface="+mn-ea"/>
                <a:cs typeface="+mn-cs"/>
              </a:rPr>
              <a:t>一个</a:t>
            </a:r>
            <a:r>
              <a:rPr lang="en-US" altLang="zh-CN" sz="1200" b="0" i="0" kern="1200" baseline="0" dirty="0">
                <a:solidFill>
                  <a:schemeClr val="tx1"/>
                </a:solidFill>
                <a:effectLst/>
                <a:latin typeface="+mn-lt"/>
                <a:ea typeface="+mn-ea"/>
                <a:cs typeface="+mn-cs"/>
              </a:rPr>
              <a:t>100</a:t>
            </a:r>
            <a:r>
              <a:rPr lang="zh-CN" altLang="en-US" sz="1200" b="0" i="0" kern="1200" baseline="0" dirty="0">
                <a:solidFill>
                  <a:schemeClr val="tx1"/>
                </a:solidFill>
                <a:effectLst/>
                <a:latin typeface="+mn-lt"/>
                <a:ea typeface="+mn-ea"/>
                <a:cs typeface="+mn-cs"/>
              </a:rPr>
              <a:t>万是</a:t>
            </a:r>
            <a:r>
              <a:rPr lang="en-US" altLang="zh-CN" sz="1200" b="0" i="0" kern="1200" baseline="0" dirty="0">
                <a:solidFill>
                  <a:schemeClr val="tx1"/>
                </a:solidFill>
                <a:effectLst/>
                <a:latin typeface="+mn-lt"/>
                <a:ea typeface="+mn-ea"/>
                <a:cs typeface="+mn-cs"/>
              </a:rPr>
              <a:t>2000</a:t>
            </a:r>
            <a:r>
              <a:rPr lang="zh-CN" altLang="en-US" sz="1200" b="0" i="0" kern="1200" baseline="0" dirty="0">
                <a:solidFill>
                  <a:schemeClr val="tx1"/>
                </a:solidFill>
                <a:effectLst/>
                <a:latin typeface="+mn-lt"/>
                <a:ea typeface="+mn-ea"/>
                <a:cs typeface="+mn-cs"/>
              </a:rPr>
              <a:t>万，那么</a:t>
            </a:r>
            <a:r>
              <a:rPr lang="en-US" altLang="zh-CN" sz="1200" b="0" i="0" kern="1200" baseline="0" dirty="0">
                <a:solidFill>
                  <a:schemeClr val="tx1"/>
                </a:solidFill>
                <a:effectLst/>
                <a:latin typeface="+mn-lt"/>
                <a:ea typeface="+mn-ea"/>
                <a:cs typeface="+mn-cs"/>
              </a:rPr>
              <a:t>101</a:t>
            </a:r>
            <a:r>
              <a:rPr lang="zh-CN" altLang="en-US" sz="1200" b="0" i="0" kern="1200" baseline="0" dirty="0">
                <a:solidFill>
                  <a:schemeClr val="tx1"/>
                </a:solidFill>
                <a:effectLst/>
                <a:latin typeface="+mn-lt"/>
                <a:ea typeface="+mn-ea"/>
                <a:cs typeface="+mn-cs"/>
              </a:rPr>
              <a:t>个</a:t>
            </a:r>
            <a:r>
              <a:rPr lang="en-US" altLang="zh-CN" sz="1200" b="0" i="0" kern="1200" baseline="0" dirty="0">
                <a:solidFill>
                  <a:schemeClr val="tx1"/>
                </a:solidFill>
                <a:effectLst/>
                <a:latin typeface="+mn-lt"/>
                <a:ea typeface="+mn-ea"/>
                <a:cs typeface="+mn-cs"/>
              </a:rPr>
              <a:t>100</a:t>
            </a:r>
            <a:r>
              <a:rPr lang="zh-CN" altLang="en-US" sz="1200" b="0" i="0" kern="1200" baseline="0" dirty="0">
                <a:solidFill>
                  <a:schemeClr val="tx1"/>
                </a:solidFill>
                <a:effectLst/>
                <a:latin typeface="+mn-lt"/>
                <a:ea typeface="+mn-ea"/>
                <a:cs typeface="+mn-cs"/>
              </a:rPr>
              <a:t>万就是</a:t>
            </a:r>
            <a:r>
              <a:rPr lang="en-US" altLang="zh-CN" sz="1200" b="0" i="0" kern="1200" baseline="0" dirty="0">
                <a:solidFill>
                  <a:schemeClr val="tx1"/>
                </a:solidFill>
                <a:effectLst/>
                <a:latin typeface="+mn-lt"/>
                <a:ea typeface="+mn-ea"/>
                <a:cs typeface="+mn-cs"/>
              </a:rPr>
              <a:t>20</a:t>
            </a:r>
            <a:r>
              <a:rPr lang="zh-CN" altLang="en-US" sz="1200" b="0" i="0" kern="1200" baseline="0" dirty="0">
                <a:solidFill>
                  <a:schemeClr val="tx1"/>
                </a:solidFill>
                <a:effectLst/>
                <a:latin typeface="+mn-lt"/>
                <a:ea typeface="+mn-ea"/>
                <a:cs typeface="+mn-cs"/>
              </a:rPr>
              <a:t>亿次</a:t>
            </a:r>
            <a:endParaRPr lang="zh-CN" altLang="en-US" dirty="0"/>
          </a:p>
        </p:txBody>
      </p:sp>
      <p:sp>
        <p:nvSpPr>
          <p:cNvPr id="4" name="灯片编号占位符 3"/>
          <p:cNvSpPr>
            <a:spLocks noGrp="1"/>
          </p:cNvSpPr>
          <p:nvPr>
            <p:ph type="sldNum" sz="quarter" idx="10"/>
          </p:nvPr>
        </p:nvSpPr>
        <p:spPr/>
        <p:txBody>
          <a:bodyPr/>
          <a:lstStyle/>
          <a:p>
            <a:fld id="{25193E17-4562-4C9E-88A7-7466FFEDDAC0}" type="slidenum">
              <a:rPr lang="zh-CN" altLang="en-US" smtClean="0"/>
              <a:t>2</a:t>
            </a:fld>
            <a:endParaRPr lang="zh-CN" altLang="en-US"/>
          </a:p>
        </p:txBody>
      </p:sp>
    </p:spTree>
    <p:extLst>
      <p:ext uri="{BB962C8B-B14F-4D97-AF65-F5344CB8AC3E}">
        <p14:creationId xmlns:p14="http://schemas.microsoft.com/office/powerpoint/2010/main" val="2118535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a:t>
            </a:r>
            <a:r>
              <a:rPr lang="en-US" altLang="zh-CN" dirty="0"/>
              <a:t>1+2+3+4</a:t>
            </a:r>
            <a:endParaRPr lang="zh-CN" altLang="en-US" dirty="0"/>
          </a:p>
        </p:txBody>
      </p:sp>
      <p:sp>
        <p:nvSpPr>
          <p:cNvPr id="4" name="灯片编号占位符 3"/>
          <p:cNvSpPr>
            <a:spLocks noGrp="1"/>
          </p:cNvSpPr>
          <p:nvPr>
            <p:ph type="sldNum" sz="quarter" idx="10"/>
          </p:nvPr>
        </p:nvSpPr>
        <p:spPr/>
        <p:txBody>
          <a:bodyPr/>
          <a:lstStyle/>
          <a:p>
            <a:fld id="{25193E17-4562-4C9E-88A7-7466FFEDDAC0}" type="slidenum">
              <a:rPr lang="zh-CN" altLang="en-US" smtClean="0"/>
              <a:t>21</a:t>
            </a:fld>
            <a:endParaRPr lang="zh-CN" altLang="en-US"/>
          </a:p>
        </p:txBody>
      </p:sp>
    </p:spTree>
    <p:extLst>
      <p:ext uri="{BB962C8B-B14F-4D97-AF65-F5344CB8AC3E}">
        <p14:creationId xmlns:p14="http://schemas.microsoft.com/office/powerpoint/2010/main" val="1117405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93E17-4562-4C9E-88A7-7466FFEDDAC0}" type="slidenum">
              <a:rPr lang="zh-CN" altLang="en-US" smtClean="0"/>
              <a:t>24</a:t>
            </a:fld>
            <a:endParaRPr lang="zh-CN" altLang="en-US"/>
          </a:p>
        </p:txBody>
      </p:sp>
    </p:spTree>
    <p:extLst>
      <p:ext uri="{BB962C8B-B14F-4D97-AF65-F5344CB8AC3E}">
        <p14:creationId xmlns:p14="http://schemas.microsoft.com/office/powerpoint/2010/main" val="682083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快速排序的运行时间等于两个递归调用的运行时间加上花费在分割上的限行时间（枢纽元的选取仅花费常数时间）。我们得到基本的快速排序关系：</a:t>
            </a:r>
            <a:br>
              <a:rPr lang="zh-CN" altLang="en-US" dirty="0"/>
            </a:br>
            <a:r>
              <a:rPr lang="en-US" altLang="zh-CN" sz="1200" b="0" i="0" kern="1200" dirty="0">
                <a:solidFill>
                  <a:schemeClr val="tx1"/>
                </a:solidFill>
                <a:effectLst/>
                <a:latin typeface="+mn-lt"/>
                <a:ea typeface="+mn-ea"/>
                <a:cs typeface="+mn-cs"/>
              </a:rPr>
              <a:t>T(N)=T(</a:t>
            </a:r>
            <a:r>
              <a:rPr lang="en-US" altLang="zh-CN" sz="1200" b="0" i="0" kern="1200" dirty="0" err="1">
                <a:solidFill>
                  <a:schemeClr val="tx1"/>
                </a:solidFill>
                <a:effectLst/>
                <a:latin typeface="+mn-lt"/>
                <a:ea typeface="+mn-ea"/>
                <a:cs typeface="+mn-cs"/>
              </a:rPr>
              <a:t>i</a:t>
            </a:r>
            <a:r>
              <a:rPr lang="en-US" altLang="zh-CN" sz="1200" b="0" i="0" kern="1200" dirty="0">
                <a:solidFill>
                  <a:schemeClr val="tx1"/>
                </a:solidFill>
                <a:effectLst/>
                <a:latin typeface="+mn-lt"/>
                <a:ea typeface="+mn-ea"/>
                <a:cs typeface="+mn-cs"/>
              </a:rPr>
              <a:t>)+T(N-i-1)+</a:t>
            </a:r>
            <a:r>
              <a:rPr lang="en-US" altLang="zh-CN" sz="1200" b="0" i="0" kern="1200" dirty="0" err="1">
                <a:solidFill>
                  <a:schemeClr val="tx1"/>
                </a:solidFill>
                <a:effectLst/>
                <a:latin typeface="+mn-lt"/>
                <a:ea typeface="+mn-ea"/>
                <a:cs typeface="+mn-cs"/>
              </a:rPr>
              <a:t>cN</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a:t>
            </a:r>
            <a:r>
              <a:rPr lang="en-US" altLang="zh-CN" sz="1200" b="0" i="0" kern="1200" baseline="-25000" dirty="0">
                <a:solidFill>
                  <a:schemeClr val="tx1"/>
                </a:solidFill>
                <a:effectLst/>
                <a:latin typeface="+mn-lt"/>
                <a:ea typeface="+mn-ea"/>
                <a:cs typeface="+mn-cs"/>
              </a:rPr>
              <a:t>N</a:t>
            </a:r>
            <a:r>
              <a:rPr lang="zh-CN" altLang="en-US" sz="1200" b="0" i="0" kern="1200" dirty="0">
                <a:solidFill>
                  <a:schemeClr val="tx1"/>
                </a:solidFill>
                <a:effectLst/>
                <a:latin typeface="+mn-lt"/>
                <a:ea typeface="+mn-ea"/>
                <a:cs typeface="+mn-cs"/>
              </a:rPr>
              <a:t>为快速排序平均花在比较上的时间</a:t>
            </a:r>
            <a:endParaRPr lang="zh-CN" altLang="en-US" dirty="0"/>
          </a:p>
        </p:txBody>
      </p:sp>
      <p:sp>
        <p:nvSpPr>
          <p:cNvPr id="4" name="灯片编号占位符 3"/>
          <p:cNvSpPr>
            <a:spLocks noGrp="1"/>
          </p:cNvSpPr>
          <p:nvPr>
            <p:ph type="sldNum" sz="quarter" idx="10"/>
          </p:nvPr>
        </p:nvSpPr>
        <p:spPr/>
        <p:txBody>
          <a:bodyPr/>
          <a:lstStyle/>
          <a:p>
            <a:fld id="{25193E17-4562-4C9E-88A7-7466FFEDDAC0}" type="slidenum">
              <a:rPr lang="zh-CN" altLang="en-US" smtClean="0"/>
              <a:t>25</a:t>
            </a:fld>
            <a:endParaRPr lang="zh-CN" altLang="en-US"/>
          </a:p>
        </p:txBody>
      </p:sp>
    </p:spTree>
    <p:extLst>
      <p:ext uri="{BB962C8B-B14F-4D97-AF65-F5344CB8AC3E}">
        <p14:creationId xmlns:p14="http://schemas.microsoft.com/office/powerpoint/2010/main" val="4047253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因为</a:t>
            </a:r>
            <a:r>
              <a:rPr lang="en-US" altLang="zh-CN" sz="1200" b="1" dirty="0">
                <a:solidFill>
                  <a:srgbClr val="FF0000"/>
                </a:solidFill>
                <a:latin typeface="Times New Roman" panose="02020603050405020304" pitchFamily="18" charset="0"/>
                <a:cs typeface="Times New Roman" panose="02020603050405020304" pitchFamily="18" charset="0"/>
              </a:rPr>
              <a:t>A[Left] &lt;= A[Center] &lt;= A[Right] </a:t>
            </a:r>
            <a:r>
              <a:rPr lang="zh-CN" altLang="en-US" sz="1200" b="1" dirty="0">
                <a:solidFill>
                  <a:srgbClr val="FF0000"/>
                </a:solidFill>
                <a:latin typeface="Times New Roman" panose="02020603050405020304" pitchFamily="18" charset="0"/>
                <a:cs typeface="Times New Roman" panose="02020603050405020304" pitchFamily="18" charset="0"/>
              </a:rPr>
              <a:t>，所以最右元肯定不小于主元，所以在后面集合的划分时无需再考虑，所以换到倒数第二个元素的位置上</a:t>
            </a:r>
            <a:endParaRPr lang="en-US" altLang="zh-CN" dirty="0"/>
          </a:p>
        </p:txBody>
      </p:sp>
      <p:sp>
        <p:nvSpPr>
          <p:cNvPr id="4" name="灯片编号占位符 3"/>
          <p:cNvSpPr>
            <a:spLocks noGrp="1"/>
          </p:cNvSpPr>
          <p:nvPr>
            <p:ph type="sldNum" sz="quarter" idx="10"/>
          </p:nvPr>
        </p:nvSpPr>
        <p:spPr/>
        <p:txBody>
          <a:bodyPr/>
          <a:lstStyle/>
          <a:p>
            <a:fld id="{25193E17-4562-4C9E-88A7-7466FFEDDAC0}" type="slidenum">
              <a:rPr lang="zh-CN" altLang="en-US" smtClean="0"/>
              <a:t>26</a:t>
            </a:fld>
            <a:endParaRPr lang="zh-CN" altLang="en-US"/>
          </a:p>
        </p:txBody>
      </p:sp>
    </p:spTree>
    <p:extLst>
      <p:ext uri="{BB962C8B-B14F-4D97-AF65-F5344CB8AC3E}">
        <p14:creationId xmlns:p14="http://schemas.microsoft.com/office/powerpoint/2010/main" val="3882994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93E17-4562-4C9E-88A7-7466FFEDDAC0}" type="slidenum">
              <a:rPr lang="zh-CN" altLang="en-US" smtClean="0"/>
              <a:t>27</a:t>
            </a:fld>
            <a:endParaRPr lang="zh-CN" altLang="en-US"/>
          </a:p>
        </p:txBody>
      </p:sp>
    </p:spTree>
    <p:extLst>
      <p:ext uri="{BB962C8B-B14F-4D97-AF65-F5344CB8AC3E}">
        <p14:creationId xmlns:p14="http://schemas.microsoft.com/office/powerpoint/2010/main" val="4047253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因为</a:t>
            </a:r>
            <a:r>
              <a:rPr lang="en-US" altLang="zh-CN" sz="1200" b="1" dirty="0">
                <a:solidFill>
                  <a:srgbClr val="FF0000"/>
                </a:solidFill>
                <a:latin typeface="Times New Roman" panose="02020603050405020304" pitchFamily="18" charset="0"/>
                <a:cs typeface="Times New Roman" panose="02020603050405020304" pitchFamily="18" charset="0"/>
              </a:rPr>
              <a:t>A[Low] &lt;= A[Center] &lt;= A[High] </a:t>
            </a:r>
            <a:r>
              <a:rPr lang="zh-CN" altLang="en-US" sz="1200" b="1" dirty="0">
                <a:solidFill>
                  <a:srgbClr val="FF0000"/>
                </a:solidFill>
                <a:latin typeface="Times New Roman" panose="02020603050405020304" pitchFamily="18" charset="0"/>
                <a:cs typeface="Times New Roman" panose="02020603050405020304" pitchFamily="18" charset="0"/>
              </a:rPr>
              <a:t>，所以自增（自减）前的</a:t>
            </a:r>
            <a:r>
              <a:rPr lang="en-US" altLang="zh-CN" sz="1200" b="1" dirty="0">
                <a:solidFill>
                  <a:srgbClr val="FF0000"/>
                </a:solidFill>
                <a:latin typeface="Times New Roman" panose="02020603050405020304" pitchFamily="18" charset="0"/>
                <a:cs typeface="Times New Roman" panose="02020603050405020304" pitchFamily="18" charset="0"/>
              </a:rPr>
              <a:t>Low</a:t>
            </a:r>
            <a:r>
              <a:rPr lang="zh-CN" altLang="en-US" sz="1200" b="1" dirty="0">
                <a:solidFill>
                  <a:srgbClr val="FF0000"/>
                </a:solidFill>
                <a:latin typeface="Times New Roman" panose="02020603050405020304" pitchFamily="18" charset="0"/>
                <a:cs typeface="Times New Roman" panose="02020603050405020304" pitchFamily="18" charset="0"/>
              </a:rPr>
              <a:t>和</a:t>
            </a:r>
            <a:r>
              <a:rPr lang="en-US" altLang="zh-CN" sz="1200" b="1" dirty="0">
                <a:solidFill>
                  <a:srgbClr val="FF0000"/>
                </a:solidFill>
                <a:latin typeface="Times New Roman" panose="02020603050405020304" pitchFamily="18" charset="0"/>
                <a:cs typeface="Times New Roman" panose="02020603050405020304" pitchFamily="18" charset="0"/>
              </a:rPr>
              <a:t>High</a:t>
            </a:r>
            <a:r>
              <a:rPr lang="zh-CN" altLang="en-US" sz="1200" b="1" dirty="0">
                <a:solidFill>
                  <a:srgbClr val="FF0000"/>
                </a:solidFill>
                <a:latin typeface="Times New Roman" panose="02020603050405020304" pitchFamily="18" charset="0"/>
                <a:cs typeface="Times New Roman" panose="02020603050405020304" pitchFamily="18" charset="0"/>
              </a:rPr>
              <a:t>已经判断过了</a:t>
            </a:r>
            <a:endParaRPr lang="en-US" altLang="zh-CN" sz="1200" b="1" dirty="0">
              <a:solidFill>
                <a:srgbClr val="FF0000"/>
              </a:solidFill>
              <a:latin typeface="Times New Roman" panose="02020603050405020304" pitchFamily="18" charset="0"/>
              <a:cs typeface="Times New Roman" panose="02020603050405020304" pitchFamily="18" charset="0"/>
            </a:endParaRPr>
          </a:p>
          <a:p>
            <a:r>
              <a:rPr lang="zh-CN" altLang="en-US" sz="1200" b="1" dirty="0">
                <a:solidFill>
                  <a:srgbClr val="FF0000"/>
                </a:solidFill>
                <a:latin typeface="Times New Roman" panose="02020603050405020304" pitchFamily="18" charset="0"/>
                <a:cs typeface="Times New Roman" panose="02020603050405020304" pitchFamily="18" charset="0"/>
              </a:rPr>
              <a:t>因为</a:t>
            </a:r>
            <a:r>
              <a:rPr lang="en-US" altLang="zh-CN" sz="1200" b="1" dirty="0">
                <a:solidFill>
                  <a:srgbClr val="FF0000"/>
                </a:solidFill>
                <a:latin typeface="Times New Roman" panose="02020603050405020304" pitchFamily="18" charset="0"/>
                <a:cs typeface="Times New Roman" panose="02020603050405020304" pitchFamily="18" charset="0"/>
              </a:rPr>
              <a:t>Low</a:t>
            </a:r>
            <a:r>
              <a:rPr lang="zh-CN" altLang="en-US" sz="1200" b="1" dirty="0">
                <a:solidFill>
                  <a:srgbClr val="FF0000"/>
                </a:solidFill>
                <a:latin typeface="Times New Roman" panose="02020603050405020304" pitchFamily="18" charset="0"/>
                <a:cs typeface="Times New Roman" panose="02020603050405020304" pitchFamily="18" charset="0"/>
              </a:rPr>
              <a:t>就是主元放置的位置</a:t>
            </a:r>
            <a:endParaRPr lang="zh-CN" altLang="en-US" dirty="0"/>
          </a:p>
        </p:txBody>
      </p:sp>
      <p:sp>
        <p:nvSpPr>
          <p:cNvPr id="4" name="灯片编号占位符 3"/>
          <p:cNvSpPr>
            <a:spLocks noGrp="1"/>
          </p:cNvSpPr>
          <p:nvPr>
            <p:ph type="sldNum" sz="quarter" idx="10"/>
          </p:nvPr>
        </p:nvSpPr>
        <p:spPr/>
        <p:txBody>
          <a:bodyPr/>
          <a:lstStyle/>
          <a:p>
            <a:fld id="{25193E17-4562-4C9E-88A7-7466FFEDDAC0}" type="slidenum">
              <a:rPr lang="zh-CN" altLang="en-US" smtClean="0"/>
              <a:t>28</a:t>
            </a:fld>
            <a:endParaRPr lang="zh-CN" altLang="en-US"/>
          </a:p>
        </p:txBody>
      </p:sp>
    </p:spTree>
    <p:extLst>
      <p:ext uri="{BB962C8B-B14F-4D97-AF65-F5344CB8AC3E}">
        <p14:creationId xmlns:p14="http://schemas.microsoft.com/office/powerpoint/2010/main" val="32201661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93E17-4562-4C9E-88A7-7466FFEDDAC0}" type="slidenum">
              <a:rPr lang="zh-CN" altLang="en-US" smtClean="0"/>
              <a:t>32</a:t>
            </a:fld>
            <a:endParaRPr lang="zh-CN" altLang="en-US"/>
          </a:p>
        </p:txBody>
      </p:sp>
    </p:spTree>
    <p:extLst>
      <p:ext uri="{BB962C8B-B14F-4D97-AF65-F5344CB8AC3E}">
        <p14:creationId xmlns:p14="http://schemas.microsoft.com/office/powerpoint/2010/main" val="1001075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solidFill>
                  <a:srgbClr val="3333FF"/>
                </a:solidFill>
              </a:rPr>
              <a:t>14 </a:t>
            </a:r>
            <a:r>
              <a:rPr lang="en-US" altLang="zh-CN" sz="1200" b="1" dirty="0"/>
              <a:t>* 1</a:t>
            </a:r>
            <a:r>
              <a:rPr lang="zh-CN" altLang="en-US" sz="1200" b="1" dirty="0"/>
              <a:t>千万中的</a:t>
            </a:r>
            <a:r>
              <a:rPr lang="en-US" altLang="zh-CN" sz="1200" b="1" dirty="0"/>
              <a:t>1</a:t>
            </a:r>
            <a:r>
              <a:rPr lang="zh-CN" altLang="en-US" sz="1200" b="1" dirty="0"/>
              <a:t>千万表示</a:t>
            </a:r>
            <a:r>
              <a:rPr lang="en-US" altLang="zh-CN" sz="1200" b="1" dirty="0"/>
              <a:t>1</a:t>
            </a:r>
            <a:r>
              <a:rPr lang="zh-CN" altLang="en-US" sz="1200" b="1" dirty="0"/>
              <a:t>亿个数中，有</a:t>
            </a:r>
            <a:r>
              <a:rPr lang="en-US" altLang="zh-CN" sz="1200" b="1" dirty="0"/>
              <a:t>1</a:t>
            </a:r>
            <a:r>
              <a:rPr lang="zh-CN" altLang="en-US" sz="1200" b="1" dirty="0"/>
              <a:t>千万的数需要替换。</a:t>
            </a:r>
            <a:endParaRPr lang="zh-CN" altLang="en-US" dirty="0"/>
          </a:p>
        </p:txBody>
      </p:sp>
      <p:sp>
        <p:nvSpPr>
          <p:cNvPr id="4" name="灯片编号占位符 3"/>
          <p:cNvSpPr>
            <a:spLocks noGrp="1"/>
          </p:cNvSpPr>
          <p:nvPr>
            <p:ph type="sldNum" sz="quarter" idx="10"/>
          </p:nvPr>
        </p:nvSpPr>
        <p:spPr/>
        <p:txBody>
          <a:bodyPr/>
          <a:lstStyle/>
          <a:p>
            <a:fld id="{25193E17-4562-4C9E-88A7-7466FFEDDAC0}" type="slidenum">
              <a:rPr lang="zh-CN" altLang="en-US" smtClean="0"/>
              <a:t>3</a:t>
            </a:fld>
            <a:endParaRPr lang="zh-CN" altLang="en-US"/>
          </a:p>
        </p:txBody>
      </p:sp>
    </p:spTree>
    <p:extLst>
      <p:ext uri="{BB962C8B-B14F-4D97-AF65-F5344CB8AC3E}">
        <p14:creationId xmlns:p14="http://schemas.microsoft.com/office/powerpoint/2010/main" val="743211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93E17-4562-4C9E-88A7-7466FFEDDAC0}" type="slidenum">
              <a:rPr lang="zh-CN" altLang="en-US" smtClean="0"/>
              <a:t>6</a:t>
            </a:fld>
            <a:endParaRPr lang="zh-CN" altLang="en-US"/>
          </a:p>
        </p:txBody>
      </p:sp>
    </p:spTree>
    <p:extLst>
      <p:ext uri="{BB962C8B-B14F-4D97-AF65-F5344CB8AC3E}">
        <p14:creationId xmlns:p14="http://schemas.microsoft.com/office/powerpoint/2010/main" val="858847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空间复杂度为</a:t>
            </a:r>
            <a:r>
              <a:rPr lang="en-US" altLang="zh-CN" sz="1200" b="0" i="0" kern="1200" dirty="0">
                <a:solidFill>
                  <a:schemeClr val="tx1"/>
                </a:solidFill>
                <a:effectLst/>
                <a:latin typeface="+mn-lt"/>
                <a:ea typeface="+mn-ea"/>
                <a:cs typeface="+mn-cs"/>
              </a:rPr>
              <a:t>o(1)</a:t>
            </a:r>
            <a:r>
              <a:rPr lang="zh-CN" altLang="en-US" sz="1200" b="0" i="0" kern="1200" dirty="0">
                <a:solidFill>
                  <a:schemeClr val="tx1"/>
                </a:solidFill>
                <a:effectLst/>
                <a:latin typeface="+mn-lt"/>
                <a:ea typeface="+mn-ea"/>
                <a:cs typeface="+mn-cs"/>
              </a:rPr>
              <a:t>表示所需空间为常量，并且与</a:t>
            </a:r>
            <a:r>
              <a:rPr lang="en-US" altLang="zh-CN" sz="1200" b="0" i="0" kern="1200" dirty="0">
                <a:solidFill>
                  <a:schemeClr val="tx1"/>
                </a:solidFill>
                <a:effectLst/>
                <a:latin typeface="+mn-lt"/>
                <a:ea typeface="+mn-ea"/>
                <a:cs typeface="+mn-cs"/>
              </a:rPr>
              <a:t>n</a:t>
            </a:r>
            <a:r>
              <a:rPr lang="zh-CN" altLang="en-US" sz="1200" b="0" i="0" kern="1200" dirty="0">
                <a:solidFill>
                  <a:schemeClr val="tx1"/>
                </a:solidFill>
                <a:effectLst/>
                <a:latin typeface="+mn-lt"/>
                <a:ea typeface="+mn-ea"/>
                <a:cs typeface="+mn-cs"/>
              </a:rPr>
              <a:t>无关。</a:t>
            </a:r>
            <a:r>
              <a:rPr lang="en-US" altLang="zh-CN" sz="1200" b="0" i="0" kern="1200" dirty="0">
                <a:solidFill>
                  <a:schemeClr val="tx1"/>
                </a:solidFill>
                <a:effectLst/>
                <a:latin typeface="+mn-lt"/>
                <a:ea typeface="+mn-ea"/>
                <a:cs typeface="+mn-cs"/>
              </a:rPr>
              <a:t>o(1)</a:t>
            </a:r>
            <a:r>
              <a:rPr lang="zh-CN" altLang="en-US" sz="1200" b="0" i="0" kern="1200" dirty="0">
                <a:solidFill>
                  <a:schemeClr val="tx1"/>
                </a:solidFill>
                <a:effectLst/>
                <a:latin typeface="+mn-lt"/>
                <a:ea typeface="+mn-ea"/>
                <a:cs typeface="+mn-cs"/>
              </a:rPr>
              <a:t>是最低的时空复杂度，也就是耗时</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耗空间与输入数据大小无关，无论输入数据增大多少倍，耗时</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耗空间都不变。</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例如：把输入规模看成</a:t>
            </a:r>
            <a:r>
              <a:rPr lang="en-US" altLang="zh-CN" sz="1200" b="0"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轴，所花时间</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空间看成</a:t>
            </a:r>
            <a:r>
              <a:rPr lang="en-US" altLang="zh-CN" sz="1200" b="0" i="0" kern="1200" dirty="0">
                <a:solidFill>
                  <a:schemeClr val="tx1"/>
                </a:solidFill>
                <a:effectLst/>
                <a:latin typeface="+mn-lt"/>
                <a:ea typeface="+mn-ea"/>
                <a:cs typeface="+mn-cs"/>
              </a:rPr>
              <a:t>y</a:t>
            </a:r>
            <a:r>
              <a:rPr lang="zh-CN" altLang="en-US" sz="1200" b="0" i="0" kern="1200" dirty="0">
                <a:solidFill>
                  <a:schemeClr val="tx1"/>
                </a:solidFill>
                <a:effectLst/>
                <a:latin typeface="+mn-lt"/>
                <a:ea typeface="+mn-ea"/>
                <a:cs typeface="+mn-cs"/>
              </a:rPr>
              <a:t>轴</a:t>
            </a:r>
          </a:p>
          <a:p>
            <a:r>
              <a:rPr lang="en-US" altLang="zh-CN" sz="1200" b="0" i="0" kern="1200" dirty="0">
                <a:solidFill>
                  <a:schemeClr val="tx1"/>
                </a:solidFill>
                <a:effectLst/>
                <a:latin typeface="+mn-lt"/>
                <a:ea typeface="+mn-ea"/>
                <a:cs typeface="+mn-cs"/>
              </a:rPr>
              <a:t>O</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n</a:t>
            </a:r>
            <a:r>
              <a:rPr lang="zh-CN" altLang="en-US" sz="1200" b="0" i="0" kern="1200" dirty="0">
                <a:solidFill>
                  <a:schemeClr val="tx1"/>
                </a:solidFill>
                <a:effectLst/>
                <a:latin typeface="+mn-lt"/>
                <a:ea typeface="+mn-ea"/>
                <a:cs typeface="+mn-cs"/>
              </a:rPr>
              <a:t>）就是</a:t>
            </a:r>
            <a:r>
              <a:rPr lang="en-US" altLang="zh-CN" sz="1200" b="0" i="0" kern="1200" dirty="0">
                <a:solidFill>
                  <a:schemeClr val="tx1"/>
                </a:solidFill>
                <a:effectLst/>
                <a:latin typeface="+mn-lt"/>
                <a:ea typeface="+mn-ea"/>
                <a:cs typeface="+mn-cs"/>
              </a:rPr>
              <a:t>y=x</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y</a:t>
            </a:r>
            <a:r>
              <a:rPr lang="zh-CN" altLang="en-US" sz="1200" b="0" i="0" kern="1200" dirty="0">
                <a:solidFill>
                  <a:schemeClr val="tx1"/>
                </a:solidFill>
                <a:effectLst/>
                <a:latin typeface="+mn-lt"/>
                <a:ea typeface="+mn-ea"/>
                <a:cs typeface="+mn-cs"/>
              </a:rPr>
              <a:t>随</a:t>
            </a:r>
            <a:r>
              <a:rPr lang="en-US" altLang="zh-CN" sz="1200" b="0"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的增长而线性增长。也就是成正比，一条斜线。</a:t>
            </a:r>
          </a:p>
          <a:p>
            <a:r>
              <a:rPr lang="en-US" altLang="zh-CN" sz="1200" b="0" i="0" kern="1200" dirty="0">
                <a:solidFill>
                  <a:schemeClr val="tx1"/>
                </a:solidFill>
                <a:effectLst/>
                <a:latin typeface="+mn-lt"/>
                <a:ea typeface="+mn-ea"/>
                <a:cs typeface="+mn-cs"/>
              </a:rPr>
              <a:t>O</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）就是</a:t>
            </a:r>
            <a:r>
              <a:rPr lang="en-US" altLang="zh-CN" sz="1200" b="0" i="0" kern="1200" dirty="0">
                <a:solidFill>
                  <a:schemeClr val="tx1"/>
                </a:solidFill>
                <a:effectLst/>
                <a:latin typeface="+mn-lt"/>
                <a:ea typeface="+mn-ea"/>
                <a:cs typeface="+mn-cs"/>
              </a:rPr>
              <a:t>y=1</a:t>
            </a:r>
            <a:r>
              <a:rPr lang="zh-CN" altLang="en-US" sz="1200" b="0" i="0" kern="1200" dirty="0">
                <a:solidFill>
                  <a:schemeClr val="tx1"/>
                </a:solidFill>
                <a:effectLst/>
                <a:latin typeface="+mn-lt"/>
                <a:ea typeface="+mn-ea"/>
                <a:cs typeface="+mn-cs"/>
              </a:rPr>
              <a:t>，是一个常量，不管</a:t>
            </a:r>
            <a:r>
              <a:rPr lang="en-US" altLang="zh-CN" sz="1200" b="0"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怎么变，</a:t>
            </a:r>
            <a:r>
              <a:rPr lang="en-US" altLang="zh-CN" sz="1200" b="0" i="0" kern="1200" dirty="0">
                <a:solidFill>
                  <a:schemeClr val="tx1"/>
                </a:solidFill>
                <a:effectLst/>
                <a:latin typeface="+mn-lt"/>
                <a:ea typeface="+mn-ea"/>
                <a:cs typeface="+mn-cs"/>
              </a:rPr>
              <a:t>y</a:t>
            </a:r>
            <a:r>
              <a:rPr lang="zh-CN" altLang="en-US" sz="1200" b="0" i="0" kern="1200" dirty="0">
                <a:solidFill>
                  <a:schemeClr val="tx1"/>
                </a:solidFill>
                <a:effectLst/>
                <a:latin typeface="+mn-lt"/>
                <a:ea typeface="+mn-ea"/>
                <a:cs typeface="+mn-cs"/>
              </a:rPr>
              <a:t>不变，一条与</a:t>
            </a:r>
            <a:r>
              <a:rPr lang="en-US" altLang="zh-CN" sz="1200" b="0"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轴平行的线。</a:t>
            </a:r>
          </a:p>
          <a:p>
            <a:endParaRPr lang="zh-CN" altLang="en-US" dirty="0"/>
          </a:p>
        </p:txBody>
      </p:sp>
      <p:sp>
        <p:nvSpPr>
          <p:cNvPr id="4" name="灯片编号占位符 3"/>
          <p:cNvSpPr>
            <a:spLocks noGrp="1"/>
          </p:cNvSpPr>
          <p:nvPr>
            <p:ph type="sldNum" sz="quarter" idx="10"/>
          </p:nvPr>
        </p:nvSpPr>
        <p:spPr/>
        <p:txBody>
          <a:bodyPr/>
          <a:lstStyle/>
          <a:p>
            <a:fld id="{25193E17-4562-4C9E-88A7-7466FFEDDAC0}" type="slidenum">
              <a:rPr lang="zh-CN" altLang="en-US" smtClean="0"/>
              <a:t>7</a:t>
            </a:fld>
            <a:endParaRPr lang="zh-CN" altLang="en-US"/>
          </a:p>
        </p:txBody>
      </p:sp>
    </p:spTree>
    <p:extLst>
      <p:ext uri="{BB962C8B-B14F-4D97-AF65-F5344CB8AC3E}">
        <p14:creationId xmlns:p14="http://schemas.microsoft.com/office/powerpoint/2010/main" val="993266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因为堆数据从第</a:t>
            </a:r>
            <a:r>
              <a:rPr lang="en-US" altLang="zh-CN" dirty="0"/>
              <a:t>0</a:t>
            </a:r>
            <a:r>
              <a:rPr lang="zh-CN" altLang="en-US" dirty="0"/>
              <a:t>个单元开始存放，</a:t>
            </a:r>
            <a:r>
              <a:rPr lang="en-US" altLang="zh-CN" dirty="0"/>
              <a:t>2i+1</a:t>
            </a:r>
            <a:r>
              <a:rPr lang="zh-CN" altLang="en-US" dirty="0"/>
              <a:t>是左孩子的编号</a:t>
            </a:r>
            <a:endParaRPr lang="en-US" altLang="zh-CN" dirty="0"/>
          </a:p>
          <a:p>
            <a:r>
              <a:rPr lang="en-US" altLang="zh-CN" b="1" kern="0" dirty="0" err="1">
                <a:latin typeface="Courier New" pitchFamily="49" charset="0"/>
                <a:cs typeface="Courier New" pitchFamily="49" charset="0"/>
              </a:rPr>
              <a:t>PercDown</a:t>
            </a:r>
            <a:r>
              <a:rPr lang="en-US" altLang="zh-CN" b="1" kern="0" dirty="0">
                <a:latin typeface="Courier New" pitchFamily="49" charset="0"/>
                <a:cs typeface="Courier New" pitchFamily="49" charset="0"/>
              </a:rPr>
              <a:t>( A, 0, </a:t>
            </a:r>
            <a:r>
              <a:rPr lang="en-US" altLang="zh-CN" b="1" kern="0" dirty="0" err="1">
                <a:latin typeface="Courier New" pitchFamily="49" charset="0"/>
                <a:cs typeface="Courier New" pitchFamily="49" charset="0"/>
              </a:rPr>
              <a:t>i</a:t>
            </a:r>
            <a:r>
              <a:rPr lang="en-US" altLang="zh-CN" b="1" kern="0" dirty="0">
                <a:latin typeface="Courier New" pitchFamily="49" charset="0"/>
                <a:cs typeface="Courier New" pitchFamily="49" charset="0"/>
              </a:rPr>
              <a:t> );</a:t>
            </a:r>
            <a:r>
              <a:rPr lang="zh-CN" altLang="en-US" b="1" kern="0" dirty="0">
                <a:latin typeface="Courier New" pitchFamily="49" charset="0"/>
                <a:cs typeface="Courier New" pitchFamily="49" charset="0"/>
              </a:rPr>
              <a:t>中的</a:t>
            </a:r>
            <a:r>
              <a:rPr lang="en-US" altLang="zh-CN" b="1" kern="0" dirty="0" err="1">
                <a:latin typeface="Courier New" pitchFamily="49" charset="0"/>
                <a:cs typeface="Courier New" pitchFamily="49" charset="0"/>
              </a:rPr>
              <a:t>i</a:t>
            </a:r>
            <a:r>
              <a:rPr lang="zh-CN" altLang="en-US" b="1" kern="0" dirty="0">
                <a:latin typeface="Courier New" pitchFamily="49" charset="0"/>
                <a:cs typeface="Courier New" pitchFamily="49" charset="0"/>
              </a:rPr>
              <a:t>，是表示和当前堆的最后一个元素交换（已经找出的元素不计入内）</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5193E17-4562-4C9E-88A7-7466FFEDDAC0}" type="slidenum">
              <a:rPr lang="zh-CN" altLang="en-US" smtClean="0"/>
              <a:t>10</a:t>
            </a:fld>
            <a:endParaRPr lang="zh-CN" altLang="en-US"/>
          </a:p>
        </p:txBody>
      </p:sp>
    </p:spTree>
    <p:extLst>
      <p:ext uri="{BB962C8B-B14F-4D97-AF65-F5344CB8AC3E}">
        <p14:creationId xmlns:p14="http://schemas.microsoft.com/office/powerpoint/2010/main" val="36158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参看“</a:t>
            </a:r>
            <a:r>
              <a:rPr lang="en-US" altLang="zh-CN" sz="1200" b="1" dirty="0">
                <a:latin typeface="Times New Roman" panose="02020603050405020304" pitchFamily="18" charset="0"/>
                <a:cs typeface="Times New Roman" panose="02020603050405020304" pitchFamily="18" charset="0"/>
              </a:rPr>
              <a:t>7.2</a:t>
            </a:r>
            <a:r>
              <a:rPr lang="zh-CN" altLang="en-US" sz="1200" b="1" dirty="0">
                <a:latin typeface="Times New Roman" panose="02020603050405020304" pitchFamily="18" charset="0"/>
                <a:cs typeface="Times New Roman" panose="02020603050405020304" pitchFamily="18" charset="0"/>
              </a:rPr>
              <a:t>堆排序</a:t>
            </a:r>
            <a:r>
              <a:rPr lang="en-US" altLang="zh-CN" sz="1200" b="1" dirty="0">
                <a:latin typeface="Times New Roman" panose="02020603050405020304" pitchFamily="18" charset="0"/>
                <a:cs typeface="Times New Roman" panose="02020603050405020304" pitchFamily="18" charset="0"/>
              </a:rPr>
              <a:t>.c</a:t>
            </a:r>
            <a:r>
              <a:rPr lang="zh-CN" altLang="en-US" sz="1200" b="1" dirty="0">
                <a:latin typeface="Times New Roman" panose="02020603050405020304" pitchFamily="18" charset="0"/>
                <a:cs typeface="Times New Roman" panose="02020603050405020304" pitchFamily="18" charset="0"/>
              </a:rPr>
              <a:t>”。</a:t>
            </a:r>
            <a:endParaRPr lang="en-US" altLang="zh-CN"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25193E17-4562-4C9E-88A7-7466FFEDDAC0}" type="slidenum">
              <a:rPr lang="zh-CN" altLang="en-US" smtClean="0"/>
              <a:t>12</a:t>
            </a:fld>
            <a:endParaRPr lang="zh-CN" altLang="en-US"/>
          </a:p>
        </p:txBody>
      </p:sp>
    </p:spTree>
    <p:extLst>
      <p:ext uri="{BB962C8B-B14F-4D97-AF65-F5344CB8AC3E}">
        <p14:creationId xmlns:p14="http://schemas.microsoft.com/office/powerpoint/2010/main" val="249979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因为堆数据从第</a:t>
            </a:r>
            <a:r>
              <a:rPr lang="en-US" altLang="zh-CN" dirty="0"/>
              <a:t>0</a:t>
            </a:r>
            <a:r>
              <a:rPr lang="zh-CN" altLang="en-US" dirty="0"/>
              <a:t>个单元开始存放，</a:t>
            </a:r>
            <a:r>
              <a:rPr lang="en-US" altLang="zh-CN" dirty="0"/>
              <a:t>2i+1</a:t>
            </a:r>
            <a:r>
              <a:rPr lang="zh-CN" altLang="en-US" dirty="0"/>
              <a:t>是左孩子的编号</a:t>
            </a:r>
          </a:p>
        </p:txBody>
      </p:sp>
      <p:sp>
        <p:nvSpPr>
          <p:cNvPr id="4" name="灯片编号占位符 3"/>
          <p:cNvSpPr>
            <a:spLocks noGrp="1"/>
          </p:cNvSpPr>
          <p:nvPr>
            <p:ph type="sldNum" sz="quarter" idx="10"/>
          </p:nvPr>
        </p:nvSpPr>
        <p:spPr/>
        <p:txBody>
          <a:bodyPr/>
          <a:lstStyle/>
          <a:p>
            <a:fld id="{25193E17-4562-4C9E-88A7-7466FFEDDAC0}" type="slidenum">
              <a:rPr lang="zh-CN" altLang="en-US" smtClean="0"/>
              <a:t>14</a:t>
            </a:fld>
            <a:endParaRPr lang="zh-CN" altLang="en-US"/>
          </a:p>
        </p:txBody>
      </p:sp>
    </p:spTree>
    <p:extLst>
      <p:ext uri="{BB962C8B-B14F-4D97-AF65-F5344CB8AC3E}">
        <p14:creationId xmlns:p14="http://schemas.microsoft.com/office/powerpoint/2010/main" val="36158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latin typeface="Times New Roman" panose="02020603050405020304" pitchFamily="18" charset="0"/>
                <a:cs typeface="Times New Roman" panose="02020603050405020304" pitchFamily="18" charset="0"/>
                <a:sym typeface="Wingdings" pitchFamily="2" charset="2"/>
              </a:rPr>
              <a:t>简单插入排序也叫直接插入排序</a:t>
            </a:r>
            <a:endParaRPr lang="zh-CN" altLang="en-US" dirty="0"/>
          </a:p>
        </p:txBody>
      </p:sp>
      <p:sp>
        <p:nvSpPr>
          <p:cNvPr id="4" name="灯片编号占位符 3"/>
          <p:cNvSpPr>
            <a:spLocks noGrp="1"/>
          </p:cNvSpPr>
          <p:nvPr>
            <p:ph type="sldNum" sz="quarter" idx="10"/>
          </p:nvPr>
        </p:nvSpPr>
        <p:spPr/>
        <p:txBody>
          <a:bodyPr/>
          <a:lstStyle/>
          <a:p>
            <a:fld id="{25193E17-4562-4C9E-88A7-7466FFEDDAC0}" type="slidenum">
              <a:rPr lang="zh-CN" altLang="en-US" smtClean="0"/>
              <a:t>15</a:t>
            </a:fld>
            <a:endParaRPr lang="zh-CN" altLang="en-US"/>
          </a:p>
        </p:txBody>
      </p:sp>
    </p:spTree>
    <p:extLst>
      <p:ext uri="{BB962C8B-B14F-4D97-AF65-F5344CB8AC3E}">
        <p14:creationId xmlns:p14="http://schemas.microsoft.com/office/powerpoint/2010/main" val="2873939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93E17-4562-4C9E-88A7-7466FFEDDAC0}" type="slidenum">
              <a:rPr lang="zh-CN" altLang="en-US" smtClean="0"/>
              <a:t>16</a:t>
            </a:fld>
            <a:endParaRPr lang="zh-CN" altLang="en-US"/>
          </a:p>
        </p:txBody>
      </p:sp>
    </p:spTree>
    <p:extLst>
      <p:ext uri="{BB962C8B-B14F-4D97-AF65-F5344CB8AC3E}">
        <p14:creationId xmlns:p14="http://schemas.microsoft.com/office/powerpoint/2010/main" val="4157612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2022/5/22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2022/5/22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2022/5/22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2022/5/22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slide" Target="slide2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3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4.wav"/></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5.wav"/></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059113" y="2276475"/>
            <a:ext cx="2808287"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algn="ctr" eaLnBrk="1" hangingPunct="1">
              <a:spcBef>
                <a:spcPct val="50000"/>
              </a:spcBef>
              <a:defRPr/>
            </a:pPr>
            <a:r>
              <a:rPr lang="zh-CN" altLang="en-US" sz="4800" dirty="0">
                <a:solidFill>
                  <a:schemeClr val="accent6">
                    <a:lumMod val="50000"/>
                  </a:schemeClr>
                </a:solidFill>
                <a:latin typeface="黑体" panose="02010609060101010101" pitchFamily="49" charset="-122"/>
                <a:ea typeface="黑体" panose="02010609060101010101" pitchFamily="49" charset="-122"/>
                <a:sym typeface="Webdings" pitchFamily="18" charset="2"/>
              </a:rPr>
              <a:t>第 </a:t>
            </a:r>
            <a:r>
              <a:rPr lang="en-US" altLang="zh-CN" sz="4800" dirty="0">
                <a:solidFill>
                  <a:schemeClr val="accent6">
                    <a:lumMod val="50000"/>
                  </a:schemeClr>
                </a:solidFill>
                <a:ea typeface="黑体" panose="02010609060101010101" pitchFamily="49" charset="-122"/>
                <a:cs typeface="Times New Roman" panose="02020603050405020304" pitchFamily="18" charset="0"/>
                <a:sym typeface="Webdings" pitchFamily="18" charset="2"/>
              </a:rPr>
              <a:t>7</a:t>
            </a:r>
            <a:r>
              <a:rPr lang="en-US" altLang="zh-CN" sz="4800" dirty="0">
                <a:solidFill>
                  <a:schemeClr val="accent6">
                    <a:lumMod val="50000"/>
                  </a:schemeClr>
                </a:solidFill>
                <a:latin typeface="黑体" panose="02010609060101010101" pitchFamily="49" charset="-122"/>
                <a:ea typeface="黑体" panose="02010609060101010101" pitchFamily="49" charset="-122"/>
                <a:sym typeface="Webdings" pitchFamily="18" charset="2"/>
              </a:rPr>
              <a:t> </a:t>
            </a:r>
            <a:r>
              <a:rPr lang="zh-CN" altLang="en-US" sz="4800" dirty="0">
                <a:solidFill>
                  <a:schemeClr val="accent6">
                    <a:lumMod val="50000"/>
                  </a:schemeClr>
                </a:solidFill>
                <a:latin typeface="黑体" panose="02010609060101010101" pitchFamily="49" charset="-122"/>
                <a:ea typeface="黑体" panose="02010609060101010101" pitchFamily="49" charset="-122"/>
                <a:sym typeface="Webdings" pitchFamily="18" charset="2"/>
              </a:rPr>
              <a:t>章 </a:t>
            </a:r>
            <a:endParaRPr lang="en-US" altLang="zh-CN" sz="4800" dirty="0">
              <a:solidFill>
                <a:schemeClr val="accent6">
                  <a:lumMod val="50000"/>
                </a:schemeClr>
              </a:solidFill>
              <a:latin typeface="黑体" panose="02010609060101010101" pitchFamily="49" charset="-122"/>
              <a:ea typeface="黑体" panose="02010609060101010101" pitchFamily="49" charset="-122"/>
              <a:sym typeface="Webdings" pitchFamily="18" charset="2"/>
            </a:endParaRPr>
          </a:p>
          <a:p>
            <a:pPr algn="ctr" eaLnBrk="1" hangingPunct="1">
              <a:spcBef>
                <a:spcPct val="50000"/>
              </a:spcBef>
              <a:defRPr/>
            </a:pPr>
            <a:r>
              <a:rPr lang="zh-CN" altLang="en-US" sz="4800" dirty="0">
                <a:solidFill>
                  <a:schemeClr val="accent6">
                    <a:lumMod val="50000"/>
                  </a:schemeClr>
                </a:solidFill>
                <a:latin typeface="黑体" panose="02010609060101010101" pitchFamily="49" charset="-122"/>
                <a:ea typeface="黑体" panose="02010609060101010101" pitchFamily="49" charset="-122"/>
                <a:sym typeface="Webdings" pitchFamily="18" charset="2"/>
              </a:rPr>
              <a:t>排序   </a:t>
            </a:r>
            <a:endParaRPr lang="en-US" altLang="zh-CN" sz="4800" dirty="0">
              <a:solidFill>
                <a:schemeClr val="accent6">
                  <a:lumMod val="50000"/>
                </a:schemeClr>
              </a:solidFill>
              <a:latin typeface="黑体" panose="02010609060101010101" pitchFamily="49" charset="-122"/>
              <a:ea typeface="黑体" panose="02010609060101010101" pitchFamily="49" charset="-122"/>
              <a:sym typeface="Webdings" pitchFamily="18" charset="2"/>
            </a:endParaRPr>
          </a:p>
        </p:txBody>
      </p:sp>
    </p:spTree>
    <p:extLst>
      <p:ext uri="{BB962C8B-B14F-4D97-AF65-F5344CB8AC3E}">
        <p14:creationId xmlns:p14="http://schemas.microsoft.com/office/powerpoint/2010/main" val="3161923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165517064"/>
              </p:ext>
            </p:extLst>
          </p:nvPr>
        </p:nvGraphicFramePr>
        <p:xfrm>
          <a:off x="357158" y="260648"/>
          <a:ext cx="8572560" cy="3744416"/>
        </p:xfrm>
        <a:graphic>
          <a:graphicData uri="http://schemas.openxmlformats.org/drawingml/2006/table">
            <a:tbl>
              <a:tblPr/>
              <a:tblGrid>
                <a:gridCol w="8572560">
                  <a:extLst>
                    <a:ext uri="{9D8B030D-6E8A-4147-A177-3AD203B41FA5}">
                      <a16:colId xmlns:a16="http://schemas.microsoft.com/office/drawing/2014/main" val="20000"/>
                    </a:ext>
                  </a:extLst>
                </a:gridCol>
              </a:tblGrid>
              <a:tr h="3744416">
                <a:tc>
                  <a:txBody>
                    <a:bodyPr/>
                    <a:lstStyle/>
                    <a:p>
                      <a:pPr algn="just">
                        <a:spcAft>
                          <a:spcPts val="0"/>
                        </a:spcAft>
                      </a:pPr>
                      <a:r>
                        <a:rPr lang="en-US" sz="1800" b="1" kern="0" dirty="0">
                          <a:solidFill>
                            <a:schemeClr val="tx1"/>
                          </a:solidFill>
                          <a:latin typeface="Courier New" pitchFamily="49" charset="0"/>
                          <a:ea typeface="宋体"/>
                          <a:cs typeface="Courier New" pitchFamily="49" charset="0"/>
                        </a:rPr>
                        <a:t>void </a:t>
                      </a:r>
                      <a:r>
                        <a:rPr lang="en-US" sz="1800" b="1" kern="0" dirty="0" err="1">
                          <a:solidFill>
                            <a:schemeClr val="tx1"/>
                          </a:solidFill>
                          <a:latin typeface="Courier New" pitchFamily="49" charset="0"/>
                          <a:ea typeface="宋体"/>
                          <a:cs typeface="Courier New" pitchFamily="49" charset="0"/>
                        </a:rPr>
                        <a:t>PercDown</a:t>
                      </a:r>
                      <a:r>
                        <a:rPr lang="en-US" sz="1800" b="1" kern="0" dirty="0">
                          <a:solidFill>
                            <a:schemeClr val="tx1"/>
                          </a:solidFill>
                          <a:latin typeface="Courier New" pitchFamily="49" charset="0"/>
                          <a:ea typeface="宋体"/>
                          <a:cs typeface="Courier New" pitchFamily="49" charset="0"/>
                        </a:rPr>
                        <a:t>( </a:t>
                      </a:r>
                      <a:r>
                        <a:rPr lang="en-US" sz="1800" b="1" kern="0" dirty="0" err="1">
                          <a:solidFill>
                            <a:schemeClr val="tx1"/>
                          </a:solidFill>
                          <a:latin typeface="Courier New" pitchFamily="49" charset="0"/>
                          <a:ea typeface="宋体"/>
                          <a:cs typeface="Courier New" pitchFamily="49" charset="0"/>
                        </a:rPr>
                        <a:t>ElementType</a:t>
                      </a:r>
                      <a:r>
                        <a:rPr lang="en-US" sz="1800" b="1" kern="0" dirty="0">
                          <a:solidFill>
                            <a:schemeClr val="tx1"/>
                          </a:solidFill>
                          <a:latin typeface="Courier New" pitchFamily="49" charset="0"/>
                          <a:ea typeface="宋体"/>
                          <a:cs typeface="Courier New" pitchFamily="49" charset="0"/>
                        </a:rPr>
                        <a:t> A[], </a:t>
                      </a:r>
                      <a:r>
                        <a:rPr lang="en-US" sz="1800" b="1" kern="0" dirty="0" err="1">
                          <a:solidFill>
                            <a:schemeClr val="tx1"/>
                          </a:solidFill>
                          <a:latin typeface="Courier New" pitchFamily="49" charset="0"/>
                          <a:ea typeface="宋体"/>
                          <a:cs typeface="Courier New" pitchFamily="49" charset="0"/>
                        </a:rPr>
                        <a:t>int</a:t>
                      </a:r>
                      <a:r>
                        <a:rPr lang="en-US" sz="1800" b="1" kern="0" dirty="0">
                          <a:solidFill>
                            <a:schemeClr val="tx1"/>
                          </a:solidFill>
                          <a:latin typeface="Courier New" pitchFamily="49" charset="0"/>
                          <a:ea typeface="宋体"/>
                          <a:cs typeface="Courier New" pitchFamily="49" charset="0"/>
                        </a:rPr>
                        <a:t> p, </a:t>
                      </a:r>
                      <a:r>
                        <a:rPr lang="en-US" sz="1800" b="1" kern="0" dirty="0" err="1">
                          <a:solidFill>
                            <a:schemeClr val="tx1"/>
                          </a:solidFill>
                          <a:latin typeface="Courier New" pitchFamily="49" charset="0"/>
                          <a:ea typeface="宋体"/>
                          <a:cs typeface="Courier New" pitchFamily="49" charset="0"/>
                        </a:rPr>
                        <a:t>int</a:t>
                      </a:r>
                      <a:r>
                        <a:rPr lang="en-US" sz="1800" b="1" kern="0" dirty="0">
                          <a:solidFill>
                            <a:schemeClr val="tx1"/>
                          </a:solidFill>
                          <a:latin typeface="Courier New" pitchFamily="49" charset="0"/>
                          <a:ea typeface="宋体"/>
                          <a:cs typeface="Courier New" pitchFamily="49" charset="0"/>
                        </a:rPr>
                        <a:t> N )</a:t>
                      </a:r>
                    </a:p>
                    <a:p>
                      <a:pPr algn="just">
                        <a:spcAft>
                          <a:spcPts val="0"/>
                        </a:spcAft>
                      </a:pPr>
                      <a:r>
                        <a:rPr lang="en-US" sz="1800" b="1" kern="0" dirty="0">
                          <a:solidFill>
                            <a:schemeClr val="tx1"/>
                          </a:solidFill>
                          <a:latin typeface="Courier New" pitchFamily="49" charset="0"/>
                          <a:ea typeface="宋体"/>
                          <a:cs typeface="Courier New" pitchFamily="49" charset="0"/>
                        </a:rPr>
                        <a:t>{</a:t>
                      </a:r>
                      <a:r>
                        <a:rPr lang="en-US" sz="1800" b="1" kern="0" baseline="0" dirty="0">
                          <a:solidFill>
                            <a:schemeClr val="tx1"/>
                          </a:solidFill>
                          <a:latin typeface="Courier New" pitchFamily="49" charset="0"/>
                          <a:ea typeface="宋体"/>
                          <a:cs typeface="Courier New" pitchFamily="49" charset="0"/>
                        </a:rPr>
                        <a:t>   </a:t>
                      </a:r>
                      <a:r>
                        <a:rPr lang="en-US" sz="1800" b="1" kern="0" dirty="0" err="1">
                          <a:solidFill>
                            <a:schemeClr val="tx1"/>
                          </a:solidFill>
                          <a:latin typeface="Courier New" pitchFamily="49" charset="0"/>
                          <a:ea typeface="宋体"/>
                          <a:cs typeface="Courier New" pitchFamily="49" charset="0"/>
                        </a:rPr>
                        <a:t>int</a:t>
                      </a:r>
                      <a:r>
                        <a:rPr lang="en-US" sz="1800" b="1" kern="0" dirty="0">
                          <a:solidFill>
                            <a:schemeClr val="tx1"/>
                          </a:solidFill>
                          <a:latin typeface="Courier New" pitchFamily="49" charset="0"/>
                          <a:ea typeface="宋体"/>
                          <a:cs typeface="Courier New" pitchFamily="49" charset="0"/>
                        </a:rPr>
                        <a:t> Parent, Child;</a:t>
                      </a:r>
                    </a:p>
                    <a:p>
                      <a:pPr algn="just">
                        <a:spcAft>
                          <a:spcPts val="0"/>
                        </a:spcAft>
                      </a:pPr>
                      <a:r>
                        <a:rPr lang="en-US" sz="1800" b="1" kern="0" dirty="0">
                          <a:solidFill>
                            <a:schemeClr val="tx1"/>
                          </a:solidFill>
                          <a:latin typeface="Courier New" pitchFamily="49" charset="0"/>
                          <a:ea typeface="宋体"/>
                          <a:cs typeface="Courier New" pitchFamily="49" charset="0"/>
                        </a:rPr>
                        <a:t>    </a:t>
                      </a:r>
                      <a:r>
                        <a:rPr lang="en-US" sz="1800" b="1" kern="0" dirty="0" err="1">
                          <a:solidFill>
                            <a:schemeClr val="tx1"/>
                          </a:solidFill>
                          <a:latin typeface="Courier New" pitchFamily="49" charset="0"/>
                          <a:ea typeface="宋体"/>
                          <a:cs typeface="Courier New" pitchFamily="49" charset="0"/>
                        </a:rPr>
                        <a:t>ElementType</a:t>
                      </a:r>
                      <a:r>
                        <a:rPr lang="en-US" sz="1800" b="1" kern="0" dirty="0">
                          <a:solidFill>
                            <a:schemeClr val="tx1"/>
                          </a:solidFill>
                          <a:latin typeface="Courier New" pitchFamily="49" charset="0"/>
                          <a:ea typeface="宋体"/>
                          <a:cs typeface="Courier New" pitchFamily="49" charset="0"/>
                        </a:rPr>
                        <a:t> X;</a:t>
                      </a:r>
                    </a:p>
                    <a:p>
                      <a:pPr algn="just">
                        <a:spcAft>
                          <a:spcPts val="0"/>
                        </a:spcAft>
                      </a:pPr>
                      <a:r>
                        <a:rPr lang="en-US" sz="1800" b="1" kern="0" dirty="0">
                          <a:solidFill>
                            <a:schemeClr val="tx1"/>
                          </a:solidFill>
                          <a:latin typeface="Courier New" pitchFamily="49" charset="0"/>
                          <a:ea typeface="宋体"/>
                          <a:cs typeface="Courier New" pitchFamily="49" charset="0"/>
                        </a:rPr>
                        <a:t>    X = A[p]; /* </a:t>
                      </a:r>
                      <a:r>
                        <a:rPr lang="zh-CN" altLang="en-US" sz="1800" b="1" kern="0" dirty="0">
                          <a:solidFill>
                            <a:schemeClr val="tx1"/>
                          </a:solidFill>
                          <a:latin typeface="Courier New" pitchFamily="49" charset="0"/>
                          <a:ea typeface="+mn-ea"/>
                          <a:cs typeface="Courier New" pitchFamily="49" charset="0"/>
                        </a:rPr>
                        <a:t>取出根结点存放的值 *</a:t>
                      </a:r>
                      <a:r>
                        <a:rPr lang="en-US" altLang="zh-CN" sz="1800" b="1" kern="0" dirty="0">
                          <a:solidFill>
                            <a:schemeClr val="tx1"/>
                          </a:solidFill>
                          <a:latin typeface="Courier New" pitchFamily="49" charset="0"/>
                          <a:ea typeface="+mn-ea"/>
                          <a:cs typeface="Courier New" pitchFamily="49" charset="0"/>
                        </a:rPr>
                        <a:t>/</a:t>
                      </a:r>
                    </a:p>
                    <a:p>
                      <a:pPr algn="just">
                        <a:spcAft>
                          <a:spcPts val="0"/>
                        </a:spcAft>
                      </a:pPr>
                      <a:r>
                        <a:rPr lang="en-US" sz="1800" b="1" kern="0" baseline="0" dirty="0">
                          <a:solidFill>
                            <a:schemeClr val="tx1"/>
                          </a:solidFill>
                          <a:latin typeface="Courier New" pitchFamily="49" charset="0"/>
                          <a:ea typeface="+mn-ea"/>
                          <a:cs typeface="Courier New" pitchFamily="49" charset="0"/>
                        </a:rPr>
                        <a:t>    </a:t>
                      </a:r>
                      <a:r>
                        <a:rPr lang="en-US" sz="1800" b="1" kern="0" dirty="0">
                          <a:solidFill>
                            <a:schemeClr val="tx1"/>
                          </a:solidFill>
                          <a:latin typeface="Courier New" pitchFamily="49" charset="0"/>
                          <a:ea typeface="宋体"/>
                          <a:cs typeface="Courier New" pitchFamily="49" charset="0"/>
                        </a:rPr>
                        <a:t>for( Parent=p; (</a:t>
                      </a:r>
                      <a:r>
                        <a:rPr lang="en-US" sz="1800" b="1" kern="0" dirty="0">
                          <a:solidFill>
                            <a:srgbClr val="FF0000"/>
                          </a:solidFill>
                          <a:latin typeface="Courier New" pitchFamily="49" charset="0"/>
                          <a:ea typeface="宋体"/>
                          <a:cs typeface="Courier New" pitchFamily="49" charset="0"/>
                        </a:rPr>
                        <a:t>Parent*2+1</a:t>
                      </a:r>
                      <a:r>
                        <a:rPr lang="en-US" sz="1800" b="1" kern="0" dirty="0">
                          <a:solidFill>
                            <a:schemeClr val="tx1"/>
                          </a:solidFill>
                          <a:latin typeface="Courier New" pitchFamily="49" charset="0"/>
                          <a:ea typeface="宋体"/>
                          <a:cs typeface="Courier New" pitchFamily="49" charset="0"/>
                        </a:rPr>
                        <a:t>)&lt;N; Parent=Child ) {</a:t>
                      </a:r>
                    </a:p>
                    <a:p>
                      <a:pPr algn="just">
                        <a:spcAft>
                          <a:spcPts val="0"/>
                        </a:spcAft>
                      </a:pPr>
                      <a:r>
                        <a:rPr lang="en-US" sz="1800" b="1" kern="0" dirty="0">
                          <a:solidFill>
                            <a:schemeClr val="tx1"/>
                          </a:solidFill>
                          <a:latin typeface="Courier New" pitchFamily="49" charset="0"/>
                          <a:ea typeface="宋体"/>
                          <a:cs typeface="Courier New" pitchFamily="49" charset="0"/>
                        </a:rPr>
                        <a:t>	Child = Parent * 2 + 1;</a:t>
                      </a:r>
                    </a:p>
                    <a:p>
                      <a:pPr algn="just">
                        <a:spcAft>
                          <a:spcPts val="0"/>
                        </a:spcAft>
                      </a:pPr>
                      <a:r>
                        <a:rPr lang="en-US" sz="1800" b="1" kern="0" dirty="0">
                          <a:solidFill>
                            <a:schemeClr val="tx1"/>
                          </a:solidFill>
                          <a:latin typeface="Courier New" pitchFamily="49" charset="0"/>
                          <a:ea typeface="宋体"/>
                          <a:cs typeface="Courier New" pitchFamily="49" charset="0"/>
                        </a:rPr>
                        <a:t>        if( (Child!=N-1) &amp;&amp; (A[Child]&lt;A[Child+1]) )</a:t>
                      </a:r>
                    </a:p>
                    <a:p>
                      <a:pPr algn="just">
                        <a:spcAft>
                          <a:spcPts val="0"/>
                        </a:spcAft>
                      </a:pPr>
                      <a:r>
                        <a:rPr lang="en-US" sz="1800" b="1" kern="0" dirty="0">
                          <a:solidFill>
                            <a:schemeClr val="tx1"/>
                          </a:solidFill>
                          <a:latin typeface="Courier New" pitchFamily="49" charset="0"/>
                          <a:ea typeface="宋体"/>
                          <a:cs typeface="Courier New" pitchFamily="49" charset="0"/>
                        </a:rPr>
                        <a:t>            Child++;  /* Child</a:t>
                      </a:r>
                      <a:r>
                        <a:rPr lang="zh-CN" altLang="en-US" sz="1800" b="1" kern="0" dirty="0">
                          <a:solidFill>
                            <a:schemeClr val="tx1"/>
                          </a:solidFill>
                          <a:latin typeface="Courier New" pitchFamily="49" charset="0"/>
                          <a:ea typeface="+mn-ea"/>
                          <a:cs typeface="Courier New" pitchFamily="49" charset="0"/>
                        </a:rPr>
                        <a:t>指向左右子结点的较大者 *</a:t>
                      </a:r>
                      <a:r>
                        <a:rPr lang="en-US" altLang="zh-CN" sz="1800" b="1" kern="0" dirty="0">
                          <a:solidFill>
                            <a:schemeClr val="tx1"/>
                          </a:solidFill>
                          <a:latin typeface="Courier New" pitchFamily="49" charset="0"/>
                          <a:ea typeface="+mn-ea"/>
                          <a:cs typeface="Courier New" pitchFamily="49" charset="0"/>
                        </a:rPr>
                        <a:t>/</a:t>
                      </a:r>
                    </a:p>
                    <a:p>
                      <a:pPr algn="just">
                        <a:spcAft>
                          <a:spcPts val="0"/>
                        </a:spcAft>
                      </a:pPr>
                      <a:r>
                        <a:rPr lang="en-US" altLang="zh-CN" sz="1800" b="1" kern="0" dirty="0">
                          <a:solidFill>
                            <a:schemeClr val="tx1"/>
                          </a:solidFill>
                          <a:latin typeface="Courier New" pitchFamily="49" charset="0"/>
                          <a:ea typeface="+mn-ea"/>
                          <a:cs typeface="Courier New" pitchFamily="49" charset="0"/>
                        </a:rPr>
                        <a:t>        </a:t>
                      </a:r>
                      <a:r>
                        <a:rPr lang="en-US" sz="1800" b="1" kern="0" dirty="0">
                          <a:solidFill>
                            <a:schemeClr val="tx1"/>
                          </a:solidFill>
                          <a:latin typeface="Courier New" pitchFamily="49" charset="0"/>
                          <a:ea typeface="宋体"/>
                          <a:cs typeface="Courier New" pitchFamily="49" charset="0"/>
                        </a:rPr>
                        <a:t>if( X &gt;= A[Child] ) break; /* </a:t>
                      </a:r>
                      <a:r>
                        <a:rPr lang="zh-CN" altLang="en-US" sz="1800" b="1" kern="0" dirty="0">
                          <a:solidFill>
                            <a:schemeClr val="tx1"/>
                          </a:solidFill>
                          <a:latin typeface="Courier New" pitchFamily="49" charset="0"/>
                          <a:ea typeface="+mn-ea"/>
                          <a:cs typeface="Courier New" pitchFamily="49" charset="0"/>
                        </a:rPr>
                        <a:t>找到了合适位置 *</a:t>
                      </a:r>
                      <a:r>
                        <a:rPr lang="en-US" altLang="zh-CN" sz="1800" b="1" kern="0" dirty="0">
                          <a:solidFill>
                            <a:schemeClr val="tx1"/>
                          </a:solidFill>
                          <a:latin typeface="Courier New" pitchFamily="49" charset="0"/>
                          <a:ea typeface="+mn-ea"/>
                          <a:cs typeface="Courier New" pitchFamily="49" charset="0"/>
                        </a:rPr>
                        <a:t>/</a:t>
                      </a:r>
                    </a:p>
                    <a:p>
                      <a:pPr algn="just">
                        <a:spcAft>
                          <a:spcPts val="0"/>
                        </a:spcAft>
                      </a:pPr>
                      <a:r>
                        <a:rPr lang="en-US" altLang="zh-CN" sz="1800" b="1" kern="0" dirty="0">
                          <a:solidFill>
                            <a:schemeClr val="tx1"/>
                          </a:solidFill>
                          <a:latin typeface="Courier New" pitchFamily="49" charset="0"/>
                          <a:ea typeface="+mn-ea"/>
                          <a:cs typeface="Courier New" pitchFamily="49" charset="0"/>
                        </a:rPr>
                        <a:t>	</a:t>
                      </a:r>
                      <a:r>
                        <a:rPr lang="en-US" sz="1800" b="1" kern="0" dirty="0">
                          <a:solidFill>
                            <a:schemeClr val="tx1"/>
                          </a:solidFill>
                          <a:latin typeface="Courier New" pitchFamily="49" charset="0"/>
                          <a:ea typeface="宋体"/>
                          <a:cs typeface="Courier New" pitchFamily="49" charset="0"/>
                        </a:rPr>
                        <a:t>else  A[Parent] = A[Child];</a:t>
                      </a:r>
                    </a:p>
                    <a:p>
                      <a:pPr algn="just">
                        <a:spcAft>
                          <a:spcPts val="0"/>
                        </a:spcAft>
                      </a:pPr>
                      <a:r>
                        <a:rPr lang="en-US" sz="1800" b="1" kern="0" dirty="0">
                          <a:solidFill>
                            <a:schemeClr val="tx1"/>
                          </a:solidFill>
                          <a:latin typeface="Courier New" pitchFamily="49" charset="0"/>
                          <a:ea typeface="宋体"/>
                          <a:cs typeface="Courier New" pitchFamily="49" charset="0"/>
                        </a:rPr>
                        <a:t>    }</a:t>
                      </a:r>
                    </a:p>
                    <a:p>
                      <a:pPr algn="just">
                        <a:spcAft>
                          <a:spcPts val="0"/>
                        </a:spcAft>
                      </a:pPr>
                      <a:r>
                        <a:rPr lang="en-US" sz="1800" b="1" kern="0" dirty="0">
                          <a:solidFill>
                            <a:schemeClr val="tx1"/>
                          </a:solidFill>
                          <a:latin typeface="Courier New" pitchFamily="49" charset="0"/>
                          <a:ea typeface="宋体"/>
                          <a:cs typeface="Courier New" pitchFamily="49" charset="0"/>
                        </a:rPr>
                        <a:t>    A[Parent] = X;</a:t>
                      </a:r>
                    </a:p>
                    <a:p>
                      <a:pPr algn="just">
                        <a:spcAft>
                          <a:spcPts val="0"/>
                        </a:spcAft>
                      </a:pPr>
                      <a:r>
                        <a:rPr lang="en-US" sz="1800" b="1" kern="0" dirty="0">
                          <a:solidFill>
                            <a:schemeClr val="tx1"/>
                          </a:solidFill>
                          <a:latin typeface="Courier New" pitchFamily="49" charset="0"/>
                          <a:ea typeface="宋体"/>
                          <a:cs typeface="Courier New" pitchFamily="49" charset="0"/>
                        </a:rPr>
                        <a:t>}</a:t>
                      </a:r>
                    </a:p>
                  </a:txBody>
                  <a:tcPr marL="58057" marR="580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6" name="圆角矩形标注 5"/>
          <p:cNvSpPr/>
          <p:nvPr/>
        </p:nvSpPr>
        <p:spPr>
          <a:xfrm>
            <a:off x="6516216" y="3645024"/>
            <a:ext cx="2088232" cy="504056"/>
          </a:xfrm>
          <a:prstGeom prst="wedgeRoundRectCallout">
            <a:avLst>
              <a:gd name="adj1" fmla="val -146227"/>
              <a:gd name="adj2" fmla="val 161450"/>
              <a:gd name="adj3" fmla="val 16667"/>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solidFill>
                  <a:schemeClr val="tx1"/>
                </a:solidFill>
              </a:rPr>
              <a:t>建最大堆的过程</a:t>
            </a:r>
            <a:endParaRPr lang="zh-CN" altLang="en-US" dirty="0">
              <a:solidFill>
                <a:schemeClr val="tx1"/>
              </a:solidFill>
            </a:endParaRPr>
          </a:p>
        </p:txBody>
      </p:sp>
      <p:sp>
        <p:nvSpPr>
          <p:cNvPr id="7" name="圆角矩形标注 6"/>
          <p:cNvSpPr/>
          <p:nvPr/>
        </p:nvSpPr>
        <p:spPr>
          <a:xfrm>
            <a:off x="5940152" y="5013176"/>
            <a:ext cx="2304256" cy="792088"/>
          </a:xfrm>
          <a:prstGeom prst="wedgeRoundRectCallout">
            <a:avLst>
              <a:gd name="adj1" fmla="val -124100"/>
              <a:gd name="adj2" fmla="val 20521"/>
              <a:gd name="adj3" fmla="val 16667"/>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solidFill>
                  <a:schemeClr val="tx1"/>
                </a:solidFill>
                <a:sym typeface="Wingdings" panose="05000000000000000000" pitchFamily="2" charset="2"/>
              </a:rPr>
              <a:t>堆顶元素和堆的最后一个元素调换</a:t>
            </a:r>
            <a:endParaRPr lang="zh-CN" altLang="en-US" dirty="0">
              <a:solidFill>
                <a:schemeClr val="tx1"/>
              </a:solidFill>
            </a:endParaRPr>
          </a:p>
        </p:txBody>
      </p:sp>
      <p:sp>
        <p:nvSpPr>
          <p:cNvPr id="8" name="圆角矩形标注 7"/>
          <p:cNvSpPr/>
          <p:nvPr/>
        </p:nvSpPr>
        <p:spPr>
          <a:xfrm>
            <a:off x="4404943" y="5949280"/>
            <a:ext cx="3790497" cy="504056"/>
          </a:xfrm>
          <a:prstGeom prst="wedgeRoundRectCallout">
            <a:avLst>
              <a:gd name="adj1" fmla="val -58937"/>
              <a:gd name="adj2" fmla="val -55003"/>
              <a:gd name="adj3" fmla="val 16667"/>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solidFill>
                  <a:schemeClr val="tx1"/>
                </a:solidFill>
                <a:sym typeface="Wingdings" panose="05000000000000000000" pitchFamily="2" charset="2"/>
              </a:rPr>
              <a:t>从堆顶元素自上而下调整为最大堆</a:t>
            </a:r>
            <a:endParaRPr lang="en-US" altLang="zh-CN" b="1" dirty="0">
              <a:solidFill>
                <a:schemeClr val="tx1"/>
              </a:solidFill>
            </a:endParaRPr>
          </a:p>
        </p:txBody>
      </p:sp>
      <p:sp>
        <p:nvSpPr>
          <p:cNvPr id="9" name="圆角矩形标注 8"/>
          <p:cNvSpPr/>
          <p:nvPr/>
        </p:nvSpPr>
        <p:spPr>
          <a:xfrm>
            <a:off x="5652120" y="620688"/>
            <a:ext cx="1359768" cy="504056"/>
          </a:xfrm>
          <a:prstGeom prst="wedgeRoundRectCallout">
            <a:avLst>
              <a:gd name="adj1" fmla="val -131185"/>
              <a:gd name="adj2" fmla="val 106550"/>
              <a:gd name="adj3" fmla="val 16667"/>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solidFill>
                  <a:schemeClr val="tx1"/>
                </a:solidFill>
              </a:rPr>
              <a:t>为什么？</a:t>
            </a:r>
          </a:p>
        </p:txBody>
      </p:sp>
      <p:sp>
        <p:nvSpPr>
          <p:cNvPr id="3" name="矩形 2"/>
          <p:cNvSpPr/>
          <p:nvPr/>
        </p:nvSpPr>
        <p:spPr>
          <a:xfrm>
            <a:off x="323528" y="4012029"/>
            <a:ext cx="8496944" cy="2585323"/>
          </a:xfrm>
          <a:prstGeom prst="rect">
            <a:avLst/>
          </a:prstGeom>
        </p:spPr>
        <p:txBody>
          <a:bodyPr wrap="square">
            <a:spAutoFit/>
          </a:bodyPr>
          <a:lstStyle/>
          <a:p>
            <a:pPr algn="just">
              <a:spcAft>
                <a:spcPts val="0"/>
              </a:spcAft>
            </a:pPr>
            <a:r>
              <a:rPr lang="en-US" altLang="zh-CN" b="1" kern="0" dirty="0">
                <a:latin typeface="Courier New" pitchFamily="49" charset="0"/>
                <a:cs typeface="Courier New" pitchFamily="49" charset="0"/>
              </a:rPr>
              <a:t>void </a:t>
            </a:r>
            <a:r>
              <a:rPr lang="en-US" altLang="zh-CN" b="1" kern="0" dirty="0" err="1">
                <a:latin typeface="Courier New" pitchFamily="49" charset="0"/>
                <a:cs typeface="Courier New" pitchFamily="49" charset="0"/>
              </a:rPr>
              <a:t>HeapSort</a:t>
            </a:r>
            <a:r>
              <a:rPr lang="en-US" altLang="zh-CN" b="1" kern="0" dirty="0">
                <a:latin typeface="Courier New" pitchFamily="49" charset="0"/>
                <a:cs typeface="Courier New" pitchFamily="49" charset="0"/>
              </a:rPr>
              <a:t>( </a:t>
            </a:r>
            <a:r>
              <a:rPr lang="en-US" altLang="zh-CN" b="1" kern="0" dirty="0" err="1">
                <a:latin typeface="Courier New" pitchFamily="49" charset="0"/>
                <a:cs typeface="Courier New" pitchFamily="49" charset="0"/>
              </a:rPr>
              <a:t>ElementType</a:t>
            </a:r>
            <a:r>
              <a:rPr lang="en-US" altLang="zh-CN" b="1" kern="0" dirty="0">
                <a:latin typeface="Courier New" pitchFamily="49" charset="0"/>
                <a:cs typeface="Courier New" pitchFamily="49" charset="0"/>
              </a:rPr>
              <a:t> A[], </a:t>
            </a:r>
            <a:r>
              <a:rPr lang="en-US" altLang="zh-CN" b="1" kern="0" dirty="0" err="1">
                <a:latin typeface="Courier New" pitchFamily="49" charset="0"/>
                <a:cs typeface="Courier New" pitchFamily="49" charset="0"/>
              </a:rPr>
              <a:t>int</a:t>
            </a:r>
            <a:r>
              <a:rPr lang="en-US" altLang="zh-CN" b="1" kern="0" dirty="0">
                <a:latin typeface="Courier New" pitchFamily="49" charset="0"/>
                <a:cs typeface="Courier New" pitchFamily="49" charset="0"/>
              </a:rPr>
              <a:t> N ) </a:t>
            </a:r>
          </a:p>
          <a:p>
            <a:pPr algn="just">
              <a:spcAft>
                <a:spcPts val="0"/>
              </a:spcAft>
            </a:pPr>
            <a:r>
              <a:rPr lang="en-US" altLang="zh-CN" b="1" kern="0" dirty="0">
                <a:latin typeface="Courier New" pitchFamily="49" charset="0"/>
                <a:cs typeface="Courier New" pitchFamily="49" charset="0"/>
              </a:rPr>
              <a:t>{   </a:t>
            </a:r>
            <a:r>
              <a:rPr lang="en-US" altLang="zh-CN" b="1" kern="0" dirty="0" err="1">
                <a:latin typeface="Courier New" pitchFamily="49" charset="0"/>
                <a:cs typeface="Courier New" pitchFamily="49" charset="0"/>
              </a:rPr>
              <a:t>int</a:t>
            </a:r>
            <a:r>
              <a:rPr lang="en-US" altLang="zh-CN" b="1" kern="0" dirty="0">
                <a:latin typeface="Courier New" pitchFamily="49" charset="0"/>
                <a:cs typeface="Courier New" pitchFamily="49" charset="0"/>
              </a:rPr>
              <a:t> </a:t>
            </a:r>
            <a:r>
              <a:rPr lang="en-US" altLang="zh-CN" b="1" kern="0" dirty="0" err="1">
                <a:latin typeface="Courier New" pitchFamily="49" charset="0"/>
                <a:cs typeface="Courier New" pitchFamily="49" charset="0"/>
              </a:rPr>
              <a:t>i</a:t>
            </a:r>
            <a:r>
              <a:rPr lang="en-US" altLang="zh-CN" b="1" kern="0" dirty="0">
                <a:latin typeface="Courier New" pitchFamily="49" charset="0"/>
                <a:cs typeface="Courier New" pitchFamily="49" charset="0"/>
              </a:rPr>
              <a:t>;</a:t>
            </a:r>
          </a:p>
          <a:p>
            <a:pPr algn="just">
              <a:spcAft>
                <a:spcPts val="0"/>
              </a:spcAft>
            </a:pPr>
            <a:r>
              <a:rPr lang="en-US" altLang="zh-CN" b="1" kern="0" dirty="0">
                <a:latin typeface="Courier New" pitchFamily="49" charset="0"/>
                <a:cs typeface="Courier New" pitchFamily="49" charset="0"/>
              </a:rPr>
              <a:t>    for ( </a:t>
            </a:r>
            <a:r>
              <a:rPr lang="en-US" altLang="zh-CN" b="1" kern="0" dirty="0" err="1">
                <a:latin typeface="Courier New" pitchFamily="49" charset="0"/>
                <a:cs typeface="Courier New" pitchFamily="49" charset="0"/>
              </a:rPr>
              <a:t>i</a:t>
            </a:r>
            <a:r>
              <a:rPr lang="en-US" altLang="zh-CN" b="1" kern="0" dirty="0">
                <a:latin typeface="Courier New" pitchFamily="49" charset="0"/>
                <a:cs typeface="Courier New" pitchFamily="49" charset="0"/>
              </a:rPr>
              <a:t>=N/2-1; </a:t>
            </a:r>
            <a:r>
              <a:rPr lang="en-US" altLang="zh-CN" b="1" kern="0" dirty="0" err="1">
                <a:latin typeface="Courier New" pitchFamily="49" charset="0"/>
                <a:cs typeface="Courier New" pitchFamily="49" charset="0"/>
              </a:rPr>
              <a:t>i</a:t>
            </a:r>
            <a:r>
              <a:rPr lang="en-US" altLang="zh-CN" b="1" kern="0" dirty="0">
                <a:latin typeface="Courier New" pitchFamily="49" charset="0"/>
                <a:cs typeface="Courier New" pitchFamily="49" charset="0"/>
              </a:rPr>
              <a:t>&gt;=0; </a:t>
            </a:r>
            <a:r>
              <a:rPr lang="en-US" altLang="zh-CN" b="1" kern="0" dirty="0" err="1">
                <a:latin typeface="Courier New" pitchFamily="49" charset="0"/>
                <a:cs typeface="Courier New" pitchFamily="49" charset="0"/>
              </a:rPr>
              <a:t>i</a:t>
            </a:r>
            <a:r>
              <a:rPr lang="en-US" altLang="zh-CN" b="1" kern="0" dirty="0">
                <a:latin typeface="Courier New" pitchFamily="49" charset="0"/>
                <a:cs typeface="Courier New" pitchFamily="49" charset="0"/>
              </a:rPr>
              <a:t>-- )</a:t>
            </a:r>
          </a:p>
          <a:p>
            <a:pPr algn="just">
              <a:spcAft>
                <a:spcPts val="0"/>
              </a:spcAft>
            </a:pPr>
            <a:r>
              <a:rPr lang="en-US" altLang="zh-CN" b="1" kern="0" dirty="0">
                <a:latin typeface="Courier New" pitchFamily="49" charset="0"/>
                <a:cs typeface="Courier New" pitchFamily="49" charset="0"/>
              </a:rPr>
              <a:t>         </a:t>
            </a:r>
            <a:r>
              <a:rPr lang="en-US" altLang="zh-CN" b="1" kern="0" dirty="0" err="1">
                <a:latin typeface="Courier New" pitchFamily="49" charset="0"/>
                <a:cs typeface="Courier New" pitchFamily="49" charset="0"/>
              </a:rPr>
              <a:t>PercDown</a:t>
            </a:r>
            <a:r>
              <a:rPr lang="en-US" altLang="zh-CN" b="1" kern="0" dirty="0">
                <a:latin typeface="Courier New" pitchFamily="49" charset="0"/>
                <a:cs typeface="Courier New" pitchFamily="49" charset="0"/>
              </a:rPr>
              <a:t>( A, </a:t>
            </a:r>
            <a:r>
              <a:rPr lang="en-US" altLang="zh-CN" b="1" kern="0" dirty="0" err="1">
                <a:latin typeface="Courier New" pitchFamily="49" charset="0"/>
                <a:cs typeface="Courier New" pitchFamily="49" charset="0"/>
              </a:rPr>
              <a:t>i</a:t>
            </a:r>
            <a:r>
              <a:rPr lang="en-US" altLang="zh-CN" b="1" kern="0" dirty="0">
                <a:latin typeface="Courier New" pitchFamily="49" charset="0"/>
                <a:cs typeface="Courier New" pitchFamily="49" charset="0"/>
              </a:rPr>
              <a:t>, N );     </a:t>
            </a:r>
          </a:p>
          <a:p>
            <a:pPr algn="just">
              <a:spcAft>
                <a:spcPts val="0"/>
              </a:spcAft>
            </a:pPr>
            <a:r>
              <a:rPr lang="en-US" altLang="zh-CN" b="1" kern="0" dirty="0">
                <a:latin typeface="Courier New" pitchFamily="49" charset="0"/>
                <a:cs typeface="Courier New" pitchFamily="49" charset="0"/>
              </a:rPr>
              <a:t>    for ( </a:t>
            </a:r>
            <a:r>
              <a:rPr lang="en-US" altLang="zh-CN" b="1" kern="0" dirty="0" err="1">
                <a:latin typeface="Courier New" pitchFamily="49" charset="0"/>
                <a:cs typeface="Courier New" pitchFamily="49" charset="0"/>
              </a:rPr>
              <a:t>i</a:t>
            </a:r>
            <a:r>
              <a:rPr lang="en-US" altLang="zh-CN" b="1" kern="0" dirty="0">
                <a:latin typeface="Courier New" pitchFamily="49" charset="0"/>
                <a:cs typeface="Courier New" pitchFamily="49" charset="0"/>
              </a:rPr>
              <a:t>=N-1; </a:t>
            </a:r>
            <a:r>
              <a:rPr lang="en-US" altLang="zh-CN" b="1" kern="0" dirty="0" err="1">
                <a:latin typeface="Courier New" pitchFamily="49" charset="0"/>
                <a:cs typeface="Courier New" pitchFamily="49" charset="0"/>
              </a:rPr>
              <a:t>i</a:t>
            </a:r>
            <a:r>
              <a:rPr lang="en-US" altLang="zh-CN" b="1" kern="0" dirty="0">
                <a:latin typeface="Courier New" pitchFamily="49" charset="0"/>
                <a:cs typeface="Courier New" pitchFamily="49" charset="0"/>
              </a:rPr>
              <a:t>&gt;0; </a:t>
            </a:r>
            <a:r>
              <a:rPr lang="en-US" altLang="zh-CN" b="1" kern="0" dirty="0" err="1">
                <a:latin typeface="Courier New" pitchFamily="49" charset="0"/>
                <a:cs typeface="Courier New" pitchFamily="49" charset="0"/>
              </a:rPr>
              <a:t>i</a:t>
            </a:r>
            <a:r>
              <a:rPr lang="en-US" altLang="zh-CN" b="1" kern="0" dirty="0">
                <a:latin typeface="Courier New" pitchFamily="49" charset="0"/>
                <a:cs typeface="Courier New" pitchFamily="49" charset="0"/>
              </a:rPr>
              <a:t>-- ) { </a:t>
            </a:r>
          </a:p>
          <a:p>
            <a:pPr algn="just">
              <a:spcAft>
                <a:spcPts val="0"/>
              </a:spcAft>
            </a:pPr>
            <a:r>
              <a:rPr lang="en-US" altLang="zh-CN" b="1" kern="0" dirty="0">
                <a:latin typeface="Courier New" pitchFamily="49" charset="0"/>
                <a:cs typeface="Courier New" pitchFamily="49" charset="0"/>
              </a:rPr>
              <a:t>        Swap( &amp;A[0], &amp;A[</a:t>
            </a:r>
            <a:r>
              <a:rPr lang="en-US" altLang="zh-CN" b="1" kern="0" dirty="0" err="1">
                <a:latin typeface="Courier New" pitchFamily="49" charset="0"/>
                <a:cs typeface="Courier New" pitchFamily="49" charset="0"/>
              </a:rPr>
              <a:t>i</a:t>
            </a:r>
            <a:r>
              <a:rPr lang="en-US" altLang="zh-CN" b="1" kern="0" dirty="0">
                <a:latin typeface="Courier New" pitchFamily="49" charset="0"/>
                <a:cs typeface="Courier New" pitchFamily="49" charset="0"/>
              </a:rPr>
              <a:t>] );</a:t>
            </a:r>
          </a:p>
          <a:p>
            <a:pPr algn="just">
              <a:spcAft>
                <a:spcPts val="0"/>
              </a:spcAft>
            </a:pPr>
            <a:r>
              <a:rPr lang="en-US" altLang="zh-CN" b="1" kern="0" dirty="0">
                <a:latin typeface="Courier New" pitchFamily="49" charset="0"/>
                <a:cs typeface="Courier New" pitchFamily="49" charset="0"/>
              </a:rPr>
              <a:t>        </a:t>
            </a:r>
            <a:r>
              <a:rPr lang="en-US" altLang="zh-CN" b="1" kern="0" dirty="0" err="1">
                <a:latin typeface="Courier New" pitchFamily="49" charset="0"/>
                <a:cs typeface="Courier New" pitchFamily="49" charset="0"/>
              </a:rPr>
              <a:t>PercDown</a:t>
            </a:r>
            <a:r>
              <a:rPr lang="en-US" altLang="zh-CN" b="1" kern="0" dirty="0">
                <a:latin typeface="Courier New" pitchFamily="49" charset="0"/>
                <a:cs typeface="Courier New" pitchFamily="49" charset="0"/>
              </a:rPr>
              <a:t>( A, 0, </a:t>
            </a:r>
            <a:r>
              <a:rPr lang="en-US" altLang="zh-CN" b="1" kern="0" dirty="0" err="1">
                <a:latin typeface="Courier New" pitchFamily="49" charset="0"/>
                <a:cs typeface="Courier New" pitchFamily="49" charset="0"/>
              </a:rPr>
              <a:t>i</a:t>
            </a:r>
            <a:r>
              <a:rPr lang="en-US" altLang="zh-CN" b="1" kern="0" dirty="0">
                <a:latin typeface="Courier New" pitchFamily="49" charset="0"/>
                <a:cs typeface="Courier New" pitchFamily="49" charset="0"/>
              </a:rPr>
              <a:t> );</a:t>
            </a:r>
          </a:p>
          <a:p>
            <a:pPr algn="just">
              <a:spcAft>
                <a:spcPts val="0"/>
              </a:spcAft>
            </a:pPr>
            <a:r>
              <a:rPr lang="en-US" altLang="zh-CN" b="1" kern="0" dirty="0">
                <a:latin typeface="Courier New" pitchFamily="49" charset="0"/>
                <a:cs typeface="Courier New" pitchFamily="49" charset="0"/>
              </a:rPr>
              <a:t>    }</a:t>
            </a:r>
          </a:p>
          <a:p>
            <a:pPr algn="just">
              <a:spcAft>
                <a:spcPts val="0"/>
              </a:spcAft>
            </a:pPr>
            <a:r>
              <a:rPr lang="en-US" altLang="zh-CN" b="1" kern="0" dirty="0">
                <a:latin typeface="Courier New" pitchFamily="49" charset="0"/>
                <a:cs typeface="Courier New" pitchFamily="49" charset="0"/>
              </a:rPr>
              <a:t>}</a:t>
            </a:r>
            <a:endParaRPr lang="zh-CN" altLang="zh-CN" b="1" kern="100"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987429" y="1070406"/>
            <a:ext cx="4479111" cy="461665"/>
          </a:xfrm>
          <a:prstGeom prst="rect">
            <a:avLst/>
          </a:prstGeom>
        </p:spPr>
        <p:txBody>
          <a:bodyPr wrap="none">
            <a:spAutoFit/>
          </a:bodyPr>
          <a:lstStyle/>
          <a:p>
            <a:r>
              <a:rPr lang="en-US" altLang="zh-CN" sz="2400" b="1" dirty="0">
                <a:solidFill>
                  <a:schemeClr val="hlink"/>
                </a:solidFill>
                <a:latin typeface="Arial" pitchFamily="34" charset="0"/>
                <a:sym typeface="Wingdings" pitchFamily="2" charset="2"/>
              </a:rPr>
              <a:t> </a:t>
            </a:r>
            <a:r>
              <a:rPr lang="zh-CN" altLang="en-US" sz="2400" b="1" dirty="0"/>
              <a:t>时间复杂性 </a:t>
            </a:r>
            <a:r>
              <a:rPr lang="en-US" altLang="zh-CN" sz="2400" b="1" dirty="0"/>
              <a:t>T(n) = </a:t>
            </a:r>
            <a:r>
              <a:rPr lang="en-US" altLang="zh-CN" sz="2400" b="1" i="1" dirty="0">
                <a:solidFill>
                  <a:srgbClr val="3333FF"/>
                </a:solidFill>
              </a:rPr>
              <a:t>O</a:t>
            </a:r>
            <a:r>
              <a:rPr lang="zh-CN" altLang="en-US" sz="2400" b="1" i="1" dirty="0">
                <a:solidFill>
                  <a:srgbClr val="3333FF"/>
                </a:solidFill>
              </a:rPr>
              <a:t>（</a:t>
            </a:r>
            <a:r>
              <a:rPr lang="en-US" altLang="zh-CN" sz="2400" b="1" i="1" dirty="0" err="1">
                <a:solidFill>
                  <a:srgbClr val="3333FF"/>
                </a:solidFill>
              </a:rPr>
              <a:t>nlogn</a:t>
            </a:r>
            <a:r>
              <a:rPr lang="zh-CN" altLang="en-US" sz="2400" b="1" i="1" dirty="0">
                <a:solidFill>
                  <a:srgbClr val="3333FF"/>
                </a:solidFill>
              </a:rPr>
              <a:t>）</a:t>
            </a:r>
          </a:p>
        </p:txBody>
      </p:sp>
      <p:sp>
        <p:nvSpPr>
          <p:cNvPr id="22" name="矩形 21"/>
          <p:cNvSpPr/>
          <p:nvPr/>
        </p:nvSpPr>
        <p:spPr>
          <a:xfrm>
            <a:off x="971285" y="1721590"/>
            <a:ext cx="3905236" cy="461665"/>
          </a:xfrm>
          <a:prstGeom prst="rect">
            <a:avLst/>
          </a:prstGeom>
        </p:spPr>
        <p:txBody>
          <a:bodyPr wrap="none">
            <a:spAutoFit/>
          </a:bodyPr>
          <a:lstStyle/>
          <a:p>
            <a:r>
              <a:rPr lang="en-US" altLang="zh-CN" sz="2400" b="1" dirty="0">
                <a:solidFill>
                  <a:schemeClr val="hlink"/>
                </a:solidFill>
                <a:latin typeface="Arial" pitchFamily="34" charset="0"/>
                <a:sym typeface="Wingdings" pitchFamily="2" charset="2"/>
              </a:rPr>
              <a:t> </a:t>
            </a:r>
            <a:r>
              <a:rPr lang="zh-CN" altLang="en-US" sz="2400" b="1" dirty="0">
                <a:latin typeface="Arial" pitchFamily="34" charset="0"/>
                <a:sym typeface="Wingdings" pitchFamily="2" charset="2"/>
              </a:rPr>
              <a:t>空</a:t>
            </a:r>
            <a:r>
              <a:rPr lang="en-US" altLang="zh-CN" sz="2400" b="1" dirty="0"/>
              <a:t> </a:t>
            </a:r>
            <a:r>
              <a:rPr lang="zh-CN" altLang="en-US" sz="2400" b="1" dirty="0"/>
              <a:t>间复杂性</a:t>
            </a:r>
            <a:r>
              <a:rPr lang="en-US" altLang="zh-CN" sz="2400" b="1" dirty="0"/>
              <a:t>S(n) = </a:t>
            </a:r>
            <a:r>
              <a:rPr lang="en-US" altLang="zh-CN" sz="2400" b="1" i="1" dirty="0">
                <a:solidFill>
                  <a:srgbClr val="3333FF"/>
                </a:solidFill>
              </a:rPr>
              <a:t>O</a:t>
            </a:r>
            <a:r>
              <a:rPr lang="zh-CN" altLang="en-US" sz="2400" b="1" i="1" dirty="0">
                <a:solidFill>
                  <a:srgbClr val="3333FF"/>
                </a:solidFill>
              </a:rPr>
              <a:t>（</a:t>
            </a:r>
            <a:r>
              <a:rPr lang="en-US" altLang="zh-CN" sz="2400" b="1" i="1" dirty="0">
                <a:solidFill>
                  <a:srgbClr val="3333FF"/>
                </a:solidFill>
              </a:rPr>
              <a:t>1</a:t>
            </a:r>
            <a:r>
              <a:rPr lang="zh-CN" altLang="en-US" sz="2400" b="1" i="1" dirty="0">
                <a:solidFill>
                  <a:srgbClr val="3333FF"/>
                </a:solidFill>
              </a:rPr>
              <a:t>）</a:t>
            </a:r>
          </a:p>
        </p:txBody>
      </p:sp>
      <p:sp>
        <p:nvSpPr>
          <p:cNvPr id="23" name="矩形 22"/>
          <p:cNvSpPr/>
          <p:nvPr/>
        </p:nvSpPr>
        <p:spPr>
          <a:xfrm>
            <a:off x="971285" y="2463279"/>
            <a:ext cx="4536819" cy="461665"/>
          </a:xfrm>
          <a:prstGeom prst="rect">
            <a:avLst/>
          </a:prstGeom>
        </p:spPr>
        <p:txBody>
          <a:bodyPr wrap="none">
            <a:spAutoFit/>
          </a:bodyPr>
          <a:lstStyle/>
          <a:p>
            <a:r>
              <a:rPr lang="en-US" altLang="zh-CN" sz="2400" b="1" dirty="0">
                <a:solidFill>
                  <a:schemeClr val="hlink"/>
                </a:solidFill>
                <a:latin typeface="Arial" pitchFamily="34" charset="0"/>
                <a:sym typeface="Wingdings" pitchFamily="2" charset="2"/>
              </a:rPr>
              <a:t> </a:t>
            </a:r>
            <a:r>
              <a:rPr lang="zh-CN" altLang="en-US" sz="2400" b="1" dirty="0">
                <a:latin typeface="Arial" pitchFamily="34" charset="0"/>
                <a:sym typeface="Wingdings" pitchFamily="2" charset="2"/>
              </a:rPr>
              <a:t>稳定性：</a:t>
            </a:r>
            <a:r>
              <a:rPr lang="zh-CN" altLang="en-US" sz="2400" b="1" dirty="0">
                <a:solidFill>
                  <a:srgbClr val="3333FF"/>
                </a:solidFill>
                <a:latin typeface="Arial" pitchFamily="34" charset="0"/>
                <a:sym typeface="Wingdings" pitchFamily="2" charset="2"/>
              </a:rPr>
              <a:t>不稳定。</a:t>
            </a:r>
            <a:r>
              <a:rPr lang="zh-CN" altLang="en-US" sz="2400" b="1" dirty="0">
                <a:latin typeface="Arial" pitchFamily="34" charset="0"/>
                <a:sym typeface="Wingdings" pitchFamily="2" charset="2"/>
              </a:rPr>
              <a:t>反例如下：</a:t>
            </a:r>
            <a:endParaRPr lang="zh-CN" altLang="en-US" sz="2400" b="1" dirty="0"/>
          </a:p>
        </p:txBody>
      </p:sp>
      <p:grpSp>
        <p:nvGrpSpPr>
          <p:cNvPr id="2" name="组合 35"/>
          <p:cNvGrpSpPr/>
          <p:nvPr/>
        </p:nvGrpSpPr>
        <p:grpSpPr>
          <a:xfrm>
            <a:off x="2042030" y="4726854"/>
            <a:ext cx="1374844" cy="940836"/>
            <a:chOff x="2500298" y="2500306"/>
            <a:chExt cx="1374844" cy="940836"/>
          </a:xfrm>
        </p:grpSpPr>
        <p:sp>
          <p:nvSpPr>
            <p:cNvPr id="27" name="右箭头 26"/>
            <p:cNvSpPr/>
            <p:nvPr/>
          </p:nvSpPr>
          <p:spPr bwMode="auto">
            <a:xfrm>
              <a:off x="2500298" y="2857496"/>
              <a:ext cx="1357322" cy="214314"/>
            </a:xfrm>
            <a:prstGeom prst="rightArrow">
              <a:avLst/>
            </a:prstGeom>
            <a:solidFill>
              <a:schemeClr val="accent5">
                <a:alpha val="52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28" name="矩形 27"/>
            <p:cNvSpPr/>
            <p:nvPr/>
          </p:nvSpPr>
          <p:spPr>
            <a:xfrm>
              <a:off x="2715254" y="3071810"/>
              <a:ext cx="881973" cy="369332"/>
            </a:xfrm>
            <a:prstGeom prst="rect">
              <a:avLst/>
            </a:prstGeom>
          </p:spPr>
          <p:txBody>
            <a:bodyPr wrap="none">
              <a:spAutoFit/>
            </a:bodyPr>
            <a:lstStyle/>
            <a:p>
              <a:r>
                <a:rPr lang="zh-CN" altLang="en-US" b="1" dirty="0"/>
                <a:t>排序前</a:t>
              </a:r>
            </a:p>
          </p:txBody>
        </p:sp>
        <p:sp>
          <p:nvSpPr>
            <p:cNvPr id="32" name="矩形 31"/>
            <p:cNvSpPr/>
            <p:nvPr/>
          </p:nvSpPr>
          <p:spPr>
            <a:xfrm>
              <a:off x="2531504" y="2500306"/>
              <a:ext cx="1343638" cy="369332"/>
            </a:xfrm>
            <a:prstGeom prst="rect">
              <a:avLst/>
            </a:prstGeom>
          </p:spPr>
          <p:txBody>
            <a:bodyPr wrap="none">
              <a:spAutoFit/>
            </a:bodyPr>
            <a:lstStyle/>
            <a:p>
              <a:r>
                <a:rPr lang="en-US" altLang="zh-CN" b="1" dirty="0">
                  <a:solidFill>
                    <a:schemeClr val="hlink"/>
                  </a:solidFill>
                  <a:latin typeface="Arial" pitchFamily="34" charset="0"/>
                  <a:sym typeface="Wingdings" pitchFamily="2" charset="2"/>
                </a:rPr>
                <a:t>2· </a:t>
              </a:r>
              <a:r>
                <a:rPr lang="zh-CN" altLang="en-US" b="1" dirty="0">
                  <a:solidFill>
                    <a:schemeClr val="hlink"/>
                  </a:solidFill>
                  <a:latin typeface="Arial" pitchFamily="34" charset="0"/>
                  <a:sym typeface="Wingdings" pitchFamily="2" charset="2"/>
                </a:rPr>
                <a:t>领先于</a:t>
              </a:r>
              <a:r>
                <a:rPr lang="zh-CN" altLang="en-US" b="1" dirty="0">
                  <a:solidFill>
                    <a:srgbClr val="FF0000"/>
                  </a:solidFill>
                  <a:latin typeface="Arial" pitchFamily="34" charset="0"/>
                  <a:sym typeface="Wingdings" pitchFamily="2" charset="2"/>
                </a:rPr>
                <a:t> </a:t>
              </a:r>
              <a:r>
                <a:rPr lang="en-US" altLang="zh-CN" b="1" dirty="0">
                  <a:solidFill>
                    <a:srgbClr val="FF0000"/>
                  </a:solidFill>
                  <a:latin typeface="Arial" pitchFamily="34" charset="0"/>
                  <a:sym typeface="Wingdings" pitchFamily="2" charset="2"/>
                </a:rPr>
                <a:t>2</a:t>
              </a:r>
              <a:endParaRPr lang="zh-CN" altLang="en-US" b="1" dirty="0">
                <a:solidFill>
                  <a:srgbClr val="FF0000"/>
                </a:solidFill>
              </a:endParaRPr>
            </a:p>
          </p:txBody>
        </p:sp>
      </p:grpSp>
      <p:grpSp>
        <p:nvGrpSpPr>
          <p:cNvPr id="4" name="组合 36"/>
          <p:cNvGrpSpPr/>
          <p:nvPr/>
        </p:nvGrpSpPr>
        <p:grpSpPr>
          <a:xfrm>
            <a:off x="5113864" y="4726854"/>
            <a:ext cx="1428760" cy="940836"/>
            <a:chOff x="5572132" y="2500306"/>
            <a:chExt cx="1428760" cy="940836"/>
          </a:xfrm>
        </p:grpSpPr>
        <p:sp>
          <p:nvSpPr>
            <p:cNvPr id="29" name="右箭头 28"/>
            <p:cNvSpPr/>
            <p:nvPr/>
          </p:nvSpPr>
          <p:spPr bwMode="auto">
            <a:xfrm>
              <a:off x="5572132" y="2857496"/>
              <a:ext cx="1428760" cy="214314"/>
            </a:xfrm>
            <a:prstGeom prst="rightArrow">
              <a:avLst/>
            </a:prstGeom>
            <a:solidFill>
              <a:schemeClr val="accent5">
                <a:alpha val="52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31" name="矩形 30"/>
            <p:cNvSpPr/>
            <p:nvPr/>
          </p:nvSpPr>
          <p:spPr>
            <a:xfrm>
              <a:off x="5572132" y="2500306"/>
              <a:ext cx="1343638" cy="369332"/>
            </a:xfrm>
            <a:prstGeom prst="rect">
              <a:avLst/>
            </a:prstGeom>
          </p:spPr>
          <p:txBody>
            <a:bodyPr wrap="none">
              <a:spAutoFit/>
            </a:bodyPr>
            <a:lstStyle/>
            <a:p>
              <a:r>
                <a:rPr lang="en-US" altLang="zh-CN" b="1" dirty="0">
                  <a:solidFill>
                    <a:schemeClr val="hlink"/>
                  </a:solidFill>
                  <a:latin typeface="Arial" pitchFamily="34" charset="0"/>
                  <a:sym typeface="Wingdings" pitchFamily="2" charset="2"/>
                </a:rPr>
                <a:t>2· </a:t>
              </a:r>
              <a:r>
                <a:rPr lang="zh-CN" altLang="en-US" b="1" dirty="0">
                  <a:solidFill>
                    <a:schemeClr val="hlink"/>
                  </a:solidFill>
                  <a:latin typeface="Arial" pitchFamily="34" charset="0"/>
                  <a:sym typeface="Wingdings" pitchFamily="2" charset="2"/>
                </a:rPr>
                <a:t>落后于</a:t>
              </a:r>
              <a:r>
                <a:rPr lang="zh-CN" altLang="en-US" b="1" dirty="0">
                  <a:solidFill>
                    <a:srgbClr val="FF0000"/>
                  </a:solidFill>
                  <a:latin typeface="Arial" pitchFamily="34" charset="0"/>
                  <a:sym typeface="Wingdings" pitchFamily="2" charset="2"/>
                </a:rPr>
                <a:t> </a:t>
              </a:r>
              <a:r>
                <a:rPr lang="en-US" altLang="zh-CN" b="1" dirty="0">
                  <a:solidFill>
                    <a:srgbClr val="FF0000"/>
                  </a:solidFill>
                  <a:latin typeface="Arial" pitchFamily="34" charset="0"/>
                  <a:sym typeface="Wingdings" pitchFamily="2" charset="2"/>
                </a:rPr>
                <a:t>2</a:t>
              </a:r>
              <a:endParaRPr lang="zh-CN" altLang="en-US" b="1" dirty="0">
                <a:solidFill>
                  <a:srgbClr val="FF0000"/>
                </a:solidFill>
              </a:endParaRPr>
            </a:p>
          </p:txBody>
        </p:sp>
        <p:sp>
          <p:nvSpPr>
            <p:cNvPr id="33" name="矩形 32"/>
            <p:cNvSpPr/>
            <p:nvPr/>
          </p:nvSpPr>
          <p:spPr>
            <a:xfrm>
              <a:off x="5786446" y="3071810"/>
              <a:ext cx="881973" cy="369332"/>
            </a:xfrm>
            <a:prstGeom prst="rect">
              <a:avLst/>
            </a:prstGeom>
          </p:spPr>
          <p:txBody>
            <a:bodyPr wrap="none">
              <a:spAutoFit/>
            </a:bodyPr>
            <a:lstStyle/>
            <a:p>
              <a:r>
                <a:rPr lang="zh-CN" altLang="en-US" b="1" dirty="0"/>
                <a:t>排序后</a:t>
              </a:r>
            </a:p>
          </p:txBody>
        </p:sp>
      </p:grpSp>
      <p:sp>
        <p:nvSpPr>
          <p:cNvPr id="35" name="TextBox 34"/>
          <p:cNvSpPr txBox="1"/>
          <p:nvPr/>
        </p:nvSpPr>
        <p:spPr>
          <a:xfrm>
            <a:off x="467544" y="332656"/>
            <a:ext cx="5275803" cy="523220"/>
          </a:xfrm>
          <a:prstGeom prst="rect">
            <a:avLst/>
          </a:prstGeom>
          <a:noFill/>
        </p:spPr>
        <p:txBody>
          <a:bodyPr wrap="none" rtlCol="0">
            <a:spAutoFit/>
          </a:bodyPr>
          <a:lstStyle/>
          <a:p>
            <a:r>
              <a:rPr lang="en-US" altLang="zh-CN" sz="2800" b="1" dirty="0">
                <a:solidFill>
                  <a:srgbClr val="3333FF"/>
                </a:solidFill>
                <a:sym typeface="Wingdings" pitchFamily="2" charset="2"/>
              </a:rPr>
              <a:t> </a:t>
            </a:r>
            <a:r>
              <a:rPr lang="zh-CN" altLang="en-US" sz="2800" b="1" dirty="0">
                <a:sym typeface="Wingdings" pitchFamily="2" charset="2"/>
              </a:rPr>
              <a:t>堆排序（属于</a:t>
            </a:r>
            <a:r>
              <a:rPr lang="zh-CN" altLang="en-US" sz="2800" b="1" dirty="0">
                <a:solidFill>
                  <a:srgbClr val="3333FF"/>
                </a:solidFill>
                <a:sym typeface="Wingdings" pitchFamily="2" charset="2"/>
              </a:rPr>
              <a:t>选择排序</a:t>
            </a:r>
            <a:r>
              <a:rPr lang="zh-CN" altLang="en-US" sz="2800" b="1" dirty="0">
                <a:sym typeface="Wingdings" pitchFamily="2" charset="2"/>
              </a:rPr>
              <a:t>大类）</a:t>
            </a:r>
            <a:endParaRPr lang="en-US" altLang="zh-CN" sz="2800" b="1" dirty="0"/>
          </a:p>
        </p:txBody>
      </p:sp>
      <p:sp>
        <p:nvSpPr>
          <p:cNvPr id="26" name="矩形 25"/>
          <p:cNvSpPr/>
          <p:nvPr/>
        </p:nvSpPr>
        <p:spPr>
          <a:xfrm>
            <a:off x="827584" y="5012606"/>
            <a:ext cx="1261884" cy="400110"/>
          </a:xfrm>
          <a:prstGeom prst="rect">
            <a:avLst/>
          </a:prstGeom>
        </p:spPr>
        <p:txBody>
          <a:bodyPr wrap="none">
            <a:spAutoFit/>
          </a:bodyPr>
          <a:lstStyle/>
          <a:p>
            <a:r>
              <a:rPr lang="en-US" altLang="zh-CN" sz="2000" b="1" dirty="0">
                <a:solidFill>
                  <a:schemeClr val="hlink"/>
                </a:solidFill>
                <a:latin typeface="Arial" pitchFamily="34" charset="0"/>
                <a:sym typeface="Wingdings" pitchFamily="2" charset="2"/>
              </a:rPr>
              <a:t>  2·  </a:t>
            </a:r>
            <a:r>
              <a:rPr lang="en-US" altLang="zh-CN" sz="2000" b="1" dirty="0">
                <a:latin typeface="Arial" pitchFamily="34" charset="0"/>
                <a:sym typeface="Wingdings" pitchFamily="2" charset="2"/>
              </a:rPr>
              <a:t>1</a:t>
            </a:r>
            <a:r>
              <a:rPr lang="en-US" altLang="zh-CN" sz="2000" b="1" dirty="0">
                <a:solidFill>
                  <a:schemeClr val="hlink"/>
                </a:solidFill>
                <a:latin typeface="Arial" pitchFamily="34" charset="0"/>
                <a:sym typeface="Wingdings" pitchFamily="2" charset="2"/>
              </a:rPr>
              <a:t>  </a:t>
            </a:r>
            <a:r>
              <a:rPr lang="en-US" altLang="zh-CN" sz="2000" b="1" dirty="0">
                <a:solidFill>
                  <a:srgbClr val="FF0000"/>
                </a:solidFill>
                <a:latin typeface="Arial" pitchFamily="34" charset="0"/>
                <a:sym typeface="Wingdings" pitchFamily="2" charset="2"/>
              </a:rPr>
              <a:t>2</a:t>
            </a:r>
            <a:r>
              <a:rPr lang="en-US" altLang="zh-CN" sz="2000" b="1" dirty="0">
                <a:solidFill>
                  <a:schemeClr val="hlink"/>
                </a:solidFill>
                <a:latin typeface="Arial" pitchFamily="34" charset="0"/>
                <a:sym typeface="Wingdings" pitchFamily="2" charset="2"/>
              </a:rPr>
              <a:t>  </a:t>
            </a:r>
            <a:endParaRPr lang="zh-CN" altLang="en-US" sz="2000" b="1" dirty="0"/>
          </a:p>
        </p:txBody>
      </p:sp>
      <p:sp>
        <p:nvSpPr>
          <p:cNvPr id="36" name="矩形 35"/>
          <p:cNvSpPr/>
          <p:nvPr/>
        </p:nvSpPr>
        <p:spPr>
          <a:xfrm>
            <a:off x="3899418" y="5012606"/>
            <a:ext cx="1050288" cy="400110"/>
          </a:xfrm>
          <a:prstGeom prst="rect">
            <a:avLst/>
          </a:prstGeom>
        </p:spPr>
        <p:txBody>
          <a:bodyPr wrap="none">
            <a:spAutoFit/>
          </a:bodyPr>
          <a:lstStyle/>
          <a:p>
            <a:r>
              <a:rPr lang="en-US" altLang="zh-CN" sz="2000" b="1" dirty="0">
                <a:latin typeface="Arial" pitchFamily="34" charset="0"/>
                <a:sym typeface="Wingdings" pitchFamily="2" charset="2"/>
              </a:rPr>
              <a:t>1</a:t>
            </a:r>
            <a:r>
              <a:rPr lang="en-US" altLang="zh-CN" sz="2000" b="1" dirty="0">
                <a:solidFill>
                  <a:srgbClr val="FF0000"/>
                </a:solidFill>
                <a:latin typeface="Arial" pitchFamily="34" charset="0"/>
                <a:sym typeface="Wingdings" pitchFamily="2" charset="2"/>
              </a:rPr>
              <a:t>  2  </a:t>
            </a:r>
            <a:r>
              <a:rPr lang="en-US" altLang="zh-CN" sz="2000" b="1" dirty="0">
                <a:solidFill>
                  <a:schemeClr val="hlink"/>
                </a:solidFill>
                <a:latin typeface="Arial" pitchFamily="34" charset="0"/>
                <a:sym typeface="Wingdings" pitchFamily="2" charset="2"/>
              </a:rPr>
              <a:t>2· </a:t>
            </a:r>
            <a:endParaRPr lang="zh-CN" altLang="en-US" sz="2000" b="1" dirty="0"/>
          </a:p>
        </p:txBody>
      </p:sp>
      <p:grpSp>
        <p:nvGrpSpPr>
          <p:cNvPr id="68" name="组合 67"/>
          <p:cNvGrpSpPr/>
          <p:nvPr/>
        </p:nvGrpSpPr>
        <p:grpSpPr>
          <a:xfrm>
            <a:off x="1025180" y="3356992"/>
            <a:ext cx="2000264" cy="1000132"/>
            <a:chOff x="785786" y="3643314"/>
            <a:chExt cx="2000264" cy="1000132"/>
          </a:xfrm>
        </p:grpSpPr>
        <p:sp>
          <p:nvSpPr>
            <p:cNvPr id="38" name="Oval 6"/>
            <p:cNvSpPr>
              <a:spLocks noChangeArrowheads="1"/>
            </p:cNvSpPr>
            <p:nvPr/>
          </p:nvSpPr>
          <p:spPr bwMode="auto">
            <a:xfrm>
              <a:off x="1776386" y="3643314"/>
              <a:ext cx="381000" cy="381000"/>
            </a:xfrm>
            <a:prstGeom prst="ellipse">
              <a:avLst/>
            </a:prstGeom>
            <a:noFill/>
            <a:ln w="25400">
              <a:solidFill>
                <a:schemeClr val="tx1"/>
              </a:solidFill>
              <a:round/>
              <a:headEnd/>
              <a:tailEnd/>
            </a:ln>
            <a:effectLst/>
          </p:spPr>
          <p:txBody>
            <a:bodyPr wrap="none" anchor="ctr"/>
            <a:lstStyle/>
            <a:p>
              <a:pPr algn="ctr"/>
              <a:r>
                <a:rPr lang="en-US" altLang="zh-CN" b="1" dirty="0">
                  <a:solidFill>
                    <a:srgbClr val="3333FF"/>
                  </a:solidFill>
                </a:rPr>
                <a:t>2·</a:t>
              </a:r>
            </a:p>
          </p:txBody>
        </p:sp>
        <p:sp>
          <p:nvSpPr>
            <p:cNvPr id="39" name="Oval 7"/>
            <p:cNvSpPr>
              <a:spLocks noChangeArrowheads="1"/>
            </p:cNvSpPr>
            <p:nvPr/>
          </p:nvSpPr>
          <p:spPr bwMode="auto">
            <a:xfrm>
              <a:off x="1166786" y="4252914"/>
              <a:ext cx="381000" cy="381000"/>
            </a:xfrm>
            <a:prstGeom prst="ellipse">
              <a:avLst/>
            </a:prstGeom>
            <a:noFill/>
            <a:ln w="25400">
              <a:solidFill>
                <a:schemeClr val="tx1"/>
              </a:solidFill>
              <a:round/>
              <a:headEnd/>
              <a:tailEnd/>
            </a:ln>
            <a:effectLst/>
          </p:spPr>
          <p:txBody>
            <a:bodyPr wrap="none" anchor="ctr"/>
            <a:lstStyle/>
            <a:p>
              <a:pPr algn="ctr"/>
              <a:r>
                <a:rPr lang="en-US" altLang="zh-CN" b="1" dirty="0"/>
                <a:t>1</a:t>
              </a:r>
            </a:p>
          </p:txBody>
        </p:sp>
        <p:sp>
          <p:nvSpPr>
            <p:cNvPr id="42" name="Line 10"/>
            <p:cNvSpPr>
              <a:spLocks noChangeShapeType="1"/>
            </p:cNvSpPr>
            <p:nvPr/>
          </p:nvSpPr>
          <p:spPr bwMode="auto">
            <a:xfrm flipH="1">
              <a:off x="1430310" y="3929066"/>
              <a:ext cx="355607" cy="358773"/>
            </a:xfrm>
            <a:prstGeom prst="line">
              <a:avLst/>
            </a:prstGeom>
            <a:noFill/>
            <a:ln w="25400">
              <a:solidFill>
                <a:schemeClr val="tx1"/>
              </a:solidFill>
              <a:round/>
              <a:headEnd/>
              <a:tailEnd/>
            </a:ln>
            <a:effectLst/>
          </p:spPr>
          <p:txBody>
            <a:bodyPr wrap="none" anchor="ctr"/>
            <a:lstStyle/>
            <a:p>
              <a:endParaRPr lang="zh-CN" altLang="en-US"/>
            </a:p>
          </p:txBody>
        </p:sp>
        <p:sp>
          <p:nvSpPr>
            <p:cNvPr id="45" name="Rectangle 13"/>
            <p:cNvSpPr>
              <a:spLocks noChangeArrowheads="1"/>
            </p:cNvSpPr>
            <p:nvPr/>
          </p:nvSpPr>
          <p:spPr bwMode="auto">
            <a:xfrm>
              <a:off x="1395386" y="3719514"/>
              <a:ext cx="381000" cy="228600"/>
            </a:xfrm>
            <a:prstGeom prst="rect">
              <a:avLst/>
            </a:prstGeom>
            <a:noFill/>
            <a:ln w="25400">
              <a:noFill/>
              <a:miter lim="800000"/>
              <a:headEnd/>
              <a:tailEnd/>
            </a:ln>
            <a:effectLst/>
          </p:spPr>
          <p:txBody>
            <a:bodyPr wrap="none" anchor="ctr"/>
            <a:lstStyle/>
            <a:p>
              <a:pPr algn="ctr"/>
              <a:r>
                <a:rPr lang="en-US" altLang="zh-CN" sz="1800" b="1"/>
                <a:t>[1]</a:t>
              </a:r>
            </a:p>
          </p:txBody>
        </p:sp>
        <p:sp>
          <p:nvSpPr>
            <p:cNvPr id="46" name="Rectangle 14"/>
            <p:cNvSpPr>
              <a:spLocks noChangeArrowheads="1"/>
            </p:cNvSpPr>
            <p:nvPr/>
          </p:nvSpPr>
          <p:spPr bwMode="auto">
            <a:xfrm>
              <a:off x="785786" y="4252914"/>
              <a:ext cx="381000" cy="228600"/>
            </a:xfrm>
            <a:prstGeom prst="rect">
              <a:avLst/>
            </a:prstGeom>
            <a:noFill/>
            <a:ln w="25400">
              <a:noFill/>
              <a:miter lim="800000"/>
              <a:headEnd/>
              <a:tailEnd/>
            </a:ln>
            <a:effectLst/>
          </p:spPr>
          <p:txBody>
            <a:bodyPr wrap="none" anchor="ctr"/>
            <a:lstStyle/>
            <a:p>
              <a:pPr algn="ctr"/>
              <a:r>
                <a:rPr lang="en-US" altLang="zh-CN" sz="1800" b="1"/>
                <a:t>[2]</a:t>
              </a:r>
            </a:p>
          </p:txBody>
        </p:sp>
        <p:sp>
          <p:nvSpPr>
            <p:cNvPr id="34" name="Oval 7"/>
            <p:cNvSpPr>
              <a:spLocks noChangeArrowheads="1"/>
            </p:cNvSpPr>
            <p:nvPr/>
          </p:nvSpPr>
          <p:spPr bwMode="auto">
            <a:xfrm>
              <a:off x="2405050" y="4262446"/>
              <a:ext cx="381000" cy="381000"/>
            </a:xfrm>
            <a:prstGeom prst="ellipse">
              <a:avLst/>
            </a:prstGeom>
            <a:noFill/>
            <a:ln w="25400">
              <a:solidFill>
                <a:schemeClr val="tx1"/>
              </a:solidFill>
              <a:round/>
              <a:headEnd/>
              <a:tailEnd/>
            </a:ln>
            <a:effectLst/>
          </p:spPr>
          <p:txBody>
            <a:bodyPr wrap="none" anchor="ctr"/>
            <a:lstStyle/>
            <a:p>
              <a:pPr algn="ctr"/>
              <a:r>
                <a:rPr lang="en-US" altLang="zh-CN" b="1" dirty="0">
                  <a:solidFill>
                    <a:srgbClr val="FF0000"/>
                  </a:solidFill>
                </a:rPr>
                <a:t>2</a:t>
              </a:r>
            </a:p>
          </p:txBody>
        </p:sp>
        <p:sp>
          <p:nvSpPr>
            <p:cNvPr id="37" name="Line 10"/>
            <p:cNvSpPr>
              <a:spLocks noChangeShapeType="1"/>
            </p:cNvSpPr>
            <p:nvPr/>
          </p:nvSpPr>
          <p:spPr bwMode="auto">
            <a:xfrm>
              <a:off x="2143107" y="3929066"/>
              <a:ext cx="428629" cy="357189"/>
            </a:xfrm>
            <a:prstGeom prst="line">
              <a:avLst/>
            </a:prstGeom>
            <a:noFill/>
            <a:ln w="25400">
              <a:solidFill>
                <a:schemeClr val="tx1"/>
              </a:solidFill>
              <a:round/>
              <a:headEnd/>
              <a:tailEnd/>
            </a:ln>
            <a:effectLst/>
          </p:spPr>
          <p:txBody>
            <a:bodyPr wrap="none" anchor="ctr"/>
            <a:lstStyle/>
            <a:p>
              <a:endParaRPr lang="zh-CN" altLang="en-US"/>
            </a:p>
          </p:txBody>
        </p:sp>
        <p:sp>
          <p:nvSpPr>
            <p:cNvPr id="40" name="Rectangle 14"/>
            <p:cNvSpPr>
              <a:spLocks noChangeArrowheads="1"/>
            </p:cNvSpPr>
            <p:nvPr/>
          </p:nvSpPr>
          <p:spPr bwMode="auto">
            <a:xfrm>
              <a:off x="2000232" y="4233866"/>
              <a:ext cx="381000" cy="228600"/>
            </a:xfrm>
            <a:prstGeom prst="rect">
              <a:avLst/>
            </a:prstGeom>
            <a:noFill/>
            <a:ln w="25400">
              <a:noFill/>
              <a:miter lim="800000"/>
              <a:headEnd/>
              <a:tailEnd/>
            </a:ln>
            <a:effectLst/>
          </p:spPr>
          <p:txBody>
            <a:bodyPr wrap="none" anchor="ctr"/>
            <a:lstStyle/>
            <a:p>
              <a:pPr algn="ctr"/>
              <a:r>
                <a:rPr lang="en-US" altLang="zh-CN" sz="1800" b="1" dirty="0"/>
                <a:t>[3]</a:t>
              </a:r>
            </a:p>
          </p:txBody>
        </p:sp>
      </p:grpSp>
      <p:grpSp>
        <p:nvGrpSpPr>
          <p:cNvPr id="69" name="组合 68"/>
          <p:cNvGrpSpPr/>
          <p:nvPr/>
        </p:nvGrpSpPr>
        <p:grpSpPr>
          <a:xfrm>
            <a:off x="3311196" y="3356992"/>
            <a:ext cx="2000264" cy="1000132"/>
            <a:chOff x="3071802" y="3643314"/>
            <a:chExt cx="2000264" cy="1000132"/>
          </a:xfrm>
        </p:grpSpPr>
        <p:sp>
          <p:nvSpPr>
            <p:cNvPr id="43" name="Oval 6"/>
            <p:cNvSpPr>
              <a:spLocks noChangeArrowheads="1"/>
            </p:cNvSpPr>
            <p:nvPr/>
          </p:nvSpPr>
          <p:spPr bwMode="auto">
            <a:xfrm>
              <a:off x="4062402" y="3643314"/>
              <a:ext cx="381000" cy="381000"/>
            </a:xfrm>
            <a:prstGeom prst="ellipse">
              <a:avLst/>
            </a:prstGeom>
            <a:noFill/>
            <a:ln w="25400">
              <a:solidFill>
                <a:schemeClr val="tx1"/>
              </a:solidFill>
              <a:round/>
              <a:headEnd/>
              <a:tailEnd/>
            </a:ln>
            <a:effectLst/>
          </p:spPr>
          <p:txBody>
            <a:bodyPr wrap="none" anchor="ctr"/>
            <a:lstStyle/>
            <a:p>
              <a:pPr algn="ctr"/>
              <a:r>
                <a:rPr lang="en-US" altLang="zh-CN" b="1" dirty="0">
                  <a:solidFill>
                    <a:srgbClr val="FF0000"/>
                  </a:solidFill>
                </a:rPr>
                <a:t>2</a:t>
              </a:r>
            </a:p>
          </p:txBody>
        </p:sp>
        <p:sp>
          <p:nvSpPr>
            <p:cNvPr id="44" name="Oval 7"/>
            <p:cNvSpPr>
              <a:spLocks noChangeArrowheads="1"/>
            </p:cNvSpPr>
            <p:nvPr/>
          </p:nvSpPr>
          <p:spPr bwMode="auto">
            <a:xfrm>
              <a:off x="3452802" y="4252914"/>
              <a:ext cx="381000" cy="381000"/>
            </a:xfrm>
            <a:prstGeom prst="ellipse">
              <a:avLst/>
            </a:prstGeom>
            <a:noFill/>
            <a:ln w="25400">
              <a:solidFill>
                <a:schemeClr val="tx1"/>
              </a:solidFill>
              <a:round/>
              <a:headEnd/>
              <a:tailEnd/>
            </a:ln>
            <a:effectLst/>
          </p:spPr>
          <p:txBody>
            <a:bodyPr wrap="none" anchor="ctr"/>
            <a:lstStyle/>
            <a:p>
              <a:pPr algn="ctr"/>
              <a:r>
                <a:rPr lang="en-US" altLang="zh-CN" b="1" dirty="0"/>
                <a:t>1</a:t>
              </a:r>
            </a:p>
          </p:txBody>
        </p:sp>
        <p:sp>
          <p:nvSpPr>
            <p:cNvPr id="47" name="Line 10"/>
            <p:cNvSpPr>
              <a:spLocks noChangeShapeType="1"/>
            </p:cNvSpPr>
            <p:nvPr/>
          </p:nvSpPr>
          <p:spPr bwMode="auto">
            <a:xfrm flipH="1">
              <a:off x="3716326" y="3929066"/>
              <a:ext cx="355607" cy="358773"/>
            </a:xfrm>
            <a:prstGeom prst="line">
              <a:avLst/>
            </a:prstGeom>
            <a:noFill/>
            <a:ln w="25400">
              <a:solidFill>
                <a:schemeClr val="tx1"/>
              </a:solidFill>
              <a:round/>
              <a:headEnd/>
              <a:tailEnd/>
            </a:ln>
            <a:effectLst/>
          </p:spPr>
          <p:txBody>
            <a:bodyPr wrap="none" anchor="ctr"/>
            <a:lstStyle/>
            <a:p>
              <a:endParaRPr lang="zh-CN" altLang="en-US"/>
            </a:p>
          </p:txBody>
        </p:sp>
        <p:sp>
          <p:nvSpPr>
            <p:cNvPr id="48" name="Rectangle 13"/>
            <p:cNvSpPr>
              <a:spLocks noChangeArrowheads="1"/>
            </p:cNvSpPr>
            <p:nvPr/>
          </p:nvSpPr>
          <p:spPr bwMode="auto">
            <a:xfrm>
              <a:off x="3681402" y="3719514"/>
              <a:ext cx="381000" cy="228600"/>
            </a:xfrm>
            <a:prstGeom prst="rect">
              <a:avLst/>
            </a:prstGeom>
            <a:noFill/>
            <a:ln w="25400">
              <a:noFill/>
              <a:miter lim="800000"/>
              <a:headEnd/>
              <a:tailEnd/>
            </a:ln>
            <a:effectLst/>
          </p:spPr>
          <p:txBody>
            <a:bodyPr wrap="none" anchor="ctr"/>
            <a:lstStyle/>
            <a:p>
              <a:pPr algn="ctr"/>
              <a:r>
                <a:rPr lang="en-US" altLang="zh-CN" sz="1800" b="1"/>
                <a:t>[1]</a:t>
              </a:r>
            </a:p>
          </p:txBody>
        </p:sp>
        <p:sp>
          <p:nvSpPr>
            <p:cNvPr id="49" name="Rectangle 14"/>
            <p:cNvSpPr>
              <a:spLocks noChangeArrowheads="1"/>
            </p:cNvSpPr>
            <p:nvPr/>
          </p:nvSpPr>
          <p:spPr bwMode="auto">
            <a:xfrm>
              <a:off x="3071802" y="4252914"/>
              <a:ext cx="381000" cy="228600"/>
            </a:xfrm>
            <a:prstGeom prst="rect">
              <a:avLst/>
            </a:prstGeom>
            <a:noFill/>
            <a:ln w="25400">
              <a:noFill/>
              <a:miter lim="800000"/>
              <a:headEnd/>
              <a:tailEnd/>
            </a:ln>
            <a:effectLst/>
          </p:spPr>
          <p:txBody>
            <a:bodyPr wrap="none" anchor="ctr"/>
            <a:lstStyle/>
            <a:p>
              <a:pPr algn="ctr"/>
              <a:r>
                <a:rPr lang="en-US" altLang="zh-CN" sz="1800" b="1"/>
                <a:t>[2]</a:t>
              </a:r>
            </a:p>
          </p:txBody>
        </p:sp>
        <p:sp>
          <p:nvSpPr>
            <p:cNvPr id="50" name="Oval 7"/>
            <p:cNvSpPr>
              <a:spLocks noChangeArrowheads="1"/>
            </p:cNvSpPr>
            <p:nvPr/>
          </p:nvSpPr>
          <p:spPr bwMode="auto">
            <a:xfrm>
              <a:off x="4691066" y="4262446"/>
              <a:ext cx="381000" cy="381000"/>
            </a:xfrm>
            <a:prstGeom prst="ellipse">
              <a:avLst/>
            </a:prstGeom>
            <a:noFill/>
            <a:ln w="25400">
              <a:solidFill>
                <a:schemeClr val="tx1"/>
              </a:solidFill>
              <a:round/>
              <a:headEnd/>
              <a:tailEnd/>
            </a:ln>
            <a:effectLst/>
          </p:spPr>
          <p:txBody>
            <a:bodyPr wrap="none" anchor="ctr"/>
            <a:lstStyle/>
            <a:p>
              <a:pPr algn="ctr"/>
              <a:r>
                <a:rPr lang="en-US" altLang="zh-CN" b="1" dirty="0">
                  <a:solidFill>
                    <a:srgbClr val="3333FF"/>
                  </a:solidFill>
                </a:rPr>
                <a:t>2·</a:t>
              </a:r>
            </a:p>
          </p:txBody>
        </p:sp>
        <p:sp>
          <p:nvSpPr>
            <p:cNvPr id="51" name="Line 10"/>
            <p:cNvSpPr>
              <a:spLocks noChangeShapeType="1"/>
            </p:cNvSpPr>
            <p:nvPr/>
          </p:nvSpPr>
          <p:spPr bwMode="auto">
            <a:xfrm>
              <a:off x="4429123" y="3929066"/>
              <a:ext cx="428629" cy="357189"/>
            </a:xfrm>
            <a:prstGeom prst="line">
              <a:avLst/>
            </a:prstGeom>
            <a:noFill/>
            <a:ln w="25400">
              <a:solidFill>
                <a:schemeClr val="tx1"/>
              </a:solidFill>
              <a:round/>
              <a:headEnd/>
              <a:tailEnd/>
            </a:ln>
            <a:effectLst/>
          </p:spPr>
          <p:txBody>
            <a:bodyPr wrap="none" anchor="ctr"/>
            <a:lstStyle/>
            <a:p>
              <a:endParaRPr lang="zh-CN" altLang="en-US"/>
            </a:p>
          </p:txBody>
        </p:sp>
        <p:sp>
          <p:nvSpPr>
            <p:cNvPr id="52" name="Rectangle 14"/>
            <p:cNvSpPr>
              <a:spLocks noChangeArrowheads="1"/>
            </p:cNvSpPr>
            <p:nvPr/>
          </p:nvSpPr>
          <p:spPr bwMode="auto">
            <a:xfrm>
              <a:off x="4286248" y="4233866"/>
              <a:ext cx="381000" cy="228600"/>
            </a:xfrm>
            <a:prstGeom prst="rect">
              <a:avLst/>
            </a:prstGeom>
            <a:noFill/>
            <a:ln w="25400">
              <a:noFill/>
              <a:miter lim="800000"/>
              <a:headEnd/>
              <a:tailEnd/>
            </a:ln>
            <a:effectLst/>
          </p:spPr>
          <p:txBody>
            <a:bodyPr wrap="none" anchor="ctr"/>
            <a:lstStyle/>
            <a:p>
              <a:pPr algn="ctr"/>
              <a:r>
                <a:rPr lang="en-US" altLang="zh-CN" sz="1800" b="1" dirty="0"/>
                <a:t>[3]</a:t>
              </a:r>
            </a:p>
          </p:txBody>
        </p:sp>
      </p:grpSp>
      <p:grpSp>
        <p:nvGrpSpPr>
          <p:cNvPr id="70" name="组合 69"/>
          <p:cNvGrpSpPr/>
          <p:nvPr/>
        </p:nvGrpSpPr>
        <p:grpSpPr>
          <a:xfrm>
            <a:off x="5740088" y="3356992"/>
            <a:ext cx="2000264" cy="1000132"/>
            <a:chOff x="5500694" y="3643314"/>
            <a:chExt cx="2000264" cy="1000132"/>
          </a:xfrm>
        </p:grpSpPr>
        <p:sp>
          <p:nvSpPr>
            <p:cNvPr id="53" name="Oval 6"/>
            <p:cNvSpPr>
              <a:spLocks noChangeArrowheads="1"/>
            </p:cNvSpPr>
            <p:nvPr/>
          </p:nvSpPr>
          <p:spPr bwMode="auto">
            <a:xfrm>
              <a:off x="6500826" y="3643314"/>
              <a:ext cx="381000" cy="381000"/>
            </a:xfrm>
            <a:prstGeom prst="ellipse">
              <a:avLst/>
            </a:prstGeom>
            <a:noFill/>
            <a:ln w="25400">
              <a:solidFill>
                <a:schemeClr val="tx1"/>
              </a:solidFill>
              <a:round/>
              <a:headEnd/>
              <a:tailEnd/>
            </a:ln>
            <a:effectLst/>
          </p:spPr>
          <p:txBody>
            <a:bodyPr wrap="none" anchor="ctr"/>
            <a:lstStyle/>
            <a:p>
              <a:pPr algn="ctr"/>
              <a:r>
                <a:rPr lang="en-US" altLang="zh-CN" b="1" dirty="0">
                  <a:solidFill>
                    <a:srgbClr val="002060"/>
                  </a:solidFill>
                </a:rPr>
                <a:t>1</a:t>
              </a:r>
            </a:p>
          </p:txBody>
        </p:sp>
        <p:sp>
          <p:nvSpPr>
            <p:cNvPr id="54" name="Oval 7"/>
            <p:cNvSpPr>
              <a:spLocks noChangeArrowheads="1"/>
            </p:cNvSpPr>
            <p:nvPr/>
          </p:nvSpPr>
          <p:spPr bwMode="auto">
            <a:xfrm>
              <a:off x="5881694" y="4252914"/>
              <a:ext cx="381000" cy="381000"/>
            </a:xfrm>
            <a:prstGeom prst="ellipse">
              <a:avLst/>
            </a:prstGeom>
            <a:noFill/>
            <a:ln w="25400">
              <a:solidFill>
                <a:schemeClr val="tx1"/>
              </a:solidFill>
              <a:round/>
              <a:headEnd/>
              <a:tailEnd/>
            </a:ln>
            <a:effectLst/>
          </p:spPr>
          <p:txBody>
            <a:bodyPr wrap="none" anchor="ctr"/>
            <a:lstStyle/>
            <a:p>
              <a:pPr algn="ctr"/>
              <a:r>
                <a:rPr lang="en-US" altLang="zh-CN" b="1" dirty="0">
                  <a:solidFill>
                    <a:srgbClr val="FF0000"/>
                  </a:solidFill>
                </a:rPr>
                <a:t>2</a:t>
              </a:r>
            </a:p>
          </p:txBody>
        </p:sp>
        <p:sp>
          <p:nvSpPr>
            <p:cNvPr id="60" name="Line 10"/>
            <p:cNvSpPr>
              <a:spLocks noChangeShapeType="1"/>
            </p:cNvSpPr>
            <p:nvPr/>
          </p:nvSpPr>
          <p:spPr bwMode="auto">
            <a:xfrm flipH="1">
              <a:off x="6145218" y="3929066"/>
              <a:ext cx="355607" cy="358773"/>
            </a:xfrm>
            <a:prstGeom prst="line">
              <a:avLst/>
            </a:prstGeom>
            <a:noFill/>
            <a:ln w="25400">
              <a:solidFill>
                <a:schemeClr val="tx1"/>
              </a:solidFill>
              <a:round/>
              <a:headEnd/>
              <a:tailEnd/>
            </a:ln>
            <a:effectLst/>
          </p:spPr>
          <p:txBody>
            <a:bodyPr wrap="none" anchor="ctr"/>
            <a:lstStyle/>
            <a:p>
              <a:endParaRPr lang="zh-CN" altLang="en-US"/>
            </a:p>
          </p:txBody>
        </p:sp>
        <p:sp>
          <p:nvSpPr>
            <p:cNvPr id="61" name="Rectangle 13"/>
            <p:cNvSpPr>
              <a:spLocks noChangeArrowheads="1"/>
            </p:cNvSpPr>
            <p:nvPr/>
          </p:nvSpPr>
          <p:spPr bwMode="auto">
            <a:xfrm>
              <a:off x="6110294" y="3719514"/>
              <a:ext cx="381000" cy="228600"/>
            </a:xfrm>
            <a:prstGeom prst="rect">
              <a:avLst/>
            </a:prstGeom>
            <a:noFill/>
            <a:ln w="25400">
              <a:noFill/>
              <a:miter lim="800000"/>
              <a:headEnd/>
              <a:tailEnd/>
            </a:ln>
            <a:effectLst/>
          </p:spPr>
          <p:txBody>
            <a:bodyPr wrap="none" anchor="ctr"/>
            <a:lstStyle/>
            <a:p>
              <a:pPr algn="ctr"/>
              <a:r>
                <a:rPr lang="en-US" altLang="zh-CN" sz="1800" b="1"/>
                <a:t>[1]</a:t>
              </a:r>
            </a:p>
          </p:txBody>
        </p:sp>
        <p:sp>
          <p:nvSpPr>
            <p:cNvPr id="64" name="Rectangle 14"/>
            <p:cNvSpPr>
              <a:spLocks noChangeArrowheads="1"/>
            </p:cNvSpPr>
            <p:nvPr/>
          </p:nvSpPr>
          <p:spPr bwMode="auto">
            <a:xfrm>
              <a:off x="5500694" y="4252914"/>
              <a:ext cx="381000" cy="228600"/>
            </a:xfrm>
            <a:prstGeom prst="rect">
              <a:avLst/>
            </a:prstGeom>
            <a:noFill/>
            <a:ln w="25400">
              <a:noFill/>
              <a:miter lim="800000"/>
              <a:headEnd/>
              <a:tailEnd/>
            </a:ln>
            <a:effectLst/>
          </p:spPr>
          <p:txBody>
            <a:bodyPr wrap="none" anchor="ctr"/>
            <a:lstStyle/>
            <a:p>
              <a:pPr algn="ctr"/>
              <a:r>
                <a:rPr lang="en-US" altLang="zh-CN" sz="1800" b="1"/>
                <a:t>[2]</a:t>
              </a:r>
            </a:p>
          </p:txBody>
        </p:sp>
        <p:sp>
          <p:nvSpPr>
            <p:cNvPr id="65" name="Oval 7"/>
            <p:cNvSpPr>
              <a:spLocks noChangeArrowheads="1"/>
            </p:cNvSpPr>
            <p:nvPr/>
          </p:nvSpPr>
          <p:spPr bwMode="auto">
            <a:xfrm>
              <a:off x="7119958" y="4262446"/>
              <a:ext cx="381000" cy="381000"/>
            </a:xfrm>
            <a:prstGeom prst="ellipse">
              <a:avLst/>
            </a:prstGeom>
            <a:noFill/>
            <a:ln w="25400">
              <a:solidFill>
                <a:schemeClr val="tx1"/>
              </a:solidFill>
              <a:round/>
              <a:headEnd/>
              <a:tailEnd/>
            </a:ln>
            <a:effectLst/>
          </p:spPr>
          <p:txBody>
            <a:bodyPr wrap="none" anchor="ctr"/>
            <a:lstStyle/>
            <a:p>
              <a:pPr algn="ctr"/>
              <a:r>
                <a:rPr lang="en-US" altLang="zh-CN" b="1" dirty="0">
                  <a:solidFill>
                    <a:srgbClr val="3333FF"/>
                  </a:solidFill>
                </a:rPr>
                <a:t>2·</a:t>
              </a:r>
            </a:p>
          </p:txBody>
        </p:sp>
        <p:sp>
          <p:nvSpPr>
            <p:cNvPr id="66" name="Line 10"/>
            <p:cNvSpPr>
              <a:spLocks noChangeShapeType="1"/>
            </p:cNvSpPr>
            <p:nvPr/>
          </p:nvSpPr>
          <p:spPr bwMode="auto">
            <a:xfrm>
              <a:off x="6858015" y="3929066"/>
              <a:ext cx="428629" cy="357189"/>
            </a:xfrm>
            <a:prstGeom prst="line">
              <a:avLst/>
            </a:prstGeom>
            <a:noFill/>
            <a:ln w="25400">
              <a:solidFill>
                <a:schemeClr val="tx1"/>
              </a:solidFill>
              <a:round/>
              <a:headEnd/>
              <a:tailEnd/>
            </a:ln>
            <a:effectLst/>
          </p:spPr>
          <p:txBody>
            <a:bodyPr wrap="none" anchor="ctr"/>
            <a:lstStyle/>
            <a:p>
              <a:endParaRPr lang="zh-CN" altLang="en-US"/>
            </a:p>
          </p:txBody>
        </p:sp>
        <p:sp>
          <p:nvSpPr>
            <p:cNvPr id="67" name="Rectangle 14"/>
            <p:cNvSpPr>
              <a:spLocks noChangeArrowheads="1"/>
            </p:cNvSpPr>
            <p:nvPr/>
          </p:nvSpPr>
          <p:spPr bwMode="auto">
            <a:xfrm>
              <a:off x="6715140" y="4233866"/>
              <a:ext cx="381000" cy="228600"/>
            </a:xfrm>
            <a:prstGeom prst="rect">
              <a:avLst/>
            </a:prstGeom>
            <a:noFill/>
            <a:ln w="25400">
              <a:noFill/>
              <a:miter lim="800000"/>
              <a:headEnd/>
              <a:tailEnd/>
            </a:ln>
            <a:effectLst/>
          </p:spPr>
          <p:txBody>
            <a:bodyPr wrap="none" anchor="ctr"/>
            <a:lstStyle/>
            <a:p>
              <a:pPr algn="ctr"/>
              <a:r>
                <a:rPr lang="en-US" altLang="zh-CN" sz="1800" b="1" dirty="0"/>
                <a:t>[3]</a:t>
              </a:r>
            </a:p>
          </p:txBody>
        </p:sp>
      </p:grpSp>
      <p:sp>
        <p:nvSpPr>
          <p:cNvPr id="55" name="圆角矩形标注 54"/>
          <p:cNvSpPr/>
          <p:nvPr/>
        </p:nvSpPr>
        <p:spPr>
          <a:xfrm>
            <a:off x="7164288" y="5301208"/>
            <a:ext cx="1656184" cy="1008112"/>
          </a:xfrm>
          <a:prstGeom prst="wedgeRoundRectCallout">
            <a:avLst>
              <a:gd name="adj1" fmla="val -70648"/>
              <a:gd name="adj2" fmla="val -5507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b="1" dirty="0">
                <a:solidFill>
                  <a:srgbClr val="FF0000"/>
                </a:solidFill>
                <a:latin typeface="黑体" panose="02010609060101010101" pitchFamily="49" charset="-122"/>
                <a:ea typeface="黑体" panose="02010609060101010101" pitchFamily="49" charset="-122"/>
              </a:rPr>
              <a:t>堆排序不稳定</a:t>
            </a:r>
          </a:p>
        </p:txBody>
      </p:sp>
    </p:spTree>
    <p:extLst>
      <p:ext uri="{BB962C8B-B14F-4D97-AF65-F5344CB8AC3E}">
        <p14:creationId xmlns:p14="http://schemas.microsoft.com/office/powerpoint/2010/main" val="3314714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up)">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up)">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left)">
                                      <p:cBhvr>
                                        <p:cTn id="26" dur="5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6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left)">
                                      <p:cBhvr>
                                        <p:cTn id="40" dur="500"/>
                                        <p:tgtEl>
                                          <p:spTgt spid="3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ipe(left)">
                                      <p:cBhvr>
                                        <p:cTn id="45" dur="5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7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6" grpId="0"/>
      <p:bldP spid="36" grpId="0"/>
      <p:bldP spid="5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3705" y="332656"/>
            <a:ext cx="6918655" cy="576248"/>
          </a:xfrm>
          <a:prstGeom prst="rect">
            <a:avLst/>
          </a:prstGeom>
          <a:noFill/>
        </p:spPr>
        <p:txBody>
          <a:bodyPr wrap="square" rtlCol="0">
            <a:spAutoFit/>
          </a:bodyPr>
          <a:lstStyle/>
          <a:p>
            <a:pPr>
              <a:lnSpc>
                <a:spcPct val="150000"/>
              </a:lnSpc>
            </a:pPr>
            <a:r>
              <a:rPr lang="en-US" altLang="zh-CN" sz="2400" b="1" dirty="0">
                <a:latin typeface="Times New Roman" panose="02020603050405020304" pitchFamily="18" charset="0"/>
                <a:cs typeface="Times New Roman" panose="02020603050405020304" pitchFamily="18" charset="0"/>
                <a:sym typeface="Wingdings" pitchFamily="2" charset="2"/>
              </a:rPr>
              <a:t>【</a:t>
            </a:r>
            <a:r>
              <a:rPr lang="zh-CN" altLang="en-US" sz="2400" b="1" dirty="0">
                <a:solidFill>
                  <a:srgbClr val="C00000"/>
                </a:solidFill>
                <a:latin typeface="Times New Roman" panose="02020603050405020304" pitchFamily="18" charset="0"/>
                <a:cs typeface="Times New Roman" panose="02020603050405020304" pitchFamily="18" charset="0"/>
                <a:sym typeface="Wingdings" pitchFamily="2" charset="2"/>
              </a:rPr>
              <a:t>实践操作</a:t>
            </a:r>
            <a:r>
              <a:rPr lang="en-US" altLang="zh-CN" sz="2400" b="1" dirty="0">
                <a:latin typeface="Times New Roman" panose="02020603050405020304" pitchFamily="18" charset="0"/>
                <a:cs typeface="Times New Roman" panose="02020603050405020304" pitchFamily="18" charset="0"/>
                <a:sym typeface="Wingdings" pitchFamily="2" charset="2"/>
              </a:rPr>
              <a:t>】</a:t>
            </a:r>
            <a:r>
              <a:rPr lang="zh-CN" altLang="en-US" sz="2400" b="1" dirty="0">
                <a:latin typeface="Times New Roman" panose="02020603050405020304" pitchFamily="18" charset="0"/>
                <a:cs typeface="Times New Roman" panose="02020603050405020304" pitchFamily="18" charset="0"/>
                <a:sym typeface="Wingdings" pitchFamily="2" charset="2"/>
              </a:rPr>
              <a:t>编写程序实现堆排序。</a:t>
            </a:r>
            <a:endParaRPr lang="en-US" altLang="zh-CN" sz="2400" b="1" dirty="0">
              <a:latin typeface="Times New Roman" panose="02020603050405020304" pitchFamily="18" charset="0"/>
              <a:cs typeface="Times New Roman" panose="02020603050405020304" pitchFamily="18" charset="0"/>
              <a:sym typeface="Wingdings" pitchFamily="2" charset="2"/>
            </a:endParaRPr>
          </a:p>
        </p:txBody>
      </p:sp>
      <p:sp>
        <p:nvSpPr>
          <p:cNvPr id="3" name="矩形 2"/>
          <p:cNvSpPr/>
          <p:nvPr/>
        </p:nvSpPr>
        <p:spPr>
          <a:xfrm>
            <a:off x="899592" y="1124744"/>
            <a:ext cx="7272808" cy="5170646"/>
          </a:xfrm>
          <a:prstGeom prst="rect">
            <a:avLst/>
          </a:prstGeom>
        </p:spPr>
        <p:txBody>
          <a:bodyPr wrap="square">
            <a:spAutoFit/>
          </a:bodyPr>
          <a:lstStyle/>
          <a:p>
            <a:pPr>
              <a:lnSpc>
                <a:spcPct val="125000"/>
              </a:lnSpc>
            </a:pPr>
            <a:r>
              <a:rPr lang="en-US" altLang="zh-CN" sz="2400" b="1" dirty="0">
                <a:latin typeface="Times New Roman" panose="02020603050405020304" pitchFamily="18" charset="0"/>
                <a:cs typeface="Times New Roman" panose="02020603050405020304" pitchFamily="18" charset="0"/>
              </a:rPr>
              <a:t>【</a:t>
            </a:r>
            <a:r>
              <a:rPr lang="zh-CN" altLang="en-US" sz="2400" b="1" dirty="0">
                <a:solidFill>
                  <a:srgbClr val="C00000"/>
                </a:solidFill>
                <a:latin typeface="黑体" panose="02010609060101010101" pitchFamily="49" charset="-122"/>
                <a:ea typeface="黑体" panose="02010609060101010101" pitchFamily="49" charset="-122"/>
                <a:cs typeface="Times New Roman" panose="02020603050405020304" pitchFamily="18" charset="0"/>
              </a:rPr>
              <a:t>测试程序入口</a:t>
            </a:r>
            <a:r>
              <a:rPr lang="en-US" altLang="zh-CN" sz="2400" b="1" dirty="0">
                <a:latin typeface="Times New Roman" panose="02020603050405020304" pitchFamily="18" charset="0"/>
                <a:cs typeface="Times New Roman" panose="02020603050405020304" pitchFamily="18" charset="0"/>
              </a:rPr>
              <a:t>】</a:t>
            </a:r>
          </a:p>
          <a:p>
            <a:pPr>
              <a:lnSpc>
                <a:spcPct val="125000"/>
              </a:lnSpc>
            </a:pPr>
            <a:r>
              <a:rPr lang="en-US" altLang="zh-CN" sz="2400" b="1" dirty="0" err="1">
                <a:latin typeface="Times New Roman" panose="02020603050405020304" pitchFamily="18" charset="0"/>
                <a:cs typeface="Times New Roman" panose="02020603050405020304" pitchFamily="18" charset="0"/>
              </a:rPr>
              <a:t>int</a:t>
            </a:r>
            <a:r>
              <a:rPr lang="en-US" altLang="zh-CN" sz="2400" b="1" dirty="0">
                <a:latin typeface="Times New Roman" panose="02020603050405020304" pitchFamily="18" charset="0"/>
                <a:cs typeface="Times New Roman" panose="02020603050405020304" pitchFamily="18" charset="0"/>
              </a:rPr>
              <a:t> main( )</a:t>
            </a:r>
          </a:p>
          <a:p>
            <a:pPr>
              <a:lnSpc>
                <a:spcPct val="125000"/>
              </a:lnSpc>
            </a:pPr>
            <a:r>
              <a:rPr lang="en-US" altLang="zh-CN" sz="2400" b="1" dirty="0">
                <a:latin typeface="Times New Roman" panose="02020603050405020304" pitchFamily="18" charset="0"/>
                <a:cs typeface="Times New Roman" panose="02020603050405020304" pitchFamily="18" charset="0"/>
              </a:rPr>
              <a:t>{</a:t>
            </a:r>
          </a:p>
          <a:p>
            <a:pPr>
              <a:lnSpc>
                <a:spcPct val="125000"/>
              </a:lnSpc>
            </a:pP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ElementType</a:t>
            </a:r>
            <a:r>
              <a:rPr lang="en-US" altLang="zh-CN" sz="2400" b="1" dirty="0">
                <a:latin typeface="Times New Roman" panose="02020603050405020304" pitchFamily="18" charset="0"/>
                <a:cs typeface="Times New Roman" panose="02020603050405020304" pitchFamily="18" charset="0"/>
              </a:rPr>
              <a:t> A[10],</a:t>
            </a:r>
            <a:r>
              <a:rPr lang="en-US" altLang="zh-CN" sz="2400" b="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a:t>
            </a:r>
          </a:p>
          <a:p>
            <a:pPr>
              <a:lnSpc>
                <a:spcPct val="125000"/>
              </a:lnSpc>
            </a:pP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srand</a:t>
            </a:r>
            <a:r>
              <a:rPr lang="en-US" altLang="zh-CN" sz="2400" b="1" dirty="0">
                <a:latin typeface="Times New Roman" panose="02020603050405020304" pitchFamily="18" charset="0"/>
                <a:cs typeface="Times New Roman" panose="02020603050405020304" pitchFamily="18" charset="0"/>
              </a:rPr>
              <a:t>((unsigned)time(NULL));</a:t>
            </a:r>
          </a:p>
          <a:p>
            <a:pPr>
              <a:lnSpc>
                <a:spcPct val="125000"/>
              </a:lnSpc>
            </a:pPr>
            <a:r>
              <a:rPr lang="en-US" altLang="zh-CN" sz="2400" b="1" dirty="0">
                <a:latin typeface="Times New Roman" panose="02020603050405020304" pitchFamily="18" charset="0"/>
                <a:cs typeface="Times New Roman" panose="02020603050405020304" pitchFamily="18" charset="0"/>
              </a:rPr>
              <a:t>    for(</a:t>
            </a:r>
            <a:r>
              <a:rPr lang="en-US" altLang="zh-CN" sz="2400" b="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=0;i&lt;10;i++)</a:t>
            </a:r>
          </a:p>
          <a:p>
            <a:pPr>
              <a:lnSpc>
                <a:spcPct val="125000"/>
              </a:lnSpc>
            </a:pPr>
            <a:r>
              <a:rPr lang="en-US" altLang="zh-CN" sz="2400" b="1" dirty="0">
                <a:latin typeface="Times New Roman" panose="02020603050405020304" pitchFamily="18" charset="0"/>
                <a:cs typeface="Times New Roman" panose="02020603050405020304" pitchFamily="18" charset="0"/>
              </a:rPr>
              <a:t>         A[</a:t>
            </a:r>
            <a:r>
              <a:rPr lang="en-US" altLang="zh-CN" sz="2400" b="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]=rand( )%101;</a:t>
            </a:r>
          </a:p>
          <a:p>
            <a:pPr>
              <a:lnSpc>
                <a:spcPct val="125000"/>
              </a:lnSpc>
            </a:pP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HeapSort</a:t>
            </a:r>
            <a:r>
              <a:rPr lang="en-US" altLang="zh-CN" sz="2400" b="1" dirty="0">
                <a:latin typeface="Times New Roman" panose="02020603050405020304" pitchFamily="18" charset="0"/>
                <a:cs typeface="Times New Roman" panose="02020603050405020304" pitchFamily="18" charset="0"/>
              </a:rPr>
              <a:t>(A,10);</a:t>
            </a:r>
          </a:p>
          <a:p>
            <a:pPr>
              <a:lnSpc>
                <a:spcPct val="125000"/>
              </a:lnSpc>
            </a:pPr>
            <a:r>
              <a:rPr lang="en-US" altLang="zh-CN" sz="2400" b="1" dirty="0">
                <a:latin typeface="Times New Roman" panose="02020603050405020304" pitchFamily="18" charset="0"/>
                <a:cs typeface="Times New Roman" panose="02020603050405020304" pitchFamily="18" charset="0"/>
              </a:rPr>
              <a:t>    for(</a:t>
            </a:r>
            <a:r>
              <a:rPr lang="en-US" altLang="zh-CN" sz="2400" b="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=0;i&lt;10;i++)</a:t>
            </a:r>
          </a:p>
          <a:p>
            <a:pPr>
              <a:lnSpc>
                <a:spcPct val="125000"/>
              </a:lnSpc>
            </a:pP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printf</a:t>
            </a:r>
            <a:r>
              <a:rPr lang="en-US" altLang="zh-CN" sz="2400" b="1" dirty="0">
                <a:latin typeface="Times New Roman" panose="02020603050405020304" pitchFamily="18" charset="0"/>
                <a:cs typeface="Times New Roman" panose="02020603050405020304" pitchFamily="18" charset="0"/>
              </a:rPr>
              <a:t>("%4d",A[</a:t>
            </a:r>
            <a:r>
              <a:rPr lang="en-US" altLang="zh-CN" sz="2400" b="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a:t>
            </a:r>
          </a:p>
          <a:p>
            <a:pPr>
              <a:lnSpc>
                <a:spcPct val="125000"/>
              </a:lnSpc>
            </a:pPr>
            <a:r>
              <a:rPr lang="en-US" altLang="zh-CN" sz="2400" b="1" dirty="0">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1064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332656"/>
            <a:ext cx="7776864" cy="5909310"/>
          </a:xfrm>
          <a:prstGeom prst="rect">
            <a:avLst/>
          </a:prstGeom>
        </p:spPr>
        <p:txBody>
          <a:bodyPr wrap="square">
            <a:spAutoFit/>
          </a:bodyPr>
          <a:lstStyle/>
          <a:p>
            <a:pPr>
              <a:lnSpc>
                <a:spcPct val="150000"/>
              </a:lnSpc>
            </a:pPr>
            <a:r>
              <a:rPr lang="en-US" altLang="zh-CN" sz="2800" b="1" dirty="0">
                <a:latin typeface="Times New Roman" panose="02020603050405020304" pitchFamily="18" charset="0"/>
                <a:cs typeface="Times New Roman" panose="02020603050405020304" pitchFamily="18" charset="0"/>
              </a:rPr>
              <a:t>【</a:t>
            </a:r>
            <a:r>
              <a:rPr lang="zh-CN" altLang="en-US" sz="28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头文件</a:t>
            </a:r>
            <a:r>
              <a:rPr lang="en-US" altLang="zh-CN" sz="28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&amp;</a:t>
            </a:r>
            <a:r>
              <a:rPr lang="zh-CN" altLang="en-US" sz="28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交换函数</a:t>
            </a:r>
            <a:r>
              <a:rPr lang="en-US" altLang="zh-CN" sz="2800" b="1" dirty="0">
                <a:latin typeface="Times New Roman" panose="02020603050405020304" pitchFamily="18" charset="0"/>
                <a:cs typeface="Times New Roman" panose="02020603050405020304" pitchFamily="18" charset="0"/>
              </a:rPr>
              <a:t>】</a:t>
            </a:r>
          </a:p>
          <a:p>
            <a:pPr>
              <a:lnSpc>
                <a:spcPct val="150000"/>
              </a:lnSpc>
            </a:pPr>
            <a:r>
              <a:rPr lang="en-US" altLang="zh-CN" sz="2800" b="1" dirty="0">
                <a:latin typeface="Times New Roman" panose="02020603050405020304" pitchFamily="18" charset="0"/>
                <a:cs typeface="Times New Roman" panose="02020603050405020304" pitchFamily="18" charset="0"/>
              </a:rPr>
              <a:t>#include&lt;</a:t>
            </a:r>
            <a:r>
              <a:rPr lang="en-US" altLang="zh-CN" sz="2800" b="1" dirty="0" err="1">
                <a:latin typeface="Times New Roman" panose="02020603050405020304" pitchFamily="18" charset="0"/>
                <a:cs typeface="Times New Roman" panose="02020603050405020304" pitchFamily="18" charset="0"/>
              </a:rPr>
              <a:t>stdio.h</a:t>
            </a:r>
            <a:r>
              <a:rPr lang="en-US" altLang="zh-CN" sz="2800" b="1" dirty="0">
                <a:latin typeface="Times New Roman" panose="02020603050405020304" pitchFamily="18" charset="0"/>
                <a:cs typeface="Times New Roman" panose="02020603050405020304" pitchFamily="18" charset="0"/>
              </a:rPr>
              <a:t>&gt;</a:t>
            </a:r>
          </a:p>
          <a:p>
            <a:pPr>
              <a:lnSpc>
                <a:spcPct val="150000"/>
              </a:lnSpc>
            </a:pPr>
            <a:r>
              <a:rPr lang="en-US" altLang="zh-CN" sz="2800" b="1" dirty="0">
                <a:latin typeface="Times New Roman" panose="02020603050405020304" pitchFamily="18" charset="0"/>
                <a:cs typeface="Times New Roman" panose="02020603050405020304" pitchFamily="18" charset="0"/>
              </a:rPr>
              <a:t>#include&lt;</a:t>
            </a:r>
            <a:r>
              <a:rPr lang="en-US" altLang="zh-CN" sz="2800" b="1" dirty="0" err="1">
                <a:latin typeface="Times New Roman" panose="02020603050405020304" pitchFamily="18" charset="0"/>
                <a:cs typeface="Times New Roman" panose="02020603050405020304" pitchFamily="18" charset="0"/>
              </a:rPr>
              <a:t>time.h</a:t>
            </a:r>
            <a:r>
              <a:rPr lang="en-US" altLang="zh-CN" sz="2800" b="1" dirty="0">
                <a:latin typeface="Times New Roman" panose="02020603050405020304" pitchFamily="18" charset="0"/>
                <a:cs typeface="Times New Roman" panose="02020603050405020304" pitchFamily="18" charset="0"/>
              </a:rPr>
              <a:t>&gt;</a:t>
            </a:r>
          </a:p>
          <a:p>
            <a:pPr>
              <a:lnSpc>
                <a:spcPct val="150000"/>
              </a:lnSpc>
            </a:pPr>
            <a:r>
              <a:rPr lang="en-US" altLang="zh-CN" sz="2800" b="1" dirty="0">
                <a:latin typeface="Times New Roman" panose="02020603050405020304" pitchFamily="18" charset="0"/>
                <a:cs typeface="Times New Roman" panose="02020603050405020304" pitchFamily="18" charset="0"/>
              </a:rPr>
              <a:t>#include&lt;</a:t>
            </a:r>
            <a:r>
              <a:rPr lang="en-US" altLang="zh-CN" sz="2800" b="1" dirty="0" err="1">
                <a:latin typeface="Times New Roman" panose="02020603050405020304" pitchFamily="18" charset="0"/>
                <a:cs typeface="Times New Roman" panose="02020603050405020304" pitchFamily="18" charset="0"/>
              </a:rPr>
              <a:t>stdlib.h</a:t>
            </a:r>
            <a:r>
              <a:rPr lang="en-US" altLang="zh-CN" sz="2800" b="1" dirty="0">
                <a:latin typeface="Times New Roman" panose="02020603050405020304" pitchFamily="18" charset="0"/>
                <a:cs typeface="Times New Roman" panose="02020603050405020304" pitchFamily="18" charset="0"/>
              </a:rPr>
              <a:t>&gt;</a:t>
            </a:r>
          </a:p>
          <a:p>
            <a:pPr>
              <a:lnSpc>
                <a:spcPct val="150000"/>
              </a:lnSpc>
            </a:pPr>
            <a:r>
              <a:rPr lang="en-US" altLang="zh-CN" sz="2800" b="1" dirty="0" err="1">
                <a:latin typeface="Times New Roman" panose="02020603050405020304" pitchFamily="18" charset="0"/>
                <a:cs typeface="Times New Roman" panose="02020603050405020304" pitchFamily="18" charset="0"/>
              </a:rPr>
              <a:t>typedef</a:t>
            </a:r>
            <a:r>
              <a:rPr lang="en-US" altLang="zh-CN" sz="2800" b="1" dirty="0">
                <a:latin typeface="Times New Roman" panose="02020603050405020304" pitchFamily="18" charset="0"/>
                <a:cs typeface="Times New Roman" panose="02020603050405020304" pitchFamily="18" charset="0"/>
              </a:rPr>
              <a:t>   </a:t>
            </a:r>
            <a:r>
              <a:rPr lang="en-US" altLang="zh-CN" sz="2800" b="1" dirty="0" err="1">
                <a:latin typeface="Times New Roman" panose="02020603050405020304" pitchFamily="18" charset="0"/>
                <a:cs typeface="Times New Roman" panose="02020603050405020304" pitchFamily="18" charset="0"/>
              </a:rPr>
              <a:t>int</a:t>
            </a:r>
            <a:r>
              <a:rPr lang="en-US" altLang="zh-CN" sz="2800" b="1" dirty="0">
                <a:latin typeface="Times New Roman" panose="02020603050405020304" pitchFamily="18" charset="0"/>
                <a:cs typeface="Times New Roman" panose="02020603050405020304" pitchFamily="18" charset="0"/>
              </a:rPr>
              <a:t>   </a:t>
            </a:r>
            <a:r>
              <a:rPr lang="en-US" altLang="zh-CN" sz="2800" b="1" dirty="0" err="1">
                <a:latin typeface="Times New Roman" panose="02020603050405020304" pitchFamily="18" charset="0"/>
                <a:cs typeface="Times New Roman" panose="02020603050405020304" pitchFamily="18" charset="0"/>
              </a:rPr>
              <a:t>ElementType</a:t>
            </a:r>
            <a:r>
              <a:rPr lang="en-US" altLang="zh-CN" sz="2800" b="1" dirty="0">
                <a:latin typeface="Times New Roman" panose="02020603050405020304" pitchFamily="18" charset="0"/>
                <a:cs typeface="Times New Roman" panose="02020603050405020304" pitchFamily="18" charset="0"/>
              </a:rPr>
              <a:t>;</a:t>
            </a:r>
          </a:p>
          <a:p>
            <a:pPr>
              <a:lnSpc>
                <a:spcPct val="150000"/>
              </a:lnSpc>
            </a:pPr>
            <a:endParaRPr lang="en-US" altLang="zh-CN" sz="2800" b="1" dirty="0">
              <a:latin typeface="Times New Roman" panose="02020603050405020304" pitchFamily="18" charset="0"/>
              <a:cs typeface="Times New Roman" panose="02020603050405020304" pitchFamily="18" charset="0"/>
            </a:endParaRPr>
          </a:p>
          <a:p>
            <a:pPr>
              <a:lnSpc>
                <a:spcPct val="150000"/>
              </a:lnSpc>
            </a:pPr>
            <a:r>
              <a:rPr lang="en-US" altLang="zh-CN" sz="2800" b="1" dirty="0">
                <a:latin typeface="Times New Roman" panose="02020603050405020304" pitchFamily="18" charset="0"/>
                <a:cs typeface="Times New Roman" panose="02020603050405020304" pitchFamily="18" charset="0"/>
              </a:rPr>
              <a:t>void Swap( </a:t>
            </a:r>
            <a:r>
              <a:rPr lang="en-US" altLang="zh-CN" sz="2800" b="1" dirty="0" err="1">
                <a:latin typeface="Times New Roman" panose="02020603050405020304" pitchFamily="18" charset="0"/>
                <a:cs typeface="Times New Roman" panose="02020603050405020304" pitchFamily="18" charset="0"/>
              </a:rPr>
              <a:t>ElementType</a:t>
            </a:r>
            <a:r>
              <a:rPr lang="en-US" altLang="zh-CN" sz="2800" b="1" dirty="0">
                <a:latin typeface="Times New Roman" panose="02020603050405020304" pitchFamily="18" charset="0"/>
                <a:cs typeface="Times New Roman" panose="02020603050405020304" pitchFamily="18" charset="0"/>
              </a:rPr>
              <a:t> *a, </a:t>
            </a:r>
            <a:r>
              <a:rPr lang="en-US" altLang="zh-CN" sz="2800" b="1" dirty="0" err="1">
                <a:latin typeface="Times New Roman" panose="02020603050405020304" pitchFamily="18" charset="0"/>
                <a:cs typeface="Times New Roman" panose="02020603050405020304" pitchFamily="18" charset="0"/>
              </a:rPr>
              <a:t>ElementType</a:t>
            </a:r>
            <a:r>
              <a:rPr lang="en-US" altLang="zh-CN" sz="2800" b="1" dirty="0">
                <a:latin typeface="Times New Roman" panose="02020603050405020304" pitchFamily="18" charset="0"/>
                <a:cs typeface="Times New Roman" panose="02020603050405020304" pitchFamily="18" charset="0"/>
              </a:rPr>
              <a:t> *b ){</a:t>
            </a:r>
          </a:p>
          <a:p>
            <a:pPr>
              <a:lnSpc>
                <a:spcPct val="150000"/>
              </a:lnSpc>
            </a:pPr>
            <a:r>
              <a:rPr lang="en-US" altLang="zh-CN" sz="2800" b="1" dirty="0">
                <a:latin typeface="Times New Roman" panose="02020603050405020304" pitchFamily="18" charset="0"/>
                <a:cs typeface="Times New Roman" panose="02020603050405020304" pitchFamily="18" charset="0"/>
              </a:rPr>
              <a:t>     </a:t>
            </a:r>
            <a:r>
              <a:rPr lang="en-US" altLang="zh-CN" sz="2800" b="1" dirty="0" err="1">
                <a:latin typeface="Times New Roman" panose="02020603050405020304" pitchFamily="18" charset="0"/>
                <a:cs typeface="Times New Roman" panose="02020603050405020304" pitchFamily="18" charset="0"/>
              </a:rPr>
              <a:t>ElementType</a:t>
            </a:r>
            <a:r>
              <a:rPr lang="en-US" altLang="zh-CN" sz="2800" b="1" dirty="0">
                <a:latin typeface="Times New Roman" panose="02020603050405020304" pitchFamily="18" charset="0"/>
                <a:cs typeface="Times New Roman" panose="02020603050405020304" pitchFamily="18" charset="0"/>
              </a:rPr>
              <a:t> t = *a; *a = *b; *b = t;</a:t>
            </a:r>
          </a:p>
          <a:p>
            <a:pPr>
              <a:lnSpc>
                <a:spcPct val="150000"/>
              </a:lnSpc>
            </a:pPr>
            <a:r>
              <a:rPr lang="en-US" altLang="zh-CN" sz="2800" b="1" dirty="0">
                <a:latin typeface="Times New Roman" panose="02020603050405020304" pitchFamily="18" charset="0"/>
                <a:cs typeface="Times New Roman" panose="02020603050405020304" pitchFamily="18" charset="0"/>
              </a:rPr>
              <a:t>}</a:t>
            </a:r>
            <a:endParaRPr lang="zh-CN"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5836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519728629"/>
              </p:ext>
            </p:extLst>
          </p:nvPr>
        </p:nvGraphicFramePr>
        <p:xfrm>
          <a:off x="357158" y="260648"/>
          <a:ext cx="8572560" cy="3744416"/>
        </p:xfrm>
        <a:graphic>
          <a:graphicData uri="http://schemas.openxmlformats.org/drawingml/2006/table">
            <a:tbl>
              <a:tblPr/>
              <a:tblGrid>
                <a:gridCol w="8572560">
                  <a:extLst>
                    <a:ext uri="{9D8B030D-6E8A-4147-A177-3AD203B41FA5}">
                      <a16:colId xmlns:a16="http://schemas.microsoft.com/office/drawing/2014/main" val="20000"/>
                    </a:ext>
                  </a:extLst>
                </a:gridCol>
              </a:tblGrid>
              <a:tr h="3744416">
                <a:tc>
                  <a:txBody>
                    <a:bodyPr/>
                    <a:lstStyle/>
                    <a:p>
                      <a:pPr algn="just">
                        <a:spcAft>
                          <a:spcPts val="0"/>
                        </a:spcAft>
                      </a:pPr>
                      <a:r>
                        <a:rPr lang="en-US" sz="1800" b="1" kern="0" dirty="0">
                          <a:solidFill>
                            <a:schemeClr val="tx1"/>
                          </a:solidFill>
                          <a:latin typeface="Courier New" pitchFamily="49" charset="0"/>
                          <a:ea typeface="宋体"/>
                          <a:cs typeface="Courier New" pitchFamily="49" charset="0"/>
                        </a:rPr>
                        <a:t>void </a:t>
                      </a:r>
                      <a:r>
                        <a:rPr lang="en-US" sz="1800" b="1" kern="0" dirty="0" err="1">
                          <a:solidFill>
                            <a:schemeClr val="tx1"/>
                          </a:solidFill>
                          <a:latin typeface="Courier New" pitchFamily="49" charset="0"/>
                          <a:ea typeface="宋体"/>
                          <a:cs typeface="Courier New" pitchFamily="49" charset="0"/>
                        </a:rPr>
                        <a:t>PercDown</a:t>
                      </a:r>
                      <a:r>
                        <a:rPr lang="en-US" sz="1800" b="1" kern="0" dirty="0">
                          <a:solidFill>
                            <a:schemeClr val="tx1"/>
                          </a:solidFill>
                          <a:latin typeface="Courier New" pitchFamily="49" charset="0"/>
                          <a:ea typeface="宋体"/>
                          <a:cs typeface="Courier New" pitchFamily="49" charset="0"/>
                        </a:rPr>
                        <a:t>( </a:t>
                      </a:r>
                      <a:r>
                        <a:rPr lang="en-US" sz="1800" b="1" kern="0" dirty="0" err="1">
                          <a:solidFill>
                            <a:schemeClr val="tx1"/>
                          </a:solidFill>
                          <a:latin typeface="Courier New" pitchFamily="49" charset="0"/>
                          <a:ea typeface="宋体"/>
                          <a:cs typeface="Courier New" pitchFamily="49" charset="0"/>
                        </a:rPr>
                        <a:t>ElementType</a:t>
                      </a:r>
                      <a:r>
                        <a:rPr lang="en-US" sz="1800" b="1" kern="0" dirty="0">
                          <a:solidFill>
                            <a:schemeClr val="tx1"/>
                          </a:solidFill>
                          <a:latin typeface="Courier New" pitchFamily="49" charset="0"/>
                          <a:ea typeface="宋体"/>
                          <a:cs typeface="Courier New" pitchFamily="49" charset="0"/>
                        </a:rPr>
                        <a:t> A[], </a:t>
                      </a:r>
                      <a:r>
                        <a:rPr lang="en-US" sz="1800" b="1" kern="0" dirty="0" err="1">
                          <a:solidFill>
                            <a:schemeClr val="tx1"/>
                          </a:solidFill>
                          <a:latin typeface="Courier New" pitchFamily="49" charset="0"/>
                          <a:ea typeface="宋体"/>
                          <a:cs typeface="Courier New" pitchFamily="49" charset="0"/>
                        </a:rPr>
                        <a:t>int</a:t>
                      </a:r>
                      <a:r>
                        <a:rPr lang="en-US" sz="1800" b="1" kern="0" dirty="0">
                          <a:solidFill>
                            <a:schemeClr val="tx1"/>
                          </a:solidFill>
                          <a:latin typeface="Courier New" pitchFamily="49" charset="0"/>
                          <a:ea typeface="宋体"/>
                          <a:cs typeface="Courier New" pitchFamily="49" charset="0"/>
                        </a:rPr>
                        <a:t> p, </a:t>
                      </a:r>
                      <a:r>
                        <a:rPr lang="en-US" sz="1800" b="1" kern="0" dirty="0" err="1">
                          <a:solidFill>
                            <a:schemeClr val="tx1"/>
                          </a:solidFill>
                          <a:latin typeface="Courier New" pitchFamily="49" charset="0"/>
                          <a:ea typeface="宋体"/>
                          <a:cs typeface="Courier New" pitchFamily="49" charset="0"/>
                        </a:rPr>
                        <a:t>int</a:t>
                      </a:r>
                      <a:r>
                        <a:rPr lang="en-US" sz="1800" b="1" kern="0" dirty="0">
                          <a:solidFill>
                            <a:schemeClr val="tx1"/>
                          </a:solidFill>
                          <a:latin typeface="Courier New" pitchFamily="49" charset="0"/>
                          <a:ea typeface="宋体"/>
                          <a:cs typeface="Courier New" pitchFamily="49" charset="0"/>
                        </a:rPr>
                        <a:t> N )</a:t>
                      </a:r>
                    </a:p>
                    <a:p>
                      <a:pPr algn="just">
                        <a:spcAft>
                          <a:spcPts val="0"/>
                        </a:spcAft>
                      </a:pPr>
                      <a:r>
                        <a:rPr lang="en-US" sz="1800" b="1" kern="0" dirty="0">
                          <a:solidFill>
                            <a:schemeClr val="tx1"/>
                          </a:solidFill>
                          <a:latin typeface="Courier New" pitchFamily="49" charset="0"/>
                          <a:ea typeface="宋体"/>
                          <a:cs typeface="Courier New" pitchFamily="49" charset="0"/>
                        </a:rPr>
                        <a:t>{</a:t>
                      </a:r>
                      <a:r>
                        <a:rPr lang="en-US" sz="1800" b="1" kern="0" baseline="0" dirty="0">
                          <a:solidFill>
                            <a:schemeClr val="tx1"/>
                          </a:solidFill>
                          <a:latin typeface="Courier New" pitchFamily="49" charset="0"/>
                          <a:ea typeface="宋体"/>
                          <a:cs typeface="Courier New" pitchFamily="49" charset="0"/>
                        </a:rPr>
                        <a:t>   </a:t>
                      </a:r>
                      <a:r>
                        <a:rPr lang="en-US" sz="1800" b="1" kern="0" dirty="0" err="1">
                          <a:solidFill>
                            <a:schemeClr val="tx1"/>
                          </a:solidFill>
                          <a:latin typeface="Courier New" pitchFamily="49" charset="0"/>
                          <a:ea typeface="宋体"/>
                          <a:cs typeface="Courier New" pitchFamily="49" charset="0"/>
                        </a:rPr>
                        <a:t>int</a:t>
                      </a:r>
                      <a:r>
                        <a:rPr lang="en-US" sz="1800" b="1" kern="0" dirty="0">
                          <a:solidFill>
                            <a:schemeClr val="tx1"/>
                          </a:solidFill>
                          <a:latin typeface="Courier New" pitchFamily="49" charset="0"/>
                          <a:ea typeface="宋体"/>
                          <a:cs typeface="Courier New" pitchFamily="49" charset="0"/>
                        </a:rPr>
                        <a:t> Parent, Child;</a:t>
                      </a:r>
                    </a:p>
                    <a:p>
                      <a:pPr algn="just">
                        <a:spcAft>
                          <a:spcPts val="0"/>
                        </a:spcAft>
                      </a:pPr>
                      <a:r>
                        <a:rPr lang="en-US" sz="1800" b="1" kern="0" dirty="0">
                          <a:solidFill>
                            <a:schemeClr val="tx1"/>
                          </a:solidFill>
                          <a:latin typeface="Courier New" pitchFamily="49" charset="0"/>
                          <a:ea typeface="宋体"/>
                          <a:cs typeface="Courier New" pitchFamily="49" charset="0"/>
                        </a:rPr>
                        <a:t>    </a:t>
                      </a:r>
                      <a:r>
                        <a:rPr lang="en-US" sz="1800" b="1" kern="0" dirty="0" err="1">
                          <a:solidFill>
                            <a:schemeClr val="tx1"/>
                          </a:solidFill>
                          <a:latin typeface="Courier New" pitchFamily="49" charset="0"/>
                          <a:ea typeface="宋体"/>
                          <a:cs typeface="Courier New" pitchFamily="49" charset="0"/>
                        </a:rPr>
                        <a:t>ElementType</a:t>
                      </a:r>
                      <a:r>
                        <a:rPr lang="en-US" sz="1800" b="1" kern="0" dirty="0">
                          <a:solidFill>
                            <a:schemeClr val="tx1"/>
                          </a:solidFill>
                          <a:latin typeface="Courier New" pitchFamily="49" charset="0"/>
                          <a:ea typeface="宋体"/>
                          <a:cs typeface="Courier New" pitchFamily="49" charset="0"/>
                        </a:rPr>
                        <a:t> X;</a:t>
                      </a:r>
                    </a:p>
                    <a:p>
                      <a:pPr algn="just">
                        <a:spcAft>
                          <a:spcPts val="0"/>
                        </a:spcAft>
                      </a:pPr>
                      <a:r>
                        <a:rPr lang="en-US" sz="1800" b="1" kern="0" dirty="0">
                          <a:solidFill>
                            <a:schemeClr val="tx1"/>
                          </a:solidFill>
                          <a:latin typeface="Courier New" pitchFamily="49" charset="0"/>
                          <a:ea typeface="宋体"/>
                          <a:cs typeface="Courier New" pitchFamily="49" charset="0"/>
                        </a:rPr>
                        <a:t>    X = A[p]; /* </a:t>
                      </a:r>
                      <a:r>
                        <a:rPr lang="zh-CN" altLang="en-US" sz="1800" b="1" kern="0" dirty="0">
                          <a:solidFill>
                            <a:schemeClr val="tx1"/>
                          </a:solidFill>
                          <a:latin typeface="Courier New" pitchFamily="49" charset="0"/>
                          <a:ea typeface="+mn-ea"/>
                          <a:cs typeface="Courier New" pitchFamily="49" charset="0"/>
                        </a:rPr>
                        <a:t>取出根结点存放的值 *</a:t>
                      </a:r>
                      <a:r>
                        <a:rPr lang="en-US" altLang="zh-CN" sz="1800" b="1" kern="0" dirty="0">
                          <a:solidFill>
                            <a:schemeClr val="tx1"/>
                          </a:solidFill>
                          <a:latin typeface="Courier New" pitchFamily="49" charset="0"/>
                          <a:ea typeface="+mn-ea"/>
                          <a:cs typeface="Courier New" pitchFamily="49" charset="0"/>
                        </a:rPr>
                        <a:t>/</a:t>
                      </a:r>
                    </a:p>
                    <a:p>
                      <a:pPr algn="just">
                        <a:spcAft>
                          <a:spcPts val="0"/>
                        </a:spcAft>
                      </a:pPr>
                      <a:r>
                        <a:rPr lang="en-US" sz="1800" b="1" kern="0" baseline="0" dirty="0">
                          <a:solidFill>
                            <a:schemeClr val="tx1"/>
                          </a:solidFill>
                          <a:latin typeface="Courier New" pitchFamily="49" charset="0"/>
                          <a:ea typeface="+mn-ea"/>
                          <a:cs typeface="Courier New" pitchFamily="49" charset="0"/>
                        </a:rPr>
                        <a:t>    </a:t>
                      </a:r>
                      <a:r>
                        <a:rPr lang="en-US" sz="1800" b="1" kern="0" dirty="0">
                          <a:solidFill>
                            <a:schemeClr val="tx1"/>
                          </a:solidFill>
                          <a:latin typeface="Courier New" pitchFamily="49" charset="0"/>
                          <a:ea typeface="宋体"/>
                          <a:cs typeface="Courier New" pitchFamily="49" charset="0"/>
                        </a:rPr>
                        <a:t>for( Parent=p; (</a:t>
                      </a:r>
                      <a:r>
                        <a:rPr lang="en-US" sz="1800" b="1" kern="0" dirty="0">
                          <a:solidFill>
                            <a:srgbClr val="FF0000"/>
                          </a:solidFill>
                          <a:latin typeface="Courier New" pitchFamily="49" charset="0"/>
                          <a:ea typeface="宋体"/>
                          <a:cs typeface="Courier New" pitchFamily="49" charset="0"/>
                        </a:rPr>
                        <a:t>Parent*2+1</a:t>
                      </a:r>
                      <a:r>
                        <a:rPr lang="en-US" sz="1800" b="1" kern="0" dirty="0">
                          <a:solidFill>
                            <a:schemeClr val="tx1"/>
                          </a:solidFill>
                          <a:latin typeface="Courier New" pitchFamily="49" charset="0"/>
                          <a:ea typeface="宋体"/>
                          <a:cs typeface="Courier New" pitchFamily="49" charset="0"/>
                        </a:rPr>
                        <a:t>)&lt;N; Parent=Child ) {</a:t>
                      </a:r>
                    </a:p>
                    <a:p>
                      <a:pPr algn="just">
                        <a:spcAft>
                          <a:spcPts val="0"/>
                        </a:spcAft>
                      </a:pPr>
                      <a:r>
                        <a:rPr lang="en-US" sz="1800" b="1" kern="0" dirty="0">
                          <a:solidFill>
                            <a:schemeClr val="tx1"/>
                          </a:solidFill>
                          <a:latin typeface="Courier New" pitchFamily="49" charset="0"/>
                          <a:ea typeface="宋体"/>
                          <a:cs typeface="Courier New" pitchFamily="49" charset="0"/>
                        </a:rPr>
                        <a:t>	Child = Parent * 2 + 1;</a:t>
                      </a:r>
                    </a:p>
                    <a:p>
                      <a:pPr algn="just">
                        <a:spcAft>
                          <a:spcPts val="0"/>
                        </a:spcAft>
                      </a:pPr>
                      <a:r>
                        <a:rPr lang="en-US" sz="1800" b="1" kern="0" dirty="0">
                          <a:solidFill>
                            <a:schemeClr val="tx1"/>
                          </a:solidFill>
                          <a:latin typeface="Courier New" pitchFamily="49" charset="0"/>
                          <a:ea typeface="宋体"/>
                          <a:cs typeface="Courier New" pitchFamily="49" charset="0"/>
                        </a:rPr>
                        <a:t>        if( (Child!=N-1) &amp;&amp; (A[Child]&lt;A[Child+1]) )</a:t>
                      </a:r>
                    </a:p>
                    <a:p>
                      <a:pPr algn="just">
                        <a:spcAft>
                          <a:spcPts val="0"/>
                        </a:spcAft>
                      </a:pPr>
                      <a:r>
                        <a:rPr lang="en-US" sz="1800" b="1" kern="0" dirty="0">
                          <a:solidFill>
                            <a:schemeClr val="tx1"/>
                          </a:solidFill>
                          <a:latin typeface="Courier New" pitchFamily="49" charset="0"/>
                          <a:ea typeface="宋体"/>
                          <a:cs typeface="Courier New" pitchFamily="49" charset="0"/>
                        </a:rPr>
                        <a:t>            Child++;  /* Child</a:t>
                      </a:r>
                      <a:r>
                        <a:rPr lang="zh-CN" altLang="en-US" sz="1800" b="1" kern="0" dirty="0">
                          <a:solidFill>
                            <a:schemeClr val="tx1"/>
                          </a:solidFill>
                          <a:latin typeface="Courier New" pitchFamily="49" charset="0"/>
                          <a:ea typeface="+mn-ea"/>
                          <a:cs typeface="Courier New" pitchFamily="49" charset="0"/>
                        </a:rPr>
                        <a:t>指向左右子结点的较大者 *</a:t>
                      </a:r>
                      <a:r>
                        <a:rPr lang="en-US" altLang="zh-CN" sz="1800" b="1" kern="0" dirty="0">
                          <a:solidFill>
                            <a:schemeClr val="tx1"/>
                          </a:solidFill>
                          <a:latin typeface="Courier New" pitchFamily="49" charset="0"/>
                          <a:ea typeface="+mn-ea"/>
                          <a:cs typeface="Courier New" pitchFamily="49" charset="0"/>
                        </a:rPr>
                        <a:t>/</a:t>
                      </a:r>
                    </a:p>
                    <a:p>
                      <a:pPr algn="just">
                        <a:spcAft>
                          <a:spcPts val="0"/>
                        </a:spcAft>
                      </a:pPr>
                      <a:r>
                        <a:rPr lang="en-US" altLang="zh-CN" sz="1800" b="1" kern="0" dirty="0">
                          <a:solidFill>
                            <a:schemeClr val="tx1"/>
                          </a:solidFill>
                          <a:latin typeface="Courier New" pitchFamily="49" charset="0"/>
                          <a:ea typeface="+mn-ea"/>
                          <a:cs typeface="Courier New" pitchFamily="49" charset="0"/>
                        </a:rPr>
                        <a:t>        </a:t>
                      </a:r>
                      <a:r>
                        <a:rPr lang="en-US" sz="1800" b="1" kern="0" dirty="0">
                          <a:solidFill>
                            <a:schemeClr val="tx1"/>
                          </a:solidFill>
                          <a:latin typeface="Courier New" pitchFamily="49" charset="0"/>
                          <a:ea typeface="宋体"/>
                          <a:cs typeface="Courier New" pitchFamily="49" charset="0"/>
                        </a:rPr>
                        <a:t>if( X &gt;= A[Child] ) break; /* </a:t>
                      </a:r>
                      <a:r>
                        <a:rPr lang="zh-CN" altLang="en-US" sz="1800" b="1" kern="0" dirty="0">
                          <a:solidFill>
                            <a:schemeClr val="tx1"/>
                          </a:solidFill>
                          <a:latin typeface="Courier New" pitchFamily="49" charset="0"/>
                          <a:ea typeface="+mn-ea"/>
                          <a:cs typeface="Courier New" pitchFamily="49" charset="0"/>
                        </a:rPr>
                        <a:t>找到了合适位置 *</a:t>
                      </a:r>
                      <a:r>
                        <a:rPr lang="en-US" altLang="zh-CN" sz="1800" b="1" kern="0" dirty="0">
                          <a:solidFill>
                            <a:schemeClr val="tx1"/>
                          </a:solidFill>
                          <a:latin typeface="Courier New" pitchFamily="49" charset="0"/>
                          <a:ea typeface="+mn-ea"/>
                          <a:cs typeface="Courier New" pitchFamily="49" charset="0"/>
                        </a:rPr>
                        <a:t>/</a:t>
                      </a:r>
                    </a:p>
                    <a:p>
                      <a:pPr algn="just">
                        <a:spcAft>
                          <a:spcPts val="0"/>
                        </a:spcAft>
                      </a:pPr>
                      <a:r>
                        <a:rPr lang="en-US" altLang="zh-CN" sz="1800" b="1" kern="0" dirty="0">
                          <a:solidFill>
                            <a:schemeClr val="tx1"/>
                          </a:solidFill>
                          <a:latin typeface="Courier New" pitchFamily="49" charset="0"/>
                          <a:ea typeface="+mn-ea"/>
                          <a:cs typeface="Courier New" pitchFamily="49" charset="0"/>
                        </a:rPr>
                        <a:t>	</a:t>
                      </a:r>
                      <a:r>
                        <a:rPr lang="en-US" sz="1800" b="1" kern="0" dirty="0">
                          <a:solidFill>
                            <a:schemeClr val="tx1"/>
                          </a:solidFill>
                          <a:latin typeface="Courier New" pitchFamily="49" charset="0"/>
                          <a:ea typeface="宋体"/>
                          <a:cs typeface="Courier New" pitchFamily="49" charset="0"/>
                        </a:rPr>
                        <a:t>else  A[Parent] = A[Child];</a:t>
                      </a:r>
                    </a:p>
                    <a:p>
                      <a:pPr algn="just">
                        <a:spcAft>
                          <a:spcPts val="0"/>
                        </a:spcAft>
                      </a:pPr>
                      <a:r>
                        <a:rPr lang="en-US" sz="1800" b="1" kern="0" dirty="0">
                          <a:solidFill>
                            <a:schemeClr val="tx1"/>
                          </a:solidFill>
                          <a:latin typeface="Courier New" pitchFamily="49" charset="0"/>
                          <a:ea typeface="宋体"/>
                          <a:cs typeface="Courier New" pitchFamily="49" charset="0"/>
                        </a:rPr>
                        <a:t>    }</a:t>
                      </a:r>
                    </a:p>
                    <a:p>
                      <a:pPr algn="just">
                        <a:spcAft>
                          <a:spcPts val="0"/>
                        </a:spcAft>
                      </a:pPr>
                      <a:r>
                        <a:rPr lang="en-US" sz="1800" b="1" kern="0" dirty="0">
                          <a:solidFill>
                            <a:schemeClr val="tx1"/>
                          </a:solidFill>
                          <a:latin typeface="Courier New" pitchFamily="49" charset="0"/>
                          <a:ea typeface="宋体"/>
                          <a:cs typeface="Courier New" pitchFamily="49" charset="0"/>
                        </a:rPr>
                        <a:t>    A[Parent] = X;</a:t>
                      </a:r>
                    </a:p>
                    <a:p>
                      <a:pPr algn="just">
                        <a:spcAft>
                          <a:spcPts val="0"/>
                        </a:spcAft>
                      </a:pPr>
                      <a:r>
                        <a:rPr lang="en-US" sz="1800" b="1" kern="0" dirty="0">
                          <a:solidFill>
                            <a:schemeClr val="tx1"/>
                          </a:solidFill>
                          <a:latin typeface="Courier New" pitchFamily="49" charset="0"/>
                          <a:ea typeface="宋体"/>
                          <a:cs typeface="Courier New" pitchFamily="49" charset="0"/>
                        </a:rPr>
                        <a:t>}</a:t>
                      </a:r>
                    </a:p>
                  </a:txBody>
                  <a:tcPr marL="58057" marR="580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3" name="矩形 2"/>
          <p:cNvSpPr/>
          <p:nvPr/>
        </p:nvSpPr>
        <p:spPr>
          <a:xfrm>
            <a:off x="323528" y="4012029"/>
            <a:ext cx="8496944" cy="2585323"/>
          </a:xfrm>
          <a:prstGeom prst="rect">
            <a:avLst/>
          </a:prstGeom>
        </p:spPr>
        <p:txBody>
          <a:bodyPr wrap="square">
            <a:spAutoFit/>
          </a:bodyPr>
          <a:lstStyle/>
          <a:p>
            <a:pPr algn="just">
              <a:spcAft>
                <a:spcPts val="0"/>
              </a:spcAft>
            </a:pPr>
            <a:r>
              <a:rPr lang="en-US" altLang="zh-CN" b="1" kern="0" dirty="0">
                <a:latin typeface="Courier New" pitchFamily="49" charset="0"/>
                <a:cs typeface="Courier New" pitchFamily="49" charset="0"/>
              </a:rPr>
              <a:t>void </a:t>
            </a:r>
            <a:r>
              <a:rPr lang="en-US" altLang="zh-CN" b="1" kern="0" dirty="0" err="1">
                <a:latin typeface="Courier New" pitchFamily="49" charset="0"/>
                <a:cs typeface="Courier New" pitchFamily="49" charset="0"/>
              </a:rPr>
              <a:t>HeapSort</a:t>
            </a:r>
            <a:r>
              <a:rPr lang="en-US" altLang="zh-CN" b="1" kern="0" dirty="0">
                <a:latin typeface="Courier New" pitchFamily="49" charset="0"/>
                <a:cs typeface="Courier New" pitchFamily="49" charset="0"/>
              </a:rPr>
              <a:t>( </a:t>
            </a:r>
            <a:r>
              <a:rPr lang="en-US" altLang="zh-CN" b="1" kern="0" dirty="0" err="1">
                <a:latin typeface="Courier New" pitchFamily="49" charset="0"/>
                <a:cs typeface="Courier New" pitchFamily="49" charset="0"/>
              </a:rPr>
              <a:t>ElementType</a:t>
            </a:r>
            <a:r>
              <a:rPr lang="en-US" altLang="zh-CN" b="1" kern="0" dirty="0">
                <a:latin typeface="Courier New" pitchFamily="49" charset="0"/>
                <a:cs typeface="Courier New" pitchFamily="49" charset="0"/>
              </a:rPr>
              <a:t> A[], </a:t>
            </a:r>
            <a:r>
              <a:rPr lang="en-US" altLang="zh-CN" b="1" kern="0" dirty="0" err="1">
                <a:latin typeface="Courier New" pitchFamily="49" charset="0"/>
                <a:cs typeface="Courier New" pitchFamily="49" charset="0"/>
              </a:rPr>
              <a:t>int</a:t>
            </a:r>
            <a:r>
              <a:rPr lang="en-US" altLang="zh-CN" b="1" kern="0" dirty="0">
                <a:latin typeface="Courier New" pitchFamily="49" charset="0"/>
                <a:cs typeface="Courier New" pitchFamily="49" charset="0"/>
              </a:rPr>
              <a:t> N ) </a:t>
            </a:r>
          </a:p>
          <a:p>
            <a:pPr algn="just">
              <a:spcAft>
                <a:spcPts val="0"/>
              </a:spcAft>
            </a:pPr>
            <a:r>
              <a:rPr lang="en-US" altLang="zh-CN" b="1" kern="0" dirty="0">
                <a:latin typeface="Courier New" pitchFamily="49" charset="0"/>
                <a:cs typeface="Courier New" pitchFamily="49" charset="0"/>
              </a:rPr>
              <a:t>{   </a:t>
            </a:r>
            <a:r>
              <a:rPr lang="en-US" altLang="zh-CN" b="1" kern="0" dirty="0" err="1">
                <a:latin typeface="Courier New" pitchFamily="49" charset="0"/>
                <a:cs typeface="Courier New" pitchFamily="49" charset="0"/>
              </a:rPr>
              <a:t>int</a:t>
            </a:r>
            <a:r>
              <a:rPr lang="en-US" altLang="zh-CN" b="1" kern="0" dirty="0">
                <a:latin typeface="Courier New" pitchFamily="49" charset="0"/>
                <a:cs typeface="Courier New" pitchFamily="49" charset="0"/>
              </a:rPr>
              <a:t> </a:t>
            </a:r>
            <a:r>
              <a:rPr lang="en-US" altLang="zh-CN" b="1" kern="0" dirty="0" err="1">
                <a:latin typeface="Courier New" pitchFamily="49" charset="0"/>
                <a:cs typeface="Courier New" pitchFamily="49" charset="0"/>
              </a:rPr>
              <a:t>i</a:t>
            </a:r>
            <a:r>
              <a:rPr lang="en-US" altLang="zh-CN" b="1" kern="0" dirty="0">
                <a:latin typeface="Courier New" pitchFamily="49" charset="0"/>
                <a:cs typeface="Courier New" pitchFamily="49" charset="0"/>
              </a:rPr>
              <a:t>;</a:t>
            </a:r>
          </a:p>
          <a:p>
            <a:pPr algn="just">
              <a:spcAft>
                <a:spcPts val="0"/>
              </a:spcAft>
            </a:pPr>
            <a:r>
              <a:rPr lang="en-US" altLang="zh-CN" b="1" kern="0" dirty="0">
                <a:latin typeface="Courier New" pitchFamily="49" charset="0"/>
                <a:cs typeface="Courier New" pitchFamily="49" charset="0"/>
              </a:rPr>
              <a:t>    for ( </a:t>
            </a:r>
            <a:r>
              <a:rPr lang="en-US" altLang="zh-CN" b="1" kern="0" dirty="0" err="1">
                <a:latin typeface="Courier New" pitchFamily="49" charset="0"/>
                <a:cs typeface="Courier New" pitchFamily="49" charset="0"/>
              </a:rPr>
              <a:t>i</a:t>
            </a:r>
            <a:r>
              <a:rPr lang="en-US" altLang="zh-CN" b="1" kern="0" dirty="0">
                <a:latin typeface="Courier New" pitchFamily="49" charset="0"/>
                <a:cs typeface="Courier New" pitchFamily="49" charset="0"/>
              </a:rPr>
              <a:t>=N/2-1; </a:t>
            </a:r>
            <a:r>
              <a:rPr lang="en-US" altLang="zh-CN" b="1" kern="0" dirty="0" err="1">
                <a:latin typeface="Courier New" pitchFamily="49" charset="0"/>
                <a:cs typeface="Courier New" pitchFamily="49" charset="0"/>
              </a:rPr>
              <a:t>i</a:t>
            </a:r>
            <a:r>
              <a:rPr lang="en-US" altLang="zh-CN" b="1" kern="0" dirty="0">
                <a:latin typeface="Courier New" pitchFamily="49" charset="0"/>
                <a:cs typeface="Courier New" pitchFamily="49" charset="0"/>
              </a:rPr>
              <a:t>&gt;=0; </a:t>
            </a:r>
            <a:r>
              <a:rPr lang="en-US" altLang="zh-CN" b="1" kern="0" dirty="0" err="1">
                <a:latin typeface="Courier New" pitchFamily="49" charset="0"/>
                <a:cs typeface="Courier New" pitchFamily="49" charset="0"/>
              </a:rPr>
              <a:t>i</a:t>
            </a:r>
            <a:r>
              <a:rPr lang="en-US" altLang="zh-CN" b="1" kern="0" dirty="0">
                <a:latin typeface="Courier New" pitchFamily="49" charset="0"/>
                <a:cs typeface="Courier New" pitchFamily="49" charset="0"/>
              </a:rPr>
              <a:t>-- )</a:t>
            </a:r>
          </a:p>
          <a:p>
            <a:pPr algn="just">
              <a:spcAft>
                <a:spcPts val="0"/>
              </a:spcAft>
            </a:pPr>
            <a:r>
              <a:rPr lang="en-US" altLang="zh-CN" b="1" kern="0" dirty="0">
                <a:latin typeface="Courier New" pitchFamily="49" charset="0"/>
                <a:cs typeface="Courier New" pitchFamily="49" charset="0"/>
              </a:rPr>
              <a:t>         </a:t>
            </a:r>
            <a:r>
              <a:rPr lang="en-US" altLang="zh-CN" b="1" kern="0" dirty="0" err="1">
                <a:latin typeface="Courier New" pitchFamily="49" charset="0"/>
                <a:cs typeface="Courier New" pitchFamily="49" charset="0"/>
              </a:rPr>
              <a:t>PercDown</a:t>
            </a:r>
            <a:r>
              <a:rPr lang="en-US" altLang="zh-CN" b="1" kern="0" dirty="0">
                <a:latin typeface="Courier New" pitchFamily="49" charset="0"/>
                <a:cs typeface="Courier New" pitchFamily="49" charset="0"/>
              </a:rPr>
              <a:t>( A, </a:t>
            </a:r>
            <a:r>
              <a:rPr lang="en-US" altLang="zh-CN" b="1" kern="0" dirty="0" err="1">
                <a:latin typeface="Courier New" pitchFamily="49" charset="0"/>
                <a:cs typeface="Courier New" pitchFamily="49" charset="0"/>
              </a:rPr>
              <a:t>i</a:t>
            </a:r>
            <a:r>
              <a:rPr lang="en-US" altLang="zh-CN" b="1" kern="0" dirty="0">
                <a:latin typeface="Courier New" pitchFamily="49" charset="0"/>
                <a:cs typeface="Courier New" pitchFamily="49" charset="0"/>
              </a:rPr>
              <a:t>, N );     </a:t>
            </a:r>
          </a:p>
          <a:p>
            <a:pPr algn="just">
              <a:spcAft>
                <a:spcPts val="0"/>
              </a:spcAft>
            </a:pPr>
            <a:r>
              <a:rPr lang="en-US" altLang="zh-CN" b="1" kern="0" dirty="0">
                <a:latin typeface="Courier New" pitchFamily="49" charset="0"/>
                <a:cs typeface="Courier New" pitchFamily="49" charset="0"/>
              </a:rPr>
              <a:t>    for ( </a:t>
            </a:r>
            <a:r>
              <a:rPr lang="en-US" altLang="zh-CN" b="1" kern="0" dirty="0" err="1">
                <a:latin typeface="Courier New" pitchFamily="49" charset="0"/>
                <a:cs typeface="Courier New" pitchFamily="49" charset="0"/>
              </a:rPr>
              <a:t>i</a:t>
            </a:r>
            <a:r>
              <a:rPr lang="en-US" altLang="zh-CN" b="1" kern="0" dirty="0">
                <a:latin typeface="Courier New" pitchFamily="49" charset="0"/>
                <a:cs typeface="Courier New" pitchFamily="49" charset="0"/>
              </a:rPr>
              <a:t>=N-1; </a:t>
            </a:r>
            <a:r>
              <a:rPr lang="en-US" altLang="zh-CN" b="1" kern="0" dirty="0" err="1">
                <a:latin typeface="Courier New" pitchFamily="49" charset="0"/>
                <a:cs typeface="Courier New" pitchFamily="49" charset="0"/>
              </a:rPr>
              <a:t>i</a:t>
            </a:r>
            <a:r>
              <a:rPr lang="en-US" altLang="zh-CN" b="1" kern="0" dirty="0">
                <a:latin typeface="Courier New" pitchFamily="49" charset="0"/>
                <a:cs typeface="Courier New" pitchFamily="49" charset="0"/>
              </a:rPr>
              <a:t>&gt;0; </a:t>
            </a:r>
            <a:r>
              <a:rPr lang="en-US" altLang="zh-CN" b="1" kern="0" dirty="0" err="1">
                <a:latin typeface="Courier New" pitchFamily="49" charset="0"/>
                <a:cs typeface="Courier New" pitchFamily="49" charset="0"/>
              </a:rPr>
              <a:t>i</a:t>
            </a:r>
            <a:r>
              <a:rPr lang="en-US" altLang="zh-CN" b="1" kern="0" dirty="0">
                <a:latin typeface="Courier New" pitchFamily="49" charset="0"/>
                <a:cs typeface="Courier New" pitchFamily="49" charset="0"/>
              </a:rPr>
              <a:t>-- ) { </a:t>
            </a:r>
          </a:p>
          <a:p>
            <a:pPr algn="just">
              <a:spcAft>
                <a:spcPts val="0"/>
              </a:spcAft>
            </a:pPr>
            <a:r>
              <a:rPr lang="en-US" altLang="zh-CN" b="1" kern="0" dirty="0">
                <a:latin typeface="Courier New" pitchFamily="49" charset="0"/>
                <a:cs typeface="Courier New" pitchFamily="49" charset="0"/>
              </a:rPr>
              <a:t>        Swap( &amp;A[0], &amp;A[</a:t>
            </a:r>
            <a:r>
              <a:rPr lang="en-US" altLang="zh-CN" b="1" kern="0" dirty="0" err="1">
                <a:latin typeface="Courier New" pitchFamily="49" charset="0"/>
                <a:cs typeface="Courier New" pitchFamily="49" charset="0"/>
              </a:rPr>
              <a:t>i</a:t>
            </a:r>
            <a:r>
              <a:rPr lang="en-US" altLang="zh-CN" b="1" kern="0" dirty="0">
                <a:latin typeface="Courier New" pitchFamily="49" charset="0"/>
                <a:cs typeface="Courier New" pitchFamily="49" charset="0"/>
              </a:rPr>
              <a:t>] );</a:t>
            </a:r>
          </a:p>
          <a:p>
            <a:pPr algn="just">
              <a:spcAft>
                <a:spcPts val="0"/>
              </a:spcAft>
            </a:pPr>
            <a:r>
              <a:rPr lang="en-US" altLang="zh-CN" b="1" kern="0" dirty="0">
                <a:latin typeface="Courier New" pitchFamily="49" charset="0"/>
                <a:cs typeface="Courier New" pitchFamily="49" charset="0"/>
              </a:rPr>
              <a:t>        </a:t>
            </a:r>
            <a:r>
              <a:rPr lang="en-US" altLang="zh-CN" b="1" kern="0" dirty="0" err="1">
                <a:latin typeface="Courier New" pitchFamily="49" charset="0"/>
                <a:cs typeface="Courier New" pitchFamily="49" charset="0"/>
              </a:rPr>
              <a:t>PercDown</a:t>
            </a:r>
            <a:r>
              <a:rPr lang="en-US" altLang="zh-CN" b="1" kern="0" dirty="0">
                <a:latin typeface="Courier New" pitchFamily="49" charset="0"/>
                <a:cs typeface="Courier New" pitchFamily="49" charset="0"/>
              </a:rPr>
              <a:t>( A, 0, </a:t>
            </a:r>
            <a:r>
              <a:rPr lang="en-US" altLang="zh-CN" b="1" kern="0" dirty="0" err="1">
                <a:latin typeface="Courier New" pitchFamily="49" charset="0"/>
                <a:cs typeface="Courier New" pitchFamily="49" charset="0"/>
              </a:rPr>
              <a:t>i</a:t>
            </a:r>
            <a:r>
              <a:rPr lang="en-US" altLang="zh-CN" b="1" kern="0" dirty="0">
                <a:latin typeface="Courier New" pitchFamily="49" charset="0"/>
                <a:cs typeface="Courier New" pitchFamily="49" charset="0"/>
              </a:rPr>
              <a:t> );</a:t>
            </a:r>
          </a:p>
          <a:p>
            <a:pPr algn="just">
              <a:spcAft>
                <a:spcPts val="0"/>
              </a:spcAft>
            </a:pPr>
            <a:r>
              <a:rPr lang="en-US" altLang="zh-CN" b="1" kern="0" dirty="0">
                <a:latin typeface="Courier New" pitchFamily="49" charset="0"/>
                <a:cs typeface="Courier New" pitchFamily="49" charset="0"/>
              </a:rPr>
              <a:t>    }</a:t>
            </a:r>
          </a:p>
          <a:p>
            <a:pPr algn="just">
              <a:spcAft>
                <a:spcPts val="0"/>
              </a:spcAft>
            </a:pPr>
            <a:r>
              <a:rPr lang="en-US" altLang="zh-CN" b="1" kern="0" dirty="0">
                <a:latin typeface="Courier New" pitchFamily="49" charset="0"/>
                <a:cs typeface="Courier New" pitchFamily="49" charset="0"/>
              </a:rPr>
              <a:t>}</a:t>
            </a:r>
            <a:endParaRPr lang="zh-CN" altLang="zh-CN" b="1" kern="100" dirty="0">
              <a:latin typeface="Courier New" pitchFamily="49" charset="0"/>
              <a:cs typeface="Courier New" pitchFamily="49" charset="0"/>
            </a:endParaRPr>
          </a:p>
        </p:txBody>
      </p:sp>
    </p:spTree>
    <p:extLst>
      <p:ext uri="{BB962C8B-B14F-4D97-AF65-F5344CB8AC3E}">
        <p14:creationId xmlns:p14="http://schemas.microsoft.com/office/powerpoint/2010/main" val="731774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 name="Text Box 2"/>
          <p:cNvSpPr txBox="1">
            <a:spLocks noChangeArrowheads="1"/>
          </p:cNvSpPr>
          <p:nvPr/>
        </p:nvSpPr>
        <p:spPr bwMode="auto">
          <a:xfrm>
            <a:off x="353431" y="260648"/>
            <a:ext cx="25393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00" rIns="144000">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fontAlgn="base" hangingPunct="1">
              <a:spcBef>
                <a:spcPct val="50000"/>
              </a:spcBef>
              <a:spcAft>
                <a:spcPct val="0"/>
              </a:spcAft>
            </a:pPr>
            <a:r>
              <a:rPr kumimoji="1" lang="en-US" altLang="zh-CN" sz="2400" b="1" dirty="0">
                <a:solidFill>
                  <a:srgbClr val="000000"/>
                </a:solidFill>
                <a:sym typeface="Webdings" pitchFamily="18" charset="2"/>
              </a:rPr>
              <a:t>§7.3  </a:t>
            </a:r>
            <a:r>
              <a:rPr kumimoji="1" lang="zh-CN" altLang="en-US" sz="2400" b="1" dirty="0">
                <a:solidFill>
                  <a:srgbClr val="000000"/>
                </a:solidFill>
                <a:sym typeface="Webdings" pitchFamily="18" charset="2"/>
              </a:rPr>
              <a:t>插入排序</a:t>
            </a:r>
            <a:endParaRPr kumimoji="1" lang="en-US" altLang="zh-CN" sz="2400" b="1" dirty="0">
              <a:solidFill>
                <a:srgbClr val="000000"/>
              </a:solidFill>
              <a:sym typeface="Webdings" pitchFamily="18" charset="2"/>
            </a:endParaRPr>
          </a:p>
        </p:txBody>
      </p:sp>
      <p:sp>
        <p:nvSpPr>
          <p:cNvPr id="705" name="TextBox 704"/>
          <p:cNvSpPr txBox="1"/>
          <p:nvPr/>
        </p:nvSpPr>
        <p:spPr>
          <a:xfrm>
            <a:off x="857224" y="879264"/>
            <a:ext cx="2739853"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sym typeface="Wingdings" pitchFamily="2" charset="2"/>
              </a:rPr>
              <a:t>7.3.1 </a:t>
            </a:r>
            <a:r>
              <a:rPr lang="zh-CN" altLang="en-US" sz="2400" b="1" dirty="0">
                <a:latin typeface="Times New Roman" panose="02020603050405020304" pitchFamily="18" charset="0"/>
                <a:cs typeface="Times New Roman" panose="02020603050405020304" pitchFamily="18" charset="0"/>
                <a:sym typeface="Wingdings" pitchFamily="2" charset="2"/>
              </a:rPr>
              <a:t>简单插入排序</a:t>
            </a:r>
            <a:endParaRPr lang="en-US" altLang="zh-CN" sz="2400" b="1" dirty="0">
              <a:latin typeface="Times New Roman" panose="02020603050405020304" pitchFamily="18" charset="0"/>
              <a:cs typeface="Times New Roman" panose="02020603050405020304" pitchFamily="18" charset="0"/>
            </a:endParaRPr>
          </a:p>
        </p:txBody>
      </p:sp>
      <p:graphicFrame>
        <p:nvGraphicFramePr>
          <p:cNvPr id="714" name="表格 713"/>
          <p:cNvGraphicFramePr>
            <a:graphicFrameLocks noGrp="1"/>
          </p:cNvGraphicFramePr>
          <p:nvPr>
            <p:extLst>
              <p:ext uri="{D42A27DB-BD31-4B8C-83A1-F6EECF244321}">
                <p14:modId xmlns:p14="http://schemas.microsoft.com/office/powerpoint/2010/main" val="1340568108"/>
              </p:ext>
            </p:extLst>
          </p:nvPr>
        </p:nvGraphicFramePr>
        <p:xfrm>
          <a:off x="1708851" y="2162473"/>
          <a:ext cx="6096002" cy="370840"/>
        </p:xfrm>
        <a:graphic>
          <a:graphicData uri="http://schemas.openxmlformats.org/drawingml/2006/table">
            <a:tbl>
              <a:tblPr firstRow="1" bandRow="1">
                <a:tableStyleId>{5940675A-B579-460E-94D1-54222C63F5DA}</a:tableStyleId>
              </a:tblPr>
              <a:tblGrid>
                <a:gridCol w="554182">
                  <a:extLst>
                    <a:ext uri="{9D8B030D-6E8A-4147-A177-3AD203B41FA5}">
                      <a16:colId xmlns:a16="http://schemas.microsoft.com/office/drawing/2014/main" val="20000"/>
                    </a:ext>
                  </a:extLst>
                </a:gridCol>
                <a:gridCol w="554182">
                  <a:extLst>
                    <a:ext uri="{9D8B030D-6E8A-4147-A177-3AD203B41FA5}">
                      <a16:colId xmlns:a16="http://schemas.microsoft.com/office/drawing/2014/main" val="20001"/>
                    </a:ext>
                  </a:extLst>
                </a:gridCol>
                <a:gridCol w="554182">
                  <a:extLst>
                    <a:ext uri="{9D8B030D-6E8A-4147-A177-3AD203B41FA5}">
                      <a16:colId xmlns:a16="http://schemas.microsoft.com/office/drawing/2014/main" val="20002"/>
                    </a:ext>
                  </a:extLst>
                </a:gridCol>
                <a:gridCol w="554182">
                  <a:extLst>
                    <a:ext uri="{9D8B030D-6E8A-4147-A177-3AD203B41FA5}">
                      <a16:colId xmlns:a16="http://schemas.microsoft.com/office/drawing/2014/main" val="20003"/>
                    </a:ext>
                  </a:extLst>
                </a:gridCol>
                <a:gridCol w="554182">
                  <a:extLst>
                    <a:ext uri="{9D8B030D-6E8A-4147-A177-3AD203B41FA5}">
                      <a16:colId xmlns:a16="http://schemas.microsoft.com/office/drawing/2014/main" val="20004"/>
                    </a:ext>
                  </a:extLst>
                </a:gridCol>
                <a:gridCol w="554182">
                  <a:extLst>
                    <a:ext uri="{9D8B030D-6E8A-4147-A177-3AD203B41FA5}">
                      <a16:colId xmlns:a16="http://schemas.microsoft.com/office/drawing/2014/main" val="20005"/>
                    </a:ext>
                  </a:extLst>
                </a:gridCol>
                <a:gridCol w="554182">
                  <a:extLst>
                    <a:ext uri="{9D8B030D-6E8A-4147-A177-3AD203B41FA5}">
                      <a16:colId xmlns:a16="http://schemas.microsoft.com/office/drawing/2014/main" val="20006"/>
                    </a:ext>
                  </a:extLst>
                </a:gridCol>
                <a:gridCol w="554182">
                  <a:extLst>
                    <a:ext uri="{9D8B030D-6E8A-4147-A177-3AD203B41FA5}">
                      <a16:colId xmlns:a16="http://schemas.microsoft.com/office/drawing/2014/main" val="20007"/>
                    </a:ext>
                  </a:extLst>
                </a:gridCol>
                <a:gridCol w="554182">
                  <a:extLst>
                    <a:ext uri="{9D8B030D-6E8A-4147-A177-3AD203B41FA5}">
                      <a16:colId xmlns:a16="http://schemas.microsoft.com/office/drawing/2014/main" val="20008"/>
                    </a:ext>
                  </a:extLst>
                </a:gridCol>
                <a:gridCol w="554182">
                  <a:extLst>
                    <a:ext uri="{9D8B030D-6E8A-4147-A177-3AD203B41FA5}">
                      <a16:colId xmlns:a16="http://schemas.microsoft.com/office/drawing/2014/main" val="20009"/>
                    </a:ext>
                  </a:extLst>
                </a:gridCol>
                <a:gridCol w="554182">
                  <a:extLst>
                    <a:ext uri="{9D8B030D-6E8A-4147-A177-3AD203B41FA5}">
                      <a16:colId xmlns:a16="http://schemas.microsoft.com/office/drawing/2014/main" val="20010"/>
                    </a:ext>
                  </a:extLst>
                </a:gridCol>
              </a:tblGrid>
              <a:tr h="370840">
                <a:tc>
                  <a:txBody>
                    <a:bodyPr/>
                    <a:lstStyle/>
                    <a:p>
                      <a:pPr algn="ctr"/>
                      <a:r>
                        <a:rPr lang="en-US" altLang="zh-CN" dirty="0"/>
                        <a:t>44</a:t>
                      </a:r>
                      <a:endParaRPr lang="zh-CN" altLang="en-US" dirty="0"/>
                    </a:p>
                  </a:txBody>
                  <a:tcPr/>
                </a:tc>
                <a:tc>
                  <a:txBody>
                    <a:bodyPr/>
                    <a:lstStyle/>
                    <a:p>
                      <a:pPr algn="ctr"/>
                      <a:r>
                        <a:rPr lang="en-US" altLang="zh-CN" dirty="0"/>
                        <a:t>12</a:t>
                      </a:r>
                      <a:endParaRPr lang="zh-CN" altLang="en-US" dirty="0"/>
                    </a:p>
                  </a:txBody>
                  <a:tcPr/>
                </a:tc>
                <a:tc>
                  <a:txBody>
                    <a:bodyPr/>
                    <a:lstStyle/>
                    <a:p>
                      <a:pPr algn="ctr"/>
                      <a:r>
                        <a:rPr lang="en-US" altLang="zh-CN" dirty="0"/>
                        <a:t>59</a:t>
                      </a:r>
                      <a:endParaRPr lang="zh-CN" altLang="en-US" dirty="0"/>
                    </a:p>
                  </a:txBody>
                  <a:tcPr/>
                </a:tc>
                <a:tc>
                  <a:txBody>
                    <a:bodyPr/>
                    <a:lstStyle/>
                    <a:p>
                      <a:pPr algn="ctr"/>
                      <a:r>
                        <a:rPr lang="en-US" altLang="zh-CN" dirty="0"/>
                        <a:t>36</a:t>
                      </a:r>
                      <a:endParaRPr lang="zh-CN" altLang="en-US" dirty="0"/>
                    </a:p>
                  </a:txBody>
                  <a:tcPr/>
                </a:tc>
                <a:tc>
                  <a:txBody>
                    <a:bodyPr/>
                    <a:lstStyle/>
                    <a:p>
                      <a:pPr algn="ctr"/>
                      <a:r>
                        <a:rPr lang="en-US" altLang="zh-CN" dirty="0"/>
                        <a:t>62</a:t>
                      </a:r>
                      <a:endParaRPr lang="zh-CN" altLang="en-US" dirty="0"/>
                    </a:p>
                  </a:txBody>
                  <a:tcPr/>
                </a:tc>
                <a:tc>
                  <a:txBody>
                    <a:bodyPr/>
                    <a:lstStyle/>
                    <a:p>
                      <a:pPr algn="ctr"/>
                      <a:r>
                        <a:rPr lang="en-US" altLang="zh-CN" dirty="0"/>
                        <a:t>43</a:t>
                      </a:r>
                      <a:endParaRPr lang="zh-CN" altLang="en-US" dirty="0"/>
                    </a:p>
                  </a:txBody>
                  <a:tcPr/>
                </a:tc>
                <a:tc>
                  <a:txBody>
                    <a:bodyPr/>
                    <a:lstStyle/>
                    <a:p>
                      <a:pPr algn="ctr"/>
                      <a:r>
                        <a:rPr lang="en-US" altLang="zh-CN" dirty="0"/>
                        <a:t>94</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35</a:t>
                      </a:r>
                      <a:endParaRPr lang="zh-CN" altLang="en-US" dirty="0"/>
                    </a:p>
                  </a:txBody>
                  <a:tcPr/>
                </a:tc>
                <a:tc>
                  <a:txBody>
                    <a:bodyPr/>
                    <a:lstStyle/>
                    <a:p>
                      <a:pPr algn="ctr"/>
                      <a:r>
                        <a:rPr lang="en-US" altLang="zh-CN" dirty="0"/>
                        <a:t>52</a:t>
                      </a:r>
                      <a:endParaRPr lang="zh-CN" altLang="en-US" dirty="0"/>
                    </a:p>
                  </a:txBody>
                  <a:tcPr/>
                </a:tc>
                <a:tc>
                  <a:txBody>
                    <a:bodyPr/>
                    <a:lstStyle/>
                    <a:p>
                      <a:pPr algn="ctr"/>
                      <a:r>
                        <a:rPr lang="en-US" altLang="zh-CN" dirty="0"/>
                        <a:t>85</a:t>
                      </a:r>
                      <a:endParaRPr lang="zh-CN" altLang="en-US" dirty="0"/>
                    </a:p>
                  </a:txBody>
                  <a:tcPr/>
                </a:tc>
                <a:extLst>
                  <a:ext uri="{0D108BD9-81ED-4DB2-BD59-A6C34878D82A}">
                    <a16:rowId xmlns:a16="http://schemas.microsoft.com/office/drawing/2014/main" val="10000"/>
                  </a:ext>
                </a:extLst>
              </a:tr>
            </a:tbl>
          </a:graphicData>
        </a:graphic>
      </p:graphicFrame>
      <p:sp>
        <p:nvSpPr>
          <p:cNvPr id="715" name="矩形 714"/>
          <p:cNvSpPr/>
          <p:nvPr/>
        </p:nvSpPr>
        <p:spPr>
          <a:xfrm>
            <a:off x="868419" y="1484784"/>
            <a:ext cx="1731564" cy="461665"/>
          </a:xfrm>
          <a:prstGeom prst="rect">
            <a:avLst/>
          </a:prstGeom>
        </p:spPr>
        <p:txBody>
          <a:bodyPr wrap="none">
            <a:spAutoFit/>
          </a:bodyPr>
          <a:lstStyle/>
          <a:p>
            <a:r>
              <a:rPr lang="zh-CN" altLang="en-US" sz="2400" b="1" dirty="0"/>
              <a:t>原始序列：</a:t>
            </a:r>
          </a:p>
        </p:txBody>
      </p:sp>
      <p:sp>
        <p:nvSpPr>
          <p:cNvPr id="716" name="矩形 715"/>
          <p:cNvSpPr/>
          <p:nvPr/>
        </p:nvSpPr>
        <p:spPr>
          <a:xfrm>
            <a:off x="868419" y="2780928"/>
            <a:ext cx="2379177" cy="400110"/>
          </a:xfrm>
          <a:prstGeom prst="rect">
            <a:avLst/>
          </a:prstGeom>
        </p:spPr>
        <p:txBody>
          <a:bodyPr wrap="none">
            <a:spAutoFit/>
          </a:bodyPr>
          <a:lstStyle/>
          <a:p>
            <a:r>
              <a:rPr lang="zh-CN" altLang="en-US" sz="2000" b="1" dirty="0"/>
              <a:t>第一次循环第</a:t>
            </a:r>
            <a:r>
              <a:rPr lang="en-US" altLang="zh-CN" sz="2000" b="1" dirty="0"/>
              <a:t>1</a:t>
            </a:r>
            <a:r>
              <a:rPr lang="zh-CN" altLang="en-US" sz="2000" b="1" dirty="0"/>
              <a:t>步：</a:t>
            </a:r>
          </a:p>
        </p:txBody>
      </p:sp>
      <p:graphicFrame>
        <p:nvGraphicFramePr>
          <p:cNvPr id="717" name="表格 716"/>
          <p:cNvGraphicFramePr>
            <a:graphicFrameLocks noGrp="1"/>
          </p:cNvGraphicFramePr>
          <p:nvPr>
            <p:extLst>
              <p:ext uri="{D42A27DB-BD31-4B8C-83A1-F6EECF244321}">
                <p14:modId xmlns:p14="http://schemas.microsoft.com/office/powerpoint/2010/main" val="499560619"/>
              </p:ext>
            </p:extLst>
          </p:nvPr>
        </p:nvGraphicFramePr>
        <p:xfrm>
          <a:off x="1711733" y="3314601"/>
          <a:ext cx="6096002" cy="370840"/>
        </p:xfrm>
        <a:graphic>
          <a:graphicData uri="http://schemas.openxmlformats.org/drawingml/2006/table">
            <a:tbl>
              <a:tblPr firstRow="1" bandRow="1">
                <a:tableStyleId>{5940675A-B579-460E-94D1-54222C63F5DA}</a:tableStyleId>
              </a:tblPr>
              <a:tblGrid>
                <a:gridCol w="554182">
                  <a:extLst>
                    <a:ext uri="{9D8B030D-6E8A-4147-A177-3AD203B41FA5}">
                      <a16:colId xmlns:a16="http://schemas.microsoft.com/office/drawing/2014/main" val="20000"/>
                    </a:ext>
                  </a:extLst>
                </a:gridCol>
                <a:gridCol w="554182">
                  <a:extLst>
                    <a:ext uri="{9D8B030D-6E8A-4147-A177-3AD203B41FA5}">
                      <a16:colId xmlns:a16="http://schemas.microsoft.com/office/drawing/2014/main" val="20001"/>
                    </a:ext>
                  </a:extLst>
                </a:gridCol>
                <a:gridCol w="554182">
                  <a:extLst>
                    <a:ext uri="{9D8B030D-6E8A-4147-A177-3AD203B41FA5}">
                      <a16:colId xmlns:a16="http://schemas.microsoft.com/office/drawing/2014/main" val="20002"/>
                    </a:ext>
                  </a:extLst>
                </a:gridCol>
                <a:gridCol w="554182">
                  <a:extLst>
                    <a:ext uri="{9D8B030D-6E8A-4147-A177-3AD203B41FA5}">
                      <a16:colId xmlns:a16="http://schemas.microsoft.com/office/drawing/2014/main" val="20003"/>
                    </a:ext>
                  </a:extLst>
                </a:gridCol>
                <a:gridCol w="554182">
                  <a:extLst>
                    <a:ext uri="{9D8B030D-6E8A-4147-A177-3AD203B41FA5}">
                      <a16:colId xmlns:a16="http://schemas.microsoft.com/office/drawing/2014/main" val="20004"/>
                    </a:ext>
                  </a:extLst>
                </a:gridCol>
                <a:gridCol w="554182">
                  <a:extLst>
                    <a:ext uri="{9D8B030D-6E8A-4147-A177-3AD203B41FA5}">
                      <a16:colId xmlns:a16="http://schemas.microsoft.com/office/drawing/2014/main" val="20005"/>
                    </a:ext>
                  </a:extLst>
                </a:gridCol>
                <a:gridCol w="554182">
                  <a:extLst>
                    <a:ext uri="{9D8B030D-6E8A-4147-A177-3AD203B41FA5}">
                      <a16:colId xmlns:a16="http://schemas.microsoft.com/office/drawing/2014/main" val="20006"/>
                    </a:ext>
                  </a:extLst>
                </a:gridCol>
                <a:gridCol w="554182">
                  <a:extLst>
                    <a:ext uri="{9D8B030D-6E8A-4147-A177-3AD203B41FA5}">
                      <a16:colId xmlns:a16="http://schemas.microsoft.com/office/drawing/2014/main" val="20007"/>
                    </a:ext>
                  </a:extLst>
                </a:gridCol>
                <a:gridCol w="554182">
                  <a:extLst>
                    <a:ext uri="{9D8B030D-6E8A-4147-A177-3AD203B41FA5}">
                      <a16:colId xmlns:a16="http://schemas.microsoft.com/office/drawing/2014/main" val="20008"/>
                    </a:ext>
                  </a:extLst>
                </a:gridCol>
                <a:gridCol w="554182">
                  <a:extLst>
                    <a:ext uri="{9D8B030D-6E8A-4147-A177-3AD203B41FA5}">
                      <a16:colId xmlns:a16="http://schemas.microsoft.com/office/drawing/2014/main" val="20009"/>
                    </a:ext>
                  </a:extLst>
                </a:gridCol>
                <a:gridCol w="554182">
                  <a:extLst>
                    <a:ext uri="{9D8B030D-6E8A-4147-A177-3AD203B41FA5}">
                      <a16:colId xmlns:a16="http://schemas.microsoft.com/office/drawing/2014/main" val="20010"/>
                    </a:ext>
                  </a:extLst>
                </a:gridCol>
              </a:tblGrid>
              <a:tr h="370840">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0000"/>
                  </a:ext>
                </a:extLst>
              </a:tr>
            </a:tbl>
          </a:graphicData>
        </a:graphic>
      </p:graphicFrame>
      <p:sp>
        <p:nvSpPr>
          <p:cNvPr id="718" name="矩形 717"/>
          <p:cNvSpPr/>
          <p:nvPr/>
        </p:nvSpPr>
        <p:spPr>
          <a:xfrm>
            <a:off x="1774079" y="3314601"/>
            <a:ext cx="418704" cy="369332"/>
          </a:xfrm>
          <a:prstGeom prst="rect">
            <a:avLst/>
          </a:prstGeom>
        </p:spPr>
        <p:txBody>
          <a:bodyPr wrap="none">
            <a:spAutoFit/>
          </a:bodyPr>
          <a:lstStyle/>
          <a:p>
            <a:pPr algn="ctr"/>
            <a:r>
              <a:rPr lang="en-US" altLang="zh-CN" b="1" dirty="0">
                <a:solidFill>
                  <a:srgbClr val="C00000"/>
                </a:solidFill>
              </a:rPr>
              <a:t>44</a:t>
            </a:r>
            <a:endParaRPr lang="zh-CN" altLang="en-US" b="1" dirty="0">
              <a:solidFill>
                <a:srgbClr val="C00000"/>
              </a:solidFill>
            </a:endParaRPr>
          </a:p>
        </p:txBody>
      </p:sp>
      <p:sp>
        <p:nvSpPr>
          <p:cNvPr id="719" name="矩形 718"/>
          <p:cNvSpPr/>
          <p:nvPr/>
        </p:nvSpPr>
        <p:spPr>
          <a:xfrm>
            <a:off x="3302391" y="2801253"/>
            <a:ext cx="938206" cy="369332"/>
          </a:xfrm>
          <a:prstGeom prst="rect">
            <a:avLst/>
          </a:prstGeom>
        </p:spPr>
        <p:txBody>
          <a:bodyPr wrap="none">
            <a:spAutoFit/>
          </a:bodyPr>
          <a:lstStyle/>
          <a:p>
            <a:pPr algn="ctr"/>
            <a:r>
              <a:rPr lang="en-US" altLang="zh-CN" b="1" dirty="0" err="1"/>
              <a:t>Tmp</a:t>
            </a:r>
            <a:r>
              <a:rPr lang="en-US" altLang="zh-CN" b="1" dirty="0"/>
              <a:t>=12</a:t>
            </a:r>
            <a:endParaRPr lang="zh-CN" altLang="en-US" b="1" dirty="0"/>
          </a:p>
        </p:txBody>
      </p:sp>
      <p:sp>
        <p:nvSpPr>
          <p:cNvPr id="720" name="矩形 719"/>
          <p:cNvSpPr/>
          <p:nvPr/>
        </p:nvSpPr>
        <p:spPr>
          <a:xfrm>
            <a:off x="2321194" y="3314601"/>
            <a:ext cx="418704" cy="369332"/>
          </a:xfrm>
          <a:prstGeom prst="rect">
            <a:avLst/>
          </a:prstGeom>
        </p:spPr>
        <p:txBody>
          <a:bodyPr wrap="none">
            <a:spAutoFit/>
          </a:bodyPr>
          <a:lstStyle/>
          <a:p>
            <a:pPr algn="ctr"/>
            <a:r>
              <a:rPr lang="en-US" altLang="zh-CN" b="1" dirty="0">
                <a:solidFill>
                  <a:srgbClr val="C00000"/>
                </a:solidFill>
              </a:rPr>
              <a:t>44</a:t>
            </a:r>
            <a:endParaRPr lang="zh-CN" altLang="en-US" b="1" dirty="0">
              <a:solidFill>
                <a:srgbClr val="C00000"/>
              </a:solidFill>
            </a:endParaRPr>
          </a:p>
        </p:txBody>
      </p:sp>
      <p:graphicFrame>
        <p:nvGraphicFramePr>
          <p:cNvPr id="721" name="表格 720"/>
          <p:cNvGraphicFramePr>
            <a:graphicFrameLocks noGrp="1"/>
          </p:cNvGraphicFramePr>
          <p:nvPr>
            <p:extLst>
              <p:ext uri="{D42A27DB-BD31-4B8C-83A1-F6EECF244321}">
                <p14:modId xmlns:p14="http://schemas.microsoft.com/office/powerpoint/2010/main" val="2244555071"/>
              </p:ext>
            </p:extLst>
          </p:nvPr>
        </p:nvGraphicFramePr>
        <p:xfrm>
          <a:off x="2824722" y="3314192"/>
          <a:ext cx="4987638" cy="370840"/>
        </p:xfrm>
        <a:graphic>
          <a:graphicData uri="http://schemas.openxmlformats.org/drawingml/2006/table">
            <a:tbl>
              <a:tblPr firstRow="1" bandRow="1">
                <a:tableStyleId>{5940675A-B579-460E-94D1-54222C63F5DA}</a:tableStyleId>
              </a:tblPr>
              <a:tblGrid>
                <a:gridCol w="554182">
                  <a:extLst>
                    <a:ext uri="{9D8B030D-6E8A-4147-A177-3AD203B41FA5}">
                      <a16:colId xmlns:a16="http://schemas.microsoft.com/office/drawing/2014/main" val="20000"/>
                    </a:ext>
                  </a:extLst>
                </a:gridCol>
                <a:gridCol w="554182">
                  <a:extLst>
                    <a:ext uri="{9D8B030D-6E8A-4147-A177-3AD203B41FA5}">
                      <a16:colId xmlns:a16="http://schemas.microsoft.com/office/drawing/2014/main" val="20001"/>
                    </a:ext>
                  </a:extLst>
                </a:gridCol>
                <a:gridCol w="554182">
                  <a:extLst>
                    <a:ext uri="{9D8B030D-6E8A-4147-A177-3AD203B41FA5}">
                      <a16:colId xmlns:a16="http://schemas.microsoft.com/office/drawing/2014/main" val="20002"/>
                    </a:ext>
                  </a:extLst>
                </a:gridCol>
                <a:gridCol w="554182">
                  <a:extLst>
                    <a:ext uri="{9D8B030D-6E8A-4147-A177-3AD203B41FA5}">
                      <a16:colId xmlns:a16="http://schemas.microsoft.com/office/drawing/2014/main" val="20003"/>
                    </a:ext>
                  </a:extLst>
                </a:gridCol>
                <a:gridCol w="554182">
                  <a:extLst>
                    <a:ext uri="{9D8B030D-6E8A-4147-A177-3AD203B41FA5}">
                      <a16:colId xmlns:a16="http://schemas.microsoft.com/office/drawing/2014/main" val="20004"/>
                    </a:ext>
                  </a:extLst>
                </a:gridCol>
                <a:gridCol w="554182">
                  <a:extLst>
                    <a:ext uri="{9D8B030D-6E8A-4147-A177-3AD203B41FA5}">
                      <a16:colId xmlns:a16="http://schemas.microsoft.com/office/drawing/2014/main" val="20005"/>
                    </a:ext>
                  </a:extLst>
                </a:gridCol>
                <a:gridCol w="554182">
                  <a:extLst>
                    <a:ext uri="{9D8B030D-6E8A-4147-A177-3AD203B41FA5}">
                      <a16:colId xmlns:a16="http://schemas.microsoft.com/office/drawing/2014/main" val="20006"/>
                    </a:ext>
                  </a:extLst>
                </a:gridCol>
                <a:gridCol w="554182">
                  <a:extLst>
                    <a:ext uri="{9D8B030D-6E8A-4147-A177-3AD203B41FA5}">
                      <a16:colId xmlns:a16="http://schemas.microsoft.com/office/drawing/2014/main" val="20007"/>
                    </a:ext>
                  </a:extLst>
                </a:gridCol>
                <a:gridCol w="554182">
                  <a:extLst>
                    <a:ext uri="{9D8B030D-6E8A-4147-A177-3AD203B41FA5}">
                      <a16:colId xmlns:a16="http://schemas.microsoft.com/office/drawing/2014/main" val="20008"/>
                    </a:ext>
                  </a:extLst>
                </a:gridCol>
              </a:tblGrid>
              <a:tr h="370840">
                <a:tc>
                  <a:txBody>
                    <a:bodyPr/>
                    <a:lstStyle/>
                    <a:p>
                      <a:pPr algn="ctr"/>
                      <a:r>
                        <a:rPr lang="en-US" altLang="zh-CN" dirty="0"/>
                        <a:t>59</a:t>
                      </a:r>
                      <a:endParaRPr lang="zh-CN" altLang="en-US" dirty="0"/>
                    </a:p>
                  </a:txBody>
                  <a:tcPr/>
                </a:tc>
                <a:tc>
                  <a:txBody>
                    <a:bodyPr/>
                    <a:lstStyle/>
                    <a:p>
                      <a:pPr algn="ctr"/>
                      <a:r>
                        <a:rPr lang="en-US" altLang="zh-CN" dirty="0"/>
                        <a:t>36</a:t>
                      </a:r>
                      <a:endParaRPr lang="zh-CN" altLang="en-US" dirty="0"/>
                    </a:p>
                  </a:txBody>
                  <a:tcPr/>
                </a:tc>
                <a:tc>
                  <a:txBody>
                    <a:bodyPr/>
                    <a:lstStyle/>
                    <a:p>
                      <a:pPr algn="ctr"/>
                      <a:r>
                        <a:rPr lang="en-US" altLang="zh-CN" dirty="0"/>
                        <a:t>62</a:t>
                      </a:r>
                      <a:endParaRPr lang="zh-CN" altLang="en-US" dirty="0"/>
                    </a:p>
                  </a:txBody>
                  <a:tcPr/>
                </a:tc>
                <a:tc>
                  <a:txBody>
                    <a:bodyPr/>
                    <a:lstStyle/>
                    <a:p>
                      <a:pPr algn="ctr"/>
                      <a:r>
                        <a:rPr lang="en-US" altLang="zh-CN" dirty="0"/>
                        <a:t>43</a:t>
                      </a:r>
                      <a:endParaRPr lang="zh-CN" altLang="en-US" dirty="0"/>
                    </a:p>
                  </a:txBody>
                  <a:tcPr/>
                </a:tc>
                <a:tc>
                  <a:txBody>
                    <a:bodyPr/>
                    <a:lstStyle/>
                    <a:p>
                      <a:pPr algn="ctr"/>
                      <a:r>
                        <a:rPr lang="en-US" altLang="zh-CN" dirty="0"/>
                        <a:t>94</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35</a:t>
                      </a:r>
                      <a:endParaRPr lang="zh-CN" altLang="en-US" dirty="0"/>
                    </a:p>
                  </a:txBody>
                  <a:tcPr/>
                </a:tc>
                <a:tc>
                  <a:txBody>
                    <a:bodyPr/>
                    <a:lstStyle/>
                    <a:p>
                      <a:pPr algn="ctr"/>
                      <a:r>
                        <a:rPr lang="en-US" altLang="zh-CN" dirty="0"/>
                        <a:t>52</a:t>
                      </a:r>
                      <a:endParaRPr lang="zh-CN" altLang="en-US" dirty="0"/>
                    </a:p>
                  </a:txBody>
                  <a:tcPr/>
                </a:tc>
                <a:tc>
                  <a:txBody>
                    <a:bodyPr/>
                    <a:lstStyle/>
                    <a:p>
                      <a:pPr algn="ctr"/>
                      <a:r>
                        <a:rPr lang="en-US" altLang="zh-CN" dirty="0"/>
                        <a:t>85</a:t>
                      </a:r>
                      <a:endParaRPr lang="zh-CN" altLang="en-US" dirty="0"/>
                    </a:p>
                  </a:txBody>
                  <a:tcPr/>
                </a:tc>
                <a:extLst>
                  <a:ext uri="{0D108BD9-81ED-4DB2-BD59-A6C34878D82A}">
                    <a16:rowId xmlns:a16="http://schemas.microsoft.com/office/drawing/2014/main" val="10000"/>
                  </a:ext>
                </a:extLst>
              </a:tr>
            </a:tbl>
          </a:graphicData>
        </a:graphic>
      </p:graphicFrame>
      <p:sp>
        <p:nvSpPr>
          <p:cNvPr id="722" name="矩形 721"/>
          <p:cNvSpPr/>
          <p:nvPr/>
        </p:nvSpPr>
        <p:spPr>
          <a:xfrm>
            <a:off x="868419" y="3861048"/>
            <a:ext cx="2767104" cy="400110"/>
          </a:xfrm>
          <a:prstGeom prst="rect">
            <a:avLst/>
          </a:prstGeom>
        </p:spPr>
        <p:txBody>
          <a:bodyPr wrap="none">
            <a:spAutoFit/>
          </a:bodyPr>
          <a:lstStyle/>
          <a:p>
            <a:r>
              <a:rPr lang="zh-CN" altLang="en-US" sz="2000" b="1" dirty="0"/>
              <a:t>第二次循环第</a:t>
            </a:r>
            <a:r>
              <a:rPr lang="en-US" altLang="zh-CN" sz="2000" b="1" dirty="0"/>
              <a:t>1</a:t>
            </a:r>
            <a:r>
              <a:rPr lang="zh-CN" altLang="en-US" sz="2000" b="1" dirty="0"/>
              <a:t>、</a:t>
            </a:r>
            <a:r>
              <a:rPr lang="en-US" altLang="zh-CN" sz="2000" b="1" dirty="0"/>
              <a:t>2</a:t>
            </a:r>
            <a:r>
              <a:rPr lang="zh-CN" altLang="en-US" sz="2000" b="1" dirty="0"/>
              <a:t>步：</a:t>
            </a:r>
          </a:p>
        </p:txBody>
      </p:sp>
      <p:graphicFrame>
        <p:nvGraphicFramePr>
          <p:cNvPr id="723" name="表格 722"/>
          <p:cNvGraphicFramePr>
            <a:graphicFrameLocks noGrp="1"/>
          </p:cNvGraphicFramePr>
          <p:nvPr>
            <p:extLst>
              <p:ext uri="{D42A27DB-BD31-4B8C-83A1-F6EECF244321}">
                <p14:modId xmlns:p14="http://schemas.microsoft.com/office/powerpoint/2010/main" val="1663537600"/>
              </p:ext>
            </p:extLst>
          </p:nvPr>
        </p:nvGraphicFramePr>
        <p:xfrm>
          <a:off x="1711733" y="4394721"/>
          <a:ext cx="6096002" cy="370840"/>
        </p:xfrm>
        <a:graphic>
          <a:graphicData uri="http://schemas.openxmlformats.org/drawingml/2006/table">
            <a:tbl>
              <a:tblPr firstRow="1" bandRow="1">
                <a:tableStyleId>{5940675A-B579-460E-94D1-54222C63F5DA}</a:tableStyleId>
              </a:tblPr>
              <a:tblGrid>
                <a:gridCol w="554182">
                  <a:extLst>
                    <a:ext uri="{9D8B030D-6E8A-4147-A177-3AD203B41FA5}">
                      <a16:colId xmlns:a16="http://schemas.microsoft.com/office/drawing/2014/main" val="20000"/>
                    </a:ext>
                  </a:extLst>
                </a:gridCol>
                <a:gridCol w="554182">
                  <a:extLst>
                    <a:ext uri="{9D8B030D-6E8A-4147-A177-3AD203B41FA5}">
                      <a16:colId xmlns:a16="http://schemas.microsoft.com/office/drawing/2014/main" val="20001"/>
                    </a:ext>
                  </a:extLst>
                </a:gridCol>
                <a:gridCol w="554182">
                  <a:extLst>
                    <a:ext uri="{9D8B030D-6E8A-4147-A177-3AD203B41FA5}">
                      <a16:colId xmlns:a16="http://schemas.microsoft.com/office/drawing/2014/main" val="20002"/>
                    </a:ext>
                  </a:extLst>
                </a:gridCol>
                <a:gridCol w="554182">
                  <a:extLst>
                    <a:ext uri="{9D8B030D-6E8A-4147-A177-3AD203B41FA5}">
                      <a16:colId xmlns:a16="http://schemas.microsoft.com/office/drawing/2014/main" val="20003"/>
                    </a:ext>
                  </a:extLst>
                </a:gridCol>
                <a:gridCol w="554182">
                  <a:extLst>
                    <a:ext uri="{9D8B030D-6E8A-4147-A177-3AD203B41FA5}">
                      <a16:colId xmlns:a16="http://schemas.microsoft.com/office/drawing/2014/main" val="20004"/>
                    </a:ext>
                  </a:extLst>
                </a:gridCol>
                <a:gridCol w="554182">
                  <a:extLst>
                    <a:ext uri="{9D8B030D-6E8A-4147-A177-3AD203B41FA5}">
                      <a16:colId xmlns:a16="http://schemas.microsoft.com/office/drawing/2014/main" val="20005"/>
                    </a:ext>
                  </a:extLst>
                </a:gridCol>
                <a:gridCol w="554182">
                  <a:extLst>
                    <a:ext uri="{9D8B030D-6E8A-4147-A177-3AD203B41FA5}">
                      <a16:colId xmlns:a16="http://schemas.microsoft.com/office/drawing/2014/main" val="20006"/>
                    </a:ext>
                  </a:extLst>
                </a:gridCol>
                <a:gridCol w="554182">
                  <a:extLst>
                    <a:ext uri="{9D8B030D-6E8A-4147-A177-3AD203B41FA5}">
                      <a16:colId xmlns:a16="http://schemas.microsoft.com/office/drawing/2014/main" val="20007"/>
                    </a:ext>
                  </a:extLst>
                </a:gridCol>
                <a:gridCol w="554182">
                  <a:extLst>
                    <a:ext uri="{9D8B030D-6E8A-4147-A177-3AD203B41FA5}">
                      <a16:colId xmlns:a16="http://schemas.microsoft.com/office/drawing/2014/main" val="20008"/>
                    </a:ext>
                  </a:extLst>
                </a:gridCol>
                <a:gridCol w="554182">
                  <a:extLst>
                    <a:ext uri="{9D8B030D-6E8A-4147-A177-3AD203B41FA5}">
                      <a16:colId xmlns:a16="http://schemas.microsoft.com/office/drawing/2014/main" val="20009"/>
                    </a:ext>
                  </a:extLst>
                </a:gridCol>
                <a:gridCol w="554182">
                  <a:extLst>
                    <a:ext uri="{9D8B030D-6E8A-4147-A177-3AD203B41FA5}">
                      <a16:colId xmlns:a16="http://schemas.microsoft.com/office/drawing/2014/main" val="20010"/>
                    </a:ext>
                  </a:extLst>
                </a:gridCol>
              </a:tblGrid>
              <a:tr h="370840">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0000"/>
                  </a:ext>
                </a:extLst>
              </a:tr>
            </a:tbl>
          </a:graphicData>
        </a:graphic>
      </p:graphicFrame>
      <p:sp>
        <p:nvSpPr>
          <p:cNvPr id="724" name="矩形 723"/>
          <p:cNvSpPr/>
          <p:nvPr/>
        </p:nvSpPr>
        <p:spPr>
          <a:xfrm>
            <a:off x="1774079" y="4394721"/>
            <a:ext cx="418704" cy="369332"/>
          </a:xfrm>
          <a:prstGeom prst="rect">
            <a:avLst/>
          </a:prstGeom>
        </p:spPr>
        <p:txBody>
          <a:bodyPr wrap="none">
            <a:spAutoFit/>
          </a:bodyPr>
          <a:lstStyle/>
          <a:p>
            <a:pPr algn="ctr"/>
            <a:r>
              <a:rPr lang="en-US" altLang="zh-CN" b="1" dirty="0">
                <a:solidFill>
                  <a:srgbClr val="C00000"/>
                </a:solidFill>
              </a:rPr>
              <a:t>12</a:t>
            </a:r>
            <a:endParaRPr lang="zh-CN" altLang="en-US" b="1" dirty="0">
              <a:solidFill>
                <a:srgbClr val="C00000"/>
              </a:solidFill>
            </a:endParaRPr>
          </a:p>
        </p:txBody>
      </p:sp>
      <p:sp>
        <p:nvSpPr>
          <p:cNvPr id="725" name="矩形 724"/>
          <p:cNvSpPr/>
          <p:nvPr/>
        </p:nvSpPr>
        <p:spPr>
          <a:xfrm>
            <a:off x="3881804" y="3881373"/>
            <a:ext cx="947055" cy="369332"/>
          </a:xfrm>
          <a:prstGeom prst="rect">
            <a:avLst/>
          </a:prstGeom>
        </p:spPr>
        <p:txBody>
          <a:bodyPr wrap="none">
            <a:spAutoFit/>
          </a:bodyPr>
          <a:lstStyle/>
          <a:p>
            <a:pPr algn="ctr"/>
            <a:r>
              <a:rPr lang="en-US" altLang="zh-CN" b="1" dirty="0" err="1"/>
              <a:t>Tmp</a:t>
            </a:r>
            <a:r>
              <a:rPr lang="en-US" altLang="zh-CN" b="1" dirty="0"/>
              <a:t>=59</a:t>
            </a:r>
            <a:endParaRPr lang="zh-CN" altLang="en-US" b="1" dirty="0"/>
          </a:p>
        </p:txBody>
      </p:sp>
      <p:sp>
        <p:nvSpPr>
          <p:cNvPr id="726" name="矩形 725"/>
          <p:cNvSpPr/>
          <p:nvPr/>
        </p:nvSpPr>
        <p:spPr>
          <a:xfrm>
            <a:off x="2321194" y="4394721"/>
            <a:ext cx="418704" cy="369332"/>
          </a:xfrm>
          <a:prstGeom prst="rect">
            <a:avLst/>
          </a:prstGeom>
        </p:spPr>
        <p:txBody>
          <a:bodyPr wrap="none">
            <a:spAutoFit/>
          </a:bodyPr>
          <a:lstStyle/>
          <a:p>
            <a:pPr algn="ctr"/>
            <a:r>
              <a:rPr lang="en-US" altLang="zh-CN" b="1" dirty="0">
                <a:solidFill>
                  <a:srgbClr val="C00000"/>
                </a:solidFill>
              </a:rPr>
              <a:t>44</a:t>
            </a:r>
            <a:endParaRPr lang="zh-CN" altLang="en-US" b="1" dirty="0">
              <a:solidFill>
                <a:srgbClr val="C00000"/>
              </a:solidFill>
            </a:endParaRPr>
          </a:p>
        </p:txBody>
      </p:sp>
      <p:graphicFrame>
        <p:nvGraphicFramePr>
          <p:cNvPr id="727" name="表格 726"/>
          <p:cNvGraphicFramePr>
            <a:graphicFrameLocks noGrp="1"/>
          </p:cNvGraphicFramePr>
          <p:nvPr>
            <p:extLst>
              <p:ext uri="{D42A27DB-BD31-4B8C-83A1-F6EECF244321}">
                <p14:modId xmlns:p14="http://schemas.microsoft.com/office/powerpoint/2010/main" val="2777911984"/>
              </p:ext>
            </p:extLst>
          </p:nvPr>
        </p:nvGraphicFramePr>
        <p:xfrm>
          <a:off x="3378175" y="4394312"/>
          <a:ext cx="4433456" cy="370840"/>
        </p:xfrm>
        <a:graphic>
          <a:graphicData uri="http://schemas.openxmlformats.org/drawingml/2006/table">
            <a:tbl>
              <a:tblPr firstRow="1" bandRow="1">
                <a:tableStyleId>{5940675A-B579-460E-94D1-54222C63F5DA}</a:tableStyleId>
              </a:tblPr>
              <a:tblGrid>
                <a:gridCol w="554182">
                  <a:extLst>
                    <a:ext uri="{9D8B030D-6E8A-4147-A177-3AD203B41FA5}">
                      <a16:colId xmlns:a16="http://schemas.microsoft.com/office/drawing/2014/main" val="20000"/>
                    </a:ext>
                  </a:extLst>
                </a:gridCol>
                <a:gridCol w="554182">
                  <a:extLst>
                    <a:ext uri="{9D8B030D-6E8A-4147-A177-3AD203B41FA5}">
                      <a16:colId xmlns:a16="http://schemas.microsoft.com/office/drawing/2014/main" val="20001"/>
                    </a:ext>
                  </a:extLst>
                </a:gridCol>
                <a:gridCol w="554182">
                  <a:extLst>
                    <a:ext uri="{9D8B030D-6E8A-4147-A177-3AD203B41FA5}">
                      <a16:colId xmlns:a16="http://schemas.microsoft.com/office/drawing/2014/main" val="20002"/>
                    </a:ext>
                  </a:extLst>
                </a:gridCol>
                <a:gridCol w="554182">
                  <a:extLst>
                    <a:ext uri="{9D8B030D-6E8A-4147-A177-3AD203B41FA5}">
                      <a16:colId xmlns:a16="http://schemas.microsoft.com/office/drawing/2014/main" val="20003"/>
                    </a:ext>
                  </a:extLst>
                </a:gridCol>
                <a:gridCol w="554182">
                  <a:extLst>
                    <a:ext uri="{9D8B030D-6E8A-4147-A177-3AD203B41FA5}">
                      <a16:colId xmlns:a16="http://schemas.microsoft.com/office/drawing/2014/main" val="20004"/>
                    </a:ext>
                  </a:extLst>
                </a:gridCol>
                <a:gridCol w="554182">
                  <a:extLst>
                    <a:ext uri="{9D8B030D-6E8A-4147-A177-3AD203B41FA5}">
                      <a16:colId xmlns:a16="http://schemas.microsoft.com/office/drawing/2014/main" val="20005"/>
                    </a:ext>
                  </a:extLst>
                </a:gridCol>
                <a:gridCol w="554182">
                  <a:extLst>
                    <a:ext uri="{9D8B030D-6E8A-4147-A177-3AD203B41FA5}">
                      <a16:colId xmlns:a16="http://schemas.microsoft.com/office/drawing/2014/main" val="20006"/>
                    </a:ext>
                  </a:extLst>
                </a:gridCol>
                <a:gridCol w="554182">
                  <a:extLst>
                    <a:ext uri="{9D8B030D-6E8A-4147-A177-3AD203B41FA5}">
                      <a16:colId xmlns:a16="http://schemas.microsoft.com/office/drawing/2014/main" val="20007"/>
                    </a:ext>
                  </a:extLst>
                </a:gridCol>
              </a:tblGrid>
              <a:tr h="370840">
                <a:tc>
                  <a:txBody>
                    <a:bodyPr/>
                    <a:lstStyle/>
                    <a:p>
                      <a:pPr algn="ctr"/>
                      <a:r>
                        <a:rPr lang="en-US" altLang="zh-CN" dirty="0"/>
                        <a:t>36</a:t>
                      </a:r>
                      <a:endParaRPr lang="zh-CN" altLang="en-US" dirty="0"/>
                    </a:p>
                  </a:txBody>
                  <a:tcPr/>
                </a:tc>
                <a:tc>
                  <a:txBody>
                    <a:bodyPr/>
                    <a:lstStyle/>
                    <a:p>
                      <a:pPr algn="ctr"/>
                      <a:r>
                        <a:rPr lang="en-US" altLang="zh-CN" dirty="0"/>
                        <a:t>62</a:t>
                      </a:r>
                      <a:endParaRPr lang="zh-CN" altLang="en-US" dirty="0"/>
                    </a:p>
                  </a:txBody>
                  <a:tcPr/>
                </a:tc>
                <a:tc>
                  <a:txBody>
                    <a:bodyPr/>
                    <a:lstStyle/>
                    <a:p>
                      <a:pPr algn="ctr"/>
                      <a:r>
                        <a:rPr lang="en-US" altLang="zh-CN" dirty="0"/>
                        <a:t>43</a:t>
                      </a:r>
                      <a:endParaRPr lang="zh-CN" altLang="en-US" dirty="0"/>
                    </a:p>
                  </a:txBody>
                  <a:tcPr/>
                </a:tc>
                <a:tc>
                  <a:txBody>
                    <a:bodyPr/>
                    <a:lstStyle/>
                    <a:p>
                      <a:pPr algn="ctr"/>
                      <a:r>
                        <a:rPr lang="en-US" altLang="zh-CN" dirty="0"/>
                        <a:t>94</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35</a:t>
                      </a:r>
                      <a:endParaRPr lang="zh-CN" altLang="en-US" dirty="0"/>
                    </a:p>
                  </a:txBody>
                  <a:tcPr/>
                </a:tc>
                <a:tc>
                  <a:txBody>
                    <a:bodyPr/>
                    <a:lstStyle/>
                    <a:p>
                      <a:pPr algn="ctr"/>
                      <a:r>
                        <a:rPr lang="en-US" altLang="zh-CN" dirty="0"/>
                        <a:t>52</a:t>
                      </a:r>
                      <a:endParaRPr lang="zh-CN" altLang="en-US" dirty="0"/>
                    </a:p>
                  </a:txBody>
                  <a:tcPr/>
                </a:tc>
                <a:tc>
                  <a:txBody>
                    <a:bodyPr/>
                    <a:lstStyle/>
                    <a:p>
                      <a:pPr algn="ctr"/>
                      <a:r>
                        <a:rPr lang="en-US" altLang="zh-CN" dirty="0"/>
                        <a:t>85</a:t>
                      </a:r>
                      <a:endParaRPr lang="zh-CN" altLang="en-US" dirty="0"/>
                    </a:p>
                  </a:txBody>
                  <a:tcPr/>
                </a:tc>
                <a:extLst>
                  <a:ext uri="{0D108BD9-81ED-4DB2-BD59-A6C34878D82A}">
                    <a16:rowId xmlns:a16="http://schemas.microsoft.com/office/drawing/2014/main" val="10000"/>
                  </a:ext>
                </a:extLst>
              </a:tr>
            </a:tbl>
          </a:graphicData>
        </a:graphic>
      </p:graphicFrame>
      <p:sp>
        <p:nvSpPr>
          <p:cNvPr id="728" name="矩形 727"/>
          <p:cNvSpPr/>
          <p:nvPr/>
        </p:nvSpPr>
        <p:spPr>
          <a:xfrm>
            <a:off x="2888120" y="4395820"/>
            <a:ext cx="418704" cy="369332"/>
          </a:xfrm>
          <a:prstGeom prst="rect">
            <a:avLst/>
          </a:prstGeom>
        </p:spPr>
        <p:txBody>
          <a:bodyPr wrap="none">
            <a:spAutoFit/>
          </a:bodyPr>
          <a:lstStyle/>
          <a:p>
            <a:pPr algn="ctr"/>
            <a:r>
              <a:rPr lang="en-US" altLang="zh-CN" dirty="0"/>
              <a:t>59</a:t>
            </a:r>
            <a:endParaRPr lang="zh-CN" altLang="en-US" dirty="0"/>
          </a:p>
        </p:txBody>
      </p:sp>
      <p:sp>
        <p:nvSpPr>
          <p:cNvPr id="729" name="矩形 728"/>
          <p:cNvSpPr/>
          <p:nvPr/>
        </p:nvSpPr>
        <p:spPr>
          <a:xfrm>
            <a:off x="1784470" y="3305309"/>
            <a:ext cx="418704" cy="369332"/>
          </a:xfrm>
          <a:prstGeom prst="rect">
            <a:avLst/>
          </a:prstGeom>
        </p:spPr>
        <p:txBody>
          <a:bodyPr wrap="none">
            <a:spAutoFit/>
          </a:bodyPr>
          <a:lstStyle/>
          <a:p>
            <a:pPr algn="ctr"/>
            <a:r>
              <a:rPr lang="en-US" altLang="zh-CN" b="1" dirty="0">
                <a:solidFill>
                  <a:srgbClr val="C00000"/>
                </a:solidFill>
              </a:rPr>
              <a:t>12</a:t>
            </a:r>
            <a:endParaRPr lang="zh-CN" altLang="en-US" b="1" dirty="0">
              <a:solidFill>
                <a:srgbClr val="C00000"/>
              </a:solidFill>
            </a:endParaRPr>
          </a:p>
        </p:txBody>
      </p:sp>
      <p:sp>
        <p:nvSpPr>
          <p:cNvPr id="730" name="矩形 729"/>
          <p:cNvSpPr/>
          <p:nvPr/>
        </p:nvSpPr>
        <p:spPr>
          <a:xfrm>
            <a:off x="2884643" y="4395130"/>
            <a:ext cx="418704" cy="369332"/>
          </a:xfrm>
          <a:prstGeom prst="rect">
            <a:avLst/>
          </a:prstGeom>
        </p:spPr>
        <p:txBody>
          <a:bodyPr wrap="none">
            <a:spAutoFit/>
          </a:bodyPr>
          <a:lstStyle/>
          <a:p>
            <a:pPr algn="ctr"/>
            <a:r>
              <a:rPr lang="en-US" altLang="zh-CN" b="1" dirty="0">
                <a:solidFill>
                  <a:srgbClr val="C00000"/>
                </a:solidFill>
              </a:rPr>
              <a:t>59</a:t>
            </a:r>
            <a:endParaRPr lang="zh-CN" altLang="en-US" b="1" dirty="0">
              <a:solidFill>
                <a:srgbClr val="C00000"/>
              </a:solidFill>
            </a:endParaRPr>
          </a:p>
        </p:txBody>
      </p:sp>
      <p:sp>
        <p:nvSpPr>
          <p:cNvPr id="731" name="Freeform 337"/>
          <p:cNvSpPr>
            <a:spLocks/>
          </p:cNvSpPr>
          <p:nvPr/>
        </p:nvSpPr>
        <p:spPr bwMode="auto">
          <a:xfrm rot="4140000">
            <a:off x="3262191" y="3719572"/>
            <a:ext cx="144000" cy="1449852"/>
          </a:xfrm>
          <a:custGeom>
            <a:avLst/>
            <a:gdLst>
              <a:gd name="T0" fmla="*/ 0 w 226"/>
              <a:gd name="T1" fmla="*/ 0 h 363"/>
              <a:gd name="T2" fmla="*/ 2147483647 w 226"/>
              <a:gd name="T3" fmla="*/ 2147483647 h 363"/>
              <a:gd name="T4" fmla="*/ 0 w 226"/>
              <a:gd name="T5" fmla="*/ 2147483647 h 363"/>
              <a:gd name="T6" fmla="*/ 0 60000 65536"/>
              <a:gd name="T7" fmla="*/ 0 60000 65536"/>
              <a:gd name="T8" fmla="*/ 0 60000 65536"/>
              <a:gd name="T9" fmla="*/ 0 w 226"/>
              <a:gd name="T10" fmla="*/ 0 h 363"/>
              <a:gd name="T11" fmla="*/ 226 w 226"/>
              <a:gd name="T12" fmla="*/ 363 h 363"/>
            </a:gdLst>
            <a:ahLst/>
            <a:cxnLst>
              <a:cxn ang="T6">
                <a:pos x="T0" y="T1"/>
              </a:cxn>
              <a:cxn ang="T7">
                <a:pos x="T2" y="T3"/>
              </a:cxn>
              <a:cxn ang="T8">
                <a:pos x="T4" y="T5"/>
              </a:cxn>
            </a:cxnLst>
            <a:rect l="T9" t="T10" r="T11" b="T12"/>
            <a:pathLst>
              <a:path w="226" h="363">
                <a:moveTo>
                  <a:pt x="0" y="0"/>
                </a:moveTo>
                <a:cubicBezTo>
                  <a:pt x="113" y="60"/>
                  <a:pt x="226" y="121"/>
                  <a:pt x="226" y="181"/>
                </a:cubicBezTo>
                <a:cubicBezTo>
                  <a:pt x="226" y="241"/>
                  <a:pt x="113" y="302"/>
                  <a:pt x="0" y="363"/>
                </a:cubicBezTo>
              </a:path>
            </a:pathLst>
          </a:custGeom>
          <a:noFill/>
          <a:ln w="38100" cmpd="sng">
            <a:solidFill>
              <a:srgbClr val="FF0000"/>
            </a:solidFill>
            <a:bevel/>
            <a:headEnd type="triangle" w="sm"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2" name="Freeform 337"/>
          <p:cNvSpPr>
            <a:spLocks/>
          </p:cNvSpPr>
          <p:nvPr/>
        </p:nvSpPr>
        <p:spPr bwMode="auto">
          <a:xfrm rot="4440000">
            <a:off x="2938570" y="3477116"/>
            <a:ext cx="144000" cy="1944000"/>
          </a:xfrm>
          <a:custGeom>
            <a:avLst/>
            <a:gdLst>
              <a:gd name="T0" fmla="*/ 0 w 226"/>
              <a:gd name="T1" fmla="*/ 0 h 363"/>
              <a:gd name="T2" fmla="*/ 2147483647 w 226"/>
              <a:gd name="T3" fmla="*/ 2147483647 h 363"/>
              <a:gd name="T4" fmla="*/ 0 w 226"/>
              <a:gd name="T5" fmla="*/ 2147483647 h 363"/>
              <a:gd name="T6" fmla="*/ 0 60000 65536"/>
              <a:gd name="T7" fmla="*/ 0 60000 65536"/>
              <a:gd name="T8" fmla="*/ 0 60000 65536"/>
              <a:gd name="T9" fmla="*/ 0 w 226"/>
              <a:gd name="T10" fmla="*/ 0 h 363"/>
              <a:gd name="T11" fmla="*/ 226 w 226"/>
              <a:gd name="T12" fmla="*/ 363 h 363"/>
            </a:gdLst>
            <a:ahLst/>
            <a:cxnLst>
              <a:cxn ang="T6">
                <a:pos x="T0" y="T1"/>
              </a:cxn>
              <a:cxn ang="T7">
                <a:pos x="T2" y="T3"/>
              </a:cxn>
              <a:cxn ang="T8">
                <a:pos x="T4" y="T5"/>
              </a:cxn>
            </a:cxnLst>
            <a:rect l="T9" t="T10" r="T11" b="T12"/>
            <a:pathLst>
              <a:path w="226" h="363">
                <a:moveTo>
                  <a:pt x="0" y="0"/>
                </a:moveTo>
                <a:cubicBezTo>
                  <a:pt x="113" y="60"/>
                  <a:pt x="226" y="121"/>
                  <a:pt x="226" y="181"/>
                </a:cubicBezTo>
                <a:cubicBezTo>
                  <a:pt x="226" y="241"/>
                  <a:pt x="113" y="302"/>
                  <a:pt x="0" y="363"/>
                </a:cubicBezTo>
              </a:path>
            </a:pathLst>
          </a:custGeom>
          <a:noFill/>
          <a:ln w="38100" cmpd="sng">
            <a:solidFill>
              <a:srgbClr val="00B050"/>
            </a:solidFill>
            <a:bevel/>
            <a:headEnd type="triangle" w="sm"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715"/>
                                        </p:tgtEl>
                                        <p:attrNameLst>
                                          <p:attrName>style.visibility</p:attrName>
                                        </p:attrNameLst>
                                      </p:cBhvr>
                                      <p:to>
                                        <p:strVal val="visible"/>
                                      </p:to>
                                    </p:set>
                                    <p:animEffect transition="in" filter="wipe(up)">
                                      <p:cBhvr>
                                        <p:cTn id="11" dur="500"/>
                                        <p:tgtEl>
                                          <p:spTgt spid="71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1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716"/>
                                        </p:tgtEl>
                                        <p:attrNameLst>
                                          <p:attrName>style.visibility</p:attrName>
                                        </p:attrNameLst>
                                      </p:cBhvr>
                                      <p:to>
                                        <p:strVal val="visible"/>
                                      </p:to>
                                    </p:set>
                                    <p:animEffect transition="in" filter="wipe(up)">
                                      <p:cBhvr>
                                        <p:cTn id="20" dur="500"/>
                                        <p:tgtEl>
                                          <p:spTgt spid="716"/>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xit" presetSubtype="4" fill="hold" grpId="1" nodeType="clickEffect">
                                  <p:stCondLst>
                                    <p:cond delay="0"/>
                                  </p:stCondLst>
                                  <p:childTnLst>
                                    <p:animEffect transition="out" filter="wipe(down)">
                                      <p:cBhvr>
                                        <p:cTn id="40" dur="500"/>
                                        <p:tgtEl>
                                          <p:spTgt spid="718"/>
                                        </p:tgtEl>
                                      </p:cBhvr>
                                    </p:animEffect>
                                    <p:set>
                                      <p:cBhvr>
                                        <p:cTn id="41" dur="1" fill="hold">
                                          <p:stCondLst>
                                            <p:cond delay="499"/>
                                          </p:stCondLst>
                                        </p:cTn>
                                        <p:tgtEl>
                                          <p:spTgt spid="718"/>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72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72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722"/>
                                        </p:tgtEl>
                                        <p:attrNameLst>
                                          <p:attrName>style.visibility</p:attrName>
                                        </p:attrNameLst>
                                      </p:cBhvr>
                                      <p:to>
                                        <p:strVal val="visible"/>
                                      </p:to>
                                    </p:set>
                                    <p:animEffect transition="in" filter="wipe(up)">
                                      <p:cBhvr>
                                        <p:cTn id="54" dur="500"/>
                                        <p:tgtEl>
                                          <p:spTgt spid="72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2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27"/>
                                        </p:tgtEl>
                                        <p:attrNameLst>
                                          <p:attrName>style.visibility</p:attrName>
                                        </p:attrNameLst>
                                      </p:cBhvr>
                                      <p:to>
                                        <p:strVal val="visible"/>
                                      </p:to>
                                    </p:set>
                                  </p:childTnLst>
                                </p:cTn>
                              </p:par>
                            </p:childTnLst>
                          </p:cTn>
                        </p:par>
                        <p:par>
                          <p:cTn id="63" fill="hold">
                            <p:stCondLst>
                              <p:cond delay="0"/>
                            </p:stCondLst>
                            <p:childTnLst>
                              <p:par>
                                <p:cTn id="64" presetID="1" presetClass="entr" presetSubtype="0" fill="hold" grpId="0" nodeType="afterEffect">
                                  <p:stCondLst>
                                    <p:cond delay="0"/>
                                  </p:stCondLst>
                                  <p:childTnLst>
                                    <p:set>
                                      <p:cBhvr>
                                        <p:cTn id="65" dur="1" fill="hold">
                                          <p:stCondLst>
                                            <p:cond delay="0"/>
                                          </p:stCondLst>
                                        </p:cTn>
                                        <p:tgtEl>
                                          <p:spTgt spid="724"/>
                                        </p:tgtEl>
                                        <p:attrNameLst>
                                          <p:attrName>style.visibility</p:attrName>
                                        </p:attrNameLst>
                                      </p:cBhvr>
                                      <p:to>
                                        <p:strVal val="visible"/>
                                      </p:to>
                                    </p:set>
                                  </p:childTnLst>
                                </p:cTn>
                              </p:par>
                            </p:childTnLst>
                          </p:cTn>
                        </p:par>
                        <p:par>
                          <p:cTn id="66" fill="hold">
                            <p:stCondLst>
                              <p:cond delay="0"/>
                            </p:stCondLst>
                            <p:childTnLst>
                              <p:par>
                                <p:cTn id="67" presetID="1" presetClass="entr" presetSubtype="0" fill="hold" grpId="0" nodeType="afterEffect">
                                  <p:stCondLst>
                                    <p:cond delay="0"/>
                                  </p:stCondLst>
                                  <p:childTnLst>
                                    <p:set>
                                      <p:cBhvr>
                                        <p:cTn id="68" dur="1" fill="hold">
                                          <p:stCondLst>
                                            <p:cond delay="0"/>
                                          </p:stCondLst>
                                        </p:cTn>
                                        <p:tgtEl>
                                          <p:spTgt spid="726"/>
                                        </p:tgtEl>
                                        <p:attrNameLst>
                                          <p:attrName>style.visibility</p:attrName>
                                        </p:attrNameLst>
                                      </p:cBhvr>
                                      <p:to>
                                        <p:strVal val="visible"/>
                                      </p:to>
                                    </p:set>
                                  </p:childTnLst>
                                </p:cTn>
                              </p:par>
                            </p:childTnLst>
                          </p:cTn>
                        </p:par>
                        <p:par>
                          <p:cTn id="69" fill="hold">
                            <p:stCondLst>
                              <p:cond delay="0"/>
                            </p:stCondLst>
                            <p:childTnLst>
                              <p:par>
                                <p:cTn id="70" presetID="1" presetClass="entr" presetSubtype="0" fill="hold" grpId="0" nodeType="afterEffect">
                                  <p:stCondLst>
                                    <p:cond delay="0"/>
                                  </p:stCondLst>
                                  <p:childTnLst>
                                    <p:set>
                                      <p:cBhvr>
                                        <p:cTn id="71" dur="1" fill="hold">
                                          <p:stCondLst>
                                            <p:cond delay="0"/>
                                          </p:stCondLst>
                                        </p:cTn>
                                        <p:tgtEl>
                                          <p:spTgt spid="72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xit" presetSubtype="4" fill="hold" grpId="1" nodeType="clickEffect">
                                  <p:stCondLst>
                                    <p:cond delay="0"/>
                                  </p:stCondLst>
                                  <p:childTnLst>
                                    <p:animEffect transition="out" filter="wipe(down)">
                                      <p:cBhvr>
                                        <p:cTn id="75" dur="500"/>
                                        <p:tgtEl>
                                          <p:spTgt spid="728"/>
                                        </p:tgtEl>
                                      </p:cBhvr>
                                    </p:animEffect>
                                    <p:set>
                                      <p:cBhvr>
                                        <p:cTn id="76" dur="1" fill="hold">
                                          <p:stCondLst>
                                            <p:cond delay="499"/>
                                          </p:stCondLst>
                                        </p:cTn>
                                        <p:tgtEl>
                                          <p:spTgt spid="728"/>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72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73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732"/>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7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5" grpId="0"/>
      <p:bldP spid="715" grpId="0"/>
      <p:bldP spid="716" grpId="0"/>
      <p:bldP spid="718" grpId="0"/>
      <p:bldP spid="718" grpId="1"/>
      <p:bldP spid="719" grpId="0"/>
      <p:bldP spid="720" grpId="0"/>
      <p:bldP spid="722" grpId="0"/>
      <p:bldP spid="724" grpId="0"/>
      <p:bldP spid="725" grpId="0"/>
      <p:bldP spid="726" grpId="0"/>
      <p:bldP spid="728" grpId="0"/>
      <p:bldP spid="728" grpId="1"/>
      <p:bldP spid="729" grpId="0"/>
      <p:bldP spid="730" grpId="0"/>
      <p:bldP spid="731" grpId="0" animBg="1"/>
      <p:bldP spid="73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292288"/>
            <a:ext cx="8352928" cy="6017032"/>
          </a:xfrm>
          <a:prstGeom prst="rect">
            <a:avLst/>
          </a:prstGeom>
        </p:spPr>
        <p:txBody>
          <a:bodyPr wrap="square">
            <a:spAutoFit/>
          </a:bodyPr>
          <a:lstStyle/>
          <a:p>
            <a:pPr>
              <a:lnSpc>
                <a:spcPct val="125000"/>
              </a:lnSpc>
            </a:pPr>
            <a:r>
              <a:rPr lang="en-US" altLang="zh-CN" sz="2800" b="1" dirty="0">
                <a:latin typeface="Times New Roman" panose="02020603050405020304" pitchFamily="18" charset="0"/>
                <a:cs typeface="Times New Roman" panose="02020603050405020304" pitchFamily="18" charset="0"/>
              </a:rPr>
              <a:t>void </a:t>
            </a:r>
            <a:r>
              <a:rPr lang="en-US" altLang="zh-CN" sz="2800" b="1" dirty="0" err="1">
                <a:latin typeface="Times New Roman" panose="02020603050405020304" pitchFamily="18" charset="0"/>
                <a:cs typeface="Times New Roman" panose="02020603050405020304" pitchFamily="18" charset="0"/>
              </a:rPr>
              <a:t>InsertionSort</a:t>
            </a:r>
            <a:r>
              <a:rPr lang="en-US" altLang="zh-CN" sz="2800" b="1" dirty="0">
                <a:latin typeface="Times New Roman" panose="02020603050405020304" pitchFamily="18" charset="0"/>
                <a:cs typeface="Times New Roman" panose="02020603050405020304" pitchFamily="18" charset="0"/>
              </a:rPr>
              <a:t>( </a:t>
            </a:r>
            <a:r>
              <a:rPr lang="en-US" altLang="zh-CN" sz="2800" b="1" dirty="0" err="1">
                <a:latin typeface="Times New Roman" panose="02020603050405020304" pitchFamily="18" charset="0"/>
                <a:cs typeface="Times New Roman" panose="02020603050405020304" pitchFamily="18" charset="0"/>
              </a:rPr>
              <a:t>ElementType</a:t>
            </a:r>
            <a:r>
              <a:rPr lang="en-US" altLang="zh-CN" sz="2800" b="1" dirty="0">
                <a:latin typeface="Times New Roman" panose="02020603050405020304" pitchFamily="18" charset="0"/>
                <a:cs typeface="Times New Roman" panose="02020603050405020304" pitchFamily="18" charset="0"/>
              </a:rPr>
              <a:t> A[ ], </a:t>
            </a:r>
            <a:r>
              <a:rPr lang="en-US" altLang="zh-CN" sz="2800" b="1" dirty="0" err="1">
                <a:latin typeface="Times New Roman" panose="02020603050405020304" pitchFamily="18" charset="0"/>
                <a:cs typeface="Times New Roman" panose="02020603050405020304" pitchFamily="18" charset="0"/>
              </a:rPr>
              <a:t>int</a:t>
            </a:r>
            <a:r>
              <a:rPr lang="en-US" altLang="zh-CN" sz="2800" b="1" dirty="0">
                <a:latin typeface="Times New Roman" panose="02020603050405020304" pitchFamily="18" charset="0"/>
                <a:cs typeface="Times New Roman" panose="02020603050405020304" pitchFamily="18" charset="0"/>
              </a:rPr>
              <a:t> N )</a:t>
            </a:r>
          </a:p>
          <a:p>
            <a:pPr>
              <a:lnSpc>
                <a:spcPct val="125000"/>
              </a:lnSpc>
            </a:pPr>
            <a:r>
              <a:rPr lang="en-US" altLang="zh-CN" sz="2800" b="1" dirty="0">
                <a:latin typeface="Times New Roman" panose="02020603050405020304" pitchFamily="18" charset="0"/>
                <a:cs typeface="Times New Roman" panose="02020603050405020304" pitchFamily="18" charset="0"/>
              </a:rPr>
              <a:t>{    </a:t>
            </a:r>
            <a:r>
              <a:rPr lang="en-US" altLang="zh-CN" sz="2800" b="1" dirty="0" err="1">
                <a:latin typeface="Times New Roman" panose="02020603050405020304" pitchFamily="18" charset="0"/>
                <a:cs typeface="Times New Roman" panose="02020603050405020304" pitchFamily="18" charset="0"/>
              </a:rPr>
              <a:t>int</a:t>
            </a:r>
            <a:r>
              <a:rPr lang="en-US" altLang="zh-CN" sz="2800" b="1" dirty="0">
                <a:latin typeface="Times New Roman" panose="02020603050405020304" pitchFamily="18" charset="0"/>
                <a:cs typeface="Times New Roman" panose="02020603050405020304" pitchFamily="18" charset="0"/>
              </a:rPr>
              <a:t>  P, </a:t>
            </a:r>
            <a:r>
              <a:rPr lang="en-US" altLang="zh-CN" sz="2800" b="1" dirty="0" err="1">
                <a:latin typeface="Times New Roman" panose="02020603050405020304" pitchFamily="18" charset="0"/>
                <a:cs typeface="Times New Roman" panose="02020603050405020304" pitchFamily="18" charset="0"/>
              </a:rPr>
              <a:t>i</a:t>
            </a:r>
            <a:r>
              <a:rPr lang="en-US" altLang="zh-CN" sz="2800" b="1" dirty="0">
                <a:latin typeface="Times New Roman" panose="02020603050405020304" pitchFamily="18" charset="0"/>
                <a:cs typeface="Times New Roman" panose="02020603050405020304" pitchFamily="18" charset="0"/>
              </a:rPr>
              <a:t>;</a:t>
            </a:r>
          </a:p>
          <a:p>
            <a:pPr>
              <a:lnSpc>
                <a:spcPct val="125000"/>
              </a:lnSpc>
            </a:pPr>
            <a:r>
              <a:rPr lang="en-US" altLang="zh-CN" sz="2800" b="1" dirty="0">
                <a:latin typeface="Times New Roman" panose="02020603050405020304" pitchFamily="18" charset="0"/>
                <a:cs typeface="Times New Roman" panose="02020603050405020304" pitchFamily="18" charset="0"/>
              </a:rPr>
              <a:t>     </a:t>
            </a:r>
            <a:r>
              <a:rPr lang="en-US" altLang="zh-CN" sz="2800" b="1" dirty="0" err="1">
                <a:latin typeface="Times New Roman" panose="02020603050405020304" pitchFamily="18" charset="0"/>
                <a:cs typeface="Times New Roman" panose="02020603050405020304" pitchFamily="18" charset="0"/>
              </a:rPr>
              <a:t>ElementType</a:t>
            </a:r>
            <a:r>
              <a:rPr lang="en-US" altLang="zh-CN" sz="2800" b="1" dirty="0">
                <a:latin typeface="Times New Roman" panose="02020603050405020304" pitchFamily="18" charset="0"/>
                <a:cs typeface="Times New Roman" panose="02020603050405020304" pitchFamily="18" charset="0"/>
              </a:rPr>
              <a:t>   </a:t>
            </a:r>
            <a:r>
              <a:rPr lang="en-US" altLang="zh-CN" sz="2800" b="1" dirty="0" err="1">
                <a:latin typeface="Times New Roman" panose="02020603050405020304" pitchFamily="18" charset="0"/>
                <a:cs typeface="Times New Roman" panose="02020603050405020304" pitchFamily="18" charset="0"/>
              </a:rPr>
              <a:t>Tmp</a:t>
            </a:r>
            <a:r>
              <a:rPr lang="en-US" altLang="zh-CN" sz="2800" b="1" dirty="0">
                <a:latin typeface="Times New Roman" panose="02020603050405020304" pitchFamily="18" charset="0"/>
                <a:cs typeface="Times New Roman" panose="02020603050405020304" pitchFamily="18" charset="0"/>
              </a:rPr>
              <a:t>;</a:t>
            </a:r>
          </a:p>
          <a:p>
            <a:pPr>
              <a:lnSpc>
                <a:spcPct val="125000"/>
              </a:lnSpc>
            </a:pPr>
            <a:r>
              <a:rPr lang="en-US" altLang="zh-CN" sz="2800" b="1" dirty="0">
                <a:latin typeface="Times New Roman" panose="02020603050405020304" pitchFamily="18" charset="0"/>
                <a:cs typeface="Times New Roman" panose="02020603050405020304" pitchFamily="18" charset="0"/>
              </a:rPr>
              <a:t>     for ( P=1; P&lt;N; P++ ) {</a:t>
            </a:r>
          </a:p>
          <a:p>
            <a:pPr>
              <a:lnSpc>
                <a:spcPct val="125000"/>
              </a:lnSpc>
            </a:pPr>
            <a:r>
              <a:rPr lang="en-US" altLang="zh-CN" sz="2800" b="1" dirty="0">
                <a:latin typeface="Times New Roman" panose="02020603050405020304" pitchFamily="18" charset="0"/>
                <a:cs typeface="Times New Roman" panose="02020603050405020304" pitchFamily="18" charset="0"/>
              </a:rPr>
              <a:t>           </a:t>
            </a:r>
            <a:r>
              <a:rPr lang="en-US" altLang="zh-CN" sz="2800" b="1" dirty="0" err="1">
                <a:latin typeface="Times New Roman" panose="02020603050405020304" pitchFamily="18" charset="0"/>
                <a:cs typeface="Times New Roman" panose="02020603050405020304" pitchFamily="18" charset="0"/>
              </a:rPr>
              <a:t>Tmp</a:t>
            </a:r>
            <a:r>
              <a:rPr lang="en-US" altLang="zh-CN" sz="2800" b="1" dirty="0">
                <a:latin typeface="Times New Roman" panose="02020603050405020304" pitchFamily="18" charset="0"/>
                <a:cs typeface="Times New Roman" panose="02020603050405020304" pitchFamily="18" charset="0"/>
              </a:rPr>
              <a:t> = A[P]; </a:t>
            </a:r>
          </a:p>
          <a:p>
            <a:pPr>
              <a:lnSpc>
                <a:spcPct val="125000"/>
              </a:lnSpc>
            </a:pPr>
            <a:r>
              <a:rPr lang="en-US" altLang="zh-CN" sz="2800" b="1" dirty="0">
                <a:latin typeface="Times New Roman" panose="02020603050405020304" pitchFamily="18" charset="0"/>
                <a:cs typeface="Times New Roman" panose="02020603050405020304" pitchFamily="18" charset="0"/>
              </a:rPr>
              <a:t>           for ( </a:t>
            </a:r>
            <a:r>
              <a:rPr lang="en-US" altLang="zh-CN" sz="2800" b="1" dirty="0" err="1">
                <a:latin typeface="Times New Roman" panose="02020603050405020304" pitchFamily="18" charset="0"/>
                <a:cs typeface="Times New Roman" panose="02020603050405020304" pitchFamily="18" charset="0"/>
              </a:rPr>
              <a:t>i</a:t>
            </a:r>
            <a:r>
              <a:rPr lang="en-US" altLang="zh-CN" sz="2800" b="1" dirty="0">
                <a:latin typeface="Times New Roman" panose="02020603050405020304" pitchFamily="18" charset="0"/>
                <a:cs typeface="Times New Roman" panose="02020603050405020304" pitchFamily="18" charset="0"/>
              </a:rPr>
              <a:t>=P; </a:t>
            </a:r>
            <a:r>
              <a:rPr lang="en-US" altLang="zh-CN" sz="2800" b="1" dirty="0" err="1">
                <a:latin typeface="Times New Roman" panose="02020603050405020304" pitchFamily="18" charset="0"/>
                <a:cs typeface="Times New Roman" panose="02020603050405020304" pitchFamily="18" charset="0"/>
              </a:rPr>
              <a:t>i</a:t>
            </a:r>
            <a:r>
              <a:rPr lang="en-US" altLang="zh-CN" sz="2800" b="1" dirty="0">
                <a:latin typeface="Times New Roman" panose="02020603050405020304" pitchFamily="18" charset="0"/>
                <a:cs typeface="Times New Roman" panose="02020603050405020304" pitchFamily="18" charset="0"/>
              </a:rPr>
              <a:t>&gt;0 &amp;&amp; A[i-1]&gt;</a:t>
            </a:r>
            <a:r>
              <a:rPr lang="en-US" altLang="zh-CN" sz="2800" b="1" dirty="0" err="1">
                <a:latin typeface="Times New Roman" panose="02020603050405020304" pitchFamily="18" charset="0"/>
                <a:cs typeface="Times New Roman" panose="02020603050405020304" pitchFamily="18" charset="0"/>
              </a:rPr>
              <a:t>Tmp</a:t>
            </a:r>
            <a:r>
              <a:rPr lang="en-US" altLang="zh-CN" sz="2800" b="1" dirty="0">
                <a:latin typeface="Times New Roman" panose="02020603050405020304" pitchFamily="18" charset="0"/>
                <a:cs typeface="Times New Roman" panose="02020603050405020304" pitchFamily="18" charset="0"/>
              </a:rPr>
              <a:t>;  </a:t>
            </a:r>
            <a:r>
              <a:rPr lang="en-US" altLang="zh-CN" sz="2800" b="1" dirty="0" err="1">
                <a:latin typeface="Times New Roman" panose="02020603050405020304" pitchFamily="18" charset="0"/>
                <a:cs typeface="Times New Roman" panose="02020603050405020304" pitchFamily="18" charset="0"/>
              </a:rPr>
              <a:t>i</a:t>
            </a:r>
            <a:r>
              <a:rPr lang="en-US" altLang="zh-CN" sz="2800" b="1" dirty="0">
                <a:latin typeface="Times New Roman" panose="02020603050405020304" pitchFamily="18" charset="0"/>
                <a:cs typeface="Times New Roman" panose="02020603050405020304" pitchFamily="18" charset="0"/>
              </a:rPr>
              <a:t>-- )</a:t>
            </a:r>
          </a:p>
          <a:p>
            <a:pPr>
              <a:lnSpc>
                <a:spcPct val="125000"/>
              </a:lnSpc>
            </a:pPr>
            <a:endParaRPr lang="en-US" altLang="zh-CN" sz="2800" b="1" dirty="0">
              <a:latin typeface="Times New Roman" panose="02020603050405020304" pitchFamily="18" charset="0"/>
              <a:cs typeface="Times New Roman" panose="02020603050405020304" pitchFamily="18" charset="0"/>
            </a:endParaRPr>
          </a:p>
          <a:p>
            <a:pPr>
              <a:lnSpc>
                <a:spcPct val="125000"/>
              </a:lnSpc>
            </a:pPr>
            <a:r>
              <a:rPr lang="en-US" altLang="zh-CN" sz="2800" b="1" dirty="0">
                <a:latin typeface="Times New Roman" panose="02020603050405020304" pitchFamily="18" charset="0"/>
                <a:cs typeface="Times New Roman" panose="02020603050405020304" pitchFamily="18" charset="0"/>
              </a:rPr>
              <a:t>	         A[</a:t>
            </a:r>
            <a:r>
              <a:rPr lang="en-US" altLang="zh-CN" sz="2800" b="1" dirty="0" err="1">
                <a:latin typeface="Times New Roman" panose="02020603050405020304" pitchFamily="18" charset="0"/>
                <a:cs typeface="Times New Roman" panose="02020603050405020304" pitchFamily="18" charset="0"/>
              </a:rPr>
              <a:t>i</a:t>
            </a:r>
            <a:r>
              <a:rPr lang="en-US" altLang="zh-CN" sz="2800" b="1" dirty="0">
                <a:latin typeface="Times New Roman" panose="02020603050405020304" pitchFamily="18" charset="0"/>
                <a:cs typeface="Times New Roman" panose="02020603050405020304" pitchFamily="18" charset="0"/>
              </a:rPr>
              <a:t>] = A[i-1]; </a:t>
            </a:r>
          </a:p>
          <a:p>
            <a:pPr>
              <a:lnSpc>
                <a:spcPct val="125000"/>
              </a:lnSpc>
            </a:pPr>
            <a:r>
              <a:rPr lang="en-US" altLang="zh-CN" sz="2800" b="1" dirty="0">
                <a:latin typeface="Times New Roman" panose="02020603050405020304" pitchFamily="18" charset="0"/>
                <a:cs typeface="Times New Roman" panose="02020603050405020304" pitchFamily="18" charset="0"/>
              </a:rPr>
              <a:t>            A[</a:t>
            </a:r>
            <a:r>
              <a:rPr lang="en-US" altLang="zh-CN" sz="2800" b="1" dirty="0" err="1">
                <a:latin typeface="Times New Roman" panose="02020603050405020304" pitchFamily="18" charset="0"/>
                <a:cs typeface="Times New Roman" panose="02020603050405020304" pitchFamily="18" charset="0"/>
              </a:rPr>
              <a:t>i</a:t>
            </a:r>
            <a:r>
              <a:rPr lang="en-US" altLang="zh-CN" sz="2800" b="1" dirty="0">
                <a:latin typeface="Times New Roman" panose="02020603050405020304" pitchFamily="18" charset="0"/>
                <a:cs typeface="Times New Roman" panose="02020603050405020304" pitchFamily="18" charset="0"/>
              </a:rPr>
              <a:t>] = </a:t>
            </a:r>
            <a:r>
              <a:rPr lang="en-US" altLang="zh-CN" sz="2800" b="1" dirty="0" err="1">
                <a:latin typeface="Times New Roman" panose="02020603050405020304" pitchFamily="18" charset="0"/>
                <a:cs typeface="Times New Roman" panose="02020603050405020304" pitchFamily="18" charset="0"/>
              </a:rPr>
              <a:t>Tmp</a:t>
            </a:r>
            <a:r>
              <a:rPr lang="en-US" altLang="zh-CN" sz="2800" b="1" dirty="0">
                <a:latin typeface="Times New Roman" panose="02020603050405020304" pitchFamily="18" charset="0"/>
                <a:cs typeface="Times New Roman" panose="02020603050405020304" pitchFamily="18" charset="0"/>
              </a:rPr>
              <a:t>; /* </a:t>
            </a:r>
            <a:r>
              <a:rPr lang="zh-CN" altLang="en-US" sz="2800" b="1" dirty="0">
                <a:latin typeface="Times New Roman" panose="02020603050405020304" pitchFamily="18" charset="0"/>
                <a:cs typeface="Times New Roman" panose="02020603050405020304" pitchFamily="18" charset="0"/>
              </a:rPr>
              <a:t>放进合适的位置 *</a:t>
            </a:r>
            <a:r>
              <a:rPr lang="en-US" altLang="zh-CN" sz="2800" b="1" dirty="0">
                <a:latin typeface="Times New Roman" panose="02020603050405020304" pitchFamily="18" charset="0"/>
                <a:cs typeface="Times New Roman" panose="02020603050405020304" pitchFamily="18" charset="0"/>
              </a:rPr>
              <a:t>/</a:t>
            </a:r>
          </a:p>
          <a:p>
            <a:pPr>
              <a:lnSpc>
                <a:spcPct val="125000"/>
              </a:lnSpc>
            </a:pPr>
            <a:r>
              <a:rPr lang="en-US" altLang="zh-CN" sz="2800" b="1" dirty="0">
                <a:latin typeface="Times New Roman" panose="02020603050405020304" pitchFamily="18" charset="0"/>
                <a:cs typeface="Times New Roman" panose="02020603050405020304" pitchFamily="18" charset="0"/>
              </a:rPr>
              <a:t>     }</a:t>
            </a:r>
          </a:p>
          <a:p>
            <a:pPr>
              <a:lnSpc>
                <a:spcPct val="125000"/>
              </a:lnSpc>
            </a:pPr>
            <a:r>
              <a:rPr lang="en-US" altLang="zh-CN" sz="2800" b="1" dirty="0">
                <a:latin typeface="Times New Roman" panose="02020603050405020304" pitchFamily="18" charset="0"/>
                <a:cs typeface="Times New Roman" panose="02020603050405020304" pitchFamily="18" charset="0"/>
              </a:rPr>
              <a:t>}</a:t>
            </a:r>
          </a:p>
        </p:txBody>
      </p:sp>
      <p:sp>
        <p:nvSpPr>
          <p:cNvPr id="3" name="圆角矩形标注 2"/>
          <p:cNvSpPr/>
          <p:nvPr/>
        </p:nvSpPr>
        <p:spPr>
          <a:xfrm>
            <a:off x="4427984" y="1124744"/>
            <a:ext cx="2232248" cy="792088"/>
          </a:xfrm>
          <a:prstGeom prst="wedgeRoundRectCallout">
            <a:avLst>
              <a:gd name="adj1" fmla="val -95481"/>
              <a:gd name="adj2" fmla="val 156076"/>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latin typeface="Times New Roman" panose="02020603050405020304" pitchFamily="18" charset="0"/>
                <a:cs typeface="Times New Roman" panose="02020603050405020304" pitchFamily="18" charset="0"/>
              </a:rPr>
              <a:t>取出未排序序列中的第一个元素</a:t>
            </a:r>
            <a:endParaRPr lang="zh-CN" altLang="en-US" sz="2000" dirty="0"/>
          </a:p>
        </p:txBody>
      </p:sp>
      <p:sp>
        <p:nvSpPr>
          <p:cNvPr id="4" name="圆角矩形标注 3"/>
          <p:cNvSpPr/>
          <p:nvPr/>
        </p:nvSpPr>
        <p:spPr>
          <a:xfrm>
            <a:off x="5220072" y="3604656"/>
            <a:ext cx="2160240" cy="776268"/>
          </a:xfrm>
          <a:prstGeom prst="wedgeRoundRectCallout">
            <a:avLst>
              <a:gd name="adj1" fmla="val -99514"/>
              <a:gd name="adj2" fmla="val 47256"/>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latin typeface="Times New Roman" panose="02020603050405020304" pitchFamily="18" charset="0"/>
                <a:cs typeface="Times New Roman" panose="02020603050405020304" pitchFamily="18" charset="0"/>
              </a:rPr>
              <a:t>依次与已排序序列中元素比较并右移</a:t>
            </a:r>
            <a:endParaRPr lang="zh-CN" altLang="en-US" dirty="0"/>
          </a:p>
        </p:txBody>
      </p:sp>
    </p:spTree>
    <p:extLst>
      <p:ext uri="{BB962C8B-B14F-4D97-AF65-F5344CB8AC3E}">
        <p14:creationId xmlns:p14="http://schemas.microsoft.com/office/powerpoint/2010/main" val="1812027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96" name="Text Box 1512"/>
          <p:cNvSpPr txBox="1">
            <a:spLocks noChangeArrowheads="1"/>
          </p:cNvSpPr>
          <p:nvPr/>
        </p:nvSpPr>
        <p:spPr bwMode="auto">
          <a:xfrm>
            <a:off x="899592" y="1753652"/>
            <a:ext cx="2133600" cy="523220"/>
          </a:xfrm>
          <a:prstGeom prst="rect">
            <a:avLst/>
          </a:prstGeom>
          <a:noFill/>
          <a:ln w="25400">
            <a:noFill/>
            <a:miter lim="800000"/>
            <a:headEnd/>
            <a:tailEnd/>
          </a:ln>
          <a:effectLst/>
        </p:spPr>
        <p:txBody>
          <a:bodyPr>
            <a:spAutoFit/>
          </a:bodyPr>
          <a:lstStyle/>
          <a:p>
            <a:pPr>
              <a:spcBef>
                <a:spcPct val="50000"/>
              </a:spcBef>
            </a:pPr>
            <a:r>
              <a:rPr lang="en-US" altLang="zh-CN" sz="2800" b="1" dirty="0">
                <a:solidFill>
                  <a:schemeClr val="hlink"/>
                </a:solidFill>
                <a:latin typeface="Arial" pitchFamily="34" charset="0"/>
                <a:sym typeface="Wingdings" pitchFamily="2" charset="2"/>
              </a:rPr>
              <a:t> </a:t>
            </a:r>
            <a:r>
              <a:rPr lang="zh-CN" altLang="en-US" sz="2800" b="1" dirty="0"/>
              <a:t>最坏情形</a:t>
            </a:r>
            <a:r>
              <a:rPr lang="en-US" altLang="zh-CN" sz="2800" b="1" dirty="0"/>
              <a:t>:</a:t>
            </a:r>
          </a:p>
        </p:txBody>
      </p:sp>
      <p:sp>
        <p:nvSpPr>
          <p:cNvPr id="43497" name="Text Box 1513"/>
          <p:cNvSpPr txBox="1">
            <a:spLocks noChangeArrowheads="1"/>
          </p:cNvSpPr>
          <p:nvPr/>
        </p:nvSpPr>
        <p:spPr bwMode="auto">
          <a:xfrm>
            <a:off x="2880792" y="1753652"/>
            <a:ext cx="5715000" cy="523220"/>
          </a:xfrm>
          <a:prstGeom prst="rect">
            <a:avLst/>
          </a:prstGeom>
          <a:noFill/>
          <a:ln w="25400">
            <a:noFill/>
            <a:miter lim="800000"/>
            <a:headEnd/>
            <a:tailEnd/>
          </a:ln>
          <a:effectLst/>
        </p:spPr>
        <p:txBody>
          <a:bodyPr wrap="square">
            <a:spAutoFit/>
          </a:bodyPr>
          <a:lstStyle/>
          <a:p>
            <a:pPr>
              <a:spcBef>
                <a:spcPct val="50000"/>
              </a:spcBef>
            </a:pPr>
            <a:r>
              <a:rPr lang="zh-CN" altLang="en-US" sz="2800" b="1" dirty="0">
                <a:latin typeface="Times New Roman" panose="02020603050405020304" pitchFamily="18" charset="0"/>
                <a:cs typeface="Times New Roman" panose="02020603050405020304" pitchFamily="18" charset="0"/>
              </a:rPr>
              <a:t>输入的</a:t>
            </a:r>
            <a:r>
              <a:rPr lang="en-US" altLang="zh-CN" sz="2800" b="1" dirty="0">
                <a:latin typeface="Times New Roman" panose="02020603050405020304" pitchFamily="18" charset="0"/>
                <a:cs typeface="Times New Roman" panose="02020603050405020304" pitchFamily="18" charset="0"/>
              </a:rPr>
              <a:t>A[ ] </a:t>
            </a:r>
            <a:r>
              <a:rPr lang="zh-CN" altLang="en-US" sz="2800" b="1" dirty="0">
                <a:latin typeface="Times New Roman" panose="02020603050405020304" pitchFamily="18" charset="0"/>
                <a:cs typeface="Times New Roman" panose="02020603050405020304" pitchFamily="18" charset="0"/>
              </a:rPr>
              <a:t>是逆序 </a:t>
            </a:r>
            <a:r>
              <a:rPr lang="en-US" altLang="zh-CN" sz="2800" b="1"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T</a:t>
            </a:r>
            <a:r>
              <a:rPr lang="en-US" altLang="zh-CN" sz="2800" b="1"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N </a:t>
            </a:r>
            <a:r>
              <a:rPr lang="en-US" altLang="zh-CN" sz="2800" b="1" dirty="0">
                <a:latin typeface="Times New Roman" panose="02020603050405020304" pitchFamily="18" charset="0"/>
                <a:cs typeface="Times New Roman" panose="02020603050405020304" pitchFamily="18" charset="0"/>
              </a:rPr>
              <a:t>) = O( </a:t>
            </a:r>
            <a:r>
              <a:rPr lang="en-US" altLang="zh-CN" sz="2800" b="1" i="1" dirty="0">
                <a:latin typeface="Times New Roman" panose="02020603050405020304" pitchFamily="18" charset="0"/>
                <a:cs typeface="Times New Roman" panose="02020603050405020304" pitchFamily="18" charset="0"/>
              </a:rPr>
              <a:t>N</a:t>
            </a:r>
            <a:r>
              <a:rPr lang="en-US" altLang="zh-CN" sz="2800" b="1" baseline="30000" dirty="0">
                <a:latin typeface="Times New Roman" panose="02020603050405020304" pitchFamily="18" charset="0"/>
                <a:cs typeface="Times New Roman" panose="02020603050405020304" pitchFamily="18" charset="0"/>
              </a:rPr>
              <a:t>2 </a:t>
            </a:r>
            <a:r>
              <a:rPr lang="en-US" altLang="zh-CN" sz="2800" b="1" dirty="0">
                <a:latin typeface="Times New Roman" panose="02020603050405020304" pitchFamily="18" charset="0"/>
                <a:cs typeface="Times New Roman" panose="02020603050405020304" pitchFamily="18" charset="0"/>
              </a:rPr>
              <a:t>)</a:t>
            </a:r>
          </a:p>
        </p:txBody>
      </p:sp>
      <p:sp>
        <p:nvSpPr>
          <p:cNvPr id="43498" name="Text Box 1514"/>
          <p:cNvSpPr txBox="1">
            <a:spLocks noChangeArrowheads="1"/>
          </p:cNvSpPr>
          <p:nvPr/>
        </p:nvSpPr>
        <p:spPr bwMode="auto">
          <a:xfrm>
            <a:off x="899592" y="2708920"/>
            <a:ext cx="2133600" cy="523220"/>
          </a:xfrm>
          <a:prstGeom prst="rect">
            <a:avLst/>
          </a:prstGeom>
          <a:noFill/>
          <a:ln w="25400">
            <a:noFill/>
            <a:miter lim="800000"/>
            <a:headEnd/>
            <a:tailEnd/>
          </a:ln>
          <a:effectLst/>
        </p:spPr>
        <p:txBody>
          <a:bodyPr>
            <a:spAutoFit/>
          </a:bodyPr>
          <a:lstStyle/>
          <a:p>
            <a:pPr>
              <a:spcBef>
                <a:spcPct val="50000"/>
              </a:spcBef>
            </a:pPr>
            <a:r>
              <a:rPr lang="en-US" altLang="zh-CN" sz="2800" b="1" dirty="0">
                <a:solidFill>
                  <a:schemeClr val="hlink"/>
                </a:solidFill>
                <a:latin typeface="Arial" pitchFamily="34" charset="0"/>
                <a:sym typeface="Wingdings" pitchFamily="2" charset="2"/>
              </a:rPr>
              <a:t> </a:t>
            </a:r>
            <a:r>
              <a:rPr lang="zh-CN" altLang="en-US" sz="2800" b="1" dirty="0"/>
              <a:t>最好情形</a:t>
            </a:r>
            <a:r>
              <a:rPr lang="en-US" altLang="zh-CN" sz="2800" b="1" dirty="0"/>
              <a:t>:</a:t>
            </a:r>
          </a:p>
        </p:txBody>
      </p:sp>
      <p:sp>
        <p:nvSpPr>
          <p:cNvPr id="43499" name="Text Box 1515"/>
          <p:cNvSpPr txBox="1">
            <a:spLocks noChangeArrowheads="1"/>
          </p:cNvSpPr>
          <p:nvPr/>
        </p:nvSpPr>
        <p:spPr bwMode="auto">
          <a:xfrm>
            <a:off x="2880792" y="2708920"/>
            <a:ext cx="5859016" cy="523220"/>
          </a:xfrm>
          <a:prstGeom prst="rect">
            <a:avLst/>
          </a:prstGeom>
          <a:noFill/>
          <a:ln w="25400">
            <a:noFill/>
            <a:miter lim="800000"/>
            <a:headEnd/>
            <a:tailEnd/>
          </a:ln>
          <a:effectLst/>
        </p:spPr>
        <p:txBody>
          <a:bodyPr wrap="square">
            <a:spAutoFit/>
          </a:bodyPr>
          <a:lstStyle/>
          <a:p>
            <a:pPr>
              <a:spcBef>
                <a:spcPct val="50000"/>
              </a:spcBef>
            </a:pPr>
            <a:r>
              <a:rPr lang="zh-CN" altLang="en-US" sz="2800" b="1" dirty="0">
                <a:latin typeface="Times New Roman" panose="02020603050405020304" pitchFamily="18" charset="0"/>
                <a:cs typeface="Times New Roman" panose="02020603050405020304" pitchFamily="18" charset="0"/>
              </a:rPr>
              <a:t>输入的</a:t>
            </a:r>
            <a:r>
              <a:rPr lang="en-US" altLang="zh-CN" sz="2800" b="1" dirty="0">
                <a:latin typeface="Times New Roman" panose="02020603050405020304" pitchFamily="18" charset="0"/>
                <a:cs typeface="Times New Roman" panose="02020603050405020304" pitchFamily="18" charset="0"/>
              </a:rPr>
              <a:t>A[ ] </a:t>
            </a:r>
            <a:r>
              <a:rPr lang="zh-CN" altLang="en-US" sz="2800" b="1" dirty="0">
                <a:latin typeface="Times New Roman" panose="02020603050405020304" pitchFamily="18" charset="0"/>
                <a:cs typeface="Times New Roman" panose="02020603050405020304" pitchFamily="18" charset="0"/>
              </a:rPr>
              <a:t>已经有序</a:t>
            </a:r>
            <a:r>
              <a:rPr lang="en-US" altLang="zh-CN" sz="2800" b="1"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T</a:t>
            </a:r>
            <a:r>
              <a:rPr lang="en-US" altLang="zh-CN" sz="2800" b="1"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N </a:t>
            </a:r>
            <a:r>
              <a:rPr lang="en-US" altLang="zh-CN" sz="2800" b="1" dirty="0">
                <a:latin typeface="Times New Roman" panose="02020603050405020304" pitchFamily="18" charset="0"/>
                <a:cs typeface="Times New Roman" panose="02020603050405020304" pitchFamily="18" charset="0"/>
              </a:rPr>
              <a:t>) = O( </a:t>
            </a:r>
            <a:r>
              <a:rPr lang="en-US" altLang="zh-CN" sz="2800" b="1" i="1" dirty="0">
                <a:latin typeface="Times New Roman" panose="02020603050405020304" pitchFamily="18" charset="0"/>
                <a:cs typeface="Times New Roman" panose="02020603050405020304" pitchFamily="18" charset="0"/>
              </a:rPr>
              <a:t>N</a:t>
            </a:r>
            <a:r>
              <a:rPr lang="en-US" altLang="zh-CN" sz="2800" b="1" baseline="30000"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a:t>
            </a:r>
          </a:p>
        </p:txBody>
      </p:sp>
      <p:sp>
        <p:nvSpPr>
          <p:cNvPr id="704" name="Text Box 2"/>
          <p:cNvSpPr txBox="1">
            <a:spLocks noChangeArrowheads="1"/>
          </p:cNvSpPr>
          <p:nvPr/>
        </p:nvSpPr>
        <p:spPr bwMode="auto">
          <a:xfrm>
            <a:off x="467544" y="764704"/>
            <a:ext cx="587475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00" rIns="144000">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fontAlgn="base" hangingPunct="1">
              <a:spcBef>
                <a:spcPct val="50000"/>
              </a:spcBef>
              <a:spcAft>
                <a:spcPct val="0"/>
              </a:spcAft>
            </a:pPr>
            <a:r>
              <a:rPr kumimoji="1" lang="zh-CN" altLang="en-US" sz="3200" b="1" dirty="0">
                <a:solidFill>
                  <a:srgbClr val="000000"/>
                </a:solidFill>
                <a:sym typeface="Webdings" pitchFamily="18" charset="2"/>
              </a:rPr>
              <a:t>简单插入排序的复杂度讨论</a:t>
            </a:r>
            <a:endParaRPr kumimoji="1" lang="en-US" altLang="zh-CN" sz="3200" b="1" dirty="0">
              <a:solidFill>
                <a:srgbClr val="000000"/>
              </a:solidFill>
              <a:sym typeface="Webdings" pitchFamily="18" charset="2"/>
            </a:endParaRPr>
          </a:p>
        </p:txBody>
      </p:sp>
      <p:sp>
        <p:nvSpPr>
          <p:cNvPr id="707" name="矩形 706"/>
          <p:cNvSpPr/>
          <p:nvPr/>
        </p:nvSpPr>
        <p:spPr>
          <a:xfrm>
            <a:off x="915347" y="3573016"/>
            <a:ext cx="5086055" cy="523220"/>
          </a:xfrm>
          <a:prstGeom prst="rect">
            <a:avLst/>
          </a:prstGeom>
        </p:spPr>
        <p:txBody>
          <a:bodyPr wrap="square">
            <a:spAutoFit/>
          </a:bodyPr>
          <a:lstStyle/>
          <a:p>
            <a:r>
              <a:rPr lang="en-US" altLang="zh-CN" sz="2800" b="1" dirty="0">
                <a:solidFill>
                  <a:schemeClr val="hlink"/>
                </a:solidFill>
                <a:latin typeface="Times New Roman" panose="02020603050405020304" pitchFamily="18" charset="0"/>
                <a:cs typeface="Times New Roman" panose="02020603050405020304" pitchFamily="18" charset="0"/>
                <a:sym typeface="Wingdings" pitchFamily="2" charset="2"/>
              </a:rPr>
              <a:t> </a:t>
            </a:r>
            <a:r>
              <a:rPr lang="zh-CN" altLang="en-US" sz="2800" b="1" dirty="0">
                <a:latin typeface="Times New Roman" panose="02020603050405020304" pitchFamily="18" charset="0"/>
                <a:cs typeface="Times New Roman" panose="02020603050405020304" pitchFamily="18" charset="0"/>
                <a:sym typeface="Wingdings" pitchFamily="2" charset="2"/>
              </a:rPr>
              <a:t>空</a:t>
            </a: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间复杂性</a:t>
            </a:r>
            <a:r>
              <a:rPr lang="en-US" altLang="zh-CN" sz="2800" b="1" dirty="0">
                <a:latin typeface="Times New Roman" panose="02020603050405020304" pitchFamily="18" charset="0"/>
                <a:cs typeface="Times New Roman" panose="02020603050405020304" pitchFamily="18" charset="0"/>
              </a:rPr>
              <a:t>S(n) = </a:t>
            </a:r>
            <a:r>
              <a:rPr lang="en-US" altLang="zh-CN" sz="2800" b="1" i="1" dirty="0">
                <a:solidFill>
                  <a:srgbClr val="3333FF"/>
                </a:solidFill>
                <a:latin typeface="Times New Roman" panose="02020603050405020304" pitchFamily="18" charset="0"/>
                <a:cs typeface="Times New Roman" panose="02020603050405020304" pitchFamily="18" charset="0"/>
              </a:rPr>
              <a:t>O(1)</a:t>
            </a:r>
            <a:endParaRPr lang="zh-CN" altLang="en-US" sz="2800" b="1" i="1" dirty="0">
              <a:solidFill>
                <a:srgbClr val="3333FF"/>
              </a:solidFill>
              <a:latin typeface="Times New Roman" panose="02020603050405020304" pitchFamily="18" charset="0"/>
              <a:cs typeface="Times New Roman" panose="02020603050405020304" pitchFamily="18" charset="0"/>
            </a:endParaRPr>
          </a:p>
        </p:txBody>
      </p:sp>
      <p:sp>
        <p:nvSpPr>
          <p:cNvPr id="708" name="矩形 707"/>
          <p:cNvSpPr/>
          <p:nvPr/>
        </p:nvSpPr>
        <p:spPr>
          <a:xfrm>
            <a:off x="926105" y="4489956"/>
            <a:ext cx="3094117" cy="523220"/>
          </a:xfrm>
          <a:prstGeom prst="rect">
            <a:avLst/>
          </a:prstGeom>
        </p:spPr>
        <p:txBody>
          <a:bodyPr wrap="none">
            <a:spAutoFit/>
          </a:bodyPr>
          <a:lstStyle/>
          <a:p>
            <a:r>
              <a:rPr lang="en-US" altLang="zh-CN" sz="2800" b="1" dirty="0">
                <a:solidFill>
                  <a:schemeClr val="hlink"/>
                </a:solidFill>
                <a:latin typeface="Arial" pitchFamily="34" charset="0"/>
                <a:sym typeface="Wingdings" pitchFamily="2" charset="2"/>
              </a:rPr>
              <a:t> </a:t>
            </a:r>
            <a:r>
              <a:rPr lang="zh-CN" altLang="en-US" sz="2800" b="1" dirty="0">
                <a:latin typeface="Arial" pitchFamily="34" charset="0"/>
                <a:sym typeface="Wingdings" pitchFamily="2" charset="2"/>
              </a:rPr>
              <a:t>稳定性：</a:t>
            </a:r>
            <a:r>
              <a:rPr lang="zh-CN" altLang="en-US" sz="2800" b="1" dirty="0">
                <a:solidFill>
                  <a:srgbClr val="3333FF"/>
                </a:solidFill>
                <a:latin typeface="Arial" pitchFamily="34" charset="0"/>
                <a:sym typeface="Wingdings" pitchFamily="2" charset="2"/>
              </a:rPr>
              <a:t>稳定。</a:t>
            </a:r>
            <a:endParaRPr lang="zh-CN" altLang="en-US" sz="2800" b="1" dirty="0"/>
          </a:p>
        </p:txBody>
      </p:sp>
    </p:spTree>
    <p:extLst>
      <p:ext uri="{BB962C8B-B14F-4D97-AF65-F5344CB8AC3E}">
        <p14:creationId xmlns:p14="http://schemas.microsoft.com/office/powerpoint/2010/main" val="1961037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496"/>
                                        </p:tgtEl>
                                        <p:attrNameLst>
                                          <p:attrName>style.visibility</p:attrName>
                                        </p:attrNameLst>
                                      </p:cBhvr>
                                      <p:to>
                                        <p:strVal val="visible"/>
                                      </p:to>
                                    </p:set>
                                    <p:animEffect transition="in" filter="wipe(left)">
                                      <p:cBhvr>
                                        <p:cTn id="7" dur="500"/>
                                        <p:tgtEl>
                                          <p:spTgt spid="4349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497"/>
                                        </p:tgtEl>
                                        <p:attrNameLst>
                                          <p:attrName>style.visibility</p:attrName>
                                        </p:attrNameLst>
                                      </p:cBhvr>
                                      <p:to>
                                        <p:strVal val="visible"/>
                                      </p:to>
                                    </p:set>
                                    <p:animEffect transition="in" filter="wipe(left)">
                                      <p:cBhvr>
                                        <p:cTn id="12" dur="500"/>
                                        <p:tgtEl>
                                          <p:spTgt spid="4349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498"/>
                                        </p:tgtEl>
                                        <p:attrNameLst>
                                          <p:attrName>style.visibility</p:attrName>
                                        </p:attrNameLst>
                                      </p:cBhvr>
                                      <p:to>
                                        <p:strVal val="visible"/>
                                      </p:to>
                                    </p:set>
                                    <p:animEffect transition="in" filter="wipe(left)">
                                      <p:cBhvr>
                                        <p:cTn id="17" dur="500"/>
                                        <p:tgtEl>
                                          <p:spTgt spid="4349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499"/>
                                        </p:tgtEl>
                                        <p:attrNameLst>
                                          <p:attrName>style.visibility</p:attrName>
                                        </p:attrNameLst>
                                      </p:cBhvr>
                                      <p:to>
                                        <p:strVal val="visible"/>
                                      </p:to>
                                    </p:set>
                                    <p:animEffect transition="in" filter="wipe(left)">
                                      <p:cBhvr>
                                        <p:cTn id="22" dur="500"/>
                                        <p:tgtEl>
                                          <p:spTgt spid="4349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07"/>
                                        </p:tgtEl>
                                        <p:attrNameLst>
                                          <p:attrName>style.visibility</p:attrName>
                                        </p:attrNameLst>
                                      </p:cBhvr>
                                      <p:to>
                                        <p:strVal val="visible"/>
                                      </p:to>
                                    </p:set>
                                    <p:animEffect transition="in" filter="wipe(up)">
                                      <p:cBhvr>
                                        <p:cTn id="27" dur="500"/>
                                        <p:tgtEl>
                                          <p:spTgt spid="70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708"/>
                                        </p:tgtEl>
                                        <p:attrNameLst>
                                          <p:attrName>style.visibility</p:attrName>
                                        </p:attrNameLst>
                                      </p:cBhvr>
                                      <p:to>
                                        <p:strVal val="visible"/>
                                      </p:to>
                                    </p:set>
                                    <p:animEffect transition="in" filter="wipe(up)">
                                      <p:cBhvr>
                                        <p:cTn id="32" dur="500"/>
                                        <p:tgtEl>
                                          <p:spTgt spid="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96" grpId="0" autoUpdateAnimBg="0"/>
      <p:bldP spid="43497" grpId="0" autoUpdateAnimBg="0"/>
      <p:bldP spid="43498" grpId="0" autoUpdateAnimBg="0"/>
      <p:bldP spid="43499" grpId="0" autoUpdateAnimBg="0"/>
      <p:bldP spid="707" grpId="0"/>
      <p:bldP spid="70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1381944" y="1412776"/>
            <a:ext cx="6934200" cy="422275"/>
            <a:chOff x="960" y="886"/>
            <a:chExt cx="4368" cy="266"/>
          </a:xfrm>
        </p:grpSpPr>
        <p:sp>
          <p:nvSpPr>
            <p:cNvPr id="52229" name="Text Box 5"/>
            <p:cNvSpPr txBox="1">
              <a:spLocks noChangeArrowheads="1"/>
            </p:cNvSpPr>
            <p:nvPr/>
          </p:nvSpPr>
          <p:spPr bwMode="auto">
            <a:xfrm>
              <a:off x="960" y="886"/>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81</a:t>
              </a:r>
            </a:p>
          </p:txBody>
        </p:sp>
        <p:sp>
          <p:nvSpPr>
            <p:cNvPr id="52230" name="Text Box 6"/>
            <p:cNvSpPr txBox="1">
              <a:spLocks noChangeArrowheads="1"/>
            </p:cNvSpPr>
            <p:nvPr/>
          </p:nvSpPr>
          <p:spPr bwMode="auto">
            <a:xfrm>
              <a:off x="1296" y="886"/>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94</a:t>
              </a:r>
            </a:p>
          </p:txBody>
        </p:sp>
        <p:sp>
          <p:nvSpPr>
            <p:cNvPr id="52231" name="Text Box 7"/>
            <p:cNvSpPr txBox="1">
              <a:spLocks noChangeArrowheads="1"/>
            </p:cNvSpPr>
            <p:nvPr/>
          </p:nvSpPr>
          <p:spPr bwMode="auto">
            <a:xfrm>
              <a:off x="1632" y="886"/>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11</a:t>
              </a:r>
            </a:p>
          </p:txBody>
        </p:sp>
        <p:sp>
          <p:nvSpPr>
            <p:cNvPr id="52232" name="Text Box 8"/>
            <p:cNvSpPr txBox="1">
              <a:spLocks noChangeArrowheads="1"/>
            </p:cNvSpPr>
            <p:nvPr/>
          </p:nvSpPr>
          <p:spPr bwMode="auto">
            <a:xfrm>
              <a:off x="1968" y="886"/>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96</a:t>
              </a:r>
            </a:p>
          </p:txBody>
        </p:sp>
        <p:sp>
          <p:nvSpPr>
            <p:cNvPr id="52233" name="Text Box 9"/>
            <p:cNvSpPr txBox="1">
              <a:spLocks noChangeArrowheads="1"/>
            </p:cNvSpPr>
            <p:nvPr/>
          </p:nvSpPr>
          <p:spPr bwMode="auto">
            <a:xfrm>
              <a:off x="2304" y="886"/>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12</a:t>
              </a:r>
            </a:p>
          </p:txBody>
        </p:sp>
        <p:sp>
          <p:nvSpPr>
            <p:cNvPr id="52234" name="Text Box 10"/>
            <p:cNvSpPr txBox="1">
              <a:spLocks noChangeArrowheads="1"/>
            </p:cNvSpPr>
            <p:nvPr/>
          </p:nvSpPr>
          <p:spPr bwMode="auto">
            <a:xfrm>
              <a:off x="2640" y="886"/>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35</a:t>
              </a:r>
            </a:p>
          </p:txBody>
        </p:sp>
        <p:sp>
          <p:nvSpPr>
            <p:cNvPr id="52235" name="Text Box 11"/>
            <p:cNvSpPr txBox="1">
              <a:spLocks noChangeArrowheads="1"/>
            </p:cNvSpPr>
            <p:nvPr/>
          </p:nvSpPr>
          <p:spPr bwMode="auto">
            <a:xfrm>
              <a:off x="2976" y="886"/>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17</a:t>
              </a:r>
            </a:p>
          </p:txBody>
        </p:sp>
        <p:sp>
          <p:nvSpPr>
            <p:cNvPr id="52236" name="Text Box 12"/>
            <p:cNvSpPr txBox="1">
              <a:spLocks noChangeArrowheads="1"/>
            </p:cNvSpPr>
            <p:nvPr/>
          </p:nvSpPr>
          <p:spPr bwMode="auto">
            <a:xfrm>
              <a:off x="3312" y="886"/>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95</a:t>
              </a:r>
            </a:p>
          </p:txBody>
        </p:sp>
        <p:sp>
          <p:nvSpPr>
            <p:cNvPr id="52237" name="Text Box 13"/>
            <p:cNvSpPr txBox="1">
              <a:spLocks noChangeArrowheads="1"/>
            </p:cNvSpPr>
            <p:nvPr/>
          </p:nvSpPr>
          <p:spPr bwMode="auto">
            <a:xfrm>
              <a:off x="3648" y="886"/>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28</a:t>
              </a:r>
            </a:p>
          </p:txBody>
        </p:sp>
        <p:sp>
          <p:nvSpPr>
            <p:cNvPr id="52238" name="Text Box 14"/>
            <p:cNvSpPr txBox="1">
              <a:spLocks noChangeArrowheads="1"/>
            </p:cNvSpPr>
            <p:nvPr/>
          </p:nvSpPr>
          <p:spPr bwMode="auto">
            <a:xfrm>
              <a:off x="3984" y="886"/>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58</a:t>
              </a:r>
            </a:p>
          </p:txBody>
        </p:sp>
        <p:sp>
          <p:nvSpPr>
            <p:cNvPr id="52239" name="Text Box 15"/>
            <p:cNvSpPr txBox="1">
              <a:spLocks noChangeArrowheads="1"/>
            </p:cNvSpPr>
            <p:nvPr/>
          </p:nvSpPr>
          <p:spPr bwMode="auto">
            <a:xfrm>
              <a:off x="4320" y="886"/>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dirty="0"/>
                <a:t>41</a:t>
              </a:r>
            </a:p>
          </p:txBody>
        </p:sp>
        <p:sp>
          <p:nvSpPr>
            <p:cNvPr id="52240" name="Text Box 16"/>
            <p:cNvSpPr txBox="1">
              <a:spLocks noChangeArrowheads="1"/>
            </p:cNvSpPr>
            <p:nvPr/>
          </p:nvSpPr>
          <p:spPr bwMode="auto">
            <a:xfrm>
              <a:off x="4656" y="886"/>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75</a:t>
              </a:r>
            </a:p>
          </p:txBody>
        </p:sp>
        <p:sp>
          <p:nvSpPr>
            <p:cNvPr id="52241" name="Text Box 17"/>
            <p:cNvSpPr txBox="1">
              <a:spLocks noChangeArrowheads="1"/>
            </p:cNvSpPr>
            <p:nvPr/>
          </p:nvSpPr>
          <p:spPr bwMode="auto">
            <a:xfrm>
              <a:off x="4992" y="886"/>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15</a:t>
              </a:r>
            </a:p>
          </p:txBody>
        </p:sp>
      </p:grpSp>
      <p:grpSp>
        <p:nvGrpSpPr>
          <p:cNvPr id="3" name="Group 18"/>
          <p:cNvGrpSpPr>
            <a:grpSpLocks/>
          </p:cNvGrpSpPr>
          <p:nvPr/>
        </p:nvGrpSpPr>
        <p:grpSpPr bwMode="auto">
          <a:xfrm>
            <a:off x="2982144" y="2207667"/>
            <a:ext cx="3200400" cy="422275"/>
            <a:chOff x="1968" y="1296"/>
            <a:chExt cx="2016" cy="266"/>
          </a:xfrm>
        </p:grpSpPr>
        <p:sp>
          <p:nvSpPr>
            <p:cNvPr id="52243" name="Text Box 19"/>
            <p:cNvSpPr txBox="1">
              <a:spLocks noChangeArrowheads="1"/>
            </p:cNvSpPr>
            <p:nvPr/>
          </p:nvSpPr>
          <p:spPr bwMode="auto">
            <a:xfrm>
              <a:off x="3648" y="1296"/>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96</a:t>
              </a:r>
            </a:p>
          </p:txBody>
        </p:sp>
        <p:sp>
          <p:nvSpPr>
            <p:cNvPr id="52244" name="Text Box 20"/>
            <p:cNvSpPr txBox="1">
              <a:spLocks noChangeArrowheads="1"/>
            </p:cNvSpPr>
            <p:nvPr/>
          </p:nvSpPr>
          <p:spPr bwMode="auto">
            <a:xfrm>
              <a:off x="1968" y="1296"/>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28</a:t>
              </a:r>
            </a:p>
          </p:txBody>
        </p:sp>
      </p:grpSp>
      <p:grpSp>
        <p:nvGrpSpPr>
          <p:cNvPr id="4" name="Group 21"/>
          <p:cNvGrpSpPr>
            <a:grpSpLocks/>
          </p:cNvGrpSpPr>
          <p:nvPr/>
        </p:nvGrpSpPr>
        <p:grpSpPr bwMode="auto">
          <a:xfrm>
            <a:off x="3515544" y="2207667"/>
            <a:ext cx="3200400" cy="422275"/>
            <a:chOff x="2304" y="1296"/>
            <a:chExt cx="2016" cy="266"/>
          </a:xfrm>
        </p:grpSpPr>
        <p:sp>
          <p:nvSpPr>
            <p:cNvPr id="52246" name="Text Box 22"/>
            <p:cNvSpPr txBox="1">
              <a:spLocks noChangeArrowheads="1"/>
            </p:cNvSpPr>
            <p:nvPr/>
          </p:nvSpPr>
          <p:spPr bwMode="auto">
            <a:xfrm>
              <a:off x="2304" y="1296"/>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12</a:t>
              </a:r>
            </a:p>
          </p:txBody>
        </p:sp>
        <p:sp>
          <p:nvSpPr>
            <p:cNvPr id="52247" name="Text Box 23"/>
            <p:cNvSpPr txBox="1">
              <a:spLocks noChangeArrowheads="1"/>
            </p:cNvSpPr>
            <p:nvPr/>
          </p:nvSpPr>
          <p:spPr bwMode="auto">
            <a:xfrm>
              <a:off x="3984" y="1296"/>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58</a:t>
              </a:r>
            </a:p>
          </p:txBody>
        </p:sp>
      </p:grpSp>
      <p:grpSp>
        <p:nvGrpSpPr>
          <p:cNvPr id="5" name="Group 24"/>
          <p:cNvGrpSpPr>
            <a:grpSpLocks/>
          </p:cNvGrpSpPr>
          <p:nvPr/>
        </p:nvGrpSpPr>
        <p:grpSpPr bwMode="auto">
          <a:xfrm>
            <a:off x="1381944" y="2207667"/>
            <a:ext cx="5867400" cy="422275"/>
            <a:chOff x="960" y="1296"/>
            <a:chExt cx="3696" cy="266"/>
          </a:xfrm>
        </p:grpSpPr>
        <p:sp>
          <p:nvSpPr>
            <p:cNvPr id="52249" name="Text Box 25"/>
            <p:cNvSpPr txBox="1">
              <a:spLocks noChangeArrowheads="1"/>
            </p:cNvSpPr>
            <p:nvPr/>
          </p:nvSpPr>
          <p:spPr bwMode="auto">
            <a:xfrm>
              <a:off x="4320" y="1296"/>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81</a:t>
              </a:r>
            </a:p>
          </p:txBody>
        </p:sp>
        <p:sp>
          <p:nvSpPr>
            <p:cNvPr id="52250" name="Text Box 26"/>
            <p:cNvSpPr txBox="1">
              <a:spLocks noChangeArrowheads="1"/>
            </p:cNvSpPr>
            <p:nvPr/>
          </p:nvSpPr>
          <p:spPr bwMode="auto">
            <a:xfrm>
              <a:off x="960" y="1296"/>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35</a:t>
              </a:r>
            </a:p>
          </p:txBody>
        </p:sp>
        <p:sp>
          <p:nvSpPr>
            <p:cNvPr id="52251" name="Text Box 27"/>
            <p:cNvSpPr txBox="1">
              <a:spLocks noChangeArrowheads="1"/>
            </p:cNvSpPr>
            <p:nvPr/>
          </p:nvSpPr>
          <p:spPr bwMode="auto">
            <a:xfrm>
              <a:off x="2640" y="1296"/>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41</a:t>
              </a:r>
            </a:p>
          </p:txBody>
        </p:sp>
      </p:grpSp>
      <p:grpSp>
        <p:nvGrpSpPr>
          <p:cNvPr id="6" name="Group 28"/>
          <p:cNvGrpSpPr>
            <a:grpSpLocks/>
          </p:cNvGrpSpPr>
          <p:nvPr/>
        </p:nvGrpSpPr>
        <p:grpSpPr bwMode="auto">
          <a:xfrm>
            <a:off x="1915344" y="2207667"/>
            <a:ext cx="5867400" cy="422275"/>
            <a:chOff x="1296" y="1296"/>
            <a:chExt cx="3696" cy="266"/>
          </a:xfrm>
        </p:grpSpPr>
        <p:sp>
          <p:nvSpPr>
            <p:cNvPr id="52253" name="Text Box 29"/>
            <p:cNvSpPr txBox="1">
              <a:spLocks noChangeArrowheads="1"/>
            </p:cNvSpPr>
            <p:nvPr/>
          </p:nvSpPr>
          <p:spPr bwMode="auto">
            <a:xfrm>
              <a:off x="4656" y="1296"/>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94</a:t>
              </a:r>
            </a:p>
          </p:txBody>
        </p:sp>
        <p:sp>
          <p:nvSpPr>
            <p:cNvPr id="52254" name="Text Box 30"/>
            <p:cNvSpPr txBox="1">
              <a:spLocks noChangeArrowheads="1"/>
            </p:cNvSpPr>
            <p:nvPr/>
          </p:nvSpPr>
          <p:spPr bwMode="auto">
            <a:xfrm>
              <a:off x="1296" y="1296"/>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17</a:t>
              </a:r>
            </a:p>
          </p:txBody>
        </p:sp>
        <p:sp>
          <p:nvSpPr>
            <p:cNvPr id="52255" name="Text Box 31"/>
            <p:cNvSpPr txBox="1">
              <a:spLocks noChangeArrowheads="1"/>
            </p:cNvSpPr>
            <p:nvPr/>
          </p:nvSpPr>
          <p:spPr bwMode="auto">
            <a:xfrm>
              <a:off x="2976" y="1296"/>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75</a:t>
              </a:r>
            </a:p>
          </p:txBody>
        </p:sp>
      </p:grpSp>
      <p:grpSp>
        <p:nvGrpSpPr>
          <p:cNvPr id="7" name="Group 32"/>
          <p:cNvGrpSpPr>
            <a:grpSpLocks/>
          </p:cNvGrpSpPr>
          <p:nvPr/>
        </p:nvGrpSpPr>
        <p:grpSpPr bwMode="auto">
          <a:xfrm>
            <a:off x="2448744" y="2207667"/>
            <a:ext cx="5867400" cy="422275"/>
            <a:chOff x="1632" y="1296"/>
            <a:chExt cx="3696" cy="266"/>
          </a:xfrm>
        </p:grpSpPr>
        <p:sp>
          <p:nvSpPr>
            <p:cNvPr id="52257" name="Text Box 33"/>
            <p:cNvSpPr txBox="1">
              <a:spLocks noChangeArrowheads="1"/>
            </p:cNvSpPr>
            <p:nvPr/>
          </p:nvSpPr>
          <p:spPr bwMode="auto">
            <a:xfrm>
              <a:off x="1632" y="1296"/>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11</a:t>
              </a:r>
            </a:p>
          </p:txBody>
        </p:sp>
        <p:sp>
          <p:nvSpPr>
            <p:cNvPr id="52258" name="Text Box 34"/>
            <p:cNvSpPr txBox="1">
              <a:spLocks noChangeArrowheads="1"/>
            </p:cNvSpPr>
            <p:nvPr/>
          </p:nvSpPr>
          <p:spPr bwMode="auto">
            <a:xfrm>
              <a:off x="4992" y="1296"/>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95</a:t>
              </a:r>
            </a:p>
          </p:txBody>
        </p:sp>
        <p:sp>
          <p:nvSpPr>
            <p:cNvPr id="52259" name="Text Box 35"/>
            <p:cNvSpPr txBox="1">
              <a:spLocks noChangeArrowheads="1"/>
            </p:cNvSpPr>
            <p:nvPr/>
          </p:nvSpPr>
          <p:spPr bwMode="auto">
            <a:xfrm>
              <a:off x="3312" y="1296"/>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15</a:t>
              </a:r>
            </a:p>
          </p:txBody>
        </p:sp>
      </p:grpSp>
      <p:sp>
        <p:nvSpPr>
          <p:cNvPr id="52260" name="Text Box 36"/>
          <p:cNvSpPr txBox="1">
            <a:spLocks noChangeArrowheads="1"/>
          </p:cNvSpPr>
          <p:nvPr/>
        </p:nvSpPr>
        <p:spPr bwMode="auto">
          <a:xfrm>
            <a:off x="467544" y="2207667"/>
            <a:ext cx="914400" cy="396875"/>
          </a:xfrm>
          <a:prstGeom prst="rect">
            <a:avLst/>
          </a:prstGeom>
          <a:noFill/>
          <a:ln w="25400">
            <a:noFill/>
            <a:miter lim="800000"/>
            <a:headEnd/>
            <a:tailEnd/>
          </a:ln>
          <a:effectLst/>
        </p:spPr>
        <p:txBody>
          <a:bodyPr>
            <a:spAutoFit/>
          </a:bodyPr>
          <a:lstStyle/>
          <a:p>
            <a:pPr>
              <a:spcBef>
                <a:spcPct val="50000"/>
              </a:spcBef>
            </a:pPr>
            <a:r>
              <a:rPr lang="en-US" altLang="zh-CN" sz="2000" b="1">
                <a:solidFill>
                  <a:srgbClr val="FF0000"/>
                </a:solidFill>
              </a:rPr>
              <a:t>5</a:t>
            </a:r>
            <a:r>
              <a:rPr lang="en-US" altLang="zh-CN" sz="2000" b="1"/>
              <a:t>-sort</a:t>
            </a:r>
          </a:p>
        </p:txBody>
      </p:sp>
      <p:grpSp>
        <p:nvGrpSpPr>
          <p:cNvPr id="8" name="Group 37"/>
          <p:cNvGrpSpPr>
            <a:grpSpLocks/>
          </p:cNvGrpSpPr>
          <p:nvPr/>
        </p:nvGrpSpPr>
        <p:grpSpPr bwMode="auto">
          <a:xfrm>
            <a:off x="1458144" y="1454051"/>
            <a:ext cx="5715000" cy="304800"/>
            <a:chOff x="1008" y="912"/>
            <a:chExt cx="3600" cy="192"/>
          </a:xfrm>
        </p:grpSpPr>
        <p:sp>
          <p:nvSpPr>
            <p:cNvPr id="52262" name="Rectangle 38"/>
            <p:cNvSpPr>
              <a:spLocks noChangeArrowheads="1"/>
            </p:cNvSpPr>
            <p:nvPr/>
          </p:nvSpPr>
          <p:spPr bwMode="auto">
            <a:xfrm>
              <a:off x="1008" y="912"/>
              <a:ext cx="240" cy="192"/>
            </a:xfrm>
            <a:prstGeom prst="rect">
              <a:avLst/>
            </a:prstGeom>
            <a:noFill/>
            <a:ln w="25400">
              <a:solidFill>
                <a:srgbClr val="0000FF"/>
              </a:solidFill>
              <a:miter lim="800000"/>
              <a:headEnd/>
              <a:tailEnd/>
            </a:ln>
            <a:effectLst/>
          </p:spPr>
          <p:txBody>
            <a:bodyPr wrap="none" anchor="ctr"/>
            <a:lstStyle/>
            <a:p>
              <a:endParaRPr lang="zh-CN" altLang="en-US"/>
            </a:p>
          </p:txBody>
        </p:sp>
        <p:sp>
          <p:nvSpPr>
            <p:cNvPr id="52263" name="Rectangle 39"/>
            <p:cNvSpPr>
              <a:spLocks noChangeArrowheads="1"/>
            </p:cNvSpPr>
            <p:nvPr/>
          </p:nvSpPr>
          <p:spPr bwMode="auto">
            <a:xfrm>
              <a:off x="2688" y="912"/>
              <a:ext cx="240" cy="192"/>
            </a:xfrm>
            <a:prstGeom prst="rect">
              <a:avLst/>
            </a:prstGeom>
            <a:noFill/>
            <a:ln w="25400">
              <a:solidFill>
                <a:srgbClr val="0000FF"/>
              </a:solidFill>
              <a:miter lim="800000"/>
              <a:headEnd/>
              <a:tailEnd/>
            </a:ln>
            <a:effectLst/>
          </p:spPr>
          <p:txBody>
            <a:bodyPr wrap="none" anchor="ctr"/>
            <a:lstStyle/>
            <a:p>
              <a:endParaRPr lang="zh-CN" altLang="en-US"/>
            </a:p>
          </p:txBody>
        </p:sp>
        <p:sp>
          <p:nvSpPr>
            <p:cNvPr id="52264" name="Rectangle 40"/>
            <p:cNvSpPr>
              <a:spLocks noChangeArrowheads="1"/>
            </p:cNvSpPr>
            <p:nvPr/>
          </p:nvSpPr>
          <p:spPr bwMode="auto">
            <a:xfrm>
              <a:off x="4368" y="912"/>
              <a:ext cx="240" cy="192"/>
            </a:xfrm>
            <a:prstGeom prst="rect">
              <a:avLst/>
            </a:prstGeom>
            <a:noFill/>
            <a:ln w="25400">
              <a:solidFill>
                <a:srgbClr val="0000FF"/>
              </a:solidFill>
              <a:miter lim="800000"/>
              <a:headEnd/>
              <a:tailEnd/>
            </a:ln>
            <a:effectLst/>
          </p:spPr>
          <p:txBody>
            <a:bodyPr wrap="none" anchor="ctr"/>
            <a:lstStyle/>
            <a:p>
              <a:endParaRPr lang="zh-CN" altLang="en-US"/>
            </a:p>
          </p:txBody>
        </p:sp>
      </p:grpSp>
      <p:grpSp>
        <p:nvGrpSpPr>
          <p:cNvPr id="9" name="Group 41"/>
          <p:cNvGrpSpPr>
            <a:grpSpLocks/>
          </p:cNvGrpSpPr>
          <p:nvPr/>
        </p:nvGrpSpPr>
        <p:grpSpPr bwMode="auto">
          <a:xfrm>
            <a:off x="1991544" y="1454051"/>
            <a:ext cx="5715000" cy="304800"/>
            <a:chOff x="1344" y="912"/>
            <a:chExt cx="3600" cy="192"/>
          </a:xfrm>
        </p:grpSpPr>
        <p:sp>
          <p:nvSpPr>
            <p:cNvPr id="52266" name="Rectangle 42"/>
            <p:cNvSpPr>
              <a:spLocks noChangeArrowheads="1"/>
            </p:cNvSpPr>
            <p:nvPr/>
          </p:nvSpPr>
          <p:spPr bwMode="auto">
            <a:xfrm>
              <a:off x="1344" y="912"/>
              <a:ext cx="240" cy="192"/>
            </a:xfrm>
            <a:prstGeom prst="rect">
              <a:avLst/>
            </a:prstGeom>
            <a:noFill/>
            <a:ln w="25400">
              <a:solidFill>
                <a:srgbClr val="FF0000"/>
              </a:solidFill>
              <a:miter lim="800000"/>
              <a:headEnd/>
              <a:tailEnd/>
            </a:ln>
            <a:effectLst/>
          </p:spPr>
          <p:txBody>
            <a:bodyPr wrap="none" anchor="ctr"/>
            <a:lstStyle/>
            <a:p>
              <a:endParaRPr lang="zh-CN" altLang="en-US"/>
            </a:p>
          </p:txBody>
        </p:sp>
        <p:sp>
          <p:nvSpPr>
            <p:cNvPr id="52267" name="Rectangle 43"/>
            <p:cNvSpPr>
              <a:spLocks noChangeArrowheads="1"/>
            </p:cNvSpPr>
            <p:nvPr/>
          </p:nvSpPr>
          <p:spPr bwMode="auto">
            <a:xfrm>
              <a:off x="3024" y="912"/>
              <a:ext cx="240" cy="192"/>
            </a:xfrm>
            <a:prstGeom prst="rect">
              <a:avLst/>
            </a:prstGeom>
            <a:noFill/>
            <a:ln w="25400">
              <a:solidFill>
                <a:srgbClr val="FF0000"/>
              </a:solidFill>
              <a:miter lim="800000"/>
              <a:headEnd/>
              <a:tailEnd/>
            </a:ln>
            <a:effectLst/>
          </p:spPr>
          <p:txBody>
            <a:bodyPr wrap="none" anchor="ctr"/>
            <a:lstStyle/>
            <a:p>
              <a:endParaRPr lang="zh-CN" altLang="en-US"/>
            </a:p>
          </p:txBody>
        </p:sp>
        <p:sp>
          <p:nvSpPr>
            <p:cNvPr id="52268" name="Rectangle 44"/>
            <p:cNvSpPr>
              <a:spLocks noChangeArrowheads="1"/>
            </p:cNvSpPr>
            <p:nvPr/>
          </p:nvSpPr>
          <p:spPr bwMode="auto">
            <a:xfrm>
              <a:off x="4704" y="912"/>
              <a:ext cx="240" cy="192"/>
            </a:xfrm>
            <a:prstGeom prst="rect">
              <a:avLst/>
            </a:prstGeom>
            <a:noFill/>
            <a:ln w="25400">
              <a:solidFill>
                <a:srgbClr val="FF0000"/>
              </a:solidFill>
              <a:miter lim="800000"/>
              <a:headEnd/>
              <a:tailEnd/>
            </a:ln>
            <a:effectLst/>
          </p:spPr>
          <p:txBody>
            <a:bodyPr wrap="none" anchor="ctr"/>
            <a:lstStyle/>
            <a:p>
              <a:endParaRPr lang="zh-CN" altLang="en-US"/>
            </a:p>
          </p:txBody>
        </p:sp>
      </p:grpSp>
      <p:grpSp>
        <p:nvGrpSpPr>
          <p:cNvPr id="10" name="Group 45"/>
          <p:cNvGrpSpPr>
            <a:grpSpLocks/>
          </p:cNvGrpSpPr>
          <p:nvPr/>
        </p:nvGrpSpPr>
        <p:grpSpPr bwMode="auto">
          <a:xfrm>
            <a:off x="2524944" y="1454051"/>
            <a:ext cx="5715000" cy="304800"/>
            <a:chOff x="1680" y="912"/>
            <a:chExt cx="3600" cy="192"/>
          </a:xfrm>
        </p:grpSpPr>
        <p:sp>
          <p:nvSpPr>
            <p:cNvPr id="52270" name="Rectangle 46"/>
            <p:cNvSpPr>
              <a:spLocks noChangeArrowheads="1"/>
            </p:cNvSpPr>
            <p:nvPr/>
          </p:nvSpPr>
          <p:spPr bwMode="auto">
            <a:xfrm>
              <a:off x="1680" y="912"/>
              <a:ext cx="240" cy="192"/>
            </a:xfrm>
            <a:prstGeom prst="rect">
              <a:avLst/>
            </a:prstGeom>
            <a:noFill/>
            <a:ln w="25400">
              <a:solidFill>
                <a:srgbClr val="CC99FF"/>
              </a:solidFill>
              <a:miter lim="800000"/>
              <a:headEnd/>
              <a:tailEnd/>
            </a:ln>
            <a:effectLst/>
          </p:spPr>
          <p:txBody>
            <a:bodyPr wrap="none" anchor="ctr"/>
            <a:lstStyle/>
            <a:p>
              <a:endParaRPr lang="zh-CN" altLang="en-US"/>
            </a:p>
          </p:txBody>
        </p:sp>
        <p:sp>
          <p:nvSpPr>
            <p:cNvPr id="52271" name="Rectangle 47"/>
            <p:cNvSpPr>
              <a:spLocks noChangeArrowheads="1"/>
            </p:cNvSpPr>
            <p:nvPr/>
          </p:nvSpPr>
          <p:spPr bwMode="auto">
            <a:xfrm>
              <a:off x="3360" y="912"/>
              <a:ext cx="240" cy="192"/>
            </a:xfrm>
            <a:prstGeom prst="rect">
              <a:avLst/>
            </a:prstGeom>
            <a:noFill/>
            <a:ln w="25400">
              <a:solidFill>
                <a:srgbClr val="CC99FF"/>
              </a:solidFill>
              <a:miter lim="800000"/>
              <a:headEnd/>
              <a:tailEnd/>
            </a:ln>
            <a:effectLst/>
          </p:spPr>
          <p:txBody>
            <a:bodyPr wrap="none" anchor="ctr"/>
            <a:lstStyle/>
            <a:p>
              <a:endParaRPr lang="zh-CN" altLang="en-US"/>
            </a:p>
          </p:txBody>
        </p:sp>
        <p:sp>
          <p:nvSpPr>
            <p:cNvPr id="52272" name="Rectangle 48"/>
            <p:cNvSpPr>
              <a:spLocks noChangeArrowheads="1"/>
            </p:cNvSpPr>
            <p:nvPr/>
          </p:nvSpPr>
          <p:spPr bwMode="auto">
            <a:xfrm>
              <a:off x="5040" y="912"/>
              <a:ext cx="240" cy="192"/>
            </a:xfrm>
            <a:prstGeom prst="rect">
              <a:avLst/>
            </a:prstGeom>
            <a:noFill/>
            <a:ln w="25400">
              <a:solidFill>
                <a:srgbClr val="CC99FF"/>
              </a:solidFill>
              <a:miter lim="800000"/>
              <a:headEnd/>
              <a:tailEnd/>
            </a:ln>
            <a:effectLst/>
          </p:spPr>
          <p:txBody>
            <a:bodyPr wrap="none" anchor="ctr"/>
            <a:lstStyle/>
            <a:p>
              <a:endParaRPr lang="zh-CN" altLang="en-US"/>
            </a:p>
          </p:txBody>
        </p:sp>
      </p:grpSp>
      <p:grpSp>
        <p:nvGrpSpPr>
          <p:cNvPr id="11" name="Group 49"/>
          <p:cNvGrpSpPr>
            <a:grpSpLocks/>
          </p:cNvGrpSpPr>
          <p:nvPr/>
        </p:nvGrpSpPr>
        <p:grpSpPr bwMode="auto">
          <a:xfrm>
            <a:off x="3058344" y="1454051"/>
            <a:ext cx="3048000" cy="304800"/>
            <a:chOff x="2016" y="912"/>
            <a:chExt cx="1920" cy="192"/>
          </a:xfrm>
        </p:grpSpPr>
        <p:sp>
          <p:nvSpPr>
            <p:cNvPr id="52274" name="Rectangle 50"/>
            <p:cNvSpPr>
              <a:spLocks noChangeArrowheads="1"/>
            </p:cNvSpPr>
            <p:nvPr/>
          </p:nvSpPr>
          <p:spPr bwMode="auto">
            <a:xfrm>
              <a:off x="2016" y="912"/>
              <a:ext cx="240" cy="192"/>
            </a:xfrm>
            <a:prstGeom prst="rect">
              <a:avLst/>
            </a:prstGeom>
            <a:noFill/>
            <a:ln w="25400">
              <a:solidFill>
                <a:srgbClr val="339966"/>
              </a:solidFill>
              <a:miter lim="800000"/>
              <a:headEnd/>
              <a:tailEnd/>
            </a:ln>
            <a:effectLst/>
          </p:spPr>
          <p:txBody>
            <a:bodyPr wrap="none" anchor="ctr"/>
            <a:lstStyle/>
            <a:p>
              <a:endParaRPr lang="zh-CN" altLang="en-US"/>
            </a:p>
          </p:txBody>
        </p:sp>
        <p:sp>
          <p:nvSpPr>
            <p:cNvPr id="52275" name="Rectangle 51"/>
            <p:cNvSpPr>
              <a:spLocks noChangeArrowheads="1"/>
            </p:cNvSpPr>
            <p:nvPr/>
          </p:nvSpPr>
          <p:spPr bwMode="auto">
            <a:xfrm>
              <a:off x="3696" y="912"/>
              <a:ext cx="240" cy="192"/>
            </a:xfrm>
            <a:prstGeom prst="rect">
              <a:avLst/>
            </a:prstGeom>
            <a:noFill/>
            <a:ln w="25400">
              <a:solidFill>
                <a:srgbClr val="339966"/>
              </a:solidFill>
              <a:miter lim="800000"/>
              <a:headEnd/>
              <a:tailEnd/>
            </a:ln>
            <a:effectLst/>
          </p:spPr>
          <p:txBody>
            <a:bodyPr wrap="none" anchor="ctr"/>
            <a:lstStyle/>
            <a:p>
              <a:endParaRPr lang="zh-CN" altLang="en-US"/>
            </a:p>
          </p:txBody>
        </p:sp>
      </p:grpSp>
      <p:grpSp>
        <p:nvGrpSpPr>
          <p:cNvPr id="12" name="Group 52"/>
          <p:cNvGrpSpPr>
            <a:grpSpLocks/>
          </p:cNvGrpSpPr>
          <p:nvPr/>
        </p:nvGrpSpPr>
        <p:grpSpPr bwMode="auto">
          <a:xfrm>
            <a:off x="3591744" y="1454051"/>
            <a:ext cx="3048000" cy="304800"/>
            <a:chOff x="2352" y="912"/>
            <a:chExt cx="1920" cy="192"/>
          </a:xfrm>
        </p:grpSpPr>
        <p:sp>
          <p:nvSpPr>
            <p:cNvPr id="52277" name="Rectangle 53"/>
            <p:cNvSpPr>
              <a:spLocks noChangeArrowheads="1"/>
            </p:cNvSpPr>
            <p:nvPr/>
          </p:nvSpPr>
          <p:spPr bwMode="auto">
            <a:xfrm>
              <a:off x="2352" y="912"/>
              <a:ext cx="240" cy="192"/>
            </a:xfrm>
            <a:prstGeom prst="rect">
              <a:avLst/>
            </a:prstGeom>
            <a:noFill/>
            <a:ln w="25400">
              <a:solidFill>
                <a:srgbClr val="993300"/>
              </a:solidFill>
              <a:miter lim="800000"/>
              <a:headEnd/>
              <a:tailEnd/>
            </a:ln>
            <a:effectLst/>
          </p:spPr>
          <p:txBody>
            <a:bodyPr wrap="none" anchor="ctr"/>
            <a:lstStyle/>
            <a:p>
              <a:endParaRPr lang="zh-CN" altLang="en-US"/>
            </a:p>
          </p:txBody>
        </p:sp>
        <p:sp>
          <p:nvSpPr>
            <p:cNvPr id="52278" name="Rectangle 54"/>
            <p:cNvSpPr>
              <a:spLocks noChangeArrowheads="1"/>
            </p:cNvSpPr>
            <p:nvPr/>
          </p:nvSpPr>
          <p:spPr bwMode="auto">
            <a:xfrm>
              <a:off x="4032" y="912"/>
              <a:ext cx="240" cy="192"/>
            </a:xfrm>
            <a:prstGeom prst="rect">
              <a:avLst/>
            </a:prstGeom>
            <a:noFill/>
            <a:ln w="25400">
              <a:solidFill>
                <a:srgbClr val="993300"/>
              </a:solidFill>
              <a:miter lim="800000"/>
              <a:headEnd/>
              <a:tailEnd/>
            </a:ln>
            <a:effectLst/>
          </p:spPr>
          <p:txBody>
            <a:bodyPr wrap="none" anchor="ctr"/>
            <a:lstStyle/>
            <a:p>
              <a:endParaRPr lang="zh-CN" altLang="en-US"/>
            </a:p>
          </p:txBody>
        </p:sp>
      </p:grpSp>
      <p:grpSp>
        <p:nvGrpSpPr>
          <p:cNvPr id="13" name="Group 55"/>
          <p:cNvGrpSpPr>
            <a:grpSpLocks/>
          </p:cNvGrpSpPr>
          <p:nvPr/>
        </p:nvGrpSpPr>
        <p:grpSpPr bwMode="auto">
          <a:xfrm>
            <a:off x="2448744" y="3006725"/>
            <a:ext cx="5334000" cy="422275"/>
            <a:chOff x="1632" y="1680"/>
            <a:chExt cx="3360" cy="266"/>
          </a:xfrm>
        </p:grpSpPr>
        <p:sp>
          <p:nvSpPr>
            <p:cNvPr id="52280" name="Text Box 56"/>
            <p:cNvSpPr txBox="1">
              <a:spLocks noChangeArrowheads="1"/>
            </p:cNvSpPr>
            <p:nvPr/>
          </p:nvSpPr>
          <p:spPr bwMode="auto">
            <a:xfrm>
              <a:off x="4656" y="1680"/>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96</a:t>
              </a:r>
            </a:p>
          </p:txBody>
        </p:sp>
        <p:sp>
          <p:nvSpPr>
            <p:cNvPr id="52281" name="Text Box 57"/>
            <p:cNvSpPr txBox="1">
              <a:spLocks noChangeArrowheads="1"/>
            </p:cNvSpPr>
            <p:nvPr/>
          </p:nvSpPr>
          <p:spPr bwMode="auto">
            <a:xfrm>
              <a:off x="2640" y="1680"/>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41</a:t>
              </a:r>
            </a:p>
          </p:txBody>
        </p:sp>
        <p:sp>
          <p:nvSpPr>
            <p:cNvPr id="52282" name="Text Box 58"/>
            <p:cNvSpPr txBox="1">
              <a:spLocks noChangeArrowheads="1"/>
            </p:cNvSpPr>
            <p:nvPr/>
          </p:nvSpPr>
          <p:spPr bwMode="auto">
            <a:xfrm>
              <a:off x="3648" y="1680"/>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94</a:t>
              </a:r>
            </a:p>
          </p:txBody>
        </p:sp>
        <p:sp>
          <p:nvSpPr>
            <p:cNvPr id="52283" name="Text Box 59"/>
            <p:cNvSpPr txBox="1">
              <a:spLocks noChangeArrowheads="1"/>
            </p:cNvSpPr>
            <p:nvPr/>
          </p:nvSpPr>
          <p:spPr bwMode="auto">
            <a:xfrm>
              <a:off x="1632" y="1680"/>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11</a:t>
              </a:r>
            </a:p>
          </p:txBody>
        </p:sp>
      </p:grpSp>
      <p:grpSp>
        <p:nvGrpSpPr>
          <p:cNvPr id="14" name="Group 60"/>
          <p:cNvGrpSpPr>
            <a:grpSpLocks/>
          </p:cNvGrpSpPr>
          <p:nvPr/>
        </p:nvGrpSpPr>
        <p:grpSpPr bwMode="auto">
          <a:xfrm>
            <a:off x="1381944" y="3006725"/>
            <a:ext cx="6934200" cy="422275"/>
            <a:chOff x="960" y="1680"/>
            <a:chExt cx="4368" cy="266"/>
          </a:xfrm>
        </p:grpSpPr>
        <p:sp>
          <p:nvSpPr>
            <p:cNvPr id="52285" name="Text Box 61"/>
            <p:cNvSpPr txBox="1">
              <a:spLocks noChangeArrowheads="1"/>
            </p:cNvSpPr>
            <p:nvPr/>
          </p:nvSpPr>
          <p:spPr bwMode="auto">
            <a:xfrm>
              <a:off x="960" y="1680"/>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28</a:t>
              </a:r>
            </a:p>
          </p:txBody>
        </p:sp>
        <p:sp>
          <p:nvSpPr>
            <p:cNvPr id="52286" name="Text Box 62"/>
            <p:cNvSpPr txBox="1">
              <a:spLocks noChangeArrowheads="1"/>
            </p:cNvSpPr>
            <p:nvPr/>
          </p:nvSpPr>
          <p:spPr bwMode="auto">
            <a:xfrm>
              <a:off x="2976" y="1680"/>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58</a:t>
              </a:r>
            </a:p>
          </p:txBody>
        </p:sp>
        <p:sp>
          <p:nvSpPr>
            <p:cNvPr id="52287" name="Text Box 63"/>
            <p:cNvSpPr txBox="1">
              <a:spLocks noChangeArrowheads="1"/>
            </p:cNvSpPr>
            <p:nvPr/>
          </p:nvSpPr>
          <p:spPr bwMode="auto">
            <a:xfrm>
              <a:off x="1968" y="1680"/>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35</a:t>
              </a:r>
            </a:p>
          </p:txBody>
        </p:sp>
        <p:sp>
          <p:nvSpPr>
            <p:cNvPr id="52288" name="Text Box 64"/>
            <p:cNvSpPr txBox="1">
              <a:spLocks noChangeArrowheads="1"/>
            </p:cNvSpPr>
            <p:nvPr/>
          </p:nvSpPr>
          <p:spPr bwMode="auto">
            <a:xfrm>
              <a:off x="3984" y="1680"/>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75</a:t>
              </a:r>
            </a:p>
          </p:txBody>
        </p:sp>
        <p:sp>
          <p:nvSpPr>
            <p:cNvPr id="52289" name="Text Box 65"/>
            <p:cNvSpPr txBox="1">
              <a:spLocks noChangeArrowheads="1"/>
            </p:cNvSpPr>
            <p:nvPr/>
          </p:nvSpPr>
          <p:spPr bwMode="auto">
            <a:xfrm>
              <a:off x="4992" y="1680"/>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95</a:t>
              </a:r>
            </a:p>
          </p:txBody>
        </p:sp>
      </p:grpSp>
      <p:grpSp>
        <p:nvGrpSpPr>
          <p:cNvPr id="15" name="Group 66"/>
          <p:cNvGrpSpPr>
            <a:grpSpLocks/>
          </p:cNvGrpSpPr>
          <p:nvPr/>
        </p:nvGrpSpPr>
        <p:grpSpPr bwMode="auto">
          <a:xfrm>
            <a:off x="1915344" y="3006725"/>
            <a:ext cx="5334000" cy="422275"/>
            <a:chOff x="1296" y="1680"/>
            <a:chExt cx="3360" cy="266"/>
          </a:xfrm>
        </p:grpSpPr>
        <p:sp>
          <p:nvSpPr>
            <p:cNvPr id="52291" name="Text Box 67"/>
            <p:cNvSpPr txBox="1">
              <a:spLocks noChangeArrowheads="1"/>
            </p:cNvSpPr>
            <p:nvPr/>
          </p:nvSpPr>
          <p:spPr bwMode="auto">
            <a:xfrm>
              <a:off x="1296" y="1680"/>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12</a:t>
              </a:r>
            </a:p>
          </p:txBody>
        </p:sp>
        <p:sp>
          <p:nvSpPr>
            <p:cNvPr id="52292" name="Text Box 68"/>
            <p:cNvSpPr txBox="1">
              <a:spLocks noChangeArrowheads="1"/>
            </p:cNvSpPr>
            <p:nvPr/>
          </p:nvSpPr>
          <p:spPr bwMode="auto">
            <a:xfrm>
              <a:off x="4320" y="1680"/>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81</a:t>
              </a:r>
            </a:p>
          </p:txBody>
        </p:sp>
        <p:sp>
          <p:nvSpPr>
            <p:cNvPr id="52293" name="Text Box 69"/>
            <p:cNvSpPr txBox="1">
              <a:spLocks noChangeArrowheads="1"/>
            </p:cNvSpPr>
            <p:nvPr/>
          </p:nvSpPr>
          <p:spPr bwMode="auto">
            <a:xfrm>
              <a:off x="3312" y="1680"/>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17</a:t>
              </a:r>
            </a:p>
          </p:txBody>
        </p:sp>
        <p:sp>
          <p:nvSpPr>
            <p:cNvPr id="52294" name="Text Box 70"/>
            <p:cNvSpPr txBox="1">
              <a:spLocks noChangeArrowheads="1"/>
            </p:cNvSpPr>
            <p:nvPr/>
          </p:nvSpPr>
          <p:spPr bwMode="auto">
            <a:xfrm>
              <a:off x="2304" y="1680"/>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15</a:t>
              </a:r>
            </a:p>
          </p:txBody>
        </p:sp>
      </p:grpSp>
      <p:sp>
        <p:nvSpPr>
          <p:cNvPr id="52295" name="Text Box 71"/>
          <p:cNvSpPr txBox="1">
            <a:spLocks noChangeArrowheads="1"/>
          </p:cNvSpPr>
          <p:nvPr/>
        </p:nvSpPr>
        <p:spPr bwMode="auto">
          <a:xfrm>
            <a:off x="467544" y="3006725"/>
            <a:ext cx="914400" cy="396875"/>
          </a:xfrm>
          <a:prstGeom prst="rect">
            <a:avLst/>
          </a:prstGeom>
          <a:noFill/>
          <a:ln w="25400">
            <a:noFill/>
            <a:miter lim="800000"/>
            <a:headEnd/>
            <a:tailEnd/>
          </a:ln>
          <a:effectLst/>
        </p:spPr>
        <p:txBody>
          <a:bodyPr>
            <a:spAutoFit/>
          </a:bodyPr>
          <a:lstStyle/>
          <a:p>
            <a:pPr>
              <a:spcBef>
                <a:spcPct val="50000"/>
              </a:spcBef>
            </a:pPr>
            <a:r>
              <a:rPr lang="en-US" altLang="zh-CN" sz="2000" b="1">
                <a:solidFill>
                  <a:srgbClr val="FF0000"/>
                </a:solidFill>
              </a:rPr>
              <a:t>3</a:t>
            </a:r>
            <a:r>
              <a:rPr lang="en-US" altLang="zh-CN" sz="2000" b="1"/>
              <a:t>-sort</a:t>
            </a:r>
          </a:p>
        </p:txBody>
      </p:sp>
      <p:grpSp>
        <p:nvGrpSpPr>
          <p:cNvPr id="16" name="Group 72"/>
          <p:cNvGrpSpPr>
            <a:grpSpLocks/>
          </p:cNvGrpSpPr>
          <p:nvPr/>
        </p:nvGrpSpPr>
        <p:grpSpPr bwMode="auto">
          <a:xfrm>
            <a:off x="1458144" y="2283867"/>
            <a:ext cx="6781800" cy="304800"/>
            <a:chOff x="1008" y="1488"/>
            <a:chExt cx="4272" cy="192"/>
          </a:xfrm>
        </p:grpSpPr>
        <p:sp>
          <p:nvSpPr>
            <p:cNvPr id="52297" name="Rectangle 73"/>
            <p:cNvSpPr>
              <a:spLocks noChangeArrowheads="1"/>
            </p:cNvSpPr>
            <p:nvPr/>
          </p:nvSpPr>
          <p:spPr bwMode="auto">
            <a:xfrm>
              <a:off x="1008" y="1488"/>
              <a:ext cx="240" cy="192"/>
            </a:xfrm>
            <a:prstGeom prst="rect">
              <a:avLst/>
            </a:prstGeom>
            <a:noFill/>
            <a:ln w="25400">
              <a:solidFill>
                <a:srgbClr val="0000FF"/>
              </a:solidFill>
              <a:miter lim="800000"/>
              <a:headEnd/>
              <a:tailEnd/>
            </a:ln>
            <a:effectLst/>
          </p:spPr>
          <p:txBody>
            <a:bodyPr wrap="none" anchor="ctr"/>
            <a:lstStyle/>
            <a:p>
              <a:endParaRPr lang="zh-CN" altLang="en-US"/>
            </a:p>
          </p:txBody>
        </p:sp>
        <p:sp>
          <p:nvSpPr>
            <p:cNvPr id="52298" name="Rectangle 74"/>
            <p:cNvSpPr>
              <a:spLocks noChangeArrowheads="1"/>
            </p:cNvSpPr>
            <p:nvPr/>
          </p:nvSpPr>
          <p:spPr bwMode="auto">
            <a:xfrm>
              <a:off x="2016" y="1488"/>
              <a:ext cx="240" cy="192"/>
            </a:xfrm>
            <a:prstGeom prst="rect">
              <a:avLst/>
            </a:prstGeom>
            <a:noFill/>
            <a:ln w="25400">
              <a:solidFill>
                <a:srgbClr val="0000FF"/>
              </a:solidFill>
              <a:miter lim="800000"/>
              <a:headEnd/>
              <a:tailEnd/>
            </a:ln>
            <a:effectLst/>
          </p:spPr>
          <p:txBody>
            <a:bodyPr wrap="none" anchor="ctr"/>
            <a:lstStyle/>
            <a:p>
              <a:endParaRPr lang="zh-CN" altLang="en-US"/>
            </a:p>
          </p:txBody>
        </p:sp>
        <p:sp>
          <p:nvSpPr>
            <p:cNvPr id="52299" name="Rectangle 75"/>
            <p:cNvSpPr>
              <a:spLocks noChangeArrowheads="1"/>
            </p:cNvSpPr>
            <p:nvPr/>
          </p:nvSpPr>
          <p:spPr bwMode="auto">
            <a:xfrm>
              <a:off x="3024" y="1488"/>
              <a:ext cx="240" cy="192"/>
            </a:xfrm>
            <a:prstGeom prst="rect">
              <a:avLst/>
            </a:prstGeom>
            <a:noFill/>
            <a:ln w="25400">
              <a:solidFill>
                <a:srgbClr val="0000FF"/>
              </a:solidFill>
              <a:miter lim="800000"/>
              <a:headEnd/>
              <a:tailEnd/>
            </a:ln>
            <a:effectLst/>
          </p:spPr>
          <p:txBody>
            <a:bodyPr wrap="none" anchor="ctr"/>
            <a:lstStyle/>
            <a:p>
              <a:endParaRPr lang="zh-CN" altLang="en-US"/>
            </a:p>
          </p:txBody>
        </p:sp>
        <p:sp>
          <p:nvSpPr>
            <p:cNvPr id="52300" name="Rectangle 76"/>
            <p:cNvSpPr>
              <a:spLocks noChangeArrowheads="1"/>
            </p:cNvSpPr>
            <p:nvPr/>
          </p:nvSpPr>
          <p:spPr bwMode="auto">
            <a:xfrm>
              <a:off x="4032" y="1488"/>
              <a:ext cx="240" cy="192"/>
            </a:xfrm>
            <a:prstGeom prst="rect">
              <a:avLst/>
            </a:prstGeom>
            <a:noFill/>
            <a:ln w="25400">
              <a:solidFill>
                <a:srgbClr val="0000FF"/>
              </a:solidFill>
              <a:miter lim="800000"/>
              <a:headEnd/>
              <a:tailEnd/>
            </a:ln>
            <a:effectLst/>
          </p:spPr>
          <p:txBody>
            <a:bodyPr wrap="none" anchor="ctr"/>
            <a:lstStyle/>
            <a:p>
              <a:endParaRPr lang="zh-CN" altLang="en-US"/>
            </a:p>
          </p:txBody>
        </p:sp>
        <p:sp>
          <p:nvSpPr>
            <p:cNvPr id="52301" name="Rectangle 77"/>
            <p:cNvSpPr>
              <a:spLocks noChangeArrowheads="1"/>
            </p:cNvSpPr>
            <p:nvPr/>
          </p:nvSpPr>
          <p:spPr bwMode="auto">
            <a:xfrm>
              <a:off x="5040" y="1488"/>
              <a:ext cx="240" cy="192"/>
            </a:xfrm>
            <a:prstGeom prst="rect">
              <a:avLst/>
            </a:prstGeom>
            <a:noFill/>
            <a:ln w="25400">
              <a:solidFill>
                <a:srgbClr val="0000FF"/>
              </a:solidFill>
              <a:miter lim="800000"/>
              <a:headEnd/>
              <a:tailEnd/>
            </a:ln>
            <a:effectLst/>
          </p:spPr>
          <p:txBody>
            <a:bodyPr wrap="none" anchor="ctr"/>
            <a:lstStyle/>
            <a:p>
              <a:endParaRPr lang="zh-CN" altLang="en-US"/>
            </a:p>
          </p:txBody>
        </p:sp>
      </p:grpSp>
      <p:grpSp>
        <p:nvGrpSpPr>
          <p:cNvPr id="17" name="Group 78"/>
          <p:cNvGrpSpPr>
            <a:grpSpLocks/>
          </p:cNvGrpSpPr>
          <p:nvPr/>
        </p:nvGrpSpPr>
        <p:grpSpPr bwMode="auto">
          <a:xfrm>
            <a:off x="1991544" y="2283867"/>
            <a:ext cx="5181600" cy="304800"/>
            <a:chOff x="1344" y="1488"/>
            <a:chExt cx="3264" cy="192"/>
          </a:xfrm>
        </p:grpSpPr>
        <p:sp>
          <p:nvSpPr>
            <p:cNvPr id="52303" name="Rectangle 79"/>
            <p:cNvSpPr>
              <a:spLocks noChangeArrowheads="1"/>
            </p:cNvSpPr>
            <p:nvPr/>
          </p:nvSpPr>
          <p:spPr bwMode="auto">
            <a:xfrm>
              <a:off x="1344" y="1488"/>
              <a:ext cx="240" cy="192"/>
            </a:xfrm>
            <a:prstGeom prst="rect">
              <a:avLst/>
            </a:prstGeom>
            <a:noFill/>
            <a:ln w="25400">
              <a:solidFill>
                <a:srgbClr val="FF0000"/>
              </a:solidFill>
              <a:miter lim="800000"/>
              <a:headEnd/>
              <a:tailEnd/>
            </a:ln>
            <a:effectLst/>
          </p:spPr>
          <p:txBody>
            <a:bodyPr wrap="none" anchor="ctr"/>
            <a:lstStyle/>
            <a:p>
              <a:endParaRPr lang="zh-CN" altLang="en-US"/>
            </a:p>
          </p:txBody>
        </p:sp>
        <p:sp>
          <p:nvSpPr>
            <p:cNvPr id="52304" name="Rectangle 80"/>
            <p:cNvSpPr>
              <a:spLocks noChangeArrowheads="1"/>
            </p:cNvSpPr>
            <p:nvPr/>
          </p:nvSpPr>
          <p:spPr bwMode="auto">
            <a:xfrm>
              <a:off x="2352" y="1488"/>
              <a:ext cx="240" cy="192"/>
            </a:xfrm>
            <a:prstGeom prst="rect">
              <a:avLst/>
            </a:prstGeom>
            <a:noFill/>
            <a:ln w="25400">
              <a:solidFill>
                <a:srgbClr val="FF0000"/>
              </a:solidFill>
              <a:miter lim="800000"/>
              <a:headEnd/>
              <a:tailEnd/>
            </a:ln>
            <a:effectLst/>
          </p:spPr>
          <p:txBody>
            <a:bodyPr wrap="none" anchor="ctr"/>
            <a:lstStyle/>
            <a:p>
              <a:endParaRPr lang="zh-CN" altLang="en-US"/>
            </a:p>
          </p:txBody>
        </p:sp>
        <p:sp>
          <p:nvSpPr>
            <p:cNvPr id="52305" name="Rectangle 81"/>
            <p:cNvSpPr>
              <a:spLocks noChangeArrowheads="1"/>
            </p:cNvSpPr>
            <p:nvPr/>
          </p:nvSpPr>
          <p:spPr bwMode="auto">
            <a:xfrm>
              <a:off x="3360" y="1488"/>
              <a:ext cx="240" cy="192"/>
            </a:xfrm>
            <a:prstGeom prst="rect">
              <a:avLst/>
            </a:prstGeom>
            <a:noFill/>
            <a:ln w="25400">
              <a:solidFill>
                <a:srgbClr val="FF0000"/>
              </a:solidFill>
              <a:miter lim="800000"/>
              <a:headEnd/>
              <a:tailEnd/>
            </a:ln>
            <a:effectLst/>
          </p:spPr>
          <p:txBody>
            <a:bodyPr wrap="none" anchor="ctr"/>
            <a:lstStyle/>
            <a:p>
              <a:endParaRPr lang="zh-CN" altLang="en-US"/>
            </a:p>
          </p:txBody>
        </p:sp>
        <p:sp>
          <p:nvSpPr>
            <p:cNvPr id="52306" name="Rectangle 82"/>
            <p:cNvSpPr>
              <a:spLocks noChangeArrowheads="1"/>
            </p:cNvSpPr>
            <p:nvPr/>
          </p:nvSpPr>
          <p:spPr bwMode="auto">
            <a:xfrm>
              <a:off x="4368" y="1488"/>
              <a:ext cx="240" cy="192"/>
            </a:xfrm>
            <a:prstGeom prst="rect">
              <a:avLst/>
            </a:prstGeom>
            <a:noFill/>
            <a:ln w="25400">
              <a:solidFill>
                <a:srgbClr val="FF0000"/>
              </a:solidFill>
              <a:miter lim="800000"/>
              <a:headEnd/>
              <a:tailEnd/>
            </a:ln>
            <a:effectLst/>
          </p:spPr>
          <p:txBody>
            <a:bodyPr wrap="none" anchor="ctr"/>
            <a:lstStyle/>
            <a:p>
              <a:endParaRPr lang="zh-CN" altLang="en-US"/>
            </a:p>
          </p:txBody>
        </p:sp>
      </p:grpSp>
      <p:grpSp>
        <p:nvGrpSpPr>
          <p:cNvPr id="18" name="Group 83"/>
          <p:cNvGrpSpPr>
            <a:grpSpLocks/>
          </p:cNvGrpSpPr>
          <p:nvPr/>
        </p:nvGrpSpPr>
        <p:grpSpPr bwMode="auto">
          <a:xfrm>
            <a:off x="2524944" y="2283867"/>
            <a:ext cx="5181600" cy="304800"/>
            <a:chOff x="1680" y="1488"/>
            <a:chExt cx="3264" cy="192"/>
          </a:xfrm>
        </p:grpSpPr>
        <p:sp>
          <p:nvSpPr>
            <p:cNvPr id="52308" name="Rectangle 84"/>
            <p:cNvSpPr>
              <a:spLocks noChangeArrowheads="1"/>
            </p:cNvSpPr>
            <p:nvPr/>
          </p:nvSpPr>
          <p:spPr bwMode="auto">
            <a:xfrm>
              <a:off x="4704" y="1488"/>
              <a:ext cx="240" cy="192"/>
            </a:xfrm>
            <a:prstGeom prst="rect">
              <a:avLst/>
            </a:prstGeom>
            <a:noFill/>
            <a:ln w="25400">
              <a:solidFill>
                <a:srgbClr val="339966"/>
              </a:solidFill>
              <a:miter lim="800000"/>
              <a:headEnd/>
              <a:tailEnd/>
            </a:ln>
            <a:effectLst/>
          </p:spPr>
          <p:txBody>
            <a:bodyPr wrap="none" anchor="ctr"/>
            <a:lstStyle/>
            <a:p>
              <a:endParaRPr lang="zh-CN" altLang="en-US"/>
            </a:p>
          </p:txBody>
        </p:sp>
        <p:sp>
          <p:nvSpPr>
            <p:cNvPr id="52309" name="Rectangle 85"/>
            <p:cNvSpPr>
              <a:spLocks noChangeArrowheads="1"/>
            </p:cNvSpPr>
            <p:nvPr/>
          </p:nvSpPr>
          <p:spPr bwMode="auto">
            <a:xfrm>
              <a:off x="1680" y="1488"/>
              <a:ext cx="240" cy="192"/>
            </a:xfrm>
            <a:prstGeom prst="rect">
              <a:avLst/>
            </a:prstGeom>
            <a:noFill/>
            <a:ln w="25400">
              <a:solidFill>
                <a:srgbClr val="339966"/>
              </a:solidFill>
              <a:miter lim="800000"/>
              <a:headEnd/>
              <a:tailEnd/>
            </a:ln>
            <a:effectLst/>
          </p:spPr>
          <p:txBody>
            <a:bodyPr wrap="none" anchor="ctr"/>
            <a:lstStyle/>
            <a:p>
              <a:endParaRPr lang="zh-CN" altLang="en-US"/>
            </a:p>
          </p:txBody>
        </p:sp>
        <p:sp>
          <p:nvSpPr>
            <p:cNvPr id="52310" name="Rectangle 86"/>
            <p:cNvSpPr>
              <a:spLocks noChangeArrowheads="1"/>
            </p:cNvSpPr>
            <p:nvPr/>
          </p:nvSpPr>
          <p:spPr bwMode="auto">
            <a:xfrm>
              <a:off x="2688" y="1488"/>
              <a:ext cx="240" cy="192"/>
            </a:xfrm>
            <a:prstGeom prst="rect">
              <a:avLst/>
            </a:prstGeom>
            <a:noFill/>
            <a:ln w="25400">
              <a:solidFill>
                <a:srgbClr val="339966"/>
              </a:solidFill>
              <a:miter lim="800000"/>
              <a:headEnd/>
              <a:tailEnd/>
            </a:ln>
            <a:effectLst/>
          </p:spPr>
          <p:txBody>
            <a:bodyPr wrap="none" anchor="ctr"/>
            <a:lstStyle/>
            <a:p>
              <a:endParaRPr lang="zh-CN" altLang="en-US"/>
            </a:p>
          </p:txBody>
        </p:sp>
        <p:sp>
          <p:nvSpPr>
            <p:cNvPr id="52311" name="Rectangle 87"/>
            <p:cNvSpPr>
              <a:spLocks noChangeArrowheads="1"/>
            </p:cNvSpPr>
            <p:nvPr/>
          </p:nvSpPr>
          <p:spPr bwMode="auto">
            <a:xfrm>
              <a:off x="3696" y="1488"/>
              <a:ext cx="240" cy="192"/>
            </a:xfrm>
            <a:prstGeom prst="rect">
              <a:avLst/>
            </a:prstGeom>
            <a:noFill/>
            <a:ln w="25400">
              <a:solidFill>
                <a:srgbClr val="339966"/>
              </a:solidFill>
              <a:miter lim="800000"/>
              <a:headEnd/>
              <a:tailEnd/>
            </a:ln>
            <a:effectLst/>
          </p:spPr>
          <p:txBody>
            <a:bodyPr wrap="none" anchor="ctr"/>
            <a:lstStyle/>
            <a:p>
              <a:endParaRPr lang="zh-CN" altLang="en-US"/>
            </a:p>
          </p:txBody>
        </p:sp>
      </p:grpSp>
      <p:sp>
        <p:nvSpPr>
          <p:cNvPr id="52312" name="Text Box 88"/>
          <p:cNvSpPr txBox="1">
            <a:spLocks noChangeArrowheads="1"/>
          </p:cNvSpPr>
          <p:nvPr/>
        </p:nvSpPr>
        <p:spPr bwMode="auto">
          <a:xfrm>
            <a:off x="467544" y="3726805"/>
            <a:ext cx="914400" cy="396875"/>
          </a:xfrm>
          <a:prstGeom prst="rect">
            <a:avLst/>
          </a:prstGeom>
          <a:noFill/>
          <a:ln w="25400">
            <a:noFill/>
            <a:miter lim="800000"/>
            <a:headEnd/>
            <a:tailEnd/>
          </a:ln>
          <a:effectLst/>
        </p:spPr>
        <p:txBody>
          <a:bodyPr>
            <a:spAutoFit/>
          </a:bodyPr>
          <a:lstStyle/>
          <a:p>
            <a:pPr>
              <a:spcBef>
                <a:spcPct val="50000"/>
              </a:spcBef>
            </a:pPr>
            <a:r>
              <a:rPr lang="en-US" altLang="zh-CN" sz="2000" b="1">
                <a:solidFill>
                  <a:srgbClr val="FF0000"/>
                </a:solidFill>
              </a:rPr>
              <a:t>1</a:t>
            </a:r>
            <a:r>
              <a:rPr lang="en-US" altLang="zh-CN" sz="2000" b="1"/>
              <a:t>-sort</a:t>
            </a:r>
          </a:p>
        </p:txBody>
      </p:sp>
      <p:grpSp>
        <p:nvGrpSpPr>
          <p:cNvPr id="19" name="Group 89"/>
          <p:cNvGrpSpPr>
            <a:grpSpLocks/>
          </p:cNvGrpSpPr>
          <p:nvPr/>
        </p:nvGrpSpPr>
        <p:grpSpPr bwMode="auto">
          <a:xfrm>
            <a:off x="1381944" y="3726805"/>
            <a:ext cx="6934200" cy="422275"/>
            <a:chOff x="960" y="2064"/>
            <a:chExt cx="4368" cy="266"/>
          </a:xfrm>
        </p:grpSpPr>
        <p:sp>
          <p:nvSpPr>
            <p:cNvPr id="52314" name="Text Box 90"/>
            <p:cNvSpPr txBox="1">
              <a:spLocks noChangeArrowheads="1"/>
            </p:cNvSpPr>
            <p:nvPr/>
          </p:nvSpPr>
          <p:spPr bwMode="auto">
            <a:xfrm>
              <a:off x="4992" y="2064"/>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96</a:t>
              </a:r>
            </a:p>
          </p:txBody>
        </p:sp>
        <p:sp>
          <p:nvSpPr>
            <p:cNvPr id="52315" name="Text Box 91"/>
            <p:cNvSpPr txBox="1">
              <a:spLocks noChangeArrowheads="1"/>
            </p:cNvSpPr>
            <p:nvPr/>
          </p:nvSpPr>
          <p:spPr bwMode="auto">
            <a:xfrm>
              <a:off x="2976" y="2064"/>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41</a:t>
              </a:r>
            </a:p>
          </p:txBody>
        </p:sp>
        <p:sp>
          <p:nvSpPr>
            <p:cNvPr id="52316" name="Text Box 92"/>
            <p:cNvSpPr txBox="1">
              <a:spLocks noChangeArrowheads="1"/>
            </p:cNvSpPr>
            <p:nvPr/>
          </p:nvSpPr>
          <p:spPr bwMode="auto">
            <a:xfrm>
              <a:off x="4320" y="2064"/>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94</a:t>
              </a:r>
            </a:p>
          </p:txBody>
        </p:sp>
        <p:sp>
          <p:nvSpPr>
            <p:cNvPr id="52317" name="Text Box 93"/>
            <p:cNvSpPr txBox="1">
              <a:spLocks noChangeArrowheads="1"/>
            </p:cNvSpPr>
            <p:nvPr/>
          </p:nvSpPr>
          <p:spPr bwMode="auto">
            <a:xfrm>
              <a:off x="960" y="2064"/>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11</a:t>
              </a:r>
            </a:p>
          </p:txBody>
        </p:sp>
        <p:sp>
          <p:nvSpPr>
            <p:cNvPr id="52318" name="Text Box 94"/>
            <p:cNvSpPr txBox="1">
              <a:spLocks noChangeArrowheads="1"/>
            </p:cNvSpPr>
            <p:nvPr/>
          </p:nvSpPr>
          <p:spPr bwMode="auto">
            <a:xfrm>
              <a:off x="2304" y="2064"/>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28</a:t>
              </a:r>
            </a:p>
          </p:txBody>
        </p:sp>
        <p:sp>
          <p:nvSpPr>
            <p:cNvPr id="52319" name="Text Box 95"/>
            <p:cNvSpPr txBox="1">
              <a:spLocks noChangeArrowheads="1"/>
            </p:cNvSpPr>
            <p:nvPr/>
          </p:nvSpPr>
          <p:spPr bwMode="auto">
            <a:xfrm>
              <a:off x="3312" y="2064"/>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58</a:t>
              </a:r>
            </a:p>
          </p:txBody>
        </p:sp>
        <p:sp>
          <p:nvSpPr>
            <p:cNvPr id="52320" name="Text Box 96"/>
            <p:cNvSpPr txBox="1">
              <a:spLocks noChangeArrowheads="1"/>
            </p:cNvSpPr>
            <p:nvPr/>
          </p:nvSpPr>
          <p:spPr bwMode="auto">
            <a:xfrm>
              <a:off x="2640" y="2064"/>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35</a:t>
              </a:r>
            </a:p>
          </p:txBody>
        </p:sp>
        <p:sp>
          <p:nvSpPr>
            <p:cNvPr id="52321" name="Text Box 97"/>
            <p:cNvSpPr txBox="1">
              <a:spLocks noChangeArrowheads="1"/>
            </p:cNvSpPr>
            <p:nvPr/>
          </p:nvSpPr>
          <p:spPr bwMode="auto">
            <a:xfrm>
              <a:off x="3648" y="2064"/>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75</a:t>
              </a:r>
            </a:p>
          </p:txBody>
        </p:sp>
        <p:sp>
          <p:nvSpPr>
            <p:cNvPr id="52322" name="Text Box 98"/>
            <p:cNvSpPr txBox="1">
              <a:spLocks noChangeArrowheads="1"/>
            </p:cNvSpPr>
            <p:nvPr/>
          </p:nvSpPr>
          <p:spPr bwMode="auto">
            <a:xfrm>
              <a:off x="4656" y="2064"/>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95</a:t>
              </a:r>
            </a:p>
          </p:txBody>
        </p:sp>
        <p:sp>
          <p:nvSpPr>
            <p:cNvPr id="52323" name="Text Box 99"/>
            <p:cNvSpPr txBox="1">
              <a:spLocks noChangeArrowheads="1"/>
            </p:cNvSpPr>
            <p:nvPr/>
          </p:nvSpPr>
          <p:spPr bwMode="auto">
            <a:xfrm>
              <a:off x="1296" y="2064"/>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12</a:t>
              </a:r>
            </a:p>
          </p:txBody>
        </p:sp>
        <p:sp>
          <p:nvSpPr>
            <p:cNvPr id="52324" name="Text Box 100"/>
            <p:cNvSpPr txBox="1">
              <a:spLocks noChangeArrowheads="1"/>
            </p:cNvSpPr>
            <p:nvPr/>
          </p:nvSpPr>
          <p:spPr bwMode="auto">
            <a:xfrm>
              <a:off x="3984" y="2064"/>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81</a:t>
              </a:r>
            </a:p>
          </p:txBody>
        </p:sp>
        <p:sp>
          <p:nvSpPr>
            <p:cNvPr id="52325" name="Text Box 101"/>
            <p:cNvSpPr txBox="1">
              <a:spLocks noChangeArrowheads="1"/>
            </p:cNvSpPr>
            <p:nvPr/>
          </p:nvSpPr>
          <p:spPr bwMode="auto">
            <a:xfrm>
              <a:off x="1968" y="2064"/>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17</a:t>
              </a:r>
            </a:p>
          </p:txBody>
        </p:sp>
        <p:sp>
          <p:nvSpPr>
            <p:cNvPr id="52326" name="Text Box 102"/>
            <p:cNvSpPr txBox="1">
              <a:spLocks noChangeArrowheads="1"/>
            </p:cNvSpPr>
            <p:nvPr/>
          </p:nvSpPr>
          <p:spPr bwMode="auto">
            <a:xfrm>
              <a:off x="1632" y="2064"/>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15</a:t>
              </a:r>
            </a:p>
          </p:txBody>
        </p:sp>
      </p:grpSp>
      <p:sp>
        <p:nvSpPr>
          <p:cNvPr id="52327" name="Text Box 103"/>
          <p:cNvSpPr txBox="1">
            <a:spLocks noChangeArrowheads="1"/>
          </p:cNvSpPr>
          <p:nvPr/>
        </p:nvSpPr>
        <p:spPr bwMode="auto">
          <a:xfrm>
            <a:off x="973604" y="4395442"/>
            <a:ext cx="6572340" cy="463846"/>
          </a:xfrm>
          <a:prstGeom prst="rect">
            <a:avLst/>
          </a:prstGeom>
          <a:noFill/>
          <a:ln w="25400">
            <a:noFill/>
            <a:miter lim="800000"/>
            <a:headEnd/>
            <a:tailEnd/>
          </a:ln>
          <a:effectLst/>
        </p:spPr>
        <p:txBody>
          <a:bodyPr wrap="square" lIns="0" tIns="46800" rIns="0" bIns="46800">
            <a:spAutoFit/>
          </a:bodyPr>
          <a:lstStyle/>
          <a:p>
            <a:pPr>
              <a:spcBef>
                <a:spcPct val="50000"/>
              </a:spcBef>
            </a:pPr>
            <a:r>
              <a:rPr lang="en-US" altLang="zh-CN" sz="2400" b="1" dirty="0">
                <a:solidFill>
                  <a:schemeClr val="hlink"/>
                </a:solidFill>
                <a:sym typeface="Wingdings" pitchFamily="2" charset="2"/>
              </a:rPr>
              <a:t>  </a:t>
            </a:r>
            <a:r>
              <a:rPr lang="zh-CN" altLang="en-US" sz="2400" b="1" dirty="0">
                <a:sym typeface="Wingdings" pitchFamily="2" charset="2"/>
              </a:rPr>
              <a:t>定义一个增量序列</a:t>
            </a:r>
            <a:r>
              <a:rPr lang="zh-CN" altLang="en-US" sz="2400" b="1" dirty="0">
                <a:solidFill>
                  <a:schemeClr val="hlink"/>
                </a:solidFill>
                <a:sym typeface="Wingdings" pitchFamily="2" charset="2"/>
              </a:rPr>
              <a:t>：</a:t>
            </a:r>
            <a:r>
              <a:rPr lang="en-US" altLang="zh-CN" sz="2400" b="1" dirty="0"/>
              <a:t> </a:t>
            </a:r>
            <a:r>
              <a:rPr lang="en-US" altLang="zh-CN" sz="2400" b="1" i="1" dirty="0"/>
              <a:t>h</a:t>
            </a:r>
            <a:r>
              <a:rPr lang="en-US" altLang="zh-CN" sz="2400" b="1" baseline="-25000" dirty="0"/>
              <a:t>1</a:t>
            </a:r>
            <a:r>
              <a:rPr lang="en-US" altLang="zh-CN" sz="2400" b="1" dirty="0"/>
              <a:t> &lt; </a:t>
            </a:r>
            <a:r>
              <a:rPr lang="en-US" altLang="zh-CN" sz="2400" b="1" i="1" dirty="0"/>
              <a:t>h</a:t>
            </a:r>
            <a:r>
              <a:rPr lang="en-US" altLang="zh-CN" sz="2400" b="1" baseline="-25000" dirty="0"/>
              <a:t>2</a:t>
            </a:r>
            <a:r>
              <a:rPr lang="en-US" altLang="zh-CN" sz="2400" b="1" dirty="0"/>
              <a:t> &lt; … &lt; </a:t>
            </a:r>
            <a:r>
              <a:rPr lang="en-US" altLang="zh-CN" sz="2400" b="1" i="1" dirty="0"/>
              <a:t>h</a:t>
            </a:r>
            <a:r>
              <a:rPr lang="en-US" altLang="zh-CN" sz="2400" b="1" i="1" baseline="-25000" dirty="0"/>
              <a:t>t</a:t>
            </a:r>
            <a:r>
              <a:rPr lang="en-US" altLang="zh-CN" sz="2400" b="1" dirty="0"/>
              <a:t>  ( </a:t>
            </a:r>
            <a:r>
              <a:rPr lang="en-US" altLang="zh-CN" sz="2400" b="1" i="1" dirty="0"/>
              <a:t>h</a:t>
            </a:r>
            <a:r>
              <a:rPr lang="en-US" altLang="zh-CN" sz="2400" b="1" baseline="-25000" dirty="0"/>
              <a:t>1</a:t>
            </a:r>
            <a:r>
              <a:rPr lang="en-US" altLang="zh-CN" sz="2400" b="1" dirty="0"/>
              <a:t> = 1 )</a:t>
            </a:r>
          </a:p>
        </p:txBody>
      </p:sp>
      <p:sp>
        <p:nvSpPr>
          <p:cNvPr id="52328" name="Text Box 104"/>
          <p:cNvSpPr txBox="1">
            <a:spLocks noChangeArrowheads="1"/>
          </p:cNvSpPr>
          <p:nvPr/>
        </p:nvSpPr>
        <p:spPr bwMode="auto">
          <a:xfrm>
            <a:off x="935531" y="4981378"/>
            <a:ext cx="7823323" cy="463846"/>
          </a:xfrm>
          <a:prstGeom prst="rect">
            <a:avLst/>
          </a:prstGeom>
          <a:noFill/>
          <a:ln w="25400">
            <a:noFill/>
            <a:miter lim="800000"/>
            <a:headEnd/>
            <a:tailEnd/>
          </a:ln>
          <a:effectLst/>
        </p:spPr>
        <p:txBody>
          <a:bodyPr wrap="square" lIns="0" tIns="46800" rIns="0" bIns="46800">
            <a:spAutoFit/>
          </a:bodyPr>
          <a:lstStyle/>
          <a:p>
            <a:pPr>
              <a:spcBef>
                <a:spcPct val="50000"/>
              </a:spcBef>
            </a:pPr>
            <a:r>
              <a:rPr lang="en-US" altLang="zh-CN" sz="2400" b="1" dirty="0">
                <a:solidFill>
                  <a:schemeClr val="hlink"/>
                </a:solidFill>
                <a:sym typeface="Wingdings" pitchFamily="2" charset="2"/>
              </a:rPr>
              <a:t>  </a:t>
            </a:r>
            <a:r>
              <a:rPr lang="zh-CN" altLang="en-US" sz="2400" b="1" dirty="0">
                <a:sym typeface="Wingdings" pitchFamily="2" charset="2"/>
              </a:rPr>
              <a:t>分步骤进行</a:t>
            </a:r>
            <a:r>
              <a:rPr lang="en-US" altLang="zh-CN" sz="2400" b="1" dirty="0"/>
              <a:t> </a:t>
            </a:r>
            <a:r>
              <a:rPr lang="zh-CN" altLang="en-US" sz="2400" b="1" dirty="0">
                <a:solidFill>
                  <a:srgbClr val="3333FF"/>
                </a:solidFill>
              </a:rPr>
              <a:t>“间隔</a:t>
            </a:r>
            <a:r>
              <a:rPr lang="en-US" altLang="zh-CN" sz="2400" b="1" i="1" dirty="0" err="1">
                <a:solidFill>
                  <a:srgbClr val="3333FF"/>
                </a:solidFill>
              </a:rPr>
              <a:t>h</a:t>
            </a:r>
            <a:r>
              <a:rPr lang="en-US" altLang="zh-CN" sz="2400" b="1" i="1" baseline="-25000" dirty="0" err="1">
                <a:solidFill>
                  <a:srgbClr val="3333FF"/>
                </a:solidFill>
              </a:rPr>
              <a:t>k</a:t>
            </a:r>
            <a:r>
              <a:rPr lang="en-US" altLang="zh-CN" sz="2400" b="1" dirty="0">
                <a:solidFill>
                  <a:srgbClr val="3333FF"/>
                </a:solidFill>
              </a:rPr>
              <a:t>-</a:t>
            </a:r>
            <a:r>
              <a:rPr lang="zh-CN" altLang="en-US" sz="2400" b="1" dirty="0">
                <a:solidFill>
                  <a:srgbClr val="3333FF"/>
                </a:solidFill>
              </a:rPr>
              <a:t>插入排序”</a:t>
            </a:r>
            <a:r>
              <a:rPr lang="zh-CN" altLang="en-US" sz="2400" b="1" dirty="0"/>
              <a:t>，</a:t>
            </a:r>
            <a:r>
              <a:rPr lang="en-US" altLang="zh-CN" sz="2400" b="1" i="1" dirty="0"/>
              <a:t>k</a:t>
            </a:r>
            <a:r>
              <a:rPr lang="en-US" altLang="zh-CN" sz="2400" b="1" dirty="0"/>
              <a:t> = </a:t>
            </a:r>
            <a:r>
              <a:rPr lang="en-US" altLang="zh-CN" sz="2400" b="1" i="1" dirty="0"/>
              <a:t>t</a:t>
            </a:r>
            <a:r>
              <a:rPr lang="en-US" altLang="zh-CN" sz="2400" b="1" dirty="0"/>
              <a:t>, </a:t>
            </a:r>
            <a:r>
              <a:rPr lang="en-US" altLang="zh-CN" sz="2400" b="1" i="1" dirty="0"/>
              <a:t>t</a:t>
            </a:r>
            <a:r>
              <a:rPr lang="en-US" altLang="zh-CN" sz="2400" b="1" dirty="0"/>
              <a:t> </a:t>
            </a:r>
            <a:r>
              <a:rPr lang="en-US" altLang="zh-CN" sz="2400" b="1" dirty="0">
                <a:sym typeface="Symbol" pitchFamily="18" charset="2"/>
              </a:rPr>
              <a:t> 1, …, 1</a:t>
            </a:r>
            <a:endParaRPr lang="en-US" altLang="zh-CN" sz="2400" b="1" dirty="0"/>
          </a:p>
        </p:txBody>
      </p:sp>
      <p:sp>
        <p:nvSpPr>
          <p:cNvPr id="110" name="AutoShape 105" descr="再生纸"/>
          <p:cNvSpPr>
            <a:spLocks noChangeArrowheads="1"/>
          </p:cNvSpPr>
          <p:nvPr/>
        </p:nvSpPr>
        <p:spPr bwMode="auto">
          <a:xfrm>
            <a:off x="333919" y="5599112"/>
            <a:ext cx="8424936" cy="782216"/>
          </a:xfrm>
          <a:prstGeom prst="roundRect">
            <a:avLst>
              <a:gd name="adj" fmla="val 16667"/>
            </a:avLst>
          </a:prstGeom>
          <a:blipFill dpi="0" rotWithShape="0">
            <a:blip r:embed="rId3"/>
            <a:srcRect/>
            <a:tile tx="0" ty="0" sx="100000" sy="100000" flip="none" algn="tl"/>
          </a:blipFill>
          <a:ln w="25400">
            <a:noFill/>
            <a:round/>
            <a:headEnd/>
            <a:tailEnd/>
          </a:ln>
          <a:effectLst>
            <a:outerShdw dist="107763" dir="2700000" algn="ctr" rotWithShape="0">
              <a:schemeClr val="bg2"/>
            </a:outerShdw>
          </a:effectLst>
        </p:spPr>
        <p:txBody>
          <a:bodyPr anchor="ctr"/>
          <a:lstStyle/>
          <a:p>
            <a:r>
              <a:rPr lang="zh-CN" altLang="en-US" sz="2400" b="1" dirty="0">
                <a:solidFill>
                  <a:schemeClr val="hlink"/>
                </a:solidFill>
              </a:rPr>
              <a:t>注意</a:t>
            </a:r>
            <a:r>
              <a:rPr lang="en-US" altLang="zh-CN" sz="2400" b="1" dirty="0">
                <a:solidFill>
                  <a:schemeClr val="hlink"/>
                </a:solidFill>
              </a:rPr>
              <a:t>:</a:t>
            </a:r>
            <a:r>
              <a:rPr lang="en-US" altLang="zh-CN" sz="2400" b="1" dirty="0"/>
              <a:t> </a:t>
            </a:r>
            <a:r>
              <a:rPr lang="zh-CN" altLang="en-US" sz="2400" b="1" dirty="0"/>
              <a:t>“间隔</a:t>
            </a:r>
            <a:r>
              <a:rPr lang="en-US" altLang="zh-CN" sz="2400" b="1" i="1" dirty="0" err="1"/>
              <a:t>h</a:t>
            </a:r>
            <a:r>
              <a:rPr lang="en-US" altLang="zh-CN" sz="2400" b="1" i="1" baseline="-25000" dirty="0" err="1"/>
              <a:t>k</a:t>
            </a:r>
            <a:r>
              <a:rPr lang="en-US" altLang="zh-CN" sz="2400" b="1" dirty="0"/>
              <a:t>-</a:t>
            </a:r>
            <a:r>
              <a:rPr lang="zh-CN" altLang="en-US" sz="2400" b="1" dirty="0"/>
              <a:t>插入排序” 的结果留给“间隔</a:t>
            </a:r>
            <a:r>
              <a:rPr lang="en-US" altLang="zh-CN" sz="2400" b="1" i="1" dirty="0"/>
              <a:t>h</a:t>
            </a:r>
            <a:r>
              <a:rPr lang="en-US" altLang="zh-CN" sz="2400" b="1" i="1" baseline="-25000" dirty="0"/>
              <a:t>k-1</a:t>
            </a:r>
            <a:r>
              <a:rPr lang="en-US" altLang="zh-CN" sz="2400" b="1" dirty="0"/>
              <a:t>-</a:t>
            </a:r>
            <a:r>
              <a:rPr lang="zh-CN" altLang="en-US" sz="2400" b="1" dirty="0"/>
              <a:t>插入排序”</a:t>
            </a:r>
            <a:endParaRPr lang="en-US" altLang="zh-CN" sz="2400" b="1" dirty="0"/>
          </a:p>
        </p:txBody>
      </p:sp>
      <p:sp>
        <p:nvSpPr>
          <p:cNvPr id="111" name="TextBox 110"/>
          <p:cNvSpPr txBox="1"/>
          <p:nvPr/>
        </p:nvSpPr>
        <p:spPr>
          <a:xfrm>
            <a:off x="395536" y="404664"/>
            <a:ext cx="2435282"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sym typeface="Wingdings" pitchFamily="2" charset="2"/>
              </a:rPr>
              <a:t>7.3.2 </a:t>
            </a:r>
            <a:r>
              <a:rPr lang="zh-CN" altLang="en-US" sz="2800" b="1" dirty="0">
                <a:latin typeface="Times New Roman" panose="02020603050405020304" pitchFamily="18" charset="0"/>
                <a:cs typeface="Times New Roman" panose="02020603050405020304" pitchFamily="18" charset="0"/>
                <a:sym typeface="Wingdings" pitchFamily="2" charset="2"/>
              </a:rPr>
              <a:t>希尔排序</a:t>
            </a:r>
            <a:endParaRPr lang="en-US" altLang="zh-CN" sz="2800" b="1"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1381944" y="980728"/>
            <a:ext cx="7006480" cy="369332"/>
          </a:xfrm>
          <a:prstGeom prst="rect">
            <a:avLst/>
          </a:prstGeom>
          <a:noFill/>
        </p:spPr>
        <p:txBody>
          <a:bodyPr wrap="square" rtlCol="0">
            <a:spAutoFit/>
          </a:bodyPr>
          <a:lstStyle/>
          <a:p>
            <a:r>
              <a:rPr lang="en-US" altLang="zh-CN" dirty="0">
                <a:solidFill>
                  <a:srgbClr val="FF0000"/>
                </a:solidFill>
              </a:rPr>
              <a:t> </a:t>
            </a:r>
            <a:r>
              <a:rPr lang="en-US" altLang="zh-CN" b="1" dirty="0">
                <a:solidFill>
                  <a:srgbClr val="FF0000"/>
                </a:solidFill>
              </a:rPr>
              <a:t>0         1        2        3        4        5        6        7        8        9      10      11      12</a:t>
            </a:r>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par>
                          <p:cTn id="11" fill="hold">
                            <p:stCondLst>
                              <p:cond delay="0"/>
                            </p:stCondLst>
                            <p:childTnLst>
                              <p:par>
                                <p:cTn id="12" presetID="18" presetClass="entr" presetSubtype="6"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strips(downRight)">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52260"/>
                                        </p:tgtEl>
                                        <p:attrNameLst>
                                          <p:attrName>style.visibility</p:attrName>
                                        </p:attrNameLst>
                                      </p:cBhvr>
                                      <p:to>
                                        <p:strVal val="visible"/>
                                      </p:to>
                                    </p:set>
                                    <p:animEffect transition="in" filter="wipe(up)">
                                      <p:cBhvr>
                                        <p:cTn id="19" dur="500"/>
                                        <p:tgtEl>
                                          <p:spTgt spid="5226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up)">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up)">
                                      <p:cBhvr>
                                        <p:cTn id="39" dur="5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left)">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wipe(up)">
                                      <p:cBhvr>
                                        <p:cTn id="49" dur="500"/>
                                        <p:tgtEl>
                                          <p:spTgt spid="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wipe(left)">
                                      <p:cBhvr>
                                        <p:cTn id="54" dur="500"/>
                                        <p:tgtEl>
                                          <p:spTgt spid="1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wipe(up)">
                                      <p:cBhvr>
                                        <p:cTn id="59" dur="500"/>
                                        <p:tgtEl>
                                          <p:spTgt spid="3"/>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wipe(left)">
                                      <p:cBhvr>
                                        <p:cTn id="64" dur="500"/>
                                        <p:tgtEl>
                                          <p:spTgt spid="1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nodeType="clickEffect">
                                  <p:stCondLst>
                                    <p:cond delay="0"/>
                                  </p:stCondLst>
                                  <p:childTnLst>
                                    <p:set>
                                      <p:cBhvr>
                                        <p:cTn id="68" dur="1" fill="hold">
                                          <p:stCondLst>
                                            <p:cond delay="0"/>
                                          </p:stCondLst>
                                        </p:cTn>
                                        <p:tgtEl>
                                          <p:spTgt spid="4"/>
                                        </p:tgtEl>
                                        <p:attrNameLst>
                                          <p:attrName>style.visibility</p:attrName>
                                        </p:attrNameLst>
                                      </p:cBhvr>
                                      <p:to>
                                        <p:strVal val="visible"/>
                                      </p:to>
                                    </p:set>
                                    <p:animEffect transition="in" filter="wipe(up)">
                                      <p:cBhvr>
                                        <p:cTn id="69" dur="500"/>
                                        <p:tgtEl>
                                          <p:spTgt spid="4"/>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52295"/>
                                        </p:tgtEl>
                                        <p:attrNameLst>
                                          <p:attrName>style.visibility</p:attrName>
                                        </p:attrNameLst>
                                      </p:cBhvr>
                                      <p:to>
                                        <p:strVal val="visible"/>
                                      </p:to>
                                    </p:set>
                                    <p:animEffect transition="in" filter="wipe(up)">
                                      <p:cBhvr>
                                        <p:cTn id="74" dur="500"/>
                                        <p:tgtEl>
                                          <p:spTgt spid="52295"/>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wipe(left)">
                                      <p:cBhvr>
                                        <p:cTn id="79" dur="500"/>
                                        <p:tgtEl>
                                          <p:spTgt spid="16"/>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nodeType="clickEffect">
                                  <p:stCondLst>
                                    <p:cond delay="0"/>
                                  </p:stCondLst>
                                  <p:childTnLst>
                                    <p:set>
                                      <p:cBhvr>
                                        <p:cTn id="83" dur="1" fill="hold">
                                          <p:stCondLst>
                                            <p:cond delay="0"/>
                                          </p:stCondLst>
                                        </p:cTn>
                                        <p:tgtEl>
                                          <p:spTgt spid="14"/>
                                        </p:tgtEl>
                                        <p:attrNameLst>
                                          <p:attrName>style.visibility</p:attrName>
                                        </p:attrNameLst>
                                      </p:cBhvr>
                                      <p:to>
                                        <p:strVal val="visible"/>
                                      </p:to>
                                    </p:set>
                                    <p:animEffect transition="in" filter="wipe(up)">
                                      <p:cBhvr>
                                        <p:cTn id="84" dur="500"/>
                                        <p:tgtEl>
                                          <p:spTgt spid="14"/>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wipe(left)">
                                      <p:cBhvr>
                                        <p:cTn id="89" dur="500"/>
                                        <p:tgtEl>
                                          <p:spTgt spid="17"/>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nodeType="clickEffect">
                                  <p:stCondLst>
                                    <p:cond delay="0"/>
                                  </p:stCondLst>
                                  <p:childTnLst>
                                    <p:set>
                                      <p:cBhvr>
                                        <p:cTn id="93" dur="1" fill="hold">
                                          <p:stCondLst>
                                            <p:cond delay="0"/>
                                          </p:stCondLst>
                                        </p:cTn>
                                        <p:tgtEl>
                                          <p:spTgt spid="15"/>
                                        </p:tgtEl>
                                        <p:attrNameLst>
                                          <p:attrName>style.visibility</p:attrName>
                                        </p:attrNameLst>
                                      </p:cBhvr>
                                      <p:to>
                                        <p:strVal val="visible"/>
                                      </p:to>
                                    </p:set>
                                    <p:animEffect transition="in" filter="wipe(up)">
                                      <p:cBhvr>
                                        <p:cTn id="94" dur="500"/>
                                        <p:tgtEl>
                                          <p:spTgt spid="15"/>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nodeType="clickEffect">
                                  <p:stCondLst>
                                    <p:cond delay="0"/>
                                  </p:stCondLst>
                                  <p:childTnLst>
                                    <p:set>
                                      <p:cBhvr>
                                        <p:cTn id="98" dur="1" fill="hold">
                                          <p:stCondLst>
                                            <p:cond delay="0"/>
                                          </p:stCondLst>
                                        </p:cTn>
                                        <p:tgtEl>
                                          <p:spTgt spid="18"/>
                                        </p:tgtEl>
                                        <p:attrNameLst>
                                          <p:attrName>style.visibility</p:attrName>
                                        </p:attrNameLst>
                                      </p:cBhvr>
                                      <p:to>
                                        <p:strVal val="visible"/>
                                      </p:to>
                                    </p:set>
                                    <p:animEffect transition="in" filter="wipe(left)">
                                      <p:cBhvr>
                                        <p:cTn id="99" dur="500"/>
                                        <p:tgtEl>
                                          <p:spTgt spid="18"/>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1" fill="hold" nodeType="clickEffect">
                                  <p:stCondLst>
                                    <p:cond delay="0"/>
                                  </p:stCondLst>
                                  <p:childTnLst>
                                    <p:set>
                                      <p:cBhvr>
                                        <p:cTn id="103" dur="1" fill="hold">
                                          <p:stCondLst>
                                            <p:cond delay="0"/>
                                          </p:stCondLst>
                                        </p:cTn>
                                        <p:tgtEl>
                                          <p:spTgt spid="13"/>
                                        </p:tgtEl>
                                        <p:attrNameLst>
                                          <p:attrName>style.visibility</p:attrName>
                                        </p:attrNameLst>
                                      </p:cBhvr>
                                      <p:to>
                                        <p:strVal val="visible"/>
                                      </p:to>
                                    </p:set>
                                    <p:animEffect transition="in" filter="wipe(up)">
                                      <p:cBhvr>
                                        <p:cTn id="104" dur="500"/>
                                        <p:tgtEl>
                                          <p:spTgt spid="13"/>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grpId="0" nodeType="clickEffect">
                                  <p:stCondLst>
                                    <p:cond delay="0"/>
                                  </p:stCondLst>
                                  <p:childTnLst>
                                    <p:set>
                                      <p:cBhvr>
                                        <p:cTn id="108" dur="1" fill="hold">
                                          <p:stCondLst>
                                            <p:cond delay="0"/>
                                          </p:stCondLst>
                                        </p:cTn>
                                        <p:tgtEl>
                                          <p:spTgt spid="52312"/>
                                        </p:tgtEl>
                                        <p:attrNameLst>
                                          <p:attrName>style.visibility</p:attrName>
                                        </p:attrNameLst>
                                      </p:cBhvr>
                                      <p:to>
                                        <p:strVal val="visible"/>
                                      </p:to>
                                    </p:set>
                                    <p:animEffect transition="in" filter="wipe(up)">
                                      <p:cBhvr>
                                        <p:cTn id="109" dur="500"/>
                                        <p:tgtEl>
                                          <p:spTgt spid="52312"/>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1" fill="hold" nodeType="clickEffect">
                                  <p:stCondLst>
                                    <p:cond delay="0"/>
                                  </p:stCondLst>
                                  <p:childTnLst>
                                    <p:set>
                                      <p:cBhvr>
                                        <p:cTn id="113" dur="1" fill="hold">
                                          <p:stCondLst>
                                            <p:cond delay="0"/>
                                          </p:stCondLst>
                                        </p:cTn>
                                        <p:tgtEl>
                                          <p:spTgt spid="19"/>
                                        </p:tgtEl>
                                        <p:attrNameLst>
                                          <p:attrName>style.visibility</p:attrName>
                                        </p:attrNameLst>
                                      </p:cBhvr>
                                      <p:to>
                                        <p:strVal val="visible"/>
                                      </p:to>
                                    </p:set>
                                    <p:animEffect transition="in" filter="wipe(up)">
                                      <p:cBhvr>
                                        <p:cTn id="114" dur="500"/>
                                        <p:tgtEl>
                                          <p:spTgt spid="19"/>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52327"/>
                                        </p:tgtEl>
                                        <p:attrNameLst>
                                          <p:attrName>style.visibility</p:attrName>
                                        </p:attrNameLst>
                                      </p:cBhvr>
                                      <p:to>
                                        <p:strVal val="visible"/>
                                      </p:to>
                                    </p:set>
                                    <p:animEffect transition="in" filter="wipe(left)">
                                      <p:cBhvr>
                                        <p:cTn id="119" dur="500"/>
                                        <p:tgtEl>
                                          <p:spTgt spid="52327"/>
                                        </p:tgtEl>
                                      </p:cBhvr>
                                    </p:animEffect>
                                  </p:childTnLst>
                                  <p:subTnLst>
                                    <p:audio>
                                      <p:cMediaNode>
                                        <p:cTn display="0" masterRel="sameClick">
                                          <p:stCondLst>
                                            <p:cond evt="begin" delay="0">
                                              <p:tn val="117"/>
                                            </p:cond>
                                          </p:stCondLst>
                                          <p:endCondLst>
                                            <p:cond evt="onStopAudio" delay="0">
                                              <p:tgtEl>
                                                <p:sldTgt/>
                                              </p:tgtEl>
                                            </p:cond>
                                          </p:endCondLst>
                                        </p:cTn>
                                        <p:tgtEl>
                                          <p:sndTgt r:embed="rId2" name="TYPE.WAV"/>
                                        </p:tgtEl>
                                      </p:cMediaNode>
                                    </p:audio>
                                  </p:sub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52328"/>
                                        </p:tgtEl>
                                        <p:attrNameLst>
                                          <p:attrName>style.visibility</p:attrName>
                                        </p:attrNameLst>
                                      </p:cBhvr>
                                      <p:to>
                                        <p:strVal val="visible"/>
                                      </p:to>
                                    </p:set>
                                    <p:animEffect transition="in" filter="wipe(left)">
                                      <p:cBhvr>
                                        <p:cTn id="124" dur="500"/>
                                        <p:tgtEl>
                                          <p:spTgt spid="52328"/>
                                        </p:tgtEl>
                                      </p:cBhvr>
                                    </p:animEffect>
                                  </p:childTnLst>
                                  <p:subTnLst>
                                    <p:audio>
                                      <p:cMediaNode>
                                        <p:cTn display="0" masterRel="sameClick">
                                          <p:stCondLst>
                                            <p:cond evt="begin" delay="0">
                                              <p:tn val="122"/>
                                            </p:cond>
                                          </p:stCondLst>
                                          <p:endCondLst>
                                            <p:cond evt="onStopAudio" delay="0">
                                              <p:tgtEl>
                                                <p:sldTgt/>
                                              </p:tgtEl>
                                            </p:cond>
                                          </p:endCondLst>
                                        </p:cTn>
                                        <p:tgtEl>
                                          <p:sndTgt r:embed="rId2" name="TYPE.WAV"/>
                                        </p:tgtEl>
                                      </p:cMediaNode>
                                    </p:audio>
                                  </p:subTnLst>
                                </p:cTn>
                              </p:par>
                            </p:childTnLst>
                          </p:cTn>
                        </p:par>
                      </p:childTnLst>
                    </p:cTn>
                  </p:par>
                  <p:par>
                    <p:cTn id="125" fill="hold">
                      <p:stCondLst>
                        <p:cond delay="indefinite"/>
                      </p:stCondLst>
                      <p:childTnLst>
                        <p:par>
                          <p:cTn id="126" fill="hold">
                            <p:stCondLst>
                              <p:cond delay="0"/>
                            </p:stCondLst>
                            <p:childTnLst>
                              <p:par>
                                <p:cTn id="127" presetID="4" presetClass="entr" presetSubtype="16" fill="hold" grpId="0" nodeType="clickEffect">
                                  <p:stCondLst>
                                    <p:cond delay="0"/>
                                  </p:stCondLst>
                                  <p:childTnLst>
                                    <p:set>
                                      <p:cBhvr>
                                        <p:cTn id="128" dur="1" fill="hold">
                                          <p:stCondLst>
                                            <p:cond delay="0"/>
                                          </p:stCondLst>
                                        </p:cTn>
                                        <p:tgtEl>
                                          <p:spTgt spid="110"/>
                                        </p:tgtEl>
                                        <p:attrNameLst>
                                          <p:attrName>style.visibility</p:attrName>
                                        </p:attrNameLst>
                                      </p:cBhvr>
                                      <p:to>
                                        <p:strVal val="visible"/>
                                      </p:to>
                                    </p:set>
                                    <p:animEffect transition="in" filter="box(in)">
                                      <p:cBhvr>
                                        <p:cTn id="129"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60" grpId="0" autoUpdateAnimBg="0"/>
      <p:bldP spid="52295" grpId="0" autoUpdateAnimBg="0"/>
      <p:bldP spid="52312" grpId="0" autoUpdateAnimBg="0"/>
      <p:bldP spid="52327" grpId="0" autoUpdateAnimBg="0"/>
      <p:bldP spid="52328" grpId="0" autoUpdateAnimBg="0"/>
      <p:bldP spid="110" grpId="0" animBg="1" autoUpdateAnimBg="0"/>
      <p:bldP spid="111" grpId="0"/>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标注 5"/>
          <p:cNvSpPr/>
          <p:nvPr/>
        </p:nvSpPr>
        <p:spPr>
          <a:xfrm>
            <a:off x="6012160" y="3429000"/>
            <a:ext cx="2088232" cy="720080"/>
          </a:xfrm>
          <a:prstGeom prst="wedgeRoundRectCallout">
            <a:avLst>
              <a:gd name="adj1" fmla="val -138657"/>
              <a:gd name="adj2" fmla="val -29141"/>
              <a:gd name="adj3" fmla="val 16667"/>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solidFill>
                  <a:schemeClr val="tx1"/>
                </a:solidFill>
                <a:latin typeface="黑体" panose="02010609060101010101" pitchFamily="49" charset="-122"/>
                <a:ea typeface="黑体" panose="02010609060101010101" pitchFamily="49" charset="-122"/>
              </a:rPr>
              <a:t>每个子序列做简单插入排序</a:t>
            </a:r>
          </a:p>
        </p:txBody>
      </p:sp>
      <p:sp>
        <p:nvSpPr>
          <p:cNvPr id="2" name="矩形 1"/>
          <p:cNvSpPr/>
          <p:nvPr/>
        </p:nvSpPr>
        <p:spPr>
          <a:xfrm>
            <a:off x="467544" y="262091"/>
            <a:ext cx="8136904" cy="5816977"/>
          </a:xfrm>
          <a:prstGeom prst="rect">
            <a:avLst/>
          </a:prstGeom>
        </p:spPr>
        <p:txBody>
          <a:bodyPr wrap="square">
            <a:spAutoFit/>
          </a:bodyPr>
          <a:lstStyle/>
          <a:p>
            <a:pPr algn="just">
              <a:spcBef>
                <a:spcPts val="600"/>
              </a:spcBef>
              <a:spcAft>
                <a:spcPts val="0"/>
              </a:spcAft>
            </a:pPr>
            <a:r>
              <a:rPr lang="en-US" altLang="zh-CN" sz="2400" b="1" kern="0" dirty="0">
                <a:latin typeface="Times New Roman" panose="02020603050405020304" pitchFamily="18" charset="0"/>
                <a:cs typeface="Times New Roman" panose="02020603050405020304" pitchFamily="18" charset="0"/>
              </a:rPr>
              <a:t>void </a:t>
            </a:r>
            <a:r>
              <a:rPr lang="en-US" altLang="zh-CN" sz="2400" b="1" kern="0" dirty="0" err="1">
                <a:latin typeface="Times New Roman" panose="02020603050405020304" pitchFamily="18" charset="0"/>
                <a:cs typeface="Times New Roman" panose="02020603050405020304" pitchFamily="18" charset="0"/>
              </a:rPr>
              <a:t>ShellSort</a:t>
            </a:r>
            <a:r>
              <a:rPr lang="en-US" altLang="zh-CN" sz="2400" b="1" kern="0" dirty="0">
                <a:latin typeface="Times New Roman" panose="02020603050405020304" pitchFamily="18" charset="0"/>
                <a:cs typeface="Times New Roman" panose="02020603050405020304" pitchFamily="18" charset="0"/>
              </a:rPr>
              <a:t>( </a:t>
            </a:r>
            <a:r>
              <a:rPr lang="en-US" altLang="zh-CN" sz="2400" b="1" kern="0" dirty="0" err="1">
                <a:latin typeface="Times New Roman" panose="02020603050405020304" pitchFamily="18" charset="0"/>
                <a:cs typeface="Times New Roman" panose="02020603050405020304" pitchFamily="18" charset="0"/>
              </a:rPr>
              <a:t>ElementType</a:t>
            </a:r>
            <a:r>
              <a:rPr lang="en-US" altLang="zh-CN" sz="2400" b="1" kern="0" dirty="0">
                <a:latin typeface="Times New Roman" panose="02020603050405020304" pitchFamily="18" charset="0"/>
                <a:cs typeface="Times New Roman" panose="02020603050405020304" pitchFamily="18" charset="0"/>
              </a:rPr>
              <a:t> A[], </a:t>
            </a:r>
            <a:r>
              <a:rPr lang="en-US" altLang="zh-CN" sz="2400" b="1" kern="0" dirty="0" err="1">
                <a:latin typeface="Times New Roman" panose="02020603050405020304" pitchFamily="18" charset="0"/>
                <a:cs typeface="Times New Roman" panose="02020603050405020304" pitchFamily="18" charset="0"/>
              </a:rPr>
              <a:t>int</a:t>
            </a:r>
            <a:r>
              <a:rPr lang="en-US" altLang="zh-CN" sz="2400" b="1" kern="0" dirty="0">
                <a:latin typeface="Times New Roman" panose="02020603050405020304" pitchFamily="18" charset="0"/>
                <a:cs typeface="Times New Roman" panose="02020603050405020304" pitchFamily="18" charset="0"/>
              </a:rPr>
              <a:t> N )</a:t>
            </a:r>
          </a:p>
          <a:p>
            <a:pPr algn="just">
              <a:spcBef>
                <a:spcPts val="600"/>
              </a:spcBef>
              <a:spcAft>
                <a:spcPts val="0"/>
              </a:spcAft>
            </a:pPr>
            <a:r>
              <a:rPr lang="en-US" altLang="zh-CN" sz="2400" b="1" kern="0" dirty="0">
                <a:highlight>
                  <a:srgbClr val="FFFF00"/>
                </a:highlight>
                <a:latin typeface="Times New Roman" panose="02020603050405020304" pitchFamily="18" charset="0"/>
                <a:cs typeface="Times New Roman" panose="02020603050405020304" pitchFamily="18" charset="0"/>
              </a:rPr>
              <a:t>{</a:t>
            </a:r>
            <a:r>
              <a:rPr lang="en-US" altLang="zh-CN" sz="2400" b="1" kern="0" dirty="0">
                <a:latin typeface="Times New Roman" panose="02020603050405020304" pitchFamily="18" charset="0"/>
                <a:cs typeface="Times New Roman" panose="02020603050405020304" pitchFamily="18" charset="0"/>
              </a:rPr>
              <a:t>    </a:t>
            </a:r>
            <a:r>
              <a:rPr lang="en-US" altLang="zh-CN" sz="2400" b="1" kern="0" dirty="0" err="1">
                <a:latin typeface="Times New Roman" panose="02020603050405020304" pitchFamily="18" charset="0"/>
                <a:cs typeface="Times New Roman" panose="02020603050405020304" pitchFamily="18" charset="0"/>
              </a:rPr>
              <a:t>int</a:t>
            </a:r>
            <a:r>
              <a:rPr lang="en-US" altLang="zh-CN" sz="2400" b="1" kern="0" dirty="0">
                <a:latin typeface="Times New Roman" panose="02020603050405020304" pitchFamily="18" charset="0"/>
                <a:cs typeface="Times New Roman" panose="02020603050405020304" pitchFamily="18" charset="0"/>
              </a:rPr>
              <a:t> Si, D, P, </a:t>
            </a:r>
            <a:r>
              <a:rPr lang="en-US" altLang="zh-CN" sz="2400" b="1" kern="0" dirty="0" err="1">
                <a:latin typeface="Times New Roman" panose="02020603050405020304" pitchFamily="18" charset="0"/>
                <a:cs typeface="Times New Roman" panose="02020603050405020304" pitchFamily="18" charset="0"/>
              </a:rPr>
              <a:t>i</a:t>
            </a:r>
            <a:r>
              <a:rPr lang="en-US" altLang="zh-CN" sz="2400" b="1" kern="0" dirty="0">
                <a:latin typeface="Times New Roman" panose="02020603050405020304" pitchFamily="18" charset="0"/>
                <a:cs typeface="Times New Roman" panose="02020603050405020304" pitchFamily="18" charset="0"/>
              </a:rPr>
              <a:t>;</a:t>
            </a:r>
          </a:p>
          <a:p>
            <a:pPr algn="just">
              <a:spcBef>
                <a:spcPts val="600"/>
              </a:spcBef>
              <a:spcAft>
                <a:spcPts val="0"/>
              </a:spcAft>
            </a:pPr>
            <a:r>
              <a:rPr lang="en-US" altLang="zh-CN" sz="2400" b="1" kern="0" dirty="0">
                <a:latin typeface="Times New Roman" panose="02020603050405020304" pitchFamily="18" charset="0"/>
                <a:cs typeface="Times New Roman" panose="02020603050405020304" pitchFamily="18" charset="0"/>
              </a:rPr>
              <a:t>     </a:t>
            </a:r>
            <a:r>
              <a:rPr lang="en-US" altLang="zh-CN" sz="2400" b="1" kern="0" dirty="0" err="1">
                <a:latin typeface="Times New Roman" panose="02020603050405020304" pitchFamily="18" charset="0"/>
                <a:cs typeface="Times New Roman" panose="02020603050405020304" pitchFamily="18" charset="0"/>
              </a:rPr>
              <a:t>ElementType</a:t>
            </a:r>
            <a:r>
              <a:rPr lang="en-US" altLang="zh-CN" sz="2400" b="1" kern="0" dirty="0">
                <a:latin typeface="Times New Roman" panose="02020603050405020304" pitchFamily="18" charset="0"/>
                <a:cs typeface="Times New Roman" panose="02020603050405020304" pitchFamily="18" charset="0"/>
              </a:rPr>
              <a:t> </a:t>
            </a:r>
            <a:r>
              <a:rPr lang="en-US" altLang="zh-CN" sz="2400" b="1" kern="0" dirty="0" err="1">
                <a:latin typeface="Times New Roman" panose="02020603050405020304" pitchFamily="18" charset="0"/>
                <a:cs typeface="Times New Roman" panose="02020603050405020304" pitchFamily="18" charset="0"/>
              </a:rPr>
              <a:t>Tmp</a:t>
            </a:r>
            <a:r>
              <a:rPr lang="en-US" altLang="zh-CN" sz="2400" b="1" kern="0" dirty="0">
                <a:latin typeface="Times New Roman" panose="02020603050405020304" pitchFamily="18" charset="0"/>
                <a:cs typeface="Times New Roman" panose="02020603050405020304" pitchFamily="18" charset="0"/>
              </a:rPr>
              <a:t>;</a:t>
            </a:r>
          </a:p>
          <a:p>
            <a:pPr algn="just">
              <a:spcBef>
                <a:spcPts val="600"/>
              </a:spcBef>
              <a:spcAft>
                <a:spcPts val="0"/>
              </a:spcAft>
            </a:pPr>
            <a:r>
              <a:rPr lang="en-US" altLang="zh-CN" sz="2400" b="1" kern="0" dirty="0">
                <a:latin typeface="Times New Roman" panose="02020603050405020304" pitchFamily="18" charset="0"/>
                <a:cs typeface="Times New Roman" panose="02020603050405020304" pitchFamily="18" charset="0"/>
              </a:rPr>
              <a:t>     </a:t>
            </a:r>
            <a:r>
              <a:rPr lang="en-US" altLang="zh-CN" sz="2400" b="1" kern="0" dirty="0" err="1">
                <a:latin typeface="Times New Roman" panose="02020603050405020304" pitchFamily="18" charset="0"/>
                <a:cs typeface="Times New Roman" panose="02020603050405020304" pitchFamily="18" charset="0"/>
              </a:rPr>
              <a:t>int</a:t>
            </a:r>
            <a:r>
              <a:rPr lang="en-US" altLang="zh-CN" sz="2400" b="1" kern="0" dirty="0">
                <a:latin typeface="Times New Roman" panose="02020603050405020304" pitchFamily="18" charset="0"/>
                <a:cs typeface="Times New Roman" panose="02020603050405020304" pitchFamily="18" charset="0"/>
              </a:rPr>
              <a:t> Sedgewick[] = {929, 505, 209, 109, 41, 19, 5, 1, 0};</a:t>
            </a:r>
          </a:p>
          <a:p>
            <a:pPr algn="just">
              <a:spcBef>
                <a:spcPts val="600"/>
              </a:spcBef>
              <a:spcAft>
                <a:spcPts val="0"/>
              </a:spcAft>
            </a:pPr>
            <a:r>
              <a:rPr lang="en-US" altLang="zh-CN" sz="2400" b="1" kern="0" dirty="0">
                <a:latin typeface="Times New Roman" panose="02020603050405020304" pitchFamily="18" charset="0"/>
                <a:cs typeface="Times New Roman" panose="02020603050405020304" pitchFamily="18" charset="0"/>
              </a:rPr>
              <a:t>     for ( Si=0; Sedgewick[Si]&gt;=N; Si++ ) </a:t>
            </a:r>
          </a:p>
          <a:p>
            <a:pPr algn="just">
              <a:spcBef>
                <a:spcPts val="600"/>
              </a:spcBef>
              <a:spcAft>
                <a:spcPts val="0"/>
              </a:spcAft>
            </a:pPr>
            <a:r>
              <a:rPr lang="en-US" altLang="zh-CN" sz="2400" b="1" kern="0" dirty="0">
                <a:latin typeface="Times New Roman" panose="02020603050405020304" pitchFamily="18" charset="0"/>
                <a:cs typeface="Times New Roman" panose="02020603050405020304" pitchFamily="18" charset="0"/>
              </a:rPr>
              <a:t>           ; </a:t>
            </a:r>
          </a:p>
          <a:p>
            <a:pPr algn="just">
              <a:spcBef>
                <a:spcPts val="600"/>
              </a:spcBef>
              <a:spcAft>
                <a:spcPts val="0"/>
              </a:spcAft>
            </a:pPr>
            <a:r>
              <a:rPr lang="en-US" altLang="zh-CN" sz="2400" b="1" kern="0" dirty="0">
                <a:latin typeface="Times New Roman" panose="02020603050405020304" pitchFamily="18" charset="0"/>
                <a:cs typeface="Times New Roman" panose="02020603050405020304" pitchFamily="18" charset="0"/>
              </a:rPr>
              <a:t>     for ( D=Sedgewick[Si]; D&gt;0; D=Sedgewick[++Si] )</a:t>
            </a:r>
          </a:p>
          <a:p>
            <a:pPr algn="just">
              <a:spcBef>
                <a:spcPts val="600"/>
              </a:spcBef>
              <a:spcAft>
                <a:spcPts val="0"/>
              </a:spcAft>
            </a:pPr>
            <a:r>
              <a:rPr lang="en-US" altLang="zh-CN" sz="2400" b="1" kern="0" dirty="0">
                <a:latin typeface="Times New Roman" panose="02020603050405020304" pitchFamily="18" charset="0"/>
                <a:cs typeface="Times New Roman" panose="02020603050405020304" pitchFamily="18" charset="0"/>
              </a:rPr>
              <a:t>         for ( P=D; P&lt;N; P++ ) </a:t>
            </a:r>
            <a:r>
              <a:rPr lang="en-US" altLang="zh-CN" sz="2400" b="1" kern="0" dirty="0">
                <a:highlight>
                  <a:srgbClr val="00FF00"/>
                </a:highlight>
                <a:latin typeface="Times New Roman" panose="02020603050405020304" pitchFamily="18" charset="0"/>
                <a:cs typeface="Times New Roman" panose="02020603050405020304" pitchFamily="18" charset="0"/>
              </a:rPr>
              <a:t>{</a:t>
            </a:r>
            <a:r>
              <a:rPr lang="en-US" altLang="zh-CN" sz="2400" b="1" kern="0" dirty="0">
                <a:latin typeface="Times New Roman" panose="02020603050405020304" pitchFamily="18" charset="0"/>
                <a:cs typeface="Times New Roman" panose="02020603050405020304" pitchFamily="18" charset="0"/>
              </a:rPr>
              <a:t> </a:t>
            </a:r>
          </a:p>
          <a:p>
            <a:pPr algn="just">
              <a:spcBef>
                <a:spcPts val="600"/>
              </a:spcBef>
              <a:spcAft>
                <a:spcPts val="0"/>
              </a:spcAft>
            </a:pPr>
            <a:r>
              <a:rPr lang="en-US" altLang="zh-CN" sz="2400" b="1" kern="0" dirty="0">
                <a:latin typeface="Times New Roman" panose="02020603050405020304" pitchFamily="18" charset="0"/>
                <a:cs typeface="Times New Roman" panose="02020603050405020304" pitchFamily="18" charset="0"/>
              </a:rPr>
              <a:t>               </a:t>
            </a:r>
            <a:r>
              <a:rPr lang="en-US" altLang="zh-CN" sz="2400" b="1" kern="0" dirty="0" err="1">
                <a:latin typeface="Times New Roman" panose="02020603050405020304" pitchFamily="18" charset="0"/>
                <a:cs typeface="Times New Roman" panose="02020603050405020304" pitchFamily="18" charset="0"/>
              </a:rPr>
              <a:t>Tmp</a:t>
            </a:r>
            <a:r>
              <a:rPr lang="en-US" altLang="zh-CN" sz="2400" b="1" kern="0" dirty="0">
                <a:latin typeface="Times New Roman" panose="02020603050405020304" pitchFamily="18" charset="0"/>
                <a:cs typeface="Times New Roman" panose="02020603050405020304" pitchFamily="18" charset="0"/>
              </a:rPr>
              <a:t> = A[P];</a:t>
            </a:r>
          </a:p>
          <a:p>
            <a:pPr algn="just">
              <a:spcBef>
                <a:spcPts val="600"/>
              </a:spcBef>
              <a:spcAft>
                <a:spcPts val="0"/>
              </a:spcAft>
            </a:pPr>
            <a:r>
              <a:rPr lang="en-US" altLang="zh-CN" sz="2400" b="1" kern="0" dirty="0">
                <a:latin typeface="Times New Roman" panose="02020603050405020304" pitchFamily="18" charset="0"/>
                <a:cs typeface="Times New Roman" panose="02020603050405020304" pitchFamily="18" charset="0"/>
              </a:rPr>
              <a:t>               for ( </a:t>
            </a:r>
            <a:r>
              <a:rPr lang="en-US" altLang="zh-CN" sz="2400" b="1" kern="0" dirty="0" err="1">
                <a:latin typeface="Times New Roman" panose="02020603050405020304" pitchFamily="18" charset="0"/>
                <a:cs typeface="Times New Roman" panose="02020603050405020304" pitchFamily="18" charset="0"/>
              </a:rPr>
              <a:t>i</a:t>
            </a:r>
            <a:r>
              <a:rPr lang="en-US" altLang="zh-CN" sz="2400" b="1" kern="0" dirty="0">
                <a:latin typeface="Times New Roman" panose="02020603050405020304" pitchFamily="18" charset="0"/>
                <a:cs typeface="Times New Roman" panose="02020603050405020304" pitchFamily="18" charset="0"/>
              </a:rPr>
              <a:t>=P; </a:t>
            </a:r>
            <a:r>
              <a:rPr lang="en-US" altLang="zh-CN" sz="2400" b="1" kern="0" dirty="0" err="1">
                <a:latin typeface="Times New Roman" panose="02020603050405020304" pitchFamily="18" charset="0"/>
                <a:cs typeface="Times New Roman" panose="02020603050405020304" pitchFamily="18" charset="0"/>
              </a:rPr>
              <a:t>i</a:t>
            </a:r>
            <a:r>
              <a:rPr lang="en-US" altLang="zh-CN" sz="2400" b="1" kern="0" dirty="0">
                <a:latin typeface="Times New Roman" panose="02020603050405020304" pitchFamily="18" charset="0"/>
                <a:cs typeface="Times New Roman" panose="02020603050405020304" pitchFamily="18" charset="0"/>
              </a:rPr>
              <a:t>&gt;=D &amp;&amp; A[</a:t>
            </a:r>
            <a:r>
              <a:rPr lang="en-US" altLang="zh-CN" sz="2400" b="1" kern="0" dirty="0" err="1">
                <a:latin typeface="Times New Roman" panose="02020603050405020304" pitchFamily="18" charset="0"/>
                <a:cs typeface="Times New Roman" panose="02020603050405020304" pitchFamily="18" charset="0"/>
              </a:rPr>
              <a:t>i</a:t>
            </a:r>
            <a:r>
              <a:rPr lang="en-US" altLang="zh-CN" sz="2400" b="1" kern="0" dirty="0">
                <a:latin typeface="Times New Roman" panose="02020603050405020304" pitchFamily="18" charset="0"/>
                <a:cs typeface="Times New Roman" panose="02020603050405020304" pitchFamily="18" charset="0"/>
              </a:rPr>
              <a:t>-D]&gt;</a:t>
            </a:r>
            <a:r>
              <a:rPr lang="en-US" altLang="zh-CN" sz="2400" b="1" kern="0" dirty="0" err="1">
                <a:latin typeface="Times New Roman" panose="02020603050405020304" pitchFamily="18" charset="0"/>
                <a:cs typeface="Times New Roman" panose="02020603050405020304" pitchFamily="18" charset="0"/>
              </a:rPr>
              <a:t>Tmp</a:t>
            </a:r>
            <a:r>
              <a:rPr lang="en-US" altLang="zh-CN" sz="2400" b="1" kern="0" dirty="0">
                <a:latin typeface="Times New Roman" panose="02020603050405020304" pitchFamily="18" charset="0"/>
                <a:cs typeface="Times New Roman" panose="02020603050405020304" pitchFamily="18" charset="0"/>
              </a:rPr>
              <a:t>; </a:t>
            </a:r>
            <a:r>
              <a:rPr lang="en-US" altLang="zh-CN" sz="2400" b="1" kern="0" dirty="0" err="1">
                <a:latin typeface="Times New Roman" panose="02020603050405020304" pitchFamily="18" charset="0"/>
                <a:cs typeface="Times New Roman" panose="02020603050405020304" pitchFamily="18" charset="0"/>
              </a:rPr>
              <a:t>i</a:t>
            </a:r>
            <a:r>
              <a:rPr lang="en-US" altLang="zh-CN" sz="2400" b="1" kern="0" dirty="0">
                <a:latin typeface="Times New Roman" panose="02020603050405020304" pitchFamily="18" charset="0"/>
                <a:cs typeface="Times New Roman" panose="02020603050405020304" pitchFamily="18" charset="0"/>
              </a:rPr>
              <a:t>-=D )</a:t>
            </a:r>
          </a:p>
          <a:p>
            <a:pPr algn="just">
              <a:spcBef>
                <a:spcPts val="600"/>
              </a:spcBef>
              <a:spcAft>
                <a:spcPts val="0"/>
              </a:spcAft>
            </a:pPr>
            <a:r>
              <a:rPr lang="en-US" altLang="zh-CN" sz="2400" b="1" kern="0" dirty="0">
                <a:latin typeface="Times New Roman" panose="02020603050405020304" pitchFamily="18" charset="0"/>
                <a:cs typeface="Times New Roman" panose="02020603050405020304" pitchFamily="18" charset="0"/>
              </a:rPr>
              <a:t>                     A[</a:t>
            </a:r>
            <a:r>
              <a:rPr lang="en-US" altLang="zh-CN" sz="2400" b="1" kern="0" dirty="0" err="1">
                <a:latin typeface="Times New Roman" panose="02020603050405020304" pitchFamily="18" charset="0"/>
                <a:cs typeface="Times New Roman" panose="02020603050405020304" pitchFamily="18" charset="0"/>
              </a:rPr>
              <a:t>i</a:t>
            </a:r>
            <a:r>
              <a:rPr lang="en-US" altLang="zh-CN" sz="2400" b="1" kern="0" dirty="0">
                <a:latin typeface="Times New Roman" panose="02020603050405020304" pitchFamily="18" charset="0"/>
                <a:cs typeface="Times New Roman" panose="02020603050405020304" pitchFamily="18" charset="0"/>
              </a:rPr>
              <a:t>] = A[</a:t>
            </a:r>
            <a:r>
              <a:rPr lang="en-US" altLang="zh-CN" sz="2400" b="1" kern="0" dirty="0" err="1">
                <a:latin typeface="Times New Roman" panose="02020603050405020304" pitchFamily="18" charset="0"/>
                <a:cs typeface="Times New Roman" panose="02020603050405020304" pitchFamily="18" charset="0"/>
              </a:rPr>
              <a:t>i</a:t>
            </a:r>
            <a:r>
              <a:rPr lang="en-US" altLang="zh-CN" sz="2400" b="1" kern="0" dirty="0">
                <a:latin typeface="Times New Roman" panose="02020603050405020304" pitchFamily="18" charset="0"/>
                <a:cs typeface="Times New Roman" panose="02020603050405020304" pitchFamily="18" charset="0"/>
              </a:rPr>
              <a:t>-D];</a:t>
            </a:r>
          </a:p>
          <a:p>
            <a:pPr algn="just">
              <a:spcBef>
                <a:spcPts val="600"/>
              </a:spcBef>
              <a:spcAft>
                <a:spcPts val="0"/>
              </a:spcAft>
            </a:pPr>
            <a:r>
              <a:rPr lang="en-US" altLang="zh-CN" sz="2400" b="1" kern="0" dirty="0">
                <a:latin typeface="Times New Roman" panose="02020603050405020304" pitchFamily="18" charset="0"/>
                <a:cs typeface="Times New Roman" panose="02020603050405020304" pitchFamily="18" charset="0"/>
              </a:rPr>
              <a:t>               A[</a:t>
            </a:r>
            <a:r>
              <a:rPr lang="en-US" altLang="zh-CN" sz="2400" b="1" kern="0" dirty="0" err="1">
                <a:latin typeface="Times New Roman" panose="02020603050405020304" pitchFamily="18" charset="0"/>
                <a:cs typeface="Times New Roman" panose="02020603050405020304" pitchFamily="18" charset="0"/>
              </a:rPr>
              <a:t>i</a:t>
            </a:r>
            <a:r>
              <a:rPr lang="en-US" altLang="zh-CN" sz="2400" b="1" kern="0" dirty="0">
                <a:latin typeface="Times New Roman" panose="02020603050405020304" pitchFamily="18" charset="0"/>
                <a:cs typeface="Times New Roman" panose="02020603050405020304" pitchFamily="18" charset="0"/>
              </a:rPr>
              <a:t>] = </a:t>
            </a:r>
            <a:r>
              <a:rPr lang="en-US" altLang="zh-CN" sz="2400" b="1" kern="0" dirty="0" err="1">
                <a:latin typeface="Times New Roman" panose="02020603050405020304" pitchFamily="18" charset="0"/>
                <a:cs typeface="Times New Roman" panose="02020603050405020304" pitchFamily="18" charset="0"/>
              </a:rPr>
              <a:t>Tmp</a:t>
            </a:r>
            <a:r>
              <a:rPr lang="en-US" altLang="zh-CN" sz="2400" b="1" kern="0" dirty="0">
                <a:latin typeface="Times New Roman" panose="02020603050405020304" pitchFamily="18" charset="0"/>
                <a:cs typeface="Times New Roman" panose="02020603050405020304" pitchFamily="18" charset="0"/>
              </a:rPr>
              <a:t>;</a:t>
            </a:r>
          </a:p>
          <a:p>
            <a:pPr algn="just">
              <a:spcBef>
                <a:spcPts val="600"/>
              </a:spcBef>
              <a:spcAft>
                <a:spcPts val="0"/>
              </a:spcAft>
            </a:pPr>
            <a:r>
              <a:rPr lang="en-US" altLang="zh-CN" sz="2400" b="1" kern="0" dirty="0">
                <a:latin typeface="Times New Roman" panose="02020603050405020304" pitchFamily="18" charset="0"/>
                <a:cs typeface="Times New Roman" panose="02020603050405020304" pitchFamily="18" charset="0"/>
              </a:rPr>
              <a:t>         </a:t>
            </a:r>
            <a:r>
              <a:rPr lang="en-US" altLang="zh-CN" sz="2400" b="1" kern="0" dirty="0">
                <a:highlight>
                  <a:srgbClr val="00FF00"/>
                </a:highlight>
                <a:latin typeface="Times New Roman" panose="02020603050405020304" pitchFamily="18" charset="0"/>
                <a:cs typeface="Times New Roman" panose="02020603050405020304" pitchFamily="18" charset="0"/>
              </a:rPr>
              <a:t>}</a:t>
            </a:r>
            <a:r>
              <a:rPr lang="en-US" altLang="zh-CN" sz="2400" b="1" kern="0" dirty="0">
                <a:latin typeface="Times New Roman" panose="02020603050405020304" pitchFamily="18" charset="0"/>
                <a:cs typeface="Times New Roman" panose="02020603050405020304" pitchFamily="18" charset="0"/>
              </a:rPr>
              <a:t>    </a:t>
            </a:r>
            <a:r>
              <a:rPr lang="en-US" altLang="zh-CN" sz="2400" b="1" kern="0" dirty="0">
                <a:highlight>
                  <a:srgbClr val="FFFF00"/>
                </a:highlight>
                <a:latin typeface="Times New Roman" panose="02020603050405020304" pitchFamily="18" charset="0"/>
                <a:cs typeface="Times New Roman" panose="02020603050405020304" pitchFamily="18" charset="0"/>
              </a:rPr>
              <a:t>}</a:t>
            </a:r>
            <a:endParaRPr lang="zh-CN" altLang="zh-CN" sz="2400" b="1" kern="100" dirty="0">
              <a:highlight>
                <a:srgbClr val="FFFF00"/>
              </a:highlight>
              <a:latin typeface="Times New Roman" panose="02020603050405020304" pitchFamily="18" charset="0"/>
              <a:cs typeface="Times New Roman" panose="02020603050405020304" pitchFamily="18" charset="0"/>
            </a:endParaRPr>
          </a:p>
        </p:txBody>
      </p:sp>
      <p:sp>
        <p:nvSpPr>
          <p:cNvPr id="3" name="圆角矩形标注 2"/>
          <p:cNvSpPr/>
          <p:nvPr/>
        </p:nvSpPr>
        <p:spPr>
          <a:xfrm>
            <a:off x="3614380" y="836712"/>
            <a:ext cx="1800200" cy="677048"/>
          </a:xfrm>
          <a:prstGeom prst="wedgeRoundRectCallout">
            <a:avLst>
              <a:gd name="adj1" fmla="val -47127"/>
              <a:gd name="adj2" fmla="val 7336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solidFill>
                  <a:schemeClr val="tx1"/>
                </a:solidFill>
                <a:latin typeface="黑体" panose="02010609060101010101" pitchFamily="49" charset="-122"/>
                <a:ea typeface="黑体" panose="02010609060101010101" pitchFamily="49" charset="-122"/>
              </a:rPr>
              <a:t>这里只列出一小部分增量</a:t>
            </a:r>
          </a:p>
        </p:txBody>
      </p:sp>
      <p:sp>
        <p:nvSpPr>
          <p:cNvPr id="7" name="圆角矩形标注 6"/>
          <p:cNvSpPr/>
          <p:nvPr/>
        </p:nvSpPr>
        <p:spPr>
          <a:xfrm>
            <a:off x="5580112" y="764704"/>
            <a:ext cx="3384376" cy="720080"/>
          </a:xfrm>
          <a:prstGeom prst="wedgeRoundRectCallout">
            <a:avLst>
              <a:gd name="adj1" fmla="val -52768"/>
              <a:gd name="adj2" fmla="val 147129"/>
              <a:gd name="adj3" fmla="val 16667"/>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solidFill>
                  <a:schemeClr val="tx1"/>
                </a:solidFill>
                <a:latin typeface="黑体" panose="02010609060101010101" pitchFamily="49" charset="-122"/>
                <a:ea typeface="黑体" panose="02010609060101010101" pitchFamily="49" charset="-122"/>
              </a:rPr>
              <a:t>检查增量序列的第一个大小是否超过待排序数的总数</a:t>
            </a:r>
          </a:p>
        </p:txBody>
      </p:sp>
      <p:sp>
        <p:nvSpPr>
          <p:cNvPr id="26" name="Text Box 36">
            <a:extLst>
              <a:ext uri="{FF2B5EF4-FFF2-40B4-BE49-F238E27FC236}">
                <a16:creationId xmlns:a16="http://schemas.microsoft.com/office/drawing/2014/main" id="{95AF17CE-8D82-4B9B-ACFB-9FB3A16B5833}"/>
              </a:ext>
            </a:extLst>
          </p:cNvPr>
          <p:cNvSpPr txBox="1">
            <a:spLocks noChangeArrowheads="1"/>
          </p:cNvSpPr>
          <p:nvPr/>
        </p:nvSpPr>
        <p:spPr bwMode="auto">
          <a:xfrm>
            <a:off x="539552" y="6175077"/>
            <a:ext cx="914400" cy="396875"/>
          </a:xfrm>
          <a:prstGeom prst="rect">
            <a:avLst/>
          </a:prstGeom>
          <a:noFill/>
          <a:ln w="25400">
            <a:noFill/>
            <a:miter lim="800000"/>
            <a:headEnd/>
            <a:tailEnd/>
          </a:ln>
          <a:effectLst/>
        </p:spPr>
        <p:txBody>
          <a:bodyPr>
            <a:spAutoFit/>
          </a:bodyPr>
          <a:lstStyle/>
          <a:p>
            <a:pPr>
              <a:spcBef>
                <a:spcPct val="50000"/>
              </a:spcBef>
            </a:pPr>
            <a:r>
              <a:rPr lang="en-US" altLang="zh-CN" sz="2000" b="1">
                <a:solidFill>
                  <a:srgbClr val="FF0000"/>
                </a:solidFill>
              </a:rPr>
              <a:t>5</a:t>
            </a:r>
            <a:r>
              <a:rPr lang="en-US" altLang="zh-CN" sz="2000" b="1"/>
              <a:t>-sort</a:t>
            </a:r>
          </a:p>
        </p:txBody>
      </p:sp>
      <p:grpSp>
        <p:nvGrpSpPr>
          <p:cNvPr id="43" name="Group 3">
            <a:extLst>
              <a:ext uri="{FF2B5EF4-FFF2-40B4-BE49-F238E27FC236}">
                <a16:creationId xmlns:a16="http://schemas.microsoft.com/office/drawing/2014/main" id="{B62B40A7-3A9D-4D79-9D76-51A628F6A215}"/>
              </a:ext>
            </a:extLst>
          </p:cNvPr>
          <p:cNvGrpSpPr>
            <a:grpSpLocks/>
          </p:cNvGrpSpPr>
          <p:nvPr/>
        </p:nvGrpSpPr>
        <p:grpSpPr bwMode="auto">
          <a:xfrm>
            <a:off x="1598240" y="6185852"/>
            <a:ext cx="6934200" cy="422275"/>
            <a:chOff x="960" y="886"/>
            <a:chExt cx="4368" cy="266"/>
          </a:xfrm>
        </p:grpSpPr>
        <p:sp>
          <p:nvSpPr>
            <p:cNvPr id="44" name="Text Box 5">
              <a:extLst>
                <a:ext uri="{FF2B5EF4-FFF2-40B4-BE49-F238E27FC236}">
                  <a16:creationId xmlns:a16="http://schemas.microsoft.com/office/drawing/2014/main" id="{F8748386-ADD8-422A-90F9-D01E8738B05B}"/>
                </a:ext>
              </a:extLst>
            </p:cNvPr>
            <p:cNvSpPr txBox="1">
              <a:spLocks noChangeArrowheads="1"/>
            </p:cNvSpPr>
            <p:nvPr/>
          </p:nvSpPr>
          <p:spPr bwMode="auto">
            <a:xfrm>
              <a:off x="960" y="886"/>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81</a:t>
              </a:r>
            </a:p>
          </p:txBody>
        </p:sp>
        <p:sp>
          <p:nvSpPr>
            <p:cNvPr id="45" name="Text Box 6">
              <a:extLst>
                <a:ext uri="{FF2B5EF4-FFF2-40B4-BE49-F238E27FC236}">
                  <a16:creationId xmlns:a16="http://schemas.microsoft.com/office/drawing/2014/main" id="{C29DE5FB-0195-4652-B01B-1939B0401B7F}"/>
                </a:ext>
              </a:extLst>
            </p:cNvPr>
            <p:cNvSpPr txBox="1">
              <a:spLocks noChangeArrowheads="1"/>
            </p:cNvSpPr>
            <p:nvPr/>
          </p:nvSpPr>
          <p:spPr bwMode="auto">
            <a:xfrm>
              <a:off x="1296" y="886"/>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94</a:t>
              </a:r>
            </a:p>
          </p:txBody>
        </p:sp>
        <p:sp>
          <p:nvSpPr>
            <p:cNvPr id="46" name="Text Box 7">
              <a:extLst>
                <a:ext uri="{FF2B5EF4-FFF2-40B4-BE49-F238E27FC236}">
                  <a16:creationId xmlns:a16="http://schemas.microsoft.com/office/drawing/2014/main" id="{6E4902B6-BBA1-4F4F-809E-F22252E84C71}"/>
                </a:ext>
              </a:extLst>
            </p:cNvPr>
            <p:cNvSpPr txBox="1">
              <a:spLocks noChangeArrowheads="1"/>
            </p:cNvSpPr>
            <p:nvPr/>
          </p:nvSpPr>
          <p:spPr bwMode="auto">
            <a:xfrm>
              <a:off x="1632" y="886"/>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11</a:t>
              </a:r>
            </a:p>
          </p:txBody>
        </p:sp>
        <p:sp>
          <p:nvSpPr>
            <p:cNvPr id="47" name="Text Box 8">
              <a:extLst>
                <a:ext uri="{FF2B5EF4-FFF2-40B4-BE49-F238E27FC236}">
                  <a16:creationId xmlns:a16="http://schemas.microsoft.com/office/drawing/2014/main" id="{0F507015-A7CB-4658-AF03-050E2CDDE0C9}"/>
                </a:ext>
              </a:extLst>
            </p:cNvPr>
            <p:cNvSpPr txBox="1">
              <a:spLocks noChangeArrowheads="1"/>
            </p:cNvSpPr>
            <p:nvPr/>
          </p:nvSpPr>
          <p:spPr bwMode="auto">
            <a:xfrm>
              <a:off x="1968" y="886"/>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96</a:t>
              </a:r>
            </a:p>
          </p:txBody>
        </p:sp>
        <p:sp>
          <p:nvSpPr>
            <p:cNvPr id="48" name="Text Box 9">
              <a:extLst>
                <a:ext uri="{FF2B5EF4-FFF2-40B4-BE49-F238E27FC236}">
                  <a16:creationId xmlns:a16="http://schemas.microsoft.com/office/drawing/2014/main" id="{55AFEBC8-EA1E-4D11-83B9-4E76D36AED60}"/>
                </a:ext>
              </a:extLst>
            </p:cNvPr>
            <p:cNvSpPr txBox="1">
              <a:spLocks noChangeArrowheads="1"/>
            </p:cNvSpPr>
            <p:nvPr/>
          </p:nvSpPr>
          <p:spPr bwMode="auto">
            <a:xfrm>
              <a:off x="2304" y="886"/>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12</a:t>
              </a:r>
            </a:p>
          </p:txBody>
        </p:sp>
        <p:sp>
          <p:nvSpPr>
            <p:cNvPr id="49" name="Text Box 10">
              <a:extLst>
                <a:ext uri="{FF2B5EF4-FFF2-40B4-BE49-F238E27FC236}">
                  <a16:creationId xmlns:a16="http://schemas.microsoft.com/office/drawing/2014/main" id="{8DE4EBFB-FE5D-4722-B533-61907EEE5671}"/>
                </a:ext>
              </a:extLst>
            </p:cNvPr>
            <p:cNvSpPr txBox="1">
              <a:spLocks noChangeArrowheads="1"/>
            </p:cNvSpPr>
            <p:nvPr/>
          </p:nvSpPr>
          <p:spPr bwMode="auto">
            <a:xfrm>
              <a:off x="2640" y="886"/>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35</a:t>
              </a:r>
            </a:p>
          </p:txBody>
        </p:sp>
        <p:sp>
          <p:nvSpPr>
            <p:cNvPr id="50" name="Text Box 11">
              <a:extLst>
                <a:ext uri="{FF2B5EF4-FFF2-40B4-BE49-F238E27FC236}">
                  <a16:creationId xmlns:a16="http://schemas.microsoft.com/office/drawing/2014/main" id="{76BF5A67-588E-4688-8147-EFFA5DD06742}"/>
                </a:ext>
              </a:extLst>
            </p:cNvPr>
            <p:cNvSpPr txBox="1">
              <a:spLocks noChangeArrowheads="1"/>
            </p:cNvSpPr>
            <p:nvPr/>
          </p:nvSpPr>
          <p:spPr bwMode="auto">
            <a:xfrm>
              <a:off x="2976" y="886"/>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17</a:t>
              </a:r>
            </a:p>
          </p:txBody>
        </p:sp>
        <p:sp>
          <p:nvSpPr>
            <p:cNvPr id="51" name="Text Box 12">
              <a:extLst>
                <a:ext uri="{FF2B5EF4-FFF2-40B4-BE49-F238E27FC236}">
                  <a16:creationId xmlns:a16="http://schemas.microsoft.com/office/drawing/2014/main" id="{3BD25E95-564C-47C5-9395-5678B6381B95}"/>
                </a:ext>
              </a:extLst>
            </p:cNvPr>
            <p:cNvSpPr txBox="1">
              <a:spLocks noChangeArrowheads="1"/>
            </p:cNvSpPr>
            <p:nvPr/>
          </p:nvSpPr>
          <p:spPr bwMode="auto">
            <a:xfrm>
              <a:off x="3312" y="886"/>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95</a:t>
              </a:r>
            </a:p>
          </p:txBody>
        </p:sp>
        <p:sp>
          <p:nvSpPr>
            <p:cNvPr id="52" name="Text Box 13">
              <a:extLst>
                <a:ext uri="{FF2B5EF4-FFF2-40B4-BE49-F238E27FC236}">
                  <a16:creationId xmlns:a16="http://schemas.microsoft.com/office/drawing/2014/main" id="{8CE833AD-45A6-4688-BB93-CD22852A7801}"/>
                </a:ext>
              </a:extLst>
            </p:cNvPr>
            <p:cNvSpPr txBox="1">
              <a:spLocks noChangeArrowheads="1"/>
            </p:cNvSpPr>
            <p:nvPr/>
          </p:nvSpPr>
          <p:spPr bwMode="auto">
            <a:xfrm>
              <a:off x="3648" y="886"/>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28</a:t>
              </a:r>
            </a:p>
          </p:txBody>
        </p:sp>
        <p:sp>
          <p:nvSpPr>
            <p:cNvPr id="53" name="Text Box 14">
              <a:extLst>
                <a:ext uri="{FF2B5EF4-FFF2-40B4-BE49-F238E27FC236}">
                  <a16:creationId xmlns:a16="http://schemas.microsoft.com/office/drawing/2014/main" id="{964D2BEE-C8D6-4E15-AEBD-5B19CB89A7F0}"/>
                </a:ext>
              </a:extLst>
            </p:cNvPr>
            <p:cNvSpPr txBox="1">
              <a:spLocks noChangeArrowheads="1"/>
            </p:cNvSpPr>
            <p:nvPr/>
          </p:nvSpPr>
          <p:spPr bwMode="auto">
            <a:xfrm>
              <a:off x="3984" y="886"/>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58</a:t>
              </a:r>
            </a:p>
          </p:txBody>
        </p:sp>
        <p:sp>
          <p:nvSpPr>
            <p:cNvPr id="54" name="Text Box 15">
              <a:extLst>
                <a:ext uri="{FF2B5EF4-FFF2-40B4-BE49-F238E27FC236}">
                  <a16:creationId xmlns:a16="http://schemas.microsoft.com/office/drawing/2014/main" id="{5BECD4AA-02F8-4099-86FC-453B81D3CA0F}"/>
                </a:ext>
              </a:extLst>
            </p:cNvPr>
            <p:cNvSpPr txBox="1">
              <a:spLocks noChangeArrowheads="1"/>
            </p:cNvSpPr>
            <p:nvPr/>
          </p:nvSpPr>
          <p:spPr bwMode="auto">
            <a:xfrm>
              <a:off x="4320" y="886"/>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dirty="0"/>
                <a:t>41</a:t>
              </a:r>
            </a:p>
          </p:txBody>
        </p:sp>
        <p:sp>
          <p:nvSpPr>
            <p:cNvPr id="55" name="Text Box 16">
              <a:extLst>
                <a:ext uri="{FF2B5EF4-FFF2-40B4-BE49-F238E27FC236}">
                  <a16:creationId xmlns:a16="http://schemas.microsoft.com/office/drawing/2014/main" id="{0A018298-20C8-47AB-91DD-AF1CAC6A372E}"/>
                </a:ext>
              </a:extLst>
            </p:cNvPr>
            <p:cNvSpPr txBox="1">
              <a:spLocks noChangeArrowheads="1"/>
            </p:cNvSpPr>
            <p:nvPr/>
          </p:nvSpPr>
          <p:spPr bwMode="auto">
            <a:xfrm>
              <a:off x="4656" y="886"/>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75</a:t>
              </a:r>
            </a:p>
          </p:txBody>
        </p:sp>
        <p:sp>
          <p:nvSpPr>
            <p:cNvPr id="56" name="Text Box 17">
              <a:extLst>
                <a:ext uri="{FF2B5EF4-FFF2-40B4-BE49-F238E27FC236}">
                  <a16:creationId xmlns:a16="http://schemas.microsoft.com/office/drawing/2014/main" id="{BEA180BC-4183-434C-9665-3000365F81F9}"/>
                </a:ext>
              </a:extLst>
            </p:cNvPr>
            <p:cNvSpPr txBox="1">
              <a:spLocks noChangeArrowheads="1"/>
            </p:cNvSpPr>
            <p:nvPr/>
          </p:nvSpPr>
          <p:spPr bwMode="auto">
            <a:xfrm>
              <a:off x="4992" y="886"/>
              <a:ext cx="336" cy="266"/>
            </a:xfrm>
            <a:prstGeom prst="rect">
              <a:avLst/>
            </a:prstGeom>
            <a:noFill/>
            <a:ln w="25400">
              <a:solidFill>
                <a:schemeClr val="tx1"/>
              </a:solidFill>
              <a:miter lim="800000"/>
              <a:headEnd/>
              <a:tailEnd/>
            </a:ln>
            <a:effectLst/>
          </p:spPr>
          <p:txBody>
            <a:bodyPr>
              <a:spAutoFit/>
            </a:bodyPr>
            <a:lstStyle/>
            <a:p>
              <a:pPr algn="ctr">
                <a:spcBef>
                  <a:spcPct val="50000"/>
                </a:spcBef>
              </a:pPr>
              <a:r>
                <a:rPr lang="en-US" altLang="zh-CN" sz="2000" b="1"/>
                <a:t>15</a:t>
              </a:r>
            </a:p>
          </p:txBody>
        </p:sp>
      </p:grpSp>
      <p:grpSp>
        <p:nvGrpSpPr>
          <p:cNvPr id="57" name="Group 37">
            <a:extLst>
              <a:ext uri="{FF2B5EF4-FFF2-40B4-BE49-F238E27FC236}">
                <a16:creationId xmlns:a16="http://schemas.microsoft.com/office/drawing/2014/main" id="{57B5D3DE-5FA9-4274-8C75-817E0F568D75}"/>
              </a:ext>
            </a:extLst>
          </p:cNvPr>
          <p:cNvGrpSpPr>
            <a:grpSpLocks/>
          </p:cNvGrpSpPr>
          <p:nvPr/>
        </p:nvGrpSpPr>
        <p:grpSpPr bwMode="auto">
          <a:xfrm>
            <a:off x="1674440" y="6227127"/>
            <a:ext cx="5715000" cy="304800"/>
            <a:chOff x="1008" y="912"/>
            <a:chExt cx="3600" cy="192"/>
          </a:xfrm>
        </p:grpSpPr>
        <p:sp>
          <p:nvSpPr>
            <p:cNvPr id="58" name="Rectangle 38">
              <a:extLst>
                <a:ext uri="{FF2B5EF4-FFF2-40B4-BE49-F238E27FC236}">
                  <a16:creationId xmlns:a16="http://schemas.microsoft.com/office/drawing/2014/main" id="{4ADD596B-07B4-43EC-8411-CA8CAD601D9E}"/>
                </a:ext>
              </a:extLst>
            </p:cNvPr>
            <p:cNvSpPr>
              <a:spLocks noChangeArrowheads="1"/>
            </p:cNvSpPr>
            <p:nvPr/>
          </p:nvSpPr>
          <p:spPr bwMode="auto">
            <a:xfrm>
              <a:off x="1008" y="912"/>
              <a:ext cx="240" cy="192"/>
            </a:xfrm>
            <a:prstGeom prst="rect">
              <a:avLst/>
            </a:prstGeom>
            <a:noFill/>
            <a:ln w="25400">
              <a:solidFill>
                <a:srgbClr val="0000FF"/>
              </a:solidFill>
              <a:miter lim="800000"/>
              <a:headEnd/>
              <a:tailEnd/>
            </a:ln>
            <a:effectLst/>
          </p:spPr>
          <p:txBody>
            <a:bodyPr wrap="none" anchor="ctr"/>
            <a:lstStyle/>
            <a:p>
              <a:endParaRPr lang="zh-CN" altLang="en-US"/>
            </a:p>
          </p:txBody>
        </p:sp>
        <p:sp>
          <p:nvSpPr>
            <p:cNvPr id="59" name="Rectangle 39">
              <a:extLst>
                <a:ext uri="{FF2B5EF4-FFF2-40B4-BE49-F238E27FC236}">
                  <a16:creationId xmlns:a16="http://schemas.microsoft.com/office/drawing/2014/main" id="{3A08FDD9-A23A-4406-9022-5B3CA2AF640C}"/>
                </a:ext>
              </a:extLst>
            </p:cNvPr>
            <p:cNvSpPr>
              <a:spLocks noChangeArrowheads="1"/>
            </p:cNvSpPr>
            <p:nvPr/>
          </p:nvSpPr>
          <p:spPr bwMode="auto">
            <a:xfrm>
              <a:off x="2688" y="912"/>
              <a:ext cx="240" cy="192"/>
            </a:xfrm>
            <a:prstGeom prst="rect">
              <a:avLst/>
            </a:prstGeom>
            <a:noFill/>
            <a:ln w="25400">
              <a:solidFill>
                <a:srgbClr val="0000FF"/>
              </a:solidFill>
              <a:miter lim="800000"/>
              <a:headEnd/>
              <a:tailEnd/>
            </a:ln>
            <a:effectLst/>
          </p:spPr>
          <p:txBody>
            <a:bodyPr wrap="none" anchor="ctr"/>
            <a:lstStyle/>
            <a:p>
              <a:endParaRPr lang="zh-CN" altLang="en-US"/>
            </a:p>
          </p:txBody>
        </p:sp>
        <p:sp>
          <p:nvSpPr>
            <p:cNvPr id="60" name="Rectangle 40">
              <a:extLst>
                <a:ext uri="{FF2B5EF4-FFF2-40B4-BE49-F238E27FC236}">
                  <a16:creationId xmlns:a16="http://schemas.microsoft.com/office/drawing/2014/main" id="{9E075C0B-2AFF-48A4-8C3F-9AD151A39E08}"/>
                </a:ext>
              </a:extLst>
            </p:cNvPr>
            <p:cNvSpPr>
              <a:spLocks noChangeArrowheads="1"/>
            </p:cNvSpPr>
            <p:nvPr/>
          </p:nvSpPr>
          <p:spPr bwMode="auto">
            <a:xfrm>
              <a:off x="4368" y="912"/>
              <a:ext cx="240" cy="192"/>
            </a:xfrm>
            <a:prstGeom prst="rect">
              <a:avLst/>
            </a:prstGeom>
            <a:noFill/>
            <a:ln w="25400">
              <a:solidFill>
                <a:srgbClr val="0000FF"/>
              </a:solidFill>
              <a:miter lim="800000"/>
              <a:headEnd/>
              <a:tailEnd/>
            </a:ln>
            <a:effectLst/>
          </p:spPr>
          <p:txBody>
            <a:bodyPr wrap="none" anchor="ctr"/>
            <a:lstStyle/>
            <a:p>
              <a:endParaRPr lang="zh-CN" altLang="en-US"/>
            </a:p>
          </p:txBody>
        </p:sp>
      </p:grpSp>
      <p:grpSp>
        <p:nvGrpSpPr>
          <p:cNvPr id="61" name="Group 41">
            <a:extLst>
              <a:ext uri="{FF2B5EF4-FFF2-40B4-BE49-F238E27FC236}">
                <a16:creationId xmlns:a16="http://schemas.microsoft.com/office/drawing/2014/main" id="{F1033F28-E9F0-4B7E-9F49-946FEEE70476}"/>
              </a:ext>
            </a:extLst>
          </p:cNvPr>
          <p:cNvGrpSpPr>
            <a:grpSpLocks/>
          </p:cNvGrpSpPr>
          <p:nvPr/>
        </p:nvGrpSpPr>
        <p:grpSpPr bwMode="auto">
          <a:xfrm>
            <a:off x="2207840" y="6227127"/>
            <a:ext cx="5715000" cy="304800"/>
            <a:chOff x="1344" y="912"/>
            <a:chExt cx="3600" cy="192"/>
          </a:xfrm>
        </p:grpSpPr>
        <p:sp>
          <p:nvSpPr>
            <p:cNvPr id="62" name="Rectangle 42">
              <a:extLst>
                <a:ext uri="{FF2B5EF4-FFF2-40B4-BE49-F238E27FC236}">
                  <a16:creationId xmlns:a16="http://schemas.microsoft.com/office/drawing/2014/main" id="{70E2733E-256D-48ED-8C5A-67684EF12F35}"/>
                </a:ext>
              </a:extLst>
            </p:cNvPr>
            <p:cNvSpPr>
              <a:spLocks noChangeArrowheads="1"/>
            </p:cNvSpPr>
            <p:nvPr/>
          </p:nvSpPr>
          <p:spPr bwMode="auto">
            <a:xfrm>
              <a:off x="1344" y="912"/>
              <a:ext cx="240" cy="192"/>
            </a:xfrm>
            <a:prstGeom prst="rect">
              <a:avLst/>
            </a:prstGeom>
            <a:noFill/>
            <a:ln w="25400">
              <a:solidFill>
                <a:srgbClr val="FF0000"/>
              </a:solidFill>
              <a:miter lim="800000"/>
              <a:headEnd/>
              <a:tailEnd/>
            </a:ln>
            <a:effectLst/>
          </p:spPr>
          <p:txBody>
            <a:bodyPr wrap="none" anchor="ctr"/>
            <a:lstStyle/>
            <a:p>
              <a:endParaRPr lang="zh-CN" altLang="en-US"/>
            </a:p>
          </p:txBody>
        </p:sp>
        <p:sp>
          <p:nvSpPr>
            <p:cNvPr id="63" name="Rectangle 43">
              <a:extLst>
                <a:ext uri="{FF2B5EF4-FFF2-40B4-BE49-F238E27FC236}">
                  <a16:creationId xmlns:a16="http://schemas.microsoft.com/office/drawing/2014/main" id="{3EF8A96F-9C7E-4E80-B269-473183A65012}"/>
                </a:ext>
              </a:extLst>
            </p:cNvPr>
            <p:cNvSpPr>
              <a:spLocks noChangeArrowheads="1"/>
            </p:cNvSpPr>
            <p:nvPr/>
          </p:nvSpPr>
          <p:spPr bwMode="auto">
            <a:xfrm>
              <a:off x="3024" y="912"/>
              <a:ext cx="240" cy="192"/>
            </a:xfrm>
            <a:prstGeom prst="rect">
              <a:avLst/>
            </a:prstGeom>
            <a:noFill/>
            <a:ln w="25400">
              <a:solidFill>
                <a:srgbClr val="FF0000"/>
              </a:solidFill>
              <a:miter lim="800000"/>
              <a:headEnd/>
              <a:tailEnd/>
            </a:ln>
            <a:effectLst/>
          </p:spPr>
          <p:txBody>
            <a:bodyPr wrap="none" anchor="ctr"/>
            <a:lstStyle/>
            <a:p>
              <a:endParaRPr lang="zh-CN" altLang="en-US"/>
            </a:p>
          </p:txBody>
        </p:sp>
        <p:sp>
          <p:nvSpPr>
            <p:cNvPr id="64" name="Rectangle 44">
              <a:extLst>
                <a:ext uri="{FF2B5EF4-FFF2-40B4-BE49-F238E27FC236}">
                  <a16:creationId xmlns:a16="http://schemas.microsoft.com/office/drawing/2014/main" id="{CB377EFF-1B9E-4750-AA87-F12E3D2B52CE}"/>
                </a:ext>
              </a:extLst>
            </p:cNvPr>
            <p:cNvSpPr>
              <a:spLocks noChangeArrowheads="1"/>
            </p:cNvSpPr>
            <p:nvPr/>
          </p:nvSpPr>
          <p:spPr bwMode="auto">
            <a:xfrm>
              <a:off x="4704" y="912"/>
              <a:ext cx="240" cy="192"/>
            </a:xfrm>
            <a:prstGeom prst="rect">
              <a:avLst/>
            </a:prstGeom>
            <a:noFill/>
            <a:ln w="25400">
              <a:solidFill>
                <a:srgbClr val="FF0000"/>
              </a:solidFill>
              <a:miter lim="800000"/>
              <a:headEnd/>
              <a:tailEnd/>
            </a:ln>
            <a:effectLst/>
          </p:spPr>
          <p:txBody>
            <a:bodyPr wrap="none" anchor="ctr"/>
            <a:lstStyle/>
            <a:p>
              <a:endParaRPr lang="zh-CN" altLang="en-US"/>
            </a:p>
          </p:txBody>
        </p:sp>
      </p:grpSp>
      <p:grpSp>
        <p:nvGrpSpPr>
          <p:cNvPr id="65" name="Group 45">
            <a:extLst>
              <a:ext uri="{FF2B5EF4-FFF2-40B4-BE49-F238E27FC236}">
                <a16:creationId xmlns:a16="http://schemas.microsoft.com/office/drawing/2014/main" id="{4AB6B0A9-7B22-4A52-BD69-9044F40523CE}"/>
              </a:ext>
            </a:extLst>
          </p:cNvPr>
          <p:cNvGrpSpPr>
            <a:grpSpLocks/>
          </p:cNvGrpSpPr>
          <p:nvPr/>
        </p:nvGrpSpPr>
        <p:grpSpPr bwMode="auto">
          <a:xfrm>
            <a:off x="2741240" y="6227127"/>
            <a:ext cx="5715000" cy="304800"/>
            <a:chOff x="1680" y="912"/>
            <a:chExt cx="3600" cy="192"/>
          </a:xfrm>
        </p:grpSpPr>
        <p:sp>
          <p:nvSpPr>
            <p:cNvPr id="66" name="Rectangle 46">
              <a:extLst>
                <a:ext uri="{FF2B5EF4-FFF2-40B4-BE49-F238E27FC236}">
                  <a16:creationId xmlns:a16="http://schemas.microsoft.com/office/drawing/2014/main" id="{E42E32C5-8CBB-43A0-9212-12F44909D8C9}"/>
                </a:ext>
              </a:extLst>
            </p:cNvPr>
            <p:cNvSpPr>
              <a:spLocks noChangeArrowheads="1"/>
            </p:cNvSpPr>
            <p:nvPr/>
          </p:nvSpPr>
          <p:spPr bwMode="auto">
            <a:xfrm>
              <a:off x="1680" y="912"/>
              <a:ext cx="240" cy="192"/>
            </a:xfrm>
            <a:prstGeom prst="rect">
              <a:avLst/>
            </a:prstGeom>
            <a:noFill/>
            <a:ln w="25400">
              <a:solidFill>
                <a:srgbClr val="CC99FF"/>
              </a:solidFill>
              <a:miter lim="800000"/>
              <a:headEnd/>
              <a:tailEnd/>
            </a:ln>
            <a:effectLst/>
          </p:spPr>
          <p:txBody>
            <a:bodyPr wrap="none" anchor="ctr"/>
            <a:lstStyle/>
            <a:p>
              <a:endParaRPr lang="zh-CN" altLang="en-US"/>
            </a:p>
          </p:txBody>
        </p:sp>
        <p:sp>
          <p:nvSpPr>
            <p:cNvPr id="67" name="Rectangle 47">
              <a:extLst>
                <a:ext uri="{FF2B5EF4-FFF2-40B4-BE49-F238E27FC236}">
                  <a16:creationId xmlns:a16="http://schemas.microsoft.com/office/drawing/2014/main" id="{8FF5BF17-29B9-47E0-A69D-8BB8524DBD1F}"/>
                </a:ext>
              </a:extLst>
            </p:cNvPr>
            <p:cNvSpPr>
              <a:spLocks noChangeArrowheads="1"/>
            </p:cNvSpPr>
            <p:nvPr/>
          </p:nvSpPr>
          <p:spPr bwMode="auto">
            <a:xfrm>
              <a:off x="3360" y="912"/>
              <a:ext cx="240" cy="192"/>
            </a:xfrm>
            <a:prstGeom prst="rect">
              <a:avLst/>
            </a:prstGeom>
            <a:noFill/>
            <a:ln w="25400">
              <a:solidFill>
                <a:srgbClr val="CC99FF"/>
              </a:solidFill>
              <a:miter lim="800000"/>
              <a:headEnd/>
              <a:tailEnd/>
            </a:ln>
            <a:effectLst/>
          </p:spPr>
          <p:txBody>
            <a:bodyPr wrap="none" anchor="ctr"/>
            <a:lstStyle/>
            <a:p>
              <a:endParaRPr lang="zh-CN" altLang="en-US"/>
            </a:p>
          </p:txBody>
        </p:sp>
        <p:sp>
          <p:nvSpPr>
            <p:cNvPr id="68" name="Rectangle 48">
              <a:extLst>
                <a:ext uri="{FF2B5EF4-FFF2-40B4-BE49-F238E27FC236}">
                  <a16:creationId xmlns:a16="http://schemas.microsoft.com/office/drawing/2014/main" id="{D6D9D63D-58B1-4A99-9874-F9F8771A3F9C}"/>
                </a:ext>
              </a:extLst>
            </p:cNvPr>
            <p:cNvSpPr>
              <a:spLocks noChangeArrowheads="1"/>
            </p:cNvSpPr>
            <p:nvPr/>
          </p:nvSpPr>
          <p:spPr bwMode="auto">
            <a:xfrm>
              <a:off x="5040" y="912"/>
              <a:ext cx="240" cy="192"/>
            </a:xfrm>
            <a:prstGeom prst="rect">
              <a:avLst/>
            </a:prstGeom>
            <a:noFill/>
            <a:ln w="25400">
              <a:solidFill>
                <a:srgbClr val="CC99FF"/>
              </a:solidFill>
              <a:miter lim="800000"/>
              <a:headEnd/>
              <a:tailEnd/>
            </a:ln>
            <a:effectLst/>
          </p:spPr>
          <p:txBody>
            <a:bodyPr wrap="none" anchor="ctr"/>
            <a:lstStyle/>
            <a:p>
              <a:endParaRPr lang="zh-CN" altLang="en-US"/>
            </a:p>
          </p:txBody>
        </p:sp>
      </p:grpSp>
      <p:grpSp>
        <p:nvGrpSpPr>
          <p:cNvPr id="69" name="Group 49">
            <a:extLst>
              <a:ext uri="{FF2B5EF4-FFF2-40B4-BE49-F238E27FC236}">
                <a16:creationId xmlns:a16="http://schemas.microsoft.com/office/drawing/2014/main" id="{08AA4C80-53C5-465A-95A4-3BAF1E9367A4}"/>
              </a:ext>
            </a:extLst>
          </p:cNvPr>
          <p:cNvGrpSpPr>
            <a:grpSpLocks/>
          </p:cNvGrpSpPr>
          <p:nvPr/>
        </p:nvGrpSpPr>
        <p:grpSpPr bwMode="auto">
          <a:xfrm>
            <a:off x="3274640" y="6227127"/>
            <a:ext cx="3048000" cy="304800"/>
            <a:chOff x="2016" y="912"/>
            <a:chExt cx="1920" cy="192"/>
          </a:xfrm>
        </p:grpSpPr>
        <p:sp>
          <p:nvSpPr>
            <p:cNvPr id="70" name="Rectangle 50">
              <a:extLst>
                <a:ext uri="{FF2B5EF4-FFF2-40B4-BE49-F238E27FC236}">
                  <a16:creationId xmlns:a16="http://schemas.microsoft.com/office/drawing/2014/main" id="{0CC16EFA-821B-47A1-BA0A-44797FD027D1}"/>
                </a:ext>
              </a:extLst>
            </p:cNvPr>
            <p:cNvSpPr>
              <a:spLocks noChangeArrowheads="1"/>
            </p:cNvSpPr>
            <p:nvPr/>
          </p:nvSpPr>
          <p:spPr bwMode="auto">
            <a:xfrm>
              <a:off x="2016" y="912"/>
              <a:ext cx="240" cy="192"/>
            </a:xfrm>
            <a:prstGeom prst="rect">
              <a:avLst/>
            </a:prstGeom>
            <a:noFill/>
            <a:ln w="25400">
              <a:solidFill>
                <a:srgbClr val="339966"/>
              </a:solidFill>
              <a:miter lim="800000"/>
              <a:headEnd/>
              <a:tailEnd/>
            </a:ln>
            <a:effectLst/>
          </p:spPr>
          <p:txBody>
            <a:bodyPr wrap="none" anchor="ctr"/>
            <a:lstStyle/>
            <a:p>
              <a:endParaRPr lang="zh-CN" altLang="en-US"/>
            </a:p>
          </p:txBody>
        </p:sp>
        <p:sp>
          <p:nvSpPr>
            <p:cNvPr id="71" name="Rectangle 51">
              <a:extLst>
                <a:ext uri="{FF2B5EF4-FFF2-40B4-BE49-F238E27FC236}">
                  <a16:creationId xmlns:a16="http://schemas.microsoft.com/office/drawing/2014/main" id="{B1CFD821-03DC-42A4-A002-C144E1A966F0}"/>
                </a:ext>
              </a:extLst>
            </p:cNvPr>
            <p:cNvSpPr>
              <a:spLocks noChangeArrowheads="1"/>
            </p:cNvSpPr>
            <p:nvPr/>
          </p:nvSpPr>
          <p:spPr bwMode="auto">
            <a:xfrm>
              <a:off x="3696" y="912"/>
              <a:ext cx="240" cy="192"/>
            </a:xfrm>
            <a:prstGeom prst="rect">
              <a:avLst/>
            </a:prstGeom>
            <a:noFill/>
            <a:ln w="25400">
              <a:solidFill>
                <a:srgbClr val="339966"/>
              </a:solidFill>
              <a:miter lim="800000"/>
              <a:headEnd/>
              <a:tailEnd/>
            </a:ln>
            <a:effectLst/>
          </p:spPr>
          <p:txBody>
            <a:bodyPr wrap="none" anchor="ctr"/>
            <a:lstStyle/>
            <a:p>
              <a:endParaRPr lang="zh-CN" altLang="en-US"/>
            </a:p>
          </p:txBody>
        </p:sp>
      </p:grpSp>
      <p:grpSp>
        <p:nvGrpSpPr>
          <p:cNvPr id="72" name="Group 52">
            <a:extLst>
              <a:ext uri="{FF2B5EF4-FFF2-40B4-BE49-F238E27FC236}">
                <a16:creationId xmlns:a16="http://schemas.microsoft.com/office/drawing/2014/main" id="{8E13D657-EFE9-48BA-AE11-605E815E47CC}"/>
              </a:ext>
            </a:extLst>
          </p:cNvPr>
          <p:cNvGrpSpPr>
            <a:grpSpLocks/>
          </p:cNvGrpSpPr>
          <p:nvPr/>
        </p:nvGrpSpPr>
        <p:grpSpPr bwMode="auto">
          <a:xfrm>
            <a:off x="3808040" y="6227127"/>
            <a:ext cx="3048000" cy="304800"/>
            <a:chOff x="2352" y="912"/>
            <a:chExt cx="1920" cy="192"/>
          </a:xfrm>
        </p:grpSpPr>
        <p:sp>
          <p:nvSpPr>
            <p:cNvPr id="73" name="Rectangle 53">
              <a:extLst>
                <a:ext uri="{FF2B5EF4-FFF2-40B4-BE49-F238E27FC236}">
                  <a16:creationId xmlns:a16="http://schemas.microsoft.com/office/drawing/2014/main" id="{85D37BAA-C787-4284-9CA2-75D93D2C2041}"/>
                </a:ext>
              </a:extLst>
            </p:cNvPr>
            <p:cNvSpPr>
              <a:spLocks noChangeArrowheads="1"/>
            </p:cNvSpPr>
            <p:nvPr/>
          </p:nvSpPr>
          <p:spPr bwMode="auto">
            <a:xfrm>
              <a:off x="2352" y="912"/>
              <a:ext cx="240" cy="192"/>
            </a:xfrm>
            <a:prstGeom prst="rect">
              <a:avLst/>
            </a:prstGeom>
            <a:noFill/>
            <a:ln w="25400">
              <a:solidFill>
                <a:srgbClr val="993300"/>
              </a:solidFill>
              <a:miter lim="800000"/>
              <a:headEnd/>
              <a:tailEnd/>
            </a:ln>
            <a:effectLst/>
          </p:spPr>
          <p:txBody>
            <a:bodyPr wrap="none" anchor="ctr"/>
            <a:lstStyle/>
            <a:p>
              <a:endParaRPr lang="zh-CN" altLang="en-US"/>
            </a:p>
          </p:txBody>
        </p:sp>
        <p:sp>
          <p:nvSpPr>
            <p:cNvPr id="74" name="Rectangle 54">
              <a:extLst>
                <a:ext uri="{FF2B5EF4-FFF2-40B4-BE49-F238E27FC236}">
                  <a16:creationId xmlns:a16="http://schemas.microsoft.com/office/drawing/2014/main" id="{EB088CB9-B766-4CFA-A167-6BE646B79648}"/>
                </a:ext>
              </a:extLst>
            </p:cNvPr>
            <p:cNvSpPr>
              <a:spLocks noChangeArrowheads="1"/>
            </p:cNvSpPr>
            <p:nvPr/>
          </p:nvSpPr>
          <p:spPr bwMode="auto">
            <a:xfrm>
              <a:off x="4032" y="912"/>
              <a:ext cx="240" cy="192"/>
            </a:xfrm>
            <a:prstGeom prst="rect">
              <a:avLst/>
            </a:prstGeom>
            <a:noFill/>
            <a:ln w="25400">
              <a:solidFill>
                <a:srgbClr val="993300"/>
              </a:solidFill>
              <a:miter lim="800000"/>
              <a:headEnd/>
              <a:tailE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up)">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8" presetClass="entr" presetSubtype="6" fill="hold" nodeType="clickEffect">
                                  <p:stCondLst>
                                    <p:cond delay="0"/>
                                  </p:stCondLst>
                                  <p:childTnLst>
                                    <p:set>
                                      <p:cBhvr>
                                        <p:cTn id="55" dur="1" fill="hold">
                                          <p:stCondLst>
                                            <p:cond delay="0"/>
                                          </p:stCondLst>
                                        </p:cTn>
                                        <p:tgtEl>
                                          <p:spTgt spid="43"/>
                                        </p:tgtEl>
                                        <p:attrNameLst>
                                          <p:attrName>style.visibility</p:attrName>
                                        </p:attrNameLst>
                                      </p:cBhvr>
                                      <p:to>
                                        <p:strVal val="visible"/>
                                      </p:to>
                                    </p:set>
                                    <p:animEffect transition="in" filter="strips(downRight)">
                                      <p:cBhvr>
                                        <p:cTn id="56" dur="500"/>
                                        <p:tgtEl>
                                          <p:spTgt spid="43"/>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57"/>
                                        </p:tgtEl>
                                        <p:attrNameLst>
                                          <p:attrName>style.visibility</p:attrName>
                                        </p:attrNameLst>
                                      </p:cBhvr>
                                      <p:to>
                                        <p:strVal val="visible"/>
                                      </p:to>
                                    </p:set>
                                    <p:animEffect transition="in" filter="wipe(left)">
                                      <p:cBhvr>
                                        <p:cTn id="65" dur="500"/>
                                        <p:tgtEl>
                                          <p:spTgt spid="57"/>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61"/>
                                        </p:tgtEl>
                                        <p:attrNameLst>
                                          <p:attrName>style.visibility</p:attrName>
                                        </p:attrNameLst>
                                      </p:cBhvr>
                                      <p:to>
                                        <p:strVal val="visible"/>
                                      </p:to>
                                    </p:set>
                                    <p:animEffect transition="in" filter="wipe(left)">
                                      <p:cBhvr>
                                        <p:cTn id="82" dur="500"/>
                                        <p:tgtEl>
                                          <p:spTgt spid="61"/>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65"/>
                                        </p:tgtEl>
                                        <p:attrNameLst>
                                          <p:attrName>style.visibility</p:attrName>
                                        </p:attrNameLst>
                                      </p:cBhvr>
                                      <p:to>
                                        <p:strVal val="visible"/>
                                      </p:to>
                                    </p:set>
                                    <p:animEffect transition="in" filter="wipe(left)">
                                      <p:cBhvr>
                                        <p:cTn id="87" dur="500"/>
                                        <p:tgtEl>
                                          <p:spTgt spid="6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69"/>
                                        </p:tgtEl>
                                        <p:attrNameLst>
                                          <p:attrName>style.visibility</p:attrName>
                                        </p:attrNameLst>
                                      </p:cBhvr>
                                      <p:to>
                                        <p:strVal val="visible"/>
                                      </p:to>
                                    </p:set>
                                    <p:animEffect transition="in" filter="wipe(left)">
                                      <p:cBhvr>
                                        <p:cTn id="92" dur="500"/>
                                        <p:tgtEl>
                                          <p:spTgt spid="69"/>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72"/>
                                        </p:tgtEl>
                                        <p:attrNameLst>
                                          <p:attrName>style.visibility</p:attrName>
                                        </p:attrNameLst>
                                      </p:cBhvr>
                                      <p:to>
                                        <p:strVal val="visible"/>
                                      </p:to>
                                    </p:set>
                                    <p:animEffect transition="in" filter="wipe(left)">
                                      <p:cBhvr>
                                        <p:cTn id="97" dur="500"/>
                                        <p:tgtEl>
                                          <p:spTgt spid="72"/>
                                        </p:tgtEl>
                                      </p:cBhvr>
                                    </p:animEffec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P spid="7" grpId="0" animBg="1"/>
      <p:bldP spid="26"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313397" y="313492"/>
            <a:ext cx="20453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00" rIns="144000">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fontAlgn="base" hangingPunct="1">
              <a:spcBef>
                <a:spcPct val="50000"/>
              </a:spcBef>
              <a:spcAft>
                <a:spcPct val="0"/>
              </a:spcAft>
            </a:pPr>
            <a:r>
              <a:rPr kumimoji="1" lang="en-US" altLang="zh-CN" sz="2800" b="1" dirty="0">
                <a:solidFill>
                  <a:srgbClr val="000000"/>
                </a:solidFill>
                <a:cs typeface="Times New Roman" panose="02020603050405020304" pitchFamily="18" charset="0"/>
                <a:sym typeface="Webdings" pitchFamily="18" charset="2"/>
              </a:rPr>
              <a:t>§7.1  </a:t>
            </a:r>
            <a:r>
              <a:rPr kumimoji="1" lang="zh-CN" altLang="en-US" sz="2800" b="1" dirty="0">
                <a:solidFill>
                  <a:srgbClr val="000000"/>
                </a:solidFill>
                <a:cs typeface="Times New Roman" panose="02020603050405020304" pitchFamily="18" charset="0"/>
                <a:sym typeface="Webdings" pitchFamily="18" charset="2"/>
              </a:rPr>
              <a:t>引子</a:t>
            </a:r>
            <a:endParaRPr kumimoji="1" lang="en-US" altLang="zh-CN" sz="2800" b="1" dirty="0">
              <a:solidFill>
                <a:srgbClr val="000000"/>
              </a:solidFill>
              <a:cs typeface="Times New Roman" panose="02020603050405020304" pitchFamily="18" charset="0"/>
              <a:sym typeface="Webdings" pitchFamily="18" charset="2"/>
            </a:endParaRPr>
          </a:p>
        </p:txBody>
      </p:sp>
      <p:sp>
        <p:nvSpPr>
          <p:cNvPr id="6" name="TextBox 5"/>
          <p:cNvSpPr txBox="1"/>
          <p:nvPr/>
        </p:nvSpPr>
        <p:spPr>
          <a:xfrm>
            <a:off x="755576" y="980728"/>
            <a:ext cx="7342075" cy="461665"/>
          </a:xfrm>
          <a:prstGeom prst="rect">
            <a:avLst/>
          </a:prstGeom>
          <a:noFill/>
        </p:spPr>
        <p:txBody>
          <a:bodyPr wrap="none" rtlCol="0">
            <a:spAutoFit/>
          </a:bodyPr>
          <a:lstStyle/>
          <a:p>
            <a:r>
              <a:rPr lang="en-US" altLang="zh-CN" sz="2400" b="1" dirty="0">
                <a:solidFill>
                  <a:schemeClr val="hlink"/>
                </a:solidFill>
                <a:latin typeface="Times New Roman" panose="02020603050405020304" pitchFamily="18" charset="0"/>
                <a:cs typeface="Times New Roman" panose="02020603050405020304" pitchFamily="18" charset="0"/>
                <a:sym typeface="Wingdings" pitchFamily="2" charset="2"/>
              </a:rPr>
              <a:t> </a:t>
            </a:r>
            <a:r>
              <a:rPr lang="zh-CN" altLang="en-US" sz="2400" b="1" dirty="0">
                <a:solidFill>
                  <a:srgbClr val="3333FF"/>
                </a:solidFill>
                <a:latin typeface="Times New Roman" panose="02020603050405020304" pitchFamily="18" charset="0"/>
                <a:cs typeface="Times New Roman" panose="02020603050405020304" pitchFamily="18" charset="0"/>
                <a:sym typeface="Wingdings" pitchFamily="2" charset="2"/>
              </a:rPr>
              <a:t>排序</a:t>
            </a:r>
            <a:r>
              <a:rPr lang="zh-CN" altLang="en-US" sz="2400" b="1" dirty="0">
                <a:latin typeface="Times New Roman" panose="02020603050405020304" pitchFamily="18" charset="0"/>
                <a:cs typeface="Times New Roman" panose="02020603050405020304" pitchFamily="18" charset="0"/>
                <a:sym typeface="Wingdings" pitchFamily="2" charset="2"/>
              </a:rPr>
              <a:t>是很常见的一类问题（</a:t>
            </a:r>
            <a:r>
              <a:rPr lang="zh-CN" altLang="en-US" sz="2400" b="1" dirty="0">
                <a:solidFill>
                  <a:srgbClr val="3333FF"/>
                </a:solidFill>
                <a:latin typeface="Times New Roman" panose="02020603050405020304" pitchFamily="18" charset="0"/>
                <a:cs typeface="Times New Roman" panose="02020603050405020304" pitchFamily="18" charset="0"/>
                <a:sym typeface="Wingdings" pitchFamily="2" charset="2"/>
              </a:rPr>
              <a:t>并不局限于排序本身）</a:t>
            </a:r>
            <a:endParaRPr lang="en-US" altLang="zh-CN" sz="2400" b="1" dirty="0">
              <a:latin typeface="Times New Roman" panose="02020603050405020304" pitchFamily="18" charset="0"/>
              <a:cs typeface="Times New Roman" panose="02020603050405020304" pitchFamily="18" charset="0"/>
            </a:endParaRPr>
          </a:p>
        </p:txBody>
      </p:sp>
      <p:sp>
        <p:nvSpPr>
          <p:cNvPr id="7" name="矩形 6"/>
          <p:cNvSpPr/>
          <p:nvPr/>
        </p:nvSpPr>
        <p:spPr>
          <a:xfrm>
            <a:off x="755576" y="1589344"/>
            <a:ext cx="7275008" cy="400110"/>
          </a:xfrm>
          <a:prstGeom prst="rect">
            <a:avLst/>
          </a:prstGeom>
        </p:spPr>
        <p:txBody>
          <a:bodyPr wrap="square">
            <a:spAutoFit/>
          </a:bodyPr>
          <a:lstStyle/>
          <a:p>
            <a:r>
              <a:rPr lang="en-US" altLang="zh-CN" sz="2000" b="1" dirty="0">
                <a:solidFill>
                  <a:srgbClr val="3333FF"/>
                </a:solidFill>
                <a:latin typeface="Times New Roman" panose="02020603050405020304" pitchFamily="18" charset="0"/>
                <a:cs typeface="Times New Roman" panose="02020603050405020304" pitchFamily="18" charset="0"/>
              </a:rPr>
              <a:t>【</a:t>
            </a:r>
            <a:r>
              <a:rPr lang="zh-CN" altLang="en-US" sz="2000" b="1" dirty="0">
                <a:solidFill>
                  <a:srgbClr val="3333FF"/>
                </a:solidFill>
                <a:latin typeface="Times New Roman" panose="02020603050405020304" pitchFamily="18" charset="0"/>
                <a:cs typeface="Times New Roman" panose="02020603050405020304" pitchFamily="18" charset="0"/>
              </a:rPr>
              <a:t>例</a:t>
            </a:r>
            <a:r>
              <a:rPr lang="en-US" sz="2000" b="1" dirty="0">
                <a:solidFill>
                  <a:srgbClr val="3333FF"/>
                </a:solidFill>
                <a:latin typeface="Times New Roman" panose="02020603050405020304" pitchFamily="18" charset="0"/>
                <a:cs typeface="Times New Roman" panose="02020603050405020304" pitchFamily="18" charset="0"/>
              </a:rPr>
              <a:t>7.1</a:t>
            </a:r>
            <a:r>
              <a:rPr lang="en-US" altLang="zh-CN" sz="2000" b="1" dirty="0">
                <a:solidFill>
                  <a:srgbClr val="3333FF"/>
                </a:solidFill>
                <a:latin typeface="Times New Roman" panose="02020603050405020304" pitchFamily="18" charset="0"/>
                <a:cs typeface="Times New Roman" panose="02020603050405020304" pitchFamily="18" charset="0"/>
              </a:rPr>
              <a:t>】</a:t>
            </a:r>
            <a:r>
              <a:rPr lang="en-US" sz="2000" b="1" dirty="0">
                <a:solidFill>
                  <a:srgbClr val="3333FF"/>
                </a:solidFill>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有</a:t>
            </a:r>
            <a:r>
              <a:rPr lang="en-US" sz="2000" b="1" dirty="0">
                <a:solidFill>
                  <a:srgbClr val="3333FF"/>
                </a:solidFill>
                <a:latin typeface="Times New Roman" panose="02020603050405020304" pitchFamily="18" charset="0"/>
                <a:cs typeface="Times New Roman" panose="02020603050405020304" pitchFamily="18" charset="0"/>
              </a:rPr>
              <a:t>1</a:t>
            </a:r>
            <a:r>
              <a:rPr lang="zh-CN" altLang="en-US" sz="2000" b="1" dirty="0">
                <a:solidFill>
                  <a:srgbClr val="3333FF"/>
                </a:solidFill>
                <a:latin typeface="Times New Roman" panose="02020603050405020304" pitchFamily="18" charset="0"/>
                <a:cs typeface="Times New Roman" panose="02020603050405020304" pitchFamily="18" charset="0"/>
              </a:rPr>
              <a:t>亿个</a:t>
            </a:r>
            <a:r>
              <a:rPr lang="zh-CN" altLang="en-US" sz="2000" b="1" dirty="0">
                <a:latin typeface="Times New Roman" panose="02020603050405020304" pitchFamily="18" charset="0"/>
                <a:cs typeface="Times New Roman" panose="02020603050405020304" pitchFamily="18" charset="0"/>
              </a:rPr>
              <a:t>随机给出的浮点数，请找出其中</a:t>
            </a:r>
            <a:r>
              <a:rPr lang="zh-CN" altLang="en-US" sz="2000" b="1" dirty="0">
                <a:solidFill>
                  <a:srgbClr val="3333FF"/>
                </a:solidFill>
                <a:latin typeface="Times New Roman" panose="02020603050405020304" pitchFamily="18" charset="0"/>
                <a:cs typeface="Times New Roman" panose="02020603050405020304" pitchFamily="18" charset="0"/>
              </a:rPr>
              <a:t>最大的</a:t>
            </a:r>
            <a:r>
              <a:rPr lang="en-US" sz="2000" b="1" dirty="0">
                <a:solidFill>
                  <a:srgbClr val="3333FF"/>
                </a:solidFill>
                <a:latin typeface="Times New Roman" panose="02020603050405020304" pitchFamily="18" charset="0"/>
                <a:cs typeface="Times New Roman" panose="02020603050405020304" pitchFamily="18" charset="0"/>
              </a:rPr>
              <a:t>1</a:t>
            </a:r>
            <a:r>
              <a:rPr lang="zh-CN" altLang="en-US" sz="2000" b="1" dirty="0">
                <a:solidFill>
                  <a:srgbClr val="3333FF"/>
                </a:solidFill>
                <a:latin typeface="Times New Roman" panose="02020603050405020304" pitchFamily="18" charset="0"/>
                <a:cs typeface="Times New Roman" panose="02020603050405020304" pitchFamily="18" charset="0"/>
              </a:rPr>
              <a:t>万个</a:t>
            </a:r>
            <a:r>
              <a:rPr lang="zh-CN" altLang="en-US" sz="2000" b="1" dirty="0">
                <a:latin typeface="Times New Roman" panose="02020603050405020304" pitchFamily="18" charset="0"/>
                <a:cs typeface="Times New Roman" panose="02020603050405020304" pitchFamily="18" charset="0"/>
              </a:rPr>
              <a:t>。</a:t>
            </a:r>
          </a:p>
        </p:txBody>
      </p:sp>
      <p:grpSp>
        <p:nvGrpSpPr>
          <p:cNvPr id="22" name="组合 21"/>
          <p:cNvGrpSpPr/>
          <p:nvPr/>
        </p:nvGrpSpPr>
        <p:grpSpPr>
          <a:xfrm>
            <a:off x="851184" y="2103177"/>
            <a:ext cx="2731696" cy="461665"/>
            <a:chOff x="714348" y="1500174"/>
            <a:chExt cx="2731696" cy="461665"/>
          </a:xfrm>
        </p:grpSpPr>
        <p:sp>
          <p:nvSpPr>
            <p:cNvPr id="8" name="矩形 7"/>
            <p:cNvSpPr/>
            <p:nvPr/>
          </p:nvSpPr>
          <p:spPr>
            <a:xfrm>
              <a:off x="714348" y="1500174"/>
              <a:ext cx="1266693" cy="461665"/>
            </a:xfrm>
            <a:prstGeom prst="rect">
              <a:avLst/>
            </a:prstGeom>
          </p:spPr>
          <p:txBody>
            <a:bodyPr wrap="none">
              <a:spAutoFit/>
            </a:bodyPr>
            <a:lstStyle/>
            <a:p>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方法</a:t>
              </a:r>
              <a:r>
                <a:rPr 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a:solidFill>
                    <a:srgbClr val="3333FF"/>
                  </a:solidFill>
                  <a:latin typeface="Times New Roman" panose="02020603050405020304" pitchFamily="18" charset="0"/>
                  <a:cs typeface="Times New Roman" panose="02020603050405020304" pitchFamily="18" charset="0"/>
                </a:rPr>
                <a:t>：</a:t>
              </a:r>
            </a:p>
          </p:txBody>
        </p:sp>
        <p:sp>
          <p:nvSpPr>
            <p:cNvPr id="9" name="矩形 8"/>
            <p:cNvSpPr/>
            <p:nvPr/>
          </p:nvSpPr>
          <p:spPr>
            <a:xfrm>
              <a:off x="1714480" y="1500174"/>
              <a:ext cx="1731564" cy="461665"/>
            </a:xfrm>
            <a:prstGeom prst="rect">
              <a:avLst/>
            </a:prstGeom>
          </p:spPr>
          <p:txBody>
            <a:bodyPr wrap="none">
              <a:spAutoFit/>
            </a:bodyPr>
            <a:lstStyle/>
            <a:p>
              <a:r>
                <a:rPr lang="zh-CN" altLang="en-US" sz="2400" b="1" dirty="0">
                  <a:latin typeface="Times New Roman" panose="02020603050405020304" pitchFamily="18" charset="0"/>
                  <a:cs typeface="Times New Roman" panose="02020603050405020304" pitchFamily="18" charset="0"/>
                </a:rPr>
                <a:t>简单选择法</a:t>
              </a:r>
            </a:p>
          </p:txBody>
        </p:sp>
      </p:grpSp>
      <p:sp>
        <p:nvSpPr>
          <p:cNvPr id="10" name="矩形 9"/>
          <p:cNvSpPr/>
          <p:nvPr/>
        </p:nvSpPr>
        <p:spPr>
          <a:xfrm>
            <a:off x="890284" y="2649106"/>
            <a:ext cx="7570148" cy="861774"/>
          </a:xfrm>
          <a:prstGeom prst="rect">
            <a:avLst/>
          </a:prstGeom>
        </p:spPr>
        <p:txBody>
          <a:bodyPr wrap="square">
            <a:spAutoFit/>
          </a:bodyPr>
          <a:lstStyle/>
          <a:p>
            <a:pPr>
              <a:lnSpc>
                <a:spcPct val="125000"/>
              </a:lnSpc>
            </a:pPr>
            <a:r>
              <a:rPr lang="en-US" altLang="zh-CN" sz="2000" b="1" dirty="0">
                <a:solidFill>
                  <a:schemeClr val="hlink"/>
                </a:solidFill>
                <a:latin typeface="Times New Roman" panose="02020603050405020304" pitchFamily="18" charset="0"/>
                <a:cs typeface="Times New Roman" panose="02020603050405020304" pitchFamily="18" charset="0"/>
                <a:sym typeface="Wingdings" pitchFamily="2" charset="2"/>
              </a:rPr>
              <a:t> </a:t>
            </a:r>
            <a:r>
              <a:rPr lang="zh-CN" altLang="en-US" sz="2000" b="1" dirty="0">
                <a:latin typeface="Times New Roman" panose="02020603050405020304" pitchFamily="18" charset="0"/>
                <a:cs typeface="Times New Roman" panose="02020603050405020304" pitchFamily="18" charset="0"/>
              </a:rPr>
              <a:t>总比较次数为</a:t>
            </a:r>
            <a:r>
              <a:rPr lang="en-US" sz="2000" b="1" dirty="0">
                <a:solidFill>
                  <a:srgbClr val="3333FF"/>
                </a:solidFill>
                <a:latin typeface="Times New Roman" panose="02020603050405020304" pitchFamily="18" charset="0"/>
                <a:cs typeface="Times New Roman" panose="02020603050405020304" pitchFamily="18" charset="0"/>
              </a:rPr>
              <a:t>N-1+(N-2)+…+(N-10000)</a:t>
            </a:r>
            <a:r>
              <a:rPr lang="zh-CN" altLang="en-US" sz="2000" b="1" dirty="0">
                <a:latin typeface="Times New Roman" panose="02020603050405020304" pitchFamily="18" charset="0"/>
                <a:cs typeface="Times New Roman" panose="02020603050405020304" pitchFamily="18" charset="0"/>
              </a:rPr>
              <a:t>次。当</a:t>
            </a:r>
            <a:r>
              <a:rPr lang="en-US" sz="2000" b="1" dirty="0">
                <a:latin typeface="Times New Roman" panose="02020603050405020304" pitchFamily="18" charset="0"/>
                <a:cs typeface="Times New Roman" panose="02020603050405020304" pitchFamily="18" charset="0"/>
              </a:rPr>
              <a:t>N</a:t>
            </a:r>
            <a:r>
              <a:rPr lang="zh-CN" altLang="en-US" sz="2000" b="1" dirty="0">
                <a:latin typeface="Times New Roman" panose="02020603050405020304" pitchFamily="18" charset="0"/>
                <a:cs typeface="Times New Roman" panose="02020603050405020304" pitchFamily="18" charset="0"/>
              </a:rPr>
              <a:t>为</a:t>
            </a:r>
            <a:r>
              <a:rPr lang="en-US" sz="2000" b="1" dirty="0">
                <a:latin typeface="Times New Roman" panose="02020603050405020304" pitchFamily="18" charset="0"/>
                <a:cs typeface="Times New Roman" panose="02020603050405020304" pitchFamily="18" charset="0"/>
              </a:rPr>
              <a:t>1</a:t>
            </a:r>
            <a:r>
              <a:rPr lang="zh-CN" altLang="en-US" sz="2000" b="1" dirty="0">
                <a:latin typeface="Times New Roman" panose="02020603050405020304" pitchFamily="18" charset="0"/>
                <a:cs typeface="Times New Roman" panose="02020603050405020304" pitchFamily="18" charset="0"/>
              </a:rPr>
              <a:t>亿时，大约为</a:t>
            </a:r>
            <a:r>
              <a:rPr lang="en-US" sz="2000" b="1" dirty="0">
                <a:solidFill>
                  <a:srgbClr val="FF0000"/>
                </a:solidFill>
                <a:latin typeface="Times New Roman" panose="02020603050405020304" pitchFamily="18" charset="0"/>
                <a:cs typeface="Times New Roman" panose="02020603050405020304" pitchFamily="18" charset="0"/>
              </a:rPr>
              <a:t>1</a:t>
            </a:r>
            <a:r>
              <a:rPr lang="zh-CN" altLang="en-US" sz="2000" b="1" dirty="0">
                <a:solidFill>
                  <a:srgbClr val="FF0000"/>
                </a:solidFill>
                <a:latin typeface="Times New Roman" panose="02020603050405020304" pitchFamily="18" charset="0"/>
                <a:cs typeface="Times New Roman" panose="02020603050405020304" pitchFamily="18" charset="0"/>
              </a:rPr>
              <a:t>万亿</a:t>
            </a:r>
            <a:r>
              <a:rPr lang="zh-CN" altLang="en-US" sz="2000" b="1" dirty="0">
                <a:solidFill>
                  <a:srgbClr val="3333FF"/>
                </a:solidFill>
                <a:latin typeface="Times New Roman" panose="02020603050405020304" pitchFamily="18" charset="0"/>
                <a:cs typeface="Times New Roman" panose="02020603050405020304" pitchFamily="18" charset="0"/>
              </a:rPr>
              <a:t>次</a:t>
            </a:r>
            <a:r>
              <a:rPr lang="zh-CN" altLang="en-US" sz="2000" b="1" dirty="0">
                <a:latin typeface="Times New Roman" panose="02020603050405020304" pitchFamily="18" charset="0"/>
                <a:cs typeface="Times New Roman" panose="02020603050405020304" pitchFamily="18" charset="0"/>
              </a:rPr>
              <a:t>。</a:t>
            </a:r>
          </a:p>
        </p:txBody>
      </p:sp>
      <p:grpSp>
        <p:nvGrpSpPr>
          <p:cNvPr id="23" name="组合 22"/>
          <p:cNvGrpSpPr/>
          <p:nvPr/>
        </p:nvGrpSpPr>
        <p:grpSpPr>
          <a:xfrm>
            <a:off x="862766" y="3748970"/>
            <a:ext cx="2898199" cy="461665"/>
            <a:chOff x="714348" y="2357430"/>
            <a:chExt cx="2898199" cy="461665"/>
          </a:xfrm>
        </p:grpSpPr>
        <p:sp>
          <p:nvSpPr>
            <p:cNvPr id="11" name="矩形 10"/>
            <p:cNvSpPr/>
            <p:nvPr/>
          </p:nvSpPr>
          <p:spPr>
            <a:xfrm>
              <a:off x="1571604" y="2357430"/>
              <a:ext cx="2040943" cy="461665"/>
            </a:xfrm>
            <a:prstGeom prst="rect">
              <a:avLst/>
            </a:prstGeom>
          </p:spPr>
          <p:txBody>
            <a:bodyPr wrap="none">
              <a:spAutoFit/>
            </a:bodyPr>
            <a:lstStyle/>
            <a:p>
              <a:r>
                <a:rPr lang="zh-CN" altLang="en-US" sz="2400" b="1" dirty="0">
                  <a:latin typeface="Times New Roman" panose="02020603050405020304" pitchFamily="18" charset="0"/>
                  <a:cs typeface="Times New Roman" panose="02020603050405020304" pitchFamily="18" charset="0"/>
                </a:rPr>
                <a:t>“分而治之”</a:t>
              </a:r>
            </a:p>
          </p:txBody>
        </p:sp>
        <p:sp>
          <p:nvSpPr>
            <p:cNvPr id="12" name="矩形 11"/>
            <p:cNvSpPr/>
            <p:nvPr/>
          </p:nvSpPr>
          <p:spPr>
            <a:xfrm>
              <a:off x="714348" y="2357430"/>
              <a:ext cx="1266693" cy="461665"/>
            </a:xfrm>
            <a:prstGeom prst="rect">
              <a:avLst/>
            </a:prstGeom>
          </p:spPr>
          <p:txBody>
            <a:bodyPr wrap="none">
              <a:spAutoFit/>
            </a:bodyPr>
            <a:lstStyle/>
            <a:p>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方法</a:t>
              </a:r>
              <a:r>
                <a:rPr 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dirty="0">
                  <a:solidFill>
                    <a:srgbClr val="3333FF"/>
                  </a:solidFill>
                  <a:latin typeface="Times New Roman" panose="02020603050405020304" pitchFamily="18" charset="0"/>
                  <a:cs typeface="Times New Roman" panose="02020603050405020304" pitchFamily="18" charset="0"/>
                </a:rPr>
                <a:t>：</a:t>
              </a:r>
            </a:p>
          </p:txBody>
        </p:sp>
      </p:grpSp>
      <p:sp>
        <p:nvSpPr>
          <p:cNvPr id="13" name="矩形 12"/>
          <p:cNvSpPr/>
          <p:nvPr/>
        </p:nvSpPr>
        <p:spPr>
          <a:xfrm>
            <a:off x="886864" y="4295418"/>
            <a:ext cx="7573568" cy="1246495"/>
          </a:xfrm>
          <a:prstGeom prst="rect">
            <a:avLst/>
          </a:prstGeom>
        </p:spPr>
        <p:txBody>
          <a:bodyPr wrap="square">
            <a:spAutoFit/>
          </a:bodyPr>
          <a:lstStyle/>
          <a:p>
            <a:pPr>
              <a:lnSpc>
                <a:spcPct val="125000"/>
              </a:lnSpc>
            </a:pPr>
            <a:r>
              <a:rPr lang="en-US" altLang="zh-CN" sz="2000" b="1" dirty="0">
                <a:solidFill>
                  <a:schemeClr val="hlink"/>
                </a:solidFill>
                <a:latin typeface="Times New Roman" panose="02020603050405020304" pitchFamily="18" charset="0"/>
                <a:cs typeface="Times New Roman" panose="02020603050405020304" pitchFamily="18" charset="0"/>
                <a:sym typeface="Wingdings" pitchFamily="2" charset="2"/>
              </a:rPr>
              <a:t> </a:t>
            </a:r>
            <a:r>
              <a:rPr lang="zh-CN" altLang="en-US" sz="2000" b="1" dirty="0">
                <a:latin typeface="Times New Roman" panose="02020603050405020304" pitchFamily="18" charset="0"/>
                <a:cs typeface="Times New Roman" panose="02020603050405020304" pitchFamily="18" charset="0"/>
              </a:rPr>
              <a:t>比如，以</a:t>
            </a:r>
            <a:r>
              <a:rPr lang="en-US" sz="2000" b="1" dirty="0">
                <a:solidFill>
                  <a:srgbClr val="3333FF"/>
                </a:solidFill>
                <a:latin typeface="Times New Roman" panose="02020603050405020304" pitchFamily="18" charset="0"/>
                <a:cs typeface="Times New Roman" panose="02020603050405020304" pitchFamily="18" charset="0"/>
              </a:rPr>
              <a:t>1</a:t>
            </a:r>
            <a:r>
              <a:rPr lang="zh-CN" altLang="en-US" sz="2000" b="1" dirty="0">
                <a:solidFill>
                  <a:srgbClr val="3333FF"/>
                </a:solidFill>
                <a:latin typeface="Times New Roman" panose="02020603050405020304" pitchFamily="18" charset="0"/>
                <a:cs typeface="Times New Roman" panose="02020603050405020304" pitchFamily="18" charset="0"/>
              </a:rPr>
              <a:t>百万为一个块，分为</a:t>
            </a:r>
            <a:r>
              <a:rPr lang="en-US" sz="2000" b="1" dirty="0">
                <a:solidFill>
                  <a:srgbClr val="3333FF"/>
                </a:solidFill>
                <a:latin typeface="Times New Roman" panose="02020603050405020304" pitchFamily="18" charset="0"/>
                <a:cs typeface="Times New Roman" panose="02020603050405020304" pitchFamily="18" charset="0"/>
              </a:rPr>
              <a:t>100</a:t>
            </a:r>
            <a:r>
              <a:rPr lang="zh-CN" altLang="en-US" sz="2000" b="1" dirty="0">
                <a:solidFill>
                  <a:srgbClr val="3333FF"/>
                </a:solidFill>
                <a:latin typeface="Times New Roman" panose="02020603050405020304" pitchFamily="18" charset="0"/>
                <a:cs typeface="Times New Roman" panose="02020603050405020304" pitchFamily="18" charset="0"/>
              </a:rPr>
              <a:t>块</a:t>
            </a:r>
            <a:r>
              <a:rPr lang="zh-CN" altLang="en-US" sz="2000" b="1" dirty="0">
                <a:latin typeface="Times New Roman" panose="02020603050405020304" pitchFamily="18" charset="0"/>
                <a:cs typeface="Times New Roman" panose="02020603050405020304" pitchFamily="18" charset="0"/>
              </a:rPr>
              <a:t>，分别对这</a:t>
            </a:r>
            <a:r>
              <a:rPr lang="en-US" sz="2000" b="1" dirty="0">
                <a:latin typeface="Times New Roman" panose="02020603050405020304" pitchFamily="18" charset="0"/>
                <a:cs typeface="Times New Roman" panose="02020603050405020304" pitchFamily="18" charset="0"/>
              </a:rPr>
              <a:t>100</a:t>
            </a:r>
            <a:r>
              <a:rPr lang="zh-CN" altLang="en-US" sz="2000" b="1" dirty="0">
                <a:latin typeface="Times New Roman" panose="02020603050405020304" pitchFamily="18" charset="0"/>
                <a:cs typeface="Times New Roman" panose="02020603050405020304" pitchFamily="18" charset="0"/>
              </a:rPr>
              <a:t>块数据进行排序。由于只需要得到最大的</a:t>
            </a:r>
            <a:r>
              <a:rPr lang="en-US" sz="2000" b="1" dirty="0">
                <a:latin typeface="Times New Roman" panose="02020603050405020304" pitchFamily="18" charset="0"/>
                <a:cs typeface="Times New Roman" panose="02020603050405020304" pitchFamily="18" charset="0"/>
              </a:rPr>
              <a:t>1</a:t>
            </a:r>
            <a:r>
              <a:rPr lang="zh-CN" altLang="en-US" sz="2000" b="1" dirty="0">
                <a:latin typeface="Times New Roman" panose="02020603050405020304" pitchFamily="18" charset="0"/>
                <a:cs typeface="Times New Roman" panose="02020603050405020304" pitchFamily="18" charset="0"/>
              </a:rPr>
              <a:t>万个数，故</a:t>
            </a:r>
            <a:r>
              <a:rPr lang="zh-CN" altLang="en-US" sz="2000" b="1" dirty="0">
                <a:solidFill>
                  <a:srgbClr val="3333FF"/>
                </a:solidFill>
                <a:latin typeface="Times New Roman" panose="02020603050405020304" pitchFamily="18" charset="0"/>
                <a:cs typeface="Times New Roman" panose="02020603050405020304" pitchFamily="18" charset="0"/>
              </a:rPr>
              <a:t>每块</a:t>
            </a:r>
            <a:r>
              <a:rPr lang="zh-CN" altLang="en-US" sz="2000" b="1" dirty="0">
                <a:latin typeface="Times New Roman" panose="02020603050405020304" pitchFamily="18" charset="0"/>
                <a:cs typeface="Times New Roman" panose="02020603050405020304" pitchFamily="18" charset="0"/>
              </a:rPr>
              <a:t>排完后可以</a:t>
            </a:r>
            <a:r>
              <a:rPr lang="zh-CN" altLang="en-US" sz="2000" b="1" dirty="0">
                <a:solidFill>
                  <a:srgbClr val="3333FF"/>
                </a:solidFill>
                <a:latin typeface="Times New Roman" panose="02020603050405020304" pitchFamily="18" charset="0"/>
                <a:cs typeface="Times New Roman" panose="02020603050405020304" pitchFamily="18" charset="0"/>
              </a:rPr>
              <a:t>只要前</a:t>
            </a:r>
            <a:r>
              <a:rPr lang="en-US" sz="2000" b="1" dirty="0">
                <a:solidFill>
                  <a:srgbClr val="3333FF"/>
                </a:solidFill>
                <a:latin typeface="Times New Roman" panose="02020603050405020304" pitchFamily="18" charset="0"/>
                <a:cs typeface="Times New Roman" panose="02020603050405020304" pitchFamily="18" charset="0"/>
              </a:rPr>
              <a:t>1</a:t>
            </a:r>
            <a:r>
              <a:rPr lang="zh-CN" altLang="en-US" sz="2000" b="1" dirty="0">
                <a:solidFill>
                  <a:srgbClr val="3333FF"/>
                </a:solidFill>
                <a:latin typeface="Times New Roman" panose="02020603050405020304" pitchFamily="18" charset="0"/>
                <a:cs typeface="Times New Roman" panose="02020603050405020304" pitchFamily="18" charset="0"/>
              </a:rPr>
              <a:t>万个数</a:t>
            </a:r>
            <a:r>
              <a:rPr lang="zh-CN" altLang="en-US" sz="2000" b="1" dirty="0">
                <a:latin typeface="Times New Roman" panose="02020603050405020304" pitchFamily="18" charset="0"/>
                <a:cs typeface="Times New Roman" panose="02020603050405020304" pitchFamily="18" charset="0"/>
              </a:rPr>
              <a:t>，再从这</a:t>
            </a:r>
            <a:r>
              <a:rPr lang="en-US" sz="2000" b="1" dirty="0">
                <a:solidFill>
                  <a:srgbClr val="3333FF"/>
                </a:solidFill>
                <a:latin typeface="Times New Roman" panose="02020603050405020304" pitchFamily="18" charset="0"/>
                <a:cs typeface="Times New Roman" panose="02020603050405020304" pitchFamily="18" charset="0"/>
              </a:rPr>
              <a:t>100</a:t>
            </a:r>
            <a:r>
              <a:rPr lang="zh-CN" altLang="en-US" sz="2000" b="1" dirty="0">
                <a:solidFill>
                  <a:srgbClr val="3333FF"/>
                </a:solidFill>
                <a:latin typeface="Times New Roman" panose="02020603050405020304" pitchFamily="18" charset="0"/>
                <a:cs typeface="Times New Roman" panose="02020603050405020304" pitchFamily="18" charset="0"/>
              </a:rPr>
              <a:t>块共</a:t>
            </a:r>
            <a:r>
              <a:rPr lang="en-US" sz="2000" b="1" dirty="0">
                <a:solidFill>
                  <a:srgbClr val="3333FF"/>
                </a:solidFill>
                <a:latin typeface="Times New Roman" panose="02020603050405020304" pitchFamily="18" charset="0"/>
                <a:cs typeface="Times New Roman" panose="02020603050405020304" pitchFamily="18" charset="0"/>
              </a:rPr>
              <a:t>100</a:t>
            </a:r>
            <a:r>
              <a:rPr lang="zh-CN" altLang="en-US" sz="2000" b="1" dirty="0">
                <a:solidFill>
                  <a:srgbClr val="3333FF"/>
                </a:solidFill>
                <a:latin typeface="Times New Roman" panose="02020603050405020304" pitchFamily="18" charset="0"/>
                <a:cs typeface="Times New Roman" panose="02020603050405020304" pitchFamily="18" charset="0"/>
              </a:rPr>
              <a:t>万个数</a:t>
            </a:r>
            <a:r>
              <a:rPr lang="zh-CN" altLang="en-US" sz="2000" b="1" dirty="0">
                <a:latin typeface="Times New Roman" panose="02020603050405020304" pitchFamily="18" charset="0"/>
                <a:cs typeface="Times New Roman" panose="02020603050405020304" pitchFamily="18" charset="0"/>
              </a:rPr>
              <a:t>中取最大的</a:t>
            </a:r>
            <a:r>
              <a:rPr lang="en-US" sz="2000" b="1" dirty="0">
                <a:latin typeface="Times New Roman" panose="02020603050405020304" pitchFamily="18" charset="0"/>
                <a:cs typeface="Times New Roman" panose="02020603050405020304" pitchFamily="18" charset="0"/>
              </a:rPr>
              <a:t>1</a:t>
            </a:r>
            <a:r>
              <a:rPr lang="zh-CN" altLang="en-US" sz="2000" b="1" dirty="0">
                <a:latin typeface="Times New Roman" panose="02020603050405020304" pitchFamily="18" charset="0"/>
                <a:cs typeface="Times New Roman" panose="02020603050405020304" pitchFamily="18" charset="0"/>
              </a:rPr>
              <a:t>万个就可以了。</a:t>
            </a:r>
          </a:p>
        </p:txBody>
      </p:sp>
      <p:sp>
        <p:nvSpPr>
          <p:cNvPr id="14" name="矩形 13"/>
          <p:cNvSpPr/>
          <p:nvPr/>
        </p:nvSpPr>
        <p:spPr>
          <a:xfrm>
            <a:off x="938090" y="5591562"/>
            <a:ext cx="7429552" cy="861774"/>
          </a:xfrm>
          <a:prstGeom prst="rect">
            <a:avLst/>
          </a:prstGeom>
        </p:spPr>
        <p:txBody>
          <a:bodyPr wrap="square">
            <a:spAutoFit/>
          </a:bodyPr>
          <a:lstStyle/>
          <a:p>
            <a:pPr>
              <a:lnSpc>
                <a:spcPct val="125000"/>
              </a:lnSpc>
            </a:pPr>
            <a:r>
              <a:rPr lang="en-US" altLang="zh-CN" sz="2000" b="1" dirty="0">
                <a:solidFill>
                  <a:schemeClr val="hlink"/>
                </a:solidFill>
                <a:latin typeface="Times New Roman" panose="02020603050405020304" pitchFamily="18" charset="0"/>
                <a:cs typeface="Times New Roman" panose="02020603050405020304" pitchFamily="18" charset="0"/>
                <a:sym typeface="Wingdings" pitchFamily="2" charset="2"/>
              </a:rPr>
              <a:t> </a:t>
            </a:r>
            <a:r>
              <a:rPr lang="zh-CN" altLang="en-US" sz="2000" b="1" dirty="0">
                <a:latin typeface="Times New Roman" panose="02020603050405020304" pitchFamily="18" charset="0"/>
                <a:cs typeface="Times New Roman" panose="02020603050405020304" pitchFamily="18" charset="0"/>
              </a:rPr>
              <a:t>当</a:t>
            </a:r>
            <a:r>
              <a:rPr lang="en-US" sz="2000" b="1" dirty="0">
                <a:latin typeface="Times New Roman" panose="02020603050405020304" pitchFamily="18" charset="0"/>
                <a:cs typeface="Times New Roman" panose="02020603050405020304" pitchFamily="18" charset="0"/>
              </a:rPr>
              <a:t>N</a:t>
            </a:r>
            <a:r>
              <a:rPr lang="zh-CN" altLang="en-US" sz="2000" b="1" dirty="0">
                <a:latin typeface="Times New Roman" panose="02020603050405020304" pitchFamily="18" charset="0"/>
                <a:cs typeface="Times New Roman" panose="02020603050405020304" pitchFamily="18" charset="0"/>
              </a:rPr>
              <a:t>为</a:t>
            </a:r>
            <a:r>
              <a:rPr lang="en-US" sz="2000" b="1" dirty="0">
                <a:latin typeface="Times New Roman" panose="02020603050405020304" pitchFamily="18" charset="0"/>
                <a:cs typeface="Times New Roman" panose="02020603050405020304" pitchFamily="18" charset="0"/>
              </a:rPr>
              <a:t>100</a:t>
            </a:r>
            <a:r>
              <a:rPr lang="zh-CN" altLang="en-US" sz="2000" b="1" dirty="0">
                <a:latin typeface="Times New Roman" panose="02020603050405020304" pitchFamily="18" charset="0"/>
                <a:cs typeface="Times New Roman" panose="02020603050405020304" pitchFamily="18" charset="0"/>
              </a:rPr>
              <a:t>万时，</a:t>
            </a:r>
            <a:r>
              <a:rPr lang="en-US" sz="2000" b="1" dirty="0">
                <a:solidFill>
                  <a:srgbClr val="3333FF"/>
                </a:solidFill>
                <a:latin typeface="Times New Roman" panose="02020603050405020304" pitchFamily="18" charset="0"/>
                <a:cs typeface="Times New Roman" panose="02020603050405020304" pitchFamily="18" charset="0"/>
              </a:rPr>
              <a:t>O(</a:t>
            </a:r>
            <a:r>
              <a:rPr lang="en-US" sz="2000" b="1" dirty="0" err="1">
                <a:solidFill>
                  <a:srgbClr val="3333FF"/>
                </a:solidFill>
                <a:latin typeface="Times New Roman" panose="02020603050405020304" pitchFamily="18" charset="0"/>
                <a:cs typeface="Times New Roman" panose="02020603050405020304" pitchFamily="18" charset="0"/>
              </a:rPr>
              <a:t>NlogN</a:t>
            </a:r>
            <a:r>
              <a:rPr lang="en-US" sz="2000" b="1" dirty="0">
                <a:solidFill>
                  <a:srgbClr val="3333FF"/>
                </a:solidFill>
                <a:latin typeface="Times New Roman" panose="02020603050405020304" pitchFamily="18" charset="0"/>
                <a:cs typeface="Times New Roman" panose="02020603050405020304" pitchFamily="18" charset="0"/>
              </a:rPr>
              <a:t>)</a:t>
            </a:r>
            <a:r>
              <a:rPr lang="zh-CN" altLang="en-US" sz="2000" b="1" dirty="0">
                <a:solidFill>
                  <a:srgbClr val="3333FF"/>
                </a:solidFill>
                <a:latin typeface="Times New Roman" panose="02020603050405020304" pitchFamily="18" charset="0"/>
                <a:cs typeface="Times New Roman" panose="02020603050405020304" pitchFamily="18" charset="0"/>
              </a:rPr>
              <a:t>是</a:t>
            </a:r>
            <a:r>
              <a:rPr lang="en-US" sz="2000" b="1" dirty="0">
                <a:solidFill>
                  <a:srgbClr val="3333FF"/>
                </a:solidFill>
                <a:latin typeface="Times New Roman" panose="02020603050405020304" pitchFamily="18" charset="0"/>
                <a:cs typeface="Times New Roman" panose="02020603050405020304" pitchFamily="18" charset="0"/>
              </a:rPr>
              <a:t>2000</a:t>
            </a:r>
            <a:r>
              <a:rPr lang="zh-CN" altLang="en-US" sz="2000" b="1" dirty="0">
                <a:solidFill>
                  <a:srgbClr val="3333FF"/>
                </a:solidFill>
                <a:latin typeface="Times New Roman" panose="02020603050405020304" pitchFamily="18" charset="0"/>
                <a:cs typeface="Times New Roman" panose="02020603050405020304" pitchFamily="18" charset="0"/>
              </a:rPr>
              <a:t>万</a:t>
            </a:r>
            <a:r>
              <a:rPr lang="zh-CN" altLang="en-US" sz="2000" b="1" dirty="0">
                <a:latin typeface="Times New Roman" panose="02020603050405020304" pitchFamily="18" charset="0"/>
                <a:cs typeface="Times New Roman" panose="02020603050405020304" pitchFamily="18" charset="0"/>
              </a:rPr>
              <a:t>，所以求解</a:t>
            </a:r>
            <a:r>
              <a:rPr lang="en-US" sz="2000" b="1" dirty="0">
                <a:latin typeface="Times New Roman" panose="02020603050405020304" pitchFamily="18" charset="0"/>
                <a:cs typeface="Times New Roman" panose="02020603050405020304" pitchFamily="18" charset="0"/>
              </a:rPr>
              <a:t>101</a:t>
            </a:r>
            <a:r>
              <a:rPr lang="zh-CN" altLang="en-US" sz="2000" b="1" dirty="0">
                <a:latin typeface="Times New Roman" panose="02020603050405020304" pitchFamily="18" charset="0"/>
                <a:cs typeface="Times New Roman" panose="02020603050405020304" pitchFamily="18" charset="0"/>
              </a:rPr>
              <a:t>块百万数据的排序问题，时间大约是</a:t>
            </a:r>
            <a:r>
              <a:rPr lang="en-US" sz="2000" b="1" dirty="0">
                <a:solidFill>
                  <a:srgbClr val="FF0000"/>
                </a:solidFill>
                <a:latin typeface="Times New Roman" panose="02020603050405020304" pitchFamily="18" charset="0"/>
                <a:cs typeface="Times New Roman" panose="02020603050405020304" pitchFamily="18" charset="0"/>
              </a:rPr>
              <a:t>20</a:t>
            </a:r>
            <a:r>
              <a:rPr lang="zh-CN" altLang="en-US" sz="2000" b="1" dirty="0">
                <a:solidFill>
                  <a:srgbClr val="FF0000"/>
                </a:solidFill>
                <a:latin typeface="Times New Roman" panose="02020603050405020304" pitchFamily="18" charset="0"/>
                <a:cs typeface="Times New Roman" panose="02020603050405020304" pitchFamily="18" charset="0"/>
              </a:rPr>
              <a:t>亿</a:t>
            </a:r>
            <a:r>
              <a:rPr lang="zh-CN" altLang="en-US" sz="2000" b="1" dirty="0">
                <a:solidFill>
                  <a:srgbClr val="3333FF"/>
                </a:solidFill>
                <a:latin typeface="Times New Roman" panose="02020603050405020304" pitchFamily="18" charset="0"/>
                <a:cs typeface="Times New Roman" panose="02020603050405020304" pitchFamily="18" charset="0"/>
              </a:rPr>
              <a:t>次运算</a:t>
            </a:r>
            <a:r>
              <a:rPr lang="zh-CN" altLang="en-US" sz="2000" b="1" dirty="0">
                <a:latin typeface="Times New Roman" panose="02020603050405020304" pitchFamily="18" charset="0"/>
                <a:cs typeface="Times New Roman" panose="02020603050405020304" pitchFamily="18" charset="0"/>
              </a:rPr>
              <a:t>。</a:t>
            </a:r>
          </a:p>
        </p:txBody>
      </p:sp>
      <p:sp>
        <p:nvSpPr>
          <p:cNvPr id="19" name="矩形 18"/>
          <p:cNvSpPr/>
          <p:nvPr/>
        </p:nvSpPr>
        <p:spPr>
          <a:xfrm>
            <a:off x="3354364" y="2103239"/>
            <a:ext cx="1577676" cy="461665"/>
          </a:xfrm>
          <a:prstGeom prst="rect">
            <a:avLst/>
          </a:prstGeom>
        </p:spPr>
        <p:txBody>
          <a:bodyPr wrap="none">
            <a:spAutoFit/>
          </a:bodyPr>
          <a:lstStyle/>
          <a:p>
            <a:r>
              <a:rPr lang="zh-CN" altLang="en-US" sz="2400" b="1" dirty="0">
                <a:solidFill>
                  <a:srgbClr val="FF0000"/>
                </a:solidFill>
                <a:latin typeface="Times New Roman" panose="02020603050405020304" pitchFamily="18" charset="0"/>
                <a:cs typeface="Times New Roman" panose="02020603050405020304" pitchFamily="18" charset="0"/>
              </a:rPr>
              <a:t>（</a:t>
            </a:r>
            <a:r>
              <a:rPr lang="en-US" sz="2400" b="1" dirty="0">
                <a:solidFill>
                  <a:srgbClr val="FF0000"/>
                </a:solidFill>
                <a:latin typeface="Times New Roman" panose="02020603050405020304" pitchFamily="18" charset="0"/>
                <a:cs typeface="Times New Roman" panose="02020603050405020304" pitchFamily="18" charset="0"/>
              </a:rPr>
              <a:t>1</a:t>
            </a:r>
            <a:r>
              <a:rPr lang="zh-CN" altLang="en-US" sz="2400" b="1" dirty="0">
                <a:solidFill>
                  <a:srgbClr val="FF0000"/>
                </a:solidFill>
                <a:latin typeface="Times New Roman" panose="02020603050405020304" pitchFamily="18" charset="0"/>
                <a:cs typeface="Times New Roman" panose="02020603050405020304" pitchFamily="18" charset="0"/>
              </a:rPr>
              <a:t>万亿）</a:t>
            </a:r>
            <a:endParaRPr lang="zh-CN" altLang="en-US" sz="2400" dirty="0">
              <a:solidFill>
                <a:srgbClr val="FF0000"/>
              </a:solidFill>
              <a:latin typeface="Times New Roman" panose="02020603050405020304" pitchFamily="18" charset="0"/>
              <a:cs typeface="Times New Roman" panose="02020603050405020304" pitchFamily="18" charset="0"/>
            </a:endParaRPr>
          </a:p>
        </p:txBody>
      </p:sp>
      <p:sp>
        <p:nvSpPr>
          <p:cNvPr id="20" name="矩形 19"/>
          <p:cNvSpPr/>
          <p:nvPr/>
        </p:nvSpPr>
        <p:spPr>
          <a:xfrm>
            <a:off x="3491880" y="3748970"/>
            <a:ext cx="1423788" cy="461665"/>
          </a:xfrm>
          <a:prstGeom prst="rect">
            <a:avLst/>
          </a:prstGeom>
        </p:spPr>
        <p:txBody>
          <a:bodyPr wrap="none">
            <a:spAutoFit/>
          </a:bodyPr>
          <a:lstStyle/>
          <a:p>
            <a:r>
              <a:rPr lang="zh-CN" altLang="en-US" sz="2400" b="1" dirty="0">
                <a:solidFill>
                  <a:srgbClr val="FF0000"/>
                </a:solidFill>
                <a:latin typeface="Times New Roman" panose="02020603050405020304" pitchFamily="18" charset="0"/>
                <a:cs typeface="Times New Roman" panose="02020603050405020304" pitchFamily="18" charset="0"/>
              </a:rPr>
              <a:t>（</a:t>
            </a:r>
            <a:r>
              <a:rPr lang="en-US" sz="2400" b="1" dirty="0">
                <a:solidFill>
                  <a:srgbClr val="FF0000"/>
                </a:solidFill>
                <a:latin typeface="Times New Roman" panose="02020603050405020304" pitchFamily="18" charset="0"/>
                <a:cs typeface="Times New Roman" panose="02020603050405020304" pitchFamily="18" charset="0"/>
              </a:rPr>
              <a:t>20</a:t>
            </a:r>
            <a:r>
              <a:rPr lang="zh-CN" altLang="en-US" sz="2400" b="1" dirty="0">
                <a:solidFill>
                  <a:srgbClr val="FF0000"/>
                </a:solidFill>
                <a:latin typeface="Times New Roman" panose="02020603050405020304" pitchFamily="18" charset="0"/>
                <a:cs typeface="Times New Roman" panose="02020603050405020304" pitchFamily="18" charset="0"/>
              </a:rPr>
              <a:t>亿）</a:t>
            </a:r>
            <a:endParaRPr lang="zh-CN" altLang="en-US" sz="2400" dirty="0">
              <a:solidFill>
                <a:srgbClr val="FF0000"/>
              </a:solidFill>
              <a:latin typeface="Times New Roman" panose="02020603050405020304" pitchFamily="18" charset="0"/>
              <a:cs typeface="Times New Roman" panose="02020603050405020304" pitchFamily="18" charset="0"/>
            </a:endParaRPr>
          </a:p>
        </p:txBody>
      </p:sp>
      <p:sp>
        <p:nvSpPr>
          <p:cNvPr id="2" name="圆角矩形标注 1"/>
          <p:cNvSpPr/>
          <p:nvPr/>
        </p:nvSpPr>
        <p:spPr>
          <a:xfrm>
            <a:off x="2627784" y="3090476"/>
            <a:ext cx="3024336" cy="504056"/>
          </a:xfrm>
          <a:prstGeom prst="wedgeRoundRectCallout">
            <a:avLst>
              <a:gd name="adj1" fmla="val -42886"/>
              <a:gd name="adj2" fmla="val 9313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dirty="0">
                <a:latin typeface="黑体" panose="02010609060101010101" pitchFamily="49" charset="-122"/>
                <a:ea typeface="黑体" panose="02010609060101010101" pitchFamily="49" charset="-122"/>
              </a:rPr>
              <a:t>快速排序</a:t>
            </a:r>
            <a:r>
              <a:rPr lang="en-US" altLang="zh-CN" sz="2400" dirty="0">
                <a:latin typeface="黑体" panose="02010609060101010101" pitchFamily="49" charset="-122"/>
                <a:ea typeface="黑体" panose="02010609060101010101" pitchFamily="49" charset="-122"/>
              </a:rPr>
              <a:t>&amp;</a:t>
            </a:r>
            <a:r>
              <a:rPr lang="zh-CN" altLang="en-US" sz="2400" dirty="0">
                <a:latin typeface="黑体" panose="02010609060101010101" pitchFamily="49" charset="-122"/>
                <a:ea typeface="黑体" panose="02010609060101010101" pitchFamily="49" charset="-122"/>
              </a:rPr>
              <a:t>归并排序</a:t>
            </a:r>
          </a:p>
        </p:txBody>
      </p:sp>
      <p:sp>
        <p:nvSpPr>
          <p:cNvPr id="3" name="矩形 2">
            <a:extLst>
              <a:ext uri="{FF2B5EF4-FFF2-40B4-BE49-F238E27FC236}">
                <a16:creationId xmlns:a16="http://schemas.microsoft.com/office/drawing/2014/main" id="{9558740D-F8E1-4406-B730-BC9E27181A65}"/>
              </a:ext>
            </a:extLst>
          </p:cNvPr>
          <p:cNvSpPr/>
          <p:nvPr/>
        </p:nvSpPr>
        <p:spPr>
          <a:xfrm>
            <a:off x="2751252" y="3151242"/>
            <a:ext cx="1415772" cy="461665"/>
          </a:xfrm>
          <a:prstGeom prst="rect">
            <a:avLst/>
          </a:prstGeom>
        </p:spPr>
        <p:txBody>
          <a:bodyPr wrap="none">
            <a:spAutoFit/>
          </a:bodyPr>
          <a:lstStyle/>
          <a:p>
            <a:r>
              <a:rPr lang="zh-CN" altLang="en-US" sz="2400" dirty="0">
                <a:solidFill>
                  <a:srgbClr val="FF0000"/>
                </a:solidFill>
                <a:latin typeface="黑体" panose="02010609060101010101" pitchFamily="49" charset="-122"/>
                <a:ea typeface="黑体" panose="02010609060101010101" pitchFamily="49" charset="-122"/>
              </a:rPr>
              <a:t>快速排序</a:t>
            </a:r>
            <a:endParaRPr lang="zh-CN" alt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strips(downRigh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55"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p:cTn id="22" dur="1000" fill="hold"/>
                                        <p:tgtEl>
                                          <p:spTgt spid="19"/>
                                        </p:tgtEl>
                                        <p:attrNameLst>
                                          <p:attrName>ppt_w</p:attrName>
                                        </p:attrNameLst>
                                      </p:cBhvr>
                                      <p:tavLst>
                                        <p:tav tm="0">
                                          <p:val>
                                            <p:strVal val="#ppt_w*0.70"/>
                                          </p:val>
                                        </p:tav>
                                        <p:tav tm="100000">
                                          <p:val>
                                            <p:strVal val="#ppt_w"/>
                                          </p:val>
                                        </p:tav>
                                      </p:tavLst>
                                    </p:anim>
                                    <p:anim calcmode="lin" valueType="num">
                                      <p:cBhvr>
                                        <p:cTn id="23" dur="1000" fill="hold"/>
                                        <p:tgtEl>
                                          <p:spTgt spid="19"/>
                                        </p:tgtEl>
                                        <p:attrNameLst>
                                          <p:attrName>ppt_h</p:attrName>
                                        </p:attrNameLst>
                                      </p:cBhvr>
                                      <p:tavLst>
                                        <p:tav tm="0">
                                          <p:val>
                                            <p:strVal val="#ppt_h"/>
                                          </p:val>
                                        </p:tav>
                                        <p:tav tm="100000">
                                          <p:val>
                                            <p:strVal val="#ppt_h"/>
                                          </p:val>
                                        </p:tav>
                                      </p:tavLst>
                                    </p:anim>
                                    <p:animEffect transition="in" filter="fade">
                                      <p:cBhvr>
                                        <p:cTn id="24" dur="10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left)">
                                      <p:cBhvr>
                                        <p:cTn id="29" dur="5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strips(downRight)">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strips(downRight)">
                                      <p:cBhvr>
                                        <p:cTn id="47" dur="500"/>
                                        <p:tgtEl>
                                          <p:spTgt spid="14"/>
                                        </p:tgtEl>
                                      </p:cBhvr>
                                    </p:animEffect>
                                  </p:childTnLst>
                                </p:cTn>
                              </p:par>
                            </p:childTnLst>
                          </p:cTn>
                        </p:par>
                        <p:par>
                          <p:cTn id="48" fill="hold">
                            <p:stCondLst>
                              <p:cond delay="500"/>
                            </p:stCondLst>
                            <p:childTnLst>
                              <p:par>
                                <p:cTn id="49" presetID="55" presetClass="entr" presetSubtype="0" fill="hold" grpId="0" nodeType="after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p:cTn id="51" dur="1000" fill="hold"/>
                                        <p:tgtEl>
                                          <p:spTgt spid="20"/>
                                        </p:tgtEl>
                                        <p:attrNameLst>
                                          <p:attrName>ppt_w</p:attrName>
                                        </p:attrNameLst>
                                      </p:cBhvr>
                                      <p:tavLst>
                                        <p:tav tm="0">
                                          <p:val>
                                            <p:strVal val="#ppt_w*0.70"/>
                                          </p:val>
                                        </p:tav>
                                        <p:tav tm="100000">
                                          <p:val>
                                            <p:strVal val="#ppt_w"/>
                                          </p:val>
                                        </p:tav>
                                      </p:tavLst>
                                    </p:anim>
                                    <p:anim calcmode="lin" valueType="num">
                                      <p:cBhvr>
                                        <p:cTn id="52" dur="1000" fill="hold"/>
                                        <p:tgtEl>
                                          <p:spTgt spid="20"/>
                                        </p:tgtEl>
                                        <p:attrNameLst>
                                          <p:attrName>ppt_h</p:attrName>
                                        </p:attrNameLst>
                                      </p:cBhvr>
                                      <p:tavLst>
                                        <p:tav tm="0">
                                          <p:val>
                                            <p:strVal val="#ppt_h"/>
                                          </p:val>
                                        </p:tav>
                                        <p:tav tm="100000">
                                          <p:val>
                                            <p:strVal val="#ppt_h"/>
                                          </p:val>
                                        </p:tav>
                                      </p:tavLst>
                                    </p:anim>
                                    <p:animEffect transition="in" filter="fade">
                                      <p:cBhvr>
                                        <p:cTn id="53"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p:bldP spid="19" grpId="0"/>
      <p:bldP spid="20" grpId="0"/>
      <p:bldP spid="2" grpId="0" animBg="1"/>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476672"/>
            <a:ext cx="6287299" cy="523220"/>
          </a:xfrm>
          <a:prstGeom prst="rect">
            <a:avLst/>
          </a:prstGeom>
          <a:noFill/>
        </p:spPr>
        <p:txBody>
          <a:bodyPr wrap="none" rtlCol="0">
            <a:spAutoFit/>
          </a:bodyPr>
          <a:lstStyle/>
          <a:p>
            <a:r>
              <a:rPr lang="en-US" altLang="zh-CN" sz="2800" b="1" dirty="0">
                <a:solidFill>
                  <a:srgbClr val="3333FF"/>
                </a:solidFill>
                <a:sym typeface="Wingdings" pitchFamily="2" charset="2"/>
              </a:rPr>
              <a:t> </a:t>
            </a:r>
            <a:r>
              <a:rPr lang="zh-CN" altLang="en-US" sz="2800" b="1" dirty="0">
                <a:solidFill>
                  <a:srgbClr val="3333FF"/>
                </a:solidFill>
                <a:sym typeface="Wingdings" pitchFamily="2" charset="2"/>
              </a:rPr>
              <a:t>插入排序</a:t>
            </a:r>
            <a:r>
              <a:rPr lang="en-US" altLang="zh-CN" sz="2800" b="1" dirty="0">
                <a:solidFill>
                  <a:srgbClr val="3333FF"/>
                </a:solidFill>
                <a:sym typeface="Wingdings" pitchFamily="2" charset="2"/>
              </a:rPr>
              <a:t>——</a:t>
            </a:r>
            <a:r>
              <a:rPr lang="zh-CN" altLang="en-US" sz="2800" b="1" dirty="0"/>
              <a:t>希尔排序的复杂度分析</a:t>
            </a:r>
            <a:endParaRPr lang="en-US" altLang="zh-CN" sz="2800" b="1" dirty="0"/>
          </a:p>
        </p:txBody>
      </p:sp>
      <p:sp>
        <p:nvSpPr>
          <p:cNvPr id="22" name="矩形 21"/>
          <p:cNvSpPr/>
          <p:nvPr/>
        </p:nvSpPr>
        <p:spPr>
          <a:xfrm>
            <a:off x="766334" y="5062785"/>
            <a:ext cx="3905236" cy="461665"/>
          </a:xfrm>
          <a:prstGeom prst="rect">
            <a:avLst/>
          </a:prstGeom>
        </p:spPr>
        <p:txBody>
          <a:bodyPr wrap="none">
            <a:spAutoFit/>
          </a:bodyPr>
          <a:lstStyle/>
          <a:p>
            <a:r>
              <a:rPr lang="en-US" altLang="zh-CN" sz="2400" b="1" dirty="0">
                <a:solidFill>
                  <a:schemeClr val="hlink"/>
                </a:solidFill>
                <a:latin typeface="Arial" pitchFamily="34" charset="0"/>
                <a:sym typeface="Wingdings" pitchFamily="2" charset="2"/>
              </a:rPr>
              <a:t> </a:t>
            </a:r>
            <a:r>
              <a:rPr lang="zh-CN" altLang="en-US" sz="2400" b="1" dirty="0">
                <a:latin typeface="Arial" pitchFamily="34" charset="0"/>
                <a:sym typeface="Wingdings" pitchFamily="2" charset="2"/>
              </a:rPr>
              <a:t>空</a:t>
            </a:r>
            <a:r>
              <a:rPr lang="zh-CN" altLang="en-US" sz="2400" b="1" dirty="0"/>
              <a:t>间复杂性</a:t>
            </a:r>
            <a:r>
              <a:rPr lang="en-US" altLang="zh-CN" sz="2400" b="1" dirty="0"/>
              <a:t>S(n) = </a:t>
            </a:r>
            <a:r>
              <a:rPr lang="en-US" altLang="zh-CN" sz="2400" b="1" i="1" dirty="0">
                <a:solidFill>
                  <a:srgbClr val="3333FF"/>
                </a:solidFill>
              </a:rPr>
              <a:t>O</a:t>
            </a:r>
            <a:r>
              <a:rPr lang="zh-CN" altLang="en-US" sz="2400" b="1" i="1" dirty="0">
                <a:solidFill>
                  <a:srgbClr val="3333FF"/>
                </a:solidFill>
              </a:rPr>
              <a:t>（</a:t>
            </a:r>
            <a:r>
              <a:rPr lang="en-US" altLang="zh-CN" sz="2400" b="1" i="1" dirty="0">
                <a:solidFill>
                  <a:srgbClr val="3333FF"/>
                </a:solidFill>
              </a:rPr>
              <a:t>1</a:t>
            </a:r>
            <a:r>
              <a:rPr lang="zh-CN" altLang="en-US" sz="2400" b="1" i="1" dirty="0">
                <a:solidFill>
                  <a:srgbClr val="3333FF"/>
                </a:solidFill>
              </a:rPr>
              <a:t>）</a:t>
            </a:r>
          </a:p>
        </p:txBody>
      </p:sp>
      <p:sp>
        <p:nvSpPr>
          <p:cNvPr id="23" name="矩形 22"/>
          <p:cNvSpPr/>
          <p:nvPr/>
        </p:nvSpPr>
        <p:spPr>
          <a:xfrm>
            <a:off x="786020" y="5775647"/>
            <a:ext cx="2989921" cy="461665"/>
          </a:xfrm>
          <a:prstGeom prst="rect">
            <a:avLst/>
          </a:prstGeom>
        </p:spPr>
        <p:txBody>
          <a:bodyPr wrap="none">
            <a:spAutoFit/>
          </a:bodyPr>
          <a:lstStyle/>
          <a:p>
            <a:r>
              <a:rPr lang="en-US" altLang="zh-CN" sz="2400" b="1" dirty="0">
                <a:solidFill>
                  <a:schemeClr val="hlink"/>
                </a:solidFill>
                <a:latin typeface="Arial" pitchFamily="34" charset="0"/>
                <a:sym typeface="Wingdings" pitchFamily="2" charset="2"/>
              </a:rPr>
              <a:t> </a:t>
            </a:r>
            <a:r>
              <a:rPr lang="zh-CN" altLang="en-US" sz="2400" b="1" dirty="0">
                <a:latin typeface="Arial" pitchFamily="34" charset="0"/>
                <a:sym typeface="Wingdings" pitchFamily="2" charset="2"/>
              </a:rPr>
              <a:t>稳定性：</a:t>
            </a:r>
            <a:r>
              <a:rPr lang="zh-CN" altLang="en-US" sz="2400" b="1" dirty="0">
                <a:solidFill>
                  <a:srgbClr val="3333FF"/>
                </a:solidFill>
                <a:latin typeface="Arial" pitchFamily="34" charset="0"/>
                <a:sym typeface="Wingdings" pitchFamily="2" charset="2"/>
              </a:rPr>
              <a:t>不稳定。</a:t>
            </a:r>
            <a:endParaRPr lang="zh-CN" altLang="en-US" sz="2400" b="1" dirty="0"/>
          </a:p>
        </p:txBody>
      </p:sp>
      <p:sp>
        <p:nvSpPr>
          <p:cNvPr id="12" name="矩形 11"/>
          <p:cNvSpPr/>
          <p:nvPr/>
        </p:nvSpPr>
        <p:spPr>
          <a:xfrm>
            <a:off x="755576" y="1070734"/>
            <a:ext cx="8039972" cy="3970318"/>
          </a:xfrm>
          <a:prstGeom prst="rect">
            <a:avLst/>
          </a:prstGeom>
        </p:spPr>
        <p:txBody>
          <a:bodyPr wrap="square">
            <a:spAutoFit/>
          </a:bodyPr>
          <a:lstStyle/>
          <a:p>
            <a:pPr>
              <a:lnSpc>
                <a:spcPct val="150000"/>
              </a:lnSpc>
              <a:buClr>
                <a:srgbClr val="3333FF"/>
              </a:buClr>
              <a:buFont typeface="Wingdings" pitchFamily="2" charset="2"/>
              <a:buChar char="Ø"/>
            </a:pPr>
            <a:r>
              <a:rPr lang="zh-CN" altLang="en-US" sz="2400" b="1" dirty="0"/>
              <a:t> 希尔排序算法的整体时间复杂度</a:t>
            </a:r>
            <a:r>
              <a:rPr lang="zh-CN" altLang="en-US" sz="2400" b="1" dirty="0">
                <a:solidFill>
                  <a:srgbClr val="3333FF"/>
                </a:solidFill>
              </a:rPr>
              <a:t>和增量序列的选取有关</a:t>
            </a:r>
            <a:r>
              <a:rPr lang="zh-CN" altLang="en-US" sz="2400" b="1" dirty="0"/>
              <a:t>，目前并没有统一的最优增量序列。</a:t>
            </a:r>
            <a:endParaRPr lang="en-US" altLang="zh-CN" sz="2400" b="1" dirty="0"/>
          </a:p>
          <a:p>
            <a:pPr>
              <a:lnSpc>
                <a:spcPct val="150000"/>
              </a:lnSpc>
            </a:pPr>
            <a:r>
              <a:rPr lang="en-US" altLang="zh-CN" sz="2400" b="1" dirty="0">
                <a:solidFill>
                  <a:schemeClr val="hlink"/>
                </a:solidFill>
                <a:latin typeface="Arial" pitchFamily="34" charset="0"/>
                <a:sym typeface="Wingdings" pitchFamily="2" charset="2"/>
              </a:rPr>
              <a:t> </a:t>
            </a:r>
            <a:r>
              <a:rPr lang="zh-CN" altLang="en-US" sz="2400" b="1" dirty="0"/>
              <a:t>当使用增量序列</a:t>
            </a:r>
            <a:r>
              <a:rPr lang="en-US" sz="2400" b="1" dirty="0"/>
              <a:t> { </a:t>
            </a:r>
            <a:r>
              <a:rPr lang="en-US" sz="2400" b="1" dirty="0">
                <a:sym typeface="Symbol"/>
              </a:rPr>
              <a:t></a:t>
            </a:r>
            <a:r>
              <a:rPr lang="en-US" sz="2400" b="1" dirty="0"/>
              <a:t>N/2</a:t>
            </a:r>
            <a:r>
              <a:rPr lang="en-US" sz="2400" b="1" dirty="0">
                <a:sym typeface="Symbol"/>
              </a:rPr>
              <a:t> </a:t>
            </a:r>
            <a:r>
              <a:rPr lang="en-US" sz="2400" b="1" dirty="0"/>
              <a:t>,  </a:t>
            </a:r>
            <a:r>
              <a:rPr lang="en-US" sz="2400" b="1" dirty="0">
                <a:sym typeface="Symbol"/>
              </a:rPr>
              <a:t></a:t>
            </a:r>
            <a:r>
              <a:rPr lang="en-US" sz="2400" b="1" dirty="0"/>
              <a:t>N/2</a:t>
            </a:r>
            <a:r>
              <a:rPr lang="en-US" sz="2400" b="1" baseline="30000" dirty="0"/>
              <a:t>2</a:t>
            </a:r>
            <a:r>
              <a:rPr lang="en-US" sz="2400" b="1" dirty="0">
                <a:sym typeface="Symbol"/>
              </a:rPr>
              <a:t> </a:t>
            </a:r>
            <a:r>
              <a:rPr lang="en-US" sz="2400" b="1" dirty="0"/>
              <a:t>, …,  1} </a:t>
            </a:r>
            <a:r>
              <a:rPr lang="zh-CN" altLang="en-US" sz="2400" b="1" dirty="0"/>
              <a:t>进行希尔排序时，有例子表明，最差情况下的时间复杂度  </a:t>
            </a:r>
            <a:r>
              <a:rPr lang="en-US" altLang="zh-CN" sz="2400" b="1" dirty="0" err="1">
                <a:solidFill>
                  <a:srgbClr val="3333FF"/>
                </a:solidFill>
              </a:rPr>
              <a:t>T</a:t>
            </a:r>
            <a:r>
              <a:rPr lang="en-US" altLang="zh-CN" sz="2400" b="1" baseline="-25000" dirty="0" err="1">
                <a:solidFill>
                  <a:srgbClr val="3333FF"/>
                </a:solidFill>
              </a:rPr>
              <a:t>worst</a:t>
            </a:r>
            <a:r>
              <a:rPr lang="en-US" altLang="zh-CN" sz="2400" b="1" dirty="0">
                <a:solidFill>
                  <a:srgbClr val="3333FF"/>
                </a:solidFill>
              </a:rPr>
              <a:t>(n) = </a:t>
            </a:r>
            <a:r>
              <a:rPr lang="en-US" sz="2400" b="1" dirty="0">
                <a:solidFill>
                  <a:srgbClr val="3333FF"/>
                </a:solidFill>
              </a:rPr>
              <a:t>O(N</a:t>
            </a:r>
            <a:r>
              <a:rPr lang="en-US" sz="2400" b="1" baseline="30000" dirty="0">
                <a:solidFill>
                  <a:srgbClr val="3333FF"/>
                </a:solidFill>
              </a:rPr>
              <a:t>2</a:t>
            </a:r>
            <a:r>
              <a:rPr lang="en-US" sz="2400" b="1" dirty="0">
                <a:solidFill>
                  <a:srgbClr val="3333FF"/>
                </a:solidFill>
              </a:rPr>
              <a:t>)</a:t>
            </a:r>
            <a:r>
              <a:rPr lang="zh-CN" altLang="en-US" sz="2400" b="1" dirty="0"/>
              <a:t>；</a:t>
            </a:r>
            <a:endParaRPr lang="en-US" altLang="zh-CN" sz="2400" b="1" dirty="0"/>
          </a:p>
          <a:p>
            <a:pPr>
              <a:lnSpc>
                <a:spcPct val="150000"/>
              </a:lnSpc>
            </a:pPr>
            <a:r>
              <a:rPr lang="en-US" altLang="zh-CN" sz="2400" b="1" dirty="0">
                <a:solidFill>
                  <a:schemeClr val="hlink"/>
                </a:solidFill>
                <a:latin typeface="Arial" pitchFamily="34" charset="0"/>
                <a:sym typeface="Wingdings" pitchFamily="2" charset="2"/>
              </a:rPr>
              <a:t> </a:t>
            </a:r>
            <a:r>
              <a:rPr lang="zh-CN" altLang="en-US" sz="2400" b="1" dirty="0"/>
              <a:t>而当使用</a:t>
            </a:r>
            <a:r>
              <a:rPr lang="zh-CN" altLang="en-US" sz="2400" b="1" dirty="0">
                <a:solidFill>
                  <a:srgbClr val="3333FF"/>
                </a:solidFill>
              </a:rPr>
              <a:t>增量序列</a:t>
            </a:r>
            <a:r>
              <a:rPr lang="en-US" sz="2400" b="1" dirty="0">
                <a:solidFill>
                  <a:srgbClr val="3333FF"/>
                </a:solidFill>
              </a:rPr>
              <a:t> { 2</a:t>
            </a:r>
            <a:r>
              <a:rPr lang="en-US" sz="2400" b="1" baseline="30000" dirty="0">
                <a:solidFill>
                  <a:srgbClr val="3333FF"/>
                </a:solidFill>
              </a:rPr>
              <a:t>k</a:t>
            </a:r>
            <a:r>
              <a:rPr lang="en-US" sz="2400" b="1" dirty="0">
                <a:solidFill>
                  <a:srgbClr val="3333FF"/>
                </a:solidFill>
              </a:rPr>
              <a:t>-1,…, 7, 3,1 } </a:t>
            </a:r>
            <a:r>
              <a:rPr lang="zh-CN" altLang="en-US" sz="2400" b="1" dirty="0"/>
              <a:t>时，最差情况下时间复杂度为</a:t>
            </a:r>
            <a:r>
              <a:rPr lang="en-US" altLang="zh-CN" sz="2400" b="1" dirty="0" err="1">
                <a:solidFill>
                  <a:srgbClr val="3333FF"/>
                </a:solidFill>
              </a:rPr>
              <a:t>T</a:t>
            </a:r>
            <a:r>
              <a:rPr lang="en-US" altLang="zh-CN" sz="2400" b="1" baseline="-25000" dirty="0" err="1">
                <a:solidFill>
                  <a:srgbClr val="3333FF"/>
                </a:solidFill>
              </a:rPr>
              <a:t>worst</a:t>
            </a:r>
            <a:r>
              <a:rPr lang="en-US" altLang="zh-CN" sz="2400" b="1" dirty="0">
                <a:solidFill>
                  <a:srgbClr val="3333FF"/>
                </a:solidFill>
              </a:rPr>
              <a:t>(n) =  </a:t>
            </a:r>
            <a:r>
              <a:rPr lang="en-US" sz="2400" b="1" dirty="0">
                <a:solidFill>
                  <a:srgbClr val="3333FF"/>
                </a:solidFill>
              </a:rPr>
              <a:t>O(N</a:t>
            </a:r>
            <a:r>
              <a:rPr lang="en-US" sz="2400" b="1" baseline="30000" dirty="0">
                <a:solidFill>
                  <a:srgbClr val="3333FF"/>
                </a:solidFill>
              </a:rPr>
              <a:t>3/2</a:t>
            </a:r>
            <a:r>
              <a:rPr lang="en-US" sz="2400" b="1" dirty="0">
                <a:solidFill>
                  <a:srgbClr val="3333FF"/>
                </a:solidFill>
              </a:rPr>
              <a:t>)</a:t>
            </a:r>
            <a:r>
              <a:rPr lang="zh-CN" altLang="en-US" sz="2400" b="1" dirty="0"/>
              <a:t>，平均时间复杂度为</a:t>
            </a:r>
            <a:r>
              <a:rPr lang="en-US" altLang="zh-CN" sz="2400" b="1" dirty="0" err="1">
                <a:solidFill>
                  <a:srgbClr val="3333FF"/>
                </a:solidFill>
              </a:rPr>
              <a:t>T</a:t>
            </a:r>
            <a:r>
              <a:rPr lang="en-US" altLang="zh-CN" sz="2400" b="1" baseline="-25000" dirty="0" err="1">
                <a:solidFill>
                  <a:srgbClr val="3333FF"/>
                </a:solidFill>
              </a:rPr>
              <a:t>average</a:t>
            </a:r>
            <a:r>
              <a:rPr lang="en-US" altLang="zh-CN" sz="2400" b="1" dirty="0">
                <a:solidFill>
                  <a:srgbClr val="3333FF"/>
                </a:solidFill>
              </a:rPr>
              <a:t>(n) = </a:t>
            </a:r>
            <a:r>
              <a:rPr lang="en-US" sz="2400" b="1" dirty="0">
                <a:solidFill>
                  <a:srgbClr val="3333FF"/>
                </a:solidFill>
              </a:rPr>
              <a:t>O(N</a:t>
            </a:r>
            <a:r>
              <a:rPr lang="en-US" sz="2400" b="1" baseline="30000" dirty="0">
                <a:solidFill>
                  <a:srgbClr val="3333FF"/>
                </a:solidFill>
              </a:rPr>
              <a:t>5/4</a:t>
            </a:r>
            <a:r>
              <a:rPr lang="en-US" sz="2400" b="1" dirty="0">
                <a:solidFill>
                  <a:srgbClr val="3333FF"/>
                </a:solidFill>
              </a:rPr>
              <a:t>)</a:t>
            </a:r>
            <a:r>
              <a:rPr lang="zh-CN" altLang="en-US" sz="2400" b="1" dirty="0">
                <a:solidFill>
                  <a:srgbClr val="3333FF"/>
                </a:solidFill>
              </a:rPr>
              <a:t>。</a:t>
            </a:r>
          </a:p>
        </p:txBody>
      </p:sp>
      <p:sp>
        <p:nvSpPr>
          <p:cNvPr id="2" name="圆角矩形标注 1"/>
          <p:cNvSpPr/>
          <p:nvPr/>
        </p:nvSpPr>
        <p:spPr>
          <a:xfrm>
            <a:off x="4991586" y="4869533"/>
            <a:ext cx="3540854" cy="1007739"/>
          </a:xfrm>
          <a:prstGeom prst="wedgeRoundRectCallout">
            <a:avLst>
              <a:gd name="adj1" fmla="val -61544"/>
              <a:gd name="adj2" fmla="val 5289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黑体" panose="02010609060101010101" pitchFamily="49" charset="-122"/>
                <a:ea typeface="黑体" panose="02010609060101010101" pitchFamily="49" charset="-122"/>
              </a:rPr>
              <a:t>对初始基本有序的序列</a:t>
            </a:r>
            <a:endParaRPr lang="en-US" altLang="zh-CN" sz="2400" b="1" dirty="0">
              <a:latin typeface="黑体" panose="02010609060101010101" pitchFamily="49" charset="-122"/>
              <a:ea typeface="黑体" panose="02010609060101010101" pitchFamily="49" charset="-122"/>
            </a:endParaRPr>
          </a:p>
          <a:p>
            <a:pPr algn="ctr"/>
            <a:r>
              <a:rPr lang="zh-CN" altLang="en-US" sz="2400" b="1" dirty="0">
                <a:solidFill>
                  <a:srgbClr val="3333FF"/>
                </a:solidFill>
                <a:latin typeface="黑体" panose="02010609060101010101" pitchFamily="49" charset="-122"/>
                <a:ea typeface="黑体" panose="02010609060101010101" pitchFamily="49" charset="-122"/>
              </a:rPr>
              <a:t>可以提高时间性能。</a:t>
            </a: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314714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up)">
                                      <p:cBhvr>
                                        <p:cTn id="19" dur="500"/>
                                        <p:tgtEl>
                                          <p:spTgt spid="2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up)">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332656"/>
            <a:ext cx="7992888" cy="5970865"/>
          </a:xfrm>
          <a:prstGeom prst="rect">
            <a:avLst/>
          </a:prstGeom>
          <a:noFill/>
        </p:spPr>
        <p:txBody>
          <a:bodyPr wrap="square" rtlCol="0">
            <a:spAutoFit/>
          </a:bodyPr>
          <a:lstStyle/>
          <a:p>
            <a:pPr>
              <a:lnSpc>
                <a:spcPct val="150000"/>
              </a:lnSpc>
              <a:spcAft>
                <a:spcPts val="1200"/>
              </a:spcAft>
            </a:pPr>
            <a:r>
              <a:rPr lang="en-US" altLang="zh-CN" sz="3200" b="1" dirty="0">
                <a:solidFill>
                  <a:srgbClr val="FF0000"/>
                </a:solidFill>
                <a:latin typeface="黑体" panose="02010609060101010101" pitchFamily="49" charset="-122"/>
                <a:ea typeface="黑体" panose="02010609060101010101" pitchFamily="49" charset="-122"/>
              </a:rPr>
              <a:t>【</a:t>
            </a:r>
            <a:r>
              <a:rPr lang="zh-CN" altLang="en-US" sz="3200" b="1" dirty="0">
                <a:solidFill>
                  <a:srgbClr val="FF0000"/>
                </a:solidFill>
                <a:latin typeface="黑体" panose="02010609060101010101" pitchFamily="49" charset="-122"/>
                <a:ea typeface="黑体" panose="02010609060101010101" pitchFamily="49" charset="-122"/>
              </a:rPr>
              <a:t>课堂练习题</a:t>
            </a:r>
            <a:r>
              <a:rPr lang="en-US" altLang="zh-CN" sz="3200" b="1" dirty="0">
                <a:solidFill>
                  <a:srgbClr val="FF0000"/>
                </a:solidFill>
                <a:latin typeface="黑体" panose="02010609060101010101" pitchFamily="49" charset="-122"/>
                <a:ea typeface="黑体" panose="02010609060101010101" pitchFamily="49" charset="-122"/>
              </a:rPr>
              <a:t>】</a:t>
            </a:r>
          </a:p>
          <a:p>
            <a:pPr>
              <a:lnSpc>
                <a:spcPct val="150000"/>
              </a:lnSpc>
            </a:pPr>
            <a:r>
              <a:rPr lang="en-US" altLang="zh-CN" sz="2400" b="1" dirty="0"/>
              <a:t>1</a:t>
            </a:r>
            <a:r>
              <a:rPr lang="zh-CN" altLang="en-US" sz="2400" b="1" dirty="0"/>
              <a:t>、对</a:t>
            </a:r>
            <a:r>
              <a:rPr lang="en-US" altLang="zh-CN" sz="2400" b="1" dirty="0"/>
              <a:t>5</a:t>
            </a:r>
            <a:r>
              <a:rPr lang="zh-CN" altLang="en-US" sz="2400" b="1" dirty="0"/>
              <a:t>个不同数据元素做简单插入排序，其数据比较次数最多是（       ）次。</a:t>
            </a:r>
            <a:endParaRPr lang="en-US" altLang="zh-CN" sz="2400" b="1" dirty="0"/>
          </a:p>
          <a:p>
            <a:pPr>
              <a:lnSpc>
                <a:spcPct val="150000"/>
              </a:lnSpc>
            </a:pPr>
            <a:r>
              <a:rPr lang="en-US" altLang="zh-CN" sz="2400" b="1" dirty="0"/>
              <a:t>2</a:t>
            </a:r>
            <a:r>
              <a:rPr lang="zh-CN" altLang="en-US" sz="2400" b="1" dirty="0"/>
              <a:t>、对有</a:t>
            </a:r>
            <a:r>
              <a:rPr lang="en-US" altLang="zh-CN" sz="2400" b="1" dirty="0"/>
              <a:t>n</a:t>
            </a:r>
            <a:r>
              <a:rPr lang="zh-CN" altLang="en-US" sz="2400" b="1" dirty="0"/>
              <a:t>个元素的任意序列，采用简单插入排序进行排序，排序的趟数为（         ）。</a:t>
            </a:r>
            <a:endParaRPr lang="en-US" altLang="zh-CN" sz="2400" b="1" dirty="0"/>
          </a:p>
          <a:p>
            <a:pPr>
              <a:lnSpc>
                <a:spcPct val="150000"/>
              </a:lnSpc>
            </a:pPr>
            <a:r>
              <a:rPr lang="en-US" altLang="zh-CN" sz="2400" b="1" dirty="0"/>
              <a:t>3</a:t>
            </a:r>
            <a:r>
              <a:rPr lang="zh-CN" altLang="en-US" sz="2400" b="1" dirty="0"/>
              <a:t>、希尔排序的增量序列可以不同，但有一个共同点，最后的增量都是</a:t>
            </a:r>
            <a:r>
              <a:rPr lang="en-US" altLang="zh-CN" sz="2400" b="1" dirty="0"/>
              <a:t>1</a:t>
            </a:r>
            <a:r>
              <a:rPr lang="zh-CN" altLang="en-US" sz="2400" b="1" dirty="0"/>
              <a:t>。（        ）</a:t>
            </a:r>
            <a:endParaRPr lang="en-US" altLang="zh-CN" sz="2400" b="1" dirty="0"/>
          </a:p>
          <a:p>
            <a:pPr>
              <a:lnSpc>
                <a:spcPct val="150000"/>
              </a:lnSpc>
            </a:pPr>
            <a:r>
              <a:rPr lang="en-US" altLang="zh-CN" sz="2400" b="1" dirty="0"/>
              <a:t>4</a:t>
            </a:r>
            <a:r>
              <a:rPr lang="zh-CN" altLang="en-US" sz="2400" b="1" dirty="0"/>
              <a:t>、使用希尔排序对一个元素序列排序时，若第一趟排序的结果为</a:t>
            </a:r>
            <a:r>
              <a:rPr lang="en-US" altLang="zh-CN" sz="2400" b="1" dirty="0"/>
              <a:t>{9    1   4   13   7   8   20   23   15}</a:t>
            </a:r>
            <a:r>
              <a:rPr lang="zh-CN" altLang="en-US" sz="2400" b="1" dirty="0"/>
              <a:t>，则该趟排序的可能间隔为（        ）。</a:t>
            </a:r>
          </a:p>
        </p:txBody>
      </p:sp>
      <p:sp>
        <p:nvSpPr>
          <p:cNvPr id="3" name="矩形 2"/>
          <p:cNvSpPr/>
          <p:nvPr/>
        </p:nvSpPr>
        <p:spPr>
          <a:xfrm>
            <a:off x="1942429" y="1844824"/>
            <a:ext cx="495649" cy="461665"/>
          </a:xfrm>
          <a:prstGeom prst="rect">
            <a:avLst/>
          </a:prstGeom>
        </p:spPr>
        <p:txBody>
          <a:bodyPr wrap="none">
            <a:spAutoFit/>
          </a:bodyPr>
          <a:lstStyle/>
          <a:p>
            <a:r>
              <a:rPr lang="en-US" altLang="zh-CN" sz="2400" b="1" dirty="0">
                <a:solidFill>
                  <a:prstClr val="black"/>
                </a:solidFill>
              </a:rPr>
              <a:t>10</a:t>
            </a:r>
            <a:endParaRPr lang="zh-CN" altLang="en-US" dirty="0"/>
          </a:p>
        </p:txBody>
      </p:sp>
      <p:sp>
        <p:nvSpPr>
          <p:cNvPr id="4" name="矩形 3"/>
          <p:cNvSpPr/>
          <p:nvPr/>
        </p:nvSpPr>
        <p:spPr>
          <a:xfrm>
            <a:off x="2890108" y="2953860"/>
            <a:ext cx="599844" cy="461665"/>
          </a:xfrm>
          <a:prstGeom prst="rect">
            <a:avLst/>
          </a:prstGeom>
        </p:spPr>
        <p:txBody>
          <a:bodyPr wrap="none">
            <a:spAutoFit/>
          </a:bodyPr>
          <a:lstStyle/>
          <a:p>
            <a:r>
              <a:rPr lang="en-US" altLang="zh-CN" sz="2400" b="1" dirty="0">
                <a:solidFill>
                  <a:prstClr val="black"/>
                </a:solidFill>
              </a:rPr>
              <a:t>n-1</a:t>
            </a:r>
            <a:endParaRPr lang="zh-CN" altLang="en-US" dirty="0"/>
          </a:p>
        </p:txBody>
      </p:sp>
      <p:sp>
        <p:nvSpPr>
          <p:cNvPr id="5" name="矩形 4"/>
          <p:cNvSpPr/>
          <p:nvPr/>
        </p:nvSpPr>
        <p:spPr>
          <a:xfrm>
            <a:off x="3428889" y="4052022"/>
            <a:ext cx="407484" cy="461665"/>
          </a:xfrm>
          <a:prstGeom prst="rect">
            <a:avLst/>
          </a:prstGeom>
        </p:spPr>
        <p:txBody>
          <a:bodyPr wrap="none">
            <a:spAutoFit/>
          </a:bodyPr>
          <a:lstStyle/>
          <a:p>
            <a:r>
              <a:rPr lang="zh-CN" altLang="en-US" sz="2400" b="1" dirty="0">
                <a:solidFill>
                  <a:prstClr val="black"/>
                </a:solidFill>
              </a:rPr>
              <a:t>√ </a:t>
            </a:r>
            <a:endParaRPr lang="zh-CN" altLang="en-US" dirty="0"/>
          </a:p>
        </p:txBody>
      </p:sp>
      <p:sp>
        <p:nvSpPr>
          <p:cNvPr id="6" name="矩形 5"/>
          <p:cNvSpPr/>
          <p:nvPr/>
        </p:nvSpPr>
        <p:spPr>
          <a:xfrm>
            <a:off x="2302469" y="5701739"/>
            <a:ext cx="478016" cy="461665"/>
          </a:xfrm>
          <a:prstGeom prst="rect">
            <a:avLst/>
          </a:prstGeom>
        </p:spPr>
        <p:txBody>
          <a:bodyPr wrap="none">
            <a:spAutoFit/>
          </a:bodyPr>
          <a:lstStyle/>
          <a:p>
            <a:r>
              <a:rPr lang="zh-CN" altLang="en-US" sz="2400" b="1" dirty="0">
                <a:solidFill>
                  <a:prstClr val="black"/>
                </a:solidFill>
              </a:rPr>
              <a:t> </a:t>
            </a:r>
            <a:r>
              <a:rPr lang="en-US" altLang="zh-CN" sz="2400" b="1" dirty="0">
                <a:solidFill>
                  <a:prstClr val="black"/>
                </a:solidFill>
              </a:rPr>
              <a:t>3</a:t>
            </a:r>
            <a:r>
              <a:rPr lang="zh-CN" altLang="en-US" sz="2400" b="1" dirty="0">
                <a:solidFill>
                  <a:prstClr val="black"/>
                </a:solidFill>
              </a:rPr>
              <a:t> </a:t>
            </a:r>
            <a:endParaRPr lang="zh-CN" altLang="en-US" dirty="0"/>
          </a:p>
        </p:txBody>
      </p:sp>
    </p:spTree>
    <p:extLst>
      <p:ext uri="{BB962C8B-B14F-4D97-AF65-F5344CB8AC3E}">
        <p14:creationId xmlns:p14="http://schemas.microsoft.com/office/powerpoint/2010/main" val="68983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椭圆 11" descr="32"/>
          <p:cNvSpPr/>
          <p:nvPr/>
        </p:nvSpPr>
        <p:spPr bwMode="auto">
          <a:xfrm>
            <a:off x="3402772" y="1094346"/>
            <a:ext cx="785818" cy="714380"/>
          </a:xfrm>
          <a:prstGeom prst="ellipse">
            <a:avLst/>
          </a:prstGeom>
          <a:gradFill flip="none" rotWithShape="1">
            <a:gsLst>
              <a:gs pos="0">
                <a:srgbClr val="03D4A8"/>
              </a:gs>
              <a:gs pos="25000">
                <a:srgbClr val="21D6E0"/>
              </a:gs>
              <a:gs pos="75000">
                <a:srgbClr val="0087E6"/>
              </a:gs>
              <a:gs pos="100000">
                <a:srgbClr val="005CBF"/>
              </a:gs>
            </a:gsLst>
            <a:lin ang="16200000" scaled="0"/>
            <a:tileRect/>
          </a:gradFill>
          <a:ln w="25400" cap="flat" cmpd="sng" algn="ctr">
            <a:solidFill>
              <a:schemeClr val="tx1"/>
            </a:solidFill>
            <a:prstDash val="solid"/>
            <a:round/>
            <a:headEnd type="none" w="med" len="med"/>
            <a:tailEnd type="none" w="med" len="med"/>
          </a:ln>
          <a:effectLst/>
          <a:scene3d>
            <a:camera prst="orthographicFront"/>
            <a:lightRig rig="threePt" dir="t"/>
          </a:scene3d>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i="0" u="none" strike="noStrike" cap="none" normalizeH="0" baseline="0" dirty="0">
                <a:ln>
                  <a:noFill/>
                </a:ln>
                <a:solidFill>
                  <a:schemeClr val="tx1"/>
                </a:solidFill>
                <a:effectLst/>
                <a:latin typeface="Times New Roman" pitchFamily="18" charset="0"/>
                <a:ea typeface="宋体" pitchFamily="2" charset="-122"/>
              </a:rPr>
              <a:t>44</a:t>
            </a:r>
            <a:endParaRPr kumimoji="1" lang="zh-CN" altLang="en-US" sz="2400" i="0" u="none" strike="noStrike" cap="none" normalizeH="0" baseline="0" dirty="0">
              <a:ln>
                <a:noFill/>
              </a:ln>
              <a:solidFill>
                <a:schemeClr val="tx1"/>
              </a:solidFill>
              <a:effectLst/>
              <a:latin typeface="Times New Roman" pitchFamily="18" charset="0"/>
              <a:ea typeface="宋体" pitchFamily="2" charset="-122"/>
            </a:endParaRPr>
          </a:p>
        </p:txBody>
      </p:sp>
      <p:sp>
        <p:nvSpPr>
          <p:cNvPr id="13" name="椭圆 12" descr="32"/>
          <p:cNvSpPr/>
          <p:nvPr/>
        </p:nvSpPr>
        <p:spPr bwMode="auto">
          <a:xfrm>
            <a:off x="3402772" y="1951602"/>
            <a:ext cx="785818" cy="714380"/>
          </a:xfrm>
          <a:prstGeom prst="ellipse">
            <a:avLst/>
          </a:prstGeom>
          <a:gradFill flip="none" rotWithShape="1">
            <a:gsLst>
              <a:gs pos="0">
                <a:srgbClr val="03D4A8"/>
              </a:gs>
              <a:gs pos="25000">
                <a:srgbClr val="21D6E0"/>
              </a:gs>
              <a:gs pos="75000">
                <a:srgbClr val="0087E6"/>
              </a:gs>
              <a:gs pos="100000">
                <a:srgbClr val="005CBF"/>
              </a:gs>
            </a:gsLst>
            <a:lin ang="16200000" scaled="0"/>
            <a:tileRect/>
          </a:gradFill>
          <a:ln w="25400" cap="flat" cmpd="sng" algn="ctr">
            <a:solidFill>
              <a:schemeClr val="tx1"/>
            </a:solidFill>
            <a:prstDash val="solid"/>
            <a:round/>
            <a:headEnd type="none" w="med" len="med"/>
            <a:tailEnd type="none" w="med" len="med"/>
          </a:ln>
          <a:effectLst/>
          <a:scene3d>
            <a:camera prst="orthographicFront"/>
            <a:lightRig rig="threePt" dir="t"/>
          </a:scene3d>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12</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14" name="椭圆 13" descr="32"/>
          <p:cNvSpPr/>
          <p:nvPr/>
        </p:nvSpPr>
        <p:spPr bwMode="auto">
          <a:xfrm>
            <a:off x="3402772" y="2880296"/>
            <a:ext cx="785818" cy="714380"/>
          </a:xfrm>
          <a:prstGeom prst="ellipse">
            <a:avLst/>
          </a:prstGeom>
          <a:gradFill flip="none" rotWithShape="1">
            <a:gsLst>
              <a:gs pos="0">
                <a:srgbClr val="03D4A8"/>
              </a:gs>
              <a:gs pos="25000">
                <a:srgbClr val="21D6E0"/>
              </a:gs>
              <a:gs pos="75000">
                <a:srgbClr val="0087E6"/>
              </a:gs>
              <a:gs pos="100000">
                <a:srgbClr val="005CBF"/>
              </a:gs>
            </a:gsLst>
            <a:lin ang="16200000" scaled="0"/>
            <a:tileRect/>
          </a:gradFill>
          <a:ln w="25400" cap="flat" cmpd="sng" algn="ctr">
            <a:solidFill>
              <a:schemeClr val="tx1"/>
            </a:solidFill>
            <a:prstDash val="solid"/>
            <a:round/>
            <a:headEnd type="none" w="med" len="med"/>
            <a:tailEnd type="none" w="med" len="med"/>
          </a:ln>
          <a:effectLst/>
          <a:scene3d>
            <a:camera prst="orthographicFront"/>
            <a:lightRig rig="threePt" dir="t"/>
          </a:scene3d>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59</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15" name="椭圆 14" descr="32"/>
          <p:cNvSpPr/>
          <p:nvPr/>
        </p:nvSpPr>
        <p:spPr bwMode="auto">
          <a:xfrm>
            <a:off x="3402772" y="3737552"/>
            <a:ext cx="785818" cy="714380"/>
          </a:xfrm>
          <a:prstGeom prst="ellipse">
            <a:avLst/>
          </a:prstGeom>
          <a:gradFill flip="none" rotWithShape="1">
            <a:gsLst>
              <a:gs pos="0">
                <a:srgbClr val="03D4A8"/>
              </a:gs>
              <a:gs pos="25000">
                <a:srgbClr val="21D6E0"/>
              </a:gs>
              <a:gs pos="75000">
                <a:srgbClr val="0087E6"/>
              </a:gs>
              <a:gs pos="100000">
                <a:srgbClr val="005CBF"/>
              </a:gs>
            </a:gsLst>
            <a:lin ang="16200000" scaled="0"/>
            <a:tileRect/>
          </a:gradFill>
          <a:ln w="25400" cap="flat" cmpd="sng" algn="ctr">
            <a:solidFill>
              <a:schemeClr val="tx1"/>
            </a:solidFill>
            <a:prstDash val="solid"/>
            <a:round/>
            <a:headEnd type="none" w="med" len="med"/>
            <a:tailEnd type="none" w="med" len="med"/>
          </a:ln>
          <a:effectLst/>
          <a:scene3d>
            <a:camera prst="orthographicFront"/>
            <a:lightRig rig="threePt" dir="t"/>
          </a:scene3d>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36</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16" name="椭圆 15" descr="32"/>
          <p:cNvSpPr/>
          <p:nvPr/>
        </p:nvSpPr>
        <p:spPr bwMode="auto">
          <a:xfrm>
            <a:off x="3402772" y="4594808"/>
            <a:ext cx="785818" cy="714380"/>
          </a:xfrm>
          <a:prstGeom prst="ellipse">
            <a:avLst/>
          </a:prstGeom>
          <a:gradFill flip="none" rotWithShape="1">
            <a:gsLst>
              <a:gs pos="0">
                <a:srgbClr val="03D4A8"/>
              </a:gs>
              <a:gs pos="25000">
                <a:srgbClr val="21D6E0"/>
              </a:gs>
              <a:gs pos="75000">
                <a:srgbClr val="0087E6"/>
              </a:gs>
              <a:gs pos="100000">
                <a:srgbClr val="005CBF"/>
              </a:gs>
            </a:gsLst>
            <a:lin ang="16200000" scaled="0"/>
            <a:tileRect/>
          </a:gradFill>
          <a:ln w="25400" cap="flat" cmpd="sng" algn="ctr">
            <a:solidFill>
              <a:schemeClr val="tx1"/>
            </a:solidFill>
            <a:prstDash val="solid"/>
            <a:round/>
            <a:headEnd type="none" w="med" len="med"/>
            <a:tailEnd type="none" w="med" len="med"/>
          </a:ln>
          <a:effectLst/>
          <a:scene3d>
            <a:camera prst="orthographicFront"/>
            <a:lightRig rig="threePt" dir="t"/>
          </a:scene3d>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62</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17" name="椭圆 16" descr="32"/>
          <p:cNvSpPr/>
          <p:nvPr/>
        </p:nvSpPr>
        <p:spPr bwMode="auto">
          <a:xfrm>
            <a:off x="3402772" y="5523502"/>
            <a:ext cx="785818" cy="714380"/>
          </a:xfrm>
          <a:prstGeom prst="ellipse">
            <a:avLst/>
          </a:prstGeom>
          <a:gradFill flip="none" rotWithShape="1">
            <a:gsLst>
              <a:gs pos="0">
                <a:srgbClr val="03D4A8"/>
              </a:gs>
              <a:gs pos="25000">
                <a:srgbClr val="21D6E0"/>
              </a:gs>
              <a:gs pos="75000">
                <a:srgbClr val="0087E6"/>
              </a:gs>
              <a:gs pos="100000">
                <a:srgbClr val="005CBF"/>
              </a:gs>
            </a:gsLst>
            <a:lin ang="16200000" scaled="0"/>
            <a:tileRect/>
          </a:gradFill>
          <a:ln w="25400" cap="flat" cmpd="sng" algn="ctr">
            <a:solidFill>
              <a:schemeClr val="tx1"/>
            </a:solidFill>
            <a:prstDash val="solid"/>
            <a:round/>
            <a:headEnd type="none" w="med" len="med"/>
            <a:tailEnd type="none" w="med" len="med"/>
          </a:ln>
          <a:effectLst/>
          <a:scene3d>
            <a:camera prst="orthographicFront"/>
            <a:lightRig rig="threePt" dir="t"/>
          </a:scene3d>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43</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21" name="右箭头 20"/>
          <p:cNvSpPr/>
          <p:nvPr/>
        </p:nvSpPr>
        <p:spPr bwMode="auto">
          <a:xfrm>
            <a:off x="2259764" y="1094346"/>
            <a:ext cx="785818" cy="785818"/>
          </a:xfrm>
          <a:prstGeom prst="rightArrow">
            <a:avLst/>
          </a:prstGeom>
          <a:solidFill>
            <a:srgbClr val="FFC000">
              <a:alpha val="46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    j</a:t>
            </a:r>
            <a:endParaRPr kumimoji="1" lang="zh-CN" altLang="en-US" sz="1600" b="1" i="0" u="none" strike="noStrike" cap="none" normalizeH="0" baseline="0" dirty="0">
              <a:ln>
                <a:noFill/>
              </a:ln>
              <a:solidFill>
                <a:schemeClr val="tx1"/>
              </a:solidFill>
              <a:effectLst/>
              <a:latin typeface="Times New Roman" pitchFamily="18" charset="0"/>
              <a:ea typeface="宋体" pitchFamily="2" charset="-122"/>
            </a:endParaRPr>
          </a:p>
        </p:txBody>
      </p:sp>
      <p:sp>
        <p:nvSpPr>
          <p:cNvPr id="22" name="右箭头 21"/>
          <p:cNvSpPr/>
          <p:nvPr/>
        </p:nvSpPr>
        <p:spPr bwMode="auto">
          <a:xfrm>
            <a:off x="1259632" y="5452064"/>
            <a:ext cx="785818" cy="785818"/>
          </a:xfrm>
          <a:prstGeom prst="rightArrow">
            <a:avLst/>
          </a:prstGeom>
          <a:solidFill>
            <a:srgbClr val="FFC000">
              <a:alpha val="46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   </a:t>
            </a:r>
            <a:r>
              <a:rPr kumimoji="1" lang="en-US" altLang="zh-CN" sz="1600" b="1" i="0" u="none" strike="noStrike" cap="none" normalizeH="0" baseline="0" dirty="0" err="1">
                <a:ln>
                  <a:noFill/>
                </a:ln>
                <a:solidFill>
                  <a:schemeClr val="tx1"/>
                </a:solidFill>
                <a:effectLst/>
                <a:latin typeface="Times New Roman" pitchFamily="18" charset="0"/>
                <a:ea typeface="宋体" pitchFamily="2" charset="-122"/>
              </a:rPr>
              <a:t>i</a:t>
            </a:r>
            <a:endParaRPr kumimoji="1" lang="zh-CN" altLang="en-US" sz="1600" b="1" i="0" u="none" strike="noStrike" cap="none" normalizeH="0" baseline="0" dirty="0">
              <a:ln>
                <a:noFill/>
              </a:ln>
              <a:solidFill>
                <a:schemeClr val="tx1"/>
              </a:solidFill>
              <a:effectLst/>
              <a:latin typeface="Times New Roman" pitchFamily="18" charset="0"/>
              <a:ea typeface="宋体" pitchFamily="2" charset="-122"/>
            </a:endParaRPr>
          </a:p>
        </p:txBody>
      </p:sp>
      <p:sp>
        <p:nvSpPr>
          <p:cNvPr id="23" name="右箭头 22"/>
          <p:cNvSpPr/>
          <p:nvPr/>
        </p:nvSpPr>
        <p:spPr bwMode="auto">
          <a:xfrm>
            <a:off x="2259764" y="2808858"/>
            <a:ext cx="785818" cy="785818"/>
          </a:xfrm>
          <a:prstGeom prst="rightArrow">
            <a:avLst/>
          </a:prstGeom>
          <a:solidFill>
            <a:srgbClr val="FFC000">
              <a:alpha val="46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    j</a:t>
            </a:r>
            <a:endParaRPr kumimoji="1" lang="zh-CN" altLang="en-US" sz="1600" b="1" i="0" u="none" strike="noStrike" cap="none" normalizeH="0" baseline="0" dirty="0">
              <a:ln>
                <a:noFill/>
              </a:ln>
              <a:solidFill>
                <a:schemeClr val="tx1"/>
              </a:solidFill>
              <a:effectLst/>
              <a:latin typeface="Times New Roman" pitchFamily="18" charset="0"/>
              <a:ea typeface="宋体" pitchFamily="2" charset="-122"/>
            </a:endParaRPr>
          </a:p>
        </p:txBody>
      </p:sp>
      <p:sp>
        <p:nvSpPr>
          <p:cNvPr id="25" name="右箭头 24"/>
          <p:cNvSpPr/>
          <p:nvPr/>
        </p:nvSpPr>
        <p:spPr bwMode="auto">
          <a:xfrm>
            <a:off x="2331202" y="4523370"/>
            <a:ext cx="785818" cy="785818"/>
          </a:xfrm>
          <a:prstGeom prst="rightArrow">
            <a:avLst/>
          </a:prstGeom>
          <a:solidFill>
            <a:srgbClr val="FFC000">
              <a:alpha val="46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    j</a:t>
            </a:r>
            <a:endParaRPr kumimoji="1" lang="zh-CN" altLang="en-US" sz="1600" b="1" i="0" u="none" strike="noStrike" cap="none" normalizeH="0" baseline="0" dirty="0">
              <a:ln>
                <a:noFill/>
              </a:ln>
              <a:solidFill>
                <a:schemeClr val="tx1"/>
              </a:solidFill>
              <a:effectLst/>
              <a:latin typeface="Times New Roman" pitchFamily="18" charset="0"/>
              <a:ea typeface="宋体" pitchFamily="2" charset="-122"/>
            </a:endParaRPr>
          </a:p>
        </p:txBody>
      </p:sp>
      <p:sp>
        <p:nvSpPr>
          <p:cNvPr id="58" name="Text Box 2"/>
          <p:cNvSpPr txBox="1">
            <a:spLocks noChangeArrowheads="1"/>
          </p:cNvSpPr>
          <p:nvPr/>
        </p:nvSpPr>
        <p:spPr bwMode="auto">
          <a:xfrm>
            <a:off x="395536" y="345024"/>
            <a:ext cx="51131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00" rIns="144000">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fontAlgn="base" hangingPunct="1">
              <a:spcBef>
                <a:spcPct val="50000"/>
              </a:spcBef>
              <a:spcAft>
                <a:spcPct val="0"/>
              </a:spcAft>
            </a:pPr>
            <a:r>
              <a:rPr kumimoji="1" lang="en-US" altLang="zh-CN" sz="2800" b="1" dirty="0">
                <a:solidFill>
                  <a:srgbClr val="000000"/>
                </a:solidFill>
                <a:sym typeface="Webdings" pitchFamily="18" charset="2"/>
              </a:rPr>
              <a:t>§7.4  </a:t>
            </a:r>
            <a:r>
              <a:rPr kumimoji="1" lang="zh-CN" altLang="en-US" sz="2800" b="1" dirty="0">
                <a:solidFill>
                  <a:srgbClr val="000000"/>
                </a:solidFill>
                <a:sym typeface="Webdings" pitchFamily="18" charset="2"/>
              </a:rPr>
              <a:t>交换排序</a:t>
            </a:r>
            <a:r>
              <a:rPr kumimoji="1" lang="en-US" altLang="zh-CN" sz="2800" b="1" dirty="0">
                <a:solidFill>
                  <a:srgbClr val="000000"/>
                </a:solidFill>
                <a:sym typeface="Webdings" pitchFamily="18" charset="2"/>
              </a:rPr>
              <a:t>——</a:t>
            </a:r>
            <a:r>
              <a:rPr kumimoji="1" lang="zh-CN" altLang="en-US" sz="2400" b="1" dirty="0">
                <a:solidFill>
                  <a:srgbClr val="C00000"/>
                </a:solidFill>
                <a:latin typeface="黑体" panose="02010609060101010101" pitchFamily="49" charset="-122"/>
                <a:ea typeface="黑体" panose="02010609060101010101" pitchFamily="49" charset="-122"/>
                <a:sym typeface="Webdings" pitchFamily="18" charset="2"/>
              </a:rPr>
              <a:t>冒泡排序</a:t>
            </a:r>
            <a:endParaRPr kumimoji="1" lang="en-US" altLang="zh-CN" sz="2400" b="1" dirty="0">
              <a:solidFill>
                <a:srgbClr val="C00000"/>
              </a:solidFill>
              <a:latin typeface="黑体" panose="02010609060101010101" pitchFamily="49" charset="-122"/>
              <a:ea typeface="黑体" panose="02010609060101010101" pitchFamily="49" charset="-122"/>
              <a:sym typeface="Webdings" pitchFamily="18" charset="2"/>
            </a:endParaRPr>
          </a:p>
        </p:txBody>
      </p:sp>
      <p:graphicFrame>
        <p:nvGraphicFramePr>
          <p:cNvPr id="61" name="表格 60"/>
          <p:cNvGraphicFramePr>
            <a:graphicFrameLocks noGrp="1"/>
          </p:cNvGraphicFramePr>
          <p:nvPr>
            <p:extLst>
              <p:ext uri="{D42A27DB-BD31-4B8C-83A1-F6EECF244321}">
                <p14:modId xmlns:p14="http://schemas.microsoft.com/office/powerpoint/2010/main" val="3870603609"/>
              </p:ext>
            </p:extLst>
          </p:nvPr>
        </p:nvGraphicFramePr>
        <p:xfrm>
          <a:off x="463334" y="1165784"/>
          <a:ext cx="500066" cy="5143536"/>
        </p:xfrm>
        <a:graphic>
          <a:graphicData uri="http://schemas.openxmlformats.org/drawingml/2006/table">
            <a:tbl>
              <a:tblPr firstRow="1" bandRow="1">
                <a:tableStyleId>{5C22544A-7EE6-4342-B048-85BDC9FD1C3A}</a:tableStyleId>
              </a:tblPr>
              <a:tblGrid>
                <a:gridCol w="500066">
                  <a:extLst>
                    <a:ext uri="{9D8B030D-6E8A-4147-A177-3AD203B41FA5}">
                      <a16:colId xmlns:a16="http://schemas.microsoft.com/office/drawing/2014/main" val="20000"/>
                    </a:ext>
                  </a:extLst>
                </a:gridCol>
              </a:tblGrid>
              <a:tr h="8572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t>0</a:t>
                      </a:r>
                    </a:p>
                  </a:txBody>
                  <a:tcPr>
                    <a:solidFill>
                      <a:srgbClr val="7030A0">
                        <a:alpha val="84000"/>
                      </a:srgbClr>
                    </a:solidFill>
                  </a:tcPr>
                </a:tc>
                <a:extLst>
                  <a:ext uri="{0D108BD9-81ED-4DB2-BD59-A6C34878D82A}">
                    <a16:rowId xmlns:a16="http://schemas.microsoft.com/office/drawing/2014/main" val="10000"/>
                  </a:ext>
                </a:extLst>
              </a:tr>
              <a:tr h="8572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kern="1200" dirty="0">
                          <a:solidFill>
                            <a:schemeClr val="lt1"/>
                          </a:solidFill>
                          <a:latin typeface="+mn-lt"/>
                          <a:ea typeface="+mn-ea"/>
                          <a:cs typeface="+mn-cs"/>
                        </a:rPr>
                        <a:t>1</a:t>
                      </a:r>
                    </a:p>
                  </a:txBody>
                  <a:tcPr>
                    <a:solidFill>
                      <a:srgbClr val="7030A0">
                        <a:alpha val="84000"/>
                      </a:srgbClr>
                    </a:solidFill>
                  </a:tcPr>
                </a:tc>
                <a:extLst>
                  <a:ext uri="{0D108BD9-81ED-4DB2-BD59-A6C34878D82A}">
                    <a16:rowId xmlns:a16="http://schemas.microsoft.com/office/drawing/2014/main" val="10001"/>
                  </a:ext>
                </a:extLst>
              </a:tr>
              <a:tr h="8572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kern="1200" dirty="0">
                          <a:solidFill>
                            <a:schemeClr val="lt1"/>
                          </a:solidFill>
                          <a:latin typeface="+mn-lt"/>
                          <a:ea typeface="+mn-ea"/>
                          <a:cs typeface="+mn-cs"/>
                        </a:rPr>
                        <a:t>2</a:t>
                      </a:r>
                      <a:endParaRPr lang="zh-CN" altLang="en-US" sz="2400" b="1" kern="1200" dirty="0">
                        <a:solidFill>
                          <a:schemeClr val="lt1"/>
                        </a:solidFill>
                        <a:latin typeface="+mn-lt"/>
                        <a:ea typeface="+mn-ea"/>
                        <a:cs typeface="+mn-cs"/>
                      </a:endParaRPr>
                    </a:p>
                  </a:txBody>
                  <a:tcPr>
                    <a:solidFill>
                      <a:srgbClr val="7030A0">
                        <a:alpha val="84000"/>
                      </a:srgbClr>
                    </a:solidFill>
                  </a:tcPr>
                </a:tc>
                <a:extLst>
                  <a:ext uri="{0D108BD9-81ED-4DB2-BD59-A6C34878D82A}">
                    <a16:rowId xmlns:a16="http://schemas.microsoft.com/office/drawing/2014/main" val="10002"/>
                  </a:ext>
                </a:extLst>
              </a:tr>
              <a:tr h="8572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kern="1200" dirty="0">
                          <a:solidFill>
                            <a:schemeClr val="lt1"/>
                          </a:solidFill>
                          <a:latin typeface="+mn-lt"/>
                          <a:ea typeface="+mn-ea"/>
                          <a:cs typeface="+mn-cs"/>
                        </a:rPr>
                        <a:t>3</a:t>
                      </a:r>
                      <a:endParaRPr lang="zh-CN" altLang="en-US" sz="2400" b="1" kern="1200" dirty="0">
                        <a:solidFill>
                          <a:schemeClr val="lt1"/>
                        </a:solidFill>
                        <a:latin typeface="+mn-lt"/>
                        <a:ea typeface="+mn-ea"/>
                        <a:cs typeface="+mn-cs"/>
                      </a:endParaRPr>
                    </a:p>
                  </a:txBody>
                  <a:tcPr>
                    <a:solidFill>
                      <a:srgbClr val="7030A0">
                        <a:alpha val="84000"/>
                      </a:srgbClr>
                    </a:solidFill>
                  </a:tcPr>
                </a:tc>
                <a:extLst>
                  <a:ext uri="{0D108BD9-81ED-4DB2-BD59-A6C34878D82A}">
                    <a16:rowId xmlns:a16="http://schemas.microsoft.com/office/drawing/2014/main" val="10003"/>
                  </a:ext>
                </a:extLst>
              </a:tr>
              <a:tr h="8572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kern="1200" dirty="0">
                          <a:solidFill>
                            <a:schemeClr val="lt1"/>
                          </a:solidFill>
                          <a:latin typeface="+mn-lt"/>
                          <a:ea typeface="+mn-ea"/>
                          <a:cs typeface="+mn-cs"/>
                        </a:rPr>
                        <a:t>4</a:t>
                      </a:r>
                      <a:endParaRPr lang="zh-CN" altLang="en-US" sz="2400" b="1" kern="1200" dirty="0">
                        <a:solidFill>
                          <a:schemeClr val="lt1"/>
                        </a:solidFill>
                        <a:latin typeface="+mn-lt"/>
                        <a:ea typeface="+mn-ea"/>
                        <a:cs typeface="+mn-cs"/>
                      </a:endParaRPr>
                    </a:p>
                  </a:txBody>
                  <a:tcPr>
                    <a:solidFill>
                      <a:srgbClr val="7030A0">
                        <a:alpha val="84000"/>
                      </a:srgbClr>
                    </a:solidFill>
                  </a:tcPr>
                </a:tc>
                <a:extLst>
                  <a:ext uri="{0D108BD9-81ED-4DB2-BD59-A6C34878D82A}">
                    <a16:rowId xmlns:a16="http://schemas.microsoft.com/office/drawing/2014/main" val="10004"/>
                  </a:ext>
                </a:extLst>
              </a:tr>
              <a:tr h="8572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kern="1200" dirty="0">
                          <a:solidFill>
                            <a:schemeClr val="lt1"/>
                          </a:solidFill>
                          <a:latin typeface="+mn-lt"/>
                          <a:ea typeface="+mn-ea"/>
                          <a:cs typeface="+mn-cs"/>
                        </a:rPr>
                        <a:t>5</a:t>
                      </a:r>
                      <a:endParaRPr lang="zh-CN" altLang="en-US" sz="2400" b="1" kern="1200" dirty="0">
                        <a:solidFill>
                          <a:schemeClr val="lt1"/>
                        </a:solidFill>
                        <a:latin typeface="+mn-lt"/>
                        <a:ea typeface="+mn-ea"/>
                        <a:cs typeface="+mn-cs"/>
                      </a:endParaRPr>
                    </a:p>
                  </a:txBody>
                  <a:tcPr>
                    <a:solidFill>
                      <a:srgbClr val="7030A0">
                        <a:alpha val="84000"/>
                      </a:srgbClr>
                    </a:solidFill>
                  </a:tcPr>
                </a:tc>
                <a:extLst>
                  <a:ext uri="{0D108BD9-81ED-4DB2-BD59-A6C34878D82A}">
                    <a16:rowId xmlns:a16="http://schemas.microsoft.com/office/drawing/2014/main" val="10005"/>
                  </a:ext>
                </a:extLst>
              </a:tr>
            </a:tbl>
          </a:graphicData>
        </a:graphic>
      </p:graphicFrame>
      <p:sp>
        <p:nvSpPr>
          <p:cNvPr id="73" name="椭圆 72" descr="32"/>
          <p:cNvSpPr/>
          <p:nvPr/>
        </p:nvSpPr>
        <p:spPr bwMode="auto">
          <a:xfrm>
            <a:off x="3402772" y="1094346"/>
            <a:ext cx="785818" cy="714380"/>
          </a:xfrm>
          <a:prstGeom prst="ellipse">
            <a:avLst/>
          </a:prstGeom>
          <a:gradFill flip="none" rotWithShape="1">
            <a:gsLst>
              <a:gs pos="0">
                <a:srgbClr val="03D4A8"/>
              </a:gs>
              <a:gs pos="25000">
                <a:srgbClr val="21D6E0"/>
              </a:gs>
              <a:gs pos="75000">
                <a:srgbClr val="0087E6"/>
              </a:gs>
              <a:gs pos="100000">
                <a:srgbClr val="005CBF"/>
              </a:gs>
            </a:gsLst>
            <a:lin ang="16200000" scaled="0"/>
            <a:tileRect/>
          </a:gradFill>
          <a:ln w="25400" cap="flat" cmpd="sng" algn="ctr">
            <a:solidFill>
              <a:schemeClr val="tx1"/>
            </a:solidFill>
            <a:prstDash val="solid"/>
            <a:round/>
            <a:headEnd type="none" w="med" len="med"/>
            <a:tailEnd type="none" w="med" len="med"/>
          </a:ln>
          <a:effectLst/>
          <a:scene3d>
            <a:camera prst="orthographicFront"/>
            <a:lightRig rig="threePt" dir="t"/>
          </a:scene3d>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i="0" u="none" strike="noStrike" cap="none" normalizeH="0" baseline="0" dirty="0">
                <a:ln>
                  <a:noFill/>
                </a:ln>
                <a:solidFill>
                  <a:schemeClr val="tx1"/>
                </a:solidFill>
                <a:effectLst/>
                <a:latin typeface="Times New Roman" pitchFamily="18" charset="0"/>
                <a:ea typeface="宋体" pitchFamily="2" charset="-122"/>
              </a:rPr>
              <a:t>12</a:t>
            </a:r>
            <a:endParaRPr kumimoji="1" lang="zh-CN" altLang="en-US" sz="2400" i="0" u="none" strike="noStrike" cap="none" normalizeH="0" baseline="0" dirty="0">
              <a:ln>
                <a:noFill/>
              </a:ln>
              <a:solidFill>
                <a:schemeClr val="tx1"/>
              </a:solidFill>
              <a:effectLst/>
              <a:latin typeface="Times New Roman" pitchFamily="18" charset="0"/>
              <a:ea typeface="宋体" pitchFamily="2" charset="-122"/>
            </a:endParaRPr>
          </a:p>
        </p:txBody>
      </p:sp>
      <p:sp>
        <p:nvSpPr>
          <p:cNvPr id="74" name="椭圆 73" descr="32"/>
          <p:cNvSpPr/>
          <p:nvPr/>
        </p:nvSpPr>
        <p:spPr bwMode="auto">
          <a:xfrm>
            <a:off x="3402772" y="1951602"/>
            <a:ext cx="785818" cy="714380"/>
          </a:xfrm>
          <a:prstGeom prst="ellipse">
            <a:avLst/>
          </a:prstGeom>
          <a:gradFill flip="none" rotWithShape="1">
            <a:gsLst>
              <a:gs pos="0">
                <a:srgbClr val="03D4A8"/>
              </a:gs>
              <a:gs pos="25000">
                <a:srgbClr val="21D6E0"/>
              </a:gs>
              <a:gs pos="75000">
                <a:srgbClr val="0087E6"/>
              </a:gs>
              <a:gs pos="100000">
                <a:srgbClr val="005CBF"/>
              </a:gs>
            </a:gsLst>
            <a:lin ang="16200000" scaled="0"/>
            <a:tileRect/>
          </a:gradFill>
          <a:ln w="25400" cap="flat" cmpd="sng" algn="ctr">
            <a:solidFill>
              <a:schemeClr val="tx1"/>
            </a:solidFill>
            <a:prstDash val="solid"/>
            <a:round/>
            <a:headEnd type="none" w="med" len="med"/>
            <a:tailEnd type="none" w="med" len="med"/>
          </a:ln>
          <a:effectLst/>
          <a:scene3d>
            <a:camera prst="orthographicFront"/>
            <a:lightRig rig="threePt" dir="t"/>
          </a:scene3d>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44</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75" name="椭圆 74" descr="32"/>
          <p:cNvSpPr/>
          <p:nvPr/>
        </p:nvSpPr>
        <p:spPr bwMode="auto">
          <a:xfrm>
            <a:off x="3402772" y="2880296"/>
            <a:ext cx="785818" cy="714380"/>
          </a:xfrm>
          <a:prstGeom prst="ellipse">
            <a:avLst/>
          </a:prstGeom>
          <a:gradFill flip="none" rotWithShape="1">
            <a:gsLst>
              <a:gs pos="0">
                <a:srgbClr val="03D4A8"/>
              </a:gs>
              <a:gs pos="25000">
                <a:srgbClr val="21D6E0"/>
              </a:gs>
              <a:gs pos="75000">
                <a:srgbClr val="0087E6"/>
              </a:gs>
              <a:gs pos="100000">
                <a:srgbClr val="005CBF"/>
              </a:gs>
            </a:gsLst>
            <a:lin ang="16200000" scaled="0"/>
            <a:tileRect/>
          </a:gradFill>
          <a:ln w="25400" cap="flat" cmpd="sng" algn="ctr">
            <a:solidFill>
              <a:schemeClr val="tx1"/>
            </a:solidFill>
            <a:prstDash val="solid"/>
            <a:round/>
            <a:headEnd type="none" w="med" len="med"/>
            <a:tailEnd type="none" w="med" len="med"/>
          </a:ln>
          <a:effectLst/>
          <a:scene3d>
            <a:camera prst="orthographicFront"/>
            <a:lightRig rig="threePt" dir="t"/>
          </a:scene3d>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36</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76" name="椭圆 75" descr="32"/>
          <p:cNvSpPr/>
          <p:nvPr/>
        </p:nvSpPr>
        <p:spPr bwMode="auto">
          <a:xfrm>
            <a:off x="3402772" y="3737552"/>
            <a:ext cx="785818" cy="714380"/>
          </a:xfrm>
          <a:prstGeom prst="ellipse">
            <a:avLst/>
          </a:prstGeom>
          <a:gradFill flip="none" rotWithShape="1">
            <a:gsLst>
              <a:gs pos="0">
                <a:srgbClr val="03D4A8"/>
              </a:gs>
              <a:gs pos="25000">
                <a:srgbClr val="21D6E0"/>
              </a:gs>
              <a:gs pos="75000">
                <a:srgbClr val="0087E6"/>
              </a:gs>
              <a:gs pos="100000">
                <a:srgbClr val="005CBF"/>
              </a:gs>
            </a:gsLst>
            <a:lin ang="16200000" scaled="0"/>
            <a:tileRect/>
          </a:gradFill>
          <a:ln w="25400" cap="flat" cmpd="sng" algn="ctr">
            <a:solidFill>
              <a:schemeClr val="tx1"/>
            </a:solidFill>
            <a:prstDash val="solid"/>
            <a:round/>
            <a:headEnd type="none" w="med" len="med"/>
            <a:tailEnd type="none" w="med" len="med"/>
          </a:ln>
          <a:effectLst/>
          <a:scene3d>
            <a:camera prst="orthographicFront"/>
            <a:lightRig rig="threePt" dir="t"/>
          </a:scene3d>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59</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77" name="椭圆 76" descr="32"/>
          <p:cNvSpPr/>
          <p:nvPr/>
        </p:nvSpPr>
        <p:spPr bwMode="auto">
          <a:xfrm>
            <a:off x="3402772" y="4594808"/>
            <a:ext cx="785818" cy="714380"/>
          </a:xfrm>
          <a:prstGeom prst="ellipse">
            <a:avLst/>
          </a:prstGeom>
          <a:gradFill flip="none" rotWithShape="1">
            <a:gsLst>
              <a:gs pos="0">
                <a:srgbClr val="03D4A8"/>
              </a:gs>
              <a:gs pos="25000">
                <a:srgbClr val="21D6E0"/>
              </a:gs>
              <a:gs pos="75000">
                <a:srgbClr val="0087E6"/>
              </a:gs>
              <a:gs pos="100000">
                <a:srgbClr val="005CBF"/>
              </a:gs>
            </a:gsLst>
            <a:lin ang="16200000" scaled="0"/>
            <a:tileRect/>
          </a:gradFill>
          <a:ln w="25400" cap="flat" cmpd="sng" algn="ctr">
            <a:solidFill>
              <a:schemeClr val="tx1"/>
            </a:solidFill>
            <a:prstDash val="solid"/>
            <a:round/>
            <a:headEnd type="none" w="med" len="med"/>
            <a:tailEnd type="none" w="med" len="med"/>
          </a:ln>
          <a:effectLst/>
          <a:scene3d>
            <a:camera prst="orthographicFront"/>
            <a:lightRig rig="threePt" dir="t"/>
          </a:scene3d>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43</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78" name="椭圆 77" descr="32"/>
          <p:cNvSpPr/>
          <p:nvPr/>
        </p:nvSpPr>
        <p:spPr bwMode="auto">
          <a:xfrm>
            <a:off x="3402772" y="5523502"/>
            <a:ext cx="785818" cy="714380"/>
          </a:xfrm>
          <a:prstGeom prst="ellipse">
            <a:avLst/>
          </a:prstGeom>
          <a:solidFill>
            <a:schemeClr val="accent6">
              <a:lumMod val="60000"/>
              <a:lumOff val="40000"/>
              <a:alpha val="5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dirty="0">
                <a:latin typeface="Times New Roman" pitchFamily="18" charset="0"/>
                <a:ea typeface="宋体" pitchFamily="2" charset="-122"/>
              </a:rPr>
              <a:t>62</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79" name="右箭头 78"/>
          <p:cNvSpPr/>
          <p:nvPr/>
        </p:nvSpPr>
        <p:spPr bwMode="auto">
          <a:xfrm>
            <a:off x="2259764" y="1094346"/>
            <a:ext cx="785818" cy="785818"/>
          </a:xfrm>
          <a:prstGeom prst="rightArrow">
            <a:avLst/>
          </a:prstGeom>
          <a:solidFill>
            <a:srgbClr val="FFC000">
              <a:alpha val="46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    j</a:t>
            </a:r>
            <a:endParaRPr kumimoji="1" lang="zh-CN" altLang="en-US" sz="1600" b="1" i="0" u="none" strike="noStrike" cap="none" normalizeH="0" baseline="0" dirty="0">
              <a:ln>
                <a:noFill/>
              </a:ln>
              <a:solidFill>
                <a:schemeClr val="tx1"/>
              </a:solidFill>
              <a:effectLst/>
              <a:latin typeface="Times New Roman" pitchFamily="18" charset="0"/>
              <a:ea typeface="宋体" pitchFamily="2" charset="-122"/>
            </a:endParaRPr>
          </a:p>
        </p:txBody>
      </p:sp>
      <p:sp>
        <p:nvSpPr>
          <p:cNvPr id="80" name="右箭头 79"/>
          <p:cNvSpPr/>
          <p:nvPr/>
        </p:nvSpPr>
        <p:spPr bwMode="auto">
          <a:xfrm>
            <a:off x="1259632" y="5452064"/>
            <a:ext cx="785818" cy="785818"/>
          </a:xfrm>
          <a:prstGeom prst="rightArrow">
            <a:avLst/>
          </a:prstGeom>
          <a:solidFill>
            <a:srgbClr val="FFC000">
              <a:alpha val="46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   </a:t>
            </a:r>
            <a:r>
              <a:rPr kumimoji="1" lang="en-US" altLang="zh-CN" sz="1600" b="1" i="0" u="none" strike="noStrike" cap="none" normalizeH="0" baseline="0" dirty="0" err="1">
                <a:ln>
                  <a:noFill/>
                </a:ln>
                <a:solidFill>
                  <a:schemeClr val="tx1"/>
                </a:solidFill>
                <a:effectLst/>
                <a:latin typeface="Times New Roman" pitchFamily="18" charset="0"/>
                <a:ea typeface="宋体" pitchFamily="2" charset="-122"/>
              </a:rPr>
              <a:t>i</a:t>
            </a:r>
            <a:endParaRPr kumimoji="1" lang="zh-CN" altLang="en-US" sz="1600" b="1" i="0" u="none" strike="noStrike" cap="none" normalizeH="0" baseline="0" dirty="0">
              <a:ln>
                <a:noFill/>
              </a:ln>
              <a:solidFill>
                <a:schemeClr val="tx1"/>
              </a:solidFill>
              <a:effectLst/>
              <a:latin typeface="Times New Roman" pitchFamily="18" charset="0"/>
              <a:ea typeface="宋体" pitchFamily="2" charset="-122"/>
            </a:endParaRPr>
          </a:p>
        </p:txBody>
      </p:sp>
      <p:sp>
        <p:nvSpPr>
          <p:cNvPr id="81" name="右箭头 80"/>
          <p:cNvSpPr/>
          <p:nvPr/>
        </p:nvSpPr>
        <p:spPr bwMode="auto">
          <a:xfrm>
            <a:off x="2259764" y="2808858"/>
            <a:ext cx="785818" cy="785818"/>
          </a:xfrm>
          <a:prstGeom prst="rightArrow">
            <a:avLst/>
          </a:prstGeom>
          <a:solidFill>
            <a:srgbClr val="FFC000">
              <a:alpha val="46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    j</a:t>
            </a:r>
            <a:endParaRPr kumimoji="1" lang="zh-CN" altLang="en-US" sz="1600" b="1" i="0" u="none" strike="noStrike" cap="none" normalizeH="0" baseline="0" dirty="0">
              <a:ln>
                <a:noFill/>
              </a:ln>
              <a:solidFill>
                <a:schemeClr val="tx1"/>
              </a:solidFill>
              <a:effectLst/>
              <a:latin typeface="Times New Roman" pitchFamily="18" charset="0"/>
              <a:ea typeface="宋体" pitchFamily="2" charset="-122"/>
            </a:endParaRPr>
          </a:p>
        </p:txBody>
      </p:sp>
      <p:sp>
        <p:nvSpPr>
          <p:cNvPr id="82" name="椭圆 81" descr="32"/>
          <p:cNvSpPr/>
          <p:nvPr/>
        </p:nvSpPr>
        <p:spPr bwMode="auto">
          <a:xfrm>
            <a:off x="3402772" y="1094346"/>
            <a:ext cx="785818" cy="714380"/>
          </a:xfrm>
          <a:prstGeom prst="ellipse">
            <a:avLst/>
          </a:prstGeom>
          <a:gradFill flip="none" rotWithShape="1">
            <a:gsLst>
              <a:gs pos="0">
                <a:srgbClr val="03D4A8"/>
              </a:gs>
              <a:gs pos="25000">
                <a:srgbClr val="21D6E0"/>
              </a:gs>
              <a:gs pos="75000">
                <a:srgbClr val="0087E6"/>
              </a:gs>
              <a:gs pos="100000">
                <a:srgbClr val="005CBF"/>
              </a:gs>
            </a:gsLst>
            <a:lin ang="16200000" scaled="0"/>
            <a:tileRect/>
          </a:gradFill>
          <a:ln w="25400" cap="flat" cmpd="sng" algn="ctr">
            <a:solidFill>
              <a:schemeClr val="tx1"/>
            </a:solidFill>
            <a:prstDash val="solid"/>
            <a:round/>
            <a:headEnd type="none" w="med" len="med"/>
            <a:tailEnd type="none" w="med" len="med"/>
          </a:ln>
          <a:effectLst/>
          <a:scene3d>
            <a:camera prst="orthographicFront"/>
            <a:lightRig rig="threePt" dir="t"/>
          </a:scene3d>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i="0" u="none" strike="noStrike" cap="none" normalizeH="0" baseline="0" dirty="0">
                <a:ln>
                  <a:noFill/>
                </a:ln>
                <a:solidFill>
                  <a:schemeClr val="tx1"/>
                </a:solidFill>
                <a:effectLst/>
                <a:latin typeface="Times New Roman" pitchFamily="18" charset="0"/>
                <a:ea typeface="宋体" pitchFamily="2" charset="-122"/>
              </a:rPr>
              <a:t>12</a:t>
            </a:r>
            <a:endParaRPr kumimoji="1" lang="zh-CN" altLang="en-US" sz="2400" i="0" u="none" strike="noStrike" cap="none" normalizeH="0" baseline="0" dirty="0">
              <a:ln>
                <a:noFill/>
              </a:ln>
              <a:solidFill>
                <a:schemeClr val="tx1"/>
              </a:solidFill>
              <a:effectLst/>
              <a:latin typeface="Times New Roman" pitchFamily="18" charset="0"/>
              <a:ea typeface="宋体" pitchFamily="2" charset="-122"/>
            </a:endParaRPr>
          </a:p>
        </p:txBody>
      </p:sp>
      <p:sp>
        <p:nvSpPr>
          <p:cNvPr id="83" name="椭圆 82" descr="32"/>
          <p:cNvSpPr/>
          <p:nvPr/>
        </p:nvSpPr>
        <p:spPr bwMode="auto">
          <a:xfrm>
            <a:off x="3402772" y="1951602"/>
            <a:ext cx="785818" cy="714380"/>
          </a:xfrm>
          <a:prstGeom prst="ellipse">
            <a:avLst/>
          </a:prstGeom>
          <a:gradFill flip="none" rotWithShape="1">
            <a:gsLst>
              <a:gs pos="0">
                <a:srgbClr val="03D4A8"/>
              </a:gs>
              <a:gs pos="25000">
                <a:srgbClr val="21D6E0"/>
              </a:gs>
              <a:gs pos="75000">
                <a:srgbClr val="0087E6"/>
              </a:gs>
              <a:gs pos="100000">
                <a:srgbClr val="005CBF"/>
              </a:gs>
            </a:gsLst>
            <a:lin ang="16200000" scaled="0"/>
            <a:tileRect/>
          </a:gradFill>
          <a:ln w="25400" cap="flat" cmpd="sng" algn="ctr">
            <a:solidFill>
              <a:schemeClr val="tx1"/>
            </a:solidFill>
            <a:prstDash val="solid"/>
            <a:round/>
            <a:headEnd type="none" w="med" len="med"/>
            <a:tailEnd type="none" w="med" len="med"/>
          </a:ln>
          <a:effectLst/>
          <a:scene3d>
            <a:camera prst="orthographicFront"/>
            <a:lightRig rig="threePt" dir="t"/>
          </a:scene3d>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dirty="0">
                <a:latin typeface="Times New Roman" pitchFamily="18" charset="0"/>
                <a:ea typeface="宋体" pitchFamily="2" charset="-122"/>
              </a:rPr>
              <a:t>36</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84" name="椭圆 83" descr="32"/>
          <p:cNvSpPr/>
          <p:nvPr/>
        </p:nvSpPr>
        <p:spPr bwMode="auto">
          <a:xfrm>
            <a:off x="3402772" y="2880296"/>
            <a:ext cx="785818" cy="714380"/>
          </a:xfrm>
          <a:prstGeom prst="ellipse">
            <a:avLst/>
          </a:prstGeom>
          <a:gradFill flip="none" rotWithShape="1">
            <a:gsLst>
              <a:gs pos="0">
                <a:srgbClr val="03D4A8"/>
              </a:gs>
              <a:gs pos="25000">
                <a:srgbClr val="21D6E0"/>
              </a:gs>
              <a:gs pos="75000">
                <a:srgbClr val="0087E6"/>
              </a:gs>
              <a:gs pos="100000">
                <a:srgbClr val="005CBF"/>
              </a:gs>
            </a:gsLst>
            <a:lin ang="16200000" scaled="0"/>
            <a:tileRect/>
          </a:gradFill>
          <a:ln w="25400" cap="flat" cmpd="sng" algn="ctr">
            <a:solidFill>
              <a:schemeClr val="tx1"/>
            </a:solidFill>
            <a:prstDash val="solid"/>
            <a:round/>
            <a:headEnd type="none" w="med" len="med"/>
            <a:tailEnd type="none" w="med" len="med"/>
          </a:ln>
          <a:effectLst/>
          <a:scene3d>
            <a:camera prst="orthographicFront"/>
            <a:lightRig rig="threePt" dir="t"/>
          </a:scene3d>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dirty="0">
                <a:latin typeface="Times New Roman" pitchFamily="18" charset="0"/>
                <a:ea typeface="宋体" pitchFamily="2" charset="-122"/>
              </a:rPr>
              <a:t>44</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85" name="椭圆 84" descr="32"/>
          <p:cNvSpPr/>
          <p:nvPr/>
        </p:nvSpPr>
        <p:spPr bwMode="auto">
          <a:xfrm>
            <a:off x="3402772" y="3737552"/>
            <a:ext cx="785818" cy="714380"/>
          </a:xfrm>
          <a:prstGeom prst="ellipse">
            <a:avLst/>
          </a:prstGeom>
          <a:gradFill flip="none" rotWithShape="1">
            <a:gsLst>
              <a:gs pos="0">
                <a:srgbClr val="03D4A8"/>
              </a:gs>
              <a:gs pos="25000">
                <a:srgbClr val="21D6E0"/>
              </a:gs>
              <a:gs pos="75000">
                <a:srgbClr val="0087E6"/>
              </a:gs>
              <a:gs pos="100000">
                <a:srgbClr val="005CBF"/>
              </a:gs>
            </a:gsLst>
            <a:lin ang="16200000" scaled="0"/>
            <a:tileRect/>
          </a:gradFill>
          <a:ln w="25400" cap="flat" cmpd="sng" algn="ctr">
            <a:solidFill>
              <a:schemeClr val="tx1"/>
            </a:solidFill>
            <a:prstDash val="solid"/>
            <a:round/>
            <a:headEnd type="none" w="med" len="med"/>
            <a:tailEnd type="none" w="med" len="med"/>
          </a:ln>
          <a:effectLst/>
          <a:scene3d>
            <a:camera prst="orthographicFront"/>
            <a:lightRig rig="threePt" dir="t"/>
          </a:scene3d>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dirty="0">
                <a:latin typeface="Times New Roman" pitchFamily="18" charset="0"/>
                <a:ea typeface="宋体" pitchFamily="2" charset="-122"/>
              </a:rPr>
              <a:t>43</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86" name="椭圆 85" descr="32"/>
          <p:cNvSpPr/>
          <p:nvPr/>
        </p:nvSpPr>
        <p:spPr bwMode="auto">
          <a:xfrm>
            <a:off x="3402772" y="4594808"/>
            <a:ext cx="785818" cy="714380"/>
          </a:xfrm>
          <a:prstGeom prst="ellipse">
            <a:avLst/>
          </a:prstGeom>
          <a:solidFill>
            <a:schemeClr val="accent6">
              <a:lumMod val="60000"/>
              <a:lumOff val="40000"/>
              <a:alpha val="48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dirty="0">
                <a:latin typeface="Times New Roman" pitchFamily="18" charset="0"/>
                <a:ea typeface="宋体" pitchFamily="2" charset="-122"/>
              </a:rPr>
              <a:t>59</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87" name="椭圆 86" descr="32"/>
          <p:cNvSpPr/>
          <p:nvPr/>
        </p:nvSpPr>
        <p:spPr bwMode="auto">
          <a:xfrm>
            <a:off x="3402772" y="5523502"/>
            <a:ext cx="785818" cy="714380"/>
          </a:xfrm>
          <a:prstGeom prst="ellipse">
            <a:avLst/>
          </a:prstGeom>
          <a:solidFill>
            <a:schemeClr val="accent6">
              <a:lumMod val="60000"/>
              <a:lumOff val="40000"/>
              <a:alpha val="5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dirty="0">
                <a:latin typeface="Times New Roman" pitchFamily="18" charset="0"/>
                <a:ea typeface="宋体" pitchFamily="2" charset="-122"/>
              </a:rPr>
              <a:t>62</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88" name="右箭头 87"/>
          <p:cNvSpPr/>
          <p:nvPr/>
        </p:nvSpPr>
        <p:spPr bwMode="auto">
          <a:xfrm>
            <a:off x="2259764" y="1094346"/>
            <a:ext cx="785818" cy="785818"/>
          </a:xfrm>
          <a:prstGeom prst="rightArrow">
            <a:avLst/>
          </a:prstGeom>
          <a:solidFill>
            <a:srgbClr val="FFC000">
              <a:alpha val="46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    j</a:t>
            </a:r>
            <a:endParaRPr kumimoji="1" lang="zh-CN" altLang="en-US" sz="1600" b="1" i="0" u="none" strike="noStrike" cap="none" normalizeH="0" baseline="0" dirty="0">
              <a:ln>
                <a:noFill/>
              </a:ln>
              <a:solidFill>
                <a:schemeClr val="tx1"/>
              </a:solidFill>
              <a:effectLst/>
              <a:latin typeface="Times New Roman" pitchFamily="18" charset="0"/>
              <a:ea typeface="宋体" pitchFamily="2" charset="-122"/>
            </a:endParaRPr>
          </a:p>
        </p:txBody>
      </p:sp>
      <p:sp>
        <p:nvSpPr>
          <p:cNvPr id="89" name="右箭头 88"/>
          <p:cNvSpPr/>
          <p:nvPr/>
        </p:nvSpPr>
        <p:spPr bwMode="auto">
          <a:xfrm>
            <a:off x="1259632" y="4523370"/>
            <a:ext cx="785818" cy="785818"/>
          </a:xfrm>
          <a:prstGeom prst="rightArrow">
            <a:avLst/>
          </a:prstGeom>
          <a:solidFill>
            <a:srgbClr val="FFC000">
              <a:alpha val="46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   </a:t>
            </a:r>
            <a:r>
              <a:rPr kumimoji="1" lang="en-US" altLang="zh-CN" sz="1600" b="1" i="0" u="none" strike="noStrike" cap="none" normalizeH="0" baseline="0" dirty="0" err="1">
                <a:ln>
                  <a:noFill/>
                </a:ln>
                <a:solidFill>
                  <a:schemeClr val="tx1"/>
                </a:solidFill>
                <a:effectLst/>
                <a:latin typeface="Times New Roman" pitchFamily="18" charset="0"/>
                <a:ea typeface="宋体" pitchFamily="2" charset="-122"/>
              </a:rPr>
              <a:t>i</a:t>
            </a:r>
            <a:endParaRPr kumimoji="1" lang="zh-CN" altLang="en-US" sz="1600" b="1" i="0" u="none" strike="noStrike" cap="none" normalizeH="0" baseline="0" dirty="0">
              <a:ln>
                <a:noFill/>
              </a:ln>
              <a:solidFill>
                <a:schemeClr val="tx1"/>
              </a:solidFill>
              <a:effectLst/>
              <a:latin typeface="Times New Roman" pitchFamily="18" charset="0"/>
              <a:ea typeface="宋体" pitchFamily="2" charset="-122"/>
            </a:endParaRPr>
          </a:p>
        </p:txBody>
      </p:sp>
      <p:sp>
        <p:nvSpPr>
          <p:cNvPr id="90" name="右箭头 89"/>
          <p:cNvSpPr/>
          <p:nvPr/>
        </p:nvSpPr>
        <p:spPr bwMode="auto">
          <a:xfrm>
            <a:off x="2259764" y="2808858"/>
            <a:ext cx="785818" cy="785818"/>
          </a:xfrm>
          <a:prstGeom prst="rightArrow">
            <a:avLst/>
          </a:prstGeom>
          <a:solidFill>
            <a:srgbClr val="FFC000">
              <a:alpha val="46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    j</a:t>
            </a:r>
            <a:endParaRPr kumimoji="1" lang="zh-CN" altLang="en-US" sz="1600" b="1" i="0" u="none" strike="noStrike" cap="none" normalizeH="0" baseline="0" dirty="0">
              <a:ln>
                <a:noFill/>
              </a:ln>
              <a:solidFill>
                <a:schemeClr val="tx1"/>
              </a:solidFill>
              <a:effectLst/>
              <a:latin typeface="Times New Roman" pitchFamily="18" charset="0"/>
              <a:ea typeface="宋体" pitchFamily="2" charset="-122"/>
            </a:endParaRPr>
          </a:p>
        </p:txBody>
      </p:sp>
      <p:sp>
        <p:nvSpPr>
          <p:cNvPr id="91" name="椭圆 90" descr="32"/>
          <p:cNvSpPr/>
          <p:nvPr/>
        </p:nvSpPr>
        <p:spPr bwMode="auto">
          <a:xfrm>
            <a:off x="3402772" y="1094346"/>
            <a:ext cx="785818" cy="714380"/>
          </a:xfrm>
          <a:prstGeom prst="ellipse">
            <a:avLst/>
          </a:prstGeom>
          <a:gradFill flip="none" rotWithShape="1">
            <a:gsLst>
              <a:gs pos="0">
                <a:srgbClr val="03D4A8"/>
              </a:gs>
              <a:gs pos="25000">
                <a:srgbClr val="21D6E0"/>
              </a:gs>
              <a:gs pos="75000">
                <a:srgbClr val="0087E6"/>
              </a:gs>
              <a:gs pos="100000">
                <a:srgbClr val="005CBF"/>
              </a:gs>
            </a:gsLst>
            <a:lin ang="16200000" scaled="0"/>
            <a:tileRect/>
          </a:gradFill>
          <a:ln w="25400" cap="flat" cmpd="sng" algn="ctr">
            <a:solidFill>
              <a:schemeClr val="tx1"/>
            </a:solidFill>
            <a:prstDash val="solid"/>
            <a:round/>
            <a:headEnd type="none" w="med" len="med"/>
            <a:tailEnd type="none" w="med" len="med"/>
          </a:ln>
          <a:effectLst/>
          <a:scene3d>
            <a:camera prst="orthographicFront"/>
            <a:lightRig rig="threePt" dir="t"/>
          </a:scene3d>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i="0" u="none" strike="noStrike" cap="none" normalizeH="0" baseline="0" dirty="0">
                <a:ln>
                  <a:noFill/>
                </a:ln>
                <a:solidFill>
                  <a:schemeClr val="tx1"/>
                </a:solidFill>
                <a:effectLst/>
                <a:latin typeface="Times New Roman" pitchFamily="18" charset="0"/>
                <a:ea typeface="宋体" pitchFamily="2" charset="-122"/>
              </a:rPr>
              <a:t>12</a:t>
            </a:r>
            <a:endParaRPr kumimoji="1" lang="zh-CN" altLang="en-US" sz="2400" i="0" u="none" strike="noStrike" cap="none" normalizeH="0" baseline="0" dirty="0">
              <a:ln>
                <a:noFill/>
              </a:ln>
              <a:solidFill>
                <a:schemeClr val="tx1"/>
              </a:solidFill>
              <a:effectLst/>
              <a:latin typeface="Times New Roman" pitchFamily="18" charset="0"/>
              <a:ea typeface="宋体" pitchFamily="2" charset="-122"/>
            </a:endParaRPr>
          </a:p>
        </p:txBody>
      </p:sp>
      <p:sp>
        <p:nvSpPr>
          <p:cNvPr id="92" name="椭圆 91" descr="32"/>
          <p:cNvSpPr/>
          <p:nvPr/>
        </p:nvSpPr>
        <p:spPr bwMode="auto">
          <a:xfrm>
            <a:off x="3402772" y="1951602"/>
            <a:ext cx="785818" cy="714380"/>
          </a:xfrm>
          <a:prstGeom prst="ellipse">
            <a:avLst/>
          </a:prstGeom>
          <a:gradFill flip="none" rotWithShape="1">
            <a:gsLst>
              <a:gs pos="0">
                <a:srgbClr val="03D4A8"/>
              </a:gs>
              <a:gs pos="25000">
                <a:srgbClr val="21D6E0"/>
              </a:gs>
              <a:gs pos="75000">
                <a:srgbClr val="0087E6"/>
              </a:gs>
              <a:gs pos="100000">
                <a:srgbClr val="005CBF"/>
              </a:gs>
            </a:gsLst>
            <a:lin ang="16200000" scaled="0"/>
            <a:tileRect/>
          </a:gradFill>
          <a:ln w="25400" cap="flat" cmpd="sng" algn="ctr">
            <a:solidFill>
              <a:schemeClr val="tx1"/>
            </a:solidFill>
            <a:prstDash val="solid"/>
            <a:round/>
            <a:headEnd type="none" w="med" len="med"/>
            <a:tailEnd type="none" w="med" len="med"/>
          </a:ln>
          <a:effectLst/>
          <a:scene3d>
            <a:camera prst="orthographicFront"/>
            <a:lightRig rig="threePt" dir="t"/>
          </a:scene3d>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dirty="0">
                <a:latin typeface="Times New Roman" pitchFamily="18" charset="0"/>
                <a:ea typeface="宋体" pitchFamily="2" charset="-122"/>
              </a:rPr>
              <a:t>36</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93" name="椭圆 92" descr="32"/>
          <p:cNvSpPr/>
          <p:nvPr/>
        </p:nvSpPr>
        <p:spPr bwMode="auto">
          <a:xfrm>
            <a:off x="3402772" y="2880296"/>
            <a:ext cx="785818" cy="714380"/>
          </a:xfrm>
          <a:prstGeom prst="ellipse">
            <a:avLst/>
          </a:prstGeom>
          <a:gradFill flip="none" rotWithShape="1">
            <a:gsLst>
              <a:gs pos="0">
                <a:srgbClr val="03D4A8"/>
              </a:gs>
              <a:gs pos="25000">
                <a:srgbClr val="21D6E0"/>
              </a:gs>
              <a:gs pos="75000">
                <a:srgbClr val="0087E6"/>
              </a:gs>
              <a:gs pos="100000">
                <a:srgbClr val="005CBF"/>
              </a:gs>
            </a:gsLst>
            <a:lin ang="16200000" scaled="0"/>
            <a:tileRect/>
          </a:gradFill>
          <a:ln w="25400" cap="flat" cmpd="sng" algn="ctr">
            <a:solidFill>
              <a:schemeClr val="tx1"/>
            </a:solidFill>
            <a:prstDash val="solid"/>
            <a:round/>
            <a:headEnd type="none" w="med" len="med"/>
            <a:tailEnd type="none" w="med" len="med"/>
          </a:ln>
          <a:effectLst/>
          <a:scene3d>
            <a:camera prst="orthographicFront"/>
            <a:lightRig rig="threePt" dir="t"/>
          </a:scene3d>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dirty="0">
                <a:latin typeface="Times New Roman" pitchFamily="18" charset="0"/>
                <a:ea typeface="宋体" pitchFamily="2" charset="-122"/>
              </a:rPr>
              <a:t>43</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94" name="椭圆 93" descr="32"/>
          <p:cNvSpPr/>
          <p:nvPr/>
        </p:nvSpPr>
        <p:spPr bwMode="auto">
          <a:xfrm>
            <a:off x="3402772" y="3737552"/>
            <a:ext cx="785818" cy="714380"/>
          </a:xfrm>
          <a:prstGeom prst="ellipse">
            <a:avLst/>
          </a:prstGeom>
          <a:solidFill>
            <a:schemeClr val="accent6">
              <a:lumMod val="60000"/>
              <a:lumOff val="40000"/>
              <a:alpha val="5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dirty="0">
                <a:latin typeface="Times New Roman" pitchFamily="18" charset="0"/>
                <a:ea typeface="宋体" pitchFamily="2" charset="-122"/>
              </a:rPr>
              <a:t>44</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95" name="椭圆 94" descr="32"/>
          <p:cNvSpPr/>
          <p:nvPr/>
        </p:nvSpPr>
        <p:spPr bwMode="auto">
          <a:xfrm>
            <a:off x="3402772" y="4594808"/>
            <a:ext cx="785818" cy="714380"/>
          </a:xfrm>
          <a:prstGeom prst="ellipse">
            <a:avLst/>
          </a:prstGeom>
          <a:solidFill>
            <a:schemeClr val="accent6">
              <a:lumMod val="60000"/>
              <a:lumOff val="40000"/>
              <a:alpha val="48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dirty="0">
                <a:latin typeface="Times New Roman" pitchFamily="18" charset="0"/>
                <a:ea typeface="宋体" pitchFamily="2" charset="-122"/>
              </a:rPr>
              <a:t>59</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96" name="椭圆 95" descr="32"/>
          <p:cNvSpPr/>
          <p:nvPr/>
        </p:nvSpPr>
        <p:spPr bwMode="auto">
          <a:xfrm>
            <a:off x="3402772" y="5523502"/>
            <a:ext cx="785818" cy="714380"/>
          </a:xfrm>
          <a:prstGeom prst="ellipse">
            <a:avLst/>
          </a:prstGeom>
          <a:solidFill>
            <a:schemeClr val="accent6">
              <a:lumMod val="60000"/>
              <a:lumOff val="40000"/>
              <a:alpha val="5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dirty="0">
                <a:latin typeface="Times New Roman" pitchFamily="18" charset="0"/>
                <a:ea typeface="宋体" pitchFamily="2" charset="-122"/>
              </a:rPr>
              <a:t>62</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97" name="右箭头 96"/>
          <p:cNvSpPr/>
          <p:nvPr/>
        </p:nvSpPr>
        <p:spPr bwMode="auto">
          <a:xfrm>
            <a:off x="2259764" y="1094346"/>
            <a:ext cx="785818" cy="785818"/>
          </a:xfrm>
          <a:prstGeom prst="rightArrow">
            <a:avLst/>
          </a:prstGeom>
          <a:solidFill>
            <a:srgbClr val="FFC000">
              <a:alpha val="46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    j</a:t>
            </a:r>
            <a:endParaRPr kumimoji="1" lang="zh-CN" altLang="en-US" sz="1600" b="1" i="0" u="none" strike="noStrike" cap="none" normalizeH="0" baseline="0" dirty="0">
              <a:ln>
                <a:noFill/>
              </a:ln>
              <a:solidFill>
                <a:schemeClr val="tx1"/>
              </a:solidFill>
              <a:effectLst/>
              <a:latin typeface="Times New Roman" pitchFamily="18" charset="0"/>
              <a:ea typeface="宋体" pitchFamily="2" charset="-122"/>
            </a:endParaRPr>
          </a:p>
        </p:txBody>
      </p:sp>
      <p:sp>
        <p:nvSpPr>
          <p:cNvPr id="98" name="右箭头 97"/>
          <p:cNvSpPr/>
          <p:nvPr/>
        </p:nvSpPr>
        <p:spPr bwMode="auto">
          <a:xfrm>
            <a:off x="1259632" y="3666114"/>
            <a:ext cx="785818" cy="785818"/>
          </a:xfrm>
          <a:prstGeom prst="rightArrow">
            <a:avLst/>
          </a:prstGeom>
          <a:solidFill>
            <a:srgbClr val="FFC000">
              <a:alpha val="46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   </a:t>
            </a:r>
            <a:r>
              <a:rPr kumimoji="1" lang="en-US" altLang="zh-CN" sz="1600" b="1" i="0" u="none" strike="noStrike" cap="none" normalizeH="0" baseline="0" dirty="0" err="1">
                <a:ln>
                  <a:noFill/>
                </a:ln>
                <a:solidFill>
                  <a:schemeClr val="tx1"/>
                </a:solidFill>
                <a:effectLst/>
                <a:latin typeface="Times New Roman" pitchFamily="18" charset="0"/>
                <a:ea typeface="宋体" pitchFamily="2" charset="-122"/>
              </a:rPr>
              <a:t>i</a:t>
            </a:r>
            <a:endParaRPr kumimoji="1" lang="zh-CN" altLang="en-US" sz="1600" b="1" i="0" u="none" strike="noStrike" cap="none" normalizeH="0" baseline="0" dirty="0">
              <a:ln>
                <a:noFill/>
              </a:ln>
              <a:solidFill>
                <a:schemeClr val="tx1"/>
              </a:solidFill>
              <a:effectLst/>
              <a:latin typeface="Times New Roman" pitchFamily="18" charset="0"/>
              <a:ea typeface="宋体" pitchFamily="2" charset="-122"/>
            </a:endParaRPr>
          </a:p>
        </p:txBody>
      </p:sp>
      <p:sp>
        <p:nvSpPr>
          <p:cNvPr id="102" name="矩形 101"/>
          <p:cNvSpPr/>
          <p:nvPr/>
        </p:nvSpPr>
        <p:spPr>
          <a:xfrm>
            <a:off x="4593033" y="1451536"/>
            <a:ext cx="4227439" cy="3399264"/>
          </a:xfrm>
          <a:prstGeom prst="rect">
            <a:avLst/>
          </a:prstGeom>
        </p:spPr>
        <p:txBody>
          <a:bodyPr wrap="none">
            <a:spAutoFit/>
          </a:bodyPr>
          <a:lstStyle/>
          <a:p>
            <a:pPr>
              <a:lnSpc>
                <a:spcPct val="200000"/>
              </a:lnSpc>
              <a:spcBef>
                <a:spcPts val="1200"/>
              </a:spcBef>
            </a:pPr>
            <a:r>
              <a:rPr lang="en-US" altLang="zh-CN" sz="2400" b="1" dirty="0">
                <a:solidFill>
                  <a:schemeClr val="hlink"/>
                </a:solidFill>
                <a:latin typeface="Arial" pitchFamily="34" charset="0"/>
                <a:sym typeface="Wingdings" pitchFamily="2" charset="2"/>
              </a:rPr>
              <a:t> </a:t>
            </a:r>
            <a:r>
              <a:rPr lang="zh-CN" altLang="en-US" sz="2400" b="1" dirty="0">
                <a:solidFill>
                  <a:schemeClr val="hlink"/>
                </a:solidFill>
                <a:latin typeface="Arial" pitchFamily="34" charset="0"/>
                <a:sym typeface="Wingdings" pitchFamily="2" charset="2"/>
              </a:rPr>
              <a:t>无交换发生，可以提前结束</a:t>
            </a:r>
            <a:endParaRPr lang="en-US" altLang="zh-CN" sz="2400" b="1" dirty="0">
              <a:solidFill>
                <a:schemeClr val="hlink"/>
              </a:solidFill>
              <a:latin typeface="Arial" pitchFamily="34" charset="0"/>
              <a:sym typeface="Wingdings" pitchFamily="2" charset="2"/>
            </a:endParaRPr>
          </a:p>
          <a:p>
            <a:pPr>
              <a:lnSpc>
                <a:spcPct val="200000"/>
              </a:lnSpc>
              <a:spcBef>
                <a:spcPts val="1200"/>
              </a:spcBef>
            </a:pPr>
            <a:r>
              <a:rPr lang="en-US" altLang="zh-CN" sz="2400" b="1" dirty="0">
                <a:solidFill>
                  <a:schemeClr val="hlink"/>
                </a:solidFill>
                <a:latin typeface="Arial" pitchFamily="34" charset="0"/>
                <a:sym typeface="Wingdings" pitchFamily="2" charset="2"/>
              </a:rPr>
              <a:t> </a:t>
            </a:r>
            <a:r>
              <a:rPr lang="zh-CN" altLang="en-US" sz="2400" b="1" dirty="0"/>
              <a:t>时间复杂性 </a:t>
            </a:r>
            <a:r>
              <a:rPr lang="en-US" altLang="zh-CN" sz="2400" b="1" dirty="0"/>
              <a:t>T(n) = </a:t>
            </a:r>
            <a:r>
              <a:rPr lang="en-US" altLang="zh-CN" sz="2400" b="1" i="1" dirty="0">
                <a:solidFill>
                  <a:srgbClr val="3333FF"/>
                </a:solidFill>
              </a:rPr>
              <a:t>O</a:t>
            </a:r>
            <a:r>
              <a:rPr lang="zh-CN" altLang="en-US" sz="2400" b="1" i="1" dirty="0">
                <a:solidFill>
                  <a:srgbClr val="3333FF"/>
                </a:solidFill>
              </a:rPr>
              <a:t>（</a:t>
            </a:r>
            <a:r>
              <a:rPr lang="en-US" altLang="zh-CN" sz="2400" b="1" i="1" dirty="0">
                <a:solidFill>
                  <a:srgbClr val="3333FF"/>
                </a:solidFill>
              </a:rPr>
              <a:t>n</a:t>
            </a:r>
            <a:r>
              <a:rPr lang="en-US" altLang="zh-CN" sz="2400" b="1" i="1" baseline="30000" dirty="0">
                <a:solidFill>
                  <a:srgbClr val="3333FF"/>
                </a:solidFill>
              </a:rPr>
              <a:t>2</a:t>
            </a:r>
            <a:r>
              <a:rPr lang="zh-CN" altLang="en-US" sz="2400" b="1" i="1" dirty="0">
                <a:solidFill>
                  <a:srgbClr val="3333FF"/>
                </a:solidFill>
              </a:rPr>
              <a:t>）</a:t>
            </a:r>
            <a:endParaRPr lang="en-US" altLang="zh-CN" sz="2400" b="1" i="1" dirty="0">
              <a:solidFill>
                <a:srgbClr val="3333FF"/>
              </a:solidFill>
            </a:endParaRPr>
          </a:p>
          <a:p>
            <a:pPr>
              <a:lnSpc>
                <a:spcPct val="200000"/>
              </a:lnSpc>
              <a:spcBef>
                <a:spcPts val="1200"/>
              </a:spcBef>
            </a:pPr>
            <a:r>
              <a:rPr lang="en-US" altLang="zh-CN" sz="2400" b="1" dirty="0">
                <a:solidFill>
                  <a:schemeClr val="hlink"/>
                </a:solidFill>
                <a:latin typeface="Arial" pitchFamily="34" charset="0"/>
                <a:sym typeface="Wingdings" pitchFamily="2" charset="2"/>
              </a:rPr>
              <a:t> </a:t>
            </a:r>
            <a:r>
              <a:rPr lang="zh-CN" altLang="en-US" sz="2400" b="1" dirty="0">
                <a:latin typeface="Arial" pitchFamily="34" charset="0"/>
                <a:sym typeface="Wingdings" pitchFamily="2" charset="2"/>
              </a:rPr>
              <a:t>空</a:t>
            </a:r>
            <a:r>
              <a:rPr lang="en-US" altLang="zh-CN" sz="2400" b="1" dirty="0"/>
              <a:t> </a:t>
            </a:r>
            <a:r>
              <a:rPr lang="zh-CN" altLang="en-US" sz="2400" b="1" dirty="0"/>
              <a:t>间复杂性</a:t>
            </a:r>
            <a:r>
              <a:rPr lang="en-US" altLang="zh-CN" sz="2400" b="1" dirty="0"/>
              <a:t>S(n) = </a:t>
            </a:r>
            <a:r>
              <a:rPr lang="en-US" altLang="zh-CN" sz="2400" b="1" i="1" dirty="0">
                <a:solidFill>
                  <a:srgbClr val="3333FF"/>
                </a:solidFill>
              </a:rPr>
              <a:t>O</a:t>
            </a:r>
            <a:r>
              <a:rPr lang="zh-CN" altLang="en-US" sz="2400" b="1" i="1" dirty="0">
                <a:solidFill>
                  <a:srgbClr val="3333FF"/>
                </a:solidFill>
              </a:rPr>
              <a:t>（</a:t>
            </a:r>
            <a:r>
              <a:rPr lang="en-US" altLang="zh-CN" sz="2400" b="1" i="1" dirty="0">
                <a:solidFill>
                  <a:srgbClr val="3333FF"/>
                </a:solidFill>
              </a:rPr>
              <a:t>1</a:t>
            </a:r>
            <a:r>
              <a:rPr lang="zh-CN" altLang="en-US" sz="2400" b="1" i="1" dirty="0">
                <a:solidFill>
                  <a:srgbClr val="3333FF"/>
                </a:solidFill>
              </a:rPr>
              <a:t>）</a:t>
            </a:r>
            <a:endParaRPr lang="en-US" altLang="zh-CN" sz="2400" b="1" i="1" dirty="0">
              <a:solidFill>
                <a:srgbClr val="3333FF"/>
              </a:solidFill>
            </a:endParaRPr>
          </a:p>
          <a:p>
            <a:pPr>
              <a:lnSpc>
                <a:spcPct val="200000"/>
              </a:lnSpc>
              <a:spcBef>
                <a:spcPts val="1200"/>
              </a:spcBef>
            </a:pPr>
            <a:r>
              <a:rPr lang="en-US" altLang="zh-CN" sz="2400" b="1" dirty="0">
                <a:solidFill>
                  <a:schemeClr val="hlink"/>
                </a:solidFill>
                <a:latin typeface="Arial" pitchFamily="34" charset="0"/>
                <a:sym typeface="Wingdings" pitchFamily="2" charset="2"/>
              </a:rPr>
              <a:t> </a:t>
            </a:r>
            <a:r>
              <a:rPr lang="zh-CN" altLang="en-US" sz="2400" b="1" dirty="0">
                <a:latin typeface="Arial" pitchFamily="34" charset="0"/>
                <a:sym typeface="Wingdings" pitchFamily="2" charset="2"/>
              </a:rPr>
              <a:t>稳定性：</a:t>
            </a:r>
            <a:r>
              <a:rPr lang="zh-CN" altLang="en-US" sz="2400" b="1" dirty="0">
                <a:solidFill>
                  <a:srgbClr val="3333FF"/>
                </a:solidFill>
                <a:latin typeface="Arial" pitchFamily="34" charset="0"/>
                <a:sym typeface="Wingdings" pitchFamily="2" charset="2"/>
              </a:rPr>
              <a:t>稳定。</a:t>
            </a:r>
            <a:endParaRPr lang="zh-CN" altLang="en-US" sz="2400" b="1" i="1" dirty="0">
              <a:solidFill>
                <a:srgbClr val="3333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2"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0-#ppt_w/2"/>
                                          </p:val>
                                        </p:tav>
                                        <p:tav tm="100000">
                                          <p:val>
                                            <p:strVal val="#ppt_x"/>
                                          </p:val>
                                        </p:tav>
                                      </p:tavLst>
                                    </p:anim>
                                    <p:anim calcmode="lin" valueType="num">
                                      <p:cBhvr additive="base">
                                        <p:cTn id="14"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6" presetClass="path" presetSubtype="0" accel="50000" decel="50000" fill="hold" grpId="0" nodeType="clickEffect">
                                  <p:stCondLst>
                                    <p:cond delay="0"/>
                                  </p:stCondLst>
                                  <p:childTnLst>
                                    <p:animMotion origin="layout" path="M 5.55556E-7 3.33333E-6 L 0.00347 -0.12755 " pathEditMode="relative" rAng="0" ptsTypes="AA">
                                      <p:cBhvr>
                                        <p:cTn id="18" dur="500" fill="hold"/>
                                        <p:tgtEl>
                                          <p:spTgt spid="13"/>
                                        </p:tgtEl>
                                        <p:attrNameLst>
                                          <p:attrName>ppt_x</p:attrName>
                                          <p:attrName>ppt_y</p:attrName>
                                        </p:attrNameLst>
                                      </p:cBhvr>
                                      <p:rCtr x="2" y="-64"/>
                                    </p:animMotion>
                                  </p:childTnLst>
                                </p:cTn>
                              </p:par>
                              <p:par>
                                <p:cTn id="19" presetID="49" presetClass="path" presetSubtype="0" accel="50000" decel="50000" fill="hold" grpId="0" nodeType="withEffect">
                                  <p:stCondLst>
                                    <p:cond delay="0"/>
                                  </p:stCondLst>
                                  <p:childTnLst>
                                    <p:animMotion origin="layout" path="M 0.00434 0.00162 L 8.33333E-7 0.125 " pathEditMode="relative" rAng="0" ptsTypes="AA">
                                      <p:cBhvr>
                                        <p:cTn id="20" dur="500" fill="hold"/>
                                        <p:tgtEl>
                                          <p:spTgt spid="12"/>
                                        </p:tgtEl>
                                        <p:attrNameLst>
                                          <p:attrName>ppt_x</p:attrName>
                                          <p:attrName>ppt_y</p:attrName>
                                        </p:attrNameLst>
                                      </p:cBhvr>
                                      <p:rCtr x="-2" y="62"/>
                                    </p:animMotion>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0" nodeType="clickEffect">
                                  <p:stCondLst>
                                    <p:cond delay="0"/>
                                  </p:stCondLst>
                                  <p:childTnLst>
                                    <p:animMotion origin="layout" path="M -1.94444E-6 7.40741E-7 L 0.00191 0.11829 " pathEditMode="relative" rAng="0" ptsTypes="AA">
                                      <p:cBhvr>
                                        <p:cTn id="24" dur="500" fill="hold"/>
                                        <p:tgtEl>
                                          <p:spTgt spid="21"/>
                                        </p:tgtEl>
                                        <p:attrNameLst>
                                          <p:attrName>ppt_x</p:attrName>
                                          <p:attrName>ppt_y</p:attrName>
                                        </p:attrNameLst>
                                      </p:cBhvr>
                                      <p:rCtr x="1" y="59"/>
                                    </p:animMotion>
                                  </p:childTnLst>
                                </p:cTn>
                              </p:par>
                            </p:childTnLst>
                          </p:cTn>
                        </p:par>
                      </p:childTnLst>
                    </p:cTn>
                  </p:par>
                  <p:par>
                    <p:cTn id="25" fill="hold">
                      <p:stCondLst>
                        <p:cond delay="indefinite"/>
                      </p:stCondLst>
                      <p:childTnLst>
                        <p:par>
                          <p:cTn id="26" fill="hold">
                            <p:stCondLst>
                              <p:cond delay="0"/>
                            </p:stCondLst>
                            <p:childTnLst>
                              <p:par>
                                <p:cTn id="27" presetID="22" presetClass="exit" presetSubtype="1" fill="hold" grpId="1" nodeType="clickEffect">
                                  <p:stCondLst>
                                    <p:cond delay="0"/>
                                  </p:stCondLst>
                                  <p:childTnLst>
                                    <p:animEffect transition="out" filter="wipe(up)">
                                      <p:cBhvr>
                                        <p:cTn id="28" dur="500"/>
                                        <p:tgtEl>
                                          <p:spTgt spid="21"/>
                                        </p:tgtEl>
                                      </p:cBhvr>
                                    </p:animEffect>
                                    <p:set>
                                      <p:cBhvr>
                                        <p:cTn id="29" dur="1" fill="hold">
                                          <p:stCondLst>
                                            <p:cond delay="499"/>
                                          </p:stCondLst>
                                        </p:cTn>
                                        <p:tgtEl>
                                          <p:spTgt spid="21"/>
                                        </p:tgtEl>
                                        <p:attrNameLst>
                                          <p:attrName>style.visibility</p:attrName>
                                        </p:attrNameLst>
                                      </p:cBhvr>
                                      <p:to>
                                        <p:strVal val="hidden"/>
                                      </p:to>
                                    </p:set>
                                  </p:childTnLst>
                                </p:cTn>
                              </p:par>
                            </p:childTnLst>
                          </p:cTn>
                        </p:par>
                        <p:par>
                          <p:cTn id="30" fill="hold">
                            <p:stCondLst>
                              <p:cond delay="500"/>
                            </p:stCondLst>
                            <p:childTnLst>
                              <p:par>
                                <p:cTn id="31" presetID="22" presetClass="entr" presetSubtype="1" fill="hold" grpId="2"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up)">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63" presetClass="path" presetSubtype="0" accel="50000" decel="50000" fill="hold" grpId="0" nodeType="clickEffect">
                                  <p:stCondLst>
                                    <p:cond delay="0"/>
                                  </p:stCondLst>
                                  <p:childTnLst>
                                    <p:animMotion origin="layout" path="M 0.00434 -0.00047 L 8.33333E-7 0.125 " pathEditMode="relative" rAng="0" ptsTypes="AA">
                                      <p:cBhvr>
                                        <p:cTn id="37" dur="500" fill="hold"/>
                                        <p:tgtEl>
                                          <p:spTgt spid="14"/>
                                        </p:tgtEl>
                                        <p:attrNameLst>
                                          <p:attrName>ppt_x</p:attrName>
                                          <p:attrName>ppt_y</p:attrName>
                                        </p:attrNameLst>
                                      </p:cBhvr>
                                      <p:rCtr x="-2" y="63"/>
                                    </p:animMotion>
                                  </p:childTnLst>
                                </p:cTn>
                              </p:par>
                              <p:par>
                                <p:cTn id="38" presetID="56" presetClass="path" presetSubtype="0" accel="50000" decel="50000" fill="hold" grpId="0" nodeType="withEffect">
                                  <p:stCondLst>
                                    <p:cond delay="0"/>
                                  </p:stCondLst>
                                  <p:childTnLst>
                                    <p:animMotion origin="layout" path="M 5.55556E-7 -3.33333E-6 L 0.00347 -0.12569 " pathEditMode="relative" rAng="0" ptsTypes="AA">
                                      <p:cBhvr>
                                        <p:cTn id="39" dur="500" fill="hold"/>
                                        <p:tgtEl>
                                          <p:spTgt spid="15"/>
                                        </p:tgtEl>
                                        <p:attrNameLst>
                                          <p:attrName>ppt_x</p:attrName>
                                          <p:attrName>ppt_y</p:attrName>
                                        </p:attrNameLst>
                                      </p:cBhvr>
                                      <p:rCtr x="2" y="-63"/>
                                    </p:animMotion>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decel="50000" fill="hold" grpId="0" nodeType="clickEffect">
                                  <p:stCondLst>
                                    <p:cond delay="0"/>
                                  </p:stCondLst>
                                  <p:childTnLst>
                                    <p:animMotion origin="layout" path="M -1.94444E-6 7.40741E-7 L 0.00191 0.11829 " pathEditMode="relative" rAng="0" ptsTypes="AA">
                                      <p:cBhvr>
                                        <p:cTn id="43" dur="500" fill="hold"/>
                                        <p:tgtEl>
                                          <p:spTgt spid="23"/>
                                        </p:tgtEl>
                                        <p:attrNameLst>
                                          <p:attrName>ppt_x</p:attrName>
                                          <p:attrName>ppt_y</p:attrName>
                                        </p:attrNameLst>
                                      </p:cBhvr>
                                      <p:rCtr x="1" y="59"/>
                                    </p:animMotion>
                                  </p:childTnLst>
                                </p:cTn>
                              </p:par>
                            </p:childTnLst>
                          </p:cTn>
                        </p:par>
                      </p:childTnLst>
                    </p:cTn>
                  </p:par>
                  <p:par>
                    <p:cTn id="44" fill="hold">
                      <p:stCondLst>
                        <p:cond delay="indefinite"/>
                      </p:stCondLst>
                      <p:childTnLst>
                        <p:par>
                          <p:cTn id="45" fill="hold">
                            <p:stCondLst>
                              <p:cond delay="0"/>
                            </p:stCondLst>
                            <p:childTnLst>
                              <p:par>
                                <p:cTn id="46" presetID="22" presetClass="exit" presetSubtype="1" fill="hold" grpId="1" nodeType="clickEffect">
                                  <p:stCondLst>
                                    <p:cond delay="0"/>
                                  </p:stCondLst>
                                  <p:childTnLst>
                                    <p:animEffect transition="out" filter="wipe(up)">
                                      <p:cBhvr>
                                        <p:cTn id="47" dur="500"/>
                                        <p:tgtEl>
                                          <p:spTgt spid="23"/>
                                        </p:tgtEl>
                                      </p:cBhvr>
                                    </p:animEffect>
                                    <p:set>
                                      <p:cBhvr>
                                        <p:cTn id="48" dur="1" fill="hold">
                                          <p:stCondLst>
                                            <p:cond delay="499"/>
                                          </p:stCondLst>
                                        </p:cTn>
                                        <p:tgtEl>
                                          <p:spTgt spid="23"/>
                                        </p:tgtEl>
                                        <p:attrNameLst>
                                          <p:attrName>style.visibility</p:attrName>
                                        </p:attrNameLst>
                                      </p:cBhvr>
                                      <p:to>
                                        <p:strVal val="hidden"/>
                                      </p:to>
                                    </p:set>
                                  </p:childTnLst>
                                </p:cTn>
                              </p:par>
                            </p:childTnLst>
                          </p:cTn>
                        </p:par>
                        <p:par>
                          <p:cTn id="49" fill="hold">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up)">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63" presetClass="path" presetSubtype="0" accel="50000" decel="50000" fill="hold" grpId="0" nodeType="clickEffect">
                                  <p:stCondLst>
                                    <p:cond delay="0"/>
                                  </p:stCondLst>
                                  <p:childTnLst>
                                    <p:animMotion origin="layout" path="M 0.00434 -0.00255 L 8.33333E-7 0.13542 " pathEditMode="relative" rAng="0" ptsTypes="AA">
                                      <p:cBhvr>
                                        <p:cTn id="56" dur="500" fill="hold"/>
                                        <p:tgtEl>
                                          <p:spTgt spid="16"/>
                                        </p:tgtEl>
                                        <p:attrNameLst>
                                          <p:attrName>ppt_x</p:attrName>
                                          <p:attrName>ppt_y</p:attrName>
                                        </p:attrNameLst>
                                      </p:cBhvr>
                                      <p:rCtr x="-2" y="69"/>
                                    </p:animMotion>
                                  </p:childTnLst>
                                </p:cTn>
                              </p:par>
                              <p:par>
                                <p:cTn id="57" presetID="56" presetClass="path" presetSubtype="0" accel="50000" decel="50000" fill="hold" grpId="0" nodeType="withEffect">
                                  <p:stCondLst>
                                    <p:cond delay="0"/>
                                  </p:stCondLst>
                                  <p:childTnLst>
                                    <p:animMotion origin="layout" path="M 5.55556E-7 0 L 0.00347 -0.13403 " pathEditMode="relative" rAng="0" ptsTypes="AA">
                                      <p:cBhvr>
                                        <p:cTn id="58" dur="500" fill="hold"/>
                                        <p:tgtEl>
                                          <p:spTgt spid="17"/>
                                        </p:tgtEl>
                                        <p:attrNameLst>
                                          <p:attrName>ppt_x</p:attrName>
                                          <p:attrName>ppt_y</p:attrName>
                                        </p:attrNameLst>
                                      </p:cBhvr>
                                      <p:rCtr x="2" y="-67"/>
                                    </p:animMotion>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12"/>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13"/>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14"/>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15"/>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16"/>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17"/>
                                        </p:tgtEl>
                                        <p:attrNameLst>
                                          <p:attrName>style.visibility</p:attrName>
                                        </p:attrNameLst>
                                      </p:cBhvr>
                                      <p:to>
                                        <p:strVal val="hidden"/>
                                      </p:to>
                                    </p:set>
                                  </p:childTnLst>
                                </p:cTn>
                              </p:par>
                              <p:par>
                                <p:cTn id="73" presetID="1" presetClass="exit" presetSubtype="0" fill="hold" grpId="3" nodeType="withEffect">
                                  <p:stCondLst>
                                    <p:cond delay="0"/>
                                  </p:stCondLst>
                                  <p:childTnLst>
                                    <p:set>
                                      <p:cBhvr>
                                        <p:cTn id="74" dur="1" fill="hold">
                                          <p:stCondLst>
                                            <p:cond delay="0"/>
                                          </p:stCondLst>
                                        </p:cTn>
                                        <p:tgtEl>
                                          <p:spTgt spid="21"/>
                                        </p:tgtEl>
                                        <p:attrNameLst>
                                          <p:attrName>style.visibility</p:attrName>
                                        </p:attrNameLst>
                                      </p:cBhvr>
                                      <p:to>
                                        <p:strVal val="hidden"/>
                                      </p:to>
                                    </p:set>
                                  </p:childTnLst>
                                </p:cTn>
                              </p:par>
                              <p:par>
                                <p:cTn id="75" presetID="1" presetClass="exit" presetSubtype="0" fill="hold" grpId="3" nodeType="withEffect">
                                  <p:stCondLst>
                                    <p:cond delay="0"/>
                                  </p:stCondLst>
                                  <p:childTnLst>
                                    <p:set>
                                      <p:cBhvr>
                                        <p:cTn id="76" dur="1" fill="hold">
                                          <p:stCondLst>
                                            <p:cond delay="0"/>
                                          </p:stCondLst>
                                        </p:cTn>
                                        <p:tgtEl>
                                          <p:spTgt spid="23"/>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25"/>
                                        </p:tgtEl>
                                        <p:attrNameLst>
                                          <p:attrName>style.visibility</p:attrName>
                                        </p:attrNameLst>
                                      </p:cBhvr>
                                      <p:to>
                                        <p:strVal val="hidden"/>
                                      </p:to>
                                    </p:set>
                                  </p:childTnLst>
                                </p:cTn>
                              </p:par>
                              <p:par>
                                <p:cTn id="79" presetID="1" presetClass="exit"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73"/>
                                        </p:tgtEl>
                                        <p:attrNameLst>
                                          <p:attrName>style.visibility</p:attrName>
                                        </p:attrNameLst>
                                      </p:cBhvr>
                                      <p:to>
                                        <p:strVal val="visible"/>
                                      </p:to>
                                    </p:set>
                                  </p:childTnLst>
                                </p:cTn>
                              </p:par>
                              <p:par>
                                <p:cTn id="83" presetID="1" presetClass="entr" presetSubtype="0" fill="hold" grpId="1" nodeType="withEffect">
                                  <p:stCondLst>
                                    <p:cond delay="0"/>
                                  </p:stCondLst>
                                  <p:childTnLst>
                                    <p:set>
                                      <p:cBhvr>
                                        <p:cTn id="84" dur="1" fill="hold">
                                          <p:stCondLst>
                                            <p:cond delay="0"/>
                                          </p:stCondLst>
                                        </p:cTn>
                                        <p:tgtEl>
                                          <p:spTgt spid="74"/>
                                        </p:tgtEl>
                                        <p:attrNameLst>
                                          <p:attrName>style.visibility</p:attrName>
                                        </p:attrNameLst>
                                      </p:cBhvr>
                                      <p:to>
                                        <p:strVal val="visible"/>
                                      </p:to>
                                    </p:set>
                                  </p:childTnLst>
                                </p:cTn>
                              </p:par>
                              <p:par>
                                <p:cTn id="85" presetID="1" presetClass="entr" presetSubtype="0" fill="hold" grpId="1" nodeType="withEffect">
                                  <p:stCondLst>
                                    <p:cond delay="0"/>
                                  </p:stCondLst>
                                  <p:childTnLst>
                                    <p:set>
                                      <p:cBhvr>
                                        <p:cTn id="86" dur="1" fill="hold">
                                          <p:stCondLst>
                                            <p:cond delay="0"/>
                                          </p:stCondLst>
                                        </p:cTn>
                                        <p:tgtEl>
                                          <p:spTgt spid="75"/>
                                        </p:tgtEl>
                                        <p:attrNameLst>
                                          <p:attrName>style.visibility</p:attrName>
                                        </p:attrNameLst>
                                      </p:cBhvr>
                                      <p:to>
                                        <p:strVal val="visible"/>
                                      </p:to>
                                    </p:set>
                                  </p:childTnLst>
                                </p:cTn>
                              </p:par>
                              <p:par>
                                <p:cTn id="87" presetID="1" presetClass="entr" presetSubtype="0" fill="hold" grpId="1" nodeType="withEffect">
                                  <p:stCondLst>
                                    <p:cond delay="0"/>
                                  </p:stCondLst>
                                  <p:childTnLst>
                                    <p:set>
                                      <p:cBhvr>
                                        <p:cTn id="88" dur="1" fill="hold">
                                          <p:stCondLst>
                                            <p:cond delay="0"/>
                                          </p:stCondLst>
                                        </p:cTn>
                                        <p:tgtEl>
                                          <p:spTgt spid="76"/>
                                        </p:tgtEl>
                                        <p:attrNameLst>
                                          <p:attrName>style.visibility</p:attrName>
                                        </p:attrNameLst>
                                      </p:cBhvr>
                                      <p:to>
                                        <p:strVal val="visible"/>
                                      </p:to>
                                    </p:set>
                                  </p:childTnLst>
                                </p:cTn>
                              </p:par>
                              <p:par>
                                <p:cTn id="89" presetID="1" presetClass="entr" presetSubtype="0" fill="hold" grpId="1" nodeType="withEffect">
                                  <p:stCondLst>
                                    <p:cond delay="0"/>
                                  </p:stCondLst>
                                  <p:childTnLst>
                                    <p:set>
                                      <p:cBhvr>
                                        <p:cTn id="90" dur="1" fill="hold">
                                          <p:stCondLst>
                                            <p:cond delay="0"/>
                                          </p:stCondLst>
                                        </p:cTn>
                                        <p:tgtEl>
                                          <p:spTgt spid="7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8"/>
                                        </p:tgtEl>
                                        <p:attrNameLst>
                                          <p:attrName>style.visibility</p:attrName>
                                        </p:attrNameLst>
                                      </p:cBhvr>
                                      <p:to>
                                        <p:strVal val="visible"/>
                                      </p:to>
                                    </p:set>
                                  </p:childTnLst>
                                </p:cTn>
                              </p:par>
                              <p:par>
                                <p:cTn id="93" presetID="1" presetClass="entr" presetSubtype="0" fill="hold" grpId="1" nodeType="withEffect">
                                  <p:stCondLst>
                                    <p:cond delay="0"/>
                                  </p:stCondLst>
                                  <p:childTnLst>
                                    <p:set>
                                      <p:cBhvr>
                                        <p:cTn id="94" dur="1" fill="hold">
                                          <p:stCondLst>
                                            <p:cond delay="0"/>
                                          </p:stCondLst>
                                        </p:cTn>
                                        <p:tgtEl>
                                          <p:spTgt spid="8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64" presetClass="path" presetSubtype="0" accel="50000" decel="50000" fill="hold" grpId="0" nodeType="clickEffect">
                                  <p:stCondLst>
                                    <p:cond delay="0"/>
                                  </p:stCondLst>
                                  <p:childTnLst>
                                    <p:animMotion origin="layout" path="M 3.05556E-6 7.40741E-7 L 3.05556E-6 -0.11829 " pathEditMode="relative" rAng="0" ptsTypes="AA">
                                      <p:cBhvr>
                                        <p:cTn id="98" dur="500" fill="hold"/>
                                        <p:tgtEl>
                                          <p:spTgt spid="80"/>
                                        </p:tgtEl>
                                        <p:attrNameLst>
                                          <p:attrName>ppt_x</p:attrName>
                                          <p:attrName>ppt_y</p:attrName>
                                        </p:attrNameLst>
                                      </p:cBhvr>
                                      <p:rCtr x="0" y="-59"/>
                                    </p:animMotion>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3" nodeType="clickEffect">
                                  <p:stCondLst>
                                    <p:cond delay="0"/>
                                  </p:stCondLst>
                                  <p:childTnLst>
                                    <p:set>
                                      <p:cBhvr>
                                        <p:cTn id="102" dur="1" fill="hold">
                                          <p:stCondLst>
                                            <p:cond delay="0"/>
                                          </p:stCondLst>
                                        </p:cTn>
                                        <p:tgtEl>
                                          <p:spTgt spid="79"/>
                                        </p:tgtEl>
                                        <p:attrNameLst>
                                          <p:attrName>style.visibility</p:attrName>
                                        </p:attrNameLst>
                                      </p:cBhvr>
                                      <p:to>
                                        <p:strVal val="visible"/>
                                      </p:to>
                                    </p:set>
                                    <p:anim calcmode="lin" valueType="num">
                                      <p:cBhvr additive="base">
                                        <p:cTn id="103" dur="500" fill="hold"/>
                                        <p:tgtEl>
                                          <p:spTgt spid="79"/>
                                        </p:tgtEl>
                                        <p:attrNameLst>
                                          <p:attrName>ppt_x</p:attrName>
                                        </p:attrNameLst>
                                      </p:cBhvr>
                                      <p:tavLst>
                                        <p:tav tm="0">
                                          <p:val>
                                            <p:strVal val="0-#ppt_w/2"/>
                                          </p:val>
                                        </p:tav>
                                        <p:tav tm="100000">
                                          <p:val>
                                            <p:strVal val="#ppt_x"/>
                                          </p:val>
                                        </p:tav>
                                      </p:tavLst>
                                    </p:anim>
                                    <p:anim calcmode="lin" valueType="num">
                                      <p:cBhvr additive="base">
                                        <p:cTn id="104" dur="500" fill="hold"/>
                                        <p:tgtEl>
                                          <p:spTgt spid="79"/>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grpId="2" nodeType="clickEffect">
                                  <p:stCondLst>
                                    <p:cond delay="0"/>
                                  </p:stCondLst>
                                  <p:childTnLst>
                                    <p:set>
                                      <p:cBhvr>
                                        <p:cTn id="108" dur="1" fill="hold">
                                          <p:stCondLst>
                                            <p:cond delay="0"/>
                                          </p:stCondLst>
                                        </p:cTn>
                                        <p:tgtEl>
                                          <p:spTgt spid="79"/>
                                        </p:tgtEl>
                                        <p:attrNameLst>
                                          <p:attrName>style.visibility</p:attrName>
                                        </p:attrNameLst>
                                      </p:cBhvr>
                                      <p:to>
                                        <p:strVal val="visible"/>
                                      </p:to>
                                    </p:set>
                                    <p:animEffect transition="in" filter="wipe(up)">
                                      <p:cBhvr>
                                        <p:cTn id="109" dur="500"/>
                                        <p:tgtEl>
                                          <p:spTgt spid="79"/>
                                        </p:tgtEl>
                                      </p:cBhvr>
                                    </p:animEffect>
                                  </p:childTnLst>
                                </p:cTn>
                              </p:par>
                            </p:childTnLst>
                          </p:cTn>
                        </p:par>
                      </p:childTnLst>
                    </p:cTn>
                  </p:par>
                  <p:par>
                    <p:cTn id="110" fill="hold">
                      <p:stCondLst>
                        <p:cond delay="indefinite"/>
                      </p:stCondLst>
                      <p:childTnLst>
                        <p:par>
                          <p:cTn id="111" fill="hold">
                            <p:stCondLst>
                              <p:cond delay="0"/>
                            </p:stCondLst>
                            <p:childTnLst>
                              <p:par>
                                <p:cTn id="112" presetID="42" presetClass="path" presetSubtype="0" accel="50000" decel="50000" fill="hold" grpId="0" nodeType="clickEffect">
                                  <p:stCondLst>
                                    <p:cond delay="0"/>
                                  </p:stCondLst>
                                  <p:childTnLst>
                                    <p:animMotion origin="layout" path="M -1.94444E-6 7.40741E-7 L 0.00191 0.11829 " pathEditMode="relative" rAng="0" ptsTypes="AA">
                                      <p:cBhvr>
                                        <p:cTn id="113" dur="500" fill="hold"/>
                                        <p:tgtEl>
                                          <p:spTgt spid="79"/>
                                        </p:tgtEl>
                                        <p:attrNameLst>
                                          <p:attrName>ppt_x</p:attrName>
                                          <p:attrName>ppt_y</p:attrName>
                                        </p:attrNameLst>
                                      </p:cBhvr>
                                      <p:rCtr x="1" y="59"/>
                                    </p:animMotion>
                                  </p:childTnLst>
                                </p:cTn>
                              </p:par>
                            </p:childTnLst>
                          </p:cTn>
                        </p:par>
                      </p:childTnLst>
                    </p:cTn>
                  </p:par>
                  <p:par>
                    <p:cTn id="114" fill="hold">
                      <p:stCondLst>
                        <p:cond delay="indefinite"/>
                      </p:stCondLst>
                      <p:childTnLst>
                        <p:par>
                          <p:cTn id="115" fill="hold">
                            <p:stCondLst>
                              <p:cond delay="0"/>
                            </p:stCondLst>
                            <p:childTnLst>
                              <p:par>
                                <p:cTn id="116" presetID="49" presetClass="path" presetSubtype="0" accel="50000" decel="50000" fill="hold" grpId="0" nodeType="clickEffect">
                                  <p:stCondLst>
                                    <p:cond delay="0"/>
                                  </p:stCondLst>
                                  <p:childTnLst>
                                    <p:animMotion origin="layout" path="M -1.94444E-6 3.33333E-6 L -0.00295 0.13472 " pathEditMode="relative" rAng="0" ptsTypes="AA">
                                      <p:cBhvr>
                                        <p:cTn id="117" dur="500" fill="hold"/>
                                        <p:tgtEl>
                                          <p:spTgt spid="74"/>
                                        </p:tgtEl>
                                        <p:attrNameLst>
                                          <p:attrName>ppt_x</p:attrName>
                                          <p:attrName>ppt_y</p:attrName>
                                        </p:attrNameLst>
                                      </p:cBhvr>
                                      <p:rCtr x="-2" y="67"/>
                                    </p:animMotion>
                                  </p:childTnLst>
                                </p:cTn>
                              </p:par>
                              <p:par>
                                <p:cTn id="118" presetID="63" presetClass="path" presetSubtype="0" accel="50000" decel="50000" fill="hold" grpId="0" nodeType="withEffect">
                                  <p:stCondLst>
                                    <p:cond delay="0"/>
                                  </p:stCondLst>
                                  <p:childTnLst>
                                    <p:animMotion origin="layout" path="M -0.00486 0.00162 L -3.05556E-6 -0.13541 " pathEditMode="relative" rAng="0" ptsTypes="AA">
                                      <p:cBhvr>
                                        <p:cTn id="119" dur="500" fill="hold"/>
                                        <p:tgtEl>
                                          <p:spTgt spid="75"/>
                                        </p:tgtEl>
                                        <p:attrNameLst>
                                          <p:attrName>ppt_x</p:attrName>
                                          <p:attrName>ppt_y</p:attrName>
                                        </p:attrNameLst>
                                      </p:cBhvr>
                                      <p:rCtr x="2" y="-69"/>
                                    </p:animMotion>
                                  </p:childTnLst>
                                </p:cTn>
                              </p:par>
                            </p:childTnLst>
                          </p:cTn>
                        </p:par>
                      </p:childTnLst>
                    </p:cTn>
                  </p:par>
                  <p:par>
                    <p:cTn id="120" fill="hold">
                      <p:stCondLst>
                        <p:cond delay="indefinite"/>
                      </p:stCondLst>
                      <p:childTnLst>
                        <p:par>
                          <p:cTn id="121" fill="hold">
                            <p:stCondLst>
                              <p:cond delay="0"/>
                            </p:stCondLst>
                            <p:childTnLst>
                              <p:par>
                                <p:cTn id="122" presetID="22" presetClass="exit" presetSubtype="1" fill="hold" grpId="1" nodeType="clickEffect">
                                  <p:stCondLst>
                                    <p:cond delay="0"/>
                                  </p:stCondLst>
                                  <p:childTnLst>
                                    <p:animEffect transition="out" filter="wipe(up)">
                                      <p:cBhvr>
                                        <p:cTn id="123" dur="500"/>
                                        <p:tgtEl>
                                          <p:spTgt spid="79"/>
                                        </p:tgtEl>
                                      </p:cBhvr>
                                    </p:animEffect>
                                    <p:set>
                                      <p:cBhvr>
                                        <p:cTn id="124" dur="1" fill="hold">
                                          <p:stCondLst>
                                            <p:cond delay="499"/>
                                          </p:stCondLst>
                                        </p:cTn>
                                        <p:tgtEl>
                                          <p:spTgt spid="79"/>
                                        </p:tgtEl>
                                        <p:attrNameLst>
                                          <p:attrName>style.visibility</p:attrName>
                                        </p:attrNameLst>
                                      </p:cBhvr>
                                      <p:to>
                                        <p:strVal val="hidden"/>
                                      </p:to>
                                    </p:set>
                                  </p:childTnLst>
                                </p:cTn>
                              </p:par>
                            </p:childTnLst>
                          </p:cTn>
                        </p:par>
                        <p:par>
                          <p:cTn id="125" fill="hold">
                            <p:stCondLst>
                              <p:cond delay="500"/>
                            </p:stCondLst>
                            <p:childTnLst>
                              <p:par>
                                <p:cTn id="126" presetID="22" presetClass="entr" presetSubtype="1" fill="hold" grpId="1" nodeType="afterEffect">
                                  <p:stCondLst>
                                    <p:cond delay="0"/>
                                  </p:stCondLst>
                                  <p:childTnLst>
                                    <p:set>
                                      <p:cBhvr>
                                        <p:cTn id="127" dur="1" fill="hold">
                                          <p:stCondLst>
                                            <p:cond delay="0"/>
                                          </p:stCondLst>
                                        </p:cTn>
                                        <p:tgtEl>
                                          <p:spTgt spid="81"/>
                                        </p:tgtEl>
                                        <p:attrNameLst>
                                          <p:attrName>style.visibility</p:attrName>
                                        </p:attrNameLst>
                                      </p:cBhvr>
                                      <p:to>
                                        <p:strVal val="visible"/>
                                      </p:to>
                                    </p:set>
                                    <p:animEffect transition="in" filter="wipe(up)">
                                      <p:cBhvr>
                                        <p:cTn id="128" dur="500"/>
                                        <p:tgtEl>
                                          <p:spTgt spid="81"/>
                                        </p:tgtEl>
                                      </p:cBhvr>
                                    </p:animEffect>
                                  </p:childTnLst>
                                </p:cTn>
                              </p:par>
                            </p:childTnLst>
                          </p:cTn>
                        </p:par>
                      </p:childTnLst>
                    </p:cTn>
                  </p:par>
                  <p:par>
                    <p:cTn id="129" fill="hold">
                      <p:stCondLst>
                        <p:cond delay="indefinite"/>
                      </p:stCondLst>
                      <p:childTnLst>
                        <p:par>
                          <p:cTn id="130" fill="hold">
                            <p:stCondLst>
                              <p:cond delay="0"/>
                            </p:stCondLst>
                            <p:childTnLst>
                              <p:par>
                                <p:cTn id="131" presetID="42" presetClass="path" presetSubtype="0" accel="50000" decel="50000" fill="hold" grpId="0" nodeType="clickEffect">
                                  <p:stCondLst>
                                    <p:cond delay="0"/>
                                  </p:stCondLst>
                                  <p:childTnLst>
                                    <p:animMotion origin="layout" path="M -1.94444E-6 7.40741E-7 L 0.00191 0.11829 " pathEditMode="relative" rAng="0" ptsTypes="AA">
                                      <p:cBhvr>
                                        <p:cTn id="132" dur="500" fill="hold"/>
                                        <p:tgtEl>
                                          <p:spTgt spid="81"/>
                                        </p:tgtEl>
                                        <p:attrNameLst>
                                          <p:attrName>ppt_x</p:attrName>
                                          <p:attrName>ppt_y</p:attrName>
                                        </p:attrNameLst>
                                      </p:cBhvr>
                                      <p:rCtr x="1" y="59"/>
                                    </p:animMotion>
                                  </p:childTnLst>
                                </p:cTn>
                              </p:par>
                            </p:childTnLst>
                          </p:cTn>
                        </p:par>
                      </p:childTnLst>
                    </p:cTn>
                  </p:par>
                  <p:par>
                    <p:cTn id="133" fill="hold">
                      <p:stCondLst>
                        <p:cond delay="indefinite"/>
                      </p:stCondLst>
                      <p:childTnLst>
                        <p:par>
                          <p:cTn id="134" fill="hold">
                            <p:stCondLst>
                              <p:cond delay="0"/>
                            </p:stCondLst>
                            <p:childTnLst>
                              <p:par>
                                <p:cTn id="135" presetID="56" presetClass="path" presetSubtype="0" accel="50000" decel="50000" fill="hold" grpId="0" nodeType="clickEffect">
                                  <p:stCondLst>
                                    <p:cond delay="0"/>
                                  </p:stCondLst>
                                  <p:childTnLst>
                                    <p:animMotion origin="layout" path="M 0.00295 0.00902 L -5.55556E-7 0.125 " pathEditMode="relative" rAng="0" ptsTypes="AA">
                                      <p:cBhvr>
                                        <p:cTn id="136" dur="500" fill="hold"/>
                                        <p:tgtEl>
                                          <p:spTgt spid="76"/>
                                        </p:tgtEl>
                                        <p:attrNameLst>
                                          <p:attrName>ppt_x</p:attrName>
                                          <p:attrName>ppt_y</p:attrName>
                                        </p:attrNameLst>
                                      </p:cBhvr>
                                      <p:rCtr x="-2" y="58"/>
                                    </p:animMotion>
                                  </p:childTnLst>
                                </p:cTn>
                              </p:par>
                              <p:par>
                                <p:cTn id="137" presetID="63" presetClass="path" presetSubtype="0" accel="50000" decel="50000" fill="hold" grpId="0" nodeType="withEffect">
                                  <p:stCondLst>
                                    <p:cond delay="0"/>
                                  </p:stCondLst>
                                  <p:childTnLst>
                                    <p:animMotion origin="layout" path="M -1.94444E-6 -3.33333E-6 L -0.00295 -0.12453 " pathEditMode="relative" rAng="0" ptsTypes="AA">
                                      <p:cBhvr>
                                        <p:cTn id="138" dur="500" fill="hold"/>
                                        <p:tgtEl>
                                          <p:spTgt spid="77"/>
                                        </p:tgtEl>
                                        <p:attrNameLst>
                                          <p:attrName>ppt_x</p:attrName>
                                          <p:attrName>ppt_y</p:attrName>
                                        </p:attrNameLst>
                                      </p:cBhvr>
                                      <p:rCtr x="-2" y="-62"/>
                                    </p:animMotion>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grpId="1" nodeType="clickEffect">
                                  <p:stCondLst>
                                    <p:cond delay="0"/>
                                  </p:stCondLst>
                                  <p:childTnLst>
                                    <p:set>
                                      <p:cBhvr>
                                        <p:cTn id="142" dur="1" fill="hold">
                                          <p:stCondLst>
                                            <p:cond delay="0"/>
                                          </p:stCondLst>
                                        </p:cTn>
                                        <p:tgtEl>
                                          <p:spTgt spid="73"/>
                                        </p:tgtEl>
                                        <p:attrNameLst>
                                          <p:attrName>style.visibility</p:attrName>
                                        </p:attrNameLst>
                                      </p:cBhvr>
                                      <p:to>
                                        <p:strVal val="hidden"/>
                                      </p:to>
                                    </p:set>
                                  </p:childTnLst>
                                </p:cTn>
                              </p:par>
                              <p:par>
                                <p:cTn id="143" presetID="1" presetClass="exit" presetSubtype="0" fill="hold" grpId="2" nodeType="withEffect">
                                  <p:stCondLst>
                                    <p:cond delay="0"/>
                                  </p:stCondLst>
                                  <p:childTnLst>
                                    <p:set>
                                      <p:cBhvr>
                                        <p:cTn id="144" dur="1" fill="hold">
                                          <p:stCondLst>
                                            <p:cond delay="0"/>
                                          </p:stCondLst>
                                        </p:cTn>
                                        <p:tgtEl>
                                          <p:spTgt spid="74"/>
                                        </p:tgtEl>
                                        <p:attrNameLst>
                                          <p:attrName>style.visibility</p:attrName>
                                        </p:attrNameLst>
                                      </p:cBhvr>
                                      <p:to>
                                        <p:strVal val="hidden"/>
                                      </p:to>
                                    </p:set>
                                  </p:childTnLst>
                                </p:cTn>
                              </p:par>
                              <p:par>
                                <p:cTn id="145" presetID="1" presetClass="exit" presetSubtype="0" fill="hold" grpId="2" nodeType="withEffect">
                                  <p:stCondLst>
                                    <p:cond delay="0"/>
                                  </p:stCondLst>
                                  <p:childTnLst>
                                    <p:set>
                                      <p:cBhvr>
                                        <p:cTn id="146" dur="1" fill="hold">
                                          <p:stCondLst>
                                            <p:cond delay="0"/>
                                          </p:stCondLst>
                                        </p:cTn>
                                        <p:tgtEl>
                                          <p:spTgt spid="75"/>
                                        </p:tgtEl>
                                        <p:attrNameLst>
                                          <p:attrName>style.visibility</p:attrName>
                                        </p:attrNameLst>
                                      </p:cBhvr>
                                      <p:to>
                                        <p:strVal val="hidden"/>
                                      </p:to>
                                    </p:set>
                                  </p:childTnLst>
                                </p:cTn>
                              </p:par>
                              <p:par>
                                <p:cTn id="147" presetID="1" presetClass="exit" presetSubtype="0" fill="hold" grpId="2" nodeType="withEffect">
                                  <p:stCondLst>
                                    <p:cond delay="0"/>
                                  </p:stCondLst>
                                  <p:childTnLst>
                                    <p:set>
                                      <p:cBhvr>
                                        <p:cTn id="148" dur="1" fill="hold">
                                          <p:stCondLst>
                                            <p:cond delay="0"/>
                                          </p:stCondLst>
                                        </p:cTn>
                                        <p:tgtEl>
                                          <p:spTgt spid="76"/>
                                        </p:tgtEl>
                                        <p:attrNameLst>
                                          <p:attrName>style.visibility</p:attrName>
                                        </p:attrNameLst>
                                      </p:cBhvr>
                                      <p:to>
                                        <p:strVal val="hidden"/>
                                      </p:to>
                                    </p:set>
                                  </p:childTnLst>
                                </p:cTn>
                              </p:par>
                              <p:par>
                                <p:cTn id="149" presetID="1" presetClass="exit" presetSubtype="0" fill="hold" grpId="2" nodeType="withEffect">
                                  <p:stCondLst>
                                    <p:cond delay="0"/>
                                  </p:stCondLst>
                                  <p:childTnLst>
                                    <p:set>
                                      <p:cBhvr>
                                        <p:cTn id="150" dur="1" fill="hold">
                                          <p:stCondLst>
                                            <p:cond delay="0"/>
                                          </p:stCondLst>
                                        </p:cTn>
                                        <p:tgtEl>
                                          <p:spTgt spid="77"/>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78"/>
                                        </p:tgtEl>
                                        <p:attrNameLst>
                                          <p:attrName>style.visibility</p:attrName>
                                        </p:attrNameLst>
                                      </p:cBhvr>
                                      <p:to>
                                        <p:strVal val="hidden"/>
                                      </p:to>
                                    </p:set>
                                  </p:childTnLst>
                                </p:cTn>
                              </p:par>
                              <p:par>
                                <p:cTn id="153" presetID="1" presetClass="exit" presetSubtype="0" fill="hold" grpId="4" nodeType="withEffect">
                                  <p:stCondLst>
                                    <p:cond delay="0"/>
                                  </p:stCondLst>
                                  <p:childTnLst>
                                    <p:set>
                                      <p:cBhvr>
                                        <p:cTn id="154" dur="1" fill="hold">
                                          <p:stCondLst>
                                            <p:cond delay="0"/>
                                          </p:stCondLst>
                                        </p:cTn>
                                        <p:tgtEl>
                                          <p:spTgt spid="79"/>
                                        </p:tgtEl>
                                        <p:attrNameLst>
                                          <p:attrName>style.visibility</p:attrName>
                                        </p:attrNameLst>
                                      </p:cBhvr>
                                      <p:to>
                                        <p:strVal val="hidden"/>
                                      </p:to>
                                    </p:set>
                                  </p:childTnLst>
                                </p:cTn>
                              </p:par>
                              <p:par>
                                <p:cTn id="155" presetID="1" presetClass="exit" presetSubtype="0" fill="hold" grpId="2" nodeType="withEffect">
                                  <p:stCondLst>
                                    <p:cond delay="0"/>
                                  </p:stCondLst>
                                  <p:childTnLst>
                                    <p:set>
                                      <p:cBhvr>
                                        <p:cTn id="156" dur="1" fill="hold">
                                          <p:stCondLst>
                                            <p:cond delay="0"/>
                                          </p:stCondLst>
                                        </p:cTn>
                                        <p:tgtEl>
                                          <p:spTgt spid="80"/>
                                        </p:tgtEl>
                                        <p:attrNameLst>
                                          <p:attrName>style.visibility</p:attrName>
                                        </p:attrNameLst>
                                      </p:cBhvr>
                                      <p:to>
                                        <p:strVal val="hidden"/>
                                      </p:to>
                                    </p:set>
                                  </p:childTnLst>
                                </p:cTn>
                              </p:par>
                              <p:par>
                                <p:cTn id="157" presetID="1" presetClass="exit" presetSubtype="0" fill="hold" grpId="2" nodeType="withEffect">
                                  <p:stCondLst>
                                    <p:cond delay="0"/>
                                  </p:stCondLst>
                                  <p:childTnLst>
                                    <p:set>
                                      <p:cBhvr>
                                        <p:cTn id="158" dur="1" fill="hold">
                                          <p:stCondLst>
                                            <p:cond delay="0"/>
                                          </p:stCondLst>
                                        </p:cTn>
                                        <p:tgtEl>
                                          <p:spTgt spid="81"/>
                                        </p:tgtEl>
                                        <p:attrNameLst>
                                          <p:attrName>style.visibility</p:attrName>
                                        </p:attrNameLst>
                                      </p:cBhvr>
                                      <p:to>
                                        <p:strVal val="hidden"/>
                                      </p:to>
                                    </p:set>
                                  </p:childTnLst>
                                </p:cTn>
                              </p:par>
                              <p:par>
                                <p:cTn id="159" presetID="1" presetClass="entr" presetSubtype="0" fill="hold" grpId="0" nodeType="withEffect">
                                  <p:stCondLst>
                                    <p:cond delay="0"/>
                                  </p:stCondLst>
                                  <p:childTnLst>
                                    <p:set>
                                      <p:cBhvr>
                                        <p:cTn id="160" dur="1" fill="hold">
                                          <p:stCondLst>
                                            <p:cond delay="0"/>
                                          </p:stCondLst>
                                        </p:cTn>
                                        <p:tgtEl>
                                          <p:spTgt spid="82"/>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83"/>
                                        </p:tgtEl>
                                        <p:attrNameLst>
                                          <p:attrName>style.visibility</p:attrName>
                                        </p:attrNameLst>
                                      </p:cBhvr>
                                      <p:to>
                                        <p:strVal val="visible"/>
                                      </p:to>
                                    </p:set>
                                  </p:childTnLst>
                                </p:cTn>
                              </p:par>
                              <p:par>
                                <p:cTn id="163" presetID="1" presetClass="entr" presetSubtype="0" fill="hold" grpId="1" nodeType="withEffect">
                                  <p:stCondLst>
                                    <p:cond delay="0"/>
                                  </p:stCondLst>
                                  <p:childTnLst>
                                    <p:set>
                                      <p:cBhvr>
                                        <p:cTn id="164" dur="1" fill="hold">
                                          <p:stCondLst>
                                            <p:cond delay="0"/>
                                          </p:stCondLst>
                                        </p:cTn>
                                        <p:tgtEl>
                                          <p:spTgt spid="84"/>
                                        </p:tgtEl>
                                        <p:attrNameLst>
                                          <p:attrName>style.visibility</p:attrName>
                                        </p:attrNameLst>
                                      </p:cBhvr>
                                      <p:to>
                                        <p:strVal val="visible"/>
                                      </p:to>
                                    </p:set>
                                  </p:childTnLst>
                                </p:cTn>
                              </p:par>
                              <p:par>
                                <p:cTn id="165" presetID="1" presetClass="entr" presetSubtype="0" fill="hold" grpId="1" nodeType="withEffect">
                                  <p:stCondLst>
                                    <p:cond delay="0"/>
                                  </p:stCondLst>
                                  <p:childTnLst>
                                    <p:set>
                                      <p:cBhvr>
                                        <p:cTn id="166" dur="1" fill="hold">
                                          <p:stCondLst>
                                            <p:cond delay="0"/>
                                          </p:stCondLst>
                                        </p:cTn>
                                        <p:tgtEl>
                                          <p:spTgt spid="85"/>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86"/>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87"/>
                                        </p:tgtEl>
                                        <p:attrNameLst>
                                          <p:attrName>style.visibility</p:attrName>
                                        </p:attrNameLst>
                                      </p:cBhvr>
                                      <p:to>
                                        <p:strVal val="visible"/>
                                      </p:to>
                                    </p:set>
                                  </p:childTnLst>
                                </p:cTn>
                              </p:par>
                              <p:par>
                                <p:cTn id="171" presetID="1" presetClass="entr" presetSubtype="0" fill="hold" grpId="1" nodeType="withEffect">
                                  <p:stCondLst>
                                    <p:cond delay="0"/>
                                  </p:stCondLst>
                                  <p:childTnLst>
                                    <p:set>
                                      <p:cBhvr>
                                        <p:cTn id="172" dur="1" fill="hold">
                                          <p:stCondLst>
                                            <p:cond delay="0"/>
                                          </p:stCondLst>
                                        </p:cTn>
                                        <p:tgtEl>
                                          <p:spTgt spid="89"/>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64" presetClass="path" presetSubtype="0" accel="50000" decel="50000" fill="hold" grpId="0" nodeType="clickEffect">
                                  <p:stCondLst>
                                    <p:cond delay="0"/>
                                  </p:stCondLst>
                                  <p:childTnLst>
                                    <p:animMotion origin="layout" path="M 3.05556E-6 7.40741E-7 L 3.05556E-6 -0.11829 " pathEditMode="relative" rAng="0" ptsTypes="AA">
                                      <p:cBhvr>
                                        <p:cTn id="176" dur="500" fill="hold"/>
                                        <p:tgtEl>
                                          <p:spTgt spid="89"/>
                                        </p:tgtEl>
                                        <p:attrNameLst>
                                          <p:attrName>ppt_x</p:attrName>
                                          <p:attrName>ppt_y</p:attrName>
                                        </p:attrNameLst>
                                      </p:cBhvr>
                                      <p:rCtr x="0" y="-59"/>
                                    </p:animMotion>
                                  </p:childTnLst>
                                </p:cTn>
                              </p:par>
                            </p:childTnLst>
                          </p:cTn>
                        </p:par>
                      </p:childTnLst>
                    </p:cTn>
                  </p:par>
                  <p:par>
                    <p:cTn id="177" fill="hold">
                      <p:stCondLst>
                        <p:cond delay="indefinite"/>
                      </p:stCondLst>
                      <p:childTnLst>
                        <p:par>
                          <p:cTn id="178" fill="hold">
                            <p:stCondLst>
                              <p:cond delay="0"/>
                            </p:stCondLst>
                            <p:childTnLst>
                              <p:par>
                                <p:cTn id="179" presetID="2" presetClass="entr" presetSubtype="8" fill="hold" grpId="2" nodeType="clickEffect">
                                  <p:stCondLst>
                                    <p:cond delay="0"/>
                                  </p:stCondLst>
                                  <p:childTnLst>
                                    <p:set>
                                      <p:cBhvr>
                                        <p:cTn id="180" dur="1" fill="hold">
                                          <p:stCondLst>
                                            <p:cond delay="0"/>
                                          </p:stCondLst>
                                        </p:cTn>
                                        <p:tgtEl>
                                          <p:spTgt spid="88"/>
                                        </p:tgtEl>
                                        <p:attrNameLst>
                                          <p:attrName>style.visibility</p:attrName>
                                        </p:attrNameLst>
                                      </p:cBhvr>
                                      <p:to>
                                        <p:strVal val="visible"/>
                                      </p:to>
                                    </p:set>
                                    <p:anim calcmode="lin" valueType="num">
                                      <p:cBhvr additive="base">
                                        <p:cTn id="181" dur="500" fill="hold"/>
                                        <p:tgtEl>
                                          <p:spTgt spid="88"/>
                                        </p:tgtEl>
                                        <p:attrNameLst>
                                          <p:attrName>ppt_x</p:attrName>
                                        </p:attrNameLst>
                                      </p:cBhvr>
                                      <p:tavLst>
                                        <p:tav tm="0">
                                          <p:val>
                                            <p:strVal val="0-#ppt_w/2"/>
                                          </p:val>
                                        </p:tav>
                                        <p:tav tm="100000">
                                          <p:val>
                                            <p:strVal val="#ppt_x"/>
                                          </p:val>
                                        </p:tav>
                                      </p:tavLst>
                                    </p:anim>
                                    <p:anim calcmode="lin" valueType="num">
                                      <p:cBhvr additive="base">
                                        <p:cTn id="182" dur="500" fill="hold"/>
                                        <p:tgtEl>
                                          <p:spTgt spid="88"/>
                                        </p:tgtEl>
                                        <p:attrNameLst>
                                          <p:attrName>ppt_y</p:attrName>
                                        </p:attrNameLst>
                                      </p:cBhvr>
                                      <p:tavLst>
                                        <p:tav tm="0">
                                          <p:val>
                                            <p:strVal val="#ppt_y"/>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42" presetClass="path" presetSubtype="0" accel="50000" decel="50000" fill="hold" grpId="0" nodeType="clickEffect">
                                  <p:stCondLst>
                                    <p:cond delay="0"/>
                                  </p:stCondLst>
                                  <p:childTnLst>
                                    <p:animMotion origin="layout" path="M -1.94444E-6 7.40741E-7 L 0.00191 0.11829 " pathEditMode="relative" rAng="0" ptsTypes="AA">
                                      <p:cBhvr>
                                        <p:cTn id="186" dur="500" fill="hold"/>
                                        <p:tgtEl>
                                          <p:spTgt spid="88"/>
                                        </p:tgtEl>
                                        <p:attrNameLst>
                                          <p:attrName>ppt_x</p:attrName>
                                          <p:attrName>ppt_y</p:attrName>
                                        </p:attrNameLst>
                                      </p:cBhvr>
                                      <p:rCtr x="1" y="59"/>
                                    </p:animMotion>
                                  </p:childTnLst>
                                </p:cTn>
                              </p:par>
                            </p:childTnLst>
                          </p:cTn>
                        </p:par>
                      </p:childTnLst>
                    </p:cTn>
                  </p:par>
                  <p:par>
                    <p:cTn id="187" fill="hold">
                      <p:stCondLst>
                        <p:cond delay="indefinite"/>
                      </p:stCondLst>
                      <p:childTnLst>
                        <p:par>
                          <p:cTn id="188" fill="hold">
                            <p:stCondLst>
                              <p:cond delay="0"/>
                            </p:stCondLst>
                            <p:childTnLst>
                              <p:par>
                                <p:cTn id="189" presetID="22" presetClass="exit" presetSubtype="1" fill="hold" grpId="1" nodeType="clickEffect">
                                  <p:stCondLst>
                                    <p:cond delay="0"/>
                                  </p:stCondLst>
                                  <p:childTnLst>
                                    <p:animEffect transition="out" filter="wipe(up)">
                                      <p:cBhvr>
                                        <p:cTn id="190" dur="500"/>
                                        <p:tgtEl>
                                          <p:spTgt spid="88"/>
                                        </p:tgtEl>
                                      </p:cBhvr>
                                    </p:animEffect>
                                    <p:set>
                                      <p:cBhvr>
                                        <p:cTn id="191" dur="1" fill="hold">
                                          <p:stCondLst>
                                            <p:cond delay="499"/>
                                          </p:stCondLst>
                                        </p:cTn>
                                        <p:tgtEl>
                                          <p:spTgt spid="88"/>
                                        </p:tgtEl>
                                        <p:attrNameLst>
                                          <p:attrName>style.visibility</p:attrName>
                                        </p:attrNameLst>
                                      </p:cBhvr>
                                      <p:to>
                                        <p:strVal val="hidden"/>
                                      </p:to>
                                    </p:set>
                                  </p:childTnLst>
                                </p:cTn>
                              </p:par>
                            </p:childTnLst>
                          </p:cTn>
                        </p:par>
                        <p:par>
                          <p:cTn id="192" fill="hold">
                            <p:stCondLst>
                              <p:cond delay="500"/>
                            </p:stCondLst>
                            <p:childTnLst>
                              <p:par>
                                <p:cTn id="193" presetID="22" presetClass="entr" presetSubtype="1" fill="hold" grpId="0" nodeType="afterEffect">
                                  <p:stCondLst>
                                    <p:cond delay="0"/>
                                  </p:stCondLst>
                                  <p:childTnLst>
                                    <p:set>
                                      <p:cBhvr>
                                        <p:cTn id="194" dur="1" fill="hold">
                                          <p:stCondLst>
                                            <p:cond delay="0"/>
                                          </p:stCondLst>
                                        </p:cTn>
                                        <p:tgtEl>
                                          <p:spTgt spid="90"/>
                                        </p:tgtEl>
                                        <p:attrNameLst>
                                          <p:attrName>style.visibility</p:attrName>
                                        </p:attrNameLst>
                                      </p:cBhvr>
                                      <p:to>
                                        <p:strVal val="visible"/>
                                      </p:to>
                                    </p:set>
                                    <p:animEffect transition="in" filter="wipe(up)">
                                      <p:cBhvr>
                                        <p:cTn id="195" dur="500"/>
                                        <p:tgtEl>
                                          <p:spTgt spid="90"/>
                                        </p:tgtEl>
                                      </p:cBhvr>
                                    </p:animEffect>
                                  </p:childTnLst>
                                </p:cTn>
                              </p:par>
                            </p:childTnLst>
                          </p:cTn>
                        </p:par>
                      </p:childTnLst>
                    </p:cTn>
                  </p:par>
                  <p:par>
                    <p:cTn id="196" fill="hold">
                      <p:stCondLst>
                        <p:cond delay="indefinite"/>
                      </p:stCondLst>
                      <p:childTnLst>
                        <p:par>
                          <p:cTn id="197" fill="hold">
                            <p:stCondLst>
                              <p:cond delay="0"/>
                            </p:stCondLst>
                            <p:childTnLst>
                              <p:par>
                                <p:cTn id="198" presetID="63" presetClass="path" presetSubtype="0" accel="50000" decel="50000" fill="hold" grpId="0" nodeType="clickEffect">
                                  <p:stCondLst>
                                    <p:cond delay="0"/>
                                  </p:stCondLst>
                                  <p:childTnLst>
                                    <p:animMotion origin="layout" path="M -8.33333E-7 -3.7037E-6 L 0.00191 0.12385 " pathEditMode="relative" rAng="0" ptsTypes="AA">
                                      <p:cBhvr>
                                        <p:cTn id="199" dur="500" fill="hold"/>
                                        <p:tgtEl>
                                          <p:spTgt spid="84"/>
                                        </p:tgtEl>
                                        <p:attrNameLst>
                                          <p:attrName>ppt_x</p:attrName>
                                          <p:attrName>ppt_y</p:attrName>
                                        </p:attrNameLst>
                                      </p:cBhvr>
                                      <p:rCtr x="1" y="62"/>
                                    </p:animMotion>
                                  </p:childTnLst>
                                </p:cTn>
                              </p:par>
                              <p:par>
                                <p:cTn id="200" presetID="56" presetClass="path" presetSubtype="0" accel="50000" decel="50000" fill="hold" grpId="0" nodeType="withEffect">
                                  <p:stCondLst>
                                    <p:cond delay="0"/>
                                  </p:stCondLst>
                                  <p:childTnLst>
                                    <p:animMotion origin="layout" path="M 0.00191 -0.00116 L -0.00104 -0.12685 " pathEditMode="relative" rAng="0" ptsTypes="AA">
                                      <p:cBhvr>
                                        <p:cTn id="201" dur="500" fill="hold"/>
                                        <p:tgtEl>
                                          <p:spTgt spid="85"/>
                                        </p:tgtEl>
                                        <p:attrNameLst>
                                          <p:attrName>ppt_x</p:attrName>
                                          <p:attrName>ppt_y</p:attrName>
                                        </p:attrNameLst>
                                      </p:cBhvr>
                                      <p:rCtr x="-2" y="-63"/>
                                    </p:animMotion>
                                  </p:childTnLst>
                                </p:cTn>
                              </p:par>
                            </p:childTnLst>
                          </p:cTn>
                        </p:par>
                      </p:childTnLst>
                    </p:cTn>
                  </p:par>
                  <p:par>
                    <p:cTn id="202" fill="hold">
                      <p:stCondLst>
                        <p:cond delay="indefinite"/>
                      </p:stCondLst>
                      <p:childTnLst>
                        <p:par>
                          <p:cTn id="203" fill="hold">
                            <p:stCondLst>
                              <p:cond delay="0"/>
                            </p:stCondLst>
                            <p:childTnLst>
                              <p:par>
                                <p:cTn id="204" presetID="1" presetClass="exit" presetSubtype="0" fill="hold" grpId="1" nodeType="clickEffect">
                                  <p:stCondLst>
                                    <p:cond delay="0"/>
                                  </p:stCondLst>
                                  <p:childTnLst>
                                    <p:set>
                                      <p:cBhvr>
                                        <p:cTn id="205" dur="1" fill="hold">
                                          <p:stCondLst>
                                            <p:cond delay="0"/>
                                          </p:stCondLst>
                                        </p:cTn>
                                        <p:tgtEl>
                                          <p:spTgt spid="82"/>
                                        </p:tgtEl>
                                        <p:attrNameLst>
                                          <p:attrName>style.visibility</p:attrName>
                                        </p:attrNameLst>
                                      </p:cBhvr>
                                      <p:to>
                                        <p:strVal val="hidden"/>
                                      </p:to>
                                    </p:set>
                                  </p:childTnLst>
                                </p:cTn>
                              </p:par>
                              <p:par>
                                <p:cTn id="206" presetID="1" presetClass="exit" presetSubtype="0" fill="hold" grpId="1" nodeType="withEffect">
                                  <p:stCondLst>
                                    <p:cond delay="0"/>
                                  </p:stCondLst>
                                  <p:childTnLst>
                                    <p:set>
                                      <p:cBhvr>
                                        <p:cTn id="207" dur="1" fill="hold">
                                          <p:stCondLst>
                                            <p:cond delay="0"/>
                                          </p:stCondLst>
                                        </p:cTn>
                                        <p:tgtEl>
                                          <p:spTgt spid="83"/>
                                        </p:tgtEl>
                                        <p:attrNameLst>
                                          <p:attrName>style.visibility</p:attrName>
                                        </p:attrNameLst>
                                      </p:cBhvr>
                                      <p:to>
                                        <p:strVal val="hidden"/>
                                      </p:to>
                                    </p:set>
                                  </p:childTnLst>
                                </p:cTn>
                              </p:par>
                              <p:par>
                                <p:cTn id="208" presetID="1" presetClass="exit" presetSubtype="0" fill="hold" grpId="2" nodeType="withEffect">
                                  <p:stCondLst>
                                    <p:cond delay="0"/>
                                  </p:stCondLst>
                                  <p:childTnLst>
                                    <p:set>
                                      <p:cBhvr>
                                        <p:cTn id="209" dur="1" fill="hold">
                                          <p:stCondLst>
                                            <p:cond delay="0"/>
                                          </p:stCondLst>
                                        </p:cTn>
                                        <p:tgtEl>
                                          <p:spTgt spid="84"/>
                                        </p:tgtEl>
                                        <p:attrNameLst>
                                          <p:attrName>style.visibility</p:attrName>
                                        </p:attrNameLst>
                                      </p:cBhvr>
                                      <p:to>
                                        <p:strVal val="hidden"/>
                                      </p:to>
                                    </p:set>
                                  </p:childTnLst>
                                </p:cTn>
                              </p:par>
                              <p:par>
                                <p:cTn id="210" presetID="1" presetClass="exit" presetSubtype="0" fill="hold" grpId="2" nodeType="withEffect">
                                  <p:stCondLst>
                                    <p:cond delay="0"/>
                                  </p:stCondLst>
                                  <p:childTnLst>
                                    <p:set>
                                      <p:cBhvr>
                                        <p:cTn id="211" dur="1" fill="hold">
                                          <p:stCondLst>
                                            <p:cond delay="0"/>
                                          </p:stCondLst>
                                        </p:cTn>
                                        <p:tgtEl>
                                          <p:spTgt spid="85"/>
                                        </p:tgtEl>
                                        <p:attrNameLst>
                                          <p:attrName>style.visibility</p:attrName>
                                        </p:attrNameLst>
                                      </p:cBhvr>
                                      <p:to>
                                        <p:strVal val="hidden"/>
                                      </p:to>
                                    </p:set>
                                  </p:childTnLst>
                                </p:cTn>
                              </p:par>
                              <p:par>
                                <p:cTn id="212" presetID="1" presetClass="exit" presetSubtype="0" fill="hold" grpId="1" nodeType="withEffect">
                                  <p:stCondLst>
                                    <p:cond delay="0"/>
                                  </p:stCondLst>
                                  <p:childTnLst>
                                    <p:set>
                                      <p:cBhvr>
                                        <p:cTn id="213" dur="1" fill="hold">
                                          <p:stCondLst>
                                            <p:cond delay="0"/>
                                          </p:stCondLst>
                                        </p:cTn>
                                        <p:tgtEl>
                                          <p:spTgt spid="86"/>
                                        </p:tgtEl>
                                        <p:attrNameLst>
                                          <p:attrName>style.visibility</p:attrName>
                                        </p:attrNameLst>
                                      </p:cBhvr>
                                      <p:to>
                                        <p:strVal val="hidden"/>
                                      </p:to>
                                    </p:set>
                                  </p:childTnLst>
                                </p:cTn>
                              </p:par>
                              <p:par>
                                <p:cTn id="214" presetID="1" presetClass="exit" presetSubtype="0" fill="hold" grpId="1" nodeType="withEffect">
                                  <p:stCondLst>
                                    <p:cond delay="0"/>
                                  </p:stCondLst>
                                  <p:childTnLst>
                                    <p:set>
                                      <p:cBhvr>
                                        <p:cTn id="215" dur="1" fill="hold">
                                          <p:stCondLst>
                                            <p:cond delay="0"/>
                                          </p:stCondLst>
                                        </p:cTn>
                                        <p:tgtEl>
                                          <p:spTgt spid="87"/>
                                        </p:tgtEl>
                                        <p:attrNameLst>
                                          <p:attrName>style.visibility</p:attrName>
                                        </p:attrNameLst>
                                      </p:cBhvr>
                                      <p:to>
                                        <p:strVal val="hidden"/>
                                      </p:to>
                                    </p:set>
                                  </p:childTnLst>
                                </p:cTn>
                              </p:par>
                              <p:par>
                                <p:cTn id="216" presetID="1" presetClass="exit" presetSubtype="0" fill="hold" grpId="3" nodeType="withEffect">
                                  <p:stCondLst>
                                    <p:cond delay="0"/>
                                  </p:stCondLst>
                                  <p:childTnLst>
                                    <p:set>
                                      <p:cBhvr>
                                        <p:cTn id="217" dur="1" fill="hold">
                                          <p:stCondLst>
                                            <p:cond delay="0"/>
                                          </p:stCondLst>
                                        </p:cTn>
                                        <p:tgtEl>
                                          <p:spTgt spid="88"/>
                                        </p:tgtEl>
                                        <p:attrNameLst>
                                          <p:attrName>style.visibility</p:attrName>
                                        </p:attrNameLst>
                                      </p:cBhvr>
                                      <p:to>
                                        <p:strVal val="hidden"/>
                                      </p:to>
                                    </p:set>
                                  </p:childTnLst>
                                </p:cTn>
                              </p:par>
                              <p:par>
                                <p:cTn id="218" presetID="1" presetClass="exit" presetSubtype="0" fill="hold" grpId="2" nodeType="withEffect">
                                  <p:stCondLst>
                                    <p:cond delay="0"/>
                                  </p:stCondLst>
                                  <p:childTnLst>
                                    <p:set>
                                      <p:cBhvr>
                                        <p:cTn id="219" dur="1" fill="hold">
                                          <p:stCondLst>
                                            <p:cond delay="0"/>
                                          </p:stCondLst>
                                        </p:cTn>
                                        <p:tgtEl>
                                          <p:spTgt spid="89"/>
                                        </p:tgtEl>
                                        <p:attrNameLst>
                                          <p:attrName>style.visibility</p:attrName>
                                        </p:attrNameLst>
                                      </p:cBhvr>
                                      <p:to>
                                        <p:strVal val="hidden"/>
                                      </p:to>
                                    </p:set>
                                  </p:childTnLst>
                                </p:cTn>
                              </p:par>
                              <p:par>
                                <p:cTn id="220" presetID="1" presetClass="exit" presetSubtype="0" fill="hold" grpId="1" nodeType="withEffect">
                                  <p:stCondLst>
                                    <p:cond delay="0"/>
                                  </p:stCondLst>
                                  <p:childTnLst>
                                    <p:set>
                                      <p:cBhvr>
                                        <p:cTn id="221" dur="1" fill="hold">
                                          <p:stCondLst>
                                            <p:cond delay="0"/>
                                          </p:stCondLst>
                                        </p:cTn>
                                        <p:tgtEl>
                                          <p:spTgt spid="90"/>
                                        </p:tgtEl>
                                        <p:attrNameLst>
                                          <p:attrName>style.visibility</p:attrName>
                                        </p:attrNameLst>
                                      </p:cBhvr>
                                      <p:to>
                                        <p:strVal val="hidden"/>
                                      </p:to>
                                    </p:set>
                                  </p:childTnLst>
                                </p:cTn>
                              </p:par>
                              <p:par>
                                <p:cTn id="222" presetID="1" presetClass="entr" presetSubtype="0" fill="hold" grpId="0" nodeType="withEffect">
                                  <p:stCondLst>
                                    <p:cond delay="0"/>
                                  </p:stCondLst>
                                  <p:childTnLst>
                                    <p:set>
                                      <p:cBhvr>
                                        <p:cTn id="223" dur="1" fill="hold">
                                          <p:stCondLst>
                                            <p:cond delay="0"/>
                                          </p:stCondLst>
                                        </p:cTn>
                                        <p:tgtEl>
                                          <p:spTgt spid="91"/>
                                        </p:tgtEl>
                                        <p:attrNameLst>
                                          <p:attrName>style.visibility</p:attrName>
                                        </p:attrNameLst>
                                      </p:cBhvr>
                                      <p:to>
                                        <p:strVal val="visible"/>
                                      </p:to>
                                    </p:set>
                                  </p:childTnLst>
                                </p:cTn>
                              </p:par>
                              <p:par>
                                <p:cTn id="224" presetID="1" presetClass="entr" presetSubtype="0" fill="hold" grpId="0" nodeType="withEffect">
                                  <p:stCondLst>
                                    <p:cond delay="0"/>
                                  </p:stCondLst>
                                  <p:childTnLst>
                                    <p:set>
                                      <p:cBhvr>
                                        <p:cTn id="225" dur="1" fill="hold">
                                          <p:stCondLst>
                                            <p:cond delay="0"/>
                                          </p:stCondLst>
                                        </p:cTn>
                                        <p:tgtEl>
                                          <p:spTgt spid="92"/>
                                        </p:tgtEl>
                                        <p:attrNameLst>
                                          <p:attrName>style.visibility</p:attrName>
                                        </p:attrNameLst>
                                      </p:cBhvr>
                                      <p:to>
                                        <p:strVal val="visible"/>
                                      </p:to>
                                    </p:set>
                                  </p:childTnLst>
                                </p:cTn>
                              </p:par>
                              <p:par>
                                <p:cTn id="226" presetID="1" presetClass="entr" presetSubtype="0" fill="hold" grpId="0" nodeType="withEffect">
                                  <p:stCondLst>
                                    <p:cond delay="0"/>
                                  </p:stCondLst>
                                  <p:childTnLst>
                                    <p:set>
                                      <p:cBhvr>
                                        <p:cTn id="227" dur="1" fill="hold">
                                          <p:stCondLst>
                                            <p:cond delay="0"/>
                                          </p:stCondLst>
                                        </p:cTn>
                                        <p:tgtEl>
                                          <p:spTgt spid="93"/>
                                        </p:tgtEl>
                                        <p:attrNameLst>
                                          <p:attrName>style.visibility</p:attrName>
                                        </p:attrNameLst>
                                      </p:cBhvr>
                                      <p:to>
                                        <p:strVal val="visible"/>
                                      </p:to>
                                    </p:set>
                                  </p:childTnLst>
                                </p:cTn>
                              </p:par>
                              <p:par>
                                <p:cTn id="228" presetID="1" presetClass="entr" presetSubtype="0" fill="hold" grpId="0" nodeType="withEffect">
                                  <p:stCondLst>
                                    <p:cond delay="0"/>
                                  </p:stCondLst>
                                  <p:childTnLst>
                                    <p:set>
                                      <p:cBhvr>
                                        <p:cTn id="229" dur="1" fill="hold">
                                          <p:stCondLst>
                                            <p:cond delay="0"/>
                                          </p:stCondLst>
                                        </p:cTn>
                                        <p:tgtEl>
                                          <p:spTgt spid="94"/>
                                        </p:tgtEl>
                                        <p:attrNameLst>
                                          <p:attrName>style.visibility</p:attrName>
                                        </p:attrNameLst>
                                      </p:cBhvr>
                                      <p:to>
                                        <p:strVal val="visible"/>
                                      </p:to>
                                    </p:set>
                                  </p:childTnLst>
                                </p:cTn>
                              </p:par>
                              <p:par>
                                <p:cTn id="230" presetID="1" presetClass="entr" presetSubtype="0" fill="hold" grpId="0" nodeType="withEffect">
                                  <p:stCondLst>
                                    <p:cond delay="0"/>
                                  </p:stCondLst>
                                  <p:childTnLst>
                                    <p:set>
                                      <p:cBhvr>
                                        <p:cTn id="231" dur="1" fill="hold">
                                          <p:stCondLst>
                                            <p:cond delay="0"/>
                                          </p:stCondLst>
                                        </p:cTn>
                                        <p:tgtEl>
                                          <p:spTgt spid="95"/>
                                        </p:tgtEl>
                                        <p:attrNameLst>
                                          <p:attrName>style.visibility</p:attrName>
                                        </p:attrNameLst>
                                      </p:cBhvr>
                                      <p:to>
                                        <p:strVal val="visible"/>
                                      </p:to>
                                    </p:set>
                                  </p:childTnLst>
                                </p:cTn>
                              </p:par>
                              <p:par>
                                <p:cTn id="232" presetID="1" presetClass="entr" presetSubtype="0" fill="hold" grpId="0" nodeType="withEffect">
                                  <p:stCondLst>
                                    <p:cond delay="0"/>
                                  </p:stCondLst>
                                  <p:childTnLst>
                                    <p:set>
                                      <p:cBhvr>
                                        <p:cTn id="233" dur="1" fill="hold">
                                          <p:stCondLst>
                                            <p:cond delay="0"/>
                                          </p:stCondLst>
                                        </p:cTn>
                                        <p:tgtEl>
                                          <p:spTgt spid="96"/>
                                        </p:tgtEl>
                                        <p:attrNameLst>
                                          <p:attrName>style.visibility</p:attrName>
                                        </p:attrNameLst>
                                      </p:cBhvr>
                                      <p:to>
                                        <p:strVal val="visible"/>
                                      </p:to>
                                    </p:set>
                                  </p:childTnLst>
                                </p:cTn>
                              </p:par>
                              <p:par>
                                <p:cTn id="234" presetID="1" presetClass="entr" presetSubtype="0" fill="hold" grpId="1" nodeType="withEffect">
                                  <p:stCondLst>
                                    <p:cond delay="0"/>
                                  </p:stCondLst>
                                  <p:childTnLst>
                                    <p:set>
                                      <p:cBhvr>
                                        <p:cTn id="235" dur="1" fill="hold">
                                          <p:stCondLst>
                                            <p:cond delay="0"/>
                                          </p:stCondLst>
                                        </p:cTn>
                                        <p:tgtEl>
                                          <p:spTgt spid="98"/>
                                        </p:tgtEl>
                                        <p:attrNameLst>
                                          <p:attrName>style.visibility</p:attrName>
                                        </p:attrNameLst>
                                      </p:cBhvr>
                                      <p:to>
                                        <p:strVal val="visible"/>
                                      </p:to>
                                    </p:set>
                                  </p:childTnLst>
                                </p:cTn>
                              </p:par>
                            </p:childTnLst>
                          </p:cTn>
                        </p:par>
                      </p:childTnLst>
                    </p:cTn>
                  </p:par>
                  <p:par>
                    <p:cTn id="236" fill="hold">
                      <p:stCondLst>
                        <p:cond delay="indefinite"/>
                      </p:stCondLst>
                      <p:childTnLst>
                        <p:par>
                          <p:cTn id="237" fill="hold">
                            <p:stCondLst>
                              <p:cond delay="0"/>
                            </p:stCondLst>
                            <p:childTnLst>
                              <p:par>
                                <p:cTn id="238" presetID="64" presetClass="path" presetSubtype="0" accel="50000" decel="50000" fill="hold" grpId="0" nodeType="clickEffect">
                                  <p:stCondLst>
                                    <p:cond delay="0"/>
                                  </p:stCondLst>
                                  <p:childTnLst>
                                    <p:animMotion origin="layout" path="M 3.05556E-6 7.40741E-7 L 3.05556E-6 -0.11829 " pathEditMode="relative" rAng="0" ptsTypes="AA">
                                      <p:cBhvr>
                                        <p:cTn id="239" dur="500" fill="hold"/>
                                        <p:tgtEl>
                                          <p:spTgt spid="98"/>
                                        </p:tgtEl>
                                        <p:attrNameLst>
                                          <p:attrName>ppt_x</p:attrName>
                                          <p:attrName>ppt_y</p:attrName>
                                        </p:attrNameLst>
                                      </p:cBhvr>
                                      <p:rCtr x="0" y="-59"/>
                                    </p:animMotion>
                                  </p:childTnLst>
                                </p:cTn>
                              </p:par>
                            </p:childTnLst>
                          </p:cTn>
                        </p:par>
                      </p:childTnLst>
                    </p:cTn>
                  </p:par>
                  <p:par>
                    <p:cTn id="240" fill="hold">
                      <p:stCondLst>
                        <p:cond delay="indefinite"/>
                      </p:stCondLst>
                      <p:childTnLst>
                        <p:par>
                          <p:cTn id="241" fill="hold">
                            <p:stCondLst>
                              <p:cond delay="0"/>
                            </p:stCondLst>
                            <p:childTnLst>
                              <p:par>
                                <p:cTn id="242" presetID="2" presetClass="entr" presetSubtype="8" fill="hold" grpId="2" nodeType="clickEffect">
                                  <p:stCondLst>
                                    <p:cond delay="0"/>
                                  </p:stCondLst>
                                  <p:childTnLst>
                                    <p:set>
                                      <p:cBhvr>
                                        <p:cTn id="243" dur="1" fill="hold">
                                          <p:stCondLst>
                                            <p:cond delay="0"/>
                                          </p:stCondLst>
                                        </p:cTn>
                                        <p:tgtEl>
                                          <p:spTgt spid="97"/>
                                        </p:tgtEl>
                                        <p:attrNameLst>
                                          <p:attrName>style.visibility</p:attrName>
                                        </p:attrNameLst>
                                      </p:cBhvr>
                                      <p:to>
                                        <p:strVal val="visible"/>
                                      </p:to>
                                    </p:set>
                                    <p:anim calcmode="lin" valueType="num">
                                      <p:cBhvr additive="base">
                                        <p:cTn id="244" dur="500" fill="hold"/>
                                        <p:tgtEl>
                                          <p:spTgt spid="97"/>
                                        </p:tgtEl>
                                        <p:attrNameLst>
                                          <p:attrName>ppt_x</p:attrName>
                                        </p:attrNameLst>
                                      </p:cBhvr>
                                      <p:tavLst>
                                        <p:tav tm="0">
                                          <p:val>
                                            <p:strVal val="0-#ppt_w/2"/>
                                          </p:val>
                                        </p:tav>
                                        <p:tav tm="100000">
                                          <p:val>
                                            <p:strVal val="#ppt_x"/>
                                          </p:val>
                                        </p:tav>
                                      </p:tavLst>
                                    </p:anim>
                                    <p:anim calcmode="lin" valueType="num">
                                      <p:cBhvr additive="base">
                                        <p:cTn id="245" dur="500" fill="hold"/>
                                        <p:tgtEl>
                                          <p:spTgt spid="97"/>
                                        </p:tgtEl>
                                        <p:attrNameLst>
                                          <p:attrName>ppt_y</p:attrName>
                                        </p:attrNameLst>
                                      </p:cBhvr>
                                      <p:tavLst>
                                        <p:tav tm="0">
                                          <p:val>
                                            <p:strVal val="#ppt_y"/>
                                          </p:val>
                                        </p:tav>
                                        <p:tav tm="100000">
                                          <p:val>
                                            <p:strVal val="#ppt_y"/>
                                          </p:val>
                                        </p:tav>
                                      </p:tavLst>
                                    </p:anim>
                                  </p:childTnLst>
                                </p:cTn>
                              </p:par>
                            </p:childTnLst>
                          </p:cTn>
                        </p:par>
                      </p:childTnLst>
                    </p:cTn>
                  </p:par>
                  <p:par>
                    <p:cTn id="246" fill="hold">
                      <p:stCondLst>
                        <p:cond delay="indefinite"/>
                      </p:stCondLst>
                      <p:childTnLst>
                        <p:par>
                          <p:cTn id="247" fill="hold">
                            <p:stCondLst>
                              <p:cond delay="0"/>
                            </p:stCondLst>
                            <p:childTnLst>
                              <p:par>
                                <p:cTn id="248" presetID="42" presetClass="path" presetSubtype="0" accel="50000" decel="50000" fill="hold" grpId="0" nodeType="clickEffect">
                                  <p:stCondLst>
                                    <p:cond delay="0"/>
                                  </p:stCondLst>
                                  <p:childTnLst>
                                    <p:animMotion origin="layout" path="M -1.94444E-6 7.40741E-7 L 0.00191 0.11829 " pathEditMode="relative" rAng="0" ptsTypes="AA">
                                      <p:cBhvr>
                                        <p:cTn id="249" dur="500" fill="hold"/>
                                        <p:tgtEl>
                                          <p:spTgt spid="97"/>
                                        </p:tgtEl>
                                        <p:attrNameLst>
                                          <p:attrName>ppt_x</p:attrName>
                                          <p:attrName>ppt_y</p:attrName>
                                        </p:attrNameLst>
                                      </p:cBhvr>
                                      <p:rCtr x="1" y="59"/>
                                    </p:animMotion>
                                  </p:childTnLst>
                                </p:cTn>
                              </p:par>
                            </p:childTnLst>
                          </p:cTn>
                        </p:par>
                      </p:childTnLst>
                    </p:cTn>
                  </p:par>
                  <p:par>
                    <p:cTn id="250" fill="hold">
                      <p:stCondLst>
                        <p:cond delay="indefinite"/>
                      </p:stCondLst>
                      <p:childTnLst>
                        <p:par>
                          <p:cTn id="251" fill="hold">
                            <p:stCondLst>
                              <p:cond delay="0"/>
                            </p:stCondLst>
                            <p:childTnLst>
                              <p:par>
                                <p:cTn id="252" presetID="1" presetClass="exit" presetSubtype="0" fill="hold" grpId="1" nodeType="clickEffect">
                                  <p:stCondLst>
                                    <p:cond delay="0"/>
                                  </p:stCondLst>
                                  <p:childTnLst>
                                    <p:set>
                                      <p:cBhvr>
                                        <p:cTn id="253" dur="1" fill="hold">
                                          <p:stCondLst>
                                            <p:cond delay="0"/>
                                          </p:stCondLst>
                                        </p:cTn>
                                        <p:tgtEl>
                                          <p:spTgt spid="91"/>
                                        </p:tgtEl>
                                        <p:attrNameLst>
                                          <p:attrName>style.visibility</p:attrName>
                                        </p:attrNameLst>
                                      </p:cBhvr>
                                      <p:to>
                                        <p:strVal val="hidden"/>
                                      </p:to>
                                    </p:set>
                                  </p:childTnLst>
                                </p:cTn>
                              </p:par>
                              <p:par>
                                <p:cTn id="254" presetID="1" presetClass="exit" presetSubtype="0" fill="hold" grpId="1" nodeType="withEffect">
                                  <p:stCondLst>
                                    <p:cond delay="0"/>
                                  </p:stCondLst>
                                  <p:childTnLst>
                                    <p:set>
                                      <p:cBhvr>
                                        <p:cTn id="255" dur="1" fill="hold">
                                          <p:stCondLst>
                                            <p:cond delay="0"/>
                                          </p:stCondLst>
                                        </p:cTn>
                                        <p:tgtEl>
                                          <p:spTgt spid="92"/>
                                        </p:tgtEl>
                                        <p:attrNameLst>
                                          <p:attrName>style.visibility</p:attrName>
                                        </p:attrNameLst>
                                      </p:cBhvr>
                                      <p:to>
                                        <p:strVal val="hidden"/>
                                      </p:to>
                                    </p:set>
                                  </p:childTnLst>
                                </p:cTn>
                              </p:par>
                              <p:par>
                                <p:cTn id="256" presetID="1" presetClass="exit" presetSubtype="0" fill="hold" grpId="1" nodeType="withEffect">
                                  <p:stCondLst>
                                    <p:cond delay="0"/>
                                  </p:stCondLst>
                                  <p:childTnLst>
                                    <p:set>
                                      <p:cBhvr>
                                        <p:cTn id="257" dur="1" fill="hold">
                                          <p:stCondLst>
                                            <p:cond delay="0"/>
                                          </p:stCondLst>
                                        </p:cTn>
                                        <p:tgtEl>
                                          <p:spTgt spid="93"/>
                                        </p:tgtEl>
                                        <p:attrNameLst>
                                          <p:attrName>style.visibility</p:attrName>
                                        </p:attrNameLst>
                                      </p:cBhvr>
                                      <p:to>
                                        <p:strVal val="hidden"/>
                                      </p:to>
                                    </p:set>
                                  </p:childTnLst>
                                </p:cTn>
                              </p:par>
                              <p:par>
                                <p:cTn id="258" presetID="1" presetClass="exit" presetSubtype="0" fill="hold" grpId="1" nodeType="withEffect">
                                  <p:stCondLst>
                                    <p:cond delay="0"/>
                                  </p:stCondLst>
                                  <p:childTnLst>
                                    <p:set>
                                      <p:cBhvr>
                                        <p:cTn id="259" dur="1" fill="hold">
                                          <p:stCondLst>
                                            <p:cond delay="0"/>
                                          </p:stCondLst>
                                        </p:cTn>
                                        <p:tgtEl>
                                          <p:spTgt spid="94"/>
                                        </p:tgtEl>
                                        <p:attrNameLst>
                                          <p:attrName>style.visibility</p:attrName>
                                        </p:attrNameLst>
                                      </p:cBhvr>
                                      <p:to>
                                        <p:strVal val="hidden"/>
                                      </p:to>
                                    </p:set>
                                  </p:childTnLst>
                                </p:cTn>
                              </p:par>
                              <p:par>
                                <p:cTn id="260" presetID="1" presetClass="exit" presetSubtype="0" fill="hold" grpId="1" nodeType="withEffect">
                                  <p:stCondLst>
                                    <p:cond delay="0"/>
                                  </p:stCondLst>
                                  <p:childTnLst>
                                    <p:set>
                                      <p:cBhvr>
                                        <p:cTn id="261" dur="1" fill="hold">
                                          <p:stCondLst>
                                            <p:cond delay="0"/>
                                          </p:stCondLst>
                                        </p:cTn>
                                        <p:tgtEl>
                                          <p:spTgt spid="95"/>
                                        </p:tgtEl>
                                        <p:attrNameLst>
                                          <p:attrName>style.visibility</p:attrName>
                                        </p:attrNameLst>
                                      </p:cBhvr>
                                      <p:to>
                                        <p:strVal val="hidden"/>
                                      </p:to>
                                    </p:set>
                                  </p:childTnLst>
                                </p:cTn>
                              </p:par>
                              <p:par>
                                <p:cTn id="262" presetID="1" presetClass="exit" presetSubtype="0" fill="hold" grpId="1" nodeType="withEffect">
                                  <p:stCondLst>
                                    <p:cond delay="0"/>
                                  </p:stCondLst>
                                  <p:childTnLst>
                                    <p:set>
                                      <p:cBhvr>
                                        <p:cTn id="263" dur="1" fill="hold">
                                          <p:stCondLst>
                                            <p:cond delay="0"/>
                                          </p:stCondLst>
                                        </p:cTn>
                                        <p:tgtEl>
                                          <p:spTgt spid="96"/>
                                        </p:tgtEl>
                                        <p:attrNameLst>
                                          <p:attrName>style.visibility</p:attrName>
                                        </p:attrNameLst>
                                      </p:cBhvr>
                                      <p:to>
                                        <p:strVal val="hidden"/>
                                      </p:to>
                                    </p:set>
                                  </p:childTnLst>
                                </p:cTn>
                              </p:par>
                              <p:par>
                                <p:cTn id="264" presetID="1" presetClass="exit" presetSubtype="0" fill="hold" grpId="3" nodeType="withEffect">
                                  <p:stCondLst>
                                    <p:cond delay="0"/>
                                  </p:stCondLst>
                                  <p:childTnLst>
                                    <p:set>
                                      <p:cBhvr>
                                        <p:cTn id="265" dur="1" fill="hold">
                                          <p:stCondLst>
                                            <p:cond delay="0"/>
                                          </p:stCondLst>
                                        </p:cTn>
                                        <p:tgtEl>
                                          <p:spTgt spid="97"/>
                                        </p:tgtEl>
                                        <p:attrNameLst>
                                          <p:attrName>style.visibility</p:attrName>
                                        </p:attrNameLst>
                                      </p:cBhvr>
                                      <p:to>
                                        <p:strVal val="hidden"/>
                                      </p:to>
                                    </p:set>
                                  </p:childTnLst>
                                </p:cTn>
                              </p:par>
                              <p:par>
                                <p:cTn id="266" presetID="1" presetClass="exit" presetSubtype="0" fill="hold" grpId="2" nodeType="withEffect">
                                  <p:stCondLst>
                                    <p:cond delay="0"/>
                                  </p:stCondLst>
                                  <p:childTnLst>
                                    <p:set>
                                      <p:cBhvr>
                                        <p:cTn id="267" dur="1" fill="hold">
                                          <p:stCondLst>
                                            <p:cond delay="0"/>
                                          </p:stCondLst>
                                        </p:cTn>
                                        <p:tgtEl>
                                          <p:spTgt spid="98"/>
                                        </p:tgtEl>
                                        <p:attrNameLst>
                                          <p:attrName>style.visibility</p:attrName>
                                        </p:attrNameLst>
                                      </p:cBhvr>
                                      <p:to>
                                        <p:strVal val="hidden"/>
                                      </p:to>
                                    </p:set>
                                  </p:childTnLst>
                                </p:cTn>
                              </p:par>
                            </p:childTnLst>
                          </p:cTn>
                        </p:par>
                      </p:childTnLst>
                    </p:cTn>
                  </p:par>
                  <p:par>
                    <p:cTn id="268" fill="hold">
                      <p:stCondLst>
                        <p:cond delay="indefinite"/>
                      </p:stCondLst>
                      <p:childTnLst>
                        <p:par>
                          <p:cTn id="269" fill="hold">
                            <p:stCondLst>
                              <p:cond delay="0"/>
                            </p:stCondLst>
                            <p:childTnLst>
                              <p:par>
                                <p:cTn id="270" presetID="1" presetClass="entr" presetSubtype="0" fill="hold" nodeType="clickEffect">
                                  <p:stCondLst>
                                    <p:cond delay="0"/>
                                  </p:stCondLst>
                                  <p:childTnLst>
                                    <p:set>
                                      <p:cBhvr>
                                        <p:cTn id="271" dur="1" fill="hold">
                                          <p:stCondLst>
                                            <p:cond delay="0"/>
                                          </p:stCondLst>
                                        </p:cTn>
                                        <p:tgtEl>
                                          <p:spTgt spid="102">
                                            <p:txEl>
                                              <p:pRg st="0" end="0"/>
                                            </p:txEl>
                                          </p:spTgt>
                                        </p:tgtEl>
                                        <p:attrNameLst>
                                          <p:attrName>style.visibility</p:attrName>
                                        </p:attrNameLst>
                                      </p:cBhvr>
                                      <p:to>
                                        <p:strVal val="visible"/>
                                      </p:to>
                                    </p:set>
                                  </p:childTnLst>
                                </p:cTn>
                              </p:par>
                            </p:childTnLst>
                          </p:cTn>
                        </p:par>
                      </p:childTnLst>
                    </p:cTn>
                  </p:par>
                  <p:par>
                    <p:cTn id="272" fill="hold">
                      <p:stCondLst>
                        <p:cond delay="indefinite"/>
                      </p:stCondLst>
                      <p:childTnLst>
                        <p:par>
                          <p:cTn id="273" fill="hold">
                            <p:stCondLst>
                              <p:cond delay="0"/>
                            </p:stCondLst>
                            <p:childTnLst>
                              <p:par>
                                <p:cTn id="274" presetID="1" presetClass="entr" presetSubtype="0" fill="hold" nodeType="clickEffect">
                                  <p:stCondLst>
                                    <p:cond delay="0"/>
                                  </p:stCondLst>
                                  <p:childTnLst>
                                    <p:set>
                                      <p:cBhvr>
                                        <p:cTn id="275" dur="1" fill="hold">
                                          <p:stCondLst>
                                            <p:cond delay="0"/>
                                          </p:stCondLst>
                                        </p:cTn>
                                        <p:tgtEl>
                                          <p:spTgt spid="102">
                                            <p:txEl>
                                              <p:pRg st="1" end="1"/>
                                            </p:txEl>
                                          </p:spTgt>
                                        </p:tgtEl>
                                        <p:attrNameLst>
                                          <p:attrName>style.visibility</p:attrName>
                                        </p:attrNameLst>
                                      </p:cBhvr>
                                      <p:to>
                                        <p:strVal val="visible"/>
                                      </p:to>
                                    </p:set>
                                  </p:childTnLst>
                                </p:cTn>
                              </p:par>
                            </p:childTnLst>
                          </p:cTn>
                        </p:par>
                      </p:childTnLst>
                    </p:cTn>
                  </p:par>
                  <p:par>
                    <p:cTn id="276" fill="hold">
                      <p:stCondLst>
                        <p:cond delay="indefinite"/>
                      </p:stCondLst>
                      <p:childTnLst>
                        <p:par>
                          <p:cTn id="277" fill="hold">
                            <p:stCondLst>
                              <p:cond delay="0"/>
                            </p:stCondLst>
                            <p:childTnLst>
                              <p:par>
                                <p:cTn id="278" presetID="1" presetClass="entr" presetSubtype="0" fill="hold" nodeType="clickEffect">
                                  <p:stCondLst>
                                    <p:cond delay="0"/>
                                  </p:stCondLst>
                                  <p:childTnLst>
                                    <p:set>
                                      <p:cBhvr>
                                        <p:cTn id="279" dur="1" fill="hold">
                                          <p:stCondLst>
                                            <p:cond delay="0"/>
                                          </p:stCondLst>
                                        </p:cTn>
                                        <p:tgtEl>
                                          <p:spTgt spid="102">
                                            <p:txEl>
                                              <p:pRg st="2" end="2"/>
                                            </p:txEl>
                                          </p:spTgt>
                                        </p:tgtEl>
                                        <p:attrNameLst>
                                          <p:attrName>style.visibility</p:attrName>
                                        </p:attrNameLst>
                                      </p:cBhvr>
                                      <p:to>
                                        <p:strVal val="visible"/>
                                      </p:to>
                                    </p:set>
                                  </p:childTnLst>
                                </p:cTn>
                              </p:par>
                            </p:childTnLst>
                          </p:cTn>
                        </p:par>
                      </p:childTnLst>
                    </p:cTn>
                  </p:par>
                  <p:par>
                    <p:cTn id="280" fill="hold">
                      <p:stCondLst>
                        <p:cond delay="indefinite"/>
                      </p:stCondLst>
                      <p:childTnLst>
                        <p:par>
                          <p:cTn id="281" fill="hold">
                            <p:stCondLst>
                              <p:cond delay="0"/>
                            </p:stCondLst>
                            <p:childTnLst>
                              <p:par>
                                <p:cTn id="282" presetID="1" presetClass="entr" presetSubtype="0" fill="hold" nodeType="clickEffect">
                                  <p:stCondLst>
                                    <p:cond delay="0"/>
                                  </p:stCondLst>
                                  <p:childTnLst>
                                    <p:set>
                                      <p:cBhvr>
                                        <p:cTn id="283" dur="1" fill="hold">
                                          <p:stCondLst>
                                            <p:cond delay="0"/>
                                          </p:stCondLst>
                                        </p:cTn>
                                        <p:tgtEl>
                                          <p:spTgt spid="10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21" grpId="0" animBg="1"/>
      <p:bldP spid="21" grpId="1" animBg="1"/>
      <p:bldP spid="21" grpId="2" animBg="1"/>
      <p:bldP spid="21" grpId="3" animBg="1"/>
      <p:bldP spid="22" grpId="0" animBg="1"/>
      <p:bldP spid="22" grpId="1" animBg="1"/>
      <p:bldP spid="23" grpId="0" animBg="1"/>
      <p:bldP spid="23" grpId="1" animBg="1"/>
      <p:bldP spid="23" grpId="2" animBg="1"/>
      <p:bldP spid="23" grpId="3" animBg="1"/>
      <p:bldP spid="25" grpId="0" animBg="1"/>
      <p:bldP spid="25" grpId="1" animBg="1"/>
      <p:bldP spid="73" grpId="0" animBg="1"/>
      <p:bldP spid="73" grpId="1" animBg="1"/>
      <p:bldP spid="74" grpId="0" animBg="1"/>
      <p:bldP spid="74" grpId="1" animBg="1"/>
      <p:bldP spid="74" grpId="2" animBg="1"/>
      <p:bldP spid="75" grpId="0" animBg="1"/>
      <p:bldP spid="75" grpId="1" animBg="1"/>
      <p:bldP spid="75" grpId="2" animBg="1"/>
      <p:bldP spid="76" grpId="0" animBg="1"/>
      <p:bldP spid="76" grpId="1" animBg="1"/>
      <p:bldP spid="76" grpId="2" animBg="1"/>
      <p:bldP spid="77" grpId="0" animBg="1"/>
      <p:bldP spid="77" grpId="1" animBg="1"/>
      <p:bldP spid="77" grpId="2" animBg="1"/>
      <p:bldP spid="78" grpId="0" animBg="1"/>
      <p:bldP spid="78" grpId="1" animBg="1"/>
      <p:bldP spid="79" grpId="0" animBg="1"/>
      <p:bldP spid="79" grpId="1" animBg="1"/>
      <p:bldP spid="79" grpId="2" animBg="1"/>
      <p:bldP spid="79" grpId="3" animBg="1"/>
      <p:bldP spid="79" grpId="4" animBg="1"/>
      <p:bldP spid="80" grpId="0" animBg="1"/>
      <p:bldP spid="80" grpId="1" animBg="1"/>
      <p:bldP spid="80" grpId="2" animBg="1"/>
      <p:bldP spid="81" grpId="0" animBg="1"/>
      <p:bldP spid="81" grpId="1" animBg="1"/>
      <p:bldP spid="81" grpId="2" animBg="1"/>
      <p:bldP spid="82" grpId="0" animBg="1"/>
      <p:bldP spid="82" grpId="1" animBg="1"/>
      <p:bldP spid="83" grpId="0" animBg="1"/>
      <p:bldP spid="83" grpId="1" animBg="1"/>
      <p:bldP spid="84" grpId="0" animBg="1"/>
      <p:bldP spid="84" grpId="1" animBg="1"/>
      <p:bldP spid="84" grpId="2" animBg="1"/>
      <p:bldP spid="85" grpId="0" animBg="1"/>
      <p:bldP spid="85" grpId="1" animBg="1"/>
      <p:bldP spid="85" grpId="2" animBg="1"/>
      <p:bldP spid="86" grpId="0" animBg="1"/>
      <p:bldP spid="86" grpId="1" animBg="1"/>
      <p:bldP spid="87" grpId="0" animBg="1"/>
      <p:bldP spid="87" grpId="1" animBg="1"/>
      <p:bldP spid="88" grpId="0" animBg="1"/>
      <p:bldP spid="88" grpId="1" animBg="1"/>
      <p:bldP spid="88" grpId="2" animBg="1"/>
      <p:bldP spid="88" grpId="3" animBg="1"/>
      <p:bldP spid="89" grpId="0" animBg="1"/>
      <p:bldP spid="89" grpId="1" animBg="1"/>
      <p:bldP spid="89" grpId="2" animBg="1"/>
      <p:bldP spid="90" grpId="0" animBg="1"/>
      <p:bldP spid="90" grpId="1" animBg="1"/>
      <p:bldP spid="91" grpId="0" animBg="1"/>
      <p:bldP spid="91" grpId="1" animBg="1"/>
      <p:bldP spid="92" grpId="0" animBg="1"/>
      <p:bldP spid="92" grpId="1" animBg="1"/>
      <p:bldP spid="93" grpId="0" animBg="1"/>
      <p:bldP spid="93" grpId="1" animBg="1"/>
      <p:bldP spid="94" grpId="0" animBg="1"/>
      <p:bldP spid="94" grpId="1" animBg="1"/>
      <p:bldP spid="95" grpId="0" animBg="1"/>
      <p:bldP spid="95" grpId="1" animBg="1"/>
      <p:bldP spid="96" grpId="0" animBg="1"/>
      <p:bldP spid="96" grpId="1" animBg="1"/>
      <p:bldP spid="97" grpId="0" animBg="1"/>
      <p:bldP spid="97" grpId="2" animBg="1"/>
      <p:bldP spid="97" grpId="3" animBg="1"/>
      <p:bldP spid="98" grpId="0" animBg="1"/>
      <p:bldP spid="98" grpId="1" animBg="1"/>
      <p:bldP spid="98" grpId="2"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404664"/>
            <a:ext cx="8280920" cy="6001643"/>
          </a:xfrm>
          <a:prstGeom prst="rect">
            <a:avLst/>
          </a:prstGeom>
        </p:spPr>
        <p:txBody>
          <a:bodyPr wrap="square">
            <a:spAutoFit/>
          </a:bodyPr>
          <a:lstStyle/>
          <a:p>
            <a:r>
              <a:rPr lang="en-US" altLang="zh-CN" sz="2400" b="1" dirty="0">
                <a:latin typeface="Times New Roman" panose="02020603050405020304" pitchFamily="18" charset="0"/>
                <a:cs typeface="Times New Roman" panose="02020603050405020304" pitchFamily="18" charset="0"/>
              </a:rPr>
              <a:t>void </a:t>
            </a:r>
            <a:r>
              <a:rPr lang="en-US" altLang="zh-CN" sz="2400" b="1" dirty="0" err="1">
                <a:latin typeface="Times New Roman" panose="02020603050405020304" pitchFamily="18" charset="0"/>
                <a:cs typeface="Times New Roman" panose="02020603050405020304" pitchFamily="18" charset="0"/>
              </a:rPr>
              <a:t>BubbleSort</a:t>
            </a: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ElementType</a:t>
            </a:r>
            <a:r>
              <a:rPr lang="en-US" altLang="zh-CN" sz="2400" b="1" dirty="0">
                <a:latin typeface="Times New Roman" panose="02020603050405020304" pitchFamily="18" charset="0"/>
                <a:cs typeface="Times New Roman" panose="02020603050405020304" pitchFamily="18" charset="0"/>
              </a:rPr>
              <a:t> A[ ], </a:t>
            </a:r>
            <a:r>
              <a:rPr lang="en-US" altLang="zh-CN" sz="2400" b="1" dirty="0" err="1">
                <a:latin typeface="Times New Roman" panose="02020603050405020304" pitchFamily="18" charset="0"/>
                <a:cs typeface="Times New Roman" panose="02020603050405020304" pitchFamily="18" charset="0"/>
              </a:rPr>
              <a:t>int</a:t>
            </a:r>
            <a:r>
              <a:rPr lang="en-US" altLang="zh-CN" sz="2400" b="1" dirty="0">
                <a:latin typeface="Times New Roman" panose="02020603050405020304" pitchFamily="18" charset="0"/>
                <a:cs typeface="Times New Roman" panose="02020603050405020304" pitchFamily="18" charset="0"/>
              </a:rPr>
              <a:t> N )</a:t>
            </a:r>
          </a:p>
          <a:p>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int</a:t>
            </a:r>
            <a:r>
              <a:rPr lang="en-US" altLang="zh-CN" sz="2400" b="1" dirty="0">
                <a:latin typeface="Times New Roman" panose="02020603050405020304" pitchFamily="18" charset="0"/>
                <a:cs typeface="Times New Roman" panose="02020603050405020304" pitchFamily="18" charset="0"/>
              </a:rPr>
              <a:t> P, </a:t>
            </a:r>
            <a:r>
              <a:rPr lang="en-US" altLang="zh-CN" sz="2400" b="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a:t>
            </a:r>
          </a:p>
          <a:p>
            <a:r>
              <a:rPr lang="en-US" altLang="zh-CN" sz="2400" b="1" dirty="0">
                <a:latin typeface="Times New Roman" panose="02020603050405020304" pitchFamily="18" charset="0"/>
                <a:cs typeface="Times New Roman" panose="02020603050405020304" pitchFamily="18" charset="0"/>
              </a:rPr>
              <a:t>    bool flag;</a:t>
            </a:r>
          </a:p>
          <a:p>
            <a:endParaRPr lang="en-US" altLang="zh-CN" sz="2400" b="1"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    for ( P=N-1; P&gt;=0; P-- ) {</a:t>
            </a:r>
          </a:p>
          <a:p>
            <a:r>
              <a:rPr lang="en-US" altLang="zh-CN" sz="2400" b="1" dirty="0">
                <a:latin typeface="Times New Roman" panose="02020603050405020304" pitchFamily="18" charset="0"/>
                <a:cs typeface="Times New Roman" panose="02020603050405020304" pitchFamily="18" charset="0"/>
              </a:rPr>
              <a:t>          flag = false; </a:t>
            </a:r>
          </a:p>
          <a:p>
            <a:r>
              <a:rPr lang="en-US" altLang="zh-CN" sz="2400" b="1" dirty="0">
                <a:latin typeface="Times New Roman" panose="02020603050405020304" pitchFamily="18" charset="0"/>
                <a:cs typeface="Times New Roman" panose="02020603050405020304" pitchFamily="18" charset="0"/>
              </a:rPr>
              <a:t>          for( </a:t>
            </a:r>
            <a:r>
              <a:rPr lang="en-US" altLang="zh-CN" sz="2400" b="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=0; </a:t>
            </a:r>
            <a:r>
              <a:rPr lang="en-US" altLang="zh-CN" sz="2400" b="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&lt;P; </a:t>
            </a:r>
            <a:r>
              <a:rPr lang="en-US" altLang="zh-CN" sz="2400" b="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 ) { /* </a:t>
            </a:r>
            <a:r>
              <a:rPr lang="zh-CN" altLang="en-US" sz="2400" b="1" dirty="0">
                <a:latin typeface="Times New Roman" panose="02020603050405020304" pitchFamily="18" charset="0"/>
                <a:cs typeface="Times New Roman" panose="02020603050405020304" pitchFamily="18" charset="0"/>
              </a:rPr>
              <a:t>一趟冒泡 *</a:t>
            </a:r>
            <a:r>
              <a:rPr lang="en-US" altLang="zh-CN" sz="2400" b="1" dirty="0">
                <a:latin typeface="Times New Roman" panose="02020603050405020304" pitchFamily="18" charset="0"/>
                <a:cs typeface="Times New Roman" panose="02020603050405020304" pitchFamily="18" charset="0"/>
              </a:rPr>
              <a:t>/</a:t>
            </a:r>
          </a:p>
          <a:p>
            <a:r>
              <a:rPr lang="en-US" altLang="zh-CN" sz="2400" b="1" dirty="0">
                <a:latin typeface="Times New Roman" panose="02020603050405020304" pitchFamily="18" charset="0"/>
                <a:cs typeface="Times New Roman" panose="02020603050405020304" pitchFamily="18" charset="0"/>
              </a:rPr>
              <a:t>	/* </a:t>
            </a:r>
            <a:r>
              <a:rPr lang="zh-CN" altLang="en-US" sz="2400" b="1" dirty="0">
                <a:latin typeface="Times New Roman" panose="02020603050405020304" pitchFamily="18" charset="0"/>
                <a:cs typeface="Times New Roman" panose="02020603050405020304" pitchFamily="18" charset="0"/>
              </a:rPr>
              <a:t>每次循环找出一个最大元素，被交换到最右端 *</a:t>
            </a:r>
            <a:r>
              <a:rPr lang="en-US" altLang="zh-CN" sz="2400" b="1" dirty="0">
                <a:latin typeface="Times New Roman" panose="02020603050405020304" pitchFamily="18" charset="0"/>
                <a:cs typeface="Times New Roman" panose="02020603050405020304" pitchFamily="18" charset="0"/>
              </a:rPr>
              <a:t>/</a:t>
            </a:r>
          </a:p>
          <a:p>
            <a:r>
              <a:rPr lang="en-US" altLang="zh-CN" sz="2400" b="1" dirty="0">
                <a:latin typeface="Times New Roman" panose="02020603050405020304" pitchFamily="18" charset="0"/>
                <a:cs typeface="Times New Roman" panose="02020603050405020304" pitchFamily="18" charset="0"/>
              </a:rPr>
              <a:t>	   if ( A[</a:t>
            </a:r>
            <a:r>
              <a:rPr lang="en-US" altLang="zh-CN" sz="2400" b="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 &gt; A[i+1] ) {</a:t>
            </a:r>
          </a:p>
          <a:p>
            <a:r>
              <a:rPr lang="en-US" altLang="zh-CN" sz="2400" b="1" dirty="0">
                <a:latin typeface="Times New Roman" panose="02020603050405020304" pitchFamily="18" charset="0"/>
                <a:cs typeface="Times New Roman" panose="02020603050405020304" pitchFamily="18" charset="0"/>
              </a:rPr>
              <a:t>		Swap( &amp;A[</a:t>
            </a:r>
            <a:r>
              <a:rPr lang="en-US" altLang="zh-CN" sz="2400" b="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 &amp;A[i+1] ); </a:t>
            </a:r>
          </a:p>
          <a:p>
            <a:r>
              <a:rPr lang="en-US" altLang="zh-CN" sz="2400" b="1" dirty="0">
                <a:latin typeface="Times New Roman" panose="02020603050405020304" pitchFamily="18" charset="0"/>
                <a:cs typeface="Times New Roman" panose="02020603050405020304" pitchFamily="18" charset="0"/>
              </a:rPr>
              <a:t> 		flag = true; /* </a:t>
            </a:r>
            <a:r>
              <a:rPr lang="zh-CN" altLang="en-US" sz="2400" b="1" dirty="0">
                <a:latin typeface="Times New Roman" panose="02020603050405020304" pitchFamily="18" charset="0"/>
                <a:cs typeface="Times New Roman" panose="02020603050405020304" pitchFamily="18" charset="0"/>
              </a:rPr>
              <a:t>标识发生了交换 *</a:t>
            </a:r>
            <a:r>
              <a:rPr lang="en-US" altLang="zh-CN" sz="2400" b="1" dirty="0">
                <a:latin typeface="Times New Roman" panose="02020603050405020304" pitchFamily="18" charset="0"/>
                <a:cs typeface="Times New Roman" panose="02020603050405020304" pitchFamily="18" charset="0"/>
              </a:rPr>
              <a:t>/</a:t>
            </a:r>
          </a:p>
          <a:p>
            <a:r>
              <a:rPr lang="en-US" altLang="zh-CN" sz="2400" b="1" dirty="0">
                <a:latin typeface="Times New Roman" panose="02020603050405020304" pitchFamily="18" charset="0"/>
                <a:cs typeface="Times New Roman" panose="02020603050405020304" pitchFamily="18" charset="0"/>
              </a:rPr>
              <a:t>	  }</a:t>
            </a:r>
          </a:p>
          <a:p>
            <a:r>
              <a:rPr lang="en-US" altLang="zh-CN" sz="2400" b="1" dirty="0">
                <a:latin typeface="Times New Roman" panose="02020603050405020304" pitchFamily="18" charset="0"/>
                <a:cs typeface="Times New Roman" panose="02020603050405020304" pitchFamily="18" charset="0"/>
              </a:rPr>
              <a:t>          }</a:t>
            </a:r>
          </a:p>
          <a:p>
            <a:r>
              <a:rPr lang="en-US" altLang="zh-CN" sz="2400" b="1" dirty="0">
                <a:latin typeface="Times New Roman" panose="02020603050405020304" pitchFamily="18" charset="0"/>
                <a:cs typeface="Times New Roman" panose="02020603050405020304" pitchFamily="18" charset="0"/>
              </a:rPr>
              <a:t>          if ( flag==false )     break ; </a:t>
            </a:r>
          </a:p>
          <a:p>
            <a:r>
              <a:rPr lang="en-US" altLang="zh-CN" sz="2400" b="1" dirty="0">
                <a:latin typeface="Times New Roman" panose="02020603050405020304" pitchFamily="18" charset="0"/>
                <a:cs typeface="Times New Roman" panose="02020603050405020304" pitchFamily="18" charset="0"/>
              </a:rPr>
              <a:t>      }</a:t>
            </a:r>
          </a:p>
          <a:p>
            <a:r>
              <a:rPr lang="en-US" altLang="zh-CN" sz="2400" b="1" dirty="0">
                <a:latin typeface="Times New Roman" panose="02020603050405020304" pitchFamily="18" charset="0"/>
                <a:cs typeface="Times New Roman" panose="02020603050405020304" pitchFamily="18" charset="0"/>
              </a:rPr>
              <a:t>}</a:t>
            </a:r>
          </a:p>
        </p:txBody>
      </p:sp>
      <p:sp>
        <p:nvSpPr>
          <p:cNvPr id="3" name="圆角矩形标注 2"/>
          <p:cNvSpPr/>
          <p:nvPr/>
        </p:nvSpPr>
        <p:spPr>
          <a:xfrm>
            <a:off x="4355976" y="1700808"/>
            <a:ext cx="2664296" cy="936104"/>
          </a:xfrm>
          <a:prstGeom prst="wedgeRoundRectCallout">
            <a:avLst>
              <a:gd name="adj1" fmla="val -107996"/>
              <a:gd name="adj2" fmla="val 3492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t>若不考虑提前结束，可以忽略</a:t>
            </a:r>
            <a:r>
              <a:rPr lang="en-US" altLang="zh-CN" sz="2400" b="1" dirty="0"/>
              <a:t>flag</a:t>
            </a:r>
          </a:p>
        </p:txBody>
      </p:sp>
      <p:sp>
        <p:nvSpPr>
          <p:cNvPr id="4" name="圆角矩形标注 3"/>
          <p:cNvSpPr/>
          <p:nvPr/>
        </p:nvSpPr>
        <p:spPr>
          <a:xfrm>
            <a:off x="5508104" y="4869160"/>
            <a:ext cx="2376264" cy="864096"/>
          </a:xfrm>
          <a:prstGeom prst="wedgeRoundRectCallout">
            <a:avLst>
              <a:gd name="adj1" fmla="val -83760"/>
              <a:gd name="adj2" fmla="val 1519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Times New Roman" panose="02020603050405020304" pitchFamily="18" charset="0"/>
                <a:cs typeface="Times New Roman" panose="02020603050405020304" pitchFamily="18" charset="0"/>
              </a:rPr>
              <a:t>若全程无交换，则跳出循环</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0"/>
          <p:cNvGrpSpPr>
            <a:grpSpLocks/>
          </p:cNvGrpSpPr>
          <p:nvPr/>
        </p:nvGrpSpPr>
        <p:grpSpPr bwMode="auto">
          <a:xfrm>
            <a:off x="3962689" y="1664151"/>
            <a:ext cx="1928826" cy="1643063"/>
            <a:chOff x="1928794" y="4214818"/>
            <a:chExt cx="1071570" cy="1643074"/>
          </a:xfrm>
        </p:grpSpPr>
        <p:grpSp>
          <p:nvGrpSpPr>
            <p:cNvPr id="3" name="组合 10"/>
            <p:cNvGrpSpPr>
              <a:grpSpLocks/>
            </p:cNvGrpSpPr>
            <p:nvPr/>
          </p:nvGrpSpPr>
          <p:grpSpPr bwMode="auto">
            <a:xfrm>
              <a:off x="1928794" y="4214818"/>
              <a:ext cx="1071570" cy="1643074"/>
              <a:chOff x="1928794" y="4214818"/>
              <a:chExt cx="1071570" cy="1643074"/>
            </a:xfrm>
          </p:grpSpPr>
          <p:sp>
            <p:nvSpPr>
              <p:cNvPr id="5" name="椭圆 4" descr="S"/>
              <p:cNvSpPr/>
              <p:nvPr/>
            </p:nvSpPr>
            <p:spPr bwMode="auto">
              <a:xfrm>
                <a:off x="1928794" y="4214818"/>
                <a:ext cx="1071570" cy="1643074"/>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kumimoji="1" lang="zh-CN" altLang="en-US" sz="2400"/>
              </a:p>
            </p:txBody>
          </p:sp>
          <p:sp>
            <p:nvSpPr>
              <p:cNvPr id="6" name="TextBox 9"/>
              <p:cNvSpPr txBox="1">
                <a:spLocks noChangeArrowheads="1"/>
              </p:cNvSpPr>
              <p:nvPr/>
            </p:nvSpPr>
            <p:spPr bwMode="auto">
              <a:xfrm>
                <a:off x="2305830" y="4500561"/>
                <a:ext cx="285752" cy="400113"/>
              </a:xfrm>
              <a:prstGeom prst="rect">
                <a:avLst/>
              </a:prstGeom>
              <a:noFill/>
              <a:ln w="9525">
                <a:noFill/>
                <a:miter lim="800000"/>
                <a:headEnd/>
                <a:tailEnd/>
              </a:ln>
            </p:spPr>
            <p:txBody>
              <a:bodyPr>
                <a:spAutoFit/>
              </a:bodyPr>
              <a:lstStyle/>
              <a:p>
                <a:r>
                  <a:rPr lang="en-US" altLang="zh-CN" sz="2000" dirty="0"/>
                  <a:t>S</a:t>
                </a:r>
                <a:endParaRPr lang="zh-CN" altLang="en-US" sz="2000" dirty="0"/>
              </a:p>
            </p:txBody>
          </p:sp>
        </p:grpSp>
        <p:sp>
          <p:nvSpPr>
            <p:cNvPr id="4" name="TextBox 17"/>
            <p:cNvSpPr txBox="1">
              <a:spLocks noChangeArrowheads="1"/>
            </p:cNvSpPr>
            <p:nvPr/>
          </p:nvSpPr>
          <p:spPr bwMode="auto">
            <a:xfrm>
              <a:off x="2147078" y="4857753"/>
              <a:ext cx="642942" cy="400113"/>
            </a:xfrm>
            <a:prstGeom prst="rect">
              <a:avLst/>
            </a:prstGeom>
            <a:noFill/>
            <a:ln w="9525">
              <a:noFill/>
              <a:miter lim="800000"/>
              <a:headEnd/>
              <a:tailEnd/>
            </a:ln>
          </p:spPr>
          <p:txBody>
            <a:bodyPr>
              <a:spAutoFit/>
            </a:bodyPr>
            <a:lstStyle/>
            <a:p>
              <a:r>
                <a:rPr lang="en-US" altLang="zh-CN" sz="2000" dirty="0"/>
                <a:t>N</a:t>
              </a:r>
              <a:r>
                <a:rPr lang="zh-CN" altLang="en-US" sz="2000" dirty="0"/>
                <a:t>个元素</a:t>
              </a:r>
            </a:p>
          </p:txBody>
        </p:sp>
      </p:grpSp>
      <p:grpSp>
        <p:nvGrpSpPr>
          <p:cNvPr id="7" name="组合 21"/>
          <p:cNvGrpSpPr>
            <a:grpSpLocks/>
          </p:cNvGrpSpPr>
          <p:nvPr/>
        </p:nvGrpSpPr>
        <p:grpSpPr bwMode="auto">
          <a:xfrm>
            <a:off x="5605763" y="3797757"/>
            <a:ext cx="1607358" cy="999912"/>
            <a:chOff x="4071934" y="3786190"/>
            <a:chExt cx="803679" cy="1000132"/>
          </a:xfrm>
        </p:grpSpPr>
        <p:grpSp>
          <p:nvGrpSpPr>
            <p:cNvPr id="8" name="组合 11"/>
            <p:cNvGrpSpPr>
              <a:grpSpLocks/>
            </p:cNvGrpSpPr>
            <p:nvPr/>
          </p:nvGrpSpPr>
          <p:grpSpPr bwMode="auto">
            <a:xfrm>
              <a:off x="4071934" y="3786190"/>
              <a:ext cx="785818" cy="1000132"/>
              <a:chOff x="1928794" y="4214818"/>
              <a:chExt cx="1071570" cy="1643074"/>
            </a:xfrm>
          </p:grpSpPr>
          <p:sp>
            <p:nvSpPr>
              <p:cNvPr id="10" name="椭圆 12" descr="S"/>
              <p:cNvSpPr>
                <a:spLocks noChangeArrowheads="1"/>
              </p:cNvSpPr>
              <p:nvPr/>
            </p:nvSpPr>
            <p:spPr bwMode="auto">
              <a:xfrm>
                <a:off x="1928794" y="4214818"/>
                <a:ext cx="1071570" cy="1643074"/>
              </a:xfrm>
              <a:prstGeom prst="ellipse">
                <a:avLst/>
              </a:prstGeom>
              <a:solidFill>
                <a:srgbClr val="B0B2AE"/>
              </a:solidFill>
              <a:ln w="9525" algn="ctr">
                <a:solidFill>
                  <a:schemeClr val="tx1"/>
                </a:solidFill>
                <a:round/>
                <a:headEnd/>
                <a:tailEnd/>
              </a:ln>
            </p:spPr>
            <p:txBody>
              <a:bodyPr/>
              <a:lstStyle/>
              <a:p>
                <a:endParaRPr kumimoji="1" lang="zh-CN" altLang="en-US" sz="2400"/>
              </a:p>
            </p:txBody>
          </p:sp>
          <p:sp>
            <p:nvSpPr>
              <p:cNvPr id="11" name="TextBox 13"/>
              <p:cNvSpPr txBox="1">
                <a:spLocks noChangeArrowheads="1"/>
              </p:cNvSpPr>
              <p:nvPr/>
            </p:nvSpPr>
            <p:spPr bwMode="auto">
              <a:xfrm>
                <a:off x="2318455" y="4347856"/>
                <a:ext cx="365311" cy="606760"/>
              </a:xfrm>
              <a:prstGeom prst="rect">
                <a:avLst/>
              </a:prstGeom>
              <a:noFill/>
              <a:ln w="9525">
                <a:noFill/>
                <a:miter lim="800000"/>
                <a:headEnd/>
                <a:tailEnd/>
              </a:ln>
            </p:spPr>
            <p:txBody>
              <a:bodyPr wrap="square">
                <a:spAutoFit/>
              </a:bodyPr>
              <a:lstStyle/>
              <a:p>
                <a:r>
                  <a:rPr lang="en-US" altLang="zh-CN" dirty="0"/>
                  <a:t>S1</a:t>
                </a:r>
                <a:endParaRPr lang="zh-CN" altLang="en-US" dirty="0"/>
              </a:p>
            </p:txBody>
          </p:sp>
        </p:grpSp>
        <p:sp>
          <p:nvSpPr>
            <p:cNvPr id="9" name="TextBox 18"/>
            <p:cNvSpPr txBox="1">
              <a:spLocks noChangeArrowheads="1"/>
            </p:cNvSpPr>
            <p:nvPr/>
          </p:nvSpPr>
          <p:spPr bwMode="auto">
            <a:xfrm>
              <a:off x="4161233" y="4081530"/>
              <a:ext cx="714380" cy="369413"/>
            </a:xfrm>
            <a:prstGeom prst="rect">
              <a:avLst/>
            </a:prstGeom>
            <a:noFill/>
            <a:ln w="9525">
              <a:noFill/>
              <a:miter lim="800000"/>
              <a:headEnd/>
              <a:tailEnd/>
            </a:ln>
          </p:spPr>
          <p:txBody>
            <a:bodyPr wrap="square">
              <a:spAutoFit/>
            </a:bodyPr>
            <a:lstStyle/>
            <a:p>
              <a:r>
                <a:rPr lang="en-US" altLang="zh-CN" dirty="0"/>
                <a:t>N1</a:t>
              </a:r>
              <a:r>
                <a:rPr lang="zh-CN" altLang="en-US" dirty="0"/>
                <a:t>个元素</a:t>
              </a:r>
            </a:p>
          </p:txBody>
        </p:sp>
      </p:grpSp>
      <p:grpSp>
        <p:nvGrpSpPr>
          <p:cNvPr id="12" name="组合 22"/>
          <p:cNvGrpSpPr>
            <a:grpSpLocks/>
          </p:cNvGrpSpPr>
          <p:nvPr/>
        </p:nvGrpSpPr>
        <p:grpSpPr bwMode="auto">
          <a:xfrm>
            <a:off x="2533929" y="3797756"/>
            <a:ext cx="2000264" cy="1071570"/>
            <a:chOff x="4071934" y="5214950"/>
            <a:chExt cx="1000132" cy="1143008"/>
          </a:xfrm>
        </p:grpSpPr>
        <p:grpSp>
          <p:nvGrpSpPr>
            <p:cNvPr id="13" name="组合 14"/>
            <p:cNvGrpSpPr>
              <a:grpSpLocks/>
            </p:cNvGrpSpPr>
            <p:nvPr/>
          </p:nvGrpSpPr>
          <p:grpSpPr bwMode="auto">
            <a:xfrm>
              <a:off x="4071934" y="5214950"/>
              <a:ext cx="1000132" cy="1143008"/>
              <a:chOff x="1928794" y="4214818"/>
              <a:chExt cx="1071570" cy="1643074"/>
            </a:xfrm>
          </p:grpSpPr>
          <p:sp>
            <p:nvSpPr>
              <p:cNvPr id="15" name="椭圆 15" descr="S"/>
              <p:cNvSpPr>
                <a:spLocks noChangeArrowheads="1"/>
              </p:cNvSpPr>
              <p:nvPr/>
            </p:nvSpPr>
            <p:spPr bwMode="auto">
              <a:xfrm>
                <a:off x="1928794" y="4214818"/>
                <a:ext cx="1071570" cy="1643074"/>
              </a:xfrm>
              <a:prstGeom prst="ellipse">
                <a:avLst/>
              </a:prstGeom>
              <a:solidFill>
                <a:srgbClr val="B0B2AE"/>
              </a:solidFill>
              <a:ln w="9525" algn="ctr">
                <a:solidFill>
                  <a:schemeClr val="tx1"/>
                </a:solidFill>
                <a:round/>
                <a:headEnd/>
                <a:tailEnd/>
              </a:ln>
            </p:spPr>
            <p:txBody>
              <a:bodyPr/>
              <a:lstStyle/>
              <a:p>
                <a:endParaRPr kumimoji="1" lang="zh-CN" altLang="en-US" sz="2400"/>
              </a:p>
            </p:txBody>
          </p:sp>
          <p:sp>
            <p:nvSpPr>
              <p:cNvPr id="16" name="TextBox 16"/>
              <p:cNvSpPr txBox="1">
                <a:spLocks noChangeArrowheads="1"/>
              </p:cNvSpPr>
              <p:nvPr/>
            </p:nvSpPr>
            <p:spPr bwMode="auto">
              <a:xfrm>
                <a:off x="2292364" y="4338960"/>
                <a:ext cx="344433" cy="566309"/>
              </a:xfrm>
              <a:prstGeom prst="rect">
                <a:avLst/>
              </a:prstGeom>
              <a:noFill/>
              <a:ln w="9525">
                <a:noFill/>
                <a:miter lim="800000"/>
                <a:headEnd/>
                <a:tailEnd/>
              </a:ln>
            </p:spPr>
            <p:txBody>
              <a:bodyPr wrap="square">
                <a:spAutoFit/>
              </a:bodyPr>
              <a:lstStyle/>
              <a:p>
                <a:r>
                  <a:rPr lang="en-US" altLang="zh-CN" dirty="0"/>
                  <a:t>S2</a:t>
                </a:r>
                <a:endParaRPr lang="zh-CN" altLang="en-US" dirty="0"/>
              </a:p>
            </p:txBody>
          </p:sp>
        </p:grpSp>
        <p:sp>
          <p:nvSpPr>
            <p:cNvPr id="14" name="TextBox 19"/>
            <p:cNvSpPr txBox="1">
              <a:spLocks noChangeArrowheads="1"/>
            </p:cNvSpPr>
            <p:nvPr/>
          </p:nvSpPr>
          <p:spPr bwMode="auto">
            <a:xfrm>
              <a:off x="4232671" y="5569385"/>
              <a:ext cx="714380" cy="393954"/>
            </a:xfrm>
            <a:prstGeom prst="rect">
              <a:avLst/>
            </a:prstGeom>
            <a:noFill/>
            <a:ln w="9525">
              <a:noFill/>
              <a:miter lim="800000"/>
              <a:headEnd/>
              <a:tailEnd/>
            </a:ln>
          </p:spPr>
          <p:txBody>
            <a:bodyPr wrap="square">
              <a:spAutoFit/>
            </a:bodyPr>
            <a:lstStyle/>
            <a:p>
              <a:r>
                <a:rPr lang="en-US" altLang="zh-CN" dirty="0"/>
                <a:t>N2</a:t>
              </a:r>
              <a:r>
                <a:rPr lang="zh-CN" altLang="en-US" dirty="0"/>
                <a:t>个元素</a:t>
              </a:r>
            </a:p>
          </p:txBody>
        </p:sp>
      </p:grpSp>
      <p:grpSp>
        <p:nvGrpSpPr>
          <p:cNvPr id="17" name="组合 27"/>
          <p:cNvGrpSpPr>
            <a:grpSpLocks/>
          </p:cNvGrpSpPr>
          <p:nvPr/>
        </p:nvGrpSpPr>
        <p:grpSpPr bwMode="auto">
          <a:xfrm>
            <a:off x="4999110" y="3235774"/>
            <a:ext cx="1785371" cy="561983"/>
            <a:chOff x="6894344" y="2941132"/>
            <a:chExt cx="1785384" cy="560867"/>
          </a:xfrm>
        </p:grpSpPr>
        <p:cxnSp>
          <p:nvCxnSpPr>
            <p:cNvPr id="18" name="直接箭头连接符 24"/>
            <p:cNvCxnSpPr>
              <a:cxnSpLocks noChangeShapeType="1"/>
              <a:stCxn id="5" idx="4"/>
              <a:endCxn id="10" idx="0"/>
            </p:cNvCxnSpPr>
            <p:nvPr/>
          </p:nvCxnSpPr>
          <p:spPr bwMode="auto">
            <a:xfrm>
              <a:off x="6894344" y="3012430"/>
              <a:ext cx="1464490" cy="489569"/>
            </a:xfrm>
            <a:prstGeom prst="straightConnector1">
              <a:avLst/>
            </a:prstGeom>
            <a:noFill/>
            <a:ln w="9525" algn="ctr">
              <a:solidFill>
                <a:schemeClr val="tx1"/>
              </a:solidFill>
              <a:round/>
              <a:headEnd/>
              <a:tailEnd type="arrow" w="med" len="med"/>
            </a:ln>
          </p:spPr>
        </p:cxnSp>
        <p:sp>
          <p:nvSpPr>
            <p:cNvPr id="19" name="TextBox 25"/>
            <p:cNvSpPr txBox="1">
              <a:spLocks noChangeArrowheads="1"/>
            </p:cNvSpPr>
            <p:nvPr/>
          </p:nvSpPr>
          <p:spPr bwMode="auto">
            <a:xfrm>
              <a:off x="7608158" y="2941132"/>
              <a:ext cx="1071570" cy="338554"/>
            </a:xfrm>
            <a:prstGeom prst="rect">
              <a:avLst/>
            </a:prstGeom>
            <a:noFill/>
            <a:ln w="9525">
              <a:noFill/>
              <a:miter lim="800000"/>
              <a:headEnd/>
              <a:tailEnd/>
            </a:ln>
          </p:spPr>
          <p:txBody>
            <a:bodyPr>
              <a:spAutoFit/>
            </a:bodyPr>
            <a:lstStyle/>
            <a:p>
              <a:r>
                <a:rPr lang="zh-CN" altLang="en-US" sz="1600" b="1" dirty="0"/>
                <a:t>元素 </a:t>
              </a:r>
              <a:r>
                <a:rPr lang="en-US" altLang="zh-CN" sz="1600" b="1" dirty="0"/>
                <a:t>&gt;= e</a:t>
              </a:r>
              <a:endParaRPr lang="zh-CN" altLang="en-US" sz="1600" b="1" dirty="0"/>
            </a:p>
          </p:txBody>
        </p:sp>
      </p:grpSp>
      <p:grpSp>
        <p:nvGrpSpPr>
          <p:cNvPr id="20" name="组合 36"/>
          <p:cNvGrpSpPr>
            <a:grpSpLocks/>
          </p:cNvGrpSpPr>
          <p:nvPr/>
        </p:nvGrpSpPr>
        <p:grpSpPr bwMode="auto">
          <a:xfrm>
            <a:off x="3105433" y="3226252"/>
            <a:ext cx="1893677" cy="571504"/>
            <a:chOff x="5000649" y="2922715"/>
            <a:chExt cx="1893679" cy="572739"/>
          </a:xfrm>
        </p:grpSpPr>
        <p:cxnSp>
          <p:nvCxnSpPr>
            <p:cNvPr id="21" name="直接箭头连接符 29"/>
            <p:cNvCxnSpPr>
              <a:cxnSpLocks noChangeShapeType="1"/>
              <a:stCxn id="5" idx="4"/>
              <a:endCxn id="15" idx="0"/>
            </p:cNvCxnSpPr>
            <p:nvPr/>
          </p:nvCxnSpPr>
          <p:spPr bwMode="auto">
            <a:xfrm flipH="1">
              <a:off x="5501284" y="3003853"/>
              <a:ext cx="1393044" cy="491601"/>
            </a:xfrm>
            <a:prstGeom prst="straightConnector1">
              <a:avLst/>
            </a:prstGeom>
            <a:noFill/>
            <a:ln w="9525" algn="ctr">
              <a:solidFill>
                <a:schemeClr val="tx1"/>
              </a:solidFill>
              <a:round/>
              <a:headEnd/>
              <a:tailEnd type="arrow" w="med" len="med"/>
            </a:ln>
          </p:spPr>
        </p:cxnSp>
        <p:sp>
          <p:nvSpPr>
            <p:cNvPr id="22" name="TextBox 30"/>
            <p:cNvSpPr txBox="1">
              <a:spLocks noChangeArrowheads="1"/>
            </p:cNvSpPr>
            <p:nvPr/>
          </p:nvSpPr>
          <p:spPr bwMode="auto">
            <a:xfrm>
              <a:off x="5000649" y="2922715"/>
              <a:ext cx="1071570" cy="338553"/>
            </a:xfrm>
            <a:prstGeom prst="rect">
              <a:avLst/>
            </a:prstGeom>
            <a:noFill/>
            <a:ln w="9525">
              <a:noFill/>
              <a:miter lim="800000"/>
              <a:headEnd/>
              <a:tailEnd/>
            </a:ln>
          </p:spPr>
          <p:txBody>
            <a:bodyPr>
              <a:spAutoFit/>
            </a:bodyPr>
            <a:lstStyle/>
            <a:p>
              <a:r>
                <a:rPr lang="zh-CN" altLang="en-US" sz="1600" b="1" dirty="0"/>
                <a:t>元素 </a:t>
              </a:r>
              <a:r>
                <a:rPr lang="en-US" altLang="zh-CN" sz="1600" b="1" dirty="0"/>
                <a:t>&lt; e</a:t>
              </a:r>
              <a:endParaRPr lang="zh-CN" altLang="en-US" sz="1600" b="1" dirty="0"/>
            </a:p>
          </p:txBody>
        </p:sp>
      </p:grpSp>
      <p:sp>
        <p:nvSpPr>
          <p:cNvPr id="28" name="矩形 2"/>
          <p:cNvSpPr>
            <a:spLocks noChangeArrowheads="1"/>
          </p:cNvSpPr>
          <p:nvPr/>
        </p:nvSpPr>
        <p:spPr bwMode="auto">
          <a:xfrm>
            <a:off x="467544" y="1167135"/>
            <a:ext cx="2371162" cy="461665"/>
          </a:xfrm>
          <a:prstGeom prst="rect">
            <a:avLst/>
          </a:prstGeom>
          <a:noFill/>
          <a:ln w="9525">
            <a:noFill/>
            <a:miter lim="800000"/>
            <a:headEnd/>
            <a:tailEnd/>
          </a:ln>
        </p:spPr>
        <p:txBody>
          <a:bodyPr wrap="none">
            <a:spAutoFit/>
          </a:bodyPr>
          <a:lstStyle/>
          <a:p>
            <a:r>
              <a:rPr lang="en-US" altLang="zh-CN" sz="2400" b="1" dirty="0">
                <a:solidFill>
                  <a:schemeClr val="hlink"/>
                </a:solidFill>
                <a:latin typeface="Arial" pitchFamily="34" charset="0"/>
                <a:sym typeface="Wingdings" pitchFamily="2" charset="2"/>
              </a:rPr>
              <a:t> </a:t>
            </a:r>
            <a:r>
              <a:rPr lang="zh-CN" altLang="zh-CN" sz="2400" b="1" dirty="0"/>
              <a:t>基于问题分解</a:t>
            </a:r>
          </a:p>
        </p:txBody>
      </p:sp>
      <p:sp>
        <p:nvSpPr>
          <p:cNvPr id="30" name="矩形 2"/>
          <p:cNvSpPr>
            <a:spLocks noChangeArrowheads="1"/>
          </p:cNvSpPr>
          <p:nvPr/>
        </p:nvSpPr>
        <p:spPr bwMode="auto">
          <a:xfrm>
            <a:off x="471000" y="1847796"/>
            <a:ext cx="3135069" cy="1437188"/>
          </a:xfrm>
          <a:prstGeom prst="rect">
            <a:avLst/>
          </a:prstGeom>
          <a:noFill/>
          <a:ln w="9525">
            <a:noFill/>
            <a:miter lim="800000"/>
            <a:headEnd/>
            <a:tailEnd/>
          </a:ln>
        </p:spPr>
        <p:txBody>
          <a:bodyPr wrap="square">
            <a:spAutoFit/>
          </a:bodyPr>
          <a:lstStyle/>
          <a:p>
            <a:pPr>
              <a:lnSpc>
                <a:spcPct val="125000"/>
              </a:lnSpc>
            </a:pPr>
            <a:r>
              <a:rPr lang="en-US" altLang="zh-CN" sz="2400" b="1" dirty="0">
                <a:solidFill>
                  <a:schemeClr val="hlink"/>
                </a:solidFill>
                <a:latin typeface="Arial" pitchFamily="34" charset="0"/>
                <a:sym typeface="Wingdings" pitchFamily="2" charset="2"/>
              </a:rPr>
              <a:t> </a:t>
            </a:r>
            <a:r>
              <a:rPr lang="zh-CN" altLang="en-US" sz="2400" b="1" dirty="0">
                <a:latin typeface="Arial" pitchFamily="34" charset="0"/>
                <a:sym typeface="Wingdings" pitchFamily="2" charset="2"/>
              </a:rPr>
              <a:t>类似于</a:t>
            </a:r>
            <a:r>
              <a:rPr lang="zh-CN" altLang="zh-CN" sz="2400" b="1" dirty="0"/>
              <a:t>求解集合第</a:t>
            </a:r>
            <a:r>
              <a:rPr lang="en-US" altLang="zh-CN" sz="2400" b="1" dirty="0"/>
              <a:t>K</a:t>
            </a:r>
            <a:r>
              <a:rPr lang="zh-CN" altLang="zh-CN" sz="2400" b="1" dirty="0"/>
              <a:t>大整数问题的一种</a:t>
            </a:r>
            <a:r>
              <a:rPr lang="zh-CN" altLang="en-US" sz="2400" b="1" dirty="0">
                <a:solidFill>
                  <a:srgbClr val="0000B8"/>
                </a:solidFill>
              </a:rPr>
              <a:t>递归</a:t>
            </a:r>
            <a:r>
              <a:rPr lang="zh-CN" altLang="zh-CN" sz="2400" b="1" dirty="0"/>
              <a:t>思路</a:t>
            </a:r>
            <a:endParaRPr lang="en-US" altLang="zh-CN" sz="2400" b="1" dirty="0"/>
          </a:p>
        </p:txBody>
      </p:sp>
      <p:grpSp>
        <p:nvGrpSpPr>
          <p:cNvPr id="39" name="组合 11"/>
          <p:cNvGrpSpPr>
            <a:grpSpLocks/>
          </p:cNvGrpSpPr>
          <p:nvPr/>
        </p:nvGrpSpPr>
        <p:grpSpPr bwMode="auto">
          <a:xfrm>
            <a:off x="4712791" y="3950156"/>
            <a:ext cx="642942" cy="571504"/>
            <a:chOff x="1928794" y="4214818"/>
            <a:chExt cx="1071570" cy="1643074"/>
          </a:xfrm>
        </p:grpSpPr>
        <p:sp>
          <p:nvSpPr>
            <p:cNvPr id="41" name="椭圆 12" descr="S"/>
            <p:cNvSpPr>
              <a:spLocks noChangeArrowheads="1"/>
            </p:cNvSpPr>
            <p:nvPr/>
          </p:nvSpPr>
          <p:spPr bwMode="auto">
            <a:xfrm>
              <a:off x="1928794" y="4214818"/>
              <a:ext cx="1071570" cy="1643074"/>
            </a:xfrm>
            <a:prstGeom prst="ellipse">
              <a:avLst/>
            </a:prstGeom>
            <a:solidFill>
              <a:srgbClr val="B0B2AE"/>
            </a:solidFill>
            <a:ln w="9525" algn="ctr">
              <a:solidFill>
                <a:schemeClr val="tx1"/>
              </a:solidFill>
              <a:round/>
              <a:headEnd/>
              <a:tailEnd/>
            </a:ln>
          </p:spPr>
          <p:txBody>
            <a:bodyPr/>
            <a:lstStyle/>
            <a:p>
              <a:endParaRPr kumimoji="1" lang="zh-CN" altLang="en-US" sz="2400"/>
            </a:p>
          </p:txBody>
        </p:sp>
        <p:sp>
          <p:nvSpPr>
            <p:cNvPr id="42" name="TextBox 13"/>
            <p:cNvSpPr txBox="1">
              <a:spLocks noChangeArrowheads="1"/>
            </p:cNvSpPr>
            <p:nvPr/>
          </p:nvSpPr>
          <p:spPr bwMode="auto">
            <a:xfrm>
              <a:off x="2221040" y="4449544"/>
              <a:ext cx="320620" cy="606760"/>
            </a:xfrm>
            <a:prstGeom prst="rect">
              <a:avLst/>
            </a:prstGeom>
            <a:noFill/>
            <a:ln w="9525">
              <a:noFill/>
              <a:miter lim="800000"/>
              <a:headEnd/>
              <a:tailEnd/>
            </a:ln>
          </p:spPr>
          <p:txBody>
            <a:bodyPr wrap="square">
              <a:spAutoFit/>
            </a:bodyPr>
            <a:lstStyle/>
            <a:p>
              <a:r>
                <a:rPr lang="en-US" altLang="zh-CN" dirty="0"/>
                <a:t>e</a:t>
              </a:r>
              <a:endParaRPr lang="zh-CN" altLang="en-US" dirty="0"/>
            </a:p>
          </p:txBody>
        </p:sp>
      </p:grpSp>
      <p:grpSp>
        <p:nvGrpSpPr>
          <p:cNvPr id="44" name="组合 11"/>
          <p:cNvGrpSpPr>
            <a:grpSpLocks/>
          </p:cNvGrpSpPr>
          <p:nvPr/>
        </p:nvGrpSpPr>
        <p:grpSpPr bwMode="auto">
          <a:xfrm>
            <a:off x="3569783" y="5440830"/>
            <a:ext cx="1107285" cy="571503"/>
            <a:chOff x="1928795" y="4009431"/>
            <a:chExt cx="897801" cy="1643074"/>
          </a:xfrm>
          <a:solidFill>
            <a:schemeClr val="accent6">
              <a:lumMod val="20000"/>
              <a:lumOff val="80000"/>
            </a:schemeClr>
          </a:solidFill>
        </p:grpSpPr>
        <p:sp>
          <p:nvSpPr>
            <p:cNvPr id="46" name="椭圆 12" descr="S"/>
            <p:cNvSpPr>
              <a:spLocks noChangeArrowheads="1"/>
            </p:cNvSpPr>
            <p:nvPr/>
          </p:nvSpPr>
          <p:spPr bwMode="auto">
            <a:xfrm>
              <a:off x="1928795" y="4009431"/>
              <a:ext cx="897801" cy="1643074"/>
            </a:xfrm>
            <a:prstGeom prst="ellipse">
              <a:avLst/>
            </a:prstGeom>
            <a:grpFill/>
            <a:ln w="9525" algn="ctr">
              <a:solidFill>
                <a:schemeClr val="tx1"/>
              </a:solidFill>
              <a:round/>
              <a:headEnd/>
              <a:tailEnd/>
            </a:ln>
          </p:spPr>
          <p:txBody>
            <a:bodyPr/>
            <a:lstStyle/>
            <a:p>
              <a:endParaRPr kumimoji="1" lang="zh-CN" altLang="en-US" sz="2400"/>
            </a:p>
          </p:txBody>
        </p:sp>
        <p:sp>
          <p:nvSpPr>
            <p:cNvPr id="47" name="TextBox 13"/>
            <p:cNvSpPr txBox="1">
              <a:spLocks noChangeArrowheads="1"/>
            </p:cNvSpPr>
            <p:nvPr/>
          </p:nvSpPr>
          <p:spPr bwMode="auto">
            <a:xfrm>
              <a:off x="2102564" y="4229087"/>
              <a:ext cx="584493" cy="1327289"/>
            </a:xfrm>
            <a:prstGeom prst="rect">
              <a:avLst/>
            </a:prstGeom>
            <a:noFill/>
            <a:ln w="9525">
              <a:noFill/>
              <a:miter lim="800000"/>
              <a:headEnd/>
              <a:tailEnd/>
            </a:ln>
          </p:spPr>
          <p:txBody>
            <a:bodyPr>
              <a:spAutoFit/>
            </a:bodyPr>
            <a:lstStyle/>
            <a:p>
              <a:pPr algn="ctr"/>
              <a:r>
                <a:rPr lang="en-US" altLang="zh-CN" sz="2400" dirty="0"/>
                <a:t>S1’’</a:t>
              </a:r>
              <a:endParaRPr lang="zh-CN" altLang="en-US" sz="2400" dirty="0"/>
            </a:p>
          </p:txBody>
        </p:sp>
      </p:grpSp>
      <p:grpSp>
        <p:nvGrpSpPr>
          <p:cNvPr id="49" name="组合 14"/>
          <p:cNvGrpSpPr>
            <a:grpSpLocks/>
          </p:cNvGrpSpPr>
          <p:nvPr/>
        </p:nvGrpSpPr>
        <p:grpSpPr bwMode="auto">
          <a:xfrm>
            <a:off x="783701" y="5512269"/>
            <a:ext cx="1821666" cy="524173"/>
            <a:chOff x="1928794" y="4214818"/>
            <a:chExt cx="1071570" cy="1722286"/>
          </a:xfrm>
          <a:solidFill>
            <a:schemeClr val="accent6">
              <a:lumMod val="20000"/>
              <a:lumOff val="80000"/>
            </a:schemeClr>
          </a:solidFill>
        </p:grpSpPr>
        <p:sp>
          <p:nvSpPr>
            <p:cNvPr id="51" name="椭圆 15" descr="S"/>
            <p:cNvSpPr>
              <a:spLocks noChangeArrowheads="1"/>
            </p:cNvSpPr>
            <p:nvPr/>
          </p:nvSpPr>
          <p:spPr bwMode="auto">
            <a:xfrm>
              <a:off x="1928794" y="4214818"/>
              <a:ext cx="1071570" cy="1643074"/>
            </a:xfrm>
            <a:prstGeom prst="ellipse">
              <a:avLst/>
            </a:prstGeom>
            <a:grpFill/>
            <a:ln w="9525" algn="ctr">
              <a:solidFill>
                <a:schemeClr val="tx1"/>
              </a:solidFill>
              <a:round/>
              <a:headEnd/>
              <a:tailEnd/>
            </a:ln>
          </p:spPr>
          <p:txBody>
            <a:bodyPr/>
            <a:lstStyle/>
            <a:p>
              <a:endParaRPr kumimoji="1" lang="zh-CN" altLang="en-US" sz="2400"/>
            </a:p>
          </p:txBody>
        </p:sp>
        <p:sp>
          <p:nvSpPr>
            <p:cNvPr id="52" name="TextBox 16"/>
            <p:cNvSpPr txBox="1">
              <a:spLocks noChangeArrowheads="1"/>
            </p:cNvSpPr>
            <p:nvPr/>
          </p:nvSpPr>
          <p:spPr bwMode="auto">
            <a:xfrm>
              <a:off x="2158416" y="4420202"/>
              <a:ext cx="584493" cy="1516902"/>
            </a:xfrm>
            <a:prstGeom prst="rect">
              <a:avLst/>
            </a:prstGeom>
            <a:noFill/>
            <a:ln w="9525">
              <a:noFill/>
              <a:miter lim="800000"/>
              <a:headEnd/>
              <a:tailEnd/>
            </a:ln>
          </p:spPr>
          <p:txBody>
            <a:bodyPr>
              <a:spAutoFit/>
            </a:bodyPr>
            <a:lstStyle/>
            <a:p>
              <a:pPr algn="ctr"/>
              <a:r>
                <a:rPr lang="en-US" altLang="zh-CN" sz="2400" dirty="0"/>
                <a:t>S2’’</a:t>
              </a:r>
              <a:endParaRPr lang="zh-CN" altLang="en-US" sz="2400" dirty="0"/>
            </a:p>
          </p:txBody>
        </p:sp>
      </p:grpSp>
      <p:grpSp>
        <p:nvGrpSpPr>
          <p:cNvPr id="53" name="组合 27"/>
          <p:cNvGrpSpPr>
            <a:grpSpLocks/>
          </p:cNvGrpSpPr>
          <p:nvPr/>
        </p:nvGrpSpPr>
        <p:grpSpPr bwMode="auto">
          <a:xfrm>
            <a:off x="3606069" y="4869326"/>
            <a:ext cx="1463904" cy="571504"/>
            <a:chOff x="7608722" y="2789032"/>
            <a:chExt cx="1463913" cy="570390"/>
          </a:xfrm>
        </p:grpSpPr>
        <p:cxnSp>
          <p:nvCxnSpPr>
            <p:cNvPr id="54" name="直接箭头连接符 24"/>
            <p:cNvCxnSpPr>
              <a:cxnSpLocks noChangeShapeType="1"/>
              <a:stCxn id="15" idx="4"/>
              <a:endCxn id="46" idx="0"/>
            </p:cNvCxnSpPr>
            <p:nvPr/>
          </p:nvCxnSpPr>
          <p:spPr bwMode="auto">
            <a:xfrm>
              <a:off x="7608722" y="2789032"/>
              <a:ext cx="589368" cy="570390"/>
            </a:xfrm>
            <a:prstGeom prst="straightConnector1">
              <a:avLst/>
            </a:prstGeom>
            <a:noFill/>
            <a:ln w="9525" algn="ctr">
              <a:solidFill>
                <a:schemeClr val="tx1"/>
              </a:solidFill>
              <a:round/>
              <a:headEnd/>
              <a:tailEnd type="arrow" w="med" len="med"/>
            </a:ln>
          </p:spPr>
        </p:cxnSp>
        <p:sp>
          <p:nvSpPr>
            <p:cNvPr id="55" name="TextBox 25"/>
            <p:cNvSpPr txBox="1">
              <a:spLocks noChangeArrowheads="1"/>
            </p:cNvSpPr>
            <p:nvPr/>
          </p:nvSpPr>
          <p:spPr bwMode="auto">
            <a:xfrm>
              <a:off x="8001065" y="2798536"/>
              <a:ext cx="1071570" cy="337882"/>
            </a:xfrm>
            <a:prstGeom prst="rect">
              <a:avLst/>
            </a:prstGeom>
            <a:noFill/>
            <a:ln w="9525">
              <a:noFill/>
              <a:miter lim="800000"/>
              <a:headEnd/>
              <a:tailEnd/>
            </a:ln>
          </p:spPr>
          <p:txBody>
            <a:bodyPr>
              <a:spAutoFit/>
            </a:bodyPr>
            <a:lstStyle/>
            <a:p>
              <a:r>
                <a:rPr lang="zh-CN" altLang="en-US" sz="1600" b="1" dirty="0"/>
                <a:t>元素 </a:t>
              </a:r>
              <a:r>
                <a:rPr lang="en-US" altLang="zh-CN" sz="1600" b="1" dirty="0"/>
                <a:t>&gt;= e’’</a:t>
              </a:r>
              <a:endParaRPr lang="zh-CN" altLang="en-US" sz="1600" b="1" dirty="0"/>
            </a:p>
          </p:txBody>
        </p:sp>
      </p:grpSp>
      <p:grpSp>
        <p:nvGrpSpPr>
          <p:cNvPr id="56" name="组合 36"/>
          <p:cNvGrpSpPr>
            <a:grpSpLocks/>
          </p:cNvGrpSpPr>
          <p:nvPr/>
        </p:nvGrpSpPr>
        <p:grpSpPr bwMode="auto">
          <a:xfrm>
            <a:off x="1605236" y="4869326"/>
            <a:ext cx="2000833" cy="642943"/>
            <a:chOff x="5250681" y="2851122"/>
            <a:chExt cx="2000835" cy="644320"/>
          </a:xfrm>
        </p:grpSpPr>
        <p:cxnSp>
          <p:nvCxnSpPr>
            <p:cNvPr id="57" name="直接箭头连接符 29"/>
            <p:cNvCxnSpPr>
              <a:cxnSpLocks noChangeShapeType="1"/>
              <a:stCxn id="15" idx="4"/>
              <a:endCxn id="51" idx="0"/>
            </p:cNvCxnSpPr>
            <p:nvPr/>
          </p:nvCxnSpPr>
          <p:spPr bwMode="auto">
            <a:xfrm flipH="1">
              <a:off x="5411985" y="2851122"/>
              <a:ext cx="1839531" cy="644320"/>
            </a:xfrm>
            <a:prstGeom prst="straightConnector1">
              <a:avLst/>
            </a:prstGeom>
            <a:noFill/>
            <a:ln w="9525" algn="ctr">
              <a:solidFill>
                <a:schemeClr val="tx1"/>
              </a:solidFill>
              <a:round/>
              <a:headEnd/>
              <a:tailEnd type="arrow" w="med" len="med"/>
            </a:ln>
          </p:spPr>
        </p:cxnSp>
        <p:sp>
          <p:nvSpPr>
            <p:cNvPr id="58" name="TextBox 30"/>
            <p:cNvSpPr txBox="1">
              <a:spLocks noChangeArrowheads="1"/>
            </p:cNvSpPr>
            <p:nvPr/>
          </p:nvSpPr>
          <p:spPr bwMode="auto">
            <a:xfrm>
              <a:off x="5250681" y="2851122"/>
              <a:ext cx="1071570" cy="338552"/>
            </a:xfrm>
            <a:prstGeom prst="rect">
              <a:avLst/>
            </a:prstGeom>
            <a:noFill/>
            <a:ln w="9525">
              <a:noFill/>
              <a:miter lim="800000"/>
              <a:headEnd/>
              <a:tailEnd/>
            </a:ln>
          </p:spPr>
          <p:txBody>
            <a:bodyPr>
              <a:spAutoFit/>
            </a:bodyPr>
            <a:lstStyle/>
            <a:p>
              <a:r>
                <a:rPr lang="zh-CN" altLang="en-US" sz="1600" b="1" dirty="0"/>
                <a:t>元素 </a:t>
              </a:r>
              <a:r>
                <a:rPr lang="en-US" altLang="zh-CN" sz="1600" b="1" dirty="0"/>
                <a:t>&lt; e’’</a:t>
              </a:r>
              <a:endParaRPr lang="zh-CN" altLang="en-US" sz="1600" b="1" dirty="0"/>
            </a:p>
          </p:txBody>
        </p:sp>
      </p:grpSp>
      <p:grpSp>
        <p:nvGrpSpPr>
          <p:cNvPr id="59" name="组合 11"/>
          <p:cNvGrpSpPr>
            <a:grpSpLocks/>
          </p:cNvGrpSpPr>
          <p:nvPr/>
        </p:nvGrpSpPr>
        <p:grpSpPr bwMode="auto">
          <a:xfrm>
            <a:off x="2712527" y="5440830"/>
            <a:ext cx="642942" cy="571504"/>
            <a:chOff x="1928794" y="4214818"/>
            <a:chExt cx="1071570" cy="1643074"/>
          </a:xfrm>
          <a:solidFill>
            <a:schemeClr val="accent6">
              <a:lumMod val="20000"/>
              <a:lumOff val="80000"/>
            </a:schemeClr>
          </a:solidFill>
        </p:grpSpPr>
        <p:sp>
          <p:nvSpPr>
            <p:cNvPr id="60" name="椭圆 12" descr="S"/>
            <p:cNvSpPr>
              <a:spLocks noChangeArrowheads="1"/>
            </p:cNvSpPr>
            <p:nvPr/>
          </p:nvSpPr>
          <p:spPr bwMode="auto">
            <a:xfrm>
              <a:off x="1928794" y="4214818"/>
              <a:ext cx="1071570" cy="1643074"/>
            </a:xfrm>
            <a:prstGeom prst="ellipse">
              <a:avLst/>
            </a:prstGeom>
            <a:grpFill/>
            <a:ln w="9525" algn="ctr">
              <a:solidFill>
                <a:schemeClr val="tx1"/>
              </a:solidFill>
              <a:round/>
              <a:headEnd/>
              <a:tailEnd/>
            </a:ln>
          </p:spPr>
          <p:txBody>
            <a:bodyPr/>
            <a:lstStyle/>
            <a:p>
              <a:endParaRPr kumimoji="1" lang="zh-CN" altLang="en-US" sz="2400"/>
            </a:p>
          </p:txBody>
        </p:sp>
        <p:sp>
          <p:nvSpPr>
            <p:cNvPr id="61" name="TextBox 13"/>
            <p:cNvSpPr txBox="1">
              <a:spLocks noChangeArrowheads="1"/>
            </p:cNvSpPr>
            <p:nvPr/>
          </p:nvSpPr>
          <p:spPr bwMode="auto">
            <a:xfrm>
              <a:off x="2047857" y="4447584"/>
              <a:ext cx="779323" cy="1327287"/>
            </a:xfrm>
            <a:prstGeom prst="rect">
              <a:avLst/>
            </a:prstGeom>
            <a:noFill/>
            <a:ln w="9525">
              <a:noFill/>
              <a:miter lim="800000"/>
              <a:headEnd/>
              <a:tailEnd/>
            </a:ln>
          </p:spPr>
          <p:txBody>
            <a:bodyPr wrap="square">
              <a:spAutoFit/>
            </a:bodyPr>
            <a:lstStyle/>
            <a:p>
              <a:pPr algn="ctr"/>
              <a:r>
                <a:rPr lang="en-US" altLang="zh-CN" sz="2400" dirty="0"/>
                <a:t>e’’</a:t>
              </a:r>
              <a:endParaRPr lang="zh-CN" altLang="en-US" sz="2400" dirty="0"/>
            </a:p>
          </p:txBody>
        </p:sp>
      </p:grpSp>
      <p:grpSp>
        <p:nvGrpSpPr>
          <p:cNvPr id="66" name="组合 11"/>
          <p:cNvGrpSpPr>
            <a:grpSpLocks/>
          </p:cNvGrpSpPr>
          <p:nvPr/>
        </p:nvGrpSpPr>
        <p:grpSpPr bwMode="auto">
          <a:xfrm>
            <a:off x="7713187" y="5521792"/>
            <a:ext cx="1107285" cy="571503"/>
            <a:chOff x="2044640" y="4009431"/>
            <a:chExt cx="897801" cy="1643074"/>
          </a:xfrm>
          <a:solidFill>
            <a:schemeClr val="accent6">
              <a:lumMod val="20000"/>
              <a:lumOff val="80000"/>
            </a:schemeClr>
          </a:solidFill>
        </p:grpSpPr>
        <p:sp>
          <p:nvSpPr>
            <p:cNvPr id="67" name="椭圆 12" descr="S"/>
            <p:cNvSpPr>
              <a:spLocks noChangeArrowheads="1"/>
            </p:cNvSpPr>
            <p:nvPr/>
          </p:nvSpPr>
          <p:spPr bwMode="auto">
            <a:xfrm>
              <a:off x="2044640" y="4009431"/>
              <a:ext cx="897801" cy="1643074"/>
            </a:xfrm>
            <a:prstGeom prst="ellipse">
              <a:avLst/>
            </a:prstGeom>
            <a:grpFill/>
            <a:ln w="9525" algn="ctr">
              <a:solidFill>
                <a:schemeClr val="tx1"/>
              </a:solidFill>
              <a:round/>
              <a:headEnd/>
              <a:tailEnd/>
            </a:ln>
          </p:spPr>
          <p:txBody>
            <a:bodyPr/>
            <a:lstStyle/>
            <a:p>
              <a:endParaRPr kumimoji="1" lang="zh-CN" altLang="en-US" sz="2400"/>
            </a:p>
          </p:txBody>
        </p:sp>
        <p:sp>
          <p:nvSpPr>
            <p:cNvPr id="68" name="TextBox 13"/>
            <p:cNvSpPr txBox="1">
              <a:spLocks noChangeArrowheads="1"/>
            </p:cNvSpPr>
            <p:nvPr/>
          </p:nvSpPr>
          <p:spPr bwMode="auto">
            <a:xfrm>
              <a:off x="2221041" y="4149125"/>
              <a:ext cx="584493" cy="1327289"/>
            </a:xfrm>
            <a:prstGeom prst="rect">
              <a:avLst/>
            </a:prstGeom>
            <a:noFill/>
            <a:ln w="9525">
              <a:noFill/>
              <a:miter lim="800000"/>
              <a:headEnd/>
              <a:tailEnd/>
            </a:ln>
          </p:spPr>
          <p:txBody>
            <a:bodyPr>
              <a:spAutoFit/>
            </a:bodyPr>
            <a:lstStyle/>
            <a:p>
              <a:pPr algn="ctr"/>
              <a:r>
                <a:rPr lang="en-US" altLang="zh-CN" sz="2400" dirty="0"/>
                <a:t>S1’</a:t>
              </a:r>
              <a:endParaRPr lang="zh-CN" altLang="en-US" sz="2400" dirty="0"/>
            </a:p>
          </p:txBody>
        </p:sp>
      </p:grpSp>
      <p:grpSp>
        <p:nvGrpSpPr>
          <p:cNvPr id="69" name="组合 14"/>
          <p:cNvGrpSpPr>
            <a:grpSpLocks/>
          </p:cNvGrpSpPr>
          <p:nvPr/>
        </p:nvGrpSpPr>
        <p:grpSpPr bwMode="auto">
          <a:xfrm>
            <a:off x="5570047" y="5450354"/>
            <a:ext cx="1214446" cy="642942"/>
            <a:chOff x="1928794" y="4214818"/>
            <a:chExt cx="1071570" cy="1643074"/>
          </a:xfrm>
          <a:solidFill>
            <a:schemeClr val="accent6">
              <a:lumMod val="20000"/>
              <a:lumOff val="80000"/>
            </a:schemeClr>
          </a:solidFill>
        </p:grpSpPr>
        <p:sp>
          <p:nvSpPr>
            <p:cNvPr id="70" name="椭圆 15" descr="S"/>
            <p:cNvSpPr>
              <a:spLocks noChangeArrowheads="1"/>
            </p:cNvSpPr>
            <p:nvPr/>
          </p:nvSpPr>
          <p:spPr bwMode="auto">
            <a:xfrm>
              <a:off x="1928794" y="4214818"/>
              <a:ext cx="1071570" cy="1643074"/>
            </a:xfrm>
            <a:prstGeom prst="ellipse">
              <a:avLst/>
            </a:prstGeom>
            <a:grpFill/>
            <a:ln w="9525" algn="ctr">
              <a:solidFill>
                <a:schemeClr val="tx1"/>
              </a:solidFill>
              <a:round/>
              <a:headEnd/>
              <a:tailEnd/>
            </a:ln>
          </p:spPr>
          <p:txBody>
            <a:bodyPr/>
            <a:lstStyle/>
            <a:p>
              <a:endParaRPr kumimoji="1" lang="zh-CN" altLang="en-US" sz="2400"/>
            </a:p>
          </p:txBody>
        </p:sp>
        <p:sp>
          <p:nvSpPr>
            <p:cNvPr id="71" name="TextBox 16"/>
            <p:cNvSpPr txBox="1">
              <a:spLocks noChangeArrowheads="1"/>
            </p:cNvSpPr>
            <p:nvPr/>
          </p:nvSpPr>
          <p:spPr bwMode="auto">
            <a:xfrm>
              <a:off x="2158416" y="4420203"/>
              <a:ext cx="584493" cy="1179811"/>
            </a:xfrm>
            <a:prstGeom prst="rect">
              <a:avLst/>
            </a:prstGeom>
            <a:grpFill/>
            <a:ln w="9525">
              <a:noFill/>
              <a:miter lim="800000"/>
              <a:headEnd/>
              <a:tailEnd/>
            </a:ln>
          </p:spPr>
          <p:txBody>
            <a:bodyPr>
              <a:spAutoFit/>
            </a:bodyPr>
            <a:lstStyle/>
            <a:p>
              <a:pPr algn="ctr"/>
              <a:r>
                <a:rPr lang="en-US" altLang="zh-CN" sz="2400" dirty="0"/>
                <a:t>S2’</a:t>
              </a:r>
              <a:endParaRPr lang="zh-CN" altLang="en-US" sz="2400" dirty="0"/>
            </a:p>
          </p:txBody>
        </p:sp>
      </p:grpSp>
      <p:grpSp>
        <p:nvGrpSpPr>
          <p:cNvPr id="72" name="组合 27"/>
          <p:cNvGrpSpPr>
            <a:grpSpLocks/>
          </p:cNvGrpSpPr>
          <p:nvPr/>
        </p:nvGrpSpPr>
        <p:grpSpPr bwMode="auto">
          <a:xfrm>
            <a:off x="6463589" y="4797669"/>
            <a:ext cx="2035403" cy="724123"/>
            <a:chOff x="8358837" y="3349676"/>
            <a:chExt cx="2035409" cy="722649"/>
          </a:xfrm>
        </p:grpSpPr>
        <p:cxnSp>
          <p:nvCxnSpPr>
            <p:cNvPr id="73" name="直接箭头连接符 24"/>
            <p:cNvCxnSpPr>
              <a:cxnSpLocks noChangeShapeType="1"/>
              <a:stCxn id="10" idx="4"/>
              <a:endCxn id="67" idx="0"/>
            </p:cNvCxnSpPr>
            <p:nvPr/>
          </p:nvCxnSpPr>
          <p:spPr bwMode="auto">
            <a:xfrm>
              <a:off x="8358837" y="3349676"/>
              <a:ext cx="1875258" cy="722649"/>
            </a:xfrm>
            <a:prstGeom prst="straightConnector1">
              <a:avLst/>
            </a:prstGeom>
            <a:noFill/>
            <a:ln w="9525" algn="ctr">
              <a:solidFill>
                <a:schemeClr val="tx1"/>
              </a:solidFill>
              <a:round/>
              <a:headEnd/>
              <a:tailEnd type="arrow" w="med" len="med"/>
            </a:ln>
          </p:spPr>
        </p:cxnSp>
        <p:sp>
          <p:nvSpPr>
            <p:cNvPr id="74" name="TextBox 25"/>
            <p:cNvSpPr txBox="1">
              <a:spLocks noChangeArrowheads="1"/>
            </p:cNvSpPr>
            <p:nvPr/>
          </p:nvSpPr>
          <p:spPr bwMode="auto">
            <a:xfrm>
              <a:off x="9322676" y="3359398"/>
              <a:ext cx="1071570" cy="337882"/>
            </a:xfrm>
            <a:prstGeom prst="rect">
              <a:avLst/>
            </a:prstGeom>
            <a:noFill/>
            <a:ln w="9525">
              <a:noFill/>
              <a:miter lim="800000"/>
              <a:headEnd/>
              <a:tailEnd/>
            </a:ln>
          </p:spPr>
          <p:txBody>
            <a:bodyPr>
              <a:spAutoFit/>
            </a:bodyPr>
            <a:lstStyle/>
            <a:p>
              <a:r>
                <a:rPr lang="zh-CN" altLang="en-US" sz="1600" b="1" dirty="0"/>
                <a:t>元素 </a:t>
              </a:r>
              <a:r>
                <a:rPr lang="en-US" altLang="zh-CN" sz="1600" b="1" dirty="0"/>
                <a:t>&gt;= e’</a:t>
              </a:r>
              <a:endParaRPr lang="zh-CN" altLang="en-US" sz="1600" b="1" dirty="0"/>
            </a:p>
          </p:txBody>
        </p:sp>
      </p:grpSp>
      <p:cxnSp>
        <p:nvCxnSpPr>
          <p:cNvPr id="76" name="直接箭头连接符 29"/>
          <p:cNvCxnSpPr>
            <a:cxnSpLocks noChangeShapeType="1"/>
            <a:stCxn id="10" idx="4"/>
            <a:endCxn id="70" idx="0"/>
          </p:cNvCxnSpPr>
          <p:nvPr/>
        </p:nvCxnSpPr>
        <p:spPr bwMode="auto">
          <a:xfrm rot="5400000">
            <a:off x="5958083" y="5016856"/>
            <a:ext cx="652686" cy="214311"/>
          </a:xfrm>
          <a:prstGeom prst="straightConnector1">
            <a:avLst/>
          </a:prstGeom>
          <a:noFill/>
          <a:ln w="9525" algn="ctr">
            <a:solidFill>
              <a:schemeClr val="tx1"/>
            </a:solidFill>
            <a:round/>
            <a:headEnd/>
            <a:tailEnd type="arrow" w="med" len="med"/>
          </a:ln>
        </p:spPr>
      </p:cxnSp>
      <p:grpSp>
        <p:nvGrpSpPr>
          <p:cNvPr id="78" name="组合 11"/>
          <p:cNvGrpSpPr>
            <a:grpSpLocks/>
          </p:cNvGrpSpPr>
          <p:nvPr/>
        </p:nvGrpSpPr>
        <p:grpSpPr bwMode="auto">
          <a:xfrm>
            <a:off x="6927369" y="5521792"/>
            <a:ext cx="642942" cy="571504"/>
            <a:chOff x="1928794" y="4214818"/>
            <a:chExt cx="1071570" cy="1643074"/>
          </a:xfrm>
          <a:solidFill>
            <a:schemeClr val="accent6">
              <a:lumMod val="20000"/>
              <a:lumOff val="80000"/>
            </a:schemeClr>
          </a:solidFill>
        </p:grpSpPr>
        <p:sp>
          <p:nvSpPr>
            <p:cNvPr id="79" name="椭圆 12" descr="S"/>
            <p:cNvSpPr>
              <a:spLocks noChangeArrowheads="1"/>
            </p:cNvSpPr>
            <p:nvPr/>
          </p:nvSpPr>
          <p:spPr bwMode="auto">
            <a:xfrm>
              <a:off x="1928794" y="4214818"/>
              <a:ext cx="1071570" cy="1643074"/>
            </a:xfrm>
            <a:prstGeom prst="ellipse">
              <a:avLst/>
            </a:prstGeom>
            <a:grpFill/>
            <a:ln w="9525" algn="ctr">
              <a:solidFill>
                <a:schemeClr val="tx1"/>
              </a:solidFill>
              <a:round/>
              <a:headEnd/>
              <a:tailEnd/>
            </a:ln>
          </p:spPr>
          <p:txBody>
            <a:bodyPr/>
            <a:lstStyle/>
            <a:p>
              <a:endParaRPr kumimoji="1" lang="zh-CN" altLang="en-US" sz="2400"/>
            </a:p>
          </p:txBody>
        </p:sp>
        <p:sp>
          <p:nvSpPr>
            <p:cNvPr id="80" name="TextBox 13"/>
            <p:cNvSpPr txBox="1">
              <a:spLocks noChangeArrowheads="1"/>
            </p:cNvSpPr>
            <p:nvPr/>
          </p:nvSpPr>
          <p:spPr bwMode="auto">
            <a:xfrm>
              <a:off x="2083717" y="4420202"/>
              <a:ext cx="779323" cy="1327287"/>
            </a:xfrm>
            <a:prstGeom prst="rect">
              <a:avLst/>
            </a:prstGeom>
            <a:noFill/>
            <a:ln w="9525">
              <a:noFill/>
              <a:miter lim="800000"/>
              <a:headEnd/>
              <a:tailEnd/>
            </a:ln>
          </p:spPr>
          <p:txBody>
            <a:bodyPr wrap="square">
              <a:spAutoFit/>
            </a:bodyPr>
            <a:lstStyle/>
            <a:p>
              <a:pPr algn="ctr"/>
              <a:r>
                <a:rPr lang="en-US" altLang="zh-CN" sz="2400" dirty="0"/>
                <a:t>e’</a:t>
              </a:r>
              <a:endParaRPr lang="zh-CN" altLang="en-US" sz="2400" dirty="0"/>
            </a:p>
          </p:txBody>
        </p:sp>
      </p:grpSp>
      <p:sp>
        <p:nvSpPr>
          <p:cNvPr id="84" name="TextBox 30"/>
          <p:cNvSpPr txBox="1">
            <a:spLocks noChangeArrowheads="1"/>
          </p:cNvSpPr>
          <p:nvPr/>
        </p:nvSpPr>
        <p:spPr bwMode="auto">
          <a:xfrm>
            <a:off x="5141419" y="4950288"/>
            <a:ext cx="1071563" cy="337819"/>
          </a:xfrm>
          <a:prstGeom prst="rect">
            <a:avLst/>
          </a:prstGeom>
          <a:noFill/>
          <a:ln w="9525">
            <a:noFill/>
            <a:miter lim="800000"/>
            <a:headEnd/>
            <a:tailEnd/>
          </a:ln>
        </p:spPr>
        <p:txBody>
          <a:bodyPr>
            <a:spAutoFit/>
          </a:bodyPr>
          <a:lstStyle/>
          <a:p>
            <a:r>
              <a:rPr lang="zh-CN" altLang="en-US" sz="1600" b="1" dirty="0"/>
              <a:t>元素 </a:t>
            </a:r>
            <a:r>
              <a:rPr lang="en-US" altLang="zh-CN" sz="1600" b="1" dirty="0"/>
              <a:t>&lt; e’</a:t>
            </a:r>
            <a:endParaRPr lang="zh-CN" altLang="en-US" sz="1600" b="1" dirty="0"/>
          </a:p>
        </p:txBody>
      </p:sp>
      <p:sp>
        <p:nvSpPr>
          <p:cNvPr id="88" name="矩形 2"/>
          <p:cNvSpPr>
            <a:spLocks noChangeArrowheads="1"/>
          </p:cNvSpPr>
          <p:nvPr/>
        </p:nvSpPr>
        <p:spPr bwMode="auto">
          <a:xfrm>
            <a:off x="4283968" y="2682908"/>
            <a:ext cx="1346844" cy="400110"/>
          </a:xfrm>
          <a:prstGeom prst="rect">
            <a:avLst/>
          </a:prstGeom>
          <a:noFill/>
          <a:ln w="9525">
            <a:noFill/>
            <a:miter lim="800000"/>
            <a:headEnd/>
            <a:tailEnd/>
          </a:ln>
        </p:spPr>
        <p:txBody>
          <a:bodyPr wrap="none">
            <a:spAutoFit/>
          </a:bodyPr>
          <a:lstStyle/>
          <a:p>
            <a:r>
              <a:rPr lang="zh-CN" altLang="zh-CN" sz="2000" b="1" dirty="0">
                <a:solidFill>
                  <a:srgbClr val="3333FF"/>
                </a:solidFill>
              </a:rPr>
              <a:t>基</a:t>
            </a:r>
            <a:r>
              <a:rPr lang="zh-CN" altLang="en-US" sz="2000" b="1" dirty="0">
                <a:solidFill>
                  <a:srgbClr val="3333FF"/>
                </a:solidFill>
              </a:rPr>
              <a:t>准元素</a:t>
            </a:r>
            <a:r>
              <a:rPr lang="en-US" altLang="zh-CN" sz="2000" b="1" dirty="0">
                <a:solidFill>
                  <a:srgbClr val="3333FF"/>
                </a:solidFill>
              </a:rPr>
              <a:t>e</a:t>
            </a:r>
            <a:endParaRPr lang="zh-CN" altLang="zh-CN" sz="2000" b="1" dirty="0">
              <a:solidFill>
                <a:srgbClr val="3333FF"/>
              </a:solidFill>
            </a:endParaRPr>
          </a:p>
        </p:txBody>
      </p:sp>
      <p:sp>
        <p:nvSpPr>
          <p:cNvPr id="93" name="矩形 2"/>
          <p:cNvSpPr>
            <a:spLocks noChangeArrowheads="1"/>
          </p:cNvSpPr>
          <p:nvPr/>
        </p:nvSpPr>
        <p:spPr bwMode="auto">
          <a:xfrm>
            <a:off x="2855403" y="4450222"/>
            <a:ext cx="1229824" cy="338554"/>
          </a:xfrm>
          <a:prstGeom prst="rect">
            <a:avLst/>
          </a:prstGeom>
          <a:noFill/>
          <a:ln w="9525">
            <a:noFill/>
            <a:miter lim="800000"/>
            <a:headEnd/>
            <a:tailEnd/>
          </a:ln>
        </p:spPr>
        <p:txBody>
          <a:bodyPr wrap="none">
            <a:spAutoFit/>
          </a:bodyPr>
          <a:lstStyle/>
          <a:p>
            <a:r>
              <a:rPr lang="zh-CN" altLang="zh-CN" sz="1600" b="1" dirty="0">
                <a:solidFill>
                  <a:srgbClr val="3333FF"/>
                </a:solidFill>
              </a:rPr>
              <a:t>基</a:t>
            </a:r>
            <a:r>
              <a:rPr lang="zh-CN" altLang="en-US" sz="1600" b="1" dirty="0">
                <a:solidFill>
                  <a:srgbClr val="3333FF"/>
                </a:solidFill>
              </a:rPr>
              <a:t>准元素</a:t>
            </a:r>
            <a:r>
              <a:rPr lang="en-US" altLang="zh-CN" sz="1600" b="1" dirty="0">
                <a:solidFill>
                  <a:srgbClr val="3333FF"/>
                </a:solidFill>
              </a:rPr>
              <a:t>e’’</a:t>
            </a:r>
            <a:endParaRPr lang="zh-CN" altLang="zh-CN" sz="1600" b="1" dirty="0">
              <a:solidFill>
                <a:srgbClr val="3333FF"/>
              </a:solidFill>
            </a:endParaRPr>
          </a:p>
        </p:txBody>
      </p:sp>
      <p:sp>
        <p:nvSpPr>
          <p:cNvPr id="98" name="矩形 2"/>
          <p:cNvSpPr>
            <a:spLocks noChangeArrowheads="1"/>
          </p:cNvSpPr>
          <p:nvPr/>
        </p:nvSpPr>
        <p:spPr bwMode="auto">
          <a:xfrm>
            <a:off x="5784361" y="4378784"/>
            <a:ext cx="1160895" cy="338554"/>
          </a:xfrm>
          <a:prstGeom prst="rect">
            <a:avLst/>
          </a:prstGeom>
          <a:noFill/>
          <a:ln w="9525">
            <a:noFill/>
            <a:miter lim="800000"/>
            <a:headEnd/>
            <a:tailEnd/>
          </a:ln>
        </p:spPr>
        <p:txBody>
          <a:bodyPr wrap="none">
            <a:spAutoFit/>
          </a:bodyPr>
          <a:lstStyle/>
          <a:p>
            <a:r>
              <a:rPr lang="zh-CN" altLang="zh-CN" sz="1600" b="1" dirty="0">
                <a:solidFill>
                  <a:srgbClr val="3333FF"/>
                </a:solidFill>
              </a:rPr>
              <a:t>基</a:t>
            </a:r>
            <a:r>
              <a:rPr lang="zh-CN" altLang="en-US" sz="1600" b="1" dirty="0">
                <a:solidFill>
                  <a:srgbClr val="3333FF"/>
                </a:solidFill>
              </a:rPr>
              <a:t>准元素</a:t>
            </a:r>
            <a:r>
              <a:rPr lang="en-US" altLang="zh-CN" sz="1600" b="1" dirty="0">
                <a:solidFill>
                  <a:srgbClr val="3333FF"/>
                </a:solidFill>
              </a:rPr>
              <a:t>e’</a:t>
            </a:r>
            <a:endParaRPr lang="zh-CN" altLang="zh-CN" sz="1600" b="1" dirty="0">
              <a:solidFill>
                <a:srgbClr val="3333FF"/>
              </a:solidFill>
            </a:endParaRPr>
          </a:p>
        </p:txBody>
      </p:sp>
      <p:sp>
        <p:nvSpPr>
          <p:cNvPr id="63" name="Text Box 2"/>
          <p:cNvSpPr txBox="1">
            <a:spLocks noChangeArrowheads="1"/>
          </p:cNvSpPr>
          <p:nvPr/>
        </p:nvSpPr>
        <p:spPr bwMode="auto">
          <a:xfrm>
            <a:off x="107504" y="395953"/>
            <a:ext cx="60496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00" rIns="144000">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fontAlgn="base" hangingPunct="1">
              <a:spcBef>
                <a:spcPct val="50000"/>
              </a:spcBef>
              <a:spcAft>
                <a:spcPct val="0"/>
              </a:spcAft>
            </a:pPr>
            <a:r>
              <a:rPr kumimoji="1" lang="en-US" altLang="zh-CN" sz="3200" b="1" dirty="0">
                <a:solidFill>
                  <a:srgbClr val="000000"/>
                </a:solidFill>
                <a:sym typeface="Webdings" pitchFamily="18" charset="2"/>
              </a:rPr>
              <a:t>§7.4  </a:t>
            </a:r>
            <a:r>
              <a:rPr kumimoji="1" lang="zh-CN" altLang="en-US" sz="3200" b="1" dirty="0">
                <a:solidFill>
                  <a:srgbClr val="000000"/>
                </a:solidFill>
                <a:sym typeface="Webdings" pitchFamily="18" charset="2"/>
              </a:rPr>
              <a:t>交换排序</a:t>
            </a:r>
            <a:r>
              <a:rPr kumimoji="1" lang="en-US" altLang="zh-CN" sz="3200" b="1" dirty="0">
                <a:solidFill>
                  <a:srgbClr val="000000"/>
                </a:solidFill>
                <a:sym typeface="Webdings" pitchFamily="18" charset="2"/>
              </a:rPr>
              <a:t>——</a:t>
            </a:r>
            <a:r>
              <a:rPr kumimoji="1" lang="zh-CN" altLang="en-US" sz="2800" b="1" dirty="0">
                <a:solidFill>
                  <a:srgbClr val="C00000"/>
                </a:solidFill>
                <a:latin typeface="黑体" panose="02010609060101010101" pitchFamily="49" charset="-122"/>
                <a:ea typeface="黑体" panose="02010609060101010101" pitchFamily="49" charset="-122"/>
                <a:sym typeface="Webdings" pitchFamily="18" charset="2"/>
              </a:rPr>
              <a:t>快速排序</a:t>
            </a:r>
            <a:endParaRPr kumimoji="1" lang="en-US" altLang="zh-CN" sz="2800" b="1" dirty="0">
              <a:solidFill>
                <a:srgbClr val="C00000"/>
              </a:solidFill>
              <a:latin typeface="黑体" panose="02010609060101010101" pitchFamily="49" charset="-122"/>
              <a:ea typeface="黑体" panose="02010609060101010101" pitchFamily="49" charset="-122"/>
              <a:sym typeface="Webdings"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strips(downRight)">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8"/>
                                        </p:tgtEl>
                                        <p:attrNameLst>
                                          <p:attrName>style.visibility</p:attrName>
                                        </p:attrNameLst>
                                      </p:cBhvr>
                                      <p:to>
                                        <p:strVal val="visible"/>
                                      </p:to>
                                    </p:set>
                                    <p:animEffect transition="in" filter="wipe(up)">
                                      <p:cBhvr>
                                        <p:cTn id="22" dur="500"/>
                                        <p:tgtEl>
                                          <p:spTgt spid="8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up)">
                                      <p:cBhvr>
                                        <p:cTn id="27" dur="500"/>
                                        <p:tgtEl>
                                          <p:spTgt spid="39"/>
                                        </p:tgtEl>
                                      </p:cBhvr>
                                    </p:animEffect>
                                  </p:childTnLst>
                                </p:cTn>
                              </p:par>
                              <p:par>
                                <p:cTn id="28" presetID="22" presetClass="entr" presetSubtype="8"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par>
                                <p:cTn id="31" presetID="22" presetClass="entr" presetSubtype="1"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up)">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box(in)">
                                      <p:cBhvr>
                                        <p:cTn id="38" dur="500"/>
                                        <p:tgtEl>
                                          <p:spTgt spid="7"/>
                                        </p:tgtEl>
                                      </p:cBhvr>
                                    </p:animEffect>
                                  </p:childTnLst>
                                </p:cTn>
                              </p:par>
                              <p:par>
                                <p:cTn id="39" presetID="4" presetClass="entr" presetSubtype="16"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box(in)">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93"/>
                                        </p:tgtEl>
                                        <p:attrNameLst>
                                          <p:attrName>style.visibility</p:attrName>
                                        </p:attrNameLst>
                                      </p:cBhvr>
                                      <p:to>
                                        <p:strVal val="visible"/>
                                      </p:to>
                                    </p:set>
                                    <p:animEffect transition="in" filter="wipe(up)">
                                      <p:cBhvr>
                                        <p:cTn id="46" dur="500"/>
                                        <p:tgtEl>
                                          <p:spTgt spid="9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53"/>
                                        </p:tgtEl>
                                        <p:attrNameLst>
                                          <p:attrName>style.visibility</p:attrName>
                                        </p:attrNameLst>
                                      </p:cBhvr>
                                      <p:to>
                                        <p:strVal val="visible"/>
                                      </p:to>
                                    </p:set>
                                    <p:animEffect transition="in" filter="wipe(left)">
                                      <p:cBhvr>
                                        <p:cTn id="51" dur="500"/>
                                        <p:tgtEl>
                                          <p:spTgt spid="53"/>
                                        </p:tgtEl>
                                      </p:cBhvr>
                                    </p:animEffect>
                                  </p:childTnLst>
                                </p:cTn>
                              </p:par>
                              <p:par>
                                <p:cTn id="52" presetID="22" presetClass="entr" presetSubtype="1" fill="hold" nodeType="withEffect">
                                  <p:stCondLst>
                                    <p:cond delay="0"/>
                                  </p:stCondLst>
                                  <p:childTnLst>
                                    <p:set>
                                      <p:cBhvr>
                                        <p:cTn id="53" dur="1" fill="hold">
                                          <p:stCondLst>
                                            <p:cond delay="0"/>
                                          </p:stCondLst>
                                        </p:cTn>
                                        <p:tgtEl>
                                          <p:spTgt spid="56"/>
                                        </p:tgtEl>
                                        <p:attrNameLst>
                                          <p:attrName>style.visibility</p:attrName>
                                        </p:attrNameLst>
                                      </p:cBhvr>
                                      <p:to>
                                        <p:strVal val="visible"/>
                                      </p:to>
                                    </p:set>
                                    <p:animEffect transition="in" filter="wipe(up)">
                                      <p:cBhvr>
                                        <p:cTn id="54" dur="500"/>
                                        <p:tgtEl>
                                          <p:spTgt spid="56"/>
                                        </p:tgtEl>
                                      </p:cBhvr>
                                    </p:animEffect>
                                  </p:childTnLst>
                                </p:cTn>
                              </p:par>
                              <p:par>
                                <p:cTn id="55" presetID="22" presetClass="entr" presetSubtype="1" fill="hold" nodeType="withEffect">
                                  <p:stCondLst>
                                    <p:cond delay="0"/>
                                  </p:stCondLst>
                                  <p:childTnLst>
                                    <p:set>
                                      <p:cBhvr>
                                        <p:cTn id="56" dur="1" fill="hold">
                                          <p:stCondLst>
                                            <p:cond delay="0"/>
                                          </p:stCondLst>
                                        </p:cTn>
                                        <p:tgtEl>
                                          <p:spTgt spid="59"/>
                                        </p:tgtEl>
                                        <p:attrNameLst>
                                          <p:attrName>style.visibility</p:attrName>
                                        </p:attrNameLst>
                                      </p:cBhvr>
                                      <p:to>
                                        <p:strVal val="visible"/>
                                      </p:to>
                                    </p:set>
                                    <p:animEffect transition="in" filter="wipe(up)">
                                      <p:cBhvr>
                                        <p:cTn id="57" dur="500"/>
                                        <p:tgtEl>
                                          <p:spTgt spid="5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wipe(up)">
                                      <p:cBhvr>
                                        <p:cTn id="62" dur="500"/>
                                        <p:tgtEl>
                                          <p:spTgt spid="49"/>
                                        </p:tgtEl>
                                      </p:cBhvr>
                                    </p:animEffect>
                                  </p:childTnLst>
                                </p:cTn>
                              </p:par>
                              <p:par>
                                <p:cTn id="63" presetID="22" presetClass="entr" presetSubtype="1" fill="hold" nodeType="withEffect">
                                  <p:stCondLst>
                                    <p:cond delay="0"/>
                                  </p:stCondLst>
                                  <p:childTnLst>
                                    <p:set>
                                      <p:cBhvr>
                                        <p:cTn id="64" dur="1" fill="hold">
                                          <p:stCondLst>
                                            <p:cond delay="0"/>
                                          </p:stCondLst>
                                        </p:cTn>
                                        <p:tgtEl>
                                          <p:spTgt spid="44"/>
                                        </p:tgtEl>
                                        <p:attrNameLst>
                                          <p:attrName>style.visibility</p:attrName>
                                        </p:attrNameLst>
                                      </p:cBhvr>
                                      <p:to>
                                        <p:strVal val="visible"/>
                                      </p:to>
                                    </p:set>
                                    <p:animEffect transition="in" filter="wipe(up)">
                                      <p:cBhvr>
                                        <p:cTn id="65" dur="500"/>
                                        <p:tgtEl>
                                          <p:spTgt spid="4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98"/>
                                        </p:tgtEl>
                                        <p:attrNameLst>
                                          <p:attrName>style.visibility</p:attrName>
                                        </p:attrNameLst>
                                      </p:cBhvr>
                                      <p:to>
                                        <p:strVal val="visible"/>
                                      </p:to>
                                    </p:set>
                                    <p:animEffect transition="in" filter="wipe(up)">
                                      <p:cBhvr>
                                        <p:cTn id="70" dur="500"/>
                                        <p:tgtEl>
                                          <p:spTgt spid="98"/>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72"/>
                                        </p:tgtEl>
                                        <p:attrNameLst>
                                          <p:attrName>style.visibility</p:attrName>
                                        </p:attrNameLst>
                                      </p:cBhvr>
                                      <p:to>
                                        <p:strVal val="visible"/>
                                      </p:to>
                                    </p:set>
                                    <p:animEffect transition="in" filter="wipe(left)">
                                      <p:cBhvr>
                                        <p:cTn id="75" dur="500"/>
                                        <p:tgtEl>
                                          <p:spTgt spid="72"/>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84"/>
                                        </p:tgtEl>
                                        <p:attrNameLst>
                                          <p:attrName>style.visibility</p:attrName>
                                        </p:attrNameLst>
                                      </p:cBhvr>
                                      <p:to>
                                        <p:strVal val="visible"/>
                                      </p:to>
                                    </p:set>
                                    <p:animEffect transition="in" filter="wipe(up)">
                                      <p:cBhvr>
                                        <p:cTn id="78" dur="500"/>
                                        <p:tgtEl>
                                          <p:spTgt spid="84"/>
                                        </p:tgtEl>
                                      </p:cBhvr>
                                    </p:animEffect>
                                  </p:childTnLst>
                                </p:cTn>
                              </p:par>
                              <p:par>
                                <p:cTn id="79" presetID="22" presetClass="entr" presetSubtype="1" fill="hold" nodeType="withEffect">
                                  <p:stCondLst>
                                    <p:cond delay="0"/>
                                  </p:stCondLst>
                                  <p:childTnLst>
                                    <p:set>
                                      <p:cBhvr>
                                        <p:cTn id="80" dur="1" fill="hold">
                                          <p:stCondLst>
                                            <p:cond delay="0"/>
                                          </p:stCondLst>
                                        </p:cTn>
                                        <p:tgtEl>
                                          <p:spTgt spid="76"/>
                                        </p:tgtEl>
                                        <p:attrNameLst>
                                          <p:attrName>style.visibility</p:attrName>
                                        </p:attrNameLst>
                                      </p:cBhvr>
                                      <p:to>
                                        <p:strVal val="visible"/>
                                      </p:to>
                                    </p:set>
                                    <p:animEffect transition="in" filter="wipe(up)">
                                      <p:cBhvr>
                                        <p:cTn id="81" dur="500"/>
                                        <p:tgtEl>
                                          <p:spTgt spid="76"/>
                                        </p:tgtEl>
                                      </p:cBhvr>
                                    </p:animEffect>
                                  </p:childTnLst>
                                </p:cTn>
                              </p:par>
                              <p:par>
                                <p:cTn id="82" presetID="22" presetClass="entr" presetSubtype="1" fill="hold" nodeType="withEffect">
                                  <p:stCondLst>
                                    <p:cond delay="0"/>
                                  </p:stCondLst>
                                  <p:childTnLst>
                                    <p:set>
                                      <p:cBhvr>
                                        <p:cTn id="83" dur="1" fill="hold">
                                          <p:stCondLst>
                                            <p:cond delay="0"/>
                                          </p:stCondLst>
                                        </p:cTn>
                                        <p:tgtEl>
                                          <p:spTgt spid="78"/>
                                        </p:tgtEl>
                                        <p:attrNameLst>
                                          <p:attrName>style.visibility</p:attrName>
                                        </p:attrNameLst>
                                      </p:cBhvr>
                                      <p:to>
                                        <p:strVal val="visible"/>
                                      </p:to>
                                    </p:set>
                                    <p:animEffect transition="in" filter="wipe(up)">
                                      <p:cBhvr>
                                        <p:cTn id="84" dur="500"/>
                                        <p:tgtEl>
                                          <p:spTgt spid="78"/>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nodeType="clickEffect">
                                  <p:stCondLst>
                                    <p:cond delay="0"/>
                                  </p:stCondLst>
                                  <p:childTnLst>
                                    <p:set>
                                      <p:cBhvr>
                                        <p:cTn id="88" dur="1" fill="hold">
                                          <p:stCondLst>
                                            <p:cond delay="0"/>
                                          </p:stCondLst>
                                        </p:cTn>
                                        <p:tgtEl>
                                          <p:spTgt spid="69"/>
                                        </p:tgtEl>
                                        <p:attrNameLst>
                                          <p:attrName>style.visibility</p:attrName>
                                        </p:attrNameLst>
                                      </p:cBhvr>
                                      <p:to>
                                        <p:strVal val="visible"/>
                                      </p:to>
                                    </p:set>
                                    <p:animEffect transition="in" filter="wipe(up)">
                                      <p:cBhvr>
                                        <p:cTn id="89" dur="500"/>
                                        <p:tgtEl>
                                          <p:spTgt spid="69"/>
                                        </p:tgtEl>
                                      </p:cBhvr>
                                    </p:animEffect>
                                  </p:childTnLst>
                                </p:cTn>
                              </p:par>
                              <p:par>
                                <p:cTn id="90" presetID="22" presetClass="entr" presetSubtype="1" fill="hold" nodeType="withEffect">
                                  <p:stCondLst>
                                    <p:cond delay="0"/>
                                  </p:stCondLst>
                                  <p:childTnLst>
                                    <p:set>
                                      <p:cBhvr>
                                        <p:cTn id="91" dur="1" fill="hold">
                                          <p:stCondLst>
                                            <p:cond delay="0"/>
                                          </p:stCondLst>
                                        </p:cTn>
                                        <p:tgtEl>
                                          <p:spTgt spid="66"/>
                                        </p:tgtEl>
                                        <p:attrNameLst>
                                          <p:attrName>style.visibility</p:attrName>
                                        </p:attrNameLst>
                                      </p:cBhvr>
                                      <p:to>
                                        <p:strVal val="visible"/>
                                      </p:to>
                                    </p:set>
                                    <p:animEffect transition="in" filter="wipe(up)">
                                      <p:cBhvr>
                                        <p:cTn id="92" dur="500"/>
                                        <p:tgtEl>
                                          <p:spTgt spid="66"/>
                                        </p:tgtEl>
                                      </p:cBhvr>
                                    </p:animEffect>
                                  </p:childTnLst>
                                </p:cTn>
                              </p:par>
                            </p:childTnLst>
                          </p:cTn>
                        </p:par>
                      </p:childTnLst>
                    </p:cTn>
                  </p:par>
                  <p:par>
                    <p:cTn id="93" fill="hold">
                      <p:stCondLst>
                        <p:cond delay="indefinite"/>
                      </p:stCondLst>
                      <p:childTnLst>
                        <p:par>
                          <p:cTn id="94" fill="hold">
                            <p:stCondLst>
                              <p:cond delay="0"/>
                            </p:stCondLst>
                            <p:childTnLst>
                              <p:par>
                                <p:cTn id="95" presetID="42" presetClass="path" presetSubtype="0" accel="50000" decel="50000" fill="hold" nodeType="clickEffect">
                                  <p:stCondLst>
                                    <p:cond delay="0"/>
                                  </p:stCondLst>
                                  <p:childTnLst>
                                    <p:animMotion origin="layout" path="M -4.44444E-6 -3.33333E-6 L 0.00417 0.22084 " pathEditMode="relative" rAng="0" ptsTypes="AA">
                                      <p:cBhvr>
                                        <p:cTn id="96" dur="2000" fill="hold"/>
                                        <p:tgtEl>
                                          <p:spTgt spid="39"/>
                                        </p:tgtEl>
                                        <p:attrNameLst>
                                          <p:attrName>ppt_x</p:attrName>
                                          <p:attrName>ppt_y</p:attrName>
                                        </p:attrNameLst>
                                      </p:cBhvr>
                                      <p:rCtr x="200" y="11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P spid="84" grpId="0"/>
      <p:bldP spid="88" grpId="0"/>
      <p:bldP spid="93" grpId="0"/>
      <p:bldP spid="9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914400" y="1371600"/>
            <a:ext cx="6858000" cy="457200"/>
            <a:chOff x="576" y="864"/>
            <a:chExt cx="4320" cy="288"/>
          </a:xfrm>
        </p:grpSpPr>
        <p:sp>
          <p:nvSpPr>
            <p:cNvPr id="71685" name="Rectangle 5"/>
            <p:cNvSpPr>
              <a:spLocks noChangeArrowheads="1"/>
            </p:cNvSpPr>
            <p:nvPr/>
          </p:nvSpPr>
          <p:spPr bwMode="auto">
            <a:xfrm>
              <a:off x="576" y="864"/>
              <a:ext cx="432" cy="288"/>
            </a:xfrm>
            <a:prstGeom prst="rect">
              <a:avLst/>
            </a:prstGeom>
            <a:noFill/>
            <a:ln w="25400">
              <a:solidFill>
                <a:schemeClr val="tx1"/>
              </a:solidFill>
              <a:miter lim="800000"/>
              <a:headEnd/>
              <a:tailEnd/>
            </a:ln>
            <a:effectLst/>
          </p:spPr>
          <p:txBody>
            <a:bodyPr wrap="none" anchor="ctr"/>
            <a:lstStyle/>
            <a:p>
              <a:pPr algn="ctr"/>
              <a:r>
                <a:rPr lang="en-US" altLang="zh-CN" b="1"/>
                <a:t>8</a:t>
              </a:r>
            </a:p>
          </p:txBody>
        </p:sp>
        <p:sp>
          <p:nvSpPr>
            <p:cNvPr id="71686" name="Rectangle 6"/>
            <p:cNvSpPr>
              <a:spLocks noChangeArrowheads="1"/>
            </p:cNvSpPr>
            <p:nvPr/>
          </p:nvSpPr>
          <p:spPr bwMode="auto">
            <a:xfrm>
              <a:off x="1008" y="864"/>
              <a:ext cx="432" cy="288"/>
            </a:xfrm>
            <a:prstGeom prst="rect">
              <a:avLst/>
            </a:prstGeom>
            <a:noFill/>
            <a:ln w="25400">
              <a:solidFill>
                <a:schemeClr val="tx1"/>
              </a:solidFill>
              <a:miter lim="800000"/>
              <a:headEnd/>
              <a:tailEnd/>
            </a:ln>
            <a:effectLst/>
          </p:spPr>
          <p:txBody>
            <a:bodyPr wrap="none" anchor="ctr"/>
            <a:lstStyle/>
            <a:p>
              <a:pPr algn="ctr"/>
              <a:r>
                <a:rPr lang="en-US" altLang="zh-CN" b="1"/>
                <a:t>1</a:t>
              </a:r>
            </a:p>
          </p:txBody>
        </p:sp>
        <p:sp>
          <p:nvSpPr>
            <p:cNvPr id="71687" name="Rectangle 7"/>
            <p:cNvSpPr>
              <a:spLocks noChangeArrowheads="1"/>
            </p:cNvSpPr>
            <p:nvPr/>
          </p:nvSpPr>
          <p:spPr bwMode="auto">
            <a:xfrm>
              <a:off x="1440" y="864"/>
              <a:ext cx="432" cy="288"/>
            </a:xfrm>
            <a:prstGeom prst="rect">
              <a:avLst/>
            </a:prstGeom>
            <a:noFill/>
            <a:ln w="25400">
              <a:solidFill>
                <a:schemeClr val="tx1"/>
              </a:solidFill>
              <a:miter lim="800000"/>
              <a:headEnd/>
              <a:tailEnd/>
            </a:ln>
            <a:effectLst/>
          </p:spPr>
          <p:txBody>
            <a:bodyPr wrap="none" anchor="ctr"/>
            <a:lstStyle/>
            <a:p>
              <a:pPr algn="ctr"/>
              <a:r>
                <a:rPr lang="en-US" altLang="zh-CN" b="1"/>
                <a:t>4</a:t>
              </a:r>
            </a:p>
          </p:txBody>
        </p:sp>
        <p:sp>
          <p:nvSpPr>
            <p:cNvPr id="71688" name="Rectangle 8"/>
            <p:cNvSpPr>
              <a:spLocks noChangeArrowheads="1"/>
            </p:cNvSpPr>
            <p:nvPr/>
          </p:nvSpPr>
          <p:spPr bwMode="auto">
            <a:xfrm>
              <a:off x="1872" y="864"/>
              <a:ext cx="432" cy="288"/>
            </a:xfrm>
            <a:prstGeom prst="rect">
              <a:avLst/>
            </a:prstGeom>
            <a:noFill/>
            <a:ln w="25400">
              <a:solidFill>
                <a:schemeClr val="tx1"/>
              </a:solidFill>
              <a:miter lim="800000"/>
              <a:headEnd/>
              <a:tailEnd/>
            </a:ln>
            <a:effectLst/>
          </p:spPr>
          <p:txBody>
            <a:bodyPr wrap="none" anchor="ctr"/>
            <a:lstStyle/>
            <a:p>
              <a:pPr algn="ctr"/>
              <a:r>
                <a:rPr lang="en-US" altLang="zh-CN" b="1"/>
                <a:t>9</a:t>
              </a:r>
            </a:p>
          </p:txBody>
        </p:sp>
        <p:sp>
          <p:nvSpPr>
            <p:cNvPr id="71689" name="Rectangle 9"/>
            <p:cNvSpPr>
              <a:spLocks noChangeArrowheads="1"/>
            </p:cNvSpPr>
            <p:nvPr/>
          </p:nvSpPr>
          <p:spPr bwMode="auto">
            <a:xfrm>
              <a:off x="2304" y="864"/>
              <a:ext cx="432" cy="288"/>
            </a:xfrm>
            <a:prstGeom prst="rect">
              <a:avLst/>
            </a:prstGeom>
            <a:noFill/>
            <a:ln w="25400">
              <a:solidFill>
                <a:schemeClr val="tx1"/>
              </a:solidFill>
              <a:miter lim="800000"/>
              <a:headEnd/>
              <a:tailEnd/>
            </a:ln>
            <a:effectLst/>
          </p:spPr>
          <p:txBody>
            <a:bodyPr wrap="none" anchor="ctr"/>
            <a:lstStyle/>
            <a:p>
              <a:pPr algn="ctr"/>
              <a:r>
                <a:rPr lang="en-US" altLang="zh-CN" b="1"/>
                <a:t>0</a:t>
              </a:r>
            </a:p>
          </p:txBody>
        </p:sp>
        <p:sp>
          <p:nvSpPr>
            <p:cNvPr id="71690" name="Rectangle 10"/>
            <p:cNvSpPr>
              <a:spLocks noChangeArrowheads="1"/>
            </p:cNvSpPr>
            <p:nvPr/>
          </p:nvSpPr>
          <p:spPr bwMode="auto">
            <a:xfrm>
              <a:off x="2736" y="864"/>
              <a:ext cx="432" cy="288"/>
            </a:xfrm>
            <a:prstGeom prst="rect">
              <a:avLst/>
            </a:prstGeom>
            <a:noFill/>
            <a:ln w="25400">
              <a:solidFill>
                <a:schemeClr val="tx1"/>
              </a:solidFill>
              <a:miter lim="800000"/>
              <a:headEnd/>
              <a:tailEnd/>
            </a:ln>
            <a:effectLst/>
          </p:spPr>
          <p:txBody>
            <a:bodyPr wrap="none" anchor="ctr"/>
            <a:lstStyle/>
            <a:p>
              <a:pPr algn="ctr"/>
              <a:r>
                <a:rPr lang="en-US" altLang="zh-CN" b="1"/>
                <a:t>3</a:t>
              </a:r>
            </a:p>
          </p:txBody>
        </p:sp>
        <p:sp>
          <p:nvSpPr>
            <p:cNvPr id="71691" name="Rectangle 11"/>
            <p:cNvSpPr>
              <a:spLocks noChangeArrowheads="1"/>
            </p:cNvSpPr>
            <p:nvPr/>
          </p:nvSpPr>
          <p:spPr bwMode="auto">
            <a:xfrm>
              <a:off x="3168" y="864"/>
              <a:ext cx="432" cy="288"/>
            </a:xfrm>
            <a:prstGeom prst="rect">
              <a:avLst/>
            </a:prstGeom>
            <a:noFill/>
            <a:ln w="25400">
              <a:solidFill>
                <a:schemeClr val="tx1"/>
              </a:solidFill>
              <a:miter lim="800000"/>
              <a:headEnd/>
              <a:tailEnd/>
            </a:ln>
            <a:effectLst/>
          </p:spPr>
          <p:txBody>
            <a:bodyPr wrap="none" anchor="ctr"/>
            <a:lstStyle/>
            <a:p>
              <a:pPr algn="ctr"/>
              <a:r>
                <a:rPr lang="en-US" altLang="zh-CN" b="1"/>
                <a:t>5</a:t>
              </a:r>
            </a:p>
          </p:txBody>
        </p:sp>
        <p:sp>
          <p:nvSpPr>
            <p:cNvPr id="71692" name="Rectangle 12"/>
            <p:cNvSpPr>
              <a:spLocks noChangeArrowheads="1"/>
            </p:cNvSpPr>
            <p:nvPr/>
          </p:nvSpPr>
          <p:spPr bwMode="auto">
            <a:xfrm>
              <a:off x="3600" y="864"/>
              <a:ext cx="432" cy="288"/>
            </a:xfrm>
            <a:prstGeom prst="rect">
              <a:avLst/>
            </a:prstGeom>
            <a:noFill/>
            <a:ln w="25400">
              <a:solidFill>
                <a:schemeClr val="tx1"/>
              </a:solidFill>
              <a:miter lim="800000"/>
              <a:headEnd/>
              <a:tailEnd/>
            </a:ln>
            <a:effectLst/>
          </p:spPr>
          <p:txBody>
            <a:bodyPr wrap="none" anchor="ctr"/>
            <a:lstStyle/>
            <a:p>
              <a:pPr algn="ctr"/>
              <a:r>
                <a:rPr lang="en-US" altLang="zh-CN" b="1"/>
                <a:t>2</a:t>
              </a:r>
            </a:p>
          </p:txBody>
        </p:sp>
        <p:sp>
          <p:nvSpPr>
            <p:cNvPr id="71693" name="Rectangle 13"/>
            <p:cNvSpPr>
              <a:spLocks noChangeArrowheads="1"/>
            </p:cNvSpPr>
            <p:nvPr/>
          </p:nvSpPr>
          <p:spPr bwMode="auto">
            <a:xfrm>
              <a:off x="4032" y="864"/>
              <a:ext cx="432" cy="288"/>
            </a:xfrm>
            <a:prstGeom prst="rect">
              <a:avLst/>
            </a:prstGeom>
            <a:noFill/>
            <a:ln w="25400">
              <a:solidFill>
                <a:schemeClr val="tx1"/>
              </a:solidFill>
              <a:miter lim="800000"/>
              <a:headEnd/>
              <a:tailEnd/>
            </a:ln>
            <a:effectLst/>
          </p:spPr>
          <p:txBody>
            <a:bodyPr wrap="none" anchor="ctr"/>
            <a:lstStyle/>
            <a:p>
              <a:pPr algn="ctr"/>
              <a:r>
                <a:rPr lang="en-US" altLang="zh-CN" b="1"/>
                <a:t>7</a:t>
              </a:r>
            </a:p>
          </p:txBody>
        </p:sp>
        <p:sp>
          <p:nvSpPr>
            <p:cNvPr id="71694" name="Rectangle 14"/>
            <p:cNvSpPr>
              <a:spLocks noChangeArrowheads="1"/>
            </p:cNvSpPr>
            <p:nvPr/>
          </p:nvSpPr>
          <p:spPr bwMode="auto">
            <a:xfrm>
              <a:off x="4464" y="864"/>
              <a:ext cx="432" cy="288"/>
            </a:xfrm>
            <a:prstGeom prst="rect">
              <a:avLst/>
            </a:prstGeom>
            <a:noFill/>
            <a:ln w="25400">
              <a:solidFill>
                <a:schemeClr val="tx1"/>
              </a:solidFill>
              <a:miter lim="800000"/>
              <a:headEnd/>
              <a:tailEnd/>
            </a:ln>
            <a:effectLst/>
          </p:spPr>
          <p:txBody>
            <a:bodyPr wrap="none" anchor="ctr"/>
            <a:lstStyle/>
            <a:p>
              <a:pPr algn="ctr"/>
              <a:r>
                <a:rPr lang="en-US" altLang="zh-CN" b="1">
                  <a:solidFill>
                    <a:srgbClr val="FF0000"/>
                  </a:solidFill>
                </a:rPr>
                <a:t>6</a:t>
              </a:r>
            </a:p>
          </p:txBody>
        </p:sp>
      </p:grpSp>
      <p:grpSp>
        <p:nvGrpSpPr>
          <p:cNvPr id="3" name="Group 15"/>
          <p:cNvGrpSpPr>
            <a:grpSpLocks/>
          </p:cNvGrpSpPr>
          <p:nvPr/>
        </p:nvGrpSpPr>
        <p:grpSpPr bwMode="auto">
          <a:xfrm>
            <a:off x="2971800" y="1371600"/>
            <a:ext cx="2743200" cy="457200"/>
            <a:chOff x="1920" y="3360"/>
            <a:chExt cx="1728" cy="288"/>
          </a:xfrm>
        </p:grpSpPr>
        <p:sp>
          <p:nvSpPr>
            <p:cNvPr id="71696" name="Rectangle 16"/>
            <p:cNvSpPr>
              <a:spLocks noChangeArrowheads="1"/>
            </p:cNvSpPr>
            <p:nvPr/>
          </p:nvSpPr>
          <p:spPr bwMode="auto">
            <a:xfrm>
              <a:off x="1920" y="3360"/>
              <a:ext cx="432" cy="288"/>
            </a:xfrm>
            <a:prstGeom prst="rect">
              <a:avLst/>
            </a:prstGeom>
            <a:solidFill>
              <a:schemeClr val="bg1"/>
            </a:solidFill>
            <a:ln w="25400">
              <a:solidFill>
                <a:schemeClr val="tx1"/>
              </a:solidFill>
              <a:miter lim="800000"/>
              <a:headEnd/>
              <a:tailEnd/>
            </a:ln>
            <a:effectLst/>
          </p:spPr>
          <p:txBody>
            <a:bodyPr wrap="none" anchor="ctr"/>
            <a:lstStyle/>
            <a:p>
              <a:pPr algn="ctr"/>
              <a:r>
                <a:rPr lang="en-US" altLang="zh-CN" b="1" dirty="0">
                  <a:solidFill>
                    <a:srgbClr val="990099"/>
                  </a:solidFill>
                </a:rPr>
                <a:t>5</a:t>
              </a:r>
            </a:p>
          </p:txBody>
        </p:sp>
        <p:sp>
          <p:nvSpPr>
            <p:cNvPr id="71697" name="Rectangle 17"/>
            <p:cNvSpPr>
              <a:spLocks noChangeArrowheads="1"/>
            </p:cNvSpPr>
            <p:nvPr/>
          </p:nvSpPr>
          <p:spPr bwMode="auto">
            <a:xfrm>
              <a:off x="3216" y="3360"/>
              <a:ext cx="432" cy="288"/>
            </a:xfrm>
            <a:prstGeom prst="rect">
              <a:avLst/>
            </a:prstGeom>
            <a:solidFill>
              <a:schemeClr val="bg1"/>
            </a:solidFill>
            <a:ln w="25400">
              <a:solidFill>
                <a:schemeClr val="tx1"/>
              </a:solidFill>
              <a:miter lim="800000"/>
              <a:headEnd/>
              <a:tailEnd/>
            </a:ln>
            <a:effectLst/>
          </p:spPr>
          <p:txBody>
            <a:bodyPr wrap="none" anchor="ctr"/>
            <a:lstStyle/>
            <a:p>
              <a:pPr algn="ctr"/>
              <a:r>
                <a:rPr lang="en-US" altLang="zh-CN" b="1">
                  <a:solidFill>
                    <a:srgbClr val="990099"/>
                  </a:solidFill>
                </a:rPr>
                <a:t>9</a:t>
              </a:r>
            </a:p>
          </p:txBody>
        </p:sp>
      </p:grpSp>
      <p:grpSp>
        <p:nvGrpSpPr>
          <p:cNvPr id="4" name="Group 18"/>
          <p:cNvGrpSpPr>
            <a:grpSpLocks/>
          </p:cNvGrpSpPr>
          <p:nvPr/>
        </p:nvGrpSpPr>
        <p:grpSpPr bwMode="auto">
          <a:xfrm>
            <a:off x="914400" y="1371600"/>
            <a:ext cx="5486400" cy="457200"/>
            <a:chOff x="624" y="3312"/>
            <a:chExt cx="3456" cy="288"/>
          </a:xfrm>
        </p:grpSpPr>
        <p:sp>
          <p:nvSpPr>
            <p:cNvPr id="71699" name="Rectangle 19"/>
            <p:cNvSpPr>
              <a:spLocks noChangeArrowheads="1"/>
            </p:cNvSpPr>
            <p:nvPr/>
          </p:nvSpPr>
          <p:spPr bwMode="auto">
            <a:xfrm>
              <a:off x="624" y="3312"/>
              <a:ext cx="432" cy="288"/>
            </a:xfrm>
            <a:prstGeom prst="rect">
              <a:avLst/>
            </a:prstGeom>
            <a:solidFill>
              <a:schemeClr val="bg1"/>
            </a:solidFill>
            <a:ln w="25400">
              <a:solidFill>
                <a:schemeClr val="tx1"/>
              </a:solidFill>
              <a:miter lim="800000"/>
              <a:headEnd/>
              <a:tailEnd/>
            </a:ln>
            <a:effectLst/>
          </p:spPr>
          <p:txBody>
            <a:bodyPr wrap="none" anchor="ctr"/>
            <a:lstStyle/>
            <a:p>
              <a:pPr algn="ctr"/>
              <a:r>
                <a:rPr lang="en-US" altLang="zh-CN" b="1">
                  <a:solidFill>
                    <a:srgbClr val="990099"/>
                  </a:solidFill>
                </a:rPr>
                <a:t>2</a:t>
              </a:r>
            </a:p>
          </p:txBody>
        </p:sp>
        <p:sp>
          <p:nvSpPr>
            <p:cNvPr id="71700" name="Rectangle 20"/>
            <p:cNvSpPr>
              <a:spLocks noChangeArrowheads="1"/>
            </p:cNvSpPr>
            <p:nvPr/>
          </p:nvSpPr>
          <p:spPr bwMode="auto">
            <a:xfrm>
              <a:off x="3648" y="3312"/>
              <a:ext cx="432" cy="288"/>
            </a:xfrm>
            <a:prstGeom prst="rect">
              <a:avLst/>
            </a:prstGeom>
            <a:solidFill>
              <a:schemeClr val="bg1"/>
            </a:solidFill>
            <a:ln w="25400">
              <a:solidFill>
                <a:schemeClr val="tx1"/>
              </a:solidFill>
              <a:miter lim="800000"/>
              <a:headEnd/>
              <a:tailEnd/>
            </a:ln>
            <a:effectLst/>
          </p:spPr>
          <p:txBody>
            <a:bodyPr wrap="none" anchor="ctr"/>
            <a:lstStyle/>
            <a:p>
              <a:pPr algn="ctr"/>
              <a:r>
                <a:rPr lang="en-US" altLang="zh-CN" b="1">
                  <a:solidFill>
                    <a:srgbClr val="990099"/>
                  </a:solidFill>
                </a:rPr>
                <a:t>8</a:t>
              </a:r>
            </a:p>
          </p:txBody>
        </p:sp>
      </p:grpSp>
      <p:grpSp>
        <p:nvGrpSpPr>
          <p:cNvPr id="5" name="Group 21"/>
          <p:cNvGrpSpPr>
            <a:grpSpLocks/>
          </p:cNvGrpSpPr>
          <p:nvPr/>
        </p:nvGrpSpPr>
        <p:grpSpPr bwMode="auto">
          <a:xfrm>
            <a:off x="5029200" y="1371600"/>
            <a:ext cx="2743200" cy="457200"/>
            <a:chOff x="3216" y="3360"/>
            <a:chExt cx="1728" cy="288"/>
          </a:xfrm>
        </p:grpSpPr>
        <p:sp>
          <p:nvSpPr>
            <p:cNvPr id="71702" name="Rectangle 22"/>
            <p:cNvSpPr>
              <a:spLocks noChangeArrowheads="1"/>
            </p:cNvSpPr>
            <p:nvPr/>
          </p:nvSpPr>
          <p:spPr bwMode="auto">
            <a:xfrm>
              <a:off x="3216" y="3360"/>
              <a:ext cx="432" cy="288"/>
            </a:xfrm>
            <a:prstGeom prst="rect">
              <a:avLst/>
            </a:prstGeom>
            <a:solidFill>
              <a:schemeClr val="bg1"/>
            </a:solidFill>
            <a:ln w="25400">
              <a:solidFill>
                <a:schemeClr val="tx1"/>
              </a:solidFill>
              <a:miter lim="800000"/>
              <a:headEnd/>
              <a:tailEnd/>
            </a:ln>
            <a:effectLst/>
          </p:spPr>
          <p:txBody>
            <a:bodyPr wrap="none" anchor="ctr"/>
            <a:lstStyle/>
            <a:p>
              <a:pPr algn="ctr"/>
              <a:r>
                <a:rPr lang="en-US" altLang="zh-CN" b="1">
                  <a:solidFill>
                    <a:srgbClr val="FF0000"/>
                  </a:solidFill>
                </a:rPr>
                <a:t>6</a:t>
              </a:r>
            </a:p>
          </p:txBody>
        </p:sp>
        <p:sp>
          <p:nvSpPr>
            <p:cNvPr id="71703" name="Rectangle 23"/>
            <p:cNvSpPr>
              <a:spLocks noChangeArrowheads="1"/>
            </p:cNvSpPr>
            <p:nvPr/>
          </p:nvSpPr>
          <p:spPr bwMode="auto">
            <a:xfrm>
              <a:off x="4512" y="3360"/>
              <a:ext cx="432" cy="288"/>
            </a:xfrm>
            <a:prstGeom prst="rect">
              <a:avLst/>
            </a:prstGeom>
            <a:solidFill>
              <a:schemeClr val="bg1"/>
            </a:solidFill>
            <a:ln w="25400">
              <a:solidFill>
                <a:schemeClr val="tx1"/>
              </a:solidFill>
              <a:miter lim="800000"/>
              <a:headEnd/>
              <a:tailEnd/>
            </a:ln>
            <a:effectLst/>
          </p:spPr>
          <p:txBody>
            <a:bodyPr wrap="none" anchor="ctr"/>
            <a:lstStyle/>
            <a:p>
              <a:pPr algn="ctr"/>
              <a:r>
                <a:rPr lang="en-US" altLang="zh-CN" b="1">
                  <a:solidFill>
                    <a:srgbClr val="990099"/>
                  </a:solidFill>
                </a:rPr>
                <a:t>9</a:t>
              </a:r>
            </a:p>
          </p:txBody>
        </p:sp>
      </p:grpSp>
      <p:sp>
        <p:nvSpPr>
          <p:cNvPr id="71704" name="AutoShape 24"/>
          <p:cNvSpPr>
            <a:spLocks noChangeArrowheads="1"/>
          </p:cNvSpPr>
          <p:nvPr/>
        </p:nvSpPr>
        <p:spPr bwMode="auto">
          <a:xfrm>
            <a:off x="990600" y="2286000"/>
            <a:ext cx="381000" cy="381000"/>
          </a:xfrm>
          <a:prstGeom prst="wedgeRectCallout">
            <a:avLst>
              <a:gd name="adj1" fmla="val 22083"/>
              <a:gd name="adj2" fmla="val -145417"/>
            </a:avLst>
          </a:prstGeom>
          <a:noFill/>
          <a:ln w="25400">
            <a:solidFill>
              <a:schemeClr val="hlink"/>
            </a:solidFill>
            <a:miter lim="800000"/>
            <a:headEnd/>
            <a:tailEnd/>
          </a:ln>
          <a:effectLst/>
        </p:spPr>
        <p:txBody>
          <a:bodyPr tIns="0"/>
          <a:lstStyle/>
          <a:p>
            <a:pPr algn="ctr"/>
            <a:r>
              <a:rPr lang="en-US" altLang="zh-CN" sz="1800" b="1" i="1">
                <a:solidFill>
                  <a:schemeClr val="hlink"/>
                </a:solidFill>
              </a:rPr>
              <a:t>i</a:t>
            </a:r>
          </a:p>
        </p:txBody>
      </p:sp>
      <p:sp>
        <p:nvSpPr>
          <p:cNvPr id="71705" name="AutoShape 25"/>
          <p:cNvSpPr>
            <a:spLocks noChangeArrowheads="1"/>
          </p:cNvSpPr>
          <p:nvPr/>
        </p:nvSpPr>
        <p:spPr bwMode="auto">
          <a:xfrm>
            <a:off x="6553200" y="2286000"/>
            <a:ext cx="381000" cy="381000"/>
          </a:xfrm>
          <a:prstGeom prst="wedgeRectCallout">
            <a:avLst>
              <a:gd name="adj1" fmla="val -12917"/>
              <a:gd name="adj2" fmla="val -154583"/>
            </a:avLst>
          </a:prstGeom>
          <a:noFill/>
          <a:ln w="25400">
            <a:solidFill>
              <a:srgbClr val="008000"/>
            </a:solidFill>
            <a:miter lim="800000"/>
            <a:headEnd/>
            <a:tailEnd/>
          </a:ln>
          <a:effectLst/>
        </p:spPr>
        <p:txBody>
          <a:bodyPr tIns="0"/>
          <a:lstStyle/>
          <a:p>
            <a:pPr algn="ctr"/>
            <a:r>
              <a:rPr lang="en-US" altLang="zh-CN" sz="1800" b="1" i="1">
                <a:solidFill>
                  <a:srgbClr val="009900"/>
                </a:solidFill>
              </a:rPr>
              <a:t>j</a:t>
            </a:r>
          </a:p>
        </p:txBody>
      </p:sp>
      <p:sp>
        <p:nvSpPr>
          <p:cNvPr id="71706" name="Text Box 26"/>
          <p:cNvSpPr txBox="1">
            <a:spLocks noChangeArrowheads="1"/>
          </p:cNvSpPr>
          <p:nvPr/>
        </p:nvSpPr>
        <p:spPr bwMode="auto">
          <a:xfrm>
            <a:off x="990600" y="914400"/>
            <a:ext cx="533400" cy="519113"/>
          </a:xfrm>
          <a:prstGeom prst="rect">
            <a:avLst/>
          </a:prstGeom>
          <a:noFill/>
          <a:ln w="25400">
            <a:noFill/>
            <a:miter lim="800000"/>
            <a:headEnd/>
            <a:tailEnd/>
          </a:ln>
          <a:effectLst/>
        </p:spPr>
        <p:txBody>
          <a:bodyPr>
            <a:spAutoFit/>
          </a:bodyPr>
          <a:lstStyle/>
          <a:p>
            <a:pPr algn="ctr">
              <a:spcBef>
                <a:spcPct val="50000"/>
              </a:spcBef>
            </a:pPr>
            <a:r>
              <a:rPr lang="en-US" altLang="zh-CN" sz="2800" b="1">
                <a:solidFill>
                  <a:srgbClr val="FF0000"/>
                </a:solidFill>
              </a:rPr>
              <a:t>&gt;</a:t>
            </a:r>
          </a:p>
        </p:txBody>
      </p:sp>
      <p:sp>
        <p:nvSpPr>
          <p:cNvPr id="71707" name="Text Box 27"/>
          <p:cNvSpPr txBox="1">
            <a:spLocks noChangeArrowheads="1"/>
          </p:cNvSpPr>
          <p:nvPr/>
        </p:nvSpPr>
        <p:spPr bwMode="auto">
          <a:xfrm>
            <a:off x="6477000" y="914400"/>
            <a:ext cx="533400" cy="519113"/>
          </a:xfrm>
          <a:prstGeom prst="rect">
            <a:avLst/>
          </a:prstGeom>
          <a:noFill/>
          <a:ln w="25400">
            <a:noFill/>
            <a:miter lim="800000"/>
            <a:headEnd/>
            <a:tailEnd/>
          </a:ln>
          <a:effectLst/>
        </p:spPr>
        <p:txBody>
          <a:bodyPr>
            <a:spAutoFit/>
          </a:bodyPr>
          <a:lstStyle/>
          <a:p>
            <a:pPr algn="ctr">
              <a:spcBef>
                <a:spcPct val="50000"/>
              </a:spcBef>
            </a:pPr>
            <a:r>
              <a:rPr lang="en-US" altLang="zh-CN" sz="2800" b="1"/>
              <a:t>&gt;</a:t>
            </a:r>
          </a:p>
        </p:txBody>
      </p:sp>
      <p:sp>
        <p:nvSpPr>
          <p:cNvPr id="71708" name="AutoShape 28"/>
          <p:cNvSpPr>
            <a:spLocks noChangeArrowheads="1"/>
          </p:cNvSpPr>
          <p:nvPr/>
        </p:nvSpPr>
        <p:spPr bwMode="auto">
          <a:xfrm>
            <a:off x="5867400" y="2286000"/>
            <a:ext cx="381000" cy="381000"/>
          </a:xfrm>
          <a:prstGeom prst="wedgeRectCallout">
            <a:avLst>
              <a:gd name="adj1" fmla="val 1667"/>
              <a:gd name="adj2" fmla="val -152917"/>
            </a:avLst>
          </a:prstGeom>
          <a:noFill/>
          <a:ln w="25400">
            <a:solidFill>
              <a:srgbClr val="008000"/>
            </a:solidFill>
            <a:miter lim="800000"/>
            <a:headEnd/>
            <a:tailEnd/>
          </a:ln>
          <a:effectLst/>
        </p:spPr>
        <p:txBody>
          <a:bodyPr tIns="0"/>
          <a:lstStyle/>
          <a:p>
            <a:pPr algn="ctr"/>
            <a:r>
              <a:rPr lang="en-US" altLang="zh-CN" sz="1800" b="1" i="1">
                <a:solidFill>
                  <a:srgbClr val="009900"/>
                </a:solidFill>
              </a:rPr>
              <a:t>j</a:t>
            </a:r>
          </a:p>
        </p:txBody>
      </p:sp>
      <p:sp>
        <p:nvSpPr>
          <p:cNvPr id="71709" name="Rectangle 29"/>
          <p:cNvSpPr>
            <a:spLocks noChangeArrowheads="1"/>
          </p:cNvSpPr>
          <p:nvPr/>
        </p:nvSpPr>
        <p:spPr bwMode="auto">
          <a:xfrm>
            <a:off x="6477000" y="1863725"/>
            <a:ext cx="533400" cy="838200"/>
          </a:xfrm>
          <a:prstGeom prst="rect">
            <a:avLst/>
          </a:prstGeom>
          <a:solidFill>
            <a:schemeClr val="bg1"/>
          </a:solidFill>
          <a:ln w="25400">
            <a:solidFill>
              <a:schemeClr val="bg1"/>
            </a:solidFill>
            <a:miter lim="800000"/>
            <a:headEnd/>
            <a:tailEnd/>
          </a:ln>
          <a:effectLst/>
        </p:spPr>
        <p:txBody>
          <a:bodyPr wrap="none" anchor="ctr"/>
          <a:lstStyle/>
          <a:p>
            <a:endParaRPr lang="zh-CN" altLang="en-US"/>
          </a:p>
        </p:txBody>
      </p:sp>
      <p:sp>
        <p:nvSpPr>
          <p:cNvPr id="71710" name="Text Box 30"/>
          <p:cNvSpPr txBox="1">
            <a:spLocks noChangeArrowheads="1"/>
          </p:cNvSpPr>
          <p:nvPr/>
        </p:nvSpPr>
        <p:spPr bwMode="auto">
          <a:xfrm>
            <a:off x="5791200" y="914400"/>
            <a:ext cx="533400" cy="519113"/>
          </a:xfrm>
          <a:prstGeom prst="rect">
            <a:avLst/>
          </a:prstGeom>
          <a:noFill/>
          <a:ln w="25400">
            <a:noFill/>
            <a:miter lim="800000"/>
            <a:headEnd/>
            <a:tailEnd/>
          </a:ln>
          <a:effectLst/>
        </p:spPr>
        <p:txBody>
          <a:bodyPr>
            <a:spAutoFit/>
          </a:bodyPr>
          <a:lstStyle/>
          <a:p>
            <a:pPr algn="ctr">
              <a:spcBef>
                <a:spcPct val="50000"/>
              </a:spcBef>
            </a:pPr>
            <a:r>
              <a:rPr lang="en-US" altLang="zh-CN" sz="2800" b="1">
                <a:solidFill>
                  <a:srgbClr val="FF0000"/>
                </a:solidFill>
              </a:rPr>
              <a:t>&lt;</a:t>
            </a:r>
          </a:p>
        </p:txBody>
      </p:sp>
      <p:sp>
        <p:nvSpPr>
          <p:cNvPr id="71712" name="Text Box 32"/>
          <p:cNvSpPr txBox="1">
            <a:spLocks noChangeArrowheads="1"/>
          </p:cNvSpPr>
          <p:nvPr/>
        </p:nvSpPr>
        <p:spPr bwMode="auto">
          <a:xfrm>
            <a:off x="1676400" y="914400"/>
            <a:ext cx="533400" cy="519113"/>
          </a:xfrm>
          <a:prstGeom prst="rect">
            <a:avLst/>
          </a:prstGeom>
          <a:noFill/>
          <a:ln w="25400">
            <a:noFill/>
            <a:miter lim="800000"/>
            <a:headEnd/>
            <a:tailEnd/>
          </a:ln>
          <a:effectLst/>
        </p:spPr>
        <p:txBody>
          <a:bodyPr>
            <a:spAutoFit/>
          </a:bodyPr>
          <a:lstStyle/>
          <a:p>
            <a:pPr algn="ctr">
              <a:spcBef>
                <a:spcPct val="50000"/>
              </a:spcBef>
            </a:pPr>
            <a:r>
              <a:rPr lang="en-US" altLang="zh-CN" sz="2800" b="1"/>
              <a:t>&lt;</a:t>
            </a:r>
          </a:p>
        </p:txBody>
      </p:sp>
      <p:sp>
        <p:nvSpPr>
          <p:cNvPr id="71713" name="Rectangle 33"/>
          <p:cNvSpPr>
            <a:spLocks noChangeArrowheads="1"/>
          </p:cNvSpPr>
          <p:nvPr/>
        </p:nvSpPr>
        <p:spPr bwMode="auto">
          <a:xfrm>
            <a:off x="914400" y="1863725"/>
            <a:ext cx="533400" cy="838200"/>
          </a:xfrm>
          <a:prstGeom prst="rect">
            <a:avLst/>
          </a:prstGeom>
          <a:solidFill>
            <a:schemeClr val="bg1"/>
          </a:solidFill>
          <a:ln w="25400">
            <a:solidFill>
              <a:schemeClr val="bg1"/>
            </a:solidFill>
            <a:miter lim="800000"/>
            <a:headEnd/>
            <a:tailEnd/>
          </a:ln>
          <a:effectLst/>
        </p:spPr>
        <p:txBody>
          <a:bodyPr wrap="none" anchor="ctr"/>
          <a:lstStyle/>
          <a:p>
            <a:endParaRPr lang="zh-CN" altLang="en-US"/>
          </a:p>
        </p:txBody>
      </p:sp>
      <p:sp>
        <p:nvSpPr>
          <p:cNvPr id="71714" name="AutoShape 34"/>
          <p:cNvSpPr>
            <a:spLocks noChangeArrowheads="1"/>
          </p:cNvSpPr>
          <p:nvPr/>
        </p:nvSpPr>
        <p:spPr bwMode="auto">
          <a:xfrm>
            <a:off x="1752600" y="2286000"/>
            <a:ext cx="381000" cy="381000"/>
          </a:xfrm>
          <a:prstGeom prst="wedgeRectCallout">
            <a:avLst>
              <a:gd name="adj1" fmla="val -9167"/>
              <a:gd name="adj2" fmla="val -157500"/>
            </a:avLst>
          </a:prstGeom>
          <a:noFill/>
          <a:ln w="25400">
            <a:solidFill>
              <a:schemeClr val="hlink"/>
            </a:solidFill>
            <a:miter lim="800000"/>
            <a:headEnd/>
            <a:tailEnd/>
          </a:ln>
          <a:effectLst/>
        </p:spPr>
        <p:txBody>
          <a:bodyPr tIns="0"/>
          <a:lstStyle/>
          <a:p>
            <a:pPr algn="ctr"/>
            <a:r>
              <a:rPr lang="en-US" altLang="zh-CN" sz="1800" b="1" i="1">
                <a:solidFill>
                  <a:schemeClr val="hlink"/>
                </a:solidFill>
              </a:rPr>
              <a:t>i</a:t>
            </a:r>
          </a:p>
        </p:txBody>
      </p:sp>
      <p:sp>
        <p:nvSpPr>
          <p:cNvPr id="71715" name="AutoShape 35"/>
          <p:cNvSpPr>
            <a:spLocks noChangeArrowheads="1"/>
          </p:cNvSpPr>
          <p:nvPr/>
        </p:nvSpPr>
        <p:spPr bwMode="auto">
          <a:xfrm>
            <a:off x="2514600" y="2286000"/>
            <a:ext cx="381000" cy="381000"/>
          </a:xfrm>
          <a:prstGeom prst="wedgeRectCallout">
            <a:avLst>
              <a:gd name="adj1" fmla="val -25000"/>
              <a:gd name="adj2" fmla="val -147500"/>
            </a:avLst>
          </a:prstGeom>
          <a:noFill/>
          <a:ln w="25400">
            <a:solidFill>
              <a:schemeClr val="hlink"/>
            </a:solidFill>
            <a:miter lim="800000"/>
            <a:headEnd/>
            <a:tailEnd/>
          </a:ln>
          <a:effectLst/>
        </p:spPr>
        <p:txBody>
          <a:bodyPr tIns="0"/>
          <a:lstStyle/>
          <a:p>
            <a:pPr algn="ctr"/>
            <a:r>
              <a:rPr lang="en-US" altLang="zh-CN" sz="1800" b="1" i="1">
                <a:solidFill>
                  <a:schemeClr val="hlink"/>
                </a:solidFill>
              </a:rPr>
              <a:t>i</a:t>
            </a:r>
          </a:p>
        </p:txBody>
      </p:sp>
      <p:sp>
        <p:nvSpPr>
          <p:cNvPr id="71716" name="Rectangle 36"/>
          <p:cNvSpPr>
            <a:spLocks noChangeArrowheads="1"/>
          </p:cNvSpPr>
          <p:nvPr/>
        </p:nvSpPr>
        <p:spPr bwMode="auto">
          <a:xfrm>
            <a:off x="1676400" y="1863725"/>
            <a:ext cx="533400" cy="838200"/>
          </a:xfrm>
          <a:prstGeom prst="rect">
            <a:avLst/>
          </a:prstGeom>
          <a:solidFill>
            <a:schemeClr val="bg1"/>
          </a:solidFill>
          <a:ln w="25400">
            <a:solidFill>
              <a:schemeClr val="bg1"/>
            </a:solidFill>
            <a:miter lim="800000"/>
            <a:headEnd/>
            <a:tailEnd/>
          </a:ln>
          <a:effectLst/>
        </p:spPr>
        <p:txBody>
          <a:bodyPr wrap="none" anchor="ctr"/>
          <a:lstStyle/>
          <a:p>
            <a:endParaRPr lang="zh-CN" altLang="en-US"/>
          </a:p>
        </p:txBody>
      </p:sp>
      <p:sp>
        <p:nvSpPr>
          <p:cNvPr id="71717" name="Text Box 37"/>
          <p:cNvSpPr txBox="1">
            <a:spLocks noChangeArrowheads="1"/>
          </p:cNvSpPr>
          <p:nvPr/>
        </p:nvSpPr>
        <p:spPr bwMode="auto">
          <a:xfrm>
            <a:off x="2362200" y="914400"/>
            <a:ext cx="533400" cy="519113"/>
          </a:xfrm>
          <a:prstGeom prst="rect">
            <a:avLst/>
          </a:prstGeom>
          <a:noFill/>
          <a:ln w="25400">
            <a:noFill/>
            <a:miter lim="800000"/>
            <a:headEnd/>
            <a:tailEnd/>
          </a:ln>
          <a:effectLst/>
        </p:spPr>
        <p:txBody>
          <a:bodyPr>
            <a:spAutoFit/>
          </a:bodyPr>
          <a:lstStyle/>
          <a:p>
            <a:pPr algn="ctr">
              <a:spcBef>
                <a:spcPct val="50000"/>
              </a:spcBef>
            </a:pPr>
            <a:r>
              <a:rPr lang="en-US" altLang="zh-CN" sz="2800" b="1"/>
              <a:t>&lt;</a:t>
            </a:r>
          </a:p>
        </p:txBody>
      </p:sp>
      <p:sp>
        <p:nvSpPr>
          <p:cNvPr id="71718" name="AutoShape 38"/>
          <p:cNvSpPr>
            <a:spLocks noChangeArrowheads="1"/>
          </p:cNvSpPr>
          <p:nvPr/>
        </p:nvSpPr>
        <p:spPr bwMode="auto">
          <a:xfrm>
            <a:off x="3124200" y="2286000"/>
            <a:ext cx="381000" cy="381000"/>
          </a:xfrm>
          <a:prstGeom prst="wedgeRectCallout">
            <a:avLst>
              <a:gd name="adj1" fmla="val -2083"/>
              <a:gd name="adj2" fmla="val -145417"/>
            </a:avLst>
          </a:prstGeom>
          <a:noFill/>
          <a:ln w="25400">
            <a:solidFill>
              <a:schemeClr val="hlink"/>
            </a:solidFill>
            <a:miter lim="800000"/>
            <a:headEnd/>
            <a:tailEnd/>
          </a:ln>
          <a:effectLst/>
        </p:spPr>
        <p:txBody>
          <a:bodyPr tIns="0"/>
          <a:lstStyle/>
          <a:p>
            <a:pPr algn="ctr"/>
            <a:r>
              <a:rPr lang="en-US" altLang="zh-CN" sz="1800" b="1" i="1">
                <a:solidFill>
                  <a:schemeClr val="hlink"/>
                </a:solidFill>
              </a:rPr>
              <a:t>i</a:t>
            </a:r>
          </a:p>
        </p:txBody>
      </p:sp>
      <p:sp>
        <p:nvSpPr>
          <p:cNvPr id="71719" name="Rectangle 39"/>
          <p:cNvSpPr>
            <a:spLocks noChangeArrowheads="1"/>
          </p:cNvSpPr>
          <p:nvPr/>
        </p:nvSpPr>
        <p:spPr bwMode="auto">
          <a:xfrm>
            <a:off x="2438400" y="1863725"/>
            <a:ext cx="533400" cy="838200"/>
          </a:xfrm>
          <a:prstGeom prst="rect">
            <a:avLst/>
          </a:prstGeom>
          <a:solidFill>
            <a:schemeClr val="bg1"/>
          </a:solidFill>
          <a:ln w="25400">
            <a:solidFill>
              <a:schemeClr val="bg1"/>
            </a:solidFill>
            <a:miter lim="800000"/>
            <a:headEnd/>
            <a:tailEnd/>
          </a:ln>
          <a:effectLst/>
        </p:spPr>
        <p:txBody>
          <a:bodyPr wrap="none" anchor="ctr"/>
          <a:lstStyle/>
          <a:p>
            <a:endParaRPr lang="zh-CN" altLang="en-US"/>
          </a:p>
        </p:txBody>
      </p:sp>
      <p:sp>
        <p:nvSpPr>
          <p:cNvPr id="71720" name="Text Box 40"/>
          <p:cNvSpPr txBox="1">
            <a:spLocks noChangeArrowheads="1"/>
          </p:cNvSpPr>
          <p:nvPr/>
        </p:nvSpPr>
        <p:spPr bwMode="auto">
          <a:xfrm>
            <a:off x="3048000" y="914400"/>
            <a:ext cx="533400" cy="519113"/>
          </a:xfrm>
          <a:prstGeom prst="rect">
            <a:avLst/>
          </a:prstGeom>
          <a:noFill/>
          <a:ln w="25400">
            <a:noFill/>
            <a:miter lim="800000"/>
            <a:headEnd/>
            <a:tailEnd/>
          </a:ln>
          <a:effectLst/>
        </p:spPr>
        <p:txBody>
          <a:bodyPr>
            <a:spAutoFit/>
          </a:bodyPr>
          <a:lstStyle/>
          <a:p>
            <a:pPr algn="ctr">
              <a:spcBef>
                <a:spcPct val="50000"/>
              </a:spcBef>
            </a:pPr>
            <a:r>
              <a:rPr lang="en-US" altLang="zh-CN" sz="2800" b="1">
                <a:solidFill>
                  <a:srgbClr val="FF0000"/>
                </a:solidFill>
              </a:rPr>
              <a:t>&gt;</a:t>
            </a:r>
          </a:p>
        </p:txBody>
      </p:sp>
      <p:sp>
        <p:nvSpPr>
          <p:cNvPr id="71721" name="AutoShape 41"/>
          <p:cNvSpPr>
            <a:spLocks noChangeArrowheads="1"/>
          </p:cNvSpPr>
          <p:nvPr/>
        </p:nvSpPr>
        <p:spPr bwMode="auto">
          <a:xfrm>
            <a:off x="5257800" y="2286000"/>
            <a:ext cx="381000" cy="381000"/>
          </a:xfrm>
          <a:prstGeom prst="wedgeRectCallout">
            <a:avLst>
              <a:gd name="adj1" fmla="val -20833"/>
              <a:gd name="adj2" fmla="val -147917"/>
            </a:avLst>
          </a:prstGeom>
          <a:noFill/>
          <a:ln w="25400">
            <a:solidFill>
              <a:srgbClr val="008000"/>
            </a:solidFill>
            <a:miter lim="800000"/>
            <a:headEnd/>
            <a:tailEnd/>
          </a:ln>
          <a:effectLst/>
        </p:spPr>
        <p:txBody>
          <a:bodyPr tIns="0"/>
          <a:lstStyle/>
          <a:p>
            <a:pPr algn="ctr"/>
            <a:r>
              <a:rPr lang="en-US" altLang="zh-CN" sz="1800" b="1" i="1">
                <a:solidFill>
                  <a:srgbClr val="009900"/>
                </a:solidFill>
              </a:rPr>
              <a:t>j</a:t>
            </a:r>
          </a:p>
        </p:txBody>
      </p:sp>
      <p:sp>
        <p:nvSpPr>
          <p:cNvPr id="71722" name="Rectangle 42"/>
          <p:cNvSpPr>
            <a:spLocks noChangeArrowheads="1"/>
          </p:cNvSpPr>
          <p:nvPr/>
        </p:nvSpPr>
        <p:spPr bwMode="auto">
          <a:xfrm>
            <a:off x="5791200" y="1863725"/>
            <a:ext cx="533400" cy="838200"/>
          </a:xfrm>
          <a:prstGeom prst="rect">
            <a:avLst/>
          </a:prstGeom>
          <a:solidFill>
            <a:schemeClr val="bg1"/>
          </a:solidFill>
          <a:ln w="25400">
            <a:solidFill>
              <a:schemeClr val="bg1"/>
            </a:solidFill>
            <a:miter lim="800000"/>
            <a:headEnd/>
            <a:tailEnd/>
          </a:ln>
          <a:effectLst/>
        </p:spPr>
        <p:txBody>
          <a:bodyPr wrap="none" anchor="ctr"/>
          <a:lstStyle/>
          <a:p>
            <a:endParaRPr lang="zh-CN" altLang="en-US"/>
          </a:p>
        </p:txBody>
      </p:sp>
      <p:sp>
        <p:nvSpPr>
          <p:cNvPr id="71723" name="Text Box 43"/>
          <p:cNvSpPr txBox="1">
            <a:spLocks noChangeArrowheads="1"/>
          </p:cNvSpPr>
          <p:nvPr/>
        </p:nvSpPr>
        <p:spPr bwMode="auto">
          <a:xfrm>
            <a:off x="5105400" y="914400"/>
            <a:ext cx="533400" cy="519113"/>
          </a:xfrm>
          <a:prstGeom prst="rect">
            <a:avLst/>
          </a:prstGeom>
          <a:noFill/>
          <a:ln w="25400">
            <a:noFill/>
            <a:miter lim="800000"/>
            <a:headEnd/>
            <a:tailEnd/>
          </a:ln>
          <a:effectLst/>
        </p:spPr>
        <p:txBody>
          <a:bodyPr>
            <a:spAutoFit/>
          </a:bodyPr>
          <a:lstStyle/>
          <a:p>
            <a:pPr algn="ctr">
              <a:spcBef>
                <a:spcPct val="50000"/>
              </a:spcBef>
            </a:pPr>
            <a:r>
              <a:rPr lang="en-US" altLang="zh-CN" sz="2800" b="1">
                <a:solidFill>
                  <a:srgbClr val="FF0000"/>
                </a:solidFill>
              </a:rPr>
              <a:t>&lt;</a:t>
            </a:r>
          </a:p>
        </p:txBody>
      </p:sp>
      <p:sp>
        <p:nvSpPr>
          <p:cNvPr id="71724" name="AutoShape 44"/>
          <p:cNvSpPr>
            <a:spLocks noChangeArrowheads="1"/>
          </p:cNvSpPr>
          <p:nvPr/>
        </p:nvSpPr>
        <p:spPr bwMode="auto">
          <a:xfrm>
            <a:off x="3657600" y="2286000"/>
            <a:ext cx="1447800" cy="304800"/>
          </a:xfrm>
          <a:prstGeom prst="leftRightArrow">
            <a:avLst>
              <a:gd name="adj1" fmla="val 20833"/>
              <a:gd name="adj2" fmla="val 97925"/>
            </a:avLst>
          </a:prstGeom>
          <a:solidFill>
            <a:schemeClr val="hlink"/>
          </a:solidFill>
          <a:ln w="25400">
            <a:noFill/>
            <a:miter lim="800000"/>
            <a:headEnd/>
            <a:tailEnd/>
          </a:ln>
          <a:effectLst/>
        </p:spPr>
        <p:txBody>
          <a:bodyPr wrap="none" anchor="ctr"/>
          <a:lstStyle/>
          <a:p>
            <a:endParaRPr lang="zh-CN" altLang="en-US"/>
          </a:p>
        </p:txBody>
      </p:sp>
      <p:sp>
        <p:nvSpPr>
          <p:cNvPr id="71725" name="AutoShape 45"/>
          <p:cNvSpPr>
            <a:spLocks noChangeArrowheads="1"/>
          </p:cNvSpPr>
          <p:nvPr/>
        </p:nvSpPr>
        <p:spPr bwMode="auto">
          <a:xfrm>
            <a:off x="3810000" y="2286000"/>
            <a:ext cx="381000" cy="381000"/>
          </a:xfrm>
          <a:prstGeom prst="wedgeRectCallout">
            <a:avLst>
              <a:gd name="adj1" fmla="val -2917"/>
              <a:gd name="adj2" fmla="val -160833"/>
            </a:avLst>
          </a:prstGeom>
          <a:noFill/>
          <a:ln w="25400">
            <a:solidFill>
              <a:schemeClr val="hlink"/>
            </a:solidFill>
            <a:miter lim="800000"/>
            <a:headEnd/>
            <a:tailEnd/>
          </a:ln>
          <a:effectLst/>
        </p:spPr>
        <p:txBody>
          <a:bodyPr tIns="0"/>
          <a:lstStyle/>
          <a:p>
            <a:pPr algn="ctr"/>
            <a:r>
              <a:rPr lang="en-US" altLang="zh-CN" sz="1800" b="1" i="1">
                <a:solidFill>
                  <a:schemeClr val="hlink"/>
                </a:solidFill>
              </a:rPr>
              <a:t>i</a:t>
            </a:r>
          </a:p>
        </p:txBody>
      </p:sp>
      <p:sp>
        <p:nvSpPr>
          <p:cNvPr id="71726" name="Rectangle 46"/>
          <p:cNvSpPr>
            <a:spLocks noChangeArrowheads="1"/>
          </p:cNvSpPr>
          <p:nvPr/>
        </p:nvSpPr>
        <p:spPr bwMode="auto">
          <a:xfrm>
            <a:off x="3011488" y="1863725"/>
            <a:ext cx="533400" cy="838200"/>
          </a:xfrm>
          <a:prstGeom prst="rect">
            <a:avLst/>
          </a:prstGeom>
          <a:solidFill>
            <a:schemeClr val="bg1"/>
          </a:solidFill>
          <a:ln w="25400">
            <a:solidFill>
              <a:schemeClr val="bg1"/>
            </a:solidFill>
            <a:miter lim="800000"/>
            <a:headEnd/>
            <a:tailEnd/>
          </a:ln>
          <a:effectLst/>
        </p:spPr>
        <p:txBody>
          <a:bodyPr wrap="none" anchor="ctr"/>
          <a:lstStyle/>
          <a:p>
            <a:endParaRPr lang="zh-CN" altLang="en-US"/>
          </a:p>
        </p:txBody>
      </p:sp>
      <p:sp>
        <p:nvSpPr>
          <p:cNvPr id="71727" name="Text Box 47"/>
          <p:cNvSpPr txBox="1">
            <a:spLocks noChangeArrowheads="1"/>
          </p:cNvSpPr>
          <p:nvPr/>
        </p:nvSpPr>
        <p:spPr bwMode="auto">
          <a:xfrm>
            <a:off x="3733800" y="914400"/>
            <a:ext cx="533400" cy="519113"/>
          </a:xfrm>
          <a:prstGeom prst="rect">
            <a:avLst/>
          </a:prstGeom>
          <a:noFill/>
          <a:ln w="25400">
            <a:noFill/>
            <a:miter lim="800000"/>
            <a:headEnd/>
            <a:tailEnd/>
          </a:ln>
          <a:effectLst/>
        </p:spPr>
        <p:txBody>
          <a:bodyPr>
            <a:spAutoFit/>
          </a:bodyPr>
          <a:lstStyle/>
          <a:p>
            <a:pPr algn="ctr">
              <a:spcBef>
                <a:spcPct val="50000"/>
              </a:spcBef>
            </a:pPr>
            <a:r>
              <a:rPr lang="en-US" altLang="zh-CN" sz="2800" b="1"/>
              <a:t>&lt;</a:t>
            </a:r>
          </a:p>
        </p:txBody>
      </p:sp>
      <p:sp>
        <p:nvSpPr>
          <p:cNvPr id="71728" name="AutoShape 48"/>
          <p:cNvSpPr>
            <a:spLocks noChangeArrowheads="1"/>
          </p:cNvSpPr>
          <p:nvPr/>
        </p:nvSpPr>
        <p:spPr bwMode="auto">
          <a:xfrm>
            <a:off x="4495800" y="2286000"/>
            <a:ext cx="381000" cy="381000"/>
          </a:xfrm>
          <a:prstGeom prst="wedgeRectCallout">
            <a:avLst>
              <a:gd name="adj1" fmla="val -7500"/>
              <a:gd name="adj2" fmla="val -159167"/>
            </a:avLst>
          </a:prstGeom>
          <a:noFill/>
          <a:ln w="25400">
            <a:solidFill>
              <a:schemeClr val="hlink"/>
            </a:solidFill>
            <a:miter lim="800000"/>
            <a:headEnd/>
            <a:tailEnd/>
          </a:ln>
          <a:effectLst/>
        </p:spPr>
        <p:txBody>
          <a:bodyPr tIns="0"/>
          <a:lstStyle/>
          <a:p>
            <a:pPr algn="ctr"/>
            <a:r>
              <a:rPr lang="en-US" altLang="zh-CN" sz="1800" b="1" i="1">
                <a:solidFill>
                  <a:schemeClr val="hlink"/>
                </a:solidFill>
              </a:rPr>
              <a:t>i</a:t>
            </a:r>
          </a:p>
        </p:txBody>
      </p:sp>
      <p:sp>
        <p:nvSpPr>
          <p:cNvPr id="71729" name="Rectangle 49"/>
          <p:cNvSpPr>
            <a:spLocks noChangeArrowheads="1"/>
          </p:cNvSpPr>
          <p:nvPr/>
        </p:nvSpPr>
        <p:spPr bwMode="auto">
          <a:xfrm>
            <a:off x="3733800" y="1863725"/>
            <a:ext cx="533400" cy="838200"/>
          </a:xfrm>
          <a:prstGeom prst="rect">
            <a:avLst/>
          </a:prstGeom>
          <a:solidFill>
            <a:schemeClr val="bg1"/>
          </a:solidFill>
          <a:ln w="25400">
            <a:solidFill>
              <a:schemeClr val="bg1"/>
            </a:solidFill>
            <a:miter lim="800000"/>
            <a:headEnd/>
            <a:tailEnd/>
          </a:ln>
          <a:effectLst/>
        </p:spPr>
        <p:txBody>
          <a:bodyPr wrap="none" anchor="ctr"/>
          <a:lstStyle/>
          <a:p>
            <a:endParaRPr lang="zh-CN" altLang="en-US"/>
          </a:p>
        </p:txBody>
      </p:sp>
      <p:sp>
        <p:nvSpPr>
          <p:cNvPr id="71730" name="Text Box 50"/>
          <p:cNvSpPr txBox="1">
            <a:spLocks noChangeArrowheads="1"/>
          </p:cNvSpPr>
          <p:nvPr/>
        </p:nvSpPr>
        <p:spPr bwMode="auto">
          <a:xfrm>
            <a:off x="4419600" y="914400"/>
            <a:ext cx="533400" cy="519113"/>
          </a:xfrm>
          <a:prstGeom prst="rect">
            <a:avLst/>
          </a:prstGeom>
          <a:noFill/>
          <a:ln w="25400">
            <a:noFill/>
            <a:miter lim="800000"/>
            <a:headEnd/>
            <a:tailEnd/>
          </a:ln>
          <a:effectLst/>
        </p:spPr>
        <p:txBody>
          <a:bodyPr>
            <a:spAutoFit/>
          </a:bodyPr>
          <a:lstStyle/>
          <a:p>
            <a:pPr algn="ctr">
              <a:spcBef>
                <a:spcPct val="50000"/>
              </a:spcBef>
            </a:pPr>
            <a:r>
              <a:rPr lang="en-US" altLang="zh-CN" sz="2800" b="1"/>
              <a:t>&lt;</a:t>
            </a:r>
          </a:p>
        </p:txBody>
      </p:sp>
      <p:sp>
        <p:nvSpPr>
          <p:cNvPr id="71731" name="Rectangle 51"/>
          <p:cNvSpPr>
            <a:spLocks noChangeArrowheads="1"/>
          </p:cNvSpPr>
          <p:nvPr/>
        </p:nvSpPr>
        <p:spPr bwMode="auto">
          <a:xfrm>
            <a:off x="5181600" y="1863725"/>
            <a:ext cx="533400" cy="838200"/>
          </a:xfrm>
          <a:prstGeom prst="rect">
            <a:avLst/>
          </a:prstGeom>
          <a:solidFill>
            <a:schemeClr val="bg1"/>
          </a:solidFill>
          <a:ln w="25400">
            <a:solidFill>
              <a:schemeClr val="bg1"/>
            </a:solidFill>
            <a:miter lim="800000"/>
            <a:headEnd/>
            <a:tailEnd/>
          </a:ln>
          <a:effectLst/>
        </p:spPr>
        <p:txBody>
          <a:bodyPr wrap="none" anchor="ctr"/>
          <a:lstStyle/>
          <a:p>
            <a:endParaRPr lang="zh-CN" altLang="en-US"/>
          </a:p>
        </p:txBody>
      </p:sp>
      <p:sp>
        <p:nvSpPr>
          <p:cNvPr id="71732" name="Rectangle 52"/>
          <p:cNvSpPr>
            <a:spLocks noChangeArrowheads="1"/>
          </p:cNvSpPr>
          <p:nvPr/>
        </p:nvSpPr>
        <p:spPr bwMode="auto">
          <a:xfrm>
            <a:off x="4419600" y="1863725"/>
            <a:ext cx="533400" cy="838200"/>
          </a:xfrm>
          <a:prstGeom prst="rect">
            <a:avLst/>
          </a:prstGeom>
          <a:solidFill>
            <a:schemeClr val="bg1"/>
          </a:solidFill>
          <a:ln w="25400">
            <a:solidFill>
              <a:schemeClr val="bg1"/>
            </a:solidFill>
            <a:miter lim="800000"/>
            <a:headEnd/>
            <a:tailEnd/>
          </a:ln>
          <a:effectLst/>
        </p:spPr>
        <p:txBody>
          <a:bodyPr wrap="none" anchor="ctr"/>
          <a:lstStyle/>
          <a:p>
            <a:endParaRPr lang="zh-CN" altLang="en-US"/>
          </a:p>
        </p:txBody>
      </p:sp>
      <p:sp>
        <p:nvSpPr>
          <p:cNvPr id="71733" name="Text Box 53"/>
          <p:cNvSpPr txBox="1">
            <a:spLocks noChangeArrowheads="1"/>
          </p:cNvSpPr>
          <p:nvPr/>
        </p:nvSpPr>
        <p:spPr bwMode="auto">
          <a:xfrm>
            <a:off x="5105400" y="685800"/>
            <a:ext cx="533400" cy="519113"/>
          </a:xfrm>
          <a:prstGeom prst="rect">
            <a:avLst/>
          </a:prstGeom>
          <a:noFill/>
          <a:ln w="25400">
            <a:noFill/>
            <a:miter lim="800000"/>
            <a:headEnd/>
            <a:tailEnd/>
          </a:ln>
          <a:effectLst/>
        </p:spPr>
        <p:txBody>
          <a:bodyPr>
            <a:spAutoFit/>
          </a:bodyPr>
          <a:lstStyle/>
          <a:p>
            <a:pPr algn="ctr">
              <a:spcBef>
                <a:spcPct val="50000"/>
              </a:spcBef>
            </a:pPr>
            <a:r>
              <a:rPr lang="en-US" altLang="zh-CN" sz="2800" b="1">
                <a:solidFill>
                  <a:srgbClr val="FF0000"/>
                </a:solidFill>
              </a:rPr>
              <a:t>&gt;</a:t>
            </a:r>
          </a:p>
        </p:txBody>
      </p:sp>
      <p:sp>
        <p:nvSpPr>
          <p:cNvPr id="71734" name="AutoShape 54"/>
          <p:cNvSpPr>
            <a:spLocks noChangeArrowheads="1"/>
          </p:cNvSpPr>
          <p:nvPr/>
        </p:nvSpPr>
        <p:spPr bwMode="auto">
          <a:xfrm>
            <a:off x="4495800" y="2286000"/>
            <a:ext cx="381000" cy="381000"/>
          </a:xfrm>
          <a:prstGeom prst="wedgeRectCallout">
            <a:avLst>
              <a:gd name="adj1" fmla="val 0"/>
              <a:gd name="adj2" fmla="val -156667"/>
            </a:avLst>
          </a:prstGeom>
          <a:noFill/>
          <a:ln w="25400">
            <a:solidFill>
              <a:srgbClr val="008000"/>
            </a:solidFill>
            <a:miter lim="800000"/>
            <a:headEnd/>
            <a:tailEnd/>
          </a:ln>
          <a:effectLst/>
        </p:spPr>
        <p:txBody>
          <a:bodyPr tIns="0"/>
          <a:lstStyle/>
          <a:p>
            <a:pPr algn="ctr"/>
            <a:r>
              <a:rPr lang="en-US" altLang="zh-CN" sz="1800" b="1" i="1">
                <a:solidFill>
                  <a:srgbClr val="009900"/>
                </a:solidFill>
              </a:rPr>
              <a:t>j</a:t>
            </a:r>
          </a:p>
        </p:txBody>
      </p:sp>
      <p:sp>
        <p:nvSpPr>
          <p:cNvPr id="71735" name="AutoShape 55"/>
          <p:cNvSpPr>
            <a:spLocks noChangeArrowheads="1"/>
          </p:cNvSpPr>
          <p:nvPr/>
        </p:nvSpPr>
        <p:spPr bwMode="auto">
          <a:xfrm>
            <a:off x="5867400" y="2286000"/>
            <a:ext cx="381000" cy="381000"/>
          </a:xfrm>
          <a:prstGeom prst="wedgeRectCallout">
            <a:avLst>
              <a:gd name="adj1" fmla="val -167500"/>
              <a:gd name="adj2" fmla="val -161250"/>
            </a:avLst>
          </a:prstGeom>
          <a:noFill/>
          <a:ln w="25400">
            <a:solidFill>
              <a:schemeClr val="hlink"/>
            </a:solidFill>
            <a:miter lim="800000"/>
            <a:headEnd/>
            <a:tailEnd/>
          </a:ln>
          <a:effectLst/>
        </p:spPr>
        <p:txBody>
          <a:bodyPr tIns="0"/>
          <a:lstStyle/>
          <a:p>
            <a:pPr algn="ctr"/>
            <a:r>
              <a:rPr lang="en-US" altLang="zh-CN" sz="1800" b="1" i="1">
                <a:solidFill>
                  <a:schemeClr val="hlink"/>
                </a:solidFill>
              </a:rPr>
              <a:t>i</a:t>
            </a:r>
          </a:p>
        </p:txBody>
      </p:sp>
      <p:sp>
        <p:nvSpPr>
          <p:cNvPr id="71736" name="Text Box 56"/>
          <p:cNvSpPr txBox="1">
            <a:spLocks noChangeArrowheads="1"/>
          </p:cNvSpPr>
          <p:nvPr/>
        </p:nvSpPr>
        <p:spPr bwMode="auto">
          <a:xfrm>
            <a:off x="4419600" y="685800"/>
            <a:ext cx="533400" cy="519113"/>
          </a:xfrm>
          <a:prstGeom prst="rect">
            <a:avLst/>
          </a:prstGeom>
          <a:noFill/>
          <a:ln w="25400">
            <a:noFill/>
            <a:miter lim="800000"/>
            <a:headEnd/>
            <a:tailEnd/>
          </a:ln>
          <a:effectLst/>
        </p:spPr>
        <p:txBody>
          <a:bodyPr>
            <a:spAutoFit/>
          </a:bodyPr>
          <a:lstStyle/>
          <a:p>
            <a:pPr algn="ctr">
              <a:spcBef>
                <a:spcPct val="50000"/>
              </a:spcBef>
            </a:pPr>
            <a:r>
              <a:rPr lang="en-US" altLang="zh-CN" sz="2800" b="1">
                <a:solidFill>
                  <a:srgbClr val="FF0000"/>
                </a:solidFill>
              </a:rPr>
              <a:t>&lt;</a:t>
            </a:r>
          </a:p>
        </p:txBody>
      </p:sp>
      <p:sp>
        <p:nvSpPr>
          <p:cNvPr id="71737" name="Freeform 57"/>
          <p:cNvSpPr>
            <a:spLocks/>
          </p:cNvSpPr>
          <p:nvPr/>
        </p:nvSpPr>
        <p:spPr bwMode="auto">
          <a:xfrm>
            <a:off x="5410200" y="1828800"/>
            <a:ext cx="2057400" cy="342900"/>
          </a:xfrm>
          <a:custGeom>
            <a:avLst/>
            <a:gdLst/>
            <a:ahLst/>
            <a:cxnLst>
              <a:cxn ang="0">
                <a:pos x="0" y="0"/>
              </a:cxn>
              <a:cxn ang="0">
                <a:pos x="336" y="144"/>
              </a:cxn>
              <a:cxn ang="0">
                <a:pos x="864" y="192"/>
              </a:cxn>
              <a:cxn ang="0">
                <a:pos x="1296" y="0"/>
              </a:cxn>
            </a:cxnLst>
            <a:rect l="0" t="0" r="r" b="b"/>
            <a:pathLst>
              <a:path w="1296" h="216">
                <a:moveTo>
                  <a:pt x="0" y="0"/>
                </a:moveTo>
                <a:cubicBezTo>
                  <a:pt x="96" y="56"/>
                  <a:pt x="192" y="112"/>
                  <a:pt x="336" y="144"/>
                </a:cubicBezTo>
                <a:cubicBezTo>
                  <a:pt x="480" y="176"/>
                  <a:pt x="704" y="216"/>
                  <a:pt x="864" y="192"/>
                </a:cubicBezTo>
                <a:cubicBezTo>
                  <a:pt x="1024" y="168"/>
                  <a:pt x="1160" y="84"/>
                  <a:pt x="1296" y="0"/>
                </a:cubicBezTo>
              </a:path>
            </a:pathLst>
          </a:custGeom>
          <a:noFill/>
          <a:ln w="38100" cap="flat" cmpd="sng">
            <a:solidFill>
              <a:schemeClr val="hlink"/>
            </a:solidFill>
            <a:prstDash val="solid"/>
            <a:round/>
            <a:headEnd type="triangle" w="sm" len="lg"/>
            <a:tailEnd type="triangle" w="sm" len="lg"/>
          </a:ln>
          <a:effectLst/>
        </p:spPr>
        <p:txBody>
          <a:bodyPr/>
          <a:lstStyle/>
          <a:p>
            <a:endParaRPr lang="zh-CN" altLang="en-US"/>
          </a:p>
        </p:txBody>
      </p:sp>
      <p:sp>
        <p:nvSpPr>
          <p:cNvPr id="112" name="Rectangle 3"/>
          <p:cNvSpPr>
            <a:spLocks noChangeArrowheads="1"/>
          </p:cNvSpPr>
          <p:nvPr/>
        </p:nvSpPr>
        <p:spPr bwMode="auto">
          <a:xfrm>
            <a:off x="457200" y="2962247"/>
            <a:ext cx="3200400" cy="461665"/>
          </a:xfrm>
          <a:prstGeom prst="rect">
            <a:avLst/>
          </a:prstGeom>
          <a:noFill/>
          <a:ln w="25400">
            <a:noFill/>
            <a:miter lim="800000"/>
            <a:headEnd/>
            <a:tailEnd/>
          </a:ln>
          <a:effectLst/>
        </p:spPr>
        <p:txBody>
          <a:bodyPr wrap="square">
            <a:spAutoFit/>
          </a:bodyPr>
          <a:lstStyle/>
          <a:p>
            <a:pPr>
              <a:spcBef>
                <a:spcPct val="50000"/>
              </a:spcBef>
            </a:pPr>
            <a:r>
              <a:rPr lang="en-US" altLang="zh-CN" sz="2400" b="1" dirty="0">
                <a:solidFill>
                  <a:srgbClr val="3333FF"/>
                </a:solidFill>
                <a:sym typeface="Wingdings" pitchFamily="2" charset="2"/>
              </a:rPr>
              <a:t>  </a:t>
            </a:r>
            <a:r>
              <a:rPr lang="zh-CN" altLang="en-US" sz="2400" b="1" dirty="0">
                <a:ea typeface="MS Hei" pitchFamily="49" charset="-122"/>
                <a:sym typeface="Wingdings" pitchFamily="2" charset="2"/>
              </a:rPr>
              <a:t>分析时间复杂性</a:t>
            </a:r>
            <a:endParaRPr lang="en-US" altLang="zh-CN" sz="2400" b="1" dirty="0">
              <a:ea typeface="MS Hei" pitchFamily="49" charset="-122"/>
            </a:endParaRPr>
          </a:p>
        </p:txBody>
      </p:sp>
      <p:sp>
        <p:nvSpPr>
          <p:cNvPr id="113" name="Rectangle 4"/>
          <p:cNvSpPr>
            <a:spLocks noChangeArrowheads="1"/>
          </p:cNvSpPr>
          <p:nvPr/>
        </p:nvSpPr>
        <p:spPr bwMode="auto">
          <a:xfrm>
            <a:off x="1752600" y="3471866"/>
            <a:ext cx="4800600" cy="400110"/>
          </a:xfrm>
          <a:prstGeom prst="rect">
            <a:avLst/>
          </a:prstGeom>
          <a:noFill/>
          <a:ln w="25400">
            <a:noFill/>
            <a:miter lim="800000"/>
            <a:headEnd/>
            <a:tailEnd/>
          </a:ln>
          <a:effectLst/>
        </p:spPr>
        <p:txBody>
          <a:bodyPr>
            <a:spAutoFit/>
          </a:bodyPr>
          <a:lstStyle/>
          <a:p>
            <a:pPr>
              <a:spcBef>
                <a:spcPct val="50000"/>
              </a:spcBef>
            </a:pPr>
            <a:r>
              <a:rPr lang="en-US" altLang="zh-CN" sz="2000" b="1" i="1" dirty="0">
                <a:ea typeface="MS Hei" pitchFamily="49" charset="-122"/>
                <a:sym typeface="Wingdings" pitchFamily="2" charset="2"/>
              </a:rPr>
              <a:t>T</a:t>
            </a:r>
            <a:r>
              <a:rPr lang="en-US" altLang="zh-CN" sz="2000" b="1" dirty="0">
                <a:ea typeface="MS Hei" pitchFamily="49" charset="-122"/>
                <a:sym typeface="Wingdings" pitchFamily="2" charset="2"/>
              </a:rPr>
              <a:t>( </a:t>
            </a:r>
            <a:r>
              <a:rPr lang="en-US" altLang="zh-CN" sz="2000" b="1" i="1" dirty="0">
                <a:ea typeface="MS Hei" pitchFamily="49" charset="-122"/>
                <a:sym typeface="Wingdings" pitchFamily="2" charset="2"/>
              </a:rPr>
              <a:t>N </a:t>
            </a:r>
            <a:r>
              <a:rPr lang="en-US" altLang="zh-CN" sz="2000" b="1" dirty="0">
                <a:ea typeface="MS Hei" pitchFamily="49" charset="-122"/>
                <a:sym typeface="Wingdings" pitchFamily="2" charset="2"/>
              </a:rPr>
              <a:t>) = </a:t>
            </a:r>
            <a:r>
              <a:rPr lang="en-US" altLang="zh-CN" sz="2000" b="1" i="1" dirty="0">
                <a:ea typeface="MS Hei" pitchFamily="49" charset="-122"/>
                <a:sym typeface="Wingdings" pitchFamily="2" charset="2"/>
              </a:rPr>
              <a:t>T</a:t>
            </a:r>
            <a:r>
              <a:rPr lang="en-US" altLang="zh-CN" sz="2000" b="1" dirty="0">
                <a:ea typeface="MS Hei" pitchFamily="49" charset="-122"/>
                <a:sym typeface="Wingdings" pitchFamily="2" charset="2"/>
              </a:rPr>
              <a:t>( </a:t>
            </a:r>
            <a:r>
              <a:rPr lang="en-US" altLang="zh-CN" sz="2000" b="1" i="1" dirty="0" err="1">
                <a:ea typeface="MS Hei" pitchFamily="49" charset="-122"/>
                <a:sym typeface="Wingdings" pitchFamily="2" charset="2"/>
              </a:rPr>
              <a:t>i</a:t>
            </a:r>
            <a:r>
              <a:rPr lang="en-US" altLang="zh-CN" sz="2000" b="1" i="1" dirty="0">
                <a:ea typeface="MS Hei" pitchFamily="49" charset="-122"/>
                <a:sym typeface="Wingdings" pitchFamily="2" charset="2"/>
              </a:rPr>
              <a:t> </a:t>
            </a:r>
            <a:r>
              <a:rPr lang="en-US" altLang="zh-CN" sz="2000" b="1" dirty="0">
                <a:ea typeface="MS Hei" pitchFamily="49" charset="-122"/>
                <a:sym typeface="Wingdings" pitchFamily="2" charset="2"/>
              </a:rPr>
              <a:t>) + </a:t>
            </a:r>
            <a:r>
              <a:rPr lang="en-US" altLang="zh-CN" sz="2000" b="1" i="1" dirty="0">
                <a:ea typeface="MS Hei" pitchFamily="49" charset="-122"/>
                <a:sym typeface="Wingdings" pitchFamily="2" charset="2"/>
              </a:rPr>
              <a:t>T</a:t>
            </a:r>
            <a:r>
              <a:rPr lang="en-US" altLang="zh-CN" sz="2000" b="1" dirty="0">
                <a:ea typeface="MS Hei" pitchFamily="49" charset="-122"/>
                <a:sym typeface="Wingdings" pitchFamily="2" charset="2"/>
              </a:rPr>
              <a:t>( </a:t>
            </a:r>
            <a:r>
              <a:rPr lang="en-US" altLang="zh-CN" sz="2000" b="1" i="1" dirty="0">
                <a:ea typeface="MS Hei" pitchFamily="49" charset="-122"/>
                <a:sym typeface="Wingdings" pitchFamily="2" charset="2"/>
              </a:rPr>
              <a:t>N – </a:t>
            </a:r>
            <a:r>
              <a:rPr lang="en-US" altLang="zh-CN" sz="2000" b="1" i="1" dirty="0" err="1">
                <a:ea typeface="MS Hei" pitchFamily="49" charset="-122"/>
                <a:sym typeface="Wingdings" pitchFamily="2" charset="2"/>
              </a:rPr>
              <a:t>i</a:t>
            </a:r>
            <a:r>
              <a:rPr lang="en-US" altLang="zh-CN" sz="2000" b="1" i="1" dirty="0">
                <a:ea typeface="MS Hei" pitchFamily="49" charset="-122"/>
                <a:sym typeface="Wingdings" pitchFamily="2" charset="2"/>
              </a:rPr>
              <a:t> – </a:t>
            </a:r>
            <a:r>
              <a:rPr lang="en-US" altLang="zh-CN" sz="2000" b="1" dirty="0">
                <a:ea typeface="MS Hei" pitchFamily="49" charset="-122"/>
                <a:sym typeface="Wingdings" pitchFamily="2" charset="2"/>
              </a:rPr>
              <a:t>1 ) + </a:t>
            </a:r>
            <a:r>
              <a:rPr lang="en-US" altLang="zh-CN" sz="2000" b="1" i="1" dirty="0">
                <a:ea typeface="MS Hei" pitchFamily="49" charset="-122"/>
                <a:sym typeface="Wingdings" pitchFamily="2" charset="2"/>
              </a:rPr>
              <a:t>c N</a:t>
            </a:r>
            <a:endParaRPr lang="en-US" altLang="zh-CN" sz="2000" b="1" dirty="0">
              <a:ea typeface="MS Hei" pitchFamily="49" charset="-122"/>
              <a:sym typeface="Wingdings" pitchFamily="2" charset="2"/>
            </a:endParaRPr>
          </a:p>
        </p:txBody>
      </p:sp>
      <p:sp>
        <p:nvSpPr>
          <p:cNvPr id="114" name="Rectangle 5"/>
          <p:cNvSpPr>
            <a:spLocks noChangeArrowheads="1"/>
          </p:cNvSpPr>
          <p:nvPr/>
        </p:nvSpPr>
        <p:spPr bwMode="auto">
          <a:xfrm>
            <a:off x="457200" y="3829056"/>
            <a:ext cx="3124200" cy="584775"/>
          </a:xfrm>
          <a:prstGeom prst="rect">
            <a:avLst/>
          </a:prstGeom>
          <a:noFill/>
          <a:ln w="25400">
            <a:noFill/>
            <a:miter lim="800000"/>
            <a:headEnd/>
            <a:tailEnd/>
          </a:ln>
          <a:effectLst/>
        </p:spPr>
        <p:txBody>
          <a:bodyPr>
            <a:spAutoFit/>
          </a:bodyPr>
          <a:lstStyle/>
          <a:p>
            <a:pPr>
              <a:spcBef>
                <a:spcPct val="50000"/>
              </a:spcBef>
            </a:pPr>
            <a:r>
              <a:rPr lang="en-US" altLang="zh-CN" sz="3200" b="1" dirty="0">
                <a:solidFill>
                  <a:schemeClr val="hlink"/>
                </a:solidFill>
                <a:ea typeface="MS Hei" pitchFamily="49" charset="-122"/>
                <a:sym typeface="Wingdings" pitchFamily="2" charset="2"/>
              </a:rPr>
              <a:t></a:t>
            </a:r>
            <a:r>
              <a:rPr lang="en-US" altLang="zh-CN" sz="2000" b="1" dirty="0">
                <a:ea typeface="MS Hei" pitchFamily="49" charset="-122"/>
                <a:sym typeface="Wingdings" pitchFamily="2" charset="2"/>
              </a:rPr>
              <a:t> </a:t>
            </a:r>
            <a:r>
              <a:rPr lang="zh-CN" altLang="en-US" sz="2000" b="1" dirty="0">
                <a:ea typeface="MS Hei" pitchFamily="49" charset="-122"/>
                <a:sym typeface="Wingdings" pitchFamily="2" charset="2"/>
              </a:rPr>
              <a:t>最坏情形</a:t>
            </a:r>
            <a:r>
              <a:rPr lang="en-US" altLang="zh-CN" sz="2000" b="1" dirty="0">
                <a:ea typeface="MS Hei" pitchFamily="49" charset="-122"/>
                <a:sym typeface="Wingdings" pitchFamily="2" charset="2"/>
              </a:rPr>
              <a:t>:</a:t>
            </a:r>
            <a:endParaRPr lang="en-US" altLang="zh-CN" sz="2000" b="1" dirty="0">
              <a:ea typeface="MS Hei" pitchFamily="49" charset="-122"/>
            </a:endParaRPr>
          </a:p>
        </p:txBody>
      </p:sp>
      <p:sp>
        <p:nvSpPr>
          <p:cNvPr id="115" name="Rectangle 6"/>
          <p:cNvSpPr>
            <a:spLocks noChangeArrowheads="1"/>
          </p:cNvSpPr>
          <p:nvPr/>
        </p:nvSpPr>
        <p:spPr bwMode="auto">
          <a:xfrm>
            <a:off x="914400" y="4397042"/>
            <a:ext cx="3581400" cy="400110"/>
          </a:xfrm>
          <a:prstGeom prst="rect">
            <a:avLst/>
          </a:prstGeom>
          <a:noFill/>
          <a:ln w="25400">
            <a:noFill/>
            <a:miter lim="800000"/>
            <a:headEnd/>
            <a:tailEnd/>
          </a:ln>
          <a:effectLst/>
        </p:spPr>
        <p:txBody>
          <a:bodyPr>
            <a:spAutoFit/>
          </a:bodyPr>
          <a:lstStyle/>
          <a:p>
            <a:pPr>
              <a:spcBef>
                <a:spcPct val="50000"/>
              </a:spcBef>
            </a:pPr>
            <a:r>
              <a:rPr lang="en-US" altLang="zh-CN" sz="2000" b="1" i="1" dirty="0">
                <a:ea typeface="MS Hei" pitchFamily="49" charset="-122"/>
                <a:sym typeface="Wingdings" pitchFamily="2" charset="2"/>
              </a:rPr>
              <a:t>T</a:t>
            </a:r>
            <a:r>
              <a:rPr lang="en-US" altLang="zh-CN" sz="2000" b="1" dirty="0">
                <a:ea typeface="MS Hei" pitchFamily="49" charset="-122"/>
                <a:sym typeface="Wingdings" pitchFamily="2" charset="2"/>
              </a:rPr>
              <a:t>( </a:t>
            </a:r>
            <a:r>
              <a:rPr lang="en-US" altLang="zh-CN" sz="2000" b="1" i="1" dirty="0">
                <a:ea typeface="MS Hei" pitchFamily="49" charset="-122"/>
                <a:sym typeface="Wingdings" pitchFamily="2" charset="2"/>
              </a:rPr>
              <a:t>N </a:t>
            </a:r>
            <a:r>
              <a:rPr lang="en-US" altLang="zh-CN" sz="2000" b="1" dirty="0">
                <a:ea typeface="MS Hei" pitchFamily="49" charset="-122"/>
                <a:sym typeface="Wingdings" pitchFamily="2" charset="2"/>
              </a:rPr>
              <a:t>) = </a:t>
            </a:r>
            <a:r>
              <a:rPr lang="en-US" altLang="zh-CN" sz="2000" b="1" i="1" dirty="0">
                <a:ea typeface="MS Hei" pitchFamily="49" charset="-122"/>
                <a:sym typeface="Wingdings" pitchFamily="2" charset="2"/>
              </a:rPr>
              <a:t>T</a:t>
            </a:r>
            <a:r>
              <a:rPr lang="en-US" altLang="zh-CN" sz="2000" b="1" dirty="0">
                <a:ea typeface="MS Hei" pitchFamily="49" charset="-122"/>
                <a:sym typeface="Wingdings" pitchFamily="2" charset="2"/>
              </a:rPr>
              <a:t>( </a:t>
            </a:r>
            <a:r>
              <a:rPr lang="en-US" altLang="zh-CN" sz="2000" b="1" i="1" dirty="0">
                <a:ea typeface="MS Hei" pitchFamily="49" charset="-122"/>
                <a:sym typeface="Wingdings" pitchFamily="2" charset="2"/>
              </a:rPr>
              <a:t>N – </a:t>
            </a:r>
            <a:r>
              <a:rPr lang="en-US" altLang="zh-CN" sz="2000" b="1" dirty="0">
                <a:ea typeface="MS Hei" pitchFamily="49" charset="-122"/>
                <a:sym typeface="Wingdings" pitchFamily="2" charset="2"/>
              </a:rPr>
              <a:t>1 ) + </a:t>
            </a:r>
            <a:r>
              <a:rPr lang="en-US" altLang="zh-CN" sz="2000" b="1" i="1" dirty="0">
                <a:ea typeface="MS Hei" pitchFamily="49" charset="-122"/>
                <a:sym typeface="Wingdings" pitchFamily="2" charset="2"/>
              </a:rPr>
              <a:t>c N</a:t>
            </a:r>
            <a:endParaRPr lang="en-US" altLang="zh-CN" sz="2000" b="1" dirty="0">
              <a:ea typeface="MS Hei" pitchFamily="49" charset="-122"/>
              <a:sym typeface="Wingdings" pitchFamily="2" charset="2"/>
            </a:endParaRPr>
          </a:p>
        </p:txBody>
      </p:sp>
      <p:sp>
        <p:nvSpPr>
          <p:cNvPr id="116" name="AutoShape 7"/>
          <p:cNvSpPr>
            <a:spLocks noChangeArrowheads="1"/>
          </p:cNvSpPr>
          <p:nvPr/>
        </p:nvSpPr>
        <p:spPr bwMode="auto">
          <a:xfrm>
            <a:off x="4419600" y="4424536"/>
            <a:ext cx="609600" cy="228600"/>
          </a:xfrm>
          <a:prstGeom prst="rightArrow">
            <a:avLst>
              <a:gd name="adj1" fmla="val 50000"/>
              <a:gd name="adj2" fmla="val 118753"/>
            </a:avLst>
          </a:prstGeom>
          <a:solidFill>
            <a:schemeClr val="hlink"/>
          </a:solidFill>
          <a:ln w="25400">
            <a:noFill/>
            <a:miter lim="800000"/>
            <a:headEnd/>
            <a:tailEnd/>
          </a:ln>
          <a:effectLst/>
        </p:spPr>
        <p:txBody>
          <a:bodyPr wrap="none" anchor="ctr"/>
          <a:lstStyle/>
          <a:p>
            <a:endParaRPr lang="zh-CN" altLang="en-US"/>
          </a:p>
        </p:txBody>
      </p:sp>
      <p:sp>
        <p:nvSpPr>
          <p:cNvPr id="117" name="Rectangle 8"/>
          <p:cNvSpPr>
            <a:spLocks noChangeArrowheads="1"/>
          </p:cNvSpPr>
          <p:nvPr/>
        </p:nvSpPr>
        <p:spPr bwMode="auto">
          <a:xfrm>
            <a:off x="5105400" y="4293096"/>
            <a:ext cx="2438400" cy="461665"/>
          </a:xfrm>
          <a:prstGeom prst="rect">
            <a:avLst/>
          </a:prstGeom>
          <a:noFill/>
          <a:ln w="25400">
            <a:noFill/>
            <a:miter lim="800000"/>
            <a:headEnd/>
            <a:tailEnd/>
          </a:ln>
          <a:effectLst/>
        </p:spPr>
        <p:txBody>
          <a:bodyPr>
            <a:spAutoFit/>
          </a:bodyPr>
          <a:lstStyle/>
          <a:p>
            <a:pPr>
              <a:spcBef>
                <a:spcPct val="50000"/>
              </a:spcBef>
            </a:pPr>
            <a:r>
              <a:rPr lang="en-US" altLang="zh-CN" sz="2400" b="1" i="1" dirty="0" err="1">
                <a:ea typeface="MS Hei" pitchFamily="49" charset="-122"/>
                <a:sym typeface="Wingdings" pitchFamily="2" charset="2"/>
              </a:rPr>
              <a:t>T</a:t>
            </a:r>
            <a:r>
              <a:rPr lang="en-US" altLang="zh-CN" sz="2400" b="1" i="1" baseline="-25000" dirty="0" err="1">
                <a:ea typeface="MS Hei" pitchFamily="49" charset="-122"/>
                <a:sym typeface="Wingdings" pitchFamily="2" charset="2"/>
              </a:rPr>
              <a:t>worst</a:t>
            </a:r>
            <a:r>
              <a:rPr lang="en-US" altLang="zh-CN" sz="2400" b="1" dirty="0">
                <a:ea typeface="MS Hei" pitchFamily="49" charset="-122"/>
                <a:sym typeface="Wingdings" pitchFamily="2" charset="2"/>
              </a:rPr>
              <a:t>( </a:t>
            </a:r>
            <a:r>
              <a:rPr lang="en-US" altLang="zh-CN" sz="2400" b="1" i="1" dirty="0">
                <a:ea typeface="MS Hei" pitchFamily="49" charset="-122"/>
                <a:sym typeface="Wingdings" pitchFamily="2" charset="2"/>
              </a:rPr>
              <a:t>N </a:t>
            </a:r>
            <a:r>
              <a:rPr lang="en-US" altLang="zh-CN" sz="2400" b="1" dirty="0">
                <a:ea typeface="MS Hei" pitchFamily="49" charset="-122"/>
                <a:sym typeface="Wingdings" pitchFamily="2" charset="2"/>
              </a:rPr>
              <a:t>) = O( </a:t>
            </a:r>
            <a:r>
              <a:rPr lang="en-US" altLang="zh-CN" sz="2400" b="1" i="1" dirty="0">
                <a:ea typeface="MS Hei" pitchFamily="49" charset="-122"/>
                <a:sym typeface="Wingdings" pitchFamily="2" charset="2"/>
              </a:rPr>
              <a:t>N</a:t>
            </a:r>
            <a:r>
              <a:rPr lang="en-US" altLang="zh-CN" sz="2400" b="1" baseline="30000" dirty="0">
                <a:ea typeface="MS Hei" pitchFamily="49" charset="-122"/>
                <a:sym typeface="Wingdings" pitchFamily="2" charset="2"/>
              </a:rPr>
              <a:t>2</a:t>
            </a:r>
            <a:r>
              <a:rPr lang="en-US" altLang="zh-CN" sz="2400" b="1" dirty="0">
                <a:ea typeface="MS Hei" pitchFamily="49" charset="-122"/>
                <a:sym typeface="Wingdings" pitchFamily="2" charset="2"/>
              </a:rPr>
              <a:t> )</a:t>
            </a:r>
          </a:p>
        </p:txBody>
      </p:sp>
      <p:sp>
        <p:nvSpPr>
          <p:cNvPr id="122" name="AutoShape 39"/>
          <p:cNvSpPr>
            <a:spLocks noChangeArrowheads="1"/>
          </p:cNvSpPr>
          <p:nvPr/>
        </p:nvSpPr>
        <p:spPr bwMode="auto">
          <a:xfrm>
            <a:off x="1571604" y="5024576"/>
            <a:ext cx="6500858" cy="1428760"/>
          </a:xfrm>
          <a:prstGeom prst="wedgeEllipseCallout">
            <a:avLst>
              <a:gd name="adj1" fmla="val 25769"/>
              <a:gd name="adj2" fmla="val -72407"/>
            </a:avLst>
          </a:prstGeom>
          <a:gradFill rotWithShape="0">
            <a:gsLst>
              <a:gs pos="0">
                <a:srgbClr val="C0C0C0"/>
              </a:gs>
              <a:gs pos="100000">
                <a:srgbClr val="FFFFFF"/>
              </a:gs>
            </a:gsLst>
            <a:lin ang="5400000" scaled="1"/>
          </a:gradFill>
          <a:ln w="9525">
            <a:solidFill>
              <a:schemeClr val="tx1"/>
            </a:solidFill>
            <a:miter lim="800000"/>
            <a:headEnd/>
            <a:tailEnd/>
          </a:ln>
        </p:spPr>
        <p:txBody>
          <a:bodyPr anchor="ctr"/>
          <a:lstStyle/>
          <a:p>
            <a:pPr algn="ctr"/>
            <a:r>
              <a:rPr lang="zh-CN" altLang="en-US" b="1" dirty="0"/>
              <a:t>为了避免最坏情形，确定基准时用</a:t>
            </a:r>
            <a:r>
              <a:rPr lang="zh-CN" altLang="en-US" b="1" dirty="0">
                <a:solidFill>
                  <a:srgbClr val="3333FF"/>
                </a:solidFill>
              </a:rPr>
              <a:t>“三者取其中”</a:t>
            </a:r>
            <a:r>
              <a:rPr lang="zh-CN" altLang="en-US" b="1" dirty="0"/>
              <a:t>的方法，即将</a:t>
            </a:r>
            <a:r>
              <a:rPr lang="en-US" b="1" dirty="0"/>
              <a:t>A[ low ]</a:t>
            </a:r>
            <a:r>
              <a:rPr lang="zh-CN" altLang="en-US" b="1" dirty="0"/>
              <a:t>、</a:t>
            </a:r>
            <a:r>
              <a:rPr lang="en-US" b="1" dirty="0"/>
              <a:t>A[ high ]</a:t>
            </a:r>
            <a:r>
              <a:rPr lang="zh-CN" altLang="en-US" b="1" dirty="0"/>
              <a:t>、</a:t>
            </a:r>
            <a:r>
              <a:rPr lang="en-US" b="1" dirty="0"/>
              <a:t>A[ ( low + high ) / 2 ]</a:t>
            </a:r>
            <a:r>
              <a:rPr lang="zh-CN" altLang="en-US" b="1" dirty="0"/>
              <a:t>三者关键字的中值</a:t>
            </a:r>
            <a:endParaRPr lang="en-US" altLang="zh-CN" b="1" dirty="0"/>
          </a:p>
        </p:txBody>
      </p:sp>
      <p:sp>
        <p:nvSpPr>
          <p:cNvPr id="123" name="Rectangle 9"/>
          <p:cNvSpPr>
            <a:spLocks noChangeArrowheads="1"/>
          </p:cNvSpPr>
          <p:nvPr/>
        </p:nvSpPr>
        <p:spPr bwMode="auto">
          <a:xfrm>
            <a:off x="452462" y="4724416"/>
            <a:ext cx="5105400" cy="584775"/>
          </a:xfrm>
          <a:prstGeom prst="rect">
            <a:avLst/>
          </a:prstGeom>
          <a:noFill/>
          <a:ln w="25400">
            <a:noFill/>
            <a:miter lim="800000"/>
            <a:headEnd/>
            <a:tailEnd/>
          </a:ln>
          <a:effectLst/>
        </p:spPr>
        <p:txBody>
          <a:bodyPr>
            <a:spAutoFit/>
          </a:bodyPr>
          <a:lstStyle/>
          <a:p>
            <a:pPr>
              <a:spcBef>
                <a:spcPct val="50000"/>
              </a:spcBef>
            </a:pPr>
            <a:r>
              <a:rPr lang="en-US" altLang="zh-CN" sz="3200" b="1" dirty="0">
                <a:solidFill>
                  <a:schemeClr val="hlink"/>
                </a:solidFill>
                <a:ea typeface="MS Hei" pitchFamily="49" charset="-122"/>
                <a:sym typeface="Wingdings" pitchFamily="2" charset="2"/>
              </a:rPr>
              <a:t></a:t>
            </a:r>
            <a:r>
              <a:rPr lang="en-US" altLang="zh-CN" sz="2000" b="1" dirty="0">
                <a:ea typeface="MS Hei" pitchFamily="49" charset="-122"/>
                <a:sym typeface="Wingdings" pitchFamily="2" charset="2"/>
              </a:rPr>
              <a:t> </a:t>
            </a:r>
            <a:r>
              <a:rPr lang="zh-CN" altLang="en-US" sz="2000" b="1" dirty="0">
                <a:ea typeface="MS Hei" pitchFamily="49" charset="-122"/>
                <a:sym typeface="Wingdings" pitchFamily="2" charset="2"/>
              </a:rPr>
              <a:t>最好情形</a:t>
            </a:r>
            <a:r>
              <a:rPr lang="en-US" altLang="zh-CN" sz="2000" b="1" dirty="0">
                <a:ea typeface="MS Hei" pitchFamily="49" charset="-122"/>
                <a:sym typeface="Wingdings" pitchFamily="2" charset="2"/>
              </a:rPr>
              <a:t>:  </a:t>
            </a:r>
            <a:r>
              <a:rPr lang="en-US" altLang="zh-CN" sz="2000" b="1" dirty="0"/>
              <a:t>[ ... ... ] </a:t>
            </a:r>
            <a:r>
              <a:rPr lang="en-US" altLang="zh-CN" sz="2000" b="1" dirty="0">
                <a:solidFill>
                  <a:schemeClr val="hlink"/>
                </a:solidFill>
                <a:sym typeface="Symbol" pitchFamily="18" charset="2"/>
              </a:rPr>
              <a:t>  </a:t>
            </a:r>
            <a:r>
              <a:rPr lang="en-US" altLang="zh-CN" sz="2000" b="1" dirty="0"/>
              <a:t>[ ... ... ] </a:t>
            </a:r>
          </a:p>
        </p:txBody>
      </p:sp>
      <p:sp>
        <p:nvSpPr>
          <p:cNvPr id="124" name="Rectangle 10"/>
          <p:cNvSpPr>
            <a:spLocks noChangeArrowheads="1"/>
          </p:cNvSpPr>
          <p:nvPr/>
        </p:nvSpPr>
        <p:spPr bwMode="auto">
          <a:xfrm>
            <a:off x="907834" y="5373216"/>
            <a:ext cx="3581400" cy="400110"/>
          </a:xfrm>
          <a:prstGeom prst="rect">
            <a:avLst/>
          </a:prstGeom>
          <a:noFill/>
          <a:ln w="25400">
            <a:noFill/>
            <a:miter lim="800000"/>
            <a:headEnd/>
            <a:tailEnd/>
          </a:ln>
          <a:effectLst/>
        </p:spPr>
        <p:txBody>
          <a:bodyPr>
            <a:spAutoFit/>
          </a:bodyPr>
          <a:lstStyle/>
          <a:p>
            <a:pPr>
              <a:spcBef>
                <a:spcPct val="50000"/>
              </a:spcBef>
            </a:pPr>
            <a:r>
              <a:rPr lang="en-US" altLang="zh-CN" sz="2000" b="1" i="1" dirty="0">
                <a:ea typeface="MS Hei" pitchFamily="49" charset="-122"/>
                <a:sym typeface="Wingdings" pitchFamily="2" charset="2"/>
              </a:rPr>
              <a:t>T</a:t>
            </a:r>
            <a:r>
              <a:rPr lang="en-US" altLang="zh-CN" sz="2000" b="1" dirty="0">
                <a:ea typeface="MS Hei" pitchFamily="49" charset="-122"/>
                <a:sym typeface="Wingdings" pitchFamily="2" charset="2"/>
              </a:rPr>
              <a:t>( </a:t>
            </a:r>
            <a:r>
              <a:rPr lang="en-US" altLang="zh-CN" sz="2000" b="1" i="1" dirty="0">
                <a:ea typeface="MS Hei" pitchFamily="49" charset="-122"/>
                <a:sym typeface="Wingdings" pitchFamily="2" charset="2"/>
              </a:rPr>
              <a:t>N </a:t>
            </a:r>
            <a:r>
              <a:rPr lang="en-US" altLang="zh-CN" sz="2000" b="1" dirty="0">
                <a:ea typeface="MS Hei" pitchFamily="49" charset="-122"/>
                <a:sym typeface="Wingdings" pitchFamily="2" charset="2"/>
              </a:rPr>
              <a:t>) = 2</a:t>
            </a:r>
            <a:r>
              <a:rPr lang="en-US" altLang="zh-CN" sz="2000" b="1" i="1" dirty="0">
                <a:ea typeface="MS Hei" pitchFamily="49" charset="-122"/>
                <a:sym typeface="Wingdings" pitchFamily="2" charset="2"/>
              </a:rPr>
              <a:t>T</a:t>
            </a:r>
            <a:r>
              <a:rPr lang="en-US" altLang="zh-CN" sz="2000" b="1" dirty="0">
                <a:ea typeface="MS Hei" pitchFamily="49" charset="-122"/>
                <a:sym typeface="Wingdings" pitchFamily="2" charset="2"/>
              </a:rPr>
              <a:t>( </a:t>
            </a:r>
            <a:r>
              <a:rPr lang="en-US" altLang="zh-CN" sz="2000" b="1" i="1" dirty="0">
                <a:ea typeface="MS Hei" pitchFamily="49" charset="-122"/>
                <a:sym typeface="Wingdings" pitchFamily="2" charset="2"/>
              </a:rPr>
              <a:t>N </a:t>
            </a:r>
            <a:r>
              <a:rPr lang="en-US" altLang="zh-CN" sz="2000" b="1" dirty="0">
                <a:ea typeface="MS Hei" pitchFamily="49" charset="-122"/>
                <a:sym typeface="Wingdings" pitchFamily="2" charset="2"/>
              </a:rPr>
              <a:t>/ 2 ) + </a:t>
            </a:r>
            <a:r>
              <a:rPr lang="en-US" altLang="zh-CN" sz="2000" b="1" i="1" dirty="0">
                <a:ea typeface="MS Hei" pitchFamily="49" charset="-122"/>
                <a:sym typeface="Wingdings" pitchFamily="2" charset="2"/>
              </a:rPr>
              <a:t>c N</a:t>
            </a:r>
            <a:endParaRPr lang="en-US" altLang="zh-CN" sz="2000" b="1" dirty="0">
              <a:ea typeface="MS Hei" pitchFamily="49" charset="-122"/>
              <a:sym typeface="Wingdings" pitchFamily="2" charset="2"/>
            </a:endParaRPr>
          </a:p>
        </p:txBody>
      </p:sp>
      <p:sp>
        <p:nvSpPr>
          <p:cNvPr id="125" name="AutoShape 11"/>
          <p:cNvSpPr>
            <a:spLocks noChangeArrowheads="1"/>
          </p:cNvSpPr>
          <p:nvPr/>
        </p:nvSpPr>
        <p:spPr bwMode="auto">
          <a:xfrm>
            <a:off x="4414862" y="5410216"/>
            <a:ext cx="609600" cy="228600"/>
          </a:xfrm>
          <a:prstGeom prst="rightArrow">
            <a:avLst>
              <a:gd name="adj1" fmla="val 50000"/>
              <a:gd name="adj2" fmla="val 118753"/>
            </a:avLst>
          </a:prstGeom>
          <a:solidFill>
            <a:schemeClr val="hlink"/>
          </a:solidFill>
          <a:ln w="25400">
            <a:noFill/>
            <a:miter lim="800000"/>
            <a:headEnd/>
            <a:tailEnd/>
          </a:ln>
          <a:effectLst/>
        </p:spPr>
        <p:txBody>
          <a:bodyPr wrap="none" anchor="ctr"/>
          <a:lstStyle/>
          <a:p>
            <a:endParaRPr lang="zh-CN" altLang="en-US"/>
          </a:p>
        </p:txBody>
      </p:sp>
      <p:sp>
        <p:nvSpPr>
          <p:cNvPr id="126" name="Rectangle 12"/>
          <p:cNvSpPr>
            <a:spLocks noChangeArrowheads="1"/>
          </p:cNvSpPr>
          <p:nvPr/>
        </p:nvSpPr>
        <p:spPr bwMode="auto">
          <a:xfrm>
            <a:off x="5100662" y="5257816"/>
            <a:ext cx="2971800" cy="369332"/>
          </a:xfrm>
          <a:prstGeom prst="rect">
            <a:avLst/>
          </a:prstGeom>
          <a:noFill/>
          <a:ln w="25400">
            <a:noFill/>
            <a:miter lim="800000"/>
            <a:headEnd/>
            <a:tailEnd/>
          </a:ln>
          <a:effectLst/>
        </p:spPr>
        <p:txBody>
          <a:bodyPr>
            <a:spAutoFit/>
          </a:bodyPr>
          <a:lstStyle/>
          <a:p>
            <a:pPr>
              <a:spcBef>
                <a:spcPct val="50000"/>
              </a:spcBef>
            </a:pPr>
            <a:r>
              <a:rPr lang="en-US" altLang="zh-CN" b="1" i="1" dirty="0" err="1">
                <a:ea typeface="MS Hei" pitchFamily="49" charset="-122"/>
                <a:sym typeface="Wingdings" pitchFamily="2" charset="2"/>
              </a:rPr>
              <a:t>T</a:t>
            </a:r>
            <a:r>
              <a:rPr lang="en-US" altLang="zh-CN" b="1" i="1" baseline="-25000" dirty="0" err="1">
                <a:ea typeface="MS Hei" pitchFamily="49" charset="-122"/>
                <a:sym typeface="Wingdings" pitchFamily="2" charset="2"/>
              </a:rPr>
              <a:t>best</a:t>
            </a:r>
            <a:r>
              <a:rPr lang="en-US" altLang="zh-CN" b="1" dirty="0">
                <a:ea typeface="MS Hei" pitchFamily="49" charset="-122"/>
                <a:sym typeface="Wingdings" pitchFamily="2" charset="2"/>
              </a:rPr>
              <a:t>( </a:t>
            </a:r>
            <a:r>
              <a:rPr lang="en-US" altLang="zh-CN" b="1" i="1" dirty="0">
                <a:ea typeface="MS Hei" pitchFamily="49" charset="-122"/>
                <a:sym typeface="Wingdings" pitchFamily="2" charset="2"/>
              </a:rPr>
              <a:t>N </a:t>
            </a:r>
            <a:r>
              <a:rPr lang="en-US" altLang="zh-CN" b="1" dirty="0">
                <a:ea typeface="MS Hei" pitchFamily="49" charset="-122"/>
                <a:sym typeface="Wingdings" pitchFamily="2" charset="2"/>
              </a:rPr>
              <a:t>) = O( </a:t>
            </a:r>
            <a:r>
              <a:rPr lang="en-US" altLang="zh-CN" b="1" i="1" dirty="0">
                <a:ea typeface="MS Hei" pitchFamily="49" charset="-122"/>
                <a:sym typeface="Wingdings" pitchFamily="2" charset="2"/>
              </a:rPr>
              <a:t>N </a:t>
            </a:r>
            <a:r>
              <a:rPr lang="en-US" altLang="zh-CN" b="1" dirty="0">
                <a:ea typeface="MS Hei" pitchFamily="49" charset="-122"/>
                <a:sym typeface="Wingdings" pitchFamily="2" charset="2"/>
              </a:rPr>
              <a:t>log </a:t>
            </a:r>
            <a:r>
              <a:rPr lang="en-US" altLang="zh-CN" b="1" i="1" dirty="0">
                <a:ea typeface="MS Hei" pitchFamily="49" charset="-122"/>
                <a:sym typeface="Wingdings" pitchFamily="2" charset="2"/>
              </a:rPr>
              <a:t>N</a:t>
            </a:r>
            <a:r>
              <a:rPr lang="en-US" altLang="zh-CN" b="1" dirty="0">
                <a:ea typeface="MS Hei" pitchFamily="49" charset="-122"/>
                <a:sym typeface="Wingdings" pitchFamily="2" charset="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 fill="hold" grpId="0" nodeType="clickEffect">
                                  <p:stCondLst>
                                    <p:cond delay="0"/>
                                  </p:stCondLst>
                                  <p:childTnLst>
                                    <p:set>
                                      <p:cBhvr>
                                        <p:cTn id="11" dur="1" fill="hold">
                                          <p:stCondLst>
                                            <p:cond delay="0"/>
                                          </p:stCondLst>
                                        </p:cTn>
                                        <p:tgtEl>
                                          <p:spTgt spid="71704"/>
                                        </p:tgtEl>
                                        <p:attrNameLst>
                                          <p:attrName>style.visibility</p:attrName>
                                        </p:attrNameLst>
                                      </p:cBhvr>
                                      <p:to>
                                        <p:strVal val="visible"/>
                                      </p:to>
                                    </p:set>
                                    <p:anim calcmode="lin" valueType="num">
                                      <p:cBhvr>
                                        <p:cTn id="12" dur="500" fill="hold"/>
                                        <p:tgtEl>
                                          <p:spTgt spid="71704"/>
                                        </p:tgtEl>
                                        <p:attrNameLst>
                                          <p:attrName>ppt_x</p:attrName>
                                        </p:attrNameLst>
                                      </p:cBhvr>
                                      <p:tavLst>
                                        <p:tav tm="0">
                                          <p:val>
                                            <p:strVal val="#ppt_x"/>
                                          </p:val>
                                        </p:tav>
                                        <p:tav tm="100000">
                                          <p:val>
                                            <p:strVal val="#ppt_x"/>
                                          </p:val>
                                        </p:tav>
                                      </p:tavLst>
                                    </p:anim>
                                    <p:anim calcmode="lin" valueType="num">
                                      <p:cBhvr>
                                        <p:cTn id="13" dur="500" fill="hold"/>
                                        <p:tgtEl>
                                          <p:spTgt spid="71704"/>
                                        </p:tgtEl>
                                        <p:attrNameLst>
                                          <p:attrName>ppt_y</p:attrName>
                                        </p:attrNameLst>
                                      </p:cBhvr>
                                      <p:tavLst>
                                        <p:tav tm="0">
                                          <p:val>
                                            <p:strVal val="#ppt_y-#ppt_h/2"/>
                                          </p:val>
                                        </p:tav>
                                        <p:tav tm="100000">
                                          <p:val>
                                            <p:strVal val="#ppt_y"/>
                                          </p:val>
                                        </p:tav>
                                      </p:tavLst>
                                    </p:anim>
                                    <p:anim calcmode="lin" valueType="num">
                                      <p:cBhvr>
                                        <p:cTn id="14" dur="500" fill="hold"/>
                                        <p:tgtEl>
                                          <p:spTgt spid="71704"/>
                                        </p:tgtEl>
                                        <p:attrNameLst>
                                          <p:attrName>ppt_w</p:attrName>
                                        </p:attrNameLst>
                                      </p:cBhvr>
                                      <p:tavLst>
                                        <p:tav tm="0">
                                          <p:val>
                                            <p:strVal val="#ppt_w"/>
                                          </p:val>
                                        </p:tav>
                                        <p:tav tm="100000">
                                          <p:val>
                                            <p:strVal val="#ppt_w"/>
                                          </p:val>
                                        </p:tav>
                                      </p:tavLst>
                                    </p:anim>
                                    <p:anim calcmode="lin" valueType="num">
                                      <p:cBhvr>
                                        <p:cTn id="15" dur="500" fill="hold"/>
                                        <p:tgtEl>
                                          <p:spTgt spid="71704"/>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grpId="0" nodeType="clickEffect">
                                  <p:stCondLst>
                                    <p:cond delay="0"/>
                                  </p:stCondLst>
                                  <p:childTnLst>
                                    <p:set>
                                      <p:cBhvr>
                                        <p:cTn id="19" dur="1" fill="hold">
                                          <p:stCondLst>
                                            <p:cond delay="0"/>
                                          </p:stCondLst>
                                        </p:cTn>
                                        <p:tgtEl>
                                          <p:spTgt spid="71705"/>
                                        </p:tgtEl>
                                        <p:attrNameLst>
                                          <p:attrName>style.visibility</p:attrName>
                                        </p:attrNameLst>
                                      </p:cBhvr>
                                      <p:to>
                                        <p:strVal val="visible"/>
                                      </p:to>
                                    </p:set>
                                    <p:anim calcmode="lin" valueType="num">
                                      <p:cBhvr>
                                        <p:cTn id="20" dur="500" fill="hold"/>
                                        <p:tgtEl>
                                          <p:spTgt spid="71705"/>
                                        </p:tgtEl>
                                        <p:attrNameLst>
                                          <p:attrName>ppt_x</p:attrName>
                                        </p:attrNameLst>
                                      </p:cBhvr>
                                      <p:tavLst>
                                        <p:tav tm="0">
                                          <p:val>
                                            <p:strVal val="#ppt_x"/>
                                          </p:val>
                                        </p:tav>
                                        <p:tav tm="100000">
                                          <p:val>
                                            <p:strVal val="#ppt_x"/>
                                          </p:val>
                                        </p:tav>
                                      </p:tavLst>
                                    </p:anim>
                                    <p:anim calcmode="lin" valueType="num">
                                      <p:cBhvr>
                                        <p:cTn id="21" dur="500" fill="hold"/>
                                        <p:tgtEl>
                                          <p:spTgt spid="71705"/>
                                        </p:tgtEl>
                                        <p:attrNameLst>
                                          <p:attrName>ppt_y</p:attrName>
                                        </p:attrNameLst>
                                      </p:cBhvr>
                                      <p:tavLst>
                                        <p:tav tm="0">
                                          <p:val>
                                            <p:strVal val="#ppt_y-#ppt_h/2"/>
                                          </p:val>
                                        </p:tav>
                                        <p:tav tm="100000">
                                          <p:val>
                                            <p:strVal val="#ppt_y"/>
                                          </p:val>
                                        </p:tav>
                                      </p:tavLst>
                                    </p:anim>
                                    <p:anim calcmode="lin" valueType="num">
                                      <p:cBhvr>
                                        <p:cTn id="22" dur="500" fill="hold"/>
                                        <p:tgtEl>
                                          <p:spTgt spid="71705"/>
                                        </p:tgtEl>
                                        <p:attrNameLst>
                                          <p:attrName>ppt_w</p:attrName>
                                        </p:attrNameLst>
                                      </p:cBhvr>
                                      <p:tavLst>
                                        <p:tav tm="0">
                                          <p:val>
                                            <p:strVal val="#ppt_w"/>
                                          </p:val>
                                        </p:tav>
                                        <p:tav tm="100000">
                                          <p:val>
                                            <p:strVal val="#ppt_w"/>
                                          </p:val>
                                        </p:tav>
                                      </p:tavLst>
                                    </p:anim>
                                    <p:anim calcmode="lin" valueType="num">
                                      <p:cBhvr>
                                        <p:cTn id="23" dur="500" fill="hold"/>
                                        <p:tgtEl>
                                          <p:spTgt spid="71705"/>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71706"/>
                                        </p:tgtEl>
                                        <p:attrNameLst>
                                          <p:attrName>style.visibility</p:attrName>
                                        </p:attrNameLst>
                                      </p:cBhvr>
                                      <p:to>
                                        <p:strVal val="visible"/>
                                      </p:to>
                                    </p:set>
                                    <p:animEffect transition="in" filter="wipe(up)">
                                      <p:cBhvr>
                                        <p:cTn id="28" dur="500"/>
                                        <p:tgtEl>
                                          <p:spTgt spid="7170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71707"/>
                                        </p:tgtEl>
                                        <p:attrNameLst>
                                          <p:attrName>style.visibility</p:attrName>
                                        </p:attrNameLst>
                                      </p:cBhvr>
                                      <p:to>
                                        <p:strVal val="visible"/>
                                      </p:to>
                                    </p:set>
                                    <p:animEffect transition="in" filter="wipe(up)">
                                      <p:cBhvr>
                                        <p:cTn id="33" dur="500"/>
                                        <p:tgtEl>
                                          <p:spTgt spid="71707"/>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71709"/>
                                        </p:tgtEl>
                                        <p:attrNameLst>
                                          <p:attrName>style.visibility</p:attrName>
                                        </p:attrNameLst>
                                      </p:cBhvr>
                                      <p:to>
                                        <p:strVal val="visible"/>
                                      </p:to>
                                    </p:set>
                                  </p:childTnLst>
                                </p:cTn>
                              </p:par>
                            </p:childTnLst>
                          </p:cTn>
                        </p:par>
                        <p:par>
                          <p:cTn id="38" fill="hold">
                            <p:stCondLst>
                              <p:cond delay="500"/>
                            </p:stCondLst>
                            <p:childTnLst>
                              <p:par>
                                <p:cTn id="39" presetID="17" presetClass="entr" presetSubtype="1" fill="hold" grpId="0" nodeType="afterEffect">
                                  <p:stCondLst>
                                    <p:cond delay="0"/>
                                  </p:stCondLst>
                                  <p:childTnLst>
                                    <p:set>
                                      <p:cBhvr>
                                        <p:cTn id="40" dur="1" fill="hold">
                                          <p:stCondLst>
                                            <p:cond delay="0"/>
                                          </p:stCondLst>
                                        </p:cTn>
                                        <p:tgtEl>
                                          <p:spTgt spid="71708"/>
                                        </p:tgtEl>
                                        <p:attrNameLst>
                                          <p:attrName>style.visibility</p:attrName>
                                        </p:attrNameLst>
                                      </p:cBhvr>
                                      <p:to>
                                        <p:strVal val="visible"/>
                                      </p:to>
                                    </p:set>
                                    <p:anim calcmode="lin" valueType="num">
                                      <p:cBhvr>
                                        <p:cTn id="41" dur="500" fill="hold"/>
                                        <p:tgtEl>
                                          <p:spTgt spid="71708"/>
                                        </p:tgtEl>
                                        <p:attrNameLst>
                                          <p:attrName>ppt_x</p:attrName>
                                        </p:attrNameLst>
                                      </p:cBhvr>
                                      <p:tavLst>
                                        <p:tav tm="0">
                                          <p:val>
                                            <p:strVal val="#ppt_x"/>
                                          </p:val>
                                        </p:tav>
                                        <p:tav tm="100000">
                                          <p:val>
                                            <p:strVal val="#ppt_x"/>
                                          </p:val>
                                        </p:tav>
                                      </p:tavLst>
                                    </p:anim>
                                    <p:anim calcmode="lin" valueType="num">
                                      <p:cBhvr>
                                        <p:cTn id="42" dur="500" fill="hold"/>
                                        <p:tgtEl>
                                          <p:spTgt spid="71708"/>
                                        </p:tgtEl>
                                        <p:attrNameLst>
                                          <p:attrName>ppt_y</p:attrName>
                                        </p:attrNameLst>
                                      </p:cBhvr>
                                      <p:tavLst>
                                        <p:tav tm="0">
                                          <p:val>
                                            <p:strVal val="#ppt_y-#ppt_h/2"/>
                                          </p:val>
                                        </p:tav>
                                        <p:tav tm="100000">
                                          <p:val>
                                            <p:strVal val="#ppt_y"/>
                                          </p:val>
                                        </p:tav>
                                      </p:tavLst>
                                    </p:anim>
                                    <p:anim calcmode="lin" valueType="num">
                                      <p:cBhvr>
                                        <p:cTn id="43" dur="500" fill="hold"/>
                                        <p:tgtEl>
                                          <p:spTgt spid="71708"/>
                                        </p:tgtEl>
                                        <p:attrNameLst>
                                          <p:attrName>ppt_w</p:attrName>
                                        </p:attrNameLst>
                                      </p:cBhvr>
                                      <p:tavLst>
                                        <p:tav tm="0">
                                          <p:val>
                                            <p:strVal val="#ppt_w"/>
                                          </p:val>
                                        </p:tav>
                                        <p:tav tm="100000">
                                          <p:val>
                                            <p:strVal val="#ppt_w"/>
                                          </p:val>
                                        </p:tav>
                                      </p:tavLst>
                                    </p:anim>
                                    <p:anim calcmode="lin" valueType="num">
                                      <p:cBhvr>
                                        <p:cTn id="44" dur="500" fill="hold"/>
                                        <p:tgtEl>
                                          <p:spTgt spid="71708"/>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71710"/>
                                        </p:tgtEl>
                                        <p:attrNameLst>
                                          <p:attrName>style.visibility</p:attrName>
                                        </p:attrNameLst>
                                      </p:cBhvr>
                                      <p:to>
                                        <p:strVal val="visible"/>
                                      </p:to>
                                    </p:set>
                                    <p:animEffect transition="in" filter="wipe(up)">
                                      <p:cBhvr>
                                        <p:cTn id="49" dur="500"/>
                                        <p:tgtEl>
                                          <p:spTgt spid="7171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wipe(up)">
                                      <p:cBhvr>
                                        <p:cTn id="54" dur="500"/>
                                        <p:tgtEl>
                                          <p:spTgt spid="4"/>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71713"/>
                                        </p:tgtEl>
                                        <p:attrNameLst>
                                          <p:attrName>style.visibility</p:attrName>
                                        </p:attrNameLst>
                                      </p:cBhvr>
                                      <p:to>
                                        <p:strVal val="visible"/>
                                      </p:to>
                                    </p:set>
                                  </p:childTnLst>
                                </p:cTn>
                              </p:par>
                            </p:childTnLst>
                          </p:cTn>
                        </p:par>
                        <p:par>
                          <p:cTn id="59" fill="hold">
                            <p:stCondLst>
                              <p:cond delay="500"/>
                            </p:stCondLst>
                            <p:childTnLst>
                              <p:par>
                                <p:cTn id="60" presetID="17" presetClass="entr" presetSubtype="1" fill="hold" grpId="0" nodeType="afterEffect">
                                  <p:stCondLst>
                                    <p:cond delay="0"/>
                                  </p:stCondLst>
                                  <p:childTnLst>
                                    <p:set>
                                      <p:cBhvr>
                                        <p:cTn id="61" dur="1" fill="hold">
                                          <p:stCondLst>
                                            <p:cond delay="0"/>
                                          </p:stCondLst>
                                        </p:cTn>
                                        <p:tgtEl>
                                          <p:spTgt spid="71714"/>
                                        </p:tgtEl>
                                        <p:attrNameLst>
                                          <p:attrName>style.visibility</p:attrName>
                                        </p:attrNameLst>
                                      </p:cBhvr>
                                      <p:to>
                                        <p:strVal val="visible"/>
                                      </p:to>
                                    </p:set>
                                    <p:anim calcmode="lin" valueType="num">
                                      <p:cBhvr>
                                        <p:cTn id="62" dur="500" fill="hold"/>
                                        <p:tgtEl>
                                          <p:spTgt spid="71714"/>
                                        </p:tgtEl>
                                        <p:attrNameLst>
                                          <p:attrName>ppt_x</p:attrName>
                                        </p:attrNameLst>
                                      </p:cBhvr>
                                      <p:tavLst>
                                        <p:tav tm="0">
                                          <p:val>
                                            <p:strVal val="#ppt_x"/>
                                          </p:val>
                                        </p:tav>
                                        <p:tav tm="100000">
                                          <p:val>
                                            <p:strVal val="#ppt_x"/>
                                          </p:val>
                                        </p:tav>
                                      </p:tavLst>
                                    </p:anim>
                                    <p:anim calcmode="lin" valueType="num">
                                      <p:cBhvr>
                                        <p:cTn id="63" dur="500" fill="hold"/>
                                        <p:tgtEl>
                                          <p:spTgt spid="71714"/>
                                        </p:tgtEl>
                                        <p:attrNameLst>
                                          <p:attrName>ppt_y</p:attrName>
                                        </p:attrNameLst>
                                      </p:cBhvr>
                                      <p:tavLst>
                                        <p:tav tm="0">
                                          <p:val>
                                            <p:strVal val="#ppt_y-#ppt_h/2"/>
                                          </p:val>
                                        </p:tav>
                                        <p:tav tm="100000">
                                          <p:val>
                                            <p:strVal val="#ppt_y"/>
                                          </p:val>
                                        </p:tav>
                                      </p:tavLst>
                                    </p:anim>
                                    <p:anim calcmode="lin" valueType="num">
                                      <p:cBhvr>
                                        <p:cTn id="64" dur="500" fill="hold"/>
                                        <p:tgtEl>
                                          <p:spTgt spid="71714"/>
                                        </p:tgtEl>
                                        <p:attrNameLst>
                                          <p:attrName>ppt_w</p:attrName>
                                        </p:attrNameLst>
                                      </p:cBhvr>
                                      <p:tavLst>
                                        <p:tav tm="0">
                                          <p:val>
                                            <p:strVal val="#ppt_w"/>
                                          </p:val>
                                        </p:tav>
                                        <p:tav tm="100000">
                                          <p:val>
                                            <p:strVal val="#ppt_w"/>
                                          </p:val>
                                        </p:tav>
                                      </p:tavLst>
                                    </p:anim>
                                    <p:anim calcmode="lin" valueType="num">
                                      <p:cBhvr>
                                        <p:cTn id="65" dur="500" fill="hold"/>
                                        <p:tgtEl>
                                          <p:spTgt spid="71714"/>
                                        </p:tgtEl>
                                        <p:attrNameLst>
                                          <p:attrName>ppt_h</p:attrName>
                                        </p:attrNameLst>
                                      </p:cBhvr>
                                      <p:tavLst>
                                        <p:tav tm="0">
                                          <p:val>
                                            <p:fltVal val="0"/>
                                          </p:val>
                                        </p:tav>
                                        <p:tav tm="100000">
                                          <p:val>
                                            <p:strVal val="#ppt_h"/>
                                          </p:val>
                                        </p:tav>
                                      </p:tavLst>
                                    </p:anim>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71712"/>
                                        </p:tgtEl>
                                        <p:attrNameLst>
                                          <p:attrName>style.visibility</p:attrName>
                                        </p:attrNameLst>
                                      </p:cBhvr>
                                      <p:to>
                                        <p:strVal val="visible"/>
                                      </p:to>
                                    </p:set>
                                    <p:animEffect transition="in" filter="wipe(up)">
                                      <p:cBhvr>
                                        <p:cTn id="70" dur="500"/>
                                        <p:tgtEl>
                                          <p:spTgt spid="71712"/>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71716"/>
                                        </p:tgtEl>
                                        <p:attrNameLst>
                                          <p:attrName>style.visibility</p:attrName>
                                        </p:attrNameLst>
                                      </p:cBhvr>
                                      <p:to>
                                        <p:strVal val="visible"/>
                                      </p:to>
                                    </p:set>
                                  </p:childTnLst>
                                </p:cTn>
                              </p:par>
                            </p:childTnLst>
                          </p:cTn>
                        </p:par>
                        <p:par>
                          <p:cTn id="75" fill="hold">
                            <p:stCondLst>
                              <p:cond delay="500"/>
                            </p:stCondLst>
                            <p:childTnLst>
                              <p:par>
                                <p:cTn id="76" presetID="17" presetClass="entr" presetSubtype="1" fill="hold" grpId="0" nodeType="afterEffect">
                                  <p:stCondLst>
                                    <p:cond delay="0"/>
                                  </p:stCondLst>
                                  <p:childTnLst>
                                    <p:set>
                                      <p:cBhvr>
                                        <p:cTn id="77" dur="1" fill="hold">
                                          <p:stCondLst>
                                            <p:cond delay="0"/>
                                          </p:stCondLst>
                                        </p:cTn>
                                        <p:tgtEl>
                                          <p:spTgt spid="71715"/>
                                        </p:tgtEl>
                                        <p:attrNameLst>
                                          <p:attrName>style.visibility</p:attrName>
                                        </p:attrNameLst>
                                      </p:cBhvr>
                                      <p:to>
                                        <p:strVal val="visible"/>
                                      </p:to>
                                    </p:set>
                                    <p:anim calcmode="lin" valueType="num">
                                      <p:cBhvr>
                                        <p:cTn id="78" dur="500" fill="hold"/>
                                        <p:tgtEl>
                                          <p:spTgt spid="71715"/>
                                        </p:tgtEl>
                                        <p:attrNameLst>
                                          <p:attrName>ppt_x</p:attrName>
                                        </p:attrNameLst>
                                      </p:cBhvr>
                                      <p:tavLst>
                                        <p:tav tm="0">
                                          <p:val>
                                            <p:strVal val="#ppt_x"/>
                                          </p:val>
                                        </p:tav>
                                        <p:tav tm="100000">
                                          <p:val>
                                            <p:strVal val="#ppt_x"/>
                                          </p:val>
                                        </p:tav>
                                      </p:tavLst>
                                    </p:anim>
                                    <p:anim calcmode="lin" valueType="num">
                                      <p:cBhvr>
                                        <p:cTn id="79" dur="500" fill="hold"/>
                                        <p:tgtEl>
                                          <p:spTgt spid="71715"/>
                                        </p:tgtEl>
                                        <p:attrNameLst>
                                          <p:attrName>ppt_y</p:attrName>
                                        </p:attrNameLst>
                                      </p:cBhvr>
                                      <p:tavLst>
                                        <p:tav tm="0">
                                          <p:val>
                                            <p:strVal val="#ppt_y-#ppt_h/2"/>
                                          </p:val>
                                        </p:tav>
                                        <p:tav tm="100000">
                                          <p:val>
                                            <p:strVal val="#ppt_y"/>
                                          </p:val>
                                        </p:tav>
                                      </p:tavLst>
                                    </p:anim>
                                    <p:anim calcmode="lin" valueType="num">
                                      <p:cBhvr>
                                        <p:cTn id="80" dur="500" fill="hold"/>
                                        <p:tgtEl>
                                          <p:spTgt spid="71715"/>
                                        </p:tgtEl>
                                        <p:attrNameLst>
                                          <p:attrName>ppt_w</p:attrName>
                                        </p:attrNameLst>
                                      </p:cBhvr>
                                      <p:tavLst>
                                        <p:tav tm="0">
                                          <p:val>
                                            <p:strVal val="#ppt_w"/>
                                          </p:val>
                                        </p:tav>
                                        <p:tav tm="100000">
                                          <p:val>
                                            <p:strVal val="#ppt_w"/>
                                          </p:val>
                                        </p:tav>
                                      </p:tavLst>
                                    </p:anim>
                                    <p:anim calcmode="lin" valueType="num">
                                      <p:cBhvr>
                                        <p:cTn id="81" dur="500" fill="hold"/>
                                        <p:tgtEl>
                                          <p:spTgt spid="71715"/>
                                        </p:tgtEl>
                                        <p:attrNameLst>
                                          <p:attrName>ppt_h</p:attrName>
                                        </p:attrNameLst>
                                      </p:cBhvr>
                                      <p:tavLst>
                                        <p:tav tm="0">
                                          <p:val>
                                            <p:fltVal val="0"/>
                                          </p:val>
                                        </p:tav>
                                        <p:tav tm="100000">
                                          <p:val>
                                            <p:strVal val="#ppt_h"/>
                                          </p:val>
                                        </p:tav>
                                      </p:tavLst>
                                    </p:anim>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71717"/>
                                        </p:tgtEl>
                                        <p:attrNameLst>
                                          <p:attrName>style.visibility</p:attrName>
                                        </p:attrNameLst>
                                      </p:cBhvr>
                                      <p:to>
                                        <p:strVal val="visible"/>
                                      </p:to>
                                    </p:set>
                                    <p:animEffect transition="in" filter="wipe(up)">
                                      <p:cBhvr>
                                        <p:cTn id="86" dur="500"/>
                                        <p:tgtEl>
                                          <p:spTgt spid="71717"/>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71719"/>
                                        </p:tgtEl>
                                        <p:attrNameLst>
                                          <p:attrName>style.visibility</p:attrName>
                                        </p:attrNameLst>
                                      </p:cBhvr>
                                      <p:to>
                                        <p:strVal val="visible"/>
                                      </p:to>
                                    </p:set>
                                  </p:childTnLst>
                                </p:cTn>
                              </p:par>
                            </p:childTnLst>
                          </p:cTn>
                        </p:par>
                        <p:par>
                          <p:cTn id="91" fill="hold">
                            <p:stCondLst>
                              <p:cond delay="500"/>
                            </p:stCondLst>
                            <p:childTnLst>
                              <p:par>
                                <p:cTn id="92" presetID="17" presetClass="entr" presetSubtype="1" fill="hold" grpId="0" nodeType="afterEffect">
                                  <p:stCondLst>
                                    <p:cond delay="0"/>
                                  </p:stCondLst>
                                  <p:childTnLst>
                                    <p:set>
                                      <p:cBhvr>
                                        <p:cTn id="93" dur="1" fill="hold">
                                          <p:stCondLst>
                                            <p:cond delay="0"/>
                                          </p:stCondLst>
                                        </p:cTn>
                                        <p:tgtEl>
                                          <p:spTgt spid="71718"/>
                                        </p:tgtEl>
                                        <p:attrNameLst>
                                          <p:attrName>style.visibility</p:attrName>
                                        </p:attrNameLst>
                                      </p:cBhvr>
                                      <p:to>
                                        <p:strVal val="visible"/>
                                      </p:to>
                                    </p:set>
                                    <p:anim calcmode="lin" valueType="num">
                                      <p:cBhvr>
                                        <p:cTn id="94" dur="500" fill="hold"/>
                                        <p:tgtEl>
                                          <p:spTgt spid="71718"/>
                                        </p:tgtEl>
                                        <p:attrNameLst>
                                          <p:attrName>ppt_x</p:attrName>
                                        </p:attrNameLst>
                                      </p:cBhvr>
                                      <p:tavLst>
                                        <p:tav tm="0">
                                          <p:val>
                                            <p:strVal val="#ppt_x"/>
                                          </p:val>
                                        </p:tav>
                                        <p:tav tm="100000">
                                          <p:val>
                                            <p:strVal val="#ppt_x"/>
                                          </p:val>
                                        </p:tav>
                                      </p:tavLst>
                                    </p:anim>
                                    <p:anim calcmode="lin" valueType="num">
                                      <p:cBhvr>
                                        <p:cTn id="95" dur="500" fill="hold"/>
                                        <p:tgtEl>
                                          <p:spTgt spid="71718"/>
                                        </p:tgtEl>
                                        <p:attrNameLst>
                                          <p:attrName>ppt_y</p:attrName>
                                        </p:attrNameLst>
                                      </p:cBhvr>
                                      <p:tavLst>
                                        <p:tav tm="0">
                                          <p:val>
                                            <p:strVal val="#ppt_y-#ppt_h/2"/>
                                          </p:val>
                                        </p:tav>
                                        <p:tav tm="100000">
                                          <p:val>
                                            <p:strVal val="#ppt_y"/>
                                          </p:val>
                                        </p:tav>
                                      </p:tavLst>
                                    </p:anim>
                                    <p:anim calcmode="lin" valueType="num">
                                      <p:cBhvr>
                                        <p:cTn id="96" dur="500" fill="hold"/>
                                        <p:tgtEl>
                                          <p:spTgt spid="71718"/>
                                        </p:tgtEl>
                                        <p:attrNameLst>
                                          <p:attrName>ppt_w</p:attrName>
                                        </p:attrNameLst>
                                      </p:cBhvr>
                                      <p:tavLst>
                                        <p:tav tm="0">
                                          <p:val>
                                            <p:strVal val="#ppt_w"/>
                                          </p:val>
                                        </p:tav>
                                        <p:tav tm="100000">
                                          <p:val>
                                            <p:strVal val="#ppt_w"/>
                                          </p:val>
                                        </p:tav>
                                      </p:tavLst>
                                    </p:anim>
                                    <p:anim calcmode="lin" valueType="num">
                                      <p:cBhvr>
                                        <p:cTn id="97" dur="500" fill="hold"/>
                                        <p:tgtEl>
                                          <p:spTgt spid="71718"/>
                                        </p:tgtEl>
                                        <p:attrNameLst>
                                          <p:attrName>ppt_h</p:attrName>
                                        </p:attrNameLst>
                                      </p:cBhvr>
                                      <p:tavLst>
                                        <p:tav tm="0">
                                          <p:val>
                                            <p:fltVal val="0"/>
                                          </p:val>
                                        </p:tav>
                                        <p:tav tm="100000">
                                          <p:val>
                                            <p:strVal val="#ppt_h"/>
                                          </p:val>
                                        </p:tav>
                                      </p:tavLst>
                                    </p:anim>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grpId="0" nodeType="clickEffect">
                                  <p:stCondLst>
                                    <p:cond delay="0"/>
                                  </p:stCondLst>
                                  <p:childTnLst>
                                    <p:set>
                                      <p:cBhvr>
                                        <p:cTn id="101" dur="1" fill="hold">
                                          <p:stCondLst>
                                            <p:cond delay="0"/>
                                          </p:stCondLst>
                                        </p:cTn>
                                        <p:tgtEl>
                                          <p:spTgt spid="71720"/>
                                        </p:tgtEl>
                                        <p:attrNameLst>
                                          <p:attrName>style.visibility</p:attrName>
                                        </p:attrNameLst>
                                      </p:cBhvr>
                                      <p:to>
                                        <p:strVal val="visible"/>
                                      </p:to>
                                    </p:set>
                                    <p:animEffect transition="in" filter="wipe(up)">
                                      <p:cBhvr>
                                        <p:cTn id="102" dur="500"/>
                                        <p:tgtEl>
                                          <p:spTgt spid="71720"/>
                                        </p:tgtEl>
                                      </p:cBhvr>
                                    </p:animEffec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499"/>
                                          </p:stCondLst>
                                        </p:cTn>
                                        <p:tgtEl>
                                          <p:spTgt spid="71722"/>
                                        </p:tgtEl>
                                        <p:attrNameLst>
                                          <p:attrName>style.visibility</p:attrName>
                                        </p:attrNameLst>
                                      </p:cBhvr>
                                      <p:to>
                                        <p:strVal val="visible"/>
                                      </p:to>
                                    </p:set>
                                  </p:childTnLst>
                                </p:cTn>
                              </p:par>
                            </p:childTnLst>
                          </p:cTn>
                        </p:par>
                        <p:par>
                          <p:cTn id="107" fill="hold">
                            <p:stCondLst>
                              <p:cond delay="500"/>
                            </p:stCondLst>
                            <p:childTnLst>
                              <p:par>
                                <p:cTn id="108" presetID="17" presetClass="entr" presetSubtype="1" fill="hold" grpId="0" nodeType="afterEffect">
                                  <p:stCondLst>
                                    <p:cond delay="0"/>
                                  </p:stCondLst>
                                  <p:childTnLst>
                                    <p:set>
                                      <p:cBhvr>
                                        <p:cTn id="109" dur="1" fill="hold">
                                          <p:stCondLst>
                                            <p:cond delay="0"/>
                                          </p:stCondLst>
                                        </p:cTn>
                                        <p:tgtEl>
                                          <p:spTgt spid="71721"/>
                                        </p:tgtEl>
                                        <p:attrNameLst>
                                          <p:attrName>style.visibility</p:attrName>
                                        </p:attrNameLst>
                                      </p:cBhvr>
                                      <p:to>
                                        <p:strVal val="visible"/>
                                      </p:to>
                                    </p:set>
                                    <p:anim calcmode="lin" valueType="num">
                                      <p:cBhvr>
                                        <p:cTn id="110" dur="500" fill="hold"/>
                                        <p:tgtEl>
                                          <p:spTgt spid="71721"/>
                                        </p:tgtEl>
                                        <p:attrNameLst>
                                          <p:attrName>ppt_x</p:attrName>
                                        </p:attrNameLst>
                                      </p:cBhvr>
                                      <p:tavLst>
                                        <p:tav tm="0">
                                          <p:val>
                                            <p:strVal val="#ppt_x"/>
                                          </p:val>
                                        </p:tav>
                                        <p:tav tm="100000">
                                          <p:val>
                                            <p:strVal val="#ppt_x"/>
                                          </p:val>
                                        </p:tav>
                                      </p:tavLst>
                                    </p:anim>
                                    <p:anim calcmode="lin" valueType="num">
                                      <p:cBhvr>
                                        <p:cTn id="111" dur="500" fill="hold"/>
                                        <p:tgtEl>
                                          <p:spTgt spid="71721"/>
                                        </p:tgtEl>
                                        <p:attrNameLst>
                                          <p:attrName>ppt_y</p:attrName>
                                        </p:attrNameLst>
                                      </p:cBhvr>
                                      <p:tavLst>
                                        <p:tav tm="0">
                                          <p:val>
                                            <p:strVal val="#ppt_y-#ppt_h/2"/>
                                          </p:val>
                                        </p:tav>
                                        <p:tav tm="100000">
                                          <p:val>
                                            <p:strVal val="#ppt_y"/>
                                          </p:val>
                                        </p:tav>
                                      </p:tavLst>
                                    </p:anim>
                                    <p:anim calcmode="lin" valueType="num">
                                      <p:cBhvr>
                                        <p:cTn id="112" dur="500" fill="hold"/>
                                        <p:tgtEl>
                                          <p:spTgt spid="71721"/>
                                        </p:tgtEl>
                                        <p:attrNameLst>
                                          <p:attrName>ppt_w</p:attrName>
                                        </p:attrNameLst>
                                      </p:cBhvr>
                                      <p:tavLst>
                                        <p:tav tm="0">
                                          <p:val>
                                            <p:strVal val="#ppt_w"/>
                                          </p:val>
                                        </p:tav>
                                        <p:tav tm="100000">
                                          <p:val>
                                            <p:strVal val="#ppt_w"/>
                                          </p:val>
                                        </p:tav>
                                      </p:tavLst>
                                    </p:anim>
                                    <p:anim calcmode="lin" valueType="num">
                                      <p:cBhvr>
                                        <p:cTn id="113" dur="500" fill="hold"/>
                                        <p:tgtEl>
                                          <p:spTgt spid="71721"/>
                                        </p:tgtEl>
                                        <p:attrNameLst>
                                          <p:attrName>ppt_h</p:attrName>
                                        </p:attrNameLst>
                                      </p:cBhvr>
                                      <p:tavLst>
                                        <p:tav tm="0">
                                          <p:val>
                                            <p:fltVal val="0"/>
                                          </p:val>
                                        </p:tav>
                                        <p:tav tm="100000">
                                          <p:val>
                                            <p:strVal val="#ppt_h"/>
                                          </p:val>
                                        </p:tav>
                                      </p:tavLst>
                                    </p:anim>
                                  </p:childTnLst>
                                </p:cTn>
                              </p:par>
                            </p:childTnLst>
                          </p:cTn>
                        </p:par>
                      </p:childTnLst>
                    </p:cTn>
                  </p:par>
                  <p:par>
                    <p:cTn id="114" fill="hold">
                      <p:stCondLst>
                        <p:cond delay="indefinite"/>
                      </p:stCondLst>
                      <p:childTnLst>
                        <p:par>
                          <p:cTn id="115" fill="hold">
                            <p:stCondLst>
                              <p:cond delay="0"/>
                            </p:stCondLst>
                            <p:childTnLst>
                              <p:par>
                                <p:cTn id="116" presetID="22" presetClass="entr" presetSubtype="1" fill="hold" grpId="0" nodeType="clickEffect">
                                  <p:stCondLst>
                                    <p:cond delay="0"/>
                                  </p:stCondLst>
                                  <p:childTnLst>
                                    <p:set>
                                      <p:cBhvr>
                                        <p:cTn id="117" dur="1" fill="hold">
                                          <p:stCondLst>
                                            <p:cond delay="0"/>
                                          </p:stCondLst>
                                        </p:cTn>
                                        <p:tgtEl>
                                          <p:spTgt spid="71723"/>
                                        </p:tgtEl>
                                        <p:attrNameLst>
                                          <p:attrName>style.visibility</p:attrName>
                                        </p:attrNameLst>
                                      </p:cBhvr>
                                      <p:to>
                                        <p:strVal val="visible"/>
                                      </p:to>
                                    </p:set>
                                    <p:animEffect transition="in" filter="wipe(up)">
                                      <p:cBhvr>
                                        <p:cTn id="118" dur="500"/>
                                        <p:tgtEl>
                                          <p:spTgt spid="71723"/>
                                        </p:tgtEl>
                                      </p:cBhvr>
                                    </p:animEffect>
                                  </p:childTnLst>
                                </p:cTn>
                              </p:par>
                            </p:childTnLst>
                          </p:cTn>
                        </p:par>
                      </p:childTnLst>
                    </p:cTn>
                  </p:par>
                  <p:par>
                    <p:cTn id="119" fill="hold">
                      <p:stCondLst>
                        <p:cond delay="indefinite"/>
                      </p:stCondLst>
                      <p:childTnLst>
                        <p:par>
                          <p:cTn id="120" fill="hold">
                            <p:stCondLst>
                              <p:cond delay="0"/>
                            </p:stCondLst>
                            <p:childTnLst>
                              <p:par>
                                <p:cTn id="121" presetID="17" presetClass="entr" presetSubtype="10" fill="hold" grpId="0" nodeType="clickEffect">
                                  <p:stCondLst>
                                    <p:cond delay="0"/>
                                  </p:stCondLst>
                                  <p:childTnLst>
                                    <p:set>
                                      <p:cBhvr>
                                        <p:cTn id="122" dur="1" fill="hold">
                                          <p:stCondLst>
                                            <p:cond delay="0"/>
                                          </p:stCondLst>
                                        </p:cTn>
                                        <p:tgtEl>
                                          <p:spTgt spid="71724"/>
                                        </p:tgtEl>
                                        <p:attrNameLst>
                                          <p:attrName>style.visibility</p:attrName>
                                        </p:attrNameLst>
                                      </p:cBhvr>
                                      <p:to>
                                        <p:strVal val="visible"/>
                                      </p:to>
                                    </p:set>
                                    <p:anim calcmode="lin" valueType="num">
                                      <p:cBhvr>
                                        <p:cTn id="123" dur="500" fill="hold"/>
                                        <p:tgtEl>
                                          <p:spTgt spid="71724"/>
                                        </p:tgtEl>
                                        <p:attrNameLst>
                                          <p:attrName>ppt_w</p:attrName>
                                        </p:attrNameLst>
                                      </p:cBhvr>
                                      <p:tavLst>
                                        <p:tav tm="0">
                                          <p:val>
                                            <p:fltVal val="0"/>
                                          </p:val>
                                        </p:tav>
                                        <p:tav tm="100000">
                                          <p:val>
                                            <p:strVal val="#ppt_w"/>
                                          </p:val>
                                        </p:tav>
                                      </p:tavLst>
                                    </p:anim>
                                    <p:anim calcmode="lin" valueType="num">
                                      <p:cBhvr>
                                        <p:cTn id="124" dur="500" fill="hold"/>
                                        <p:tgtEl>
                                          <p:spTgt spid="71724"/>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71724"/>
                                        </p:tgtEl>
                                        <p:attrNameLst>
                                          <p:attrName>style.visibility</p:attrName>
                                        </p:attrNameLst>
                                      </p:cBhvr>
                                      <p:to>
                                        <p:strVal val="hidden"/>
                                      </p:to>
                                    </p:set>
                                  </p:subTnLst>
                                </p:cTn>
                              </p:par>
                            </p:childTnLst>
                          </p:cTn>
                        </p:par>
                      </p:childTnLst>
                    </p:cTn>
                  </p:par>
                  <p:par>
                    <p:cTn id="125" fill="hold">
                      <p:stCondLst>
                        <p:cond delay="indefinite"/>
                      </p:stCondLst>
                      <p:childTnLst>
                        <p:par>
                          <p:cTn id="126" fill="hold">
                            <p:stCondLst>
                              <p:cond delay="0"/>
                            </p:stCondLst>
                            <p:childTnLst>
                              <p:par>
                                <p:cTn id="127" presetID="22" presetClass="entr" presetSubtype="1" fill="hold" nodeType="clickEffect">
                                  <p:stCondLst>
                                    <p:cond delay="0"/>
                                  </p:stCondLst>
                                  <p:childTnLst>
                                    <p:set>
                                      <p:cBhvr>
                                        <p:cTn id="128" dur="1" fill="hold">
                                          <p:stCondLst>
                                            <p:cond delay="0"/>
                                          </p:stCondLst>
                                        </p:cTn>
                                        <p:tgtEl>
                                          <p:spTgt spid="3"/>
                                        </p:tgtEl>
                                        <p:attrNameLst>
                                          <p:attrName>style.visibility</p:attrName>
                                        </p:attrNameLst>
                                      </p:cBhvr>
                                      <p:to>
                                        <p:strVal val="visible"/>
                                      </p:to>
                                    </p:set>
                                    <p:animEffect transition="in" filter="wipe(up)">
                                      <p:cBhvr>
                                        <p:cTn id="129" dur="500"/>
                                        <p:tgtEl>
                                          <p:spTgt spid="3"/>
                                        </p:tgtEl>
                                      </p:cBhvr>
                                    </p:animEffec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499"/>
                                          </p:stCondLst>
                                        </p:cTn>
                                        <p:tgtEl>
                                          <p:spTgt spid="71726"/>
                                        </p:tgtEl>
                                        <p:attrNameLst>
                                          <p:attrName>style.visibility</p:attrName>
                                        </p:attrNameLst>
                                      </p:cBhvr>
                                      <p:to>
                                        <p:strVal val="visible"/>
                                      </p:to>
                                    </p:set>
                                  </p:childTnLst>
                                </p:cTn>
                              </p:par>
                            </p:childTnLst>
                          </p:cTn>
                        </p:par>
                        <p:par>
                          <p:cTn id="134" fill="hold">
                            <p:stCondLst>
                              <p:cond delay="500"/>
                            </p:stCondLst>
                            <p:childTnLst>
                              <p:par>
                                <p:cTn id="135" presetID="17" presetClass="entr" presetSubtype="1" fill="hold" grpId="0" nodeType="afterEffect">
                                  <p:stCondLst>
                                    <p:cond delay="0"/>
                                  </p:stCondLst>
                                  <p:childTnLst>
                                    <p:set>
                                      <p:cBhvr>
                                        <p:cTn id="136" dur="1" fill="hold">
                                          <p:stCondLst>
                                            <p:cond delay="0"/>
                                          </p:stCondLst>
                                        </p:cTn>
                                        <p:tgtEl>
                                          <p:spTgt spid="71725"/>
                                        </p:tgtEl>
                                        <p:attrNameLst>
                                          <p:attrName>style.visibility</p:attrName>
                                        </p:attrNameLst>
                                      </p:cBhvr>
                                      <p:to>
                                        <p:strVal val="visible"/>
                                      </p:to>
                                    </p:set>
                                    <p:anim calcmode="lin" valueType="num">
                                      <p:cBhvr>
                                        <p:cTn id="137" dur="500" fill="hold"/>
                                        <p:tgtEl>
                                          <p:spTgt spid="71725"/>
                                        </p:tgtEl>
                                        <p:attrNameLst>
                                          <p:attrName>ppt_x</p:attrName>
                                        </p:attrNameLst>
                                      </p:cBhvr>
                                      <p:tavLst>
                                        <p:tav tm="0">
                                          <p:val>
                                            <p:strVal val="#ppt_x"/>
                                          </p:val>
                                        </p:tav>
                                        <p:tav tm="100000">
                                          <p:val>
                                            <p:strVal val="#ppt_x"/>
                                          </p:val>
                                        </p:tav>
                                      </p:tavLst>
                                    </p:anim>
                                    <p:anim calcmode="lin" valueType="num">
                                      <p:cBhvr>
                                        <p:cTn id="138" dur="500" fill="hold"/>
                                        <p:tgtEl>
                                          <p:spTgt spid="71725"/>
                                        </p:tgtEl>
                                        <p:attrNameLst>
                                          <p:attrName>ppt_y</p:attrName>
                                        </p:attrNameLst>
                                      </p:cBhvr>
                                      <p:tavLst>
                                        <p:tav tm="0">
                                          <p:val>
                                            <p:strVal val="#ppt_y-#ppt_h/2"/>
                                          </p:val>
                                        </p:tav>
                                        <p:tav tm="100000">
                                          <p:val>
                                            <p:strVal val="#ppt_y"/>
                                          </p:val>
                                        </p:tav>
                                      </p:tavLst>
                                    </p:anim>
                                    <p:anim calcmode="lin" valueType="num">
                                      <p:cBhvr>
                                        <p:cTn id="139" dur="500" fill="hold"/>
                                        <p:tgtEl>
                                          <p:spTgt spid="71725"/>
                                        </p:tgtEl>
                                        <p:attrNameLst>
                                          <p:attrName>ppt_w</p:attrName>
                                        </p:attrNameLst>
                                      </p:cBhvr>
                                      <p:tavLst>
                                        <p:tav tm="0">
                                          <p:val>
                                            <p:strVal val="#ppt_w"/>
                                          </p:val>
                                        </p:tav>
                                        <p:tav tm="100000">
                                          <p:val>
                                            <p:strVal val="#ppt_w"/>
                                          </p:val>
                                        </p:tav>
                                      </p:tavLst>
                                    </p:anim>
                                    <p:anim calcmode="lin" valueType="num">
                                      <p:cBhvr>
                                        <p:cTn id="140" dur="500" fill="hold"/>
                                        <p:tgtEl>
                                          <p:spTgt spid="71725"/>
                                        </p:tgtEl>
                                        <p:attrNameLst>
                                          <p:attrName>ppt_h</p:attrName>
                                        </p:attrNameLst>
                                      </p:cBhvr>
                                      <p:tavLst>
                                        <p:tav tm="0">
                                          <p:val>
                                            <p:fltVal val="0"/>
                                          </p:val>
                                        </p:tav>
                                        <p:tav tm="100000">
                                          <p:val>
                                            <p:strVal val="#ppt_h"/>
                                          </p:val>
                                        </p:tav>
                                      </p:tavLst>
                                    </p:anim>
                                  </p:childTnLst>
                                </p:cTn>
                              </p:par>
                            </p:childTnLst>
                          </p:cTn>
                        </p:par>
                      </p:childTnLst>
                    </p:cTn>
                  </p:par>
                  <p:par>
                    <p:cTn id="141" fill="hold">
                      <p:stCondLst>
                        <p:cond delay="indefinite"/>
                      </p:stCondLst>
                      <p:childTnLst>
                        <p:par>
                          <p:cTn id="142" fill="hold">
                            <p:stCondLst>
                              <p:cond delay="0"/>
                            </p:stCondLst>
                            <p:childTnLst>
                              <p:par>
                                <p:cTn id="143" presetID="22" presetClass="entr" presetSubtype="1" fill="hold" grpId="0" nodeType="clickEffect">
                                  <p:stCondLst>
                                    <p:cond delay="0"/>
                                  </p:stCondLst>
                                  <p:childTnLst>
                                    <p:set>
                                      <p:cBhvr>
                                        <p:cTn id="144" dur="1" fill="hold">
                                          <p:stCondLst>
                                            <p:cond delay="0"/>
                                          </p:stCondLst>
                                        </p:cTn>
                                        <p:tgtEl>
                                          <p:spTgt spid="71727"/>
                                        </p:tgtEl>
                                        <p:attrNameLst>
                                          <p:attrName>style.visibility</p:attrName>
                                        </p:attrNameLst>
                                      </p:cBhvr>
                                      <p:to>
                                        <p:strVal val="visible"/>
                                      </p:to>
                                    </p:set>
                                    <p:animEffect transition="in" filter="wipe(up)">
                                      <p:cBhvr>
                                        <p:cTn id="145" dur="500"/>
                                        <p:tgtEl>
                                          <p:spTgt spid="71727"/>
                                        </p:tgtEl>
                                      </p:cBhvr>
                                    </p:animEffec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grpId="0" nodeType="clickEffect">
                                  <p:stCondLst>
                                    <p:cond delay="0"/>
                                  </p:stCondLst>
                                  <p:childTnLst>
                                    <p:set>
                                      <p:cBhvr>
                                        <p:cTn id="149" dur="1" fill="hold">
                                          <p:stCondLst>
                                            <p:cond delay="499"/>
                                          </p:stCondLst>
                                        </p:cTn>
                                        <p:tgtEl>
                                          <p:spTgt spid="71729"/>
                                        </p:tgtEl>
                                        <p:attrNameLst>
                                          <p:attrName>style.visibility</p:attrName>
                                        </p:attrNameLst>
                                      </p:cBhvr>
                                      <p:to>
                                        <p:strVal val="visible"/>
                                      </p:to>
                                    </p:set>
                                  </p:childTnLst>
                                </p:cTn>
                              </p:par>
                            </p:childTnLst>
                          </p:cTn>
                        </p:par>
                        <p:par>
                          <p:cTn id="150" fill="hold">
                            <p:stCondLst>
                              <p:cond delay="500"/>
                            </p:stCondLst>
                            <p:childTnLst>
                              <p:par>
                                <p:cTn id="151" presetID="17" presetClass="entr" presetSubtype="1" fill="hold" grpId="0" nodeType="afterEffect">
                                  <p:stCondLst>
                                    <p:cond delay="0"/>
                                  </p:stCondLst>
                                  <p:childTnLst>
                                    <p:set>
                                      <p:cBhvr>
                                        <p:cTn id="152" dur="1" fill="hold">
                                          <p:stCondLst>
                                            <p:cond delay="0"/>
                                          </p:stCondLst>
                                        </p:cTn>
                                        <p:tgtEl>
                                          <p:spTgt spid="71728"/>
                                        </p:tgtEl>
                                        <p:attrNameLst>
                                          <p:attrName>style.visibility</p:attrName>
                                        </p:attrNameLst>
                                      </p:cBhvr>
                                      <p:to>
                                        <p:strVal val="visible"/>
                                      </p:to>
                                    </p:set>
                                    <p:anim calcmode="lin" valueType="num">
                                      <p:cBhvr>
                                        <p:cTn id="153" dur="500" fill="hold"/>
                                        <p:tgtEl>
                                          <p:spTgt spid="71728"/>
                                        </p:tgtEl>
                                        <p:attrNameLst>
                                          <p:attrName>ppt_x</p:attrName>
                                        </p:attrNameLst>
                                      </p:cBhvr>
                                      <p:tavLst>
                                        <p:tav tm="0">
                                          <p:val>
                                            <p:strVal val="#ppt_x"/>
                                          </p:val>
                                        </p:tav>
                                        <p:tav tm="100000">
                                          <p:val>
                                            <p:strVal val="#ppt_x"/>
                                          </p:val>
                                        </p:tav>
                                      </p:tavLst>
                                    </p:anim>
                                    <p:anim calcmode="lin" valueType="num">
                                      <p:cBhvr>
                                        <p:cTn id="154" dur="500" fill="hold"/>
                                        <p:tgtEl>
                                          <p:spTgt spid="71728"/>
                                        </p:tgtEl>
                                        <p:attrNameLst>
                                          <p:attrName>ppt_y</p:attrName>
                                        </p:attrNameLst>
                                      </p:cBhvr>
                                      <p:tavLst>
                                        <p:tav tm="0">
                                          <p:val>
                                            <p:strVal val="#ppt_y-#ppt_h/2"/>
                                          </p:val>
                                        </p:tav>
                                        <p:tav tm="100000">
                                          <p:val>
                                            <p:strVal val="#ppt_y"/>
                                          </p:val>
                                        </p:tav>
                                      </p:tavLst>
                                    </p:anim>
                                    <p:anim calcmode="lin" valueType="num">
                                      <p:cBhvr>
                                        <p:cTn id="155" dur="500" fill="hold"/>
                                        <p:tgtEl>
                                          <p:spTgt spid="71728"/>
                                        </p:tgtEl>
                                        <p:attrNameLst>
                                          <p:attrName>ppt_w</p:attrName>
                                        </p:attrNameLst>
                                      </p:cBhvr>
                                      <p:tavLst>
                                        <p:tav tm="0">
                                          <p:val>
                                            <p:strVal val="#ppt_w"/>
                                          </p:val>
                                        </p:tav>
                                        <p:tav tm="100000">
                                          <p:val>
                                            <p:strVal val="#ppt_w"/>
                                          </p:val>
                                        </p:tav>
                                      </p:tavLst>
                                    </p:anim>
                                    <p:anim calcmode="lin" valueType="num">
                                      <p:cBhvr>
                                        <p:cTn id="156" dur="500" fill="hold"/>
                                        <p:tgtEl>
                                          <p:spTgt spid="71728"/>
                                        </p:tgtEl>
                                        <p:attrNameLst>
                                          <p:attrName>ppt_h</p:attrName>
                                        </p:attrNameLst>
                                      </p:cBhvr>
                                      <p:tavLst>
                                        <p:tav tm="0">
                                          <p:val>
                                            <p:fltVal val="0"/>
                                          </p:val>
                                        </p:tav>
                                        <p:tav tm="100000">
                                          <p:val>
                                            <p:strVal val="#ppt_h"/>
                                          </p:val>
                                        </p:tav>
                                      </p:tavLst>
                                    </p:anim>
                                  </p:childTnLst>
                                </p:cTn>
                              </p:par>
                            </p:childTnLst>
                          </p:cTn>
                        </p:par>
                      </p:childTnLst>
                    </p:cTn>
                  </p:par>
                  <p:par>
                    <p:cTn id="157" fill="hold">
                      <p:stCondLst>
                        <p:cond delay="indefinite"/>
                      </p:stCondLst>
                      <p:childTnLst>
                        <p:par>
                          <p:cTn id="158" fill="hold">
                            <p:stCondLst>
                              <p:cond delay="0"/>
                            </p:stCondLst>
                            <p:childTnLst>
                              <p:par>
                                <p:cTn id="159" presetID="22" presetClass="entr" presetSubtype="1" fill="hold" grpId="0" nodeType="clickEffect">
                                  <p:stCondLst>
                                    <p:cond delay="0"/>
                                  </p:stCondLst>
                                  <p:childTnLst>
                                    <p:set>
                                      <p:cBhvr>
                                        <p:cTn id="160" dur="1" fill="hold">
                                          <p:stCondLst>
                                            <p:cond delay="0"/>
                                          </p:stCondLst>
                                        </p:cTn>
                                        <p:tgtEl>
                                          <p:spTgt spid="71730"/>
                                        </p:tgtEl>
                                        <p:attrNameLst>
                                          <p:attrName>style.visibility</p:attrName>
                                        </p:attrNameLst>
                                      </p:cBhvr>
                                      <p:to>
                                        <p:strVal val="visible"/>
                                      </p:to>
                                    </p:set>
                                    <p:animEffect transition="in" filter="wipe(up)">
                                      <p:cBhvr>
                                        <p:cTn id="161" dur="500"/>
                                        <p:tgtEl>
                                          <p:spTgt spid="71730"/>
                                        </p:tgtEl>
                                      </p:cBhvr>
                                    </p:animEffect>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grpId="0" nodeType="clickEffect">
                                  <p:stCondLst>
                                    <p:cond delay="0"/>
                                  </p:stCondLst>
                                  <p:childTnLst>
                                    <p:set>
                                      <p:cBhvr>
                                        <p:cTn id="165" dur="1" fill="hold">
                                          <p:stCondLst>
                                            <p:cond delay="499"/>
                                          </p:stCondLst>
                                        </p:cTn>
                                        <p:tgtEl>
                                          <p:spTgt spid="71732"/>
                                        </p:tgtEl>
                                        <p:attrNameLst>
                                          <p:attrName>style.visibility</p:attrName>
                                        </p:attrNameLst>
                                      </p:cBhvr>
                                      <p:to>
                                        <p:strVal val="visible"/>
                                      </p:to>
                                    </p:set>
                                  </p:childTnLst>
                                </p:cTn>
                              </p:par>
                            </p:childTnLst>
                          </p:cTn>
                        </p:par>
                        <p:par>
                          <p:cTn id="166" fill="hold">
                            <p:stCondLst>
                              <p:cond delay="500"/>
                            </p:stCondLst>
                            <p:childTnLst>
                              <p:par>
                                <p:cTn id="167" presetID="17" presetClass="entr" presetSubtype="1" fill="hold" grpId="0" nodeType="afterEffect">
                                  <p:stCondLst>
                                    <p:cond delay="0"/>
                                  </p:stCondLst>
                                  <p:childTnLst>
                                    <p:set>
                                      <p:cBhvr>
                                        <p:cTn id="168" dur="1" fill="hold">
                                          <p:stCondLst>
                                            <p:cond delay="0"/>
                                          </p:stCondLst>
                                        </p:cTn>
                                        <p:tgtEl>
                                          <p:spTgt spid="71735"/>
                                        </p:tgtEl>
                                        <p:attrNameLst>
                                          <p:attrName>style.visibility</p:attrName>
                                        </p:attrNameLst>
                                      </p:cBhvr>
                                      <p:to>
                                        <p:strVal val="visible"/>
                                      </p:to>
                                    </p:set>
                                    <p:anim calcmode="lin" valueType="num">
                                      <p:cBhvr>
                                        <p:cTn id="169" dur="500" fill="hold"/>
                                        <p:tgtEl>
                                          <p:spTgt spid="71735"/>
                                        </p:tgtEl>
                                        <p:attrNameLst>
                                          <p:attrName>ppt_x</p:attrName>
                                        </p:attrNameLst>
                                      </p:cBhvr>
                                      <p:tavLst>
                                        <p:tav tm="0">
                                          <p:val>
                                            <p:strVal val="#ppt_x"/>
                                          </p:val>
                                        </p:tav>
                                        <p:tav tm="100000">
                                          <p:val>
                                            <p:strVal val="#ppt_x"/>
                                          </p:val>
                                        </p:tav>
                                      </p:tavLst>
                                    </p:anim>
                                    <p:anim calcmode="lin" valueType="num">
                                      <p:cBhvr>
                                        <p:cTn id="170" dur="500" fill="hold"/>
                                        <p:tgtEl>
                                          <p:spTgt spid="71735"/>
                                        </p:tgtEl>
                                        <p:attrNameLst>
                                          <p:attrName>ppt_y</p:attrName>
                                        </p:attrNameLst>
                                      </p:cBhvr>
                                      <p:tavLst>
                                        <p:tav tm="0">
                                          <p:val>
                                            <p:strVal val="#ppt_y-#ppt_h/2"/>
                                          </p:val>
                                        </p:tav>
                                        <p:tav tm="100000">
                                          <p:val>
                                            <p:strVal val="#ppt_y"/>
                                          </p:val>
                                        </p:tav>
                                      </p:tavLst>
                                    </p:anim>
                                    <p:anim calcmode="lin" valueType="num">
                                      <p:cBhvr>
                                        <p:cTn id="171" dur="500" fill="hold"/>
                                        <p:tgtEl>
                                          <p:spTgt spid="71735"/>
                                        </p:tgtEl>
                                        <p:attrNameLst>
                                          <p:attrName>ppt_w</p:attrName>
                                        </p:attrNameLst>
                                      </p:cBhvr>
                                      <p:tavLst>
                                        <p:tav tm="0">
                                          <p:val>
                                            <p:strVal val="#ppt_w"/>
                                          </p:val>
                                        </p:tav>
                                        <p:tav tm="100000">
                                          <p:val>
                                            <p:strVal val="#ppt_w"/>
                                          </p:val>
                                        </p:tav>
                                      </p:tavLst>
                                    </p:anim>
                                    <p:anim calcmode="lin" valueType="num">
                                      <p:cBhvr>
                                        <p:cTn id="172" dur="500" fill="hold"/>
                                        <p:tgtEl>
                                          <p:spTgt spid="71735"/>
                                        </p:tgtEl>
                                        <p:attrNameLst>
                                          <p:attrName>ppt_h</p:attrName>
                                        </p:attrNameLst>
                                      </p:cBhvr>
                                      <p:tavLst>
                                        <p:tav tm="0">
                                          <p:val>
                                            <p:fltVal val="0"/>
                                          </p:val>
                                        </p:tav>
                                        <p:tav tm="100000">
                                          <p:val>
                                            <p:strVal val="#ppt_h"/>
                                          </p:val>
                                        </p:tav>
                                      </p:tavLst>
                                    </p:anim>
                                  </p:childTnLst>
                                </p:cTn>
                              </p:par>
                            </p:childTnLst>
                          </p:cTn>
                        </p:par>
                      </p:childTnLst>
                    </p:cTn>
                  </p:par>
                  <p:par>
                    <p:cTn id="173" fill="hold">
                      <p:stCondLst>
                        <p:cond delay="indefinite"/>
                      </p:stCondLst>
                      <p:childTnLst>
                        <p:par>
                          <p:cTn id="174" fill="hold">
                            <p:stCondLst>
                              <p:cond delay="0"/>
                            </p:stCondLst>
                            <p:childTnLst>
                              <p:par>
                                <p:cTn id="175" presetID="22" presetClass="entr" presetSubtype="1" fill="hold" grpId="0" nodeType="clickEffect">
                                  <p:stCondLst>
                                    <p:cond delay="0"/>
                                  </p:stCondLst>
                                  <p:childTnLst>
                                    <p:set>
                                      <p:cBhvr>
                                        <p:cTn id="176" dur="1" fill="hold">
                                          <p:stCondLst>
                                            <p:cond delay="0"/>
                                          </p:stCondLst>
                                        </p:cTn>
                                        <p:tgtEl>
                                          <p:spTgt spid="71733"/>
                                        </p:tgtEl>
                                        <p:attrNameLst>
                                          <p:attrName>style.visibility</p:attrName>
                                        </p:attrNameLst>
                                      </p:cBhvr>
                                      <p:to>
                                        <p:strVal val="visible"/>
                                      </p:to>
                                    </p:set>
                                    <p:animEffect transition="in" filter="wipe(up)">
                                      <p:cBhvr>
                                        <p:cTn id="177" dur="500"/>
                                        <p:tgtEl>
                                          <p:spTgt spid="71733"/>
                                        </p:tgtEl>
                                      </p:cBhvr>
                                    </p:animEffect>
                                  </p:childTnLst>
                                </p:cTn>
                              </p:par>
                            </p:childTnLst>
                          </p:cTn>
                        </p:par>
                      </p:childTnLst>
                    </p:cTn>
                  </p:par>
                  <p:par>
                    <p:cTn id="178" fill="hold">
                      <p:stCondLst>
                        <p:cond delay="indefinite"/>
                      </p:stCondLst>
                      <p:childTnLst>
                        <p:par>
                          <p:cTn id="179" fill="hold">
                            <p:stCondLst>
                              <p:cond delay="0"/>
                            </p:stCondLst>
                            <p:childTnLst>
                              <p:par>
                                <p:cTn id="180" presetID="1" presetClass="entr" presetSubtype="0" fill="hold" grpId="0" nodeType="clickEffect">
                                  <p:stCondLst>
                                    <p:cond delay="0"/>
                                  </p:stCondLst>
                                  <p:childTnLst>
                                    <p:set>
                                      <p:cBhvr>
                                        <p:cTn id="181" dur="1" fill="hold">
                                          <p:stCondLst>
                                            <p:cond delay="499"/>
                                          </p:stCondLst>
                                        </p:cTn>
                                        <p:tgtEl>
                                          <p:spTgt spid="71731"/>
                                        </p:tgtEl>
                                        <p:attrNameLst>
                                          <p:attrName>style.visibility</p:attrName>
                                        </p:attrNameLst>
                                      </p:cBhvr>
                                      <p:to>
                                        <p:strVal val="visible"/>
                                      </p:to>
                                    </p:set>
                                  </p:childTnLst>
                                </p:cTn>
                              </p:par>
                            </p:childTnLst>
                          </p:cTn>
                        </p:par>
                        <p:par>
                          <p:cTn id="182" fill="hold">
                            <p:stCondLst>
                              <p:cond delay="500"/>
                            </p:stCondLst>
                            <p:childTnLst>
                              <p:par>
                                <p:cTn id="183" presetID="17" presetClass="entr" presetSubtype="1" fill="hold" grpId="0" nodeType="afterEffect">
                                  <p:stCondLst>
                                    <p:cond delay="0"/>
                                  </p:stCondLst>
                                  <p:childTnLst>
                                    <p:set>
                                      <p:cBhvr>
                                        <p:cTn id="184" dur="1" fill="hold">
                                          <p:stCondLst>
                                            <p:cond delay="0"/>
                                          </p:stCondLst>
                                        </p:cTn>
                                        <p:tgtEl>
                                          <p:spTgt spid="71734"/>
                                        </p:tgtEl>
                                        <p:attrNameLst>
                                          <p:attrName>style.visibility</p:attrName>
                                        </p:attrNameLst>
                                      </p:cBhvr>
                                      <p:to>
                                        <p:strVal val="visible"/>
                                      </p:to>
                                    </p:set>
                                    <p:anim calcmode="lin" valueType="num">
                                      <p:cBhvr>
                                        <p:cTn id="185" dur="500" fill="hold"/>
                                        <p:tgtEl>
                                          <p:spTgt spid="71734"/>
                                        </p:tgtEl>
                                        <p:attrNameLst>
                                          <p:attrName>ppt_x</p:attrName>
                                        </p:attrNameLst>
                                      </p:cBhvr>
                                      <p:tavLst>
                                        <p:tav tm="0">
                                          <p:val>
                                            <p:strVal val="#ppt_x"/>
                                          </p:val>
                                        </p:tav>
                                        <p:tav tm="100000">
                                          <p:val>
                                            <p:strVal val="#ppt_x"/>
                                          </p:val>
                                        </p:tav>
                                      </p:tavLst>
                                    </p:anim>
                                    <p:anim calcmode="lin" valueType="num">
                                      <p:cBhvr>
                                        <p:cTn id="186" dur="500" fill="hold"/>
                                        <p:tgtEl>
                                          <p:spTgt spid="71734"/>
                                        </p:tgtEl>
                                        <p:attrNameLst>
                                          <p:attrName>ppt_y</p:attrName>
                                        </p:attrNameLst>
                                      </p:cBhvr>
                                      <p:tavLst>
                                        <p:tav tm="0">
                                          <p:val>
                                            <p:strVal val="#ppt_y-#ppt_h/2"/>
                                          </p:val>
                                        </p:tav>
                                        <p:tav tm="100000">
                                          <p:val>
                                            <p:strVal val="#ppt_y"/>
                                          </p:val>
                                        </p:tav>
                                      </p:tavLst>
                                    </p:anim>
                                    <p:anim calcmode="lin" valueType="num">
                                      <p:cBhvr>
                                        <p:cTn id="187" dur="500" fill="hold"/>
                                        <p:tgtEl>
                                          <p:spTgt spid="71734"/>
                                        </p:tgtEl>
                                        <p:attrNameLst>
                                          <p:attrName>ppt_w</p:attrName>
                                        </p:attrNameLst>
                                      </p:cBhvr>
                                      <p:tavLst>
                                        <p:tav tm="0">
                                          <p:val>
                                            <p:strVal val="#ppt_w"/>
                                          </p:val>
                                        </p:tav>
                                        <p:tav tm="100000">
                                          <p:val>
                                            <p:strVal val="#ppt_w"/>
                                          </p:val>
                                        </p:tav>
                                      </p:tavLst>
                                    </p:anim>
                                    <p:anim calcmode="lin" valueType="num">
                                      <p:cBhvr>
                                        <p:cTn id="188" dur="500" fill="hold"/>
                                        <p:tgtEl>
                                          <p:spTgt spid="71734"/>
                                        </p:tgtEl>
                                        <p:attrNameLst>
                                          <p:attrName>ppt_h</p:attrName>
                                        </p:attrNameLst>
                                      </p:cBhvr>
                                      <p:tavLst>
                                        <p:tav tm="0">
                                          <p:val>
                                            <p:fltVal val="0"/>
                                          </p:val>
                                        </p:tav>
                                        <p:tav tm="100000">
                                          <p:val>
                                            <p:strVal val="#ppt_h"/>
                                          </p:val>
                                        </p:tav>
                                      </p:tavLst>
                                    </p:anim>
                                  </p:childTnLst>
                                </p:cTn>
                              </p:par>
                            </p:childTnLst>
                          </p:cTn>
                        </p:par>
                      </p:childTnLst>
                    </p:cTn>
                  </p:par>
                  <p:par>
                    <p:cTn id="189" fill="hold">
                      <p:stCondLst>
                        <p:cond delay="indefinite"/>
                      </p:stCondLst>
                      <p:childTnLst>
                        <p:par>
                          <p:cTn id="190" fill="hold">
                            <p:stCondLst>
                              <p:cond delay="0"/>
                            </p:stCondLst>
                            <p:childTnLst>
                              <p:par>
                                <p:cTn id="191" presetID="22" presetClass="entr" presetSubtype="1" fill="hold" grpId="0" nodeType="clickEffect">
                                  <p:stCondLst>
                                    <p:cond delay="0"/>
                                  </p:stCondLst>
                                  <p:childTnLst>
                                    <p:set>
                                      <p:cBhvr>
                                        <p:cTn id="192" dur="1" fill="hold">
                                          <p:stCondLst>
                                            <p:cond delay="0"/>
                                          </p:stCondLst>
                                        </p:cTn>
                                        <p:tgtEl>
                                          <p:spTgt spid="71736"/>
                                        </p:tgtEl>
                                        <p:attrNameLst>
                                          <p:attrName>style.visibility</p:attrName>
                                        </p:attrNameLst>
                                      </p:cBhvr>
                                      <p:to>
                                        <p:strVal val="visible"/>
                                      </p:to>
                                    </p:set>
                                    <p:animEffect transition="in" filter="wipe(up)">
                                      <p:cBhvr>
                                        <p:cTn id="193" dur="500"/>
                                        <p:tgtEl>
                                          <p:spTgt spid="71736"/>
                                        </p:tgtEl>
                                      </p:cBhvr>
                                    </p:animEffect>
                                  </p:childTnLst>
                                </p:cTn>
                              </p:par>
                            </p:childTnLst>
                          </p:cTn>
                        </p:par>
                      </p:childTnLst>
                    </p:cTn>
                  </p:par>
                  <p:par>
                    <p:cTn id="194" fill="hold">
                      <p:stCondLst>
                        <p:cond delay="indefinite"/>
                      </p:stCondLst>
                      <p:childTnLst>
                        <p:par>
                          <p:cTn id="195" fill="hold">
                            <p:stCondLst>
                              <p:cond delay="0"/>
                            </p:stCondLst>
                            <p:childTnLst>
                              <p:par>
                                <p:cTn id="196" presetID="17" presetClass="entr" presetSubtype="10" fill="hold" grpId="0" nodeType="clickEffect">
                                  <p:stCondLst>
                                    <p:cond delay="0"/>
                                  </p:stCondLst>
                                  <p:childTnLst>
                                    <p:set>
                                      <p:cBhvr>
                                        <p:cTn id="197" dur="1" fill="hold">
                                          <p:stCondLst>
                                            <p:cond delay="0"/>
                                          </p:stCondLst>
                                        </p:cTn>
                                        <p:tgtEl>
                                          <p:spTgt spid="71737"/>
                                        </p:tgtEl>
                                        <p:attrNameLst>
                                          <p:attrName>style.visibility</p:attrName>
                                        </p:attrNameLst>
                                      </p:cBhvr>
                                      <p:to>
                                        <p:strVal val="visible"/>
                                      </p:to>
                                    </p:set>
                                    <p:anim calcmode="lin" valueType="num">
                                      <p:cBhvr>
                                        <p:cTn id="198" dur="500" fill="hold"/>
                                        <p:tgtEl>
                                          <p:spTgt spid="71737"/>
                                        </p:tgtEl>
                                        <p:attrNameLst>
                                          <p:attrName>ppt_w</p:attrName>
                                        </p:attrNameLst>
                                      </p:cBhvr>
                                      <p:tavLst>
                                        <p:tav tm="0">
                                          <p:val>
                                            <p:fltVal val="0"/>
                                          </p:val>
                                        </p:tav>
                                        <p:tav tm="100000">
                                          <p:val>
                                            <p:strVal val="#ppt_w"/>
                                          </p:val>
                                        </p:tav>
                                      </p:tavLst>
                                    </p:anim>
                                    <p:anim calcmode="lin" valueType="num">
                                      <p:cBhvr>
                                        <p:cTn id="199" dur="500" fill="hold"/>
                                        <p:tgtEl>
                                          <p:spTgt spid="71737"/>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71737"/>
                                        </p:tgtEl>
                                        <p:attrNameLst>
                                          <p:attrName>style.visibility</p:attrName>
                                        </p:attrNameLst>
                                      </p:cBhvr>
                                      <p:to>
                                        <p:strVal val="hidden"/>
                                      </p:to>
                                    </p:set>
                                  </p:subTnLst>
                                </p:cTn>
                              </p:par>
                            </p:childTnLst>
                          </p:cTn>
                        </p:par>
                      </p:childTnLst>
                    </p:cTn>
                  </p:par>
                  <p:par>
                    <p:cTn id="200" fill="hold">
                      <p:stCondLst>
                        <p:cond delay="indefinite"/>
                      </p:stCondLst>
                      <p:childTnLst>
                        <p:par>
                          <p:cTn id="201" fill="hold">
                            <p:stCondLst>
                              <p:cond delay="0"/>
                            </p:stCondLst>
                            <p:childTnLst>
                              <p:par>
                                <p:cTn id="202" presetID="22" presetClass="entr" presetSubtype="1" fill="hold" nodeType="clickEffect">
                                  <p:stCondLst>
                                    <p:cond delay="0"/>
                                  </p:stCondLst>
                                  <p:childTnLst>
                                    <p:set>
                                      <p:cBhvr>
                                        <p:cTn id="203" dur="1" fill="hold">
                                          <p:stCondLst>
                                            <p:cond delay="0"/>
                                          </p:stCondLst>
                                        </p:cTn>
                                        <p:tgtEl>
                                          <p:spTgt spid="5"/>
                                        </p:tgtEl>
                                        <p:attrNameLst>
                                          <p:attrName>style.visibility</p:attrName>
                                        </p:attrNameLst>
                                      </p:cBhvr>
                                      <p:to>
                                        <p:strVal val="visible"/>
                                      </p:to>
                                    </p:set>
                                    <p:animEffect transition="in" filter="wipe(up)">
                                      <p:cBhvr>
                                        <p:cTn id="204" dur="500"/>
                                        <p:tgtEl>
                                          <p:spTgt spid="5"/>
                                        </p:tgtEl>
                                      </p:cBhvr>
                                    </p:animEffect>
                                  </p:childTnLst>
                                </p:cTn>
                              </p:par>
                            </p:childTnLst>
                          </p:cTn>
                        </p:par>
                        <p:par>
                          <p:cTn id="205" fill="hold">
                            <p:stCondLst>
                              <p:cond delay="500"/>
                            </p:stCondLst>
                            <p:childTnLst>
                              <p:par>
                                <p:cTn id="206" presetID="22" presetClass="entr" presetSubtype="8" fill="hold" grpId="0" nodeType="afterEffect">
                                  <p:stCondLst>
                                    <p:cond delay="0"/>
                                  </p:stCondLst>
                                  <p:childTnLst>
                                    <p:set>
                                      <p:cBhvr>
                                        <p:cTn id="207" dur="1" fill="hold">
                                          <p:stCondLst>
                                            <p:cond delay="0"/>
                                          </p:stCondLst>
                                        </p:cTn>
                                        <p:tgtEl>
                                          <p:spTgt spid="112"/>
                                        </p:tgtEl>
                                        <p:attrNameLst>
                                          <p:attrName>style.visibility</p:attrName>
                                        </p:attrNameLst>
                                      </p:cBhvr>
                                      <p:to>
                                        <p:strVal val="visible"/>
                                      </p:to>
                                    </p:set>
                                    <p:animEffect transition="in" filter="wipe(left)">
                                      <p:cBhvr>
                                        <p:cTn id="208" dur="500"/>
                                        <p:tgtEl>
                                          <p:spTgt spid="112"/>
                                        </p:tgtEl>
                                      </p:cBhvr>
                                    </p:animEffect>
                                  </p:childTnLst>
                                </p:cTn>
                              </p:par>
                            </p:childTnLst>
                          </p:cTn>
                        </p:par>
                      </p:childTnLst>
                    </p:cTn>
                  </p:par>
                  <p:par>
                    <p:cTn id="209" fill="hold">
                      <p:stCondLst>
                        <p:cond delay="indefinite"/>
                      </p:stCondLst>
                      <p:childTnLst>
                        <p:par>
                          <p:cTn id="210" fill="hold">
                            <p:stCondLst>
                              <p:cond delay="0"/>
                            </p:stCondLst>
                            <p:childTnLst>
                              <p:par>
                                <p:cTn id="211" presetID="22" presetClass="entr" presetSubtype="8" fill="hold" grpId="0" nodeType="clickEffect">
                                  <p:stCondLst>
                                    <p:cond delay="0"/>
                                  </p:stCondLst>
                                  <p:childTnLst>
                                    <p:set>
                                      <p:cBhvr>
                                        <p:cTn id="212" dur="1" fill="hold">
                                          <p:stCondLst>
                                            <p:cond delay="0"/>
                                          </p:stCondLst>
                                        </p:cTn>
                                        <p:tgtEl>
                                          <p:spTgt spid="113"/>
                                        </p:tgtEl>
                                        <p:attrNameLst>
                                          <p:attrName>style.visibility</p:attrName>
                                        </p:attrNameLst>
                                      </p:cBhvr>
                                      <p:to>
                                        <p:strVal val="visible"/>
                                      </p:to>
                                    </p:set>
                                    <p:animEffect transition="in" filter="wipe(left)">
                                      <p:cBhvr>
                                        <p:cTn id="213" dur="500"/>
                                        <p:tgtEl>
                                          <p:spTgt spid="113"/>
                                        </p:tgtEl>
                                      </p:cBhvr>
                                    </p:animEffect>
                                  </p:childTnLst>
                                </p:cTn>
                              </p:par>
                            </p:childTnLst>
                          </p:cTn>
                        </p:par>
                      </p:childTnLst>
                    </p:cTn>
                  </p:par>
                  <p:par>
                    <p:cTn id="214" fill="hold">
                      <p:stCondLst>
                        <p:cond delay="indefinite"/>
                      </p:stCondLst>
                      <p:childTnLst>
                        <p:par>
                          <p:cTn id="215" fill="hold">
                            <p:stCondLst>
                              <p:cond delay="0"/>
                            </p:stCondLst>
                            <p:childTnLst>
                              <p:par>
                                <p:cTn id="216" presetID="22" presetClass="entr" presetSubtype="8" fill="hold" grpId="0" nodeType="clickEffect">
                                  <p:stCondLst>
                                    <p:cond delay="0"/>
                                  </p:stCondLst>
                                  <p:childTnLst>
                                    <p:set>
                                      <p:cBhvr>
                                        <p:cTn id="217" dur="1" fill="hold">
                                          <p:stCondLst>
                                            <p:cond delay="0"/>
                                          </p:stCondLst>
                                        </p:cTn>
                                        <p:tgtEl>
                                          <p:spTgt spid="114"/>
                                        </p:tgtEl>
                                        <p:attrNameLst>
                                          <p:attrName>style.visibility</p:attrName>
                                        </p:attrNameLst>
                                      </p:cBhvr>
                                      <p:to>
                                        <p:strVal val="visible"/>
                                      </p:to>
                                    </p:set>
                                    <p:animEffect transition="in" filter="wipe(left)">
                                      <p:cBhvr>
                                        <p:cTn id="218" dur="500"/>
                                        <p:tgtEl>
                                          <p:spTgt spid="114"/>
                                        </p:tgtEl>
                                      </p:cBhvr>
                                    </p:animEffect>
                                  </p:childTnLst>
                                </p:cTn>
                              </p:par>
                            </p:childTnLst>
                          </p:cTn>
                        </p:par>
                      </p:childTnLst>
                    </p:cTn>
                  </p:par>
                  <p:par>
                    <p:cTn id="219" fill="hold">
                      <p:stCondLst>
                        <p:cond delay="indefinite"/>
                      </p:stCondLst>
                      <p:childTnLst>
                        <p:par>
                          <p:cTn id="220" fill="hold">
                            <p:stCondLst>
                              <p:cond delay="0"/>
                            </p:stCondLst>
                            <p:childTnLst>
                              <p:par>
                                <p:cTn id="221" presetID="22" presetClass="entr" presetSubtype="8" fill="hold" grpId="0" nodeType="clickEffect">
                                  <p:stCondLst>
                                    <p:cond delay="0"/>
                                  </p:stCondLst>
                                  <p:childTnLst>
                                    <p:set>
                                      <p:cBhvr>
                                        <p:cTn id="222" dur="1" fill="hold">
                                          <p:stCondLst>
                                            <p:cond delay="0"/>
                                          </p:stCondLst>
                                        </p:cTn>
                                        <p:tgtEl>
                                          <p:spTgt spid="115"/>
                                        </p:tgtEl>
                                        <p:attrNameLst>
                                          <p:attrName>style.visibility</p:attrName>
                                        </p:attrNameLst>
                                      </p:cBhvr>
                                      <p:to>
                                        <p:strVal val="visible"/>
                                      </p:to>
                                    </p:set>
                                    <p:animEffect transition="in" filter="wipe(left)">
                                      <p:cBhvr>
                                        <p:cTn id="223" dur="500"/>
                                        <p:tgtEl>
                                          <p:spTgt spid="115"/>
                                        </p:tgtEl>
                                      </p:cBhvr>
                                    </p:animEffect>
                                  </p:childTnLst>
                                </p:cTn>
                              </p:par>
                            </p:childTnLst>
                          </p:cTn>
                        </p:par>
                      </p:childTnLst>
                    </p:cTn>
                  </p:par>
                  <p:par>
                    <p:cTn id="224" fill="hold">
                      <p:stCondLst>
                        <p:cond delay="indefinite"/>
                      </p:stCondLst>
                      <p:childTnLst>
                        <p:par>
                          <p:cTn id="225" fill="hold">
                            <p:stCondLst>
                              <p:cond delay="0"/>
                            </p:stCondLst>
                            <p:childTnLst>
                              <p:par>
                                <p:cTn id="226" presetID="22" presetClass="entr" presetSubtype="8" fill="hold" grpId="0" nodeType="clickEffect">
                                  <p:stCondLst>
                                    <p:cond delay="0"/>
                                  </p:stCondLst>
                                  <p:childTnLst>
                                    <p:set>
                                      <p:cBhvr>
                                        <p:cTn id="227" dur="1" fill="hold">
                                          <p:stCondLst>
                                            <p:cond delay="0"/>
                                          </p:stCondLst>
                                        </p:cTn>
                                        <p:tgtEl>
                                          <p:spTgt spid="116"/>
                                        </p:tgtEl>
                                        <p:attrNameLst>
                                          <p:attrName>style.visibility</p:attrName>
                                        </p:attrNameLst>
                                      </p:cBhvr>
                                      <p:to>
                                        <p:strVal val="visible"/>
                                      </p:to>
                                    </p:set>
                                    <p:animEffect transition="in" filter="wipe(left)">
                                      <p:cBhvr>
                                        <p:cTn id="228" dur="500"/>
                                        <p:tgtEl>
                                          <p:spTgt spid="116"/>
                                        </p:tgtEl>
                                      </p:cBhvr>
                                    </p:animEffect>
                                  </p:childTnLst>
                                </p:cTn>
                              </p:par>
                            </p:childTnLst>
                          </p:cTn>
                        </p:par>
                      </p:childTnLst>
                    </p:cTn>
                  </p:par>
                  <p:par>
                    <p:cTn id="229" fill="hold">
                      <p:stCondLst>
                        <p:cond delay="indefinite"/>
                      </p:stCondLst>
                      <p:childTnLst>
                        <p:par>
                          <p:cTn id="230" fill="hold">
                            <p:stCondLst>
                              <p:cond delay="0"/>
                            </p:stCondLst>
                            <p:childTnLst>
                              <p:par>
                                <p:cTn id="231" presetID="22" presetClass="entr" presetSubtype="8" fill="hold" grpId="0" nodeType="clickEffect">
                                  <p:stCondLst>
                                    <p:cond delay="0"/>
                                  </p:stCondLst>
                                  <p:childTnLst>
                                    <p:set>
                                      <p:cBhvr>
                                        <p:cTn id="232" dur="1" fill="hold">
                                          <p:stCondLst>
                                            <p:cond delay="0"/>
                                          </p:stCondLst>
                                        </p:cTn>
                                        <p:tgtEl>
                                          <p:spTgt spid="117"/>
                                        </p:tgtEl>
                                        <p:attrNameLst>
                                          <p:attrName>style.visibility</p:attrName>
                                        </p:attrNameLst>
                                      </p:cBhvr>
                                      <p:to>
                                        <p:strVal val="visible"/>
                                      </p:to>
                                    </p:set>
                                    <p:animEffect transition="in" filter="wipe(left)">
                                      <p:cBhvr>
                                        <p:cTn id="233" dur="500"/>
                                        <p:tgtEl>
                                          <p:spTgt spid="117"/>
                                        </p:tgtEl>
                                      </p:cBhvr>
                                    </p:animEffect>
                                  </p:childTnLst>
                                </p:cTn>
                              </p:par>
                            </p:childTnLst>
                          </p:cTn>
                        </p:par>
                      </p:childTnLst>
                    </p:cTn>
                  </p:par>
                  <p:par>
                    <p:cTn id="234" fill="hold">
                      <p:stCondLst>
                        <p:cond delay="indefinite"/>
                      </p:stCondLst>
                      <p:childTnLst>
                        <p:par>
                          <p:cTn id="235" fill="hold">
                            <p:stCondLst>
                              <p:cond delay="0"/>
                            </p:stCondLst>
                            <p:childTnLst>
                              <p:par>
                                <p:cTn id="236" presetID="22" presetClass="entr" presetSubtype="1" fill="hold" grpId="0" nodeType="clickEffect">
                                  <p:stCondLst>
                                    <p:cond delay="0"/>
                                  </p:stCondLst>
                                  <p:childTnLst>
                                    <p:set>
                                      <p:cBhvr>
                                        <p:cTn id="237" dur="1" fill="hold">
                                          <p:stCondLst>
                                            <p:cond delay="0"/>
                                          </p:stCondLst>
                                        </p:cTn>
                                        <p:tgtEl>
                                          <p:spTgt spid="122"/>
                                        </p:tgtEl>
                                        <p:attrNameLst>
                                          <p:attrName>style.visibility</p:attrName>
                                        </p:attrNameLst>
                                      </p:cBhvr>
                                      <p:to>
                                        <p:strVal val="visible"/>
                                      </p:to>
                                    </p:set>
                                    <p:animEffect transition="in" filter="wipe(up)">
                                      <p:cBhvr>
                                        <p:cTn id="238" dur="500"/>
                                        <p:tgtEl>
                                          <p:spTgt spid="122"/>
                                        </p:tgtEl>
                                      </p:cBhvr>
                                    </p:animEffect>
                                  </p:childTnLst>
                                </p:cTn>
                              </p:par>
                            </p:childTnLst>
                          </p:cTn>
                        </p:par>
                      </p:childTnLst>
                    </p:cTn>
                  </p:par>
                  <p:par>
                    <p:cTn id="239" fill="hold">
                      <p:stCondLst>
                        <p:cond delay="indefinite"/>
                      </p:stCondLst>
                      <p:childTnLst>
                        <p:par>
                          <p:cTn id="240" fill="hold">
                            <p:stCondLst>
                              <p:cond delay="0"/>
                            </p:stCondLst>
                            <p:childTnLst>
                              <p:par>
                                <p:cTn id="241" presetID="9" presetClass="exit" presetSubtype="0" fill="hold" grpId="1" nodeType="clickEffect">
                                  <p:stCondLst>
                                    <p:cond delay="0"/>
                                  </p:stCondLst>
                                  <p:childTnLst>
                                    <p:animEffect transition="out" filter="dissolve">
                                      <p:cBhvr>
                                        <p:cTn id="242" dur="500"/>
                                        <p:tgtEl>
                                          <p:spTgt spid="122"/>
                                        </p:tgtEl>
                                      </p:cBhvr>
                                    </p:animEffect>
                                    <p:set>
                                      <p:cBhvr>
                                        <p:cTn id="243" dur="1" fill="hold">
                                          <p:stCondLst>
                                            <p:cond delay="499"/>
                                          </p:stCondLst>
                                        </p:cTn>
                                        <p:tgtEl>
                                          <p:spTgt spid="122"/>
                                        </p:tgtEl>
                                        <p:attrNameLst>
                                          <p:attrName>style.visibility</p:attrName>
                                        </p:attrNameLst>
                                      </p:cBhvr>
                                      <p:to>
                                        <p:strVal val="hidden"/>
                                      </p:to>
                                    </p:set>
                                  </p:childTnLst>
                                </p:cTn>
                              </p:par>
                            </p:childTnLst>
                          </p:cTn>
                        </p:par>
                      </p:childTnLst>
                    </p:cTn>
                  </p:par>
                  <p:par>
                    <p:cTn id="244" fill="hold">
                      <p:stCondLst>
                        <p:cond delay="indefinite"/>
                      </p:stCondLst>
                      <p:childTnLst>
                        <p:par>
                          <p:cTn id="245" fill="hold">
                            <p:stCondLst>
                              <p:cond delay="0"/>
                            </p:stCondLst>
                            <p:childTnLst>
                              <p:par>
                                <p:cTn id="246" presetID="22" presetClass="entr" presetSubtype="8" fill="hold" grpId="0" nodeType="clickEffect">
                                  <p:stCondLst>
                                    <p:cond delay="0"/>
                                  </p:stCondLst>
                                  <p:childTnLst>
                                    <p:set>
                                      <p:cBhvr>
                                        <p:cTn id="247" dur="1" fill="hold">
                                          <p:stCondLst>
                                            <p:cond delay="0"/>
                                          </p:stCondLst>
                                        </p:cTn>
                                        <p:tgtEl>
                                          <p:spTgt spid="123"/>
                                        </p:tgtEl>
                                        <p:attrNameLst>
                                          <p:attrName>style.visibility</p:attrName>
                                        </p:attrNameLst>
                                      </p:cBhvr>
                                      <p:to>
                                        <p:strVal val="visible"/>
                                      </p:to>
                                    </p:set>
                                    <p:animEffect transition="in" filter="wipe(left)">
                                      <p:cBhvr>
                                        <p:cTn id="248" dur="500"/>
                                        <p:tgtEl>
                                          <p:spTgt spid="123"/>
                                        </p:tgtEl>
                                      </p:cBhvr>
                                    </p:animEffect>
                                  </p:childTnLst>
                                </p:cTn>
                              </p:par>
                            </p:childTnLst>
                          </p:cTn>
                        </p:par>
                      </p:childTnLst>
                    </p:cTn>
                  </p:par>
                  <p:par>
                    <p:cTn id="249" fill="hold">
                      <p:stCondLst>
                        <p:cond delay="indefinite"/>
                      </p:stCondLst>
                      <p:childTnLst>
                        <p:par>
                          <p:cTn id="250" fill="hold">
                            <p:stCondLst>
                              <p:cond delay="0"/>
                            </p:stCondLst>
                            <p:childTnLst>
                              <p:par>
                                <p:cTn id="251" presetID="22" presetClass="entr" presetSubtype="8" fill="hold" grpId="0" nodeType="clickEffect">
                                  <p:stCondLst>
                                    <p:cond delay="0"/>
                                  </p:stCondLst>
                                  <p:childTnLst>
                                    <p:set>
                                      <p:cBhvr>
                                        <p:cTn id="252" dur="1" fill="hold">
                                          <p:stCondLst>
                                            <p:cond delay="0"/>
                                          </p:stCondLst>
                                        </p:cTn>
                                        <p:tgtEl>
                                          <p:spTgt spid="124"/>
                                        </p:tgtEl>
                                        <p:attrNameLst>
                                          <p:attrName>style.visibility</p:attrName>
                                        </p:attrNameLst>
                                      </p:cBhvr>
                                      <p:to>
                                        <p:strVal val="visible"/>
                                      </p:to>
                                    </p:set>
                                    <p:animEffect transition="in" filter="wipe(left)">
                                      <p:cBhvr>
                                        <p:cTn id="253" dur="500"/>
                                        <p:tgtEl>
                                          <p:spTgt spid="124"/>
                                        </p:tgtEl>
                                      </p:cBhvr>
                                    </p:animEffect>
                                  </p:childTnLst>
                                </p:cTn>
                              </p:par>
                            </p:childTnLst>
                          </p:cTn>
                        </p:par>
                      </p:childTnLst>
                    </p:cTn>
                  </p:par>
                  <p:par>
                    <p:cTn id="254" fill="hold">
                      <p:stCondLst>
                        <p:cond delay="indefinite"/>
                      </p:stCondLst>
                      <p:childTnLst>
                        <p:par>
                          <p:cTn id="255" fill="hold">
                            <p:stCondLst>
                              <p:cond delay="0"/>
                            </p:stCondLst>
                            <p:childTnLst>
                              <p:par>
                                <p:cTn id="256" presetID="22" presetClass="entr" presetSubtype="8" fill="hold" grpId="0" nodeType="clickEffect">
                                  <p:stCondLst>
                                    <p:cond delay="0"/>
                                  </p:stCondLst>
                                  <p:childTnLst>
                                    <p:set>
                                      <p:cBhvr>
                                        <p:cTn id="257" dur="1" fill="hold">
                                          <p:stCondLst>
                                            <p:cond delay="0"/>
                                          </p:stCondLst>
                                        </p:cTn>
                                        <p:tgtEl>
                                          <p:spTgt spid="125"/>
                                        </p:tgtEl>
                                        <p:attrNameLst>
                                          <p:attrName>style.visibility</p:attrName>
                                        </p:attrNameLst>
                                      </p:cBhvr>
                                      <p:to>
                                        <p:strVal val="visible"/>
                                      </p:to>
                                    </p:set>
                                    <p:animEffect transition="in" filter="wipe(left)">
                                      <p:cBhvr>
                                        <p:cTn id="258" dur="500"/>
                                        <p:tgtEl>
                                          <p:spTgt spid="125"/>
                                        </p:tgtEl>
                                      </p:cBhvr>
                                    </p:animEffect>
                                  </p:childTnLst>
                                </p:cTn>
                              </p:par>
                            </p:childTnLst>
                          </p:cTn>
                        </p:par>
                      </p:childTnLst>
                    </p:cTn>
                  </p:par>
                  <p:par>
                    <p:cTn id="259" fill="hold">
                      <p:stCondLst>
                        <p:cond delay="indefinite"/>
                      </p:stCondLst>
                      <p:childTnLst>
                        <p:par>
                          <p:cTn id="260" fill="hold">
                            <p:stCondLst>
                              <p:cond delay="0"/>
                            </p:stCondLst>
                            <p:childTnLst>
                              <p:par>
                                <p:cTn id="261" presetID="22" presetClass="entr" presetSubtype="8" fill="hold" grpId="0" nodeType="clickEffect">
                                  <p:stCondLst>
                                    <p:cond delay="0"/>
                                  </p:stCondLst>
                                  <p:childTnLst>
                                    <p:set>
                                      <p:cBhvr>
                                        <p:cTn id="262" dur="1" fill="hold">
                                          <p:stCondLst>
                                            <p:cond delay="0"/>
                                          </p:stCondLst>
                                        </p:cTn>
                                        <p:tgtEl>
                                          <p:spTgt spid="126"/>
                                        </p:tgtEl>
                                        <p:attrNameLst>
                                          <p:attrName>style.visibility</p:attrName>
                                        </p:attrNameLst>
                                      </p:cBhvr>
                                      <p:to>
                                        <p:strVal val="visible"/>
                                      </p:to>
                                    </p:set>
                                    <p:animEffect transition="in" filter="wipe(left)">
                                      <p:cBhvr>
                                        <p:cTn id="263"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4" grpId="0" animBg="1" autoUpdateAnimBg="0"/>
      <p:bldP spid="71705" grpId="0" animBg="1" autoUpdateAnimBg="0"/>
      <p:bldP spid="71706" grpId="0" autoUpdateAnimBg="0"/>
      <p:bldP spid="71707" grpId="0" autoUpdateAnimBg="0"/>
      <p:bldP spid="71708" grpId="0" animBg="1" autoUpdateAnimBg="0"/>
      <p:bldP spid="71709" grpId="0" animBg="1"/>
      <p:bldP spid="71710" grpId="0" autoUpdateAnimBg="0"/>
      <p:bldP spid="71712" grpId="0" autoUpdateAnimBg="0"/>
      <p:bldP spid="71713" grpId="0" animBg="1"/>
      <p:bldP spid="71714" grpId="0" animBg="1" autoUpdateAnimBg="0"/>
      <p:bldP spid="71715" grpId="0" animBg="1" autoUpdateAnimBg="0"/>
      <p:bldP spid="71716" grpId="0" animBg="1"/>
      <p:bldP spid="71717" grpId="0" autoUpdateAnimBg="0"/>
      <p:bldP spid="71718" grpId="0" animBg="1" autoUpdateAnimBg="0"/>
      <p:bldP spid="71719" grpId="0" animBg="1"/>
      <p:bldP spid="71720" grpId="0" autoUpdateAnimBg="0"/>
      <p:bldP spid="71721" grpId="0" animBg="1" autoUpdateAnimBg="0"/>
      <p:bldP spid="71722" grpId="0" animBg="1"/>
      <p:bldP spid="71723" grpId="0" autoUpdateAnimBg="0"/>
      <p:bldP spid="71724" grpId="0" animBg="1"/>
      <p:bldP spid="71725" grpId="0" animBg="1" autoUpdateAnimBg="0"/>
      <p:bldP spid="71726" grpId="0" animBg="1"/>
      <p:bldP spid="71727" grpId="0" autoUpdateAnimBg="0"/>
      <p:bldP spid="71728" grpId="0" animBg="1" autoUpdateAnimBg="0"/>
      <p:bldP spid="71729" grpId="0" animBg="1"/>
      <p:bldP spid="71730" grpId="0" autoUpdateAnimBg="0"/>
      <p:bldP spid="71731" grpId="0" animBg="1"/>
      <p:bldP spid="71732" grpId="0" animBg="1"/>
      <p:bldP spid="71733" grpId="0" autoUpdateAnimBg="0"/>
      <p:bldP spid="71734" grpId="0" animBg="1" autoUpdateAnimBg="0"/>
      <p:bldP spid="71735" grpId="0" animBg="1" autoUpdateAnimBg="0"/>
      <p:bldP spid="71736" grpId="0" autoUpdateAnimBg="0"/>
      <p:bldP spid="71737" grpId="0" animBg="1"/>
      <p:bldP spid="112" grpId="0" autoUpdateAnimBg="0"/>
      <p:bldP spid="113" grpId="0" autoUpdateAnimBg="0"/>
      <p:bldP spid="114" grpId="0" autoUpdateAnimBg="0"/>
      <p:bldP spid="115" grpId="0" autoUpdateAnimBg="0"/>
      <p:bldP spid="116" grpId="0" animBg="1"/>
      <p:bldP spid="117" grpId="0" autoUpdateAnimBg="0"/>
      <p:bldP spid="122" grpId="0" animBg="1" autoUpdateAnimBg="0"/>
      <p:bldP spid="122" grpId="1" animBg="1"/>
      <p:bldP spid="123" grpId="0" autoUpdateAnimBg="0"/>
      <p:bldP spid="124" grpId="0" autoUpdateAnimBg="0"/>
      <p:bldP spid="125" grpId="0" animBg="1"/>
      <p:bldP spid="126"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标注 1"/>
          <p:cNvSpPr/>
          <p:nvPr/>
        </p:nvSpPr>
        <p:spPr>
          <a:xfrm>
            <a:off x="5796136" y="3334340"/>
            <a:ext cx="2448272" cy="504056"/>
          </a:xfrm>
          <a:prstGeom prst="wedgeRoundRectCallout">
            <a:avLst>
              <a:gd name="adj1" fmla="val -89478"/>
              <a:gd name="adj2" fmla="val 186715"/>
              <a:gd name="adj3" fmla="val 16667"/>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为什么不是</a:t>
            </a:r>
            <a:r>
              <a:rPr lang="en-US" altLang="zh-CN"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Right?</a:t>
            </a:r>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矩形 2"/>
          <p:cNvSpPr/>
          <p:nvPr/>
        </p:nvSpPr>
        <p:spPr>
          <a:xfrm>
            <a:off x="323528" y="287352"/>
            <a:ext cx="8424936" cy="6093976"/>
          </a:xfrm>
          <a:prstGeom prst="rect">
            <a:avLst/>
          </a:prstGeom>
        </p:spPr>
        <p:txBody>
          <a:bodyPr wrap="square">
            <a:spAutoFit/>
          </a:bodyPr>
          <a:lstStyle/>
          <a:p>
            <a:pPr>
              <a:lnSpc>
                <a:spcPct val="125000"/>
              </a:lnSpc>
            </a:pPr>
            <a:r>
              <a:rPr lang="en-US" altLang="zh-CN" sz="2400" b="1" dirty="0" err="1">
                <a:latin typeface="Times New Roman" panose="02020603050405020304" pitchFamily="18" charset="0"/>
                <a:cs typeface="Times New Roman" panose="02020603050405020304" pitchFamily="18" charset="0"/>
              </a:rPr>
              <a:t>ElementType</a:t>
            </a:r>
            <a:r>
              <a:rPr lang="en-US" altLang="zh-CN" sz="2400" b="1" dirty="0">
                <a:latin typeface="Times New Roman" panose="02020603050405020304" pitchFamily="18" charset="0"/>
                <a:cs typeface="Times New Roman" panose="02020603050405020304" pitchFamily="18" charset="0"/>
              </a:rPr>
              <a:t> Median3( </a:t>
            </a:r>
            <a:r>
              <a:rPr lang="en-US" altLang="zh-CN" sz="2400" b="1" dirty="0" err="1">
                <a:latin typeface="Times New Roman" panose="02020603050405020304" pitchFamily="18" charset="0"/>
                <a:cs typeface="Times New Roman" panose="02020603050405020304" pitchFamily="18" charset="0"/>
              </a:rPr>
              <a:t>ElementType</a:t>
            </a:r>
            <a:r>
              <a:rPr lang="en-US" altLang="zh-CN" sz="2400" b="1" dirty="0">
                <a:latin typeface="Times New Roman" panose="02020603050405020304" pitchFamily="18" charset="0"/>
                <a:cs typeface="Times New Roman" panose="02020603050405020304" pitchFamily="18" charset="0"/>
              </a:rPr>
              <a:t> A[ ], </a:t>
            </a:r>
            <a:r>
              <a:rPr lang="en-US" altLang="zh-CN" sz="2400" b="1" dirty="0" err="1">
                <a:latin typeface="Times New Roman" panose="02020603050405020304" pitchFamily="18" charset="0"/>
                <a:cs typeface="Times New Roman" panose="02020603050405020304" pitchFamily="18" charset="0"/>
              </a:rPr>
              <a:t>int</a:t>
            </a:r>
            <a:r>
              <a:rPr lang="en-US" altLang="zh-CN" sz="2400" b="1" dirty="0">
                <a:latin typeface="Times New Roman" panose="02020603050405020304" pitchFamily="18" charset="0"/>
                <a:cs typeface="Times New Roman" panose="02020603050405020304" pitchFamily="18" charset="0"/>
              </a:rPr>
              <a:t> Left, </a:t>
            </a:r>
            <a:r>
              <a:rPr lang="en-US" altLang="zh-CN" sz="2400" b="1" dirty="0" err="1">
                <a:latin typeface="Times New Roman" panose="02020603050405020304" pitchFamily="18" charset="0"/>
                <a:cs typeface="Times New Roman" panose="02020603050405020304" pitchFamily="18" charset="0"/>
              </a:rPr>
              <a:t>int</a:t>
            </a:r>
            <a:r>
              <a:rPr lang="en-US" altLang="zh-CN" sz="2400" b="1" dirty="0">
                <a:latin typeface="Times New Roman" panose="02020603050405020304" pitchFamily="18" charset="0"/>
                <a:cs typeface="Times New Roman" panose="02020603050405020304" pitchFamily="18" charset="0"/>
              </a:rPr>
              <a:t> Right ){ </a:t>
            </a:r>
          </a:p>
          <a:p>
            <a:pPr>
              <a:lnSpc>
                <a:spcPct val="125000"/>
              </a:lnSpc>
            </a:pP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int</a:t>
            </a:r>
            <a:r>
              <a:rPr lang="en-US" altLang="zh-CN" sz="2400" b="1" dirty="0">
                <a:latin typeface="Times New Roman" panose="02020603050405020304" pitchFamily="18" charset="0"/>
                <a:cs typeface="Times New Roman" panose="02020603050405020304" pitchFamily="18" charset="0"/>
              </a:rPr>
              <a:t> Center = (</a:t>
            </a:r>
            <a:r>
              <a:rPr lang="en-US" altLang="zh-CN" sz="2400" b="1" dirty="0" err="1">
                <a:latin typeface="Times New Roman" panose="02020603050405020304" pitchFamily="18" charset="0"/>
                <a:cs typeface="Times New Roman" panose="02020603050405020304" pitchFamily="18" charset="0"/>
              </a:rPr>
              <a:t>Left+Right</a:t>
            </a:r>
            <a:r>
              <a:rPr lang="en-US" altLang="zh-CN" sz="2400" b="1" dirty="0">
                <a:latin typeface="Times New Roman" panose="02020603050405020304" pitchFamily="18" charset="0"/>
                <a:cs typeface="Times New Roman" panose="02020603050405020304" pitchFamily="18" charset="0"/>
              </a:rPr>
              <a:t>) / 2;</a:t>
            </a:r>
          </a:p>
          <a:p>
            <a:pPr>
              <a:lnSpc>
                <a:spcPct val="125000"/>
              </a:lnSpc>
            </a:pPr>
            <a:r>
              <a:rPr lang="en-US" altLang="zh-CN" sz="2400" b="1" dirty="0">
                <a:latin typeface="Times New Roman" panose="02020603050405020304" pitchFamily="18" charset="0"/>
                <a:cs typeface="Times New Roman" panose="02020603050405020304" pitchFamily="18" charset="0"/>
              </a:rPr>
              <a:t>     if ( A[Left] &gt; A[Center] )</a:t>
            </a:r>
          </a:p>
          <a:p>
            <a:pPr>
              <a:lnSpc>
                <a:spcPct val="125000"/>
              </a:lnSpc>
            </a:pPr>
            <a:r>
              <a:rPr lang="en-US" altLang="zh-CN" sz="2400" b="1" dirty="0">
                <a:latin typeface="Times New Roman" panose="02020603050405020304" pitchFamily="18" charset="0"/>
                <a:cs typeface="Times New Roman" panose="02020603050405020304" pitchFamily="18" charset="0"/>
              </a:rPr>
              <a:t>            Swap( &amp;A[Left], &amp;A[Center] );</a:t>
            </a:r>
          </a:p>
          <a:p>
            <a:pPr>
              <a:lnSpc>
                <a:spcPct val="125000"/>
              </a:lnSpc>
            </a:pPr>
            <a:r>
              <a:rPr lang="en-US" altLang="zh-CN" sz="2400" b="1" dirty="0">
                <a:latin typeface="Times New Roman" panose="02020603050405020304" pitchFamily="18" charset="0"/>
                <a:cs typeface="Times New Roman" panose="02020603050405020304" pitchFamily="18" charset="0"/>
              </a:rPr>
              <a:t>     if ( A[Left] &gt; A[Right] )</a:t>
            </a:r>
          </a:p>
          <a:p>
            <a:pPr>
              <a:lnSpc>
                <a:spcPct val="125000"/>
              </a:lnSpc>
            </a:pPr>
            <a:r>
              <a:rPr lang="en-US" altLang="zh-CN" sz="2400" b="1" dirty="0">
                <a:latin typeface="Times New Roman" panose="02020603050405020304" pitchFamily="18" charset="0"/>
                <a:cs typeface="Times New Roman" panose="02020603050405020304" pitchFamily="18" charset="0"/>
              </a:rPr>
              <a:t>            Swap( &amp;A[Left], &amp;A[Right] );</a:t>
            </a:r>
          </a:p>
          <a:p>
            <a:pPr>
              <a:lnSpc>
                <a:spcPct val="125000"/>
              </a:lnSpc>
            </a:pPr>
            <a:r>
              <a:rPr lang="en-US" altLang="zh-CN" sz="2400" b="1" dirty="0">
                <a:latin typeface="Times New Roman" panose="02020603050405020304" pitchFamily="18" charset="0"/>
                <a:cs typeface="Times New Roman" panose="02020603050405020304" pitchFamily="18" charset="0"/>
              </a:rPr>
              <a:t>     if ( A[Center] &gt; A[Right] )</a:t>
            </a:r>
          </a:p>
          <a:p>
            <a:pPr>
              <a:lnSpc>
                <a:spcPct val="125000"/>
              </a:lnSpc>
            </a:pPr>
            <a:r>
              <a:rPr lang="en-US" altLang="zh-CN" sz="2400" b="1" dirty="0">
                <a:latin typeface="Times New Roman" panose="02020603050405020304" pitchFamily="18" charset="0"/>
                <a:cs typeface="Times New Roman" panose="02020603050405020304" pitchFamily="18" charset="0"/>
              </a:rPr>
              <a:t>            Swap( &amp;A[Center], &amp;A[Right] );</a:t>
            </a:r>
          </a:p>
          <a:p>
            <a:pPr>
              <a:lnSpc>
                <a:spcPct val="125000"/>
              </a:lnSpc>
            </a:pPr>
            <a:r>
              <a:rPr lang="en-US" altLang="zh-CN" sz="2400" b="1" dirty="0">
                <a:solidFill>
                  <a:srgbClr val="FF0000"/>
                </a:solidFill>
                <a:latin typeface="Times New Roman" panose="02020603050405020304" pitchFamily="18" charset="0"/>
                <a:cs typeface="Times New Roman" panose="02020603050405020304" pitchFamily="18" charset="0"/>
              </a:rPr>
              <a:t>    </a:t>
            </a:r>
            <a:r>
              <a:rPr lang="en-US" altLang="zh-CN" sz="2000" b="1" dirty="0">
                <a:solidFill>
                  <a:srgbClr val="FF0000"/>
                </a:solidFill>
                <a:latin typeface="Times New Roman" panose="02020603050405020304" pitchFamily="18" charset="0"/>
                <a:cs typeface="Times New Roman" panose="02020603050405020304" pitchFamily="18" charset="0"/>
              </a:rPr>
              <a:t>/* </a:t>
            </a:r>
            <a:r>
              <a:rPr lang="zh-CN" altLang="en-US" sz="2000" b="1" dirty="0">
                <a:solidFill>
                  <a:srgbClr val="FF0000"/>
                </a:solidFill>
                <a:latin typeface="Times New Roman" panose="02020603050405020304" pitchFamily="18" charset="0"/>
                <a:cs typeface="Times New Roman" panose="02020603050405020304" pitchFamily="18" charset="0"/>
              </a:rPr>
              <a:t>此时</a:t>
            </a:r>
            <a:r>
              <a:rPr lang="en-US" altLang="zh-CN" sz="2000" b="1" dirty="0">
                <a:solidFill>
                  <a:srgbClr val="FF0000"/>
                </a:solidFill>
                <a:latin typeface="Times New Roman" panose="02020603050405020304" pitchFamily="18" charset="0"/>
                <a:cs typeface="Times New Roman" panose="02020603050405020304" pitchFamily="18" charset="0"/>
              </a:rPr>
              <a:t>A[Left] &lt;= A[Center] &lt;= A[Right] */</a:t>
            </a:r>
          </a:p>
          <a:p>
            <a:pPr>
              <a:lnSpc>
                <a:spcPct val="125000"/>
              </a:lnSpc>
            </a:pPr>
            <a:r>
              <a:rPr lang="en-US" altLang="zh-CN" sz="2400" b="1" dirty="0">
                <a:latin typeface="Times New Roman" panose="02020603050405020304" pitchFamily="18" charset="0"/>
                <a:cs typeface="Times New Roman" panose="02020603050405020304" pitchFamily="18" charset="0"/>
              </a:rPr>
              <a:t>     Swap( &amp;A[Center], &amp;A[Right-1] ); </a:t>
            </a:r>
            <a:r>
              <a:rPr lang="en-US" altLang="zh-CN" sz="2000" b="1" dirty="0">
                <a:solidFill>
                  <a:srgbClr val="FF0000"/>
                </a:solidFill>
                <a:latin typeface="Times New Roman" panose="02020603050405020304" pitchFamily="18" charset="0"/>
                <a:cs typeface="Times New Roman" panose="02020603050405020304" pitchFamily="18" charset="0"/>
              </a:rPr>
              <a:t>/* </a:t>
            </a:r>
            <a:r>
              <a:rPr lang="zh-CN" altLang="en-US" sz="2000" b="1" dirty="0">
                <a:solidFill>
                  <a:srgbClr val="FF0000"/>
                </a:solidFill>
                <a:latin typeface="Times New Roman" panose="02020603050405020304" pitchFamily="18" charset="0"/>
                <a:cs typeface="Times New Roman" panose="02020603050405020304" pitchFamily="18" charset="0"/>
              </a:rPr>
              <a:t>将基准</a:t>
            </a:r>
            <a:r>
              <a:rPr lang="en-US" altLang="zh-CN" sz="2000" b="1" dirty="0">
                <a:solidFill>
                  <a:srgbClr val="FF0000"/>
                </a:solidFill>
                <a:latin typeface="Times New Roman" panose="02020603050405020304" pitchFamily="18" charset="0"/>
                <a:cs typeface="Times New Roman" panose="02020603050405020304" pitchFamily="18" charset="0"/>
              </a:rPr>
              <a:t>Pivot</a:t>
            </a:r>
            <a:r>
              <a:rPr lang="zh-CN" altLang="en-US" sz="2000" b="1" dirty="0">
                <a:solidFill>
                  <a:srgbClr val="FF0000"/>
                </a:solidFill>
                <a:latin typeface="Times New Roman" panose="02020603050405020304" pitchFamily="18" charset="0"/>
                <a:cs typeface="Times New Roman" panose="02020603050405020304" pitchFamily="18" charset="0"/>
              </a:rPr>
              <a:t>藏到右边*</a:t>
            </a:r>
            <a:r>
              <a:rPr lang="en-US" altLang="zh-CN" sz="2000" b="1" dirty="0">
                <a:solidFill>
                  <a:srgbClr val="FF0000"/>
                </a:solidFill>
                <a:latin typeface="Times New Roman" panose="02020603050405020304" pitchFamily="18" charset="0"/>
                <a:cs typeface="Times New Roman" panose="02020603050405020304" pitchFamily="18" charset="0"/>
              </a:rPr>
              <a:t>/</a:t>
            </a:r>
          </a:p>
          <a:p>
            <a:pPr>
              <a:lnSpc>
                <a:spcPct val="125000"/>
              </a:lnSpc>
            </a:pPr>
            <a:r>
              <a:rPr lang="en-US" altLang="zh-CN" sz="2400" b="1" dirty="0">
                <a:latin typeface="Times New Roman" panose="02020603050405020304" pitchFamily="18" charset="0"/>
                <a:cs typeface="Times New Roman" panose="02020603050405020304" pitchFamily="18" charset="0"/>
              </a:rPr>
              <a:t>    </a:t>
            </a:r>
            <a:r>
              <a:rPr lang="en-US" altLang="zh-CN" sz="2000" b="1" dirty="0">
                <a:solidFill>
                  <a:srgbClr val="FF0000"/>
                </a:solidFill>
                <a:latin typeface="Times New Roman" panose="02020603050405020304" pitchFamily="18" charset="0"/>
                <a:cs typeface="Times New Roman" panose="02020603050405020304" pitchFamily="18" charset="0"/>
              </a:rPr>
              <a:t>/* </a:t>
            </a:r>
            <a:r>
              <a:rPr lang="zh-CN" altLang="en-US" sz="2000" b="1" dirty="0">
                <a:solidFill>
                  <a:srgbClr val="FF0000"/>
                </a:solidFill>
                <a:latin typeface="Times New Roman" panose="02020603050405020304" pitchFamily="18" charset="0"/>
                <a:cs typeface="Times New Roman" panose="02020603050405020304" pitchFamily="18" charset="0"/>
              </a:rPr>
              <a:t>只需要考虑</a:t>
            </a:r>
            <a:r>
              <a:rPr lang="en-US" altLang="zh-CN" sz="2000" b="1" dirty="0">
                <a:solidFill>
                  <a:srgbClr val="FF0000"/>
                </a:solidFill>
                <a:latin typeface="Times New Roman" panose="02020603050405020304" pitchFamily="18" charset="0"/>
                <a:cs typeface="Times New Roman" panose="02020603050405020304" pitchFamily="18" charset="0"/>
              </a:rPr>
              <a:t>A[Left+1] … A[Right-2] */</a:t>
            </a:r>
          </a:p>
          <a:p>
            <a:pPr>
              <a:lnSpc>
                <a:spcPct val="125000"/>
              </a:lnSpc>
            </a:pPr>
            <a:r>
              <a:rPr lang="en-US" altLang="zh-CN" sz="2400" b="1" dirty="0">
                <a:latin typeface="Times New Roman" panose="02020603050405020304" pitchFamily="18" charset="0"/>
                <a:cs typeface="Times New Roman" panose="02020603050405020304" pitchFamily="18" charset="0"/>
              </a:rPr>
              <a:t>     return  A[Right-1];  /* </a:t>
            </a:r>
            <a:r>
              <a:rPr lang="zh-CN" altLang="en-US" sz="2400" b="1" dirty="0">
                <a:latin typeface="Times New Roman" panose="02020603050405020304" pitchFamily="18" charset="0"/>
                <a:cs typeface="Times New Roman" panose="02020603050405020304" pitchFamily="18" charset="0"/>
              </a:rPr>
              <a:t>返回基准</a:t>
            </a:r>
            <a:r>
              <a:rPr lang="en-US" altLang="zh-CN" sz="2400" b="1" dirty="0">
                <a:latin typeface="Times New Roman" panose="02020603050405020304" pitchFamily="18" charset="0"/>
                <a:cs typeface="Times New Roman" panose="02020603050405020304" pitchFamily="18" charset="0"/>
              </a:rPr>
              <a:t>Pivot */</a:t>
            </a:r>
          </a:p>
          <a:p>
            <a:pPr>
              <a:lnSpc>
                <a:spcPct val="125000"/>
              </a:lnSpc>
            </a:pPr>
            <a:r>
              <a:rPr lang="en-US" altLang="zh-CN" sz="2400" b="1" dirty="0">
                <a:latin typeface="Times New Roman" panose="02020603050405020304" pitchFamily="18" charset="0"/>
                <a:cs typeface="Times New Roman" panose="02020603050405020304" pitchFamily="18" charset="0"/>
              </a:rPr>
              <a:t>}</a:t>
            </a:r>
          </a:p>
        </p:txBody>
      </p:sp>
      <mc:AlternateContent xmlns:mc="http://schemas.openxmlformats.org/markup-compatibility/2006" xmlns:pslz="http://schemas.microsoft.com/office/powerpoint/2016/slidezoom">
        <mc:Choice Requires="pslz">
          <p:graphicFrame>
            <p:nvGraphicFramePr>
              <p:cNvPr id="5" name="幻灯片缩放定位 4">
                <a:extLst>
                  <a:ext uri="{FF2B5EF4-FFF2-40B4-BE49-F238E27FC236}">
                    <a16:creationId xmlns:a16="http://schemas.microsoft.com/office/drawing/2014/main" id="{E47150A3-DA30-4185-8AAC-8D91CED9F77B}"/>
                  </a:ext>
                </a:extLst>
              </p:cNvPr>
              <p:cNvGraphicFramePr>
                <a:graphicFrameLocks noChangeAspect="1"/>
              </p:cNvGraphicFramePr>
              <p:nvPr>
                <p:extLst>
                  <p:ext uri="{D42A27DB-BD31-4B8C-83A1-F6EECF244321}">
                    <p14:modId xmlns:p14="http://schemas.microsoft.com/office/powerpoint/2010/main" val="3767023799"/>
                  </p:ext>
                </p:extLst>
              </p:nvPr>
            </p:nvGraphicFramePr>
            <p:xfrm>
              <a:off x="6432444" y="4903949"/>
              <a:ext cx="2286000" cy="1714500"/>
            </p:xfrm>
            <a:graphic>
              <a:graphicData uri="http://schemas.microsoft.com/office/powerpoint/2016/slidezoom">
                <pslz:sldZm>
                  <pslz:sldZmObj sldId="337" cId="366856876">
                    <pslz:zmPr id="{339C76EB-E399-4113-9BC7-9E4E2F043E9D}" transitionDur="1000">
                      <p166:blipFill xmlns:p166="http://schemas.microsoft.com/office/powerpoint/2016/6/main">
                        <a:blip r:embed="rId3"/>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5" name="幻灯片缩放定位 4">
                <a:hlinkClick r:id="rId4" action="ppaction://hlinksldjump"/>
                <a:extLst>
                  <a:ext uri="{FF2B5EF4-FFF2-40B4-BE49-F238E27FC236}">
                    <a16:creationId xmlns:a16="http://schemas.microsoft.com/office/drawing/2014/main" id="{E47150A3-DA30-4185-8AAC-8D91CED9F77B}"/>
                  </a:ext>
                </a:extLst>
              </p:cNvPr>
              <p:cNvPicPr>
                <a:picLocks noGrp="1" noRot="1" noChangeAspect="1" noMove="1" noResize="1" noEditPoints="1" noAdjustHandles="1" noChangeArrowheads="1" noChangeShapeType="1"/>
              </p:cNvPicPr>
              <p:nvPr/>
            </p:nvPicPr>
            <p:blipFill>
              <a:blip r:embed="rId5"/>
              <a:stretch>
                <a:fillRect/>
              </a:stretch>
            </p:blipFill>
            <p:spPr>
              <a:xfrm>
                <a:off x="6432444" y="4903949"/>
                <a:ext cx="2286000" cy="1714500"/>
              </a:xfrm>
              <a:prstGeom prst="rect">
                <a:avLst/>
              </a:prstGeom>
              <a:ln w="3175">
                <a:solidFill>
                  <a:prstClr val="ltGray"/>
                </a:solidFill>
              </a:ln>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1058416" y="2173261"/>
            <a:ext cx="6858000" cy="457200"/>
            <a:chOff x="576" y="864"/>
            <a:chExt cx="4320" cy="288"/>
          </a:xfrm>
        </p:grpSpPr>
        <p:sp>
          <p:nvSpPr>
            <p:cNvPr id="71685" name="Rectangle 5"/>
            <p:cNvSpPr>
              <a:spLocks noChangeArrowheads="1"/>
            </p:cNvSpPr>
            <p:nvPr/>
          </p:nvSpPr>
          <p:spPr bwMode="auto">
            <a:xfrm>
              <a:off x="576" y="864"/>
              <a:ext cx="432" cy="288"/>
            </a:xfrm>
            <a:prstGeom prst="rect">
              <a:avLst/>
            </a:prstGeom>
            <a:noFill/>
            <a:ln w="25400">
              <a:solidFill>
                <a:schemeClr val="tx1"/>
              </a:solidFill>
              <a:miter lim="800000"/>
              <a:headEnd/>
              <a:tailEnd/>
            </a:ln>
            <a:effectLst/>
          </p:spPr>
          <p:txBody>
            <a:bodyPr wrap="none" anchor="ctr"/>
            <a:lstStyle/>
            <a:p>
              <a:pPr algn="ctr"/>
              <a:r>
                <a:rPr lang="en-US" altLang="zh-CN" b="1" dirty="0"/>
                <a:t>8</a:t>
              </a:r>
            </a:p>
          </p:txBody>
        </p:sp>
        <p:sp>
          <p:nvSpPr>
            <p:cNvPr id="71686" name="Rectangle 6"/>
            <p:cNvSpPr>
              <a:spLocks noChangeArrowheads="1"/>
            </p:cNvSpPr>
            <p:nvPr/>
          </p:nvSpPr>
          <p:spPr bwMode="auto">
            <a:xfrm>
              <a:off x="1008" y="864"/>
              <a:ext cx="432" cy="288"/>
            </a:xfrm>
            <a:prstGeom prst="rect">
              <a:avLst/>
            </a:prstGeom>
            <a:noFill/>
            <a:ln w="25400">
              <a:solidFill>
                <a:schemeClr val="tx1"/>
              </a:solidFill>
              <a:miter lim="800000"/>
              <a:headEnd/>
              <a:tailEnd/>
            </a:ln>
            <a:effectLst/>
          </p:spPr>
          <p:txBody>
            <a:bodyPr wrap="none" anchor="ctr"/>
            <a:lstStyle/>
            <a:p>
              <a:pPr algn="ctr"/>
              <a:r>
                <a:rPr lang="en-US" altLang="zh-CN" b="1"/>
                <a:t>1</a:t>
              </a:r>
            </a:p>
          </p:txBody>
        </p:sp>
        <p:sp>
          <p:nvSpPr>
            <p:cNvPr id="71687" name="Rectangle 7"/>
            <p:cNvSpPr>
              <a:spLocks noChangeArrowheads="1"/>
            </p:cNvSpPr>
            <p:nvPr/>
          </p:nvSpPr>
          <p:spPr bwMode="auto">
            <a:xfrm>
              <a:off x="1440" y="864"/>
              <a:ext cx="432" cy="288"/>
            </a:xfrm>
            <a:prstGeom prst="rect">
              <a:avLst/>
            </a:prstGeom>
            <a:noFill/>
            <a:ln w="25400">
              <a:solidFill>
                <a:schemeClr val="tx1"/>
              </a:solidFill>
              <a:miter lim="800000"/>
              <a:headEnd/>
              <a:tailEnd/>
            </a:ln>
            <a:effectLst/>
          </p:spPr>
          <p:txBody>
            <a:bodyPr wrap="none" anchor="ctr"/>
            <a:lstStyle/>
            <a:p>
              <a:pPr algn="ctr"/>
              <a:r>
                <a:rPr lang="en-US" altLang="zh-CN" b="1"/>
                <a:t>4</a:t>
              </a:r>
            </a:p>
          </p:txBody>
        </p:sp>
        <p:sp>
          <p:nvSpPr>
            <p:cNvPr id="71688" name="Rectangle 8"/>
            <p:cNvSpPr>
              <a:spLocks noChangeArrowheads="1"/>
            </p:cNvSpPr>
            <p:nvPr/>
          </p:nvSpPr>
          <p:spPr bwMode="auto">
            <a:xfrm>
              <a:off x="1872" y="864"/>
              <a:ext cx="432" cy="288"/>
            </a:xfrm>
            <a:prstGeom prst="rect">
              <a:avLst/>
            </a:prstGeom>
            <a:noFill/>
            <a:ln w="25400">
              <a:solidFill>
                <a:schemeClr val="tx1"/>
              </a:solidFill>
              <a:miter lim="800000"/>
              <a:headEnd/>
              <a:tailEnd/>
            </a:ln>
            <a:effectLst/>
          </p:spPr>
          <p:txBody>
            <a:bodyPr wrap="none" anchor="ctr"/>
            <a:lstStyle/>
            <a:p>
              <a:pPr algn="ctr"/>
              <a:r>
                <a:rPr lang="en-US" altLang="zh-CN" b="1"/>
                <a:t>9</a:t>
              </a:r>
            </a:p>
          </p:txBody>
        </p:sp>
        <p:sp>
          <p:nvSpPr>
            <p:cNvPr id="71689" name="Rectangle 9"/>
            <p:cNvSpPr>
              <a:spLocks noChangeArrowheads="1"/>
            </p:cNvSpPr>
            <p:nvPr/>
          </p:nvSpPr>
          <p:spPr bwMode="auto">
            <a:xfrm>
              <a:off x="2304" y="864"/>
              <a:ext cx="432" cy="288"/>
            </a:xfrm>
            <a:prstGeom prst="rect">
              <a:avLst/>
            </a:prstGeom>
            <a:noFill/>
            <a:ln w="25400">
              <a:solidFill>
                <a:schemeClr val="tx1"/>
              </a:solidFill>
              <a:miter lim="800000"/>
              <a:headEnd/>
              <a:tailEnd/>
            </a:ln>
            <a:effectLst/>
          </p:spPr>
          <p:txBody>
            <a:bodyPr wrap="none" anchor="ctr"/>
            <a:lstStyle/>
            <a:p>
              <a:pPr algn="ctr"/>
              <a:r>
                <a:rPr lang="en-US" altLang="zh-CN" b="1"/>
                <a:t>0</a:t>
              </a:r>
            </a:p>
          </p:txBody>
        </p:sp>
        <p:sp>
          <p:nvSpPr>
            <p:cNvPr id="71690" name="Rectangle 10"/>
            <p:cNvSpPr>
              <a:spLocks noChangeArrowheads="1"/>
            </p:cNvSpPr>
            <p:nvPr/>
          </p:nvSpPr>
          <p:spPr bwMode="auto">
            <a:xfrm>
              <a:off x="2736" y="864"/>
              <a:ext cx="432" cy="288"/>
            </a:xfrm>
            <a:prstGeom prst="rect">
              <a:avLst/>
            </a:prstGeom>
            <a:noFill/>
            <a:ln w="25400">
              <a:solidFill>
                <a:schemeClr val="tx1"/>
              </a:solidFill>
              <a:miter lim="800000"/>
              <a:headEnd/>
              <a:tailEnd/>
            </a:ln>
            <a:effectLst/>
          </p:spPr>
          <p:txBody>
            <a:bodyPr wrap="none" anchor="ctr"/>
            <a:lstStyle/>
            <a:p>
              <a:pPr algn="ctr"/>
              <a:r>
                <a:rPr lang="en-US" altLang="zh-CN" b="1"/>
                <a:t>3</a:t>
              </a:r>
            </a:p>
          </p:txBody>
        </p:sp>
        <p:sp>
          <p:nvSpPr>
            <p:cNvPr id="71691" name="Rectangle 11"/>
            <p:cNvSpPr>
              <a:spLocks noChangeArrowheads="1"/>
            </p:cNvSpPr>
            <p:nvPr/>
          </p:nvSpPr>
          <p:spPr bwMode="auto">
            <a:xfrm>
              <a:off x="3168" y="864"/>
              <a:ext cx="432" cy="288"/>
            </a:xfrm>
            <a:prstGeom prst="rect">
              <a:avLst/>
            </a:prstGeom>
            <a:noFill/>
            <a:ln w="25400">
              <a:solidFill>
                <a:schemeClr val="tx1"/>
              </a:solidFill>
              <a:miter lim="800000"/>
              <a:headEnd/>
              <a:tailEnd/>
            </a:ln>
            <a:effectLst/>
          </p:spPr>
          <p:txBody>
            <a:bodyPr wrap="none" anchor="ctr"/>
            <a:lstStyle/>
            <a:p>
              <a:pPr algn="ctr"/>
              <a:r>
                <a:rPr lang="en-US" altLang="zh-CN" b="1"/>
                <a:t>5</a:t>
              </a:r>
            </a:p>
          </p:txBody>
        </p:sp>
        <p:sp>
          <p:nvSpPr>
            <p:cNvPr id="71692" name="Rectangle 12"/>
            <p:cNvSpPr>
              <a:spLocks noChangeArrowheads="1"/>
            </p:cNvSpPr>
            <p:nvPr/>
          </p:nvSpPr>
          <p:spPr bwMode="auto">
            <a:xfrm>
              <a:off x="3600" y="864"/>
              <a:ext cx="432" cy="288"/>
            </a:xfrm>
            <a:prstGeom prst="rect">
              <a:avLst/>
            </a:prstGeom>
            <a:noFill/>
            <a:ln w="25400">
              <a:solidFill>
                <a:schemeClr val="tx1"/>
              </a:solidFill>
              <a:miter lim="800000"/>
              <a:headEnd/>
              <a:tailEnd/>
            </a:ln>
            <a:effectLst/>
          </p:spPr>
          <p:txBody>
            <a:bodyPr wrap="none" anchor="ctr"/>
            <a:lstStyle/>
            <a:p>
              <a:pPr algn="ctr"/>
              <a:r>
                <a:rPr lang="en-US" altLang="zh-CN" b="1"/>
                <a:t>2</a:t>
              </a:r>
            </a:p>
          </p:txBody>
        </p:sp>
        <p:sp>
          <p:nvSpPr>
            <p:cNvPr id="71693" name="Rectangle 13"/>
            <p:cNvSpPr>
              <a:spLocks noChangeArrowheads="1"/>
            </p:cNvSpPr>
            <p:nvPr/>
          </p:nvSpPr>
          <p:spPr bwMode="auto">
            <a:xfrm>
              <a:off x="4032" y="864"/>
              <a:ext cx="432" cy="288"/>
            </a:xfrm>
            <a:prstGeom prst="rect">
              <a:avLst/>
            </a:prstGeom>
            <a:noFill/>
            <a:ln w="25400">
              <a:solidFill>
                <a:schemeClr val="tx1"/>
              </a:solidFill>
              <a:miter lim="800000"/>
              <a:headEnd/>
              <a:tailEnd/>
            </a:ln>
            <a:effectLst/>
          </p:spPr>
          <p:txBody>
            <a:bodyPr wrap="none" anchor="ctr"/>
            <a:lstStyle/>
            <a:p>
              <a:pPr algn="ctr"/>
              <a:r>
                <a:rPr lang="en-US" altLang="zh-CN" b="1"/>
                <a:t>7</a:t>
              </a:r>
            </a:p>
          </p:txBody>
        </p:sp>
        <p:sp>
          <p:nvSpPr>
            <p:cNvPr id="71694" name="Rectangle 14"/>
            <p:cNvSpPr>
              <a:spLocks noChangeArrowheads="1"/>
            </p:cNvSpPr>
            <p:nvPr/>
          </p:nvSpPr>
          <p:spPr bwMode="auto">
            <a:xfrm>
              <a:off x="4464" y="864"/>
              <a:ext cx="432" cy="288"/>
            </a:xfrm>
            <a:prstGeom prst="rect">
              <a:avLst/>
            </a:prstGeom>
            <a:noFill/>
            <a:ln w="25400">
              <a:solidFill>
                <a:schemeClr val="tx1"/>
              </a:solidFill>
              <a:miter lim="800000"/>
              <a:headEnd/>
              <a:tailEnd/>
            </a:ln>
            <a:effectLst/>
          </p:spPr>
          <p:txBody>
            <a:bodyPr wrap="none" anchor="ctr"/>
            <a:lstStyle/>
            <a:p>
              <a:pPr algn="ctr"/>
              <a:r>
                <a:rPr lang="en-US" altLang="zh-CN" b="1">
                  <a:solidFill>
                    <a:srgbClr val="FF0000"/>
                  </a:solidFill>
                </a:rPr>
                <a:t>6</a:t>
              </a:r>
            </a:p>
          </p:txBody>
        </p:sp>
      </p:grpSp>
      <p:sp>
        <p:nvSpPr>
          <p:cNvPr id="66" name="Rectangle 5"/>
          <p:cNvSpPr>
            <a:spLocks noChangeArrowheads="1"/>
          </p:cNvSpPr>
          <p:nvPr/>
        </p:nvSpPr>
        <p:spPr bwMode="auto">
          <a:xfrm>
            <a:off x="369383" y="2173964"/>
            <a:ext cx="685800" cy="457200"/>
          </a:xfrm>
          <a:prstGeom prst="rect">
            <a:avLst/>
          </a:prstGeom>
          <a:noFill/>
          <a:ln w="25400">
            <a:solidFill>
              <a:schemeClr val="tx1"/>
            </a:solidFill>
            <a:miter lim="800000"/>
            <a:headEnd/>
            <a:tailEnd/>
          </a:ln>
          <a:effectLst/>
        </p:spPr>
        <p:txBody>
          <a:bodyPr wrap="none" anchor="ctr"/>
          <a:lstStyle/>
          <a:p>
            <a:pPr algn="ctr"/>
            <a:r>
              <a:rPr lang="en-US" altLang="zh-CN" b="1" dirty="0"/>
              <a:t>?</a:t>
            </a:r>
          </a:p>
        </p:txBody>
      </p:sp>
      <p:sp>
        <p:nvSpPr>
          <p:cNvPr id="67" name="Rectangle 5"/>
          <p:cNvSpPr>
            <a:spLocks noChangeArrowheads="1"/>
          </p:cNvSpPr>
          <p:nvPr/>
        </p:nvSpPr>
        <p:spPr bwMode="auto">
          <a:xfrm>
            <a:off x="7918648" y="2166396"/>
            <a:ext cx="685800" cy="468000"/>
          </a:xfrm>
          <a:prstGeom prst="rect">
            <a:avLst/>
          </a:prstGeom>
          <a:noFill/>
          <a:ln w="25400">
            <a:solidFill>
              <a:schemeClr val="tx1"/>
            </a:solidFill>
            <a:miter lim="800000"/>
            <a:headEnd/>
            <a:tailEnd/>
          </a:ln>
          <a:effectLst/>
        </p:spPr>
        <p:txBody>
          <a:bodyPr wrap="none" anchor="ctr"/>
          <a:lstStyle/>
          <a:p>
            <a:pPr algn="ctr"/>
            <a:r>
              <a:rPr lang="en-US" altLang="zh-CN" b="1" dirty="0"/>
              <a:t>?</a:t>
            </a:r>
          </a:p>
        </p:txBody>
      </p:sp>
      <p:sp>
        <p:nvSpPr>
          <p:cNvPr id="68" name="Rectangle 3"/>
          <p:cNvSpPr>
            <a:spLocks noChangeArrowheads="1"/>
          </p:cNvSpPr>
          <p:nvPr/>
        </p:nvSpPr>
        <p:spPr bwMode="auto">
          <a:xfrm>
            <a:off x="452072" y="260648"/>
            <a:ext cx="8152376" cy="1113766"/>
          </a:xfrm>
          <a:prstGeom prst="rect">
            <a:avLst/>
          </a:prstGeom>
          <a:noFill/>
          <a:ln w="25400">
            <a:noFill/>
            <a:miter lim="800000"/>
            <a:headEnd/>
            <a:tailEnd/>
          </a:ln>
          <a:effectLst/>
        </p:spPr>
        <p:txBody>
          <a:bodyPr wrap="square">
            <a:spAutoFit/>
          </a:bodyPr>
          <a:lstStyle/>
          <a:p>
            <a:pPr>
              <a:lnSpc>
                <a:spcPct val="150000"/>
              </a:lnSpc>
            </a:pPr>
            <a:r>
              <a:rPr lang="zh-CN" altLang="en-US" sz="2400" b="1" dirty="0">
                <a:solidFill>
                  <a:srgbClr val="3333FF"/>
                </a:solidFill>
                <a:latin typeface="黑体" panose="02010609060101010101" pitchFamily="49" charset="-122"/>
                <a:ea typeface="黑体" panose="02010609060101010101" pitchFamily="49" charset="-122"/>
                <a:sym typeface="Wingdings" pitchFamily="2" charset="2"/>
              </a:rPr>
              <a:t>当将</a:t>
            </a:r>
            <a:r>
              <a:rPr lang="en-US" altLang="zh-CN" sz="2400" b="1" dirty="0">
                <a:solidFill>
                  <a:srgbClr val="FF0000"/>
                </a:solidFill>
                <a:latin typeface="Times New Roman" panose="02020603050405020304" pitchFamily="18" charset="0"/>
                <a:cs typeface="Times New Roman" panose="02020603050405020304" pitchFamily="18" charset="0"/>
              </a:rPr>
              <a:t>A[Low]</a:t>
            </a:r>
            <a:r>
              <a:rPr lang="zh-CN" altLang="en-US" sz="2400" b="1" dirty="0">
                <a:solidFill>
                  <a:srgbClr val="FF0000"/>
                </a:solidFill>
                <a:latin typeface="Times New Roman" panose="02020603050405020304" pitchFamily="18" charset="0"/>
                <a:cs typeface="Times New Roman" panose="02020603050405020304" pitchFamily="18" charset="0"/>
              </a:rPr>
              <a:t>、</a:t>
            </a:r>
            <a:r>
              <a:rPr lang="en-US" altLang="zh-CN" sz="2400" b="1" dirty="0">
                <a:solidFill>
                  <a:srgbClr val="FF0000"/>
                </a:solidFill>
                <a:latin typeface="Times New Roman" panose="02020603050405020304" pitchFamily="18" charset="0"/>
                <a:cs typeface="Times New Roman" panose="02020603050405020304" pitchFamily="18" charset="0"/>
              </a:rPr>
              <a:t>A[High] </a:t>
            </a:r>
            <a:r>
              <a:rPr lang="zh-CN" altLang="en-US" sz="2400" b="1" dirty="0">
                <a:solidFill>
                  <a:srgbClr val="FF0000"/>
                </a:solidFill>
                <a:latin typeface="Times New Roman" panose="02020603050405020304" pitchFamily="18" charset="0"/>
                <a:cs typeface="Times New Roman" panose="02020603050405020304" pitchFamily="18" charset="0"/>
              </a:rPr>
              <a:t>、</a:t>
            </a:r>
            <a:r>
              <a:rPr lang="en-US" altLang="zh-CN" sz="2400" b="1" dirty="0">
                <a:solidFill>
                  <a:srgbClr val="FF0000"/>
                </a:solidFill>
                <a:latin typeface="Times New Roman" panose="02020603050405020304" pitchFamily="18" charset="0"/>
                <a:cs typeface="Times New Roman" panose="02020603050405020304" pitchFamily="18" charset="0"/>
              </a:rPr>
              <a:t>A[(</a:t>
            </a:r>
            <a:r>
              <a:rPr lang="en-US" altLang="zh-CN" sz="2400" b="1" dirty="0" err="1">
                <a:solidFill>
                  <a:srgbClr val="FF0000"/>
                </a:solidFill>
                <a:latin typeface="Times New Roman" panose="02020603050405020304" pitchFamily="18" charset="0"/>
                <a:cs typeface="Times New Roman" panose="02020603050405020304" pitchFamily="18" charset="0"/>
              </a:rPr>
              <a:t>Low+High</a:t>
            </a:r>
            <a:r>
              <a:rPr lang="en-US" altLang="zh-CN" sz="2400" b="1" dirty="0">
                <a:solidFill>
                  <a:srgbClr val="FF0000"/>
                </a:solidFill>
                <a:latin typeface="Times New Roman" panose="02020603050405020304" pitchFamily="18" charset="0"/>
                <a:cs typeface="Times New Roman" panose="02020603050405020304" pitchFamily="18" charset="0"/>
              </a:rPr>
              <a:t>)/2]</a:t>
            </a:r>
            <a:r>
              <a:rPr lang="zh-CN" altLang="en-US" sz="2400" b="1" dirty="0">
                <a:solidFill>
                  <a:srgbClr val="3333FF"/>
                </a:solidFill>
                <a:latin typeface="黑体" panose="02010609060101010101" pitchFamily="49" charset="-122"/>
                <a:ea typeface="黑体" panose="02010609060101010101" pitchFamily="49" charset="-122"/>
              </a:rPr>
              <a:t>三者关键字的中值作为主元时，过程是怎样的？</a:t>
            </a:r>
            <a:r>
              <a:rPr lang="en-US" altLang="zh-CN" sz="2400" b="1" dirty="0">
                <a:solidFill>
                  <a:srgbClr val="3333FF"/>
                </a:solidFill>
                <a:latin typeface="黑体" panose="02010609060101010101" pitchFamily="49" charset="-122"/>
                <a:ea typeface="黑体" panose="02010609060101010101" pitchFamily="49" charset="-122"/>
              </a:rPr>
              <a:t> </a:t>
            </a:r>
          </a:p>
        </p:txBody>
      </p:sp>
      <p:sp>
        <p:nvSpPr>
          <p:cNvPr id="6" name="圆角矩形标注 5"/>
          <p:cNvSpPr/>
          <p:nvPr/>
        </p:nvSpPr>
        <p:spPr>
          <a:xfrm>
            <a:off x="827584" y="3356992"/>
            <a:ext cx="1008112" cy="504056"/>
          </a:xfrm>
          <a:prstGeom prst="wedgeRoundRectCallout">
            <a:avLst>
              <a:gd name="adj1" fmla="val -58182"/>
              <a:gd name="adj2" fmla="val -178666"/>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solidFill>
                  <a:srgbClr val="C00000"/>
                </a:solidFill>
              </a:rPr>
              <a:t>A[Low]</a:t>
            </a:r>
            <a:endParaRPr lang="zh-CN" altLang="en-US" sz="2000" b="1" dirty="0">
              <a:solidFill>
                <a:srgbClr val="C00000"/>
              </a:solidFill>
            </a:endParaRPr>
          </a:p>
        </p:txBody>
      </p:sp>
      <p:sp>
        <p:nvSpPr>
          <p:cNvPr id="70" name="圆角矩形标注 69"/>
          <p:cNvSpPr/>
          <p:nvPr/>
        </p:nvSpPr>
        <p:spPr>
          <a:xfrm>
            <a:off x="6948264" y="3356992"/>
            <a:ext cx="1008112" cy="504056"/>
          </a:xfrm>
          <a:prstGeom prst="wedgeRoundRectCallout">
            <a:avLst>
              <a:gd name="adj1" fmla="val 74139"/>
              <a:gd name="adj2" fmla="val -17439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solidFill>
                  <a:srgbClr val="C00000"/>
                </a:solidFill>
              </a:rPr>
              <a:t>A[High]</a:t>
            </a:r>
            <a:endParaRPr lang="zh-CN" altLang="en-US" sz="2000" b="1" dirty="0">
              <a:solidFill>
                <a:srgbClr val="C00000"/>
              </a:solidFill>
            </a:endParaRPr>
          </a:p>
        </p:txBody>
      </p:sp>
      <p:sp>
        <p:nvSpPr>
          <p:cNvPr id="20" name="Rectangle 3"/>
          <p:cNvSpPr>
            <a:spLocks noChangeArrowheads="1"/>
          </p:cNvSpPr>
          <p:nvPr/>
        </p:nvSpPr>
        <p:spPr bwMode="auto">
          <a:xfrm>
            <a:off x="467544" y="4470211"/>
            <a:ext cx="8152376" cy="830997"/>
          </a:xfrm>
          <a:prstGeom prst="rect">
            <a:avLst/>
          </a:prstGeom>
          <a:noFill/>
          <a:ln w="25400">
            <a:noFill/>
            <a:miter lim="800000"/>
            <a:headEnd/>
            <a:tailEnd/>
          </a:ln>
          <a:effectLst/>
        </p:spPr>
        <p:txBody>
          <a:bodyPr wrap="square">
            <a:spAutoFit/>
          </a:bodyPr>
          <a:lstStyle/>
          <a:p>
            <a:pPr>
              <a:lnSpc>
                <a:spcPct val="200000"/>
              </a:lnSpc>
            </a:pPr>
            <a:r>
              <a:rPr lang="zh-CN" altLang="en-US" sz="2400" b="1" dirty="0">
                <a:solidFill>
                  <a:srgbClr val="3333FF"/>
                </a:solidFill>
                <a:latin typeface="黑体" panose="02010609060101010101" pitchFamily="49" charset="-122"/>
                <a:ea typeface="黑体" panose="02010609060101010101" pitchFamily="49" charset="-122"/>
                <a:sym typeface="Wingdings" pitchFamily="2" charset="2"/>
              </a:rPr>
              <a:t>所以有下面的解决方案：</a:t>
            </a:r>
            <a:endParaRPr lang="en-US" altLang="zh-CN" sz="2400" b="1" dirty="0">
              <a:solidFill>
                <a:srgbClr val="3333FF"/>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66856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6" grpId="0" animBg="1"/>
      <p:bldP spid="70" grpId="0" animBg="1"/>
      <p:bldP spid="2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332656"/>
            <a:ext cx="8280920" cy="5909310"/>
          </a:xfrm>
          <a:prstGeom prst="rect">
            <a:avLst/>
          </a:prstGeom>
        </p:spPr>
        <p:txBody>
          <a:bodyPr wrap="square">
            <a:spAutoFit/>
          </a:bodyPr>
          <a:lstStyle/>
          <a:p>
            <a:r>
              <a:rPr lang="en-US" altLang="zh-CN" sz="2000" b="1" dirty="0">
                <a:latin typeface="Times New Roman" panose="02020603050405020304" pitchFamily="18" charset="0"/>
                <a:cs typeface="Times New Roman" panose="02020603050405020304" pitchFamily="18" charset="0"/>
              </a:rPr>
              <a:t>void </a:t>
            </a:r>
            <a:r>
              <a:rPr lang="en-US" altLang="zh-CN" sz="2000" b="1" dirty="0" err="1">
                <a:latin typeface="Times New Roman" panose="02020603050405020304" pitchFamily="18" charset="0"/>
                <a:cs typeface="Times New Roman" panose="02020603050405020304" pitchFamily="18" charset="0"/>
              </a:rPr>
              <a:t>Qsort</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ElementType</a:t>
            </a:r>
            <a:r>
              <a:rPr lang="en-US" altLang="zh-CN" sz="2000" b="1" dirty="0">
                <a:latin typeface="Times New Roman" panose="02020603050405020304" pitchFamily="18" charset="0"/>
                <a:cs typeface="Times New Roman" panose="02020603050405020304" pitchFamily="18" charset="0"/>
              </a:rPr>
              <a:t> A[], </a:t>
            </a:r>
            <a:r>
              <a:rPr lang="en-US" altLang="zh-CN" sz="2000" b="1" dirty="0" err="1">
                <a:latin typeface="Times New Roman" panose="02020603050405020304" pitchFamily="18" charset="0"/>
                <a:cs typeface="Times New Roman" panose="02020603050405020304" pitchFamily="18" charset="0"/>
              </a:rPr>
              <a:t>int</a:t>
            </a:r>
            <a:r>
              <a:rPr lang="en-US" altLang="zh-CN" sz="2000" b="1" dirty="0">
                <a:latin typeface="Times New Roman" panose="02020603050405020304" pitchFamily="18" charset="0"/>
                <a:cs typeface="Times New Roman" panose="02020603050405020304" pitchFamily="18" charset="0"/>
              </a:rPr>
              <a:t> Left, </a:t>
            </a:r>
            <a:r>
              <a:rPr lang="en-US" altLang="zh-CN" sz="2000" b="1" dirty="0" err="1">
                <a:latin typeface="Times New Roman" panose="02020603050405020304" pitchFamily="18" charset="0"/>
                <a:cs typeface="Times New Roman" panose="02020603050405020304" pitchFamily="18" charset="0"/>
              </a:rPr>
              <a:t>int</a:t>
            </a:r>
            <a:r>
              <a:rPr lang="en-US" altLang="zh-CN" sz="2000" b="1" dirty="0">
                <a:latin typeface="Times New Roman" panose="02020603050405020304" pitchFamily="18" charset="0"/>
                <a:cs typeface="Times New Roman" panose="02020603050405020304" pitchFamily="18" charset="0"/>
              </a:rPr>
              <a:t> Right )</a:t>
            </a:r>
          </a:p>
          <a:p>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int</a:t>
            </a:r>
            <a:r>
              <a:rPr lang="en-US" altLang="zh-CN" sz="2000" b="1" dirty="0">
                <a:latin typeface="Times New Roman" panose="02020603050405020304" pitchFamily="18" charset="0"/>
                <a:cs typeface="Times New Roman" panose="02020603050405020304" pitchFamily="18" charset="0"/>
              </a:rPr>
              <a:t> Pivot, Cutoff, Low, High;</a:t>
            </a:r>
          </a:p>
          <a:p>
            <a:r>
              <a:rPr lang="en-US" altLang="zh-CN" sz="2000" b="1" dirty="0">
                <a:latin typeface="Times New Roman" panose="02020603050405020304" pitchFamily="18" charset="0"/>
                <a:cs typeface="Times New Roman" panose="02020603050405020304" pitchFamily="18" charset="0"/>
              </a:rPr>
              <a:t>      if ( Cutoff &lt;= Right-Left )</a:t>
            </a:r>
            <a:r>
              <a:rPr lang="en-US" altLang="zh-CN" sz="2000" b="1" dirty="0">
                <a:solidFill>
                  <a:srgbClr val="FF0000"/>
                </a:solidFill>
                <a:latin typeface="Times New Roman" panose="02020603050405020304" pitchFamily="18" charset="0"/>
                <a:cs typeface="Times New Roman" panose="02020603050405020304" pitchFamily="18" charset="0"/>
              </a:rPr>
              <a:t> { </a:t>
            </a:r>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如果序列元素充分多，进入快排 *</a:t>
            </a:r>
            <a:r>
              <a:rPr lang="en-US" altLang="zh-CN" sz="2000" b="1" dirty="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          Pivot = Median3( A, Left, Right ); /* </a:t>
            </a:r>
            <a:r>
              <a:rPr lang="zh-CN" altLang="en-US" sz="2000" b="1" dirty="0">
                <a:latin typeface="Times New Roman" panose="02020603050405020304" pitchFamily="18" charset="0"/>
                <a:cs typeface="Times New Roman" panose="02020603050405020304" pitchFamily="18" charset="0"/>
              </a:rPr>
              <a:t>选基准 *</a:t>
            </a:r>
            <a:r>
              <a:rPr lang="en-US" altLang="zh-CN" sz="2000" b="1" dirty="0">
                <a:latin typeface="Times New Roman" panose="02020603050405020304" pitchFamily="18" charset="0"/>
                <a:cs typeface="Times New Roman" panose="02020603050405020304" pitchFamily="18" charset="0"/>
              </a:rPr>
              <a:t>/ </a:t>
            </a:r>
          </a:p>
          <a:p>
            <a:r>
              <a:rPr lang="en-US" altLang="zh-CN" sz="2000" b="1" dirty="0">
                <a:latin typeface="Times New Roman" panose="02020603050405020304" pitchFamily="18" charset="0"/>
                <a:cs typeface="Times New Roman" panose="02020603050405020304" pitchFamily="18" charset="0"/>
              </a:rPr>
              <a:t>          Low = Left; High = Right-1;</a:t>
            </a:r>
          </a:p>
          <a:p>
            <a:r>
              <a:rPr lang="en-US" altLang="zh-CN" sz="2000" b="1" dirty="0">
                <a:latin typeface="Times New Roman" panose="02020603050405020304" pitchFamily="18" charset="0"/>
                <a:cs typeface="Times New Roman" panose="02020603050405020304" pitchFamily="18" charset="0"/>
              </a:rPr>
              <a:t>          while (1) </a:t>
            </a:r>
            <a:r>
              <a:rPr lang="en-US" altLang="zh-CN" sz="2000" b="1" dirty="0">
                <a:solidFill>
                  <a:srgbClr val="00B050"/>
                </a:solidFill>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将序列中比基准小的移到基准左边，大的移到右边*</a:t>
            </a:r>
            <a:r>
              <a:rPr lang="en-US" altLang="zh-CN" sz="2000" b="1" dirty="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               while ( A[++Low] &lt; Pivot ) ;</a:t>
            </a:r>
          </a:p>
          <a:p>
            <a:r>
              <a:rPr lang="en-US" altLang="zh-CN" sz="2000" b="1" dirty="0">
                <a:latin typeface="Times New Roman" panose="02020603050405020304" pitchFamily="18" charset="0"/>
                <a:cs typeface="Times New Roman" panose="02020603050405020304" pitchFamily="18" charset="0"/>
              </a:rPr>
              <a:t>               while ( A[--High] &gt; Pivot ) ;</a:t>
            </a:r>
          </a:p>
          <a:p>
            <a:r>
              <a:rPr lang="en-US" altLang="zh-CN" sz="2000" b="1" dirty="0">
                <a:latin typeface="Times New Roman" panose="02020603050405020304" pitchFamily="18" charset="0"/>
                <a:cs typeface="Times New Roman" panose="02020603050405020304" pitchFamily="18" charset="0"/>
              </a:rPr>
              <a:t>               if ( Low &lt; High ) Swap( &amp;A[Low], &amp;A[High] );</a:t>
            </a:r>
          </a:p>
          <a:p>
            <a:r>
              <a:rPr lang="en-US" altLang="zh-CN" sz="2000" b="1" dirty="0">
                <a:latin typeface="Times New Roman" panose="02020603050405020304" pitchFamily="18" charset="0"/>
                <a:cs typeface="Times New Roman" panose="02020603050405020304" pitchFamily="18" charset="0"/>
              </a:rPr>
              <a:t>               else break;</a:t>
            </a:r>
          </a:p>
          <a:p>
            <a:r>
              <a:rPr lang="en-US" altLang="zh-CN" sz="2000" b="1" dirty="0">
                <a:latin typeface="Times New Roman" panose="02020603050405020304" pitchFamily="18" charset="0"/>
                <a:cs typeface="Times New Roman" panose="02020603050405020304" pitchFamily="18" charset="0"/>
              </a:rPr>
              <a:t>          </a:t>
            </a:r>
            <a:r>
              <a:rPr lang="en-US" altLang="zh-CN" sz="2000" b="1" dirty="0">
                <a:solidFill>
                  <a:srgbClr val="00B050"/>
                </a:solidFill>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          Swap( &amp;A[Low], &amp;A[Right-1] );   /* </a:t>
            </a:r>
            <a:r>
              <a:rPr lang="zh-CN" altLang="en-US" sz="2000" b="1" dirty="0">
                <a:latin typeface="Times New Roman" panose="02020603050405020304" pitchFamily="18" charset="0"/>
                <a:cs typeface="Times New Roman" panose="02020603050405020304" pitchFamily="18" charset="0"/>
              </a:rPr>
              <a:t>将基准换到正确的位置 *</a:t>
            </a:r>
            <a:r>
              <a:rPr lang="en-US" altLang="zh-CN" sz="2000" b="1" dirty="0">
                <a:latin typeface="Times New Roman" panose="02020603050405020304" pitchFamily="18" charset="0"/>
                <a:cs typeface="Times New Roman" panose="02020603050405020304" pitchFamily="18" charset="0"/>
              </a:rPr>
              <a:t>/ </a:t>
            </a:r>
          </a:p>
          <a:p>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Qsort</a:t>
            </a:r>
            <a:r>
              <a:rPr lang="en-US" altLang="zh-CN" sz="2000" b="1" dirty="0">
                <a:latin typeface="Times New Roman" panose="02020603050405020304" pitchFamily="18" charset="0"/>
                <a:cs typeface="Times New Roman" panose="02020603050405020304" pitchFamily="18" charset="0"/>
              </a:rPr>
              <a:t>( A, Left, Low-1 );    /* </a:t>
            </a:r>
            <a:r>
              <a:rPr lang="zh-CN" altLang="en-US" sz="2000" b="1" dirty="0">
                <a:latin typeface="Times New Roman" panose="02020603050405020304" pitchFamily="18" charset="0"/>
                <a:cs typeface="Times New Roman" panose="02020603050405020304" pitchFamily="18" charset="0"/>
              </a:rPr>
              <a:t>递归解决左边 *</a:t>
            </a:r>
            <a:r>
              <a:rPr lang="en-US" altLang="zh-CN" sz="2000" b="1" dirty="0">
                <a:latin typeface="Times New Roman" panose="02020603050405020304" pitchFamily="18" charset="0"/>
                <a:cs typeface="Times New Roman" panose="02020603050405020304" pitchFamily="18" charset="0"/>
              </a:rPr>
              <a:t>/ </a:t>
            </a:r>
          </a:p>
          <a:p>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Qsort</a:t>
            </a:r>
            <a:r>
              <a:rPr lang="en-US" altLang="zh-CN" sz="2000" b="1" dirty="0">
                <a:latin typeface="Times New Roman" panose="02020603050405020304" pitchFamily="18" charset="0"/>
                <a:cs typeface="Times New Roman" panose="02020603050405020304" pitchFamily="18" charset="0"/>
              </a:rPr>
              <a:t>( A, Low+1, Right );   /* </a:t>
            </a:r>
            <a:r>
              <a:rPr lang="zh-CN" altLang="en-US" sz="2000" b="1" dirty="0">
                <a:latin typeface="Times New Roman" panose="02020603050405020304" pitchFamily="18" charset="0"/>
                <a:cs typeface="Times New Roman" panose="02020603050405020304" pitchFamily="18" charset="0"/>
              </a:rPr>
              <a:t>递归解决右边 *</a:t>
            </a:r>
            <a:r>
              <a:rPr lang="en-US" altLang="zh-CN" sz="2000" b="1" dirty="0">
                <a:latin typeface="Times New Roman" panose="02020603050405020304" pitchFamily="18" charset="0"/>
                <a:cs typeface="Times New Roman" panose="02020603050405020304" pitchFamily="18" charset="0"/>
              </a:rPr>
              <a:t>/  </a:t>
            </a:r>
          </a:p>
          <a:p>
            <a:r>
              <a:rPr lang="en-US" altLang="zh-CN" sz="2000" b="1" dirty="0">
                <a:latin typeface="Times New Roman" panose="02020603050405020304" pitchFamily="18" charset="0"/>
                <a:cs typeface="Times New Roman" panose="02020603050405020304" pitchFamily="18" charset="0"/>
              </a:rPr>
              <a:t>     </a:t>
            </a:r>
            <a:r>
              <a:rPr lang="en-US" altLang="zh-CN" sz="2000" b="1" dirty="0">
                <a:solidFill>
                  <a:srgbClr val="FF0000"/>
                </a:solidFill>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     else </a:t>
            </a:r>
            <a:r>
              <a:rPr lang="en-US" altLang="zh-CN" sz="2000" b="1" dirty="0" err="1">
                <a:latin typeface="Times New Roman" panose="02020603050405020304" pitchFamily="18" charset="0"/>
                <a:cs typeface="Times New Roman" panose="02020603050405020304" pitchFamily="18" charset="0"/>
              </a:rPr>
              <a:t>InsertionSort</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A+Left</a:t>
            </a:r>
            <a:r>
              <a:rPr lang="en-US" altLang="zh-CN" sz="2000" b="1" dirty="0">
                <a:latin typeface="Times New Roman" panose="02020603050405020304" pitchFamily="18" charset="0"/>
                <a:cs typeface="Times New Roman" panose="02020603050405020304" pitchFamily="18" charset="0"/>
              </a:rPr>
              <a:t>, Right-Left+1 ); /* </a:t>
            </a:r>
            <a:r>
              <a:rPr lang="zh-CN" altLang="en-US" sz="2000" b="1" dirty="0">
                <a:latin typeface="Times New Roman" panose="02020603050405020304" pitchFamily="18" charset="0"/>
                <a:cs typeface="Times New Roman" panose="02020603050405020304" pitchFamily="18" charset="0"/>
              </a:rPr>
              <a:t>元素太少，用简单排序 *</a:t>
            </a:r>
            <a:r>
              <a:rPr lang="en-US" altLang="zh-CN" sz="2000" b="1" dirty="0">
                <a:latin typeface="Times New Roman" panose="02020603050405020304" pitchFamily="18" charset="0"/>
                <a:cs typeface="Times New Roman" panose="02020603050405020304" pitchFamily="18" charset="0"/>
              </a:rPr>
              <a:t>/ </a:t>
            </a:r>
          </a:p>
          <a:p>
            <a:r>
              <a:rPr lang="en-US" altLang="zh-CN" sz="2000" b="1" dirty="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void </a:t>
            </a:r>
            <a:r>
              <a:rPr lang="en-US" altLang="zh-CN" sz="2000" b="1" dirty="0" err="1">
                <a:latin typeface="Times New Roman" panose="02020603050405020304" pitchFamily="18" charset="0"/>
                <a:cs typeface="Times New Roman" panose="02020603050405020304" pitchFamily="18" charset="0"/>
              </a:rPr>
              <a:t>QuickSort</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ElementType</a:t>
            </a:r>
            <a:r>
              <a:rPr lang="en-US" altLang="zh-CN" sz="2000" b="1" dirty="0">
                <a:latin typeface="Times New Roman" panose="02020603050405020304" pitchFamily="18" charset="0"/>
                <a:cs typeface="Times New Roman" panose="02020603050405020304" pitchFamily="18" charset="0"/>
              </a:rPr>
              <a:t> A[], </a:t>
            </a:r>
            <a:r>
              <a:rPr lang="en-US" altLang="zh-CN" sz="2000" b="1" dirty="0" err="1">
                <a:latin typeface="Times New Roman" panose="02020603050405020304" pitchFamily="18" charset="0"/>
                <a:cs typeface="Times New Roman" panose="02020603050405020304" pitchFamily="18" charset="0"/>
              </a:rPr>
              <a:t>int</a:t>
            </a:r>
            <a:r>
              <a:rPr lang="en-US" altLang="zh-CN" sz="2000" b="1" dirty="0">
                <a:latin typeface="Times New Roman" panose="02020603050405020304" pitchFamily="18" charset="0"/>
                <a:cs typeface="Times New Roman" panose="02020603050405020304" pitchFamily="18" charset="0"/>
              </a:rPr>
              <a:t> N )</a:t>
            </a:r>
          </a:p>
          <a:p>
            <a:r>
              <a:rPr lang="en-US" altLang="zh-CN" sz="2000" b="1" dirty="0">
                <a:latin typeface="Times New Roman" panose="02020603050405020304" pitchFamily="18" charset="0"/>
                <a:cs typeface="Times New Roman" panose="02020603050405020304" pitchFamily="18" charset="0"/>
              </a:rPr>
              <a:t>{ /* </a:t>
            </a:r>
            <a:r>
              <a:rPr lang="zh-CN" altLang="en-US" sz="2000" b="1" dirty="0">
                <a:latin typeface="Times New Roman" panose="02020603050405020304" pitchFamily="18" charset="0"/>
                <a:cs typeface="Times New Roman" panose="02020603050405020304" pitchFamily="18" charset="0"/>
              </a:rPr>
              <a:t>统一接口 *</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Qsort</a:t>
            </a:r>
            <a:r>
              <a:rPr lang="en-US" altLang="zh-CN" sz="2000" b="1" dirty="0">
                <a:latin typeface="Times New Roman" panose="02020603050405020304" pitchFamily="18" charset="0"/>
                <a:cs typeface="Times New Roman" panose="02020603050405020304" pitchFamily="18" charset="0"/>
              </a:rPr>
              <a:t>( A, 0, N-1 );    }</a:t>
            </a:r>
          </a:p>
        </p:txBody>
      </p:sp>
      <p:sp>
        <p:nvSpPr>
          <p:cNvPr id="3" name="圆角矩形标注 2"/>
          <p:cNvSpPr/>
          <p:nvPr/>
        </p:nvSpPr>
        <p:spPr>
          <a:xfrm>
            <a:off x="5364088" y="5445224"/>
            <a:ext cx="3312368" cy="936104"/>
          </a:xfrm>
          <a:prstGeom prst="wedgeRoundRectCallout">
            <a:avLst>
              <a:gd name="adj1" fmla="val -60824"/>
              <a:gd name="adj2" fmla="val -18540"/>
              <a:gd name="adj3" fmla="val 16667"/>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为保持和其他排序算法的接口保持一致</a:t>
            </a:r>
          </a:p>
        </p:txBody>
      </p:sp>
      <p:sp>
        <p:nvSpPr>
          <p:cNvPr id="4" name="圆角矩形标注 3"/>
          <p:cNvSpPr/>
          <p:nvPr/>
        </p:nvSpPr>
        <p:spPr>
          <a:xfrm>
            <a:off x="4788024" y="2239589"/>
            <a:ext cx="4104456" cy="576064"/>
          </a:xfrm>
          <a:prstGeom prst="wedgeRoundRectCallout">
            <a:avLst>
              <a:gd name="adj1" fmla="val -59978"/>
              <a:gd name="adj2" fmla="val 1553"/>
              <a:gd name="adj3" fmla="val 16667"/>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为什么要用自增自减的后缀形式？</a:t>
            </a:r>
          </a:p>
        </p:txBody>
      </p:sp>
      <p:sp>
        <p:nvSpPr>
          <p:cNvPr id="5" name="圆角矩形标注 4"/>
          <p:cNvSpPr/>
          <p:nvPr/>
        </p:nvSpPr>
        <p:spPr>
          <a:xfrm>
            <a:off x="6444208" y="4437112"/>
            <a:ext cx="1232520" cy="432048"/>
          </a:xfrm>
          <a:prstGeom prst="wedgeRoundRectCallout">
            <a:avLst>
              <a:gd name="adj1" fmla="val -293893"/>
              <a:gd name="adj2" fmla="val -98666"/>
              <a:gd name="adj3" fmla="val 16667"/>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为什么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467544" y="2348880"/>
            <a:ext cx="8152376" cy="830997"/>
          </a:xfrm>
          <a:prstGeom prst="rect">
            <a:avLst/>
          </a:prstGeom>
          <a:noFill/>
          <a:ln w="25400">
            <a:noFill/>
            <a:miter lim="800000"/>
            <a:headEnd/>
            <a:tailEnd/>
          </a:ln>
          <a:effectLst/>
        </p:spPr>
        <p:txBody>
          <a:bodyPr wrap="square">
            <a:spAutoFit/>
          </a:bodyPr>
          <a:lstStyle/>
          <a:p>
            <a:pPr>
              <a:lnSpc>
                <a:spcPct val="200000"/>
              </a:lnSpc>
            </a:pPr>
            <a:r>
              <a:rPr lang="zh-CN" altLang="en-US" sz="2400" b="1" dirty="0">
                <a:solidFill>
                  <a:srgbClr val="3333FF"/>
                </a:solidFill>
                <a:latin typeface="黑体" panose="02010609060101010101" pitchFamily="49" charset="-122"/>
                <a:ea typeface="黑体" panose="02010609060101010101" pitchFamily="49" charset="-122"/>
              </a:rPr>
              <a:t>初始主元的选择与调整：</a:t>
            </a:r>
            <a:endParaRPr lang="en-US" altLang="zh-CN" sz="2400" b="1" dirty="0">
              <a:solidFill>
                <a:srgbClr val="3333FF"/>
              </a:solidFill>
              <a:latin typeface="黑体" panose="02010609060101010101" pitchFamily="49" charset="-122"/>
              <a:ea typeface="黑体" panose="02010609060101010101" pitchFamily="49" charset="-122"/>
            </a:endParaRPr>
          </a:p>
        </p:txBody>
      </p:sp>
      <p:sp>
        <p:nvSpPr>
          <p:cNvPr id="4" name="矩形 3"/>
          <p:cNvSpPr/>
          <p:nvPr/>
        </p:nvSpPr>
        <p:spPr>
          <a:xfrm>
            <a:off x="683568" y="3284984"/>
            <a:ext cx="7776864" cy="461665"/>
          </a:xfrm>
          <a:prstGeom prst="rect">
            <a:avLst/>
          </a:prstGeom>
        </p:spPr>
        <p:txBody>
          <a:bodyPr wrap="square">
            <a:spAutoFit/>
          </a:bodyPr>
          <a:lstStyle/>
          <a:p>
            <a:pPr algn="dist"/>
            <a:r>
              <a:rPr lang="en-US" altLang="zh-CN" sz="2400" b="1" dirty="0">
                <a:solidFill>
                  <a:srgbClr val="FF0000"/>
                </a:solidFill>
              </a:rPr>
              <a:t>44</a:t>
            </a:r>
            <a:r>
              <a:rPr lang="zh-CN" altLang="zh-CN" sz="2400" b="1" dirty="0"/>
              <a:t>，</a:t>
            </a:r>
            <a:r>
              <a:rPr lang="en-US" altLang="zh-CN" sz="2400" b="1" dirty="0"/>
              <a:t>12</a:t>
            </a:r>
            <a:r>
              <a:rPr lang="zh-CN" altLang="zh-CN" sz="2400" b="1" dirty="0"/>
              <a:t>，</a:t>
            </a:r>
            <a:r>
              <a:rPr lang="en-US" altLang="zh-CN" sz="2400" b="1" dirty="0"/>
              <a:t>59</a:t>
            </a:r>
            <a:r>
              <a:rPr lang="zh-CN" altLang="zh-CN" sz="2400" b="1" dirty="0"/>
              <a:t>，</a:t>
            </a:r>
            <a:r>
              <a:rPr lang="en-US" altLang="zh-CN" sz="2400" b="1" dirty="0"/>
              <a:t>36</a:t>
            </a:r>
            <a:r>
              <a:rPr lang="zh-CN" altLang="zh-CN" sz="2400" b="1" dirty="0"/>
              <a:t>，</a:t>
            </a:r>
            <a:r>
              <a:rPr lang="en-US" altLang="zh-CN" sz="2400" b="1" dirty="0"/>
              <a:t>62</a:t>
            </a:r>
            <a:r>
              <a:rPr lang="zh-CN" altLang="zh-CN" sz="2400" b="1" dirty="0"/>
              <a:t>，</a:t>
            </a:r>
            <a:r>
              <a:rPr lang="en-US" altLang="zh-CN" sz="2400" b="1" dirty="0">
                <a:solidFill>
                  <a:srgbClr val="FF0000"/>
                </a:solidFill>
              </a:rPr>
              <a:t>43</a:t>
            </a:r>
            <a:r>
              <a:rPr lang="zh-CN" altLang="zh-CN" sz="2400" b="1" dirty="0"/>
              <a:t>，</a:t>
            </a:r>
            <a:r>
              <a:rPr lang="en-US" altLang="zh-CN" sz="2400" b="1" dirty="0"/>
              <a:t>94</a:t>
            </a:r>
            <a:r>
              <a:rPr lang="zh-CN" altLang="zh-CN" sz="2400" b="1" dirty="0"/>
              <a:t>，</a:t>
            </a:r>
            <a:r>
              <a:rPr lang="en-US" altLang="zh-CN" sz="2400" b="1" dirty="0"/>
              <a:t>7</a:t>
            </a:r>
            <a:r>
              <a:rPr lang="zh-CN" altLang="zh-CN" sz="2400" b="1" dirty="0"/>
              <a:t>，</a:t>
            </a:r>
            <a:r>
              <a:rPr lang="en-US" altLang="zh-CN" sz="2400" b="1" dirty="0"/>
              <a:t>35</a:t>
            </a:r>
            <a:r>
              <a:rPr lang="zh-CN" altLang="en-US" sz="2400" b="1" dirty="0"/>
              <a:t>，</a:t>
            </a:r>
            <a:r>
              <a:rPr lang="en-US" altLang="zh-CN" sz="2400" b="1" dirty="0"/>
              <a:t>52</a:t>
            </a:r>
            <a:r>
              <a:rPr lang="zh-CN" altLang="en-US" sz="2400" b="1" dirty="0"/>
              <a:t>，</a:t>
            </a:r>
            <a:r>
              <a:rPr lang="en-US" altLang="zh-CN" sz="2400" b="1" dirty="0">
                <a:solidFill>
                  <a:srgbClr val="FF0000"/>
                </a:solidFill>
              </a:rPr>
              <a:t>85</a:t>
            </a:r>
            <a:endParaRPr lang="zh-CN" altLang="en-US" sz="2400" b="1" dirty="0">
              <a:solidFill>
                <a:srgbClr val="FF0000"/>
              </a:solidFill>
            </a:endParaRPr>
          </a:p>
        </p:txBody>
      </p:sp>
      <p:sp>
        <p:nvSpPr>
          <p:cNvPr id="5" name="Rectangle 3"/>
          <p:cNvSpPr>
            <a:spLocks noChangeArrowheads="1"/>
          </p:cNvSpPr>
          <p:nvPr/>
        </p:nvSpPr>
        <p:spPr bwMode="auto">
          <a:xfrm>
            <a:off x="467544" y="260648"/>
            <a:ext cx="8152376" cy="2308324"/>
          </a:xfrm>
          <a:prstGeom prst="rect">
            <a:avLst/>
          </a:prstGeom>
          <a:noFill/>
          <a:ln w="25400">
            <a:noFill/>
            <a:miter lim="800000"/>
            <a:headEnd/>
            <a:tailEnd/>
          </a:ln>
          <a:effectLst/>
        </p:spPr>
        <p:txBody>
          <a:bodyPr wrap="square">
            <a:spAutoFit/>
          </a:bodyPr>
          <a:lstStyle/>
          <a:p>
            <a:pPr>
              <a:lnSpc>
                <a:spcPct val="150000"/>
              </a:lnSpc>
            </a:pPr>
            <a:r>
              <a:rPr lang="en-US" altLang="zh-CN" sz="2400" b="1" dirty="0">
                <a:solidFill>
                  <a:srgbClr val="FF0000"/>
                </a:solidFill>
                <a:latin typeface="黑体" panose="02010609060101010101" pitchFamily="49" charset="-122"/>
                <a:ea typeface="黑体" panose="02010609060101010101" pitchFamily="49" charset="-122"/>
              </a:rPr>
              <a:t>【</a:t>
            </a:r>
            <a:r>
              <a:rPr lang="zh-CN" altLang="en-US" sz="2400" b="1" dirty="0">
                <a:solidFill>
                  <a:srgbClr val="FF0000"/>
                </a:solidFill>
                <a:latin typeface="黑体" panose="02010609060101010101" pitchFamily="49" charset="-122"/>
                <a:ea typeface="黑体" panose="02010609060101010101" pitchFamily="49" charset="-122"/>
              </a:rPr>
              <a:t>例题</a:t>
            </a:r>
            <a:r>
              <a:rPr lang="en-US" altLang="zh-CN" sz="2400" b="1" dirty="0">
                <a:solidFill>
                  <a:srgbClr val="FF0000"/>
                </a:solidFill>
                <a:latin typeface="黑体" panose="02010609060101010101" pitchFamily="49" charset="-122"/>
                <a:ea typeface="黑体" panose="02010609060101010101" pitchFamily="49" charset="-122"/>
              </a:rPr>
              <a:t>】</a:t>
            </a:r>
            <a:r>
              <a:rPr lang="zh-CN" altLang="zh-CN" sz="2400" b="1" dirty="0"/>
              <a:t>已知序列</a:t>
            </a:r>
            <a:r>
              <a:rPr lang="en-US" altLang="zh-CN" sz="2400" b="1" dirty="0"/>
              <a:t>{44</a:t>
            </a:r>
            <a:r>
              <a:rPr lang="zh-CN" altLang="zh-CN" sz="2400" b="1" dirty="0"/>
              <a:t>，</a:t>
            </a:r>
            <a:r>
              <a:rPr lang="en-US" altLang="zh-CN" sz="2400" b="1" dirty="0"/>
              <a:t>12</a:t>
            </a:r>
            <a:r>
              <a:rPr lang="zh-CN" altLang="zh-CN" sz="2400" b="1" dirty="0"/>
              <a:t>，</a:t>
            </a:r>
            <a:r>
              <a:rPr lang="en-US" altLang="zh-CN" sz="2400" b="1" dirty="0"/>
              <a:t>59</a:t>
            </a:r>
            <a:r>
              <a:rPr lang="zh-CN" altLang="zh-CN" sz="2400" b="1" dirty="0"/>
              <a:t>，</a:t>
            </a:r>
            <a:r>
              <a:rPr lang="en-US" altLang="zh-CN" sz="2400" b="1" dirty="0"/>
              <a:t>36</a:t>
            </a:r>
            <a:r>
              <a:rPr lang="zh-CN" altLang="zh-CN" sz="2400" b="1" dirty="0"/>
              <a:t>，</a:t>
            </a:r>
            <a:r>
              <a:rPr lang="en-US" altLang="zh-CN" sz="2400" b="1" dirty="0"/>
              <a:t>62</a:t>
            </a:r>
            <a:r>
              <a:rPr lang="zh-CN" altLang="zh-CN" sz="2400" b="1" dirty="0"/>
              <a:t>，</a:t>
            </a:r>
            <a:r>
              <a:rPr lang="en-US" altLang="zh-CN" sz="2400" b="1" dirty="0"/>
              <a:t>43</a:t>
            </a:r>
            <a:r>
              <a:rPr lang="zh-CN" altLang="zh-CN" sz="2400" b="1" dirty="0"/>
              <a:t>，</a:t>
            </a:r>
            <a:r>
              <a:rPr lang="en-US" altLang="zh-CN" sz="2400" b="1" dirty="0"/>
              <a:t>94</a:t>
            </a:r>
            <a:r>
              <a:rPr lang="zh-CN" altLang="zh-CN" sz="2400" b="1" dirty="0"/>
              <a:t>，</a:t>
            </a:r>
            <a:r>
              <a:rPr lang="en-US" altLang="zh-CN" sz="2400" b="1" dirty="0"/>
              <a:t>7</a:t>
            </a:r>
            <a:r>
              <a:rPr lang="zh-CN" altLang="zh-CN" sz="2400" b="1" dirty="0"/>
              <a:t>，</a:t>
            </a:r>
            <a:r>
              <a:rPr lang="en-US" altLang="zh-CN" sz="2400" b="1" dirty="0"/>
              <a:t>35</a:t>
            </a:r>
            <a:r>
              <a:rPr lang="zh-CN" altLang="en-US" sz="2400" b="1" dirty="0"/>
              <a:t>，</a:t>
            </a:r>
            <a:r>
              <a:rPr lang="en-US" altLang="zh-CN" sz="2400" b="1" dirty="0"/>
              <a:t>52</a:t>
            </a:r>
            <a:r>
              <a:rPr lang="zh-CN" altLang="en-US" sz="2400" b="1" dirty="0"/>
              <a:t>，</a:t>
            </a:r>
            <a:r>
              <a:rPr lang="en-US" altLang="zh-CN" sz="2400" b="1" dirty="0"/>
              <a:t>85}</a:t>
            </a:r>
            <a:r>
              <a:rPr lang="zh-CN" altLang="zh-CN" sz="2400" b="1" dirty="0"/>
              <a:t>，采用快速排序对该序列做排序，将最左边、最右边、中间的三个元素的中位数作为主元。写出每一趟排序的结果。</a:t>
            </a:r>
            <a:endParaRPr lang="en-US" altLang="zh-CN" sz="2400" b="1" dirty="0">
              <a:solidFill>
                <a:srgbClr val="3333FF"/>
              </a:solidFill>
              <a:latin typeface="黑体" panose="02010609060101010101" pitchFamily="49" charset="-122"/>
              <a:ea typeface="黑体" panose="02010609060101010101" pitchFamily="49" charset="-122"/>
            </a:endParaRPr>
          </a:p>
        </p:txBody>
      </p:sp>
      <p:sp>
        <p:nvSpPr>
          <p:cNvPr id="6" name="矩形 5"/>
          <p:cNvSpPr/>
          <p:nvPr/>
        </p:nvSpPr>
        <p:spPr>
          <a:xfrm>
            <a:off x="683568" y="3861048"/>
            <a:ext cx="7776864" cy="461665"/>
          </a:xfrm>
          <a:prstGeom prst="rect">
            <a:avLst/>
          </a:prstGeom>
        </p:spPr>
        <p:txBody>
          <a:bodyPr wrap="square">
            <a:spAutoFit/>
          </a:bodyPr>
          <a:lstStyle/>
          <a:p>
            <a:pPr algn="dist"/>
            <a:r>
              <a:rPr lang="en-US" altLang="zh-CN" sz="2400" b="1" dirty="0">
                <a:solidFill>
                  <a:srgbClr val="FF0000"/>
                </a:solidFill>
              </a:rPr>
              <a:t>43</a:t>
            </a:r>
            <a:r>
              <a:rPr lang="zh-CN" altLang="zh-CN" sz="2400" b="1" dirty="0"/>
              <a:t>，</a:t>
            </a:r>
            <a:r>
              <a:rPr lang="en-US" altLang="zh-CN" sz="2400" b="1" dirty="0"/>
              <a:t>12</a:t>
            </a:r>
            <a:r>
              <a:rPr lang="zh-CN" altLang="zh-CN" sz="2400" b="1" dirty="0"/>
              <a:t>，</a:t>
            </a:r>
            <a:r>
              <a:rPr lang="en-US" altLang="zh-CN" sz="2400" b="1" dirty="0"/>
              <a:t>59</a:t>
            </a:r>
            <a:r>
              <a:rPr lang="zh-CN" altLang="zh-CN" sz="2400" b="1" dirty="0"/>
              <a:t>，</a:t>
            </a:r>
            <a:r>
              <a:rPr lang="en-US" altLang="zh-CN" sz="2400" b="1" dirty="0"/>
              <a:t>36</a:t>
            </a:r>
            <a:r>
              <a:rPr lang="zh-CN" altLang="zh-CN" sz="2400" b="1" dirty="0"/>
              <a:t>，</a:t>
            </a:r>
            <a:r>
              <a:rPr lang="en-US" altLang="zh-CN" sz="2400" b="1" dirty="0"/>
              <a:t>62</a:t>
            </a:r>
            <a:r>
              <a:rPr lang="zh-CN" altLang="zh-CN" sz="2400" b="1" dirty="0"/>
              <a:t>，</a:t>
            </a:r>
            <a:r>
              <a:rPr lang="en-US" altLang="zh-CN" sz="2400" b="1" dirty="0">
                <a:solidFill>
                  <a:srgbClr val="FF0000"/>
                </a:solidFill>
              </a:rPr>
              <a:t>44</a:t>
            </a:r>
            <a:r>
              <a:rPr lang="zh-CN" altLang="zh-CN" sz="2400" b="1" dirty="0"/>
              <a:t>，</a:t>
            </a:r>
            <a:r>
              <a:rPr lang="en-US" altLang="zh-CN" sz="2400" b="1" dirty="0"/>
              <a:t>94</a:t>
            </a:r>
            <a:r>
              <a:rPr lang="zh-CN" altLang="zh-CN" sz="2400" b="1" dirty="0"/>
              <a:t>，</a:t>
            </a:r>
            <a:r>
              <a:rPr lang="en-US" altLang="zh-CN" sz="2400" b="1" dirty="0"/>
              <a:t>7</a:t>
            </a:r>
            <a:r>
              <a:rPr lang="zh-CN" altLang="zh-CN" sz="2400" b="1" dirty="0"/>
              <a:t>，</a:t>
            </a:r>
            <a:r>
              <a:rPr lang="en-US" altLang="zh-CN" sz="2400" b="1" dirty="0"/>
              <a:t>35</a:t>
            </a:r>
            <a:r>
              <a:rPr lang="zh-CN" altLang="en-US" sz="2400" b="1" dirty="0"/>
              <a:t>，</a:t>
            </a:r>
            <a:r>
              <a:rPr lang="en-US" altLang="zh-CN" sz="2400" b="1" dirty="0"/>
              <a:t>52</a:t>
            </a:r>
            <a:r>
              <a:rPr lang="zh-CN" altLang="en-US" sz="2400" b="1" dirty="0"/>
              <a:t>，</a:t>
            </a:r>
            <a:r>
              <a:rPr lang="en-US" altLang="zh-CN" sz="2400" b="1" dirty="0">
                <a:solidFill>
                  <a:srgbClr val="FF0000"/>
                </a:solidFill>
              </a:rPr>
              <a:t>85</a:t>
            </a:r>
            <a:endParaRPr lang="zh-CN" altLang="en-US" sz="2400" b="1" dirty="0">
              <a:solidFill>
                <a:srgbClr val="FF0000"/>
              </a:solidFill>
            </a:endParaRPr>
          </a:p>
        </p:txBody>
      </p:sp>
      <p:sp>
        <p:nvSpPr>
          <p:cNvPr id="7" name="矩形 6"/>
          <p:cNvSpPr/>
          <p:nvPr/>
        </p:nvSpPr>
        <p:spPr>
          <a:xfrm>
            <a:off x="683568" y="4437112"/>
            <a:ext cx="7776864" cy="461665"/>
          </a:xfrm>
          <a:prstGeom prst="rect">
            <a:avLst/>
          </a:prstGeom>
        </p:spPr>
        <p:txBody>
          <a:bodyPr wrap="square">
            <a:spAutoFit/>
          </a:bodyPr>
          <a:lstStyle/>
          <a:p>
            <a:pPr algn="dist"/>
            <a:r>
              <a:rPr lang="en-US" altLang="zh-CN" sz="2400" b="1" dirty="0">
                <a:solidFill>
                  <a:srgbClr val="FF0000"/>
                </a:solidFill>
              </a:rPr>
              <a:t>43</a:t>
            </a:r>
            <a:r>
              <a:rPr lang="zh-CN" altLang="zh-CN" sz="2400" b="1" dirty="0"/>
              <a:t>，</a:t>
            </a:r>
            <a:r>
              <a:rPr lang="en-US" altLang="zh-CN" sz="2400" b="1" dirty="0"/>
              <a:t>12</a:t>
            </a:r>
            <a:r>
              <a:rPr lang="zh-CN" altLang="zh-CN" sz="2400" b="1" dirty="0"/>
              <a:t>，</a:t>
            </a:r>
            <a:r>
              <a:rPr lang="en-US" altLang="zh-CN" sz="2400" b="1" dirty="0"/>
              <a:t>59</a:t>
            </a:r>
            <a:r>
              <a:rPr lang="zh-CN" altLang="zh-CN" sz="2400" b="1" dirty="0"/>
              <a:t>，</a:t>
            </a:r>
            <a:r>
              <a:rPr lang="en-US" altLang="zh-CN" sz="2400" b="1" dirty="0"/>
              <a:t>36</a:t>
            </a:r>
            <a:r>
              <a:rPr lang="zh-CN" altLang="zh-CN" sz="2400" b="1" dirty="0"/>
              <a:t>，</a:t>
            </a:r>
            <a:r>
              <a:rPr lang="en-US" altLang="zh-CN" sz="2400" b="1" dirty="0"/>
              <a:t>62</a:t>
            </a:r>
            <a:r>
              <a:rPr lang="zh-CN" altLang="zh-CN" sz="2400" b="1" dirty="0"/>
              <a:t>，</a:t>
            </a:r>
            <a:r>
              <a:rPr lang="en-US" altLang="zh-CN" sz="2400" b="1" dirty="0"/>
              <a:t>52</a:t>
            </a:r>
            <a:r>
              <a:rPr lang="zh-CN" altLang="zh-CN" sz="2400" b="1" dirty="0"/>
              <a:t>，</a:t>
            </a:r>
            <a:r>
              <a:rPr lang="en-US" altLang="zh-CN" sz="2400" b="1" dirty="0"/>
              <a:t>94</a:t>
            </a:r>
            <a:r>
              <a:rPr lang="zh-CN" altLang="zh-CN" sz="2400" b="1" dirty="0"/>
              <a:t>，</a:t>
            </a:r>
            <a:r>
              <a:rPr lang="en-US" altLang="zh-CN" sz="2400" b="1" dirty="0"/>
              <a:t>7</a:t>
            </a:r>
            <a:r>
              <a:rPr lang="zh-CN" altLang="zh-CN" sz="2400" b="1" dirty="0"/>
              <a:t>，</a:t>
            </a:r>
            <a:r>
              <a:rPr lang="en-US" altLang="zh-CN" sz="2400" b="1" dirty="0"/>
              <a:t>35</a:t>
            </a:r>
            <a:r>
              <a:rPr lang="zh-CN" altLang="en-US" sz="2400" b="1" dirty="0"/>
              <a:t>，</a:t>
            </a:r>
            <a:r>
              <a:rPr lang="en-US" altLang="zh-CN" sz="2400" b="1" dirty="0">
                <a:solidFill>
                  <a:srgbClr val="FF0000"/>
                </a:solidFill>
              </a:rPr>
              <a:t>44</a:t>
            </a:r>
            <a:r>
              <a:rPr lang="zh-CN" altLang="en-US" sz="2400" b="1" dirty="0"/>
              <a:t>，</a:t>
            </a:r>
            <a:r>
              <a:rPr lang="en-US" altLang="zh-CN" sz="2400" b="1" dirty="0">
                <a:solidFill>
                  <a:srgbClr val="FF0000"/>
                </a:solidFill>
              </a:rPr>
              <a:t>85</a:t>
            </a:r>
            <a:endParaRPr lang="zh-CN" altLang="en-US" sz="2400" b="1" dirty="0">
              <a:solidFill>
                <a:srgbClr val="FF0000"/>
              </a:solidFill>
            </a:endParaRPr>
          </a:p>
        </p:txBody>
      </p:sp>
      <p:sp>
        <p:nvSpPr>
          <p:cNvPr id="8" name="矩形 7"/>
          <p:cNvSpPr/>
          <p:nvPr/>
        </p:nvSpPr>
        <p:spPr>
          <a:xfrm>
            <a:off x="683568" y="5013176"/>
            <a:ext cx="7776864" cy="1200329"/>
          </a:xfrm>
          <a:prstGeom prst="rect">
            <a:avLst/>
          </a:prstGeom>
        </p:spPr>
        <p:txBody>
          <a:bodyPr wrap="square">
            <a:spAutoFit/>
          </a:bodyPr>
          <a:lstStyle/>
          <a:p>
            <a:pPr>
              <a:lnSpc>
                <a:spcPct val="150000"/>
              </a:lnSpc>
            </a:pPr>
            <a:r>
              <a:rPr lang="zh-CN" altLang="en-US" sz="2400" b="1" dirty="0">
                <a:solidFill>
                  <a:srgbClr val="3333FF"/>
                </a:solidFill>
                <a:latin typeface="黑体" panose="02010609060101010101" pitchFamily="49" charset="-122"/>
                <a:ea typeface="黑体" panose="02010609060101010101" pitchFamily="49" charset="-122"/>
              </a:rPr>
              <a:t>第一趟</a:t>
            </a:r>
            <a:endParaRPr lang="en-US" altLang="zh-CN" sz="2400" b="1" dirty="0">
              <a:solidFill>
                <a:srgbClr val="3333FF"/>
              </a:solidFill>
              <a:latin typeface="黑体" panose="02010609060101010101" pitchFamily="49" charset="-122"/>
              <a:ea typeface="黑体" panose="02010609060101010101" pitchFamily="49" charset="-122"/>
            </a:endParaRPr>
          </a:p>
          <a:p>
            <a:pPr algn="dist">
              <a:lnSpc>
                <a:spcPct val="150000"/>
              </a:lnSpc>
            </a:pPr>
            <a:r>
              <a:rPr lang="en-US" altLang="zh-CN" sz="2400" b="1" dirty="0"/>
              <a:t>43</a:t>
            </a:r>
            <a:r>
              <a:rPr lang="zh-CN" altLang="zh-CN" sz="2400" b="1" dirty="0"/>
              <a:t>，</a:t>
            </a:r>
            <a:r>
              <a:rPr lang="en-US" altLang="zh-CN" sz="2400" b="1" dirty="0"/>
              <a:t>12</a:t>
            </a:r>
            <a:r>
              <a:rPr lang="zh-CN" altLang="zh-CN" sz="2400" b="1" dirty="0"/>
              <a:t>，</a:t>
            </a:r>
            <a:r>
              <a:rPr lang="en-US" altLang="zh-CN" sz="2400" b="1" dirty="0"/>
              <a:t>35</a:t>
            </a:r>
            <a:r>
              <a:rPr lang="zh-CN" altLang="zh-CN" sz="2400" b="1" dirty="0"/>
              <a:t>，</a:t>
            </a:r>
            <a:r>
              <a:rPr lang="en-US" altLang="zh-CN" sz="2400" b="1" dirty="0"/>
              <a:t>36</a:t>
            </a:r>
            <a:r>
              <a:rPr lang="zh-CN" altLang="zh-CN" sz="2400" b="1" dirty="0"/>
              <a:t>，</a:t>
            </a:r>
            <a:r>
              <a:rPr lang="en-US" altLang="zh-CN" sz="2400" b="1" dirty="0"/>
              <a:t>7</a:t>
            </a:r>
            <a:r>
              <a:rPr lang="zh-CN" altLang="zh-CN" sz="2400" b="1" dirty="0"/>
              <a:t>，</a:t>
            </a:r>
            <a:r>
              <a:rPr lang="en-US" altLang="zh-CN" sz="2400" b="1" dirty="0">
                <a:solidFill>
                  <a:srgbClr val="FF0000"/>
                </a:solidFill>
              </a:rPr>
              <a:t>44</a:t>
            </a:r>
            <a:r>
              <a:rPr lang="zh-CN" altLang="zh-CN" sz="2400" b="1" dirty="0"/>
              <a:t>，</a:t>
            </a:r>
            <a:r>
              <a:rPr lang="en-US" altLang="zh-CN" sz="2400" b="1" dirty="0"/>
              <a:t>94</a:t>
            </a:r>
            <a:r>
              <a:rPr lang="zh-CN" altLang="zh-CN" sz="2400" b="1" dirty="0"/>
              <a:t>，</a:t>
            </a:r>
            <a:r>
              <a:rPr lang="en-US" altLang="zh-CN" sz="2400" b="1" dirty="0"/>
              <a:t>62</a:t>
            </a:r>
            <a:r>
              <a:rPr lang="zh-CN" altLang="zh-CN" sz="2400" b="1" dirty="0"/>
              <a:t>，</a:t>
            </a:r>
            <a:r>
              <a:rPr lang="en-US" altLang="zh-CN" sz="2400" b="1" dirty="0"/>
              <a:t>59</a:t>
            </a:r>
            <a:r>
              <a:rPr lang="zh-CN" altLang="en-US" sz="2400" b="1" dirty="0"/>
              <a:t>，</a:t>
            </a:r>
            <a:r>
              <a:rPr lang="en-US" altLang="zh-CN" sz="2400" b="1" dirty="0"/>
              <a:t>52</a:t>
            </a:r>
            <a:r>
              <a:rPr lang="zh-CN" altLang="en-US" sz="2400" b="1" dirty="0"/>
              <a:t>，</a:t>
            </a:r>
            <a:r>
              <a:rPr lang="en-US" altLang="zh-CN" sz="2400" b="1" dirty="0"/>
              <a:t>85</a:t>
            </a:r>
            <a:endParaRPr lang="zh-CN" altLang="en-US" sz="2400" b="1" dirty="0"/>
          </a:p>
        </p:txBody>
      </p:sp>
      <p:sp>
        <p:nvSpPr>
          <p:cNvPr id="9" name="圆角矩形标注 8"/>
          <p:cNvSpPr/>
          <p:nvPr/>
        </p:nvSpPr>
        <p:spPr>
          <a:xfrm>
            <a:off x="4543732" y="6213505"/>
            <a:ext cx="676340" cy="527863"/>
          </a:xfrm>
          <a:prstGeom prst="wedgeRoundRectCallout">
            <a:avLst>
              <a:gd name="adj1" fmla="val -52546"/>
              <a:gd name="adj2" fmla="val -76509"/>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Low</a:t>
            </a:r>
            <a:endParaRPr lang="zh-CN" altLang="en-US" dirty="0"/>
          </a:p>
        </p:txBody>
      </p:sp>
    </p:spTree>
    <p:extLst>
      <p:ext uri="{BB962C8B-B14F-4D97-AF65-F5344CB8AC3E}">
        <p14:creationId xmlns:p14="http://schemas.microsoft.com/office/powerpoint/2010/main" val="509074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755576" y="560365"/>
            <a:ext cx="2112937" cy="473807"/>
            <a:chOff x="714348" y="4500570"/>
            <a:chExt cx="2112937" cy="473807"/>
          </a:xfrm>
        </p:grpSpPr>
        <p:sp>
          <p:nvSpPr>
            <p:cNvPr id="15" name="矩形 14"/>
            <p:cNvSpPr/>
            <p:nvPr/>
          </p:nvSpPr>
          <p:spPr>
            <a:xfrm>
              <a:off x="1714480" y="4500570"/>
              <a:ext cx="1112805" cy="461665"/>
            </a:xfrm>
            <a:prstGeom prst="rect">
              <a:avLst/>
            </a:prstGeom>
          </p:spPr>
          <p:txBody>
            <a:bodyPr wrap="none">
              <a:spAutoFit/>
            </a:bodyPr>
            <a:lstStyle/>
            <a:p>
              <a:r>
                <a:rPr lang="zh-CN" altLang="en-US" sz="2400" b="1" dirty="0"/>
                <a:t>堆选择</a:t>
              </a:r>
            </a:p>
          </p:txBody>
        </p:sp>
        <p:sp>
          <p:nvSpPr>
            <p:cNvPr id="16" name="矩形 15"/>
            <p:cNvSpPr/>
            <p:nvPr/>
          </p:nvSpPr>
          <p:spPr>
            <a:xfrm>
              <a:off x="714348" y="4512712"/>
              <a:ext cx="1268296" cy="461665"/>
            </a:xfrm>
            <a:prstGeom prst="rect">
              <a:avLst/>
            </a:prstGeom>
          </p:spPr>
          <p:txBody>
            <a:bodyPr wrap="none">
              <a:spAutoFit/>
            </a:bodyPr>
            <a:lstStyle/>
            <a:p>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方法</a:t>
              </a:r>
              <a:r>
                <a:rPr 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400" b="1" dirty="0">
                  <a:solidFill>
                    <a:srgbClr val="3333FF"/>
                  </a:solidFill>
                </a:rPr>
                <a:t>：</a:t>
              </a:r>
            </a:p>
          </p:txBody>
        </p:sp>
      </p:grpSp>
      <p:sp>
        <p:nvSpPr>
          <p:cNvPr id="17" name="矩形 16"/>
          <p:cNvSpPr/>
          <p:nvPr/>
        </p:nvSpPr>
        <p:spPr>
          <a:xfrm>
            <a:off x="958302" y="1124744"/>
            <a:ext cx="7358114" cy="2245102"/>
          </a:xfrm>
          <a:prstGeom prst="rect">
            <a:avLst/>
          </a:prstGeom>
        </p:spPr>
        <p:txBody>
          <a:bodyPr wrap="square">
            <a:spAutoFit/>
          </a:bodyPr>
          <a:lstStyle/>
          <a:p>
            <a:pPr>
              <a:lnSpc>
                <a:spcPct val="150000"/>
              </a:lnSpc>
            </a:pPr>
            <a:r>
              <a:rPr lang="en-US" altLang="zh-CN" sz="2400" b="1" dirty="0">
                <a:solidFill>
                  <a:schemeClr val="hlink"/>
                </a:solidFill>
                <a:latin typeface="Arial" pitchFamily="34" charset="0"/>
                <a:sym typeface="Wingdings" pitchFamily="2" charset="2"/>
              </a:rPr>
              <a:t> </a:t>
            </a:r>
            <a:r>
              <a:rPr lang="zh-CN" altLang="en-US" sz="2400" b="1" dirty="0"/>
              <a:t>先读出</a:t>
            </a:r>
            <a:r>
              <a:rPr lang="en-US" sz="2400" b="1" dirty="0"/>
              <a:t>1</a:t>
            </a:r>
            <a:r>
              <a:rPr lang="zh-CN" altLang="en-US" sz="2400" b="1" dirty="0"/>
              <a:t>百万个数，建立</a:t>
            </a:r>
            <a:r>
              <a:rPr lang="zh-CN" altLang="en-US" sz="2400" b="1" dirty="0">
                <a:solidFill>
                  <a:srgbClr val="3333FF"/>
                </a:solidFill>
              </a:rPr>
              <a:t>初始堆</a:t>
            </a:r>
            <a:r>
              <a:rPr lang="zh-CN" altLang="en-US" sz="2400" b="1" dirty="0"/>
              <a:t>（</a:t>
            </a:r>
            <a:r>
              <a:rPr lang="en-US" altLang="zh-CN" sz="2400" b="1" dirty="0"/>
              <a:t>100</a:t>
            </a:r>
            <a:r>
              <a:rPr lang="zh-CN" altLang="en-US" sz="2400" b="1" dirty="0"/>
              <a:t>万运算量），对剩下的</a:t>
            </a:r>
            <a:r>
              <a:rPr lang="zh-CN" altLang="en-US" sz="2400" b="1" dirty="0">
                <a:solidFill>
                  <a:srgbClr val="3333FF"/>
                </a:solidFill>
              </a:rPr>
              <a:t>近</a:t>
            </a:r>
            <a:r>
              <a:rPr lang="en-US" sz="2400" b="1" dirty="0">
                <a:solidFill>
                  <a:srgbClr val="3333FF"/>
                </a:solidFill>
              </a:rPr>
              <a:t>1</a:t>
            </a:r>
            <a:r>
              <a:rPr lang="zh-CN" altLang="en-US" sz="2400" b="1" dirty="0">
                <a:solidFill>
                  <a:srgbClr val="3333FF"/>
                </a:solidFill>
              </a:rPr>
              <a:t>亿</a:t>
            </a:r>
            <a:r>
              <a:rPr lang="zh-CN" altLang="en-US" sz="2400" b="1" dirty="0"/>
              <a:t>个数进行</a:t>
            </a:r>
            <a:r>
              <a:rPr lang="zh-CN" altLang="en-US" sz="2400" b="1" dirty="0">
                <a:solidFill>
                  <a:srgbClr val="3333FF"/>
                </a:solidFill>
              </a:rPr>
              <a:t>过滤</a:t>
            </a:r>
            <a:r>
              <a:rPr lang="zh-CN" altLang="en-US" sz="2400" b="1" dirty="0"/>
              <a:t>：每次读入剩下的一个数，如果该数小于等于这</a:t>
            </a:r>
            <a:r>
              <a:rPr lang="en-US" sz="2400" b="1" dirty="0"/>
              <a:t>1</a:t>
            </a:r>
            <a:r>
              <a:rPr lang="zh-CN" altLang="en-US" sz="2400" b="1" dirty="0"/>
              <a:t>万个数的</a:t>
            </a:r>
            <a:r>
              <a:rPr lang="zh-CN" altLang="en-US" sz="2400" b="1" dirty="0">
                <a:solidFill>
                  <a:srgbClr val="3333FF"/>
                </a:solidFill>
              </a:rPr>
              <a:t>最小值</a:t>
            </a:r>
            <a:r>
              <a:rPr lang="zh-CN" altLang="en-US" sz="2400" b="1" dirty="0"/>
              <a:t>，则继续读下一个数；否则，用该数</a:t>
            </a:r>
            <a:r>
              <a:rPr lang="zh-CN" altLang="en-US" sz="2400" b="1" dirty="0">
                <a:solidFill>
                  <a:srgbClr val="3333FF"/>
                </a:solidFill>
              </a:rPr>
              <a:t>替代</a:t>
            </a:r>
            <a:r>
              <a:rPr lang="en-US" sz="2400" b="1" dirty="0">
                <a:solidFill>
                  <a:srgbClr val="3333FF"/>
                </a:solidFill>
              </a:rPr>
              <a:t>1</a:t>
            </a:r>
            <a:r>
              <a:rPr lang="zh-CN" altLang="en-US" sz="2400" b="1" dirty="0">
                <a:solidFill>
                  <a:srgbClr val="3333FF"/>
                </a:solidFill>
              </a:rPr>
              <a:t>万个数里的最小值</a:t>
            </a:r>
            <a:r>
              <a:rPr lang="zh-CN" altLang="en-US" sz="2400" b="1" dirty="0"/>
              <a:t>。</a:t>
            </a:r>
          </a:p>
        </p:txBody>
      </p:sp>
      <p:sp>
        <p:nvSpPr>
          <p:cNvPr id="18" name="矩形 17"/>
          <p:cNvSpPr/>
          <p:nvPr/>
        </p:nvSpPr>
        <p:spPr>
          <a:xfrm>
            <a:off x="958302" y="5172214"/>
            <a:ext cx="7358114" cy="1137106"/>
          </a:xfrm>
          <a:prstGeom prst="rect">
            <a:avLst/>
          </a:prstGeom>
        </p:spPr>
        <p:txBody>
          <a:bodyPr wrap="square">
            <a:spAutoFit/>
          </a:bodyPr>
          <a:lstStyle/>
          <a:p>
            <a:pPr>
              <a:lnSpc>
                <a:spcPct val="150000"/>
              </a:lnSpc>
            </a:pPr>
            <a:r>
              <a:rPr lang="en-US" altLang="zh-CN" sz="2400" b="1" dirty="0">
                <a:solidFill>
                  <a:schemeClr val="hlink"/>
                </a:solidFill>
                <a:latin typeface="Arial" pitchFamily="34" charset="0"/>
                <a:sym typeface="Wingdings" pitchFamily="2" charset="2"/>
              </a:rPr>
              <a:t> </a:t>
            </a:r>
            <a:r>
              <a:rPr lang="en-US" sz="2400" b="1" dirty="0"/>
              <a:t>100</a:t>
            </a:r>
            <a:r>
              <a:rPr lang="zh-CN" altLang="en-US" sz="2400" b="1" dirty="0"/>
              <a:t>万（</a:t>
            </a:r>
            <a:r>
              <a:rPr lang="en-US" altLang="zh-CN" sz="2400" b="1" dirty="0"/>
              <a:t>1</a:t>
            </a:r>
            <a:r>
              <a:rPr lang="zh-CN" altLang="en-US" sz="2400" b="1" dirty="0"/>
              <a:t>百万建堆）</a:t>
            </a:r>
            <a:r>
              <a:rPr lang="en-US" sz="2400" b="1" dirty="0"/>
              <a:t>+ 1</a:t>
            </a:r>
            <a:r>
              <a:rPr lang="zh-CN" altLang="en-US" sz="2400" b="1" dirty="0"/>
              <a:t>亿（顺序过滤）</a:t>
            </a:r>
            <a:r>
              <a:rPr lang="en-US" sz="2400" b="1" dirty="0"/>
              <a:t>+ </a:t>
            </a:r>
            <a:r>
              <a:rPr lang="en-US" sz="2400" b="1" dirty="0">
                <a:solidFill>
                  <a:srgbClr val="3333FF"/>
                </a:solidFill>
              </a:rPr>
              <a:t>14 </a:t>
            </a:r>
            <a:r>
              <a:rPr lang="en-US" sz="2400" b="1" dirty="0"/>
              <a:t>* 1</a:t>
            </a:r>
            <a:r>
              <a:rPr lang="zh-CN" altLang="en-US" sz="2400" b="1" dirty="0"/>
              <a:t>千万，共约</a:t>
            </a:r>
            <a:r>
              <a:rPr lang="en-US" sz="2400" b="1" dirty="0">
                <a:solidFill>
                  <a:srgbClr val="FF0000"/>
                </a:solidFill>
              </a:rPr>
              <a:t>2.4</a:t>
            </a:r>
            <a:r>
              <a:rPr lang="zh-CN" altLang="en-US" sz="2400" b="1" dirty="0">
                <a:solidFill>
                  <a:srgbClr val="FF0000"/>
                </a:solidFill>
              </a:rPr>
              <a:t>亿。</a:t>
            </a:r>
            <a:endParaRPr lang="zh-CN" altLang="en-US" sz="2400" b="1" dirty="0"/>
          </a:p>
        </p:txBody>
      </p:sp>
      <p:sp>
        <p:nvSpPr>
          <p:cNvPr id="21" name="矩形 20"/>
          <p:cNvSpPr/>
          <p:nvPr/>
        </p:nvSpPr>
        <p:spPr>
          <a:xfrm>
            <a:off x="2648230" y="548680"/>
            <a:ext cx="1505540" cy="461665"/>
          </a:xfrm>
          <a:prstGeom prst="rect">
            <a:avLst/>
          </a:prstGeom>
        </p:spPr>
        <p:txBody>
          <a:bodyPr wrap="none">
            <a:spAutoFit/>
          </a:bodyPr>
          <a:lstStyle/>
          <a:p>
            <a:r>
              <a:rPr lang="zh-CN" altLang="en-US" sz="2400" b="1" dirty="0">
                <a:solidFill>
                  <a:srgbClr val="FF0000"/>
                </a:solidFill>
              </a:rPr>
              <a:t>（</a:t>
            </a:r>
            <a:r>
              <a:rPr lang="en-US" sz="2400" b="1" dirty="0">
                <a:solidFill>
                  <a:srgbClr val="FF0000"/>
                </a:solidFill>
              </a:rPr>
              <a:t>2.</a:t>
            </a:r>
            <a:r>
              <a:rPr lang="en-US" altLang="zh-CN" sz="2400" b="1" dirty="0">
                <a:solidFill>
                  <a:srgbClr val="FF0000"/>
                </a:solidFill>
              </a:rPr>
              <a:t>4</a:t>
            </a:r>
            <a:r>
              <a:rPr lang="zh-CN" altLang="en-US" sz="2400" b="1" dirty="0">
                <a:solidFill>
                  <a:srgbClr val="FF0000"/>
                </a:solidFill>
              </a:rPr>
              <a:t>亿）</a:t>
            </a:r>
            <a:endParaRPr lang="zh-CN" altLang="en-US" sz="2400" dirty="0">
              <a:solidFill>
                <a:srgbClr val="FF0000"/>
              </a:solidFill>
            </a:endParaRPr>
          </a:p>
        </p:txBody>
      </p:sp>
      <p:sp>
        <p:nvSpPr>
          <p:cNvPr id="26" name="AutoShape 6"/>
          <p:cNvSpPr>
            <a:spLocks noChangeArrowheads="1"/>
          </p:cNvSpPr>
          <p:nvPr/>
        </p:nvSpPr>
        <p:spPr bwMode="auto">
          <a:xfrm>
            <a:off x="5508104" y="3645024"/>
            <a:ext cx="3000396" cy="1428760"/>
          </a:xfrm>
          <a:prstGeom prst="cloudCallout">
            <a:avLst>
              <a:gd name="adj1" fmla="val -59028"/>
              <a:gd name="adj2" fmla="val -67046"/>
            </a:avLst>
          </a:prstGeom>
          <a:noFill/>
          <a:ln w="9525">
            <a:solidFill>
              <a:schemeClr val="tx1"/>
            </a:solidFill>
            <a:round/>
            <a:headEnd/>
            <a:tailEnd/>
          </a:ln>
          <a:effectLst/>
        </p:spPr>
        <p:txBody>
          <a:bodyPr wrap="none"/>
          <a:lstStyle/>
          <a:p>
            <a:r>
              <a:rPr lang="en-US" altLang="zh-CN" sz="2000" b="1" dirty="0"/>
              <a:t>N=1</a:t>
            </a:r>
            <a:r>
              <a:rPr lang="zh-CN" altLang="en-US" sz="2000" b="1" dirty="0"/>
              <a:t>亿，</a:t>
            </a:r>
            <a:r>
              <a:rPr lang="en-US" altLang="zh-CN" sz="2000" b="1" dirty="0"/>
              <a:t>log10000=14</a:t>
            </a:r>
          </a:p>
          <a:p>
            <a:r>
              <a:rPr lang="zh-CN" altLang="en-US" sz="2000" b="1" dirty="0"/>
              <a:t>过滤所有数据需要</a:t>
            </a:r>
            <a:endParaRPr lang="en-US" altLang="zh-CN" sz="2000" b="1" dirty="0"/>
          </a:p>
          <a:p>
            <a:r>
              <a:rPr lang="en-US" altLang="zh-CN" sz="2000" b="1" dirty="0"/>
              <a:t>           </a:t>
            </a:r>
            <a:r>
              <a:rPr lang="en-US" altLang="zh-CN" sz="2400" b="1" dirty="0">
                <a:solidFill>
                  <a:srgbClr val="3333FF"/>
                </a:solidFill>
              </a:rPr>
              <a:t>14</a:t>
            </a:r>
            <a:r>
              <a:rPr lang="zh-CN" altLang="en-US" sz="2400" b="1" dirty="0">
                <a:solidFill>
                  <a:srgbClr val="3333FF"/>
                </a:solidFill>
              </a:rPr>
              <a:t>亿？</a:t>
            </a:r>
            <a:endParaRPr lang="zh-CN" altLang="zh-CN" sz="2400" b="1" dirty="0">
              <a:solidFill>
                <a:srgbClr val="3333FF"/>
              </a:solidFill>
            </a:endParaRPr>
          </a:p>
        </p:txBody>
      </p:sp>
      <p:sp>
        <p:nvSpPr>
          <p:cNvPr id="28" name="AutoShape 6"/>
          <p:cNvSpPr>
            <a:spLocks noChangeArrowheads="1"/>
          </p:cNvSpPr>
          <p:nvPr/>
        </p:nvSpPr>
        <p:spPr bwMode="auto">
          <a:xfrm>
            <a:off x="958302" y="3429000"/>
            <a:ext cx="3714776" cy="1785950"/>
          </a:xfrm>
          <a:prstGeom prst="cloudCallout">
            <a:avLst>
              <a:gd name="adj1" fmla="val 57087"/>
              <a:gd name="adj2" fmla="val -49376"/>
            </a:avLst>
          </a:prstGeom>
          <a:noFill/>
          <a:ln w="9525">
            <a:solidFill>
              <a:schemeClr val="tx1"/>
            </a:solidFill>
            <a:round/>
            <a:headEnd/>
            <a:tailEnd/>
          </a:ln>
          <a:effectLst/>
        </p:spPr>
        <p:txBody>
          <a:bodyPr wrap="none"/>
          <a:lstStyle/>
          <a:p>
            <a:pPr algn="ctr"/>
            <a:r>
              <a:rPr lang="en-US" altLang="zh-CN" sz="2000" b="1" dirty="0">
                <a:solidFill>
                  <a:srgbClr val="3333FF"/>
                </a:solidFill>
              </a:rPr>
              <a:t>No!</a:t>
            </a:r>
          </a:p>
          <a:p>
            <a:pPr algn="ctr"/>
            <a:r>
              <a:rPr lang="zh-CN" altLang="en-US" sz="2000" b="1" dirty="0"/>
              <a:t>随机数将使得绝大多数</a:t>
            </a:r>
            <a:endParaRPr lang="en-US" altLang="zh-CN" sz="2000" b="1" dirty="0"/>
          </a:p>
          <a:p>
            <a:pPr algn="ctr"/>
            <a:r>
              <a:rPr lang="zh-CN" altLang="en-US" sz="2000" b="1" dirty="0"/>
              <a:t>很快被排除！比如只有</a:t>
            </a:r>
            <a:endParaRPr lang="en-US" altLang="zh-CN" sz="2000" b="1" dirty="0"/>
          </a:p>
          <a:p>
            <a:pPr algn="ctr"/>
            <a:r>
              <a:rPr lang="zh-CN" altLang="en-US" sz="2000" b="1" dirty="0"/>
              <a:t>大约</a:t>
            </a:r>
            <a:r>
              <a:rPr lang="en-US" altLang="zh-CN" sz="2000" b="1" dirty="0">
                <a:solidFill>
                  <a:srgbClr val="3333FF"/>
                </a:solidFill>
              </a:rPr>
              <a:t>1/10</a:t>
            </a:r>
            <a:r>
              <a:rPr lang="zh-CN" altLang="en-US" sz="2000" b="1" dirty="0"/>
              <a:t>需要替换。</a:t>
            </a:r>
            <a:endParaRPr lang="zh-CN" altLang="zh-CN" sz="2400" b="1" dirty="0"/>
          </a:p>
        </p:txBody>
      </p:sp>
    </p:spTree>
    <p:extLst>
      <p:ext uri="{BB962C8B-B14F-4D97-AF65-F5344CB8AC3E}">
        <p14:creationId xmlns:p14="http://schemas.microsoft.com/office/powerpoint/2010/main" val="309299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strips(downRigh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down)">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down)">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55" presetClass="entr" presetSubtype="0"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1000" fill="hold"/>
                                        <p:tgtEl>
                                          <p:spTgt spid="21"/>
                                        </p:tgtEl>
                                        <p:attrNameLst>
                                          <p:attrName>ppt_w</p:attrName>
                                        </p:attrNameLst>
                                      </p:cBhvr>
                                      <p:tavLst>
                                        <p:tav tm="0">
                                          <p:val>
                                            <p:strVal val="#ppt_w*0.70"/>
                                          </p:val>
                                        </p:tav>
                                        <p:tav tm="100000">
                                          <p:val>
                                            <p:strVal val="#ppt_w"/>
                                          </p:val>
                                        </p:tav>
                                      </p:tavLst>
                                    </p:anim>
                                    <p:anim calcmode="lin" valueType="num">
                                      <p:cBhvr>
                                        <p:cTn id="33" dur="1000" fill="hold"/>
                                        <p:tgtEl>
                                          <p:spTgt spid="21"/>
                                        </p:tgtEl>
                                        <p:attrNameLst>
                                          <p:attrName>ppt_h</p:attrName>
                                        </p:attrNameLst>
                                      </p:cBhvr>
                                      <p:tavLst>
                                        <p:tav tm="0">
                                          <p:val>
                                            <p:strVal val="#ppt_h"/>
                                          </p:val>
                                        </p:tav>
                                        <p:tav tm="100000">
                                          <p:val>
                                            <p:strVal val="#ppt_h"/>
                                          </p:val>
                                        </p:tav>
                                      </p:tavLst>
                                    </p:anim>
                                    <p:animEffect transition="in" filter="fade">
                                      <p:cBhvr>
                                        <p:cTn id="34"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1" grpId="0"/>
      <p:bldP spid="26" grpId="0" animBg="1"/>
      <p:bldP spid="2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83568" y="164833"/>
            <a:ext cx="7776864" cy="1200329"/>
          </a:xfrm>
          <a:prstGeom prst="rect">
            <a:avLst/>
          </a:prstGeom>
        </p:spPr>
        <p:txBody>
          <a:bodyPr wrap="square">
            <a:spAutoFit/>
          </a:bodyPr>
          <a:lstStyle/>
          <a:p>
            <a:pPr>
              <a:lnSpc>
                <a:spcPct val="150000"/>
              </a:lnSpc>
            </a:pPr>
            <a:r>
              <a:rPr lang="zh-CN" altLang="en-US" sz="2400" b="1" dirty="0">
                <a:solidFill>
                  <a:srgbClr val="3333FF"/>
                </a:solidFill>
                <a:latin typeface="黑体" panose="02010609060101010101" pitchFamily="49" charset="-122"/>
                <a:ea typeface="黑体" panose="02010609060101010101" pitchFamily="49" charset="-122"/>
              </a:rPr>
              <a:t>第一趟</a:t>
            </a:r>
            <a:endParaRPr lang="en-US" altLang="zh-CN" sz="2400" b="1" dirty="0">
              <a:solidFill>
                <a:srgbClr val="3333FF"/>
              </a:solidFill>
              <a:latin typeface="黑体" panose="02010609060101010101" pitchFamily="49" charset="-122"/>
              <a:ea typeface="黑体" panose="02010609060101010101" pitchFamily="49" charset="-122"/>
            </a:endParaRPr>
          </a:p>
          <a:p>
            <a:pPr algn="dist">
              <a:lnSpc>
                <a:spcPct val="150000"/>
              </a:lnSpc>
            </a:pPr>
            <a:r>
              <a:rPr lang="en-US" altLang="zh-CN" sz="2400" b="1" dirty="0"/>
              <a:t>43</a:t>
            </a:r>
            <a:r>
              <a:rPr lang="zh-CN" altLang="zh-CN" sz="2400" b="1" dirty="0"/>
              <a:t>，</a:t>
            </a:r>
            <a:r>
              <a:rPr lang="en-US" altLang="zh-CN" sz="2400" b="1" dirty="0"/>
              <a:t>12</a:t>
            </a:r>
            <a:r>
              <a:rPr lang="zh-CN" altLang="zh-CN" sz="2400" b="1" dirty="0"/>
              <a:t>，</a:t>
            </a:r>
            <a:r>
              <a:rPr lang="en-US" altLang="zh-CN" sz="2400" b="1" dirty="0"/>
              <a:t>35</a:t>
            </a:r>
            <a:r>
              <a:rPr lang="zh-CN" altLang="zh-CN" sz="2400" b="1" dirty="0"/>
              <a:t>，</a:t>
            </a:r>
            <a:r>
              <a:rPr lang="en-US" altLang="zh-CN" sz="2400" b="1" dirty="0"/>
              <a:t>36</a:t>
            </a:r>
            <a:r>
              <a:rPr lang="zh-CN" altLang="zh-CN" sz="2400" b="1" dirty="0"/>
              <a:t>，</a:t>
            </a:r>
            <a:r>
              <a:rPr lang="en-US" altLang="zh-CN" sz="2400" b="1" dirty="0"/>
              <a:t>7</a:t>
            </a:r>
            <a:r>
              <a:rPr lang="zh-CN" altLang="zh-CN" sz="2400" b="1" dirty="0"/>
              <a:t>，</a:t>
            </a:r>
            <a:r>
              <a:rPr lang="en-US" altLang="zh-CN" sz="2400" b="1" dirty="0">
                <a:solidFill>
                  <a:srgbClr val="FF0000"/>
                </a:solidFill>
              </a:rPr>
              <a:t>44</a:t>
            </a:r>
            <a:r>
              <a:rPr lang="zh-CN" altLang="zh-CN" sz="2400" b="1" dirty="0"/>
              <a:t>，</a:t>
            </a:r>
            <a:r>
              <a:rPr lang="en-US" altLang="zh-CN" sz="2400" b="1" dirty="0"/>
              <a:t>94</a:t>
            </a:r>
            <a:r>
              <a:rPr lang="zh-CN" altLang="zh-CN" sz="2400" b="1" dirty="0"/>
              <a:t>，</a:t>
            </a:r>
            <a:r>
              <a:rPr lang="en-US" altLang="zh-CN" sz="2400" b="1" dirty="0"/>
              <a:t>62</a:t>
            </a:r>
            <a:r>
              <a:rPr lang="zh-CN" altLang="zh-CN" sz="2400" b="1" dirty="0"/>
              <a:t>，</a:t>
            </a:r>
            <a:r>
              <a:rPr lang="en-US" altLang="zh-CN" sz="2400" b="1" dirty="0"/>
              <a:t>59</a:t>
            </a:r>
            <a:r>
              <a:rPr lang="zh-CN" altLang="en-US" sz="2400" b="1" dirty="0"/>
              <a:t>，</a:t>
            </a:r>
            <a:r>
              <a:rPr lang="en-US" altLang="zh-CN" sz="2400" b="1" dirty="0"/>
              <a:t>52</a:t>
            </a:r>
            <a:r>
              <a:rPr lang="zh-CN" altLang="en-US" sz="2400" b="1" dirty="0"/>
              <a:t>，</a:t>
            </a:r>
            <a:r>
              <a:rPr lang="en-US" altLang="zh-CN" sz="2400" b="1" dirty="0"/>
              <a:t>85</a:t>
            </a:r>
            <a:endParaRPr lang="zh-CN" altLang="en-US" sz="2400" b="1" dirty="0"/>
          </a:p>
        </p:txBody>
      </p:sp>
      <p:sp>
        <p:nvSpPr>
          <p:cNvPr id="9" name="圆角矩形标注 8"/>
          <p:cNvSpPr/>
          <p:nvPr/>
        </p:nvSpPr>
        <p:spPr>
          <a:xfrm>
            <a:off x="4543732" y="1365162"/>
            <a:ext cx="892364" cy="527863"/>
          </a:xfrm>
          <a:prstGeom prst="wedgeRoundRectCallout">
            <a:avLst>
              <a:gd name="adj1" fmla="val -52546"/>
              <a:gd name="adj2" fmla="val -76509"/>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solidFill>
                  <a:srgbClr val="FF0000"/>
                </a:solidFill>
              </a:rPr>
              <a:t>Low</a:t>
            </a:r>
            <a:endParaRPr lang="zh-CN" altLang="en-US" sz="2400" b="1" dirty="0">
              <a:solidFill>
                <a:srgbClr val="FF0000"/>
              </a:solidFill>
            </a:endParaRPr>
          </a:p>
        </p:txBody>
      </p:sp>
      <p:sp>
        <p:nvSpPr>
          <p:cNvPr id="10" name="矩形 9"/>
          <p:cNvSpPr/>
          <p:nvPr/>
        </p:nvSpPr>
        <p:spPr>
          <a:xfrm>
            <a:off x="683568" y="1412776"/>
            <a:ext cx="7776864" cy="1200329"/>
          </a:xfrm>
          <a:prstGeom prst="rect">
            <a:avLst/>
          </a:prstGeom>
        </p:spPr>
        <p:txBody>
          <a:bodyPr wrap="square">
            <a:spAutoFit/>
          </a:bodyPr>
          <a:lstStyle/>
          <a:p>
            <a:pPr>
              <a:lnSpc>
                <a:spcPct val="150000"/>
              </a:lnSpc>
            </a:pPr>
            <a:r>
              <a:rPr lang="zh-CN" altLang="en-US" sz="2400" b="1" dirty="0">
                <a:solidFill>
                  <a:srgbClr val="3333FF"/>
                </a:solidFill>
                <a:latin typeface="黑体" panose="02010609060101010101" pitchFamily="49" charset="-122"/>
                <a:ea typeface="黑体" panose="02010609060101010101" pitchFamily="49" charset="-122"/>
              </a:rPr>
              <a:t>第二趟左递归过程</a:t>
            </a:r>
            <a:endParaRPr lang="en-US" altLang="zh-CN" sz="2400" b="1" dirty="0">
              <a:solidFill>
                <a:srgbClr val="3333FF"/>
              </a:solidFill>
              <a:latin typeface="黑体" panose="02010609060101010101" pitchFamily="49" charset="-122"/>
              <a:ea typeface="黑体" panose="02010609060101010101" pitchFamily="49" charset="-122"/>
            </a:endParaRPr>
          </a:p>
          <a:p>
            <a:pPr algn="dist">
              <a:lnSpc>
                <a:spcPct val="150000"/>
              </a:lnSpc>
            </a:pPr>
            <a:r>
              <a:rPr lang="en-US" altLang="zh-CN" sz="2400" b="1" dirty="0">
                <a:solidFill>
                  <a:srgbClr val="FF0000"/>
                </a:solidFill>
              </a:rPr>
              <a:t>43</a:t>
            </a:r>
            <a:r>
              <a:rPr lang="zh-CN" altLang="zh-CN" sz="2400" b="1" dirty="0"/>
              <a:t>，</a:t>
            </a:r>
            <a:r>
              <a:rPr lang="en-US" altLang="zh-CN" sz="2400" b="1" dirty="0"/>
              <a:t>12</a:t>
            </a:r>
            <a:r>
              <a:rPr lang="zh-CN" altLang="zh-CN" sz="2400" b="1" dirty="0"/>
              <a:t>，</a:t>
            </a:r>
            <a:r>
              <a:rPr lang="en-US" altLang="zh-CN" sz="2400" b="1" dirty="0">
                <a:solidFill>
                  <a:srgbClr val="FF0000"/>
                </a:solidFill>
              </a:rPr>
              <a:t>35</a:t>
            </a:r>
            <a:r>
              <a:rPr lang="zh-CN" altLang="zh-CN" sz="2400" b="1" dirty="0"/>
              <a:t>，</a:t>
            </a:r>
            <a:r>
              <a:rPr lang="en-US" altLang="zh-CN" sz="2400" b="1" dirty="0"/>
              <a:t>36</a:t>
            </a:r>
            <a:r>
              <a:rPr lang="zh-CN" altLang="zh-CN" sz="2400" b="1" dirty="0"/>
              <a:t>，</a:t>
            </a:r>
            <a:r>
              <a:rPr lang="en-US" altLang="zh-CN" sz="2400" b="1" dirty="0">
                <a:solidFill>
                  <a:srgbClr val="FF0000"/>
                </a:solidFill>
              </a:rPr>
              <a:t>7</a:t>
            </a:r>
            <a:r>
              <a:rPr lang="zh-CN" altLang="zh-CN" sz="2400" b="1" dirty="0"/>
              <a:t>，</a:t>
            </a:r>
            <a:r>
              <a:rPr lang="en-US" altLang="zh-CN" sz="2400" b="1" dirty="0">
                <a:solidFill>
                  <a:srgbClr val="00B050"/>
                </a:solidFill>
              </a:rPr>
              <a:t>44</a:t>
            </a:r>
            <a:r>
              <a:rPr lang="zh-CN" altLang="zh-CN" sz="2400" b="1" dirty="0"/>
              <a:t>，</a:t>
            </a:r>
            <a:r>
              <a:rPr lang="en-US" altLang="zh-CN" sz="2400" b="1" dirty="0"/>
              <a:t>94</a:t>
            </a:r>
            <a:r>
              <a:rPr lang="zh-CN" altLang="zh-CN" sz="2400" b="1" dirty="0"/>
              <a:t>，</a:t>
            </a:r>
            <a:r>
              <a:rPr lang="en-US" altLang="zh-CN" sz="2400" b="1" dirty="0"/>
              <a:t>62</a:t>
            </a:r>
            <a:r>
              <a:rPr lang="zh-CN" altLang="zh-CN" sz="2400" b="1" dirty="0"/>
              <a:t>，</a:t>
            </a:r>
            <a:r>
              <a:rPr lang="en-US" altLang="zh-CN" sz="2400" b="1" dirty="0"/>
              <a:t>59</a:t>
            </a:r>
            <a:r>
              <a:rPr lang="zh-CN" altLang="en-US" sz="2400" b="1" dirty="0"/>
              <a:t>，</a:t>
            </a:r>
            <a:r>
              <a:rPr lang="en-US" altLang="zh-CN" sz="2400" b="1" dirty="0"/>
              <a:t>52</a:t>
            </a:r>
            <a:r>
              <a:rPr lang="zh-CN" altLang="en-US" sz="2400" b="1" dirty="0"/>
              <a:t>，</a:t>
            </a:r>
            <a:r>
              <a:rPr lang="en-US" altLang="zh-CN" sz="2400" b="1" dirty="0"/>
              <a:t>85</a:t>
            </a:r>
            <a:endParaRPr lang="zh-CN" altLang="en-US" sz="2400" b="1" dirty="0"/>
          </a:p>
        </p:txBody>
      </p:sp>
      <p:sp>
        <p:nvSpPr>
          <p:cNvPr id="11" name="矩形 10"/>
          <p:cNvSpPr/>
          <p:nvPr/>
        </p:nvSpPr>
        <p:spPr>
          <a:xfrm>
            <a:off x="683568" y="2485852"/>
            <a:ext cx="7776864" cy="646331"/>
          </a:xfrm>
          <a:prstGeom prst="rect">
            <a:avLst/>
          </a:prstGeom>
        </p:spPr>
        <p:txBody>
          <a:bodyPr wrap="square">
            <a:spAutoFit/>
          </a:bodyPr>
          <a:lstStyle/>
          <a:p>
            <a:pPr algn="dist">
              <a:lnSpc>
                <a:spcPct val="150000"/>
              </a:lnSpc>
            </a:pPr>
            <a:r>
              <a:rPr lang="en-US" altLang="zh-CN" sz="2400" b="1" dirty="0">
                <a:solidFill>
                  <a:srgbClr val="FF0000"/>
                </a:solidFill>
              </a:rPr>
              <a:t>7</a:t>
            </a:r>
            <a:r>
              <a:rPr lang="zh-CN" altLang="zh-CN" sz="2400" b="1" dirty="0"/>
              <a:t>，</a:t>
            </a:r>
            <a:r>
              <a:rPr lang="en-US" altLang="zh-CN" sz="2400" b="1" dirty="0"/>
              <a:t>12</a:t>
            </a:r>
            <a:r>
              <a:rPr lang="zh-CN" altLang="zh-CN" sz="2400" b="1" dirty="0"/>
              <a:t>，</a:t>
            </a:r>
            <a:r>
              <a:rPr lang="en-US" altLang="zh-CN" sz="2400" b="1" dirty="0">
                <a:solidFill>
                  <a:srgbClr val="FF0000"/>
                </a:solidFill>
              </a:rPr>
              <a:t>35</a:t>
            </a:r>
            <a:r>
              <a:rPr lang="zh-CN" altLang="zh-CN" sz="2400" b="1" dirty="0"/>
              <a:t>，</a:t>
            </a:r>
            <a:r>
              <a:rPr lang="en-US" altLang="zh-CN" sz="2400" b="1" dirty="0"/>
              <a:t>36</a:t>
            </a:r>
            <a:r>
              <a:rPr lang="zh-CN" altLang="zh-CN" sz="2400" b="1" dirty="0"/>
              <a:t>，</a:t>
            </a:r>
            <a:r>
              <a:rPr lang="en-US" altLang="zh-CN" sz="2400" b="1" dirty="0">
                <a:solidFill>
                  <a:srgbClr val="FF0000"/>
                </a:solidFill>
              </a:rPr>
              <a:t>43</a:t>
            </a:r>
            <a:r>
              <a:rPr lang="zh-CN" altLang="zh-CN" sz="2400" b="1" dirty="0"/>
              <a:t>，</a:t>
            </a:r>
            <a:r>
              <a:rPr lang="en-US" altLang="zh-CN" sz="2400" b="1" dirty="0">
                <a:solidFill>
                  <a:srgbClr val="00B050"/>
                </a:solidFill>
              </a:rPr>
              <a:t>44</a:t>
            </a:r>
            <a:r>
              <a:rPr lang="zh-CN" altLang="zh-CN" sz="2400" b="1" dirty="0"/>
              <a:t>，</a:t>
            </a:r>
            <a:r>
              <a:rPr lang="en-US" altLang="zh-CN" sz="2400" b="1" dirty="0"/>
              <a:t>94</a:t>
            </a:r>
            <a:r>
              <a:rPr lang="zh-CN" altLang="zh-CN" sz="2400" b="1" dirty="0"/>
              <a:t>，</a:t>
            </a:r>
            <a:r>
              <a:rPr lang="en-US" altLang="zh-CN" sz="2400" b="1" dirty="0"/>
              <a:t>62</a:t>
            </a:r>
            <a:r>
              <a:rPr lang="zh-CN" altLang="zh-CN" sz="2400" b="1" dirty="0"/>
              <a:t>，</a:t>
            </a:r>
            <a:r>
              <a:rPr lang="en-US" altLang="zh-CN" sz="2400" b="1" dirty="0"/>
              <a:t>59</a:t>
            </a:r>
            <a:r>
              <a:rPr lang="zh-CN" altLang="en-US" sz="2400" b="1" dirty="0"/>
              <a:t>，</a:t>
            </a:r>
            <a:r>
              <a:rPr lang="en-US" altLang="zh-CN" sz="2400" b="1" dirty="0"/>
              <a:t>52</a:t>
            </a:r>
            <a:r>
              <a:rPr lang="zh-CN" altLang="en-US" sz="2400" b="1" dirty="0"/>
              <a:t>，</a:t>
            </a:r>
            <a:r>
              <a:rPr lang="en-US" altLang="zh-CN" sz="2400" b="1" dirty="0"/>
              <a:t>85</a:t>
            </a:r>
            <a:endParaRPr lang="zh-CN" altLang="en-US" sz="2400" b="1" dirty="0"/>
          </a:p>
        </p:txBody>
      </p:sp>
      <p:sp>
        <p:nvSpPr>
          <p:cNvPr id="12" name="矩形 11"/>
          <p:cNvSpPr/>
          <p:nvPr/>
        </p:nvSpPr>
        <p:spPr>
          <a:xfrm>
            <a:off x="683568" y="2998693"/>
            <a:ext cx="7776864" cy="646331"/>
          </a:xfrm>
          <a:prstGeom prst="rect">
            <a:avLst/>
          </a:prstGeom>
        </p:spPr>
        <p:txBody>
          <a:bodyPr wrap="square">
            <a:spAutoFit/>
          </a:bodyPr>
          <a:lstStyle/>
          <a:p>
            <a:pPr algn="dist">
              <a:lnSpc>
                <a:spcPct val="150000"/>
              </a:lnSpc>
            </a:pPr>
            <a:r>
              <a:rPr lang="en-US" altLang="zh-CN" sz="2400" b="1" dirty="0"/>
              <a:t>(7</a:t>
            </a:r>
            <a:r>
              <a:rPr lang="zh-CN" altLang="zh-CN" sz="2400" b="1" dirty="0"/>
              <a:t>，</a:t>
            </a:r>
            <a:r>
              <a:rPr lang="en-US" altLang="zh-CN" sz="2400" b="1" dirty="0"/>
              <a:t>12</a:t>
            </a:r>
            <a:r>
              <a:rPr lang="zh-CN" altLang="zh-CN" sz="2400" b="1" dirty="0"/>
              <a:t>，</a:t>
            </a:r>
            <a:r>
              <a:rPr lang="en-US" altLang="zh-CN" sz="2400" b="1" dirty="0"/>
              <a:t>36</a:t>
            </a:r>
            <a:r>
              <a:rPr lang="zh-CN" altLang="zh-CN" sz="2400" b="1" dirty="0"/>
              <a:t>，</a:t>
            </a:r>
            <a:r>
              <a:rPr lang="en-US" altLang="zh-CN" sz="2400" b="1" dirty="0">
                <a:solidFill>
                  <a:srgbClr val="FF0000"/>
                </a:solidFill>
              </a:rPr>
              <a:t>35</a:t>
            </a:r>
            <a:r>
              <a:rPr lang="zh-CN" altLang="zh-CN" sz="2400" b="1" dirty="0"/>
              <a:t>，</a:t>
            </a:r>
            <a:r>
              <a:rPr lang="en-US" altLang="zh-CN" sz="2400" b="1" dirty="0"/>
              <a:t>43)</a:t>
            </a:r>
            <a:r>
              <a:rPr lang="zh-CN" altLang="zh-CN" sz="2400" b="1" dirty="0"/>
              <a:t>，</a:t>
            </a:r>
            <a:r>
              <a:rPr lang="en-US" altLang="zh-CN" sz="2400" b="1" dirty="0">
                <a:solidFill>
                  <a:srgbClr val="00B050"/>
                </a:solidFill>
              </a:rPr>
              <a:t>44</a:t>
            </a:r>
            <a:r>
              <a:rPr lang="zh-CN" altLang="zh-CN" sz="2400" b="1" dirty="0"/>
              <a:t>，</a:t>
            </a:r>
            <a:r>
              <a:rPr lang="en-US" altLang="zh-CN" sz="2400" b="1" dirty="0"/>
              <a:t>(94</a:t>
            </a:r>
            <a:r>
              <a:rPr lang="zh-CN" altLang="zh-CN" sz="2400" b="1" dirty="0"/>
              <a:t>，</a:t>
            </a:r>
            <a:r>
              <a:rPr lang="en-US" altLang="zh-CN" sz="2400" b="1" dirty="0"/>
              <a:t>62</a:t>
            </a:r>
            <a:r>
              <a:rPr lang="zh-CN" altLang="zh-CN" sz="2400" b="1" dirty="0"/>
              <a:t>，</a:t>
            </a:r>
            <a:r>
              <a:rPr lang="en-US" altLang="zh-CN" sz="2400" b="1" dirty="0"/>
              <a:t>59</a:t>
            </a:r>
            <a:r>
              <a:rPr lang="zh-CN" altLang="en-US" sz="2400" b="1" dirty="0"/>
              <a:t>，</a:t>
            </a:r>
            <a:r>
              <a:rPr lang="en-US" altLang="zh-CN" sz="2400" b="1" dirty="0"/>
              <a:t>52</a:t>
            </a:r>
            <a:r>
              <a:rPr lang="zh-CN" altLang="en-US" sz="2400" b="1" dirty="0"/>
              <a:t>，</a:t>
            </a:r>
            <a:r>
              <a:rPr lang="en-US" altLang="zh-CN" sz="2400" b="1" dirty="0"/>
              <a:t>85)</a:t>
            </a:r>
            <a:endParaRPr lang="zh-CN" altLang="en-US" sz="2400" b="1" dirty="0"/>
          </a:p>
        </p:txBody>
      </p:sp>
      <p:sp>
        <p:nvSpPr>
          <p:cNvPr id="13" name="矩形 12"/>
          <p:cNvSpPr/>
          <p:nvPr/>
        </p:nvSpPr>
        <p:spPr>
          <a:xfrm>
            <a:off x="683568" y="3596823"/>
            <a:ext cx="7776864" cy="1200329"/>
          </a:xfrm>
          <a:prstGeom prst="rect">
            <a:avLst/>
          </a:prstGeom>
        </p:spPr>
        <p:txBody>
          <a:bodyPr wrap="square">
            <a:spAutoFit/>
          </a:bodyPr>
          <a:lstStyle/>
          <a:p>
            <a:pPr>
              <a:lnSpc>
                <a:spcPct val="150000"/>
              </a:lnSpc>
            </a:pPr>
            <a:r>
              <a:rPr lang="zh-CN" altLang="en-US" sz="2400" b="1" dirty="0">
                <a:solidFill>
                  <a:srgbClr val="3333FF"/>
                </a:solidFill>
                <a:latin typeface="黑体" panose="02010609060101010101" pitchFamily="49" charset="-122"/>
                <a:ea typeface="黑体" panose="02010609060101010101" pitchFamily="49" charset="-122"/>
              </a:rPr>
              <a:t>第二趟左递归结果</a:t>
            </a:r>
            <a:endParaRPr lang="en-US" altLang="zh-CN" sz="2400" b="1" dirty="0">
              <a:solidFill>
                <a:srgbClr val="3333FF"/>
              </a:solidFill>
              <a:latin typeface="黑体" panose="02010609060101010101" pitchFamily="49" charset="-122"/>
              <a:ea typeface="黑体" panose="02010609060101010101" pitchFamily="49" charset="-122"/>
            </a:endParaRPr>
          </a:p>
          <a:p>
            <a:pPr algn="dist">
              <a:lnSpc>
                <a:spcPct val="150000"/>
              </a:lnSpc>
            </a:pPr>
            <a:r>
              <a:rPr lang="en-US" altLang="zh-CN" sz="2400" b="1" dirty="0"/>
              <a:t>(</a:t>
            </a:r>
            <a:r>
              <a:rPr lang="en-US" altLang="zh-CN" sz="2400" b="1" dirty="0">
                <a:solidFill>
                  <a:srgbClr val="FF0000"/>
                </a:solidFill>
              </a:rPr>
              <a:t>7</a:t>
            </a:r>
            <a:r>
              <a:rPr lang="zh-CN" altLang="zh-CN" sz="2400" b="1" dirty="0"/>
              <a:t>，</a:t>
            </a:r>
            <a:r>
              <a:rPr lang="en-US" altLang="zh-CN" sz="2400" b="1" dirty="0"/>
              <a:t>12)</a:t>
            </a:r>
            <a:r>
              <a:rPr lang="zh-CN" altLang="zh-CN" sz="2400" b="1" dirty="0"/>
              <a:t>，</a:t>
            </a:r>
            <a:r>
              <a:rPr lang="en-US" altLang="zh-CN" sz="2400" b="1" dirty="0">
                <a:solidFill>
                  <a:srgbClr val="00B050"/>
                </a:solidFill>
              </a:rPr>
              <a:t>35</a:t>
            </a:r>
            <a:r>
              <a:rPr lang="zh-CN" altLang="zh-CN" sz="2400" b="1" dirty="0"/>
              <a:t>，</a:t>
            </a:r>
            <a:r>
              <a:rPr lang="en-US" altLang="zh-CN" sz="2400" b="1" dirty="0"/>
              <a:t>(36</a:t>
            </a:r>
            <a:r>
              <a:rPr lang="zh-CN" altLang="zh-CN" sz="2400" b="1" dirty="0"/>
              <a:t>，</a:t>
            </a:r>
            <a:r>
              <a:rPr lang="en-US" altLang="zh-CN" sz="2400" b="1" dirty="0">
                <a:solidFill>
                  <a:srgbClr val="FF0000"/>
                </a:solidFill>
              </a:rPr>
              <a:t>43</a:t>
            </a:r>
            <a:r>
              <a:rPr lang="en-US" altLang="zh-CN" sz="2400" b="1" dirty="0"/>
              <a:t>)</a:t>
            </a:r>
            <a:r>
              <a:rPr lang="zh-CN" altLang="zh-CN" sz="2400" b="1" dirty="0"/>
              <a:t>，</a:t>
            </a:r>
            <a:r>
              <a:rPr lang="en-US" altLang="zh-CN" sz="2400" b="1" dirty="0">
                <a:solidFill>
                  <a:srgbClr val="00B050"/>
                </a:solidFill>
              </a:rPr>
              <a:t>44</a:t>
            </a:r>
            <a:r>
              <a:rPr lang="zh-CN" altLang="zh-CN" sz="2400" b="1" dirty="0"/>
              <a:t>，</a:t>
            </a:r>
            <a:r>
              <a:rPr lang="en-US" altLang="zh-CN" sz="2400" b="1" dirty="0"/>
              <a:t>94</a:t>
            </a:r>
            <a:r>
              <a:rPr lang="zh-CN" altLang="zh-CN" sz="2400" b="1" dirty="0"/>
              <a:t>，</a:t>
            </a:r>
            <a:r>
              <a:rPr lang="en-US" altLang="zh-CN" sz="2400" b="1" dirty="0"/>
              <a:t>62</a:t>
            </a:r>
            <a:r>
              <a:rPr lang="zh-CN" altLang="zh-CN" sz="2400" b="1" dirty="0"/>
              <a:t>，</a:t>
            </a:r>
            <a:r>
              <a:rPr lang="en-US" altLang="zh-CN" sz="2400" b="1" dirty="0"/>
              <a:t>59</a:t>
            </a:r>
            <a:r>
              <a:rPr lang="zh-CN" altLang="en-US" sz="2400" b="1" dirty="0"/>
              <a:t>，</a:t>
            </a:r>
            <a:r>
              <a:rPr lang="en-US" altLang="zh-CN" sz="2400" b="1" dirty="0"/>
              <a:t>52</a:t>
            </a:r>
            <a:r>
              <a:rPr lang="zh-CN" altLang="en-US" sz="2400" b="1" dirty="0"/>
              <a:t>，</a:t>
            </a:r>
            <a:r>
              <a:rPr lang="en-US" altLang="zh-CN" sz="2400" b="1" dirty="0"/>
              <a:t>85</a:t>
            </a:r>
            <a:endParaRPr lang="zh-CN" altLang="en-US" sz="2400" b="1" dirty="0"/>
          </a:p>
        </p:txBody>
      </p:sp>
      <p:sp>
        <p:nvSpPr>
          <p:cNvPr id="14" name="圆角矩形标注 13"/>
          <p:cNvSpPr/>
          <p:nvPr/>
        </p:nvSpPr>
        <p:spPr>
          <a:xfrm>
            <a:off x="2411760" y="4797152"/>
            <a:ext cx="792088" cy="527863"/>
          </a:xfrm>
          <a:prstGeom prst="wedgeRoundRectCallout">
            <a:avLst>
              <a:gd name="adj1" fmla="val -52546"/>
              <a:gd name="adj2" fmla="val -76509"/>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solidFill>
                  <a:srgbClr val="FF0000"/>
                </a:solidFill>
              </a:rPr>
              <a:t>Low</a:t>
            </a:r>
            <a:endParaRPr lang="zh-CN" altLang="en-US" sz="2400" b="1" dirty="0">
              <a:solidFill>
                <a:srgbClr val="FF0000"/>
              </a:solidFill>
            </a:endParaRPr>
          </a:p>
        </p:txBody>
      </p:sp>
      <p:sp>
        <p:nvSpPr>
          <p:cNvPr id="15" name="矩形 14"/>
          <p:cNvSpPr/>
          <p:nvPr/>
        </p:nvSpPr>
        <p:spPr>
          <a:xfrm>
            <a:off x="683568" y="5180999"/>
            <a:ext cx="7776864" cy="1200329"/>
          </a:xfrm>
          <a:prstGeom prst="rect">
            <a:avLst/>
          </a:prstGeom>
        </p:spPr>
        <p:txBody>
          <a:bodyPr wrap="square">
            <a:spAutoFit/>
          </a:bodyPr>
          <a:lstStyle/>
          <a:p>
            <a:pPr>
              <a:lnSpc>
                <a:spcPct val="150000"/>
              </a:lnSpc>
            </a:pPr>
            <a:r>
              <a:rPr lang="zh-CN" altLang="en-US" sz="2400" b="1" dirty="0">
                <a:solidFill>
                  <a:srgbClr val="3333FF"/>
                </a:solidFill>
                <a:latin typeface="黑体" panose="02010609060101010101" pitchFamily="49" charset="-122"/>
                <a:ea typeface="黑体" panose="02010609060101010101" pitchFamily="49" charset="-122"/>
              </a:rPr>
              <a:t>依此类推第三趟左递归</a:t>
            </a:r>
            <a:r>
              <a:rPr lang="en-US" altLang="zh-CN" sz="2400" b="1" dirty="0">
                <a:solidFill>
                  <a:srgbClr val="3333FF"/>
                </a:solidFill>
                <a:latin typeface="黑体" panose="02010609060101010101" pitchFamily="49" charset="-122"/>
                <a:ea typeface="黑体" panose="02010609060101010101" pitchFamily="49" charset="-122"/>
              </a:rPr>
              <a:t>…</a:t>
            </a:r>
          </a:p>
          <a:p>
            <a:pPr algn="dist">
              <a:lnSpc>
                <a:spcPct val="150000"/>
              </a:lnSpc>
            </a:pPr>
            <a:r>
              <a:rPr lang="en-US" altLang="zh-CN" sz="2400" b="1" dirty="0"/>
              <a:t>(</a:t>
            </a:r>
            <a:r>
              <a:rPr lang="en-US" altLang="zh-CN" sz="2400" b="1" dirty="0">
                <a:solidFill>
                  <a:srgbClr val="FF0000"/>
                </a:solidFill>
              </a:rPr>
              <a:t>7</a:t>
            </a:r>
            <a:r>
              <a:rPr lang="zh-CN" altLang="zh-CN" sz="2400" b="1" dirty="0"/>
              <a:t>，</a:t>
            </a:r>
            <a:r>
              <a:rPr lang="en-US" altLang="zh-CN" sz="2400" b="1" dirty="0"/>
              <a:t>12)</a:t>
            </a:r>
            <a:r>
              <a:rPr lang="zh-CN" altLang="zh-CN" sz="2400" b="1" dirty="0"/>
              <a:t>，</a:t>
            </a:r>
            <a:r>
              <a:rPr lang="en-US" altLang="zh-CN" sz="2400" b="1" dirty="0">
                <a:solidFill>
                  <a:srgbClr val="00B050"/>
                </a:solidFill>
              </a:rPr>
              <a:t>35</a:t>
            </a:r>
            <a:r>
              <a:rPr lang="zh-CN" altLang="zh-CN" sz="2400" b="1" dirty="0"/>
              <a:t>，</a:t>
            </a:r>
            <a:r>
              <a:rPr lang="en-US" altLang="zh-CN" sz="2400" b="1" dirty="0"/>
              <a:t>(36</a:t>
            </a:r>
            <a:r>
              <a:rPr lang="zh-CN" altLang="zh-CN" sz="2400" b="1" dirty="0"/>
              <a:t>，</a:t>
            </a:r>
            <a:r>
              <a:rPr lang="en-US" altLang="zh-CN" sz="2400" b="1" dirty="0">
                <a:solidFill>
                  <a:srgbClr val="FF0000"/>
                </a:solidFill>
              </a:rPr>
              <a:t>43</a:t>
            </a:r>
            <a:r>
              <a:rPr lang="en-US" altLang="zh-CN" sz="2400" b="1" dirty="0"/>
              <a:t>)</a:t>
            </a:r>
            <a:r>
              <a:rPr lang="zh-CN" altLang="zh-CN" sz="2400" b="1" dirty="0"/>
              <a:t>，</a:t>
            </a:r>
            <a:r>
              <a:rPr lang="en-US" altLang="zh-CN" sz="2400" b="1" dirty="0">
                <a:solidFill>
                  <a:srgbClr val="00B050"/>
                </a:solidFill>
              </a:rPr>
              <a:t>44</a:t>
            </a:r>
            <a:r>
              <a:rPr lang="zh-CN" altLang="zh-CN" sz="2400" b="1" dirty="0"/>
              <a:t>，</a:t>
            </a:r>
            <a:r>
              <a:rPr lang="en-US" altLang="zh-CN" sz="2400" b="1" dirty="0"/>
              <a:t>94</a:t>
            </a:r>
            <a:r>
              <a:rPr lang="zh-CN" altLang="zh-CN" sz="2400" b="1" dirty="0"/>
              <a:t>，</a:t>
            </a:r>
            <a:r>
              <a:rPr lang="en-US" altLang="zh-CN" sz="2400" b="1" dirty="0"/>
              <a:t>62</a:t>
            </a:r>
            <a:r>
              <a:rPr lang="zh-CN" altLang="zh-CN" sz="2400" b="1" dirty="0"/>
              <a:t>，</a:t>
            </a:r>
            <a:r>
              <a:rPr lang="en-US" altLang="zh-CN" sz="2400" b="1" dirty="0"/>
              <a:t>59</a:t>
            </a:r>
            <a:r>
              <a:rPr lang="zh-CN" altLang="en-US" sz="2400" b="1" dirty="0"/>
              <a:t>，</a:t>
            </a:r>
            <a:r>
              <a:rPr lang="en-US" altLang="zh-CN" sz="2400" b="1" dirty="0"/>
              <a:t>52</a:t>
            </a:r>
            <a:r>
              <a:rPr lang="zh-CN" altLang="en-US" sz="2400" b="1" dirty="0"/>
              <a:t>，</a:t>
            </a:r>
            <a:r>
              <a:rPr lang="en-US" altLang="zh-CN" sz="2400" b="1" dirty="0"/>
              <a:t>85</a:t>
            </a:r>
            <a:endParaRPr lang="zh-CN" altLang="en-US" sz="2400" b="1" dirty="0"/>
          </a:p>
        </p:txBody>
      </p:sp>
      <p:sp>
        <p:nvSpPr>
          <p:cNvPr id="16" name="圆角矩形标注 15"/>
          <p:cNvSpPr/>
          <p:nvPr/>
        </p:nvSpPr>
        <p:spPr>
          <a:xfrm>
            <a:off x="5436096" y="4989369"/>
            <a:ext cx="3024336" cy="527863"/>
          </a:xfrm>
          <a:prstGeom prst="wedgeRoundRectCallout">
            <a:avLst>
              <a:gd name="adj1" fmla="val -50680"/>
              <a:gd name="adj2" fmla="val 10741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solidFill>
                  <a:srgbClr val="C00000"/>
                </a:solidFill>
                <a:latin typeface="黑体" panose="02010609060101010101" pitchFamily="49" charset="-122"/>
                <a:ea typeface="黑体" panose="02010609060101010101" pitchFamily="49" charset="-122"/>
              </a:rPr>
              <a:t>写出右递归的过程</a:t>
            </a:r>
          </a:p>
        </p:txBody>
      </p:sp>
    </p:spTree>
    <p:extLst>
      <p:ext uri="{BB962C8B-B14F-4D97-AF65-F5344CB8AC3E}">
        <p14:creationId xmlns:p14="http://schemas.microsoft.com/office/powerpoint/2010/main" val="419355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P spid="11" grpId="0"/>
      <p:bldP spid="12" grpId="0"/>
      <p:bldP spid="13" grpId="0"/>
      <p:bldP spid="14" grpId="0" animBg="1"/>
      <p:bldP spid="15" grpId="0"/>
      <p:bldP spid="1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ChangeArrowheads="1"/>
          </p:cNvSpPr>
          <p:nvPr/>
        </p:nvSpPr>
        <p:spPr bwMode="auto">
          <a:xfrm>
            <a:off x="457199" y="404664"/>
            <a:ext cx="3106235" cy="461665"/>
          </a:xfrm>
          <a:prstGeom prst="rect">
            <a:avLst/>
          </a:prstGeom>
          <a:noFill/>
          <a:ln w="25400">
            <a:noFill/>
            <a:miter lim="800000"/>
            <a:headEnd/>
            <a:tailEnd/>
          </a:ln>
          <a:effectLst/>
        </p:spPr>
        <p:txBody>
          <a:bodyPr wrap="square">
            <a:spAutoFit/>
          </a:bodyPr>
          <a:lstStyle/>
          <a:p>
            <a:pPr>
              <a:spcBef>
                <a:spcPct val="50000"/>
              </a:spcBef>
            </a:pPr>
            <a:r>
              <a:rPr lang="en-US" altLang="zh-CN" sz="2400" b="1" dirty="0">
                <a:solidFill>
                  <a:srgbClr val="3333FF"/>
                </a:solidFill>
                <a:sym typeface="Wingdings" pitchFamily="2" charset="2"/>
              </a:rPr>
              <a:t>  </a:t>
            </a:r>
            <a:r>
              <a:rPr lang="zh-CN" altLang="en-US" sz="2400" b="1" dirty="0">
                <a:ea typeface="MS Hei" pitchFamily="49" charset="-122"/>
                <a:sym typeface="Wingdings" pitchFamily="2" charset="2"/>
              </a:rPr>
              <a:t>分析时间复杂性</a:t>
            </a:r>
            <a:endParaRPr lang="en-US" altLang="zh-CN" sz="2400" b="1" dirty="0">
              <a:ea typeface="MS Hei" pitchFamily="49" charset="-122"/>
            </a:endParaRPr>
          </a:p>
        </p:txBody>
      </p:sp>
      <p:sp>
        <p:nvSpPr>
          <p:cNvPr id="75780" name="Rectangle 4"/>
          <p:cNvSpPr>
            <a:spLocks noChangeArrowheads="1"/>
          </p:cNvSpPr>
          <p:nvPr/>
        </p:nvSpPr>
        <p:spPr bwMode="auto">
          <a:xfrm>
            <a:off x="1752600" y="957149"/>
            <a:ext cx="4800600" cy="457200"/>
          </a:xfrm>
          <a:prstGeom prst="rect">
            <a:avLst/>
          </a:prstGeom>
          <a:noFill/>
          <a:ln w="25400">
            <a:noFill/>
            <a:miter lim="800000"/>
            <a:headEnd/>
            <a:tailEnd/>
          </a:ln>
          <a:effectLst/>
        </p:spPr>
        <p:txBody>
          <a:bodyPr>
            <a:spAutoFit/>
          </a:bodyPr>
          <a:lstStyle/>
          <a:p>
            <a:pPr>
              <a:spcBef>
                <a:spcPct val="50000"/>
              </a:spcBef>
            </a:pPr>
            <a:r>
              <a:rPr lang="en-US" altLang="zh-CN" b="1" i="1" dirty="0">
                <a:ea typeface="MS Hei" pitchFamily="49" charset="-122"/>
                <a:sym typeface="Wingdings" pitchFamily="2" charset="2"/>
              </a:rPr>
              <a:t>T</a:t>
            </a:r>
            <a:r>
              <a:rPr lang="en-US" altLang="zh-CN" b="1" dirty="0">
                <a:ea typeface="MS Hei" pitchFamily="49" charset="-122"/>
                <a:sym typeface="Wingdings" pitchFamily="2" charset="2"/>
              </a:rPr>
              <a:t>( </a:t>
            </a:r>
            <a:r>
              <a:rPr lang="en-US" altLang="zh-CN" b="1" i="1" dirty="0">
                <a:ea typeface="MS Hei" pitchFamily="49" charset="-122"/>
                <a:sym typeface="Wingdings" pitchFamily="2" charset="2"/>
              </a:rPr>
              <a:t>N </a:t>
            </a:r>
            <a:r>
              <a:rPr lang="en-US" altLang="zh-CN" b="1" dirty="0">
                <a:ea typeface="MS Hei" pitchFamily="49" charset="-122"/>
                <a:sym typeface="Wingdings" pitchFamily="2" charset="2"/>
              </a:rPr>
              <a:t>) = </a:t>
            </a:r>
            <a:r>
              <a:rPr lang="en-US" altLang="zh-CN" b="1" i="1" dirty="0">
                <a:ea typeface="MS Hei" pitchFamily="49" charset="-122"/>
                <a:sym typeface="Wingdings" pitchFamily="2" charset="2"/>
              </a:rPr>
              <a:t>T</a:t>
            </a:r>
            <a:r>
              <a:rPr lang="en-US" altLang="zh-CN" b="1" dirty="0">
                <a:ea typeface="MS Hei" pitchFamily="49" charset="-122"/>
                <a:sym typeface="Wingdings" pitchFamily="2" charset="2"/>
              </a:rPr>
              <a:t>( </a:t>
            </a:r>
            <a:r>
              <a:rPr lang="en-US" altLang="zh-CN" b="1" i="1" dirty="0" err="1">
                <a:ea typeface="MS Hei" pitchFamily="49" charset="-122"/>
                <a:sym typeface="Wingdings" pitchFamily="2" charset="2"/>
              </a:rPr>
              <a:t>i</a:t>
            </a:r>
            <a:r>
              <a:rPr lang="en-US" altLang="zh-CN" b="1" i="1" dirty="0">
                <a:ea typeface="MS Hei" pitchFamily="49" charset="-122"/>
                <a:sym typeface="Wingdings" pitchFamily="2" charset="2"/>
              </a:rPr>
              <a:t> </a:t>
            </a:r>
            <a:r>
              <a:rPr lang="en-US" altLang="zh-CN" b="1" dirty="0">
                <a:ea typeface="MS Hei" pitchFamily="49" charset="-122"/>
                <a:sym typeface="Wingdings" pitchFamily="2" charset="2"/>
              </a:rPr>
              <a:t>) + </a:t>
            </a:r>
            <a:r>
              <a:rPr lang="en-US" altLang="zh-CN" b="1" i="1" dirty="0">
                <a:ea typeface="MS Hei" pitchFamily="49" charset="-122"/>
                <a:sym typeface="Wingdings" pitchFamily="2" charset="2"/>
              </a:rPr>
              <a:t>T</a:t>
            </a:r>
            <a:r>
              <a:rPr lang="en-US" altLang="zh-CN" b="1" dirty="0">
                <a:ea typeface="MS Hei" pitchFamily="49" charset="-122"/>
                <a:sym typeface="Wingdings" pitchFamily="2" charset="2"/>
              </a:rPr>
              <a:t>( </a:t>
            </a:r>
            <a:r>
              <a:rPr lang="en-US" altLang="zh-CN" b="1" i="1" dirty="0">
                <a:ea typeface="MS Hei" pitchFamily="49" charset="-122"/>
                <a:sym typeface="Wingdings" pitchFamily="2" charset="2"/>
              </a:rPr>
              <a:t>N – </a:t>
            </a:r>
            <a:r>
              <a:rPr lang="en-US" altLang="zh-CN" b="1" i="1" dirty="0" err="1">
                <a:ea typeface="MS Hei" pitchFamily="49" charset="-122"/>
                <a:sym typeface="Wingdings" pitchFamily="2" charset="2"/>
              </a:rPr>
              <a:t>i</a:t>
            </a:r>
            <a:r>
              <a:rPr lang="en-US" altLang="zh-CN" b="1" i="1" dirty="0">
                <a:ea typeface="MS Hei" pitchFamily="49" charset="-122"/>
                <a:sym typeface="Wingdings" pitchFamily="2" charset="2"/>
              </a:rPr>
              <a:t> – </a:t>
            </a:r>
            <a:r>
              <a:rPr lang="en-US" altLang="zh-CN" b="1" dirty="0">
                <a:ea typeface="MS Hei" pitchFamily="49" charset="-122"/>
                <a:sym typeface="Wingdings" pitchFamily="2" charset="2"/>
              </a:rPr>
              <a:t>1 ) + </a:t>
            </a:r>
            <a:r>
              <a:rPr lang="en-US" altLang="zh-CN" b="1" i="1" dirty="0">
                <a:ea typeface="MS Hei" pitchFamily="49" charset="-122"/>
                <a:sym typeface="Wingdings" pitchFamily="2" charset="2"/>
              </a:rPr>
              <a:t>c N</a:t>
            </a:r>
            <a:endParaRPr lang="en-US" altLang="zh-CN" b="1" dirty="0">
              <a:ea typeface="MS Hei" pitchFamily="49" charset="-122"/>
              <a:sym typeface="Wingdings" pitchFamily="2" charset="2"/>
            </a:endParaRPr>
          </a:p>
        </p:txBody>
      </p:sp>
      <p:sp>
        <p:nvSpPr>
          <p:cNvPr id="75789" name="Rectangle 13"/>
          <p:cNvSpPr>
            <a:spLocks noChangeArrowheads="1"/>
          </p:cNvSpPr>
          <p:nvPr/>
        </p:nvSpPr>
        <p:spPr bwMode="auto">
          <a:xfrm>
            <a:off x="845170" y="1422484"/>
            <a:ext cx="3352800" cy="400110"/>
          </a:xfrm>
          <a:prstGeom prst="rect">
            <a:avLst/>
          </a:prstGeom>
          <a:noFill/>
          <a:ln w="25400">
            <a:noFill/>
            <a:miter lim="800000"/>
            <a:headEnd/>
            <a:tailEnd/>
          </a:ln>
          <a:effectLst/>
        </p:spPr>
        <p:txBody>
          <a:bodyPr>
            <a:spAutoFit/>
          </a:bodyPr>
          <a:lstStyle/>
          <a:p>
            <a:pPr>
              <a:spcBef>
                <a:spcPct val="50000"/>
              </a:spcBef>
            </a:pPr>
            <a:r>
              <a:rPr lang="en-US" altLang="zh-CN" sz="2000" b="1" dirty="0">
                <a:solidFill>
                  <a:schemeClr val="hlink"/>
                </a:solidFill>
                <a:ea typeface="MS Hei" pitchFamily="49" charset="-122"/>
                <a:sym typeface="Wingdings" pitchFamily="2" charset="2"/>
              </a:rPr>
              <a:t></a:t>
            </a:r>
            <a:r>
              <a:rPr lang="en-US" altLang="zh-CN" sz="2000" b="1" dirty="0">
                <a:ea typeface="MS Hei" pitchFamily="49" charset="-122"/>
                <a:sym typeface="Wingdings" pitchFamily="2" charset="2"/>
              </a:rPr>
              <a:t> </a:t>
            </a:r>
            <a:r>
              <a:rPr lang="zh-CN" altLang="en-US" sz="2000" b="1" dirty="0">
                <a:ea typeface="MS Hei" pitchFamily="49" charset="-122"/>
                <a:sym typeface="Wingdings" pitchFamily="2" charset="2"/>
              </a:rPr>
              <a:t>平均情形</a:t>
            </a:r>
            <a:r>
              <a:rPr lang="en-US" altLang="zh-CN" sz="2000" b="1" dirty="0">
                <a:ea typeface="MS Hei" pitchFamily="49" charset="-122"/>
                <a:sym typeface="Wingdings" pitchFamily="2" charset="2"/>
              </a:rPr>
              <a:t>:</a:t>
            </a:r>
            <a:endParaRPr lang="en-US" altLang="zh-CN" sz="2000" b="1" dirty="0">
              <a:ea typeface="MS Hei" pitchFamily="49" charset="-122"/>
            </a:endParaRPr>
          </a:p>
        </p:txBody>
      </p:sp>
      <p:grpSp>
        <p:nvGrpSpPr>
          <p:cNvPr id="2" name="Group 14"/>
          <p:cNvGrpSpPr>
            <a:grpSpLocks/>
          </p:cNvGrpSpPr>
          <p:nvPr/>
        </p:nvGrpSpPr>
        <p:grpSpPr bwMode="auto">
          <a:xfrm>
            <a:off x="857224" y="1787520"/>
            <a:ext cx="6143668" cy="793750"/>
            <a:chOff x="624" y="2652"/>
            <a:chExt cx="3075" cy="500"/>
          </a:xfrm>
        </p:grpSpPr>
        <p:sp>
          <p:nvSpPr>
            <p:cNvPr id="75791" name="Rectangle 15"/>
            <p:cNvSpPr>
              <a:spLocks noChangeArrowheads="1"/>
            </p:cNvSpPr>
            <p:nvPr/>
          </p:nvSpPr>
          <p:spPr bwMode="auto">
            <a:xfrm>
              <a:off x="624" y="2784"/>
              <a:ext cx="2709" cy="250"/>
            </a:xfrm>
            <a:prstGeom prst="rect">
              <a:avLst/>
            </a:prstGeom>
            <a:noFill/>
            <a:ln w="25400">
              <a:noFill/>
              <a:miter lim="800000"/>
              <a:headEnd/>
              <a:tailEnd/>
            </a:ln>
            <a:effectLst/>
          </p:spPr>
          <p:txBody>
            <a:bodyPr wrap="square">
              <a:spAutoFit/>
            </a:bodyPr>
            <a:lstStyle/>
            <a:p>
              <a:pPr>
                <a:spcBef>
                  <a:spcPct val="50000"/>
                </a:spcBef>
              </a:pPr>
              <a:r>
                <a:rPr lang="zh-CN" altLang="en-US" sz="2000" b="1" dirty="0">
                  <a:ea typeface="MS Hei" pitchFamily="49" charset="-122"/>
                  <a:sym typeface="Wingdings" pitchFamily="2" charset="2"/>
                </a:rPr>
                <a:t>对任意  </a:t>
              </a:r>
              <a:r>
                <a:rPr lang="en-US" altLang="zh-CN" sz="2000" b="1" i="1" dirty="0" err="1">
                  <a:ea typeface="MS Hei" pitchFamily="49" charset="-122"/>
                  <a:sym typeface="Wingdings" pitchFamily="2" charset="2"/>
                </a:rPr>
                <a:t>i</a:t>
              </a:r>
              <a:r>
                <a:rPr lang="en-US" altLang="zh-CN" sz="2000" b="1" i="1" dirty="0">
                  <a:ea typeface="MS Hei" pitchFamily="49" charset="-122"/>
                  <a:sym typeface="Wingdings" pitchFamily="2" charset="2"/>
                </a:rPr>
                <a:t> </a:t>
              </a:r>
              <a:r>
                <a:rPr lang="zh-CN" altLang="en-US" sz="2000" b="1" dirty="0">
                  <a:ea typeface="MS Hei" pitchFamily="49" charset="-122"/>
                  <a:sym typeface="Wingdings" pitchFamily="2" charset="2"/>
                </a:rPr>
                <a:t>，假定平均时间 </a:t>
              </a:r>
              <a:r>
                <a:rPr lang="en-US" altLang="zh-CN" sz="2000" b="1" i="1" dirty="0">
                  <a:ea typeface="MS Hei" pitchFamily="49" charset="-122"/>
                  <a:sym typeface="Wingdings" pitchFamily="2" charset="2"/>
                </a:rPr>
                <a:t>T</a:t>
              </a:r>
              <a:r>
                <a:rPr lang="en-US" altLang="zh-CN" sz="2000" b="1" dirty="0">
                  <a:ea typeface="MS Hei" pitchFamily="49" charset="-122"/>
                  <a:sym typeface="Wingdings" pitchFamily="2" charset="2"/>
                </a:rPr>
                <a:t>( </a:t>
              </a:r>
              <a:r>
                <a:rPr lang="en-US" altLang="zh-CN" sz="2000" b="1" i="1" dirty="0" err="1">
                  <a:ea typeface="MS Hei" pitchFamily="49" charset="-122"/>
                  <a:sym typeface="Wingdings" pitchFamily="2" charset="2"/>
                </a:rPr>
                <a:t>i</a:t>
              </a:r>
              <a:r>
                <a:rPr lang="en-US" altLang="zh-CN" sz="2000" b="1" i="1" dirty="0">
                  <a:ea typeface="MS Hei" pitchFamily="49" charset="-122"/>
                  <a:sym typeface="Wingdings" pitchFamily="2" charset="2"/>
                </a:rPr>
                <a:t> </a:t>
              </a:r>
              <a:r>
                <a:rPr lang="en-US" altLang="zh-CN" sz="2000" b="1" dirty="0">
                  <a:ea typeface="MS Hei" pitchFamily="49" charset="-122"/>
                  <a:sym typeface="Wingdings" pitchFamily="2" charset="2"/>
                </a:rPr>
                <a:t>) </a:t>
              </a:r>
              <a:r>
                <a:rPr lang="zh-CN" altLang="en-US" sz="2000" b="1" dirty="0">
                  <a:ea typeface="MS Hei" pitchFamily="49" charset="-122"/>
                  <a:sym typeface="Wingdings" pitchFamily="2" charset="2"/>
                </a:rPr>
                <a:t>是：</a:t>
              </a:r>
              <a:endParaRPr lang="en-US" altLang="zh-CN" sz="2000" b="1" dirty="0">
                <a:ea typeface="MS Hei" pitchFamily="49" charset="-122"/>
              </a:endParaRPr>
            </a:p>
          </p:txBody>
        </p:sp>
        <p:graphicFrame>
          <p:nvGraphicFramePr>
            <p:cNvPr id="75792" name="Object 16"/>
            <p:cNvGraphicFramePr>
              <a:graphicFrameLocks noChangeAspect="1"/>
            </p:cNvGraphicFramePr>
            <p:nvPr/>
          </p:nvGraphicFramePr>
          <p:xfrm>
            <a:off x="2739" y="2652"/>
            <a:ext cx="960" cy="500"/>
          </p:xfrm>
          <a:graphic>
            <a:graphicData uri="http://schemas.openxmlformats.org/presentationml/2006/ole">
              <mc:AlternateContent xmlns:mc="http://schemas.openxmlformats.org/markup-compatibility/2006">
                <mc:Choice xmlns:v="urn:schemas-microsoft-com:vml" Requires="v">
                  <p:oleObj spid="_x0000_s68110" name="Equation" r:id="rId3" imgW="927000" imgH="482400" progId="Equation.3">
                    <p:embed/>
                  </p:oleObj>
                </mc:Choice>
                <mc:Fallback>
                  <p:oleObj name="Equation" r:id="rId3" imgW="927000" imgH="4824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9" y="2652"/>
                          <a:ext cx="960" cy="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75793" name="Object 17"/>
          <p:cNvGraphicFramePr>
            <a:graphicFrameLocks noChangeAspect="1"/>
          </p:cNvGraphicFramePr>
          <p:nvPr>
            <p:extLst>
              <p:ext uri="{D42A27DB-BD31-4B8C-83A1-F6EECF244321}">
                <p14:modId xmlns:p14="http://schemas.microsoft.com/office/powerpoint/2010/main" val="1921998981"/>
              </p:ext>
            </p:extLst>
          </p:nvPr>
        </p:nvGraphicFramePr>
        <p:xfrm>
          <a:off x="914400" y="2468557"/>
          <a:ext cx="3429000" cy="938213"/>
        </p:xfrm>
        <a:graphic>
          <a:graphicData uri="http://schemas.openxmlformats.org/presentationml/2006/ole">
            <mc:AlternateContent xmlns:mc="http://schemas.openxmlformats.org/markup-compatibility/2006">
              <mc:Choice xmlns:v="urn:schemas-microsoft-com:vml" Requires="v">
                <p:oleObj spid="_x0000_s68111" name="Equation" r:id="rId5" imgW="1765080" imgH="482400" progId="Equation.3">
                  <p:embed/>
                </p:oleObj>
              </mc:Choice>
              <mc:Fallback>
                <p:oleObj name="Equation" r:id="rId5" imgW="1765080" imgH="48240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2468557"/>
                        <a:ext cx="3429000" cy="938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794" name="AutoShape 18"/>
          <p:cNvSpPr>
            <a:spLocks noChangeArrowheads="1"/>
          </p:cNvSpPr>
          <p:nvPr/>
        </p:nvSpPr>
        <p:spPr bwMode="auto">
          <a:xfrm>
            <a:off x="4419600" y="2849557"/>
            <a:ext cx="609600" cy="228600"/>
          </a:xfrm>
          <a:prstGeom prst="rightArrow">
            <a:avLst>
              <a:gd name="adj1" fmla="val 50000"/>
              <a:gd name="adj2" fmla="val 118753"/>
            </a:avLst>
          </a:prstGeom>
          <a:solidFill>
            <a:schemeClr val="hlink"/>
          </a:solidFill>
          <a:ln w="25400">
            <a:noFill/>
            <a:miter lim="800000"/>
            <a:headEnd/>
            <a:tailEnd/>
          </a:ln>
          <a:effectLst/>
        </p:spPr>
        <p:txBody>
          <a:bodyPr wrap="none" anchor="ctr"/>
          <a:lstStyle/>
          <a:p>
            <a:endParaRPr lang="zh-CN" altLang="en-US"/>
          </a:p>
        </p:txBody>
      </p:sp>
      <p:sp>
        <p:nvSpPr>
          <p:cNvPr id="75795" name="Rectangle 19"/>
          <p:cNvSpPr>
            <a:spLocks noChangeArrowheads="1"/>
          </p:cNvSpPr>
          <p:nvPr/>
        </p:nvSpPr>
        <p:spPr bwMode="auto">
          <a:xfrm>
            <a:off x="5105400" y="2784772"/>
            <a:ext cx="2971800" cy="457200"/>
          </a:xfrm>
          <a:prstGeom prst="rect">
            <a:avLst/>
          </a:prstGeom>
          <a:noFill/>
          <a:ln w="25400">
            <a:noFill/>
            <a:miter lim="800000"/>
            <a:headEnd/>
            <a:tailEnd/>
          </a:ln>
          <a:effectLst/>
        </p:spPr>
        <p:txBody>
          <a:bodyPr>
            <a:spAutoFit/>
          </a:bodyPr>
          <a:lstStyle/>
          <a:p>
            <a:pPr>
              <a:spcBef>
                <a:spcPct val="50000"/>
              </a:spcBef>
            </a:pPr>
            <a:r>
              <a:rPr lang="en-US" altLang="zh-CN" b="1" i="1" dirty="0">
                <a:ea typeface="MS Hei" pitchFamily="49" charset="-122"/>
                <a:sym typeface="Wingdings" pitchFamily="2" charset="2"/>
              </a:rPr>
              <a:t>T</a:t>
            </a:r>
            <a:r>
              <a:rPr lang="en-US" altLang="zh-CN" b="1" dirty="0">
                <a:ea typeface="MS Hei" pitchFamily="49" charset="-122"/>
                <a:sym typeface="Wingdings" pitchFamily="2" charset="2"/>
              </a:rPr>
              <a:t>( </a:t>
            </a:r>
            <a:r>
              <a:rPr lang="en-US" altLang="zh-CN" b="1" i="1" dirty="0">
                <a:ea typeface="MS Hei" pitchFamily="49" charset="-122"/>
                <a:sym typeface="Wingdings" pitchFamily="2" charset="2"/>
              </a:rPr>
              <a:t>N </a:t>
            </a:r>
            <a:r>
              <a:rPr lang="en-US" altLang="zh-CN" b="1" dirty="0">
                <a:ea typeface="MS Hei" pitchFamily="49" charset="-122"/>
                <a:sym typeface="Wingdings" pitchFamily="2" charset="2"/>
              </a:rPr>
              <a:t>) = O( </a:t>
            </a:r>
            <a:r>
              <a:rPr lang="en-US" altLang="zh-CN" b="1" i="1" dirty="0">
                <a:ea typeface="MS Hei" pitchFamily="49" charset="-122"/>
                <a:sym typeface="Wingdings" pitchFamily="2" charset="2"/>
              </a:rPr>
              <a:t>N </a:t>
            </a:r>
            <a:r>
              <a:rPr lang="en-US" altLang="zh-CN" b="1" dirty="0">
                <a:ea typeface="MS Hei" pitchFamily="49" charset="-122"/>
                <a:sym typeface="Wingdings" pitchFamily="2" charset="2"/>
              </a:rPr>
              <a:t>log </a:t>
            </a:r>
            <a:r>
              <a:rPr lang="en-US" altLang="zh-CN" b="1" i="1" dirty="0">
                <a:ea typeface="MS Hei" pitchFamily="49" charset="-122"/>
                <a:sym typeface="Wingdings" pitchFamily="2" charset="2"/>
              </a:rPr>
              <a:t>N</a:t>
            </a:r>
            <a:r>
              <a:rPr lang="en-US" altLang="zh-CN" b="1" dirty="0">
                <a:ea typeface="MS Hei" pitchFamily="49" charset="-122"/>
                <a:sym typeface="Wingdings" pitchFamily="2" charset="2"/>
              </a:rPr>
              <a:t> )</a:t>
            </a:r>
          </a:p>
        </p:txBody>
      </p:sp>
      <p:sp>
        <p:nvSpPr>
          <p:cNvPr id="26" name="Rectangle 3"/>
          <p:cNvSpPr>
            <a:spLocks noChangeArrowheads="1"/>
          </p:cNvSpPr>
          <p:nvPr/>
        </p:nvSpPr>
        <p:spPr bwMode="auto">
          <a:xfrm>
            <a:off x="428595" y="3622794"/>
            <a:ext cx="3106235" cy="461665"/>
          </a:xfrm>
          <a:prstGeom prst="rect">
            <a:avLst/>
          </a:prstGeom>
          <a:noFill/>
          <a:ln w="25400">
            <a:noFill/>
            <a:miter lim="800000"/>
            <a:headEnd/>
            <a:tailEnd/>
          </a:ln>
          <a:effectLst/>
        </p:spPr>
        <p:txBody>
          <a:bodyPr wrap="square">
            <a:spAutoFit/>
          </a:bodyPr>
          <a:lstStyle/>
          <a:p>
            <a:pPr>
              <a:spcBef>
                <a:spcPct val="50000"/>
              </a:spcBef>
            </a:pPr>
            <a:r>
              <a:rPr lang="en-US" altLang="zh-CN" sz="2400" b="1" dirty="0">
                <a:solidFill>
                  <a:srgbClr val="3333FF"/>
                </a:solidFill>
                <a:sym typeface="Wingdings" pitchFamily="2" charset="2"/>
              </a:rPr>
              <a:t>  </a:t>
            </a:r>
            <a:r>
              <a:rPr lang="zh-CN" altLang="en-US" sz="2400" b="1" dirty="0">
                <a:ea typeface="MS Hei" pitchFamily="49" charset="-122"/>
                <a:sym typeface="Wingdings" pitchFamily="2" charset="2"/>
              </a:rPr>
              <a:t>分析空间复杂性</a:t>
            </a:r>
            <a:endParaRPr lang="en-US" altLang="zh-CN" sz="2400" b="1" dirty="0">
              <a:ea typeface="MS Hei" pitchFamily="49" charset="-122"/>
            </a:endParaRPr>
          </a:p>
        </p:txBody>
      </p:sp>
      <p:sp>
        <p:nvSpPr>
          <p:cNvPr id="27" name="矩形 26"/>
          <p:cNvSpPr/>
          <p:nvPr/>
        </p:nvSpPr>
        <p:spPr>
          <a:xfrm>
            <a:off x="827584" y="4077072"/>
            <a:ext cx="7632848" cy="1200329"/>
          </a:xfrm>
          <a:prstGeom prst="rect">
            <a:avLst/>
          </a:prstGeom>
        </p:spPr>
        <p:txBody>
          <a:bodyPr wrap="square">
            <a:spAutoFit/>
          </a:bodyPr>
          <a:lstStyle/>
          <a:p>
            <a:pPr>
              <a:lnSpc>
                <a:spcPct val="150000"/>
              </a:lnSpc>
            </a:pPr>
            <a:r>
              <a:rPr lang="en-US" altLang="zh-CN" sz="2400" b="1" dirty="0">
                <a:solidFill>
                  <a:schemeClr val="hlink"/>
                </a:solidFill>
                <a:ea typeface="MS Hei" pitchFamily="49" charset="-122"/>
                <a:sym typeface="Wingdings" pitchFamily="2" charset="2"/>
              </a:rPr>
              <a:t> </a:t>
            </a:r>
            <a:r>
              <a:rPr lang="zh-CN" altLang="en-US" sz="2400" b="1" dirty="0"/>
              <a:t>由于快速排序需要进行至少</a:t>
            </a:r>
            <a:r>
              <a:rPr lang="en-US" sz="2400" b="1" dirty="0"/>
              <a:t>log</a:t>
            </a:r>
            <a:r>
              <a:rPr lang="en-US" sz="2400" b="1" baseline="-25000" dirty="0"/>
              <a:t>2</a:t>
            </a:r>
            <a:r>
              <a:rPr lang="en-US" sz="2400" b="1" dirty="0"/>
              <a:t>N</a:t>
            </a:r>
            <a:r>
              <a:rPr lang="zh-CN" altLang="en-US" sz="2400" b="1" dirty="0"/>
              <a:t>层的递归，因此需要至少</a:t>
            </a:r>
            <a:r>
              <a:rPr lang="en-US" sz="2400" b="1" dirty="0">
                <a:solidFill>
                  <a:srgbClr val="3333FF"/>
                </a:solidFill>
              </a:rPr>
              <a:t>O(log</a:t>
            </a:r>
            <a:r>
              <a:rPr lang="en-US" sz="2400" b="1" baseline="-25000" dirty="0">
                <a:solidFill>
                  <a:srgbClr val="3333FF"/>
                </a:solidFill>
              </a:rPr>
              <a:t>2</a:t>
            </a:r>
            <a:r>
              <a:rPr lang="en-US" sz="2400" b="1" dirty="0">
                <a:solidFill>
                  <a:srgbClr val="3333FF"/>
                </a:solidFill>
              </a:rPr>
              <a:t>N)</a:t>
            </a:r>
            <a:r>
              <a:rPr lang="zh-CN" altLang="en-US" sz="2400" b="1" dirty="0"/>
              <a:t>深度的栈空间。</a:t>
            </a:r>
          </a:p>
        </p:txBody>
      </p:sp>
      <p:sp>
        <p:nvSpPr>
          <p:cNvPr id="28" name="Rectangle 3"/>
          <p:cNvSpPr>
            <a:spLocks noChangeArrowheads="1"/>
          </p:cNvSpPr>
          <p:nvPr/>
        </p:nvSpPr>
        <p:spPr bwMode="auto">
          <a:xfrm>
            <a:off x="457199" y="5393377"/>
            <a:ext cx="8003233" cy="1015663"/>
          </a:xfrm>
          <a:prstGeom prst="rect">
            <a:avLst/>
          </a:prstGeom>
          <a:noFill/>
          <a:ln w="25400">
            <a:noFill/>
            <a:miter lim="800000"/>
            <a:headEnd/>
            <a:tailEnd/>
          </a:ln>
          <a:effectLst/>
        </p:spPr>
        <p:txBody>
          <a:bodyPr wrap="square">
            <a:spAutoFit/>
          </a:bodyPr>
          <a:lstStyle/>
          <a:p>
            <a:pPr marL="342900" indent="-342900">
              <a:spcBef>
                <a:spcPct val="50000"/>
              </a:spcBef>
              <a:buFont typeface="Wingdings"/>
              <a:buChar char="v"/>
            </a:pPr>
            <a:r>
              <a:rPr lang="zh-CN" altLang="en-US" sz="2400" b="1" dirty="0">
                <a:sym typeface="Wingdings" pitchFamily="2" charset="2"/>
              </a:rPr>
              <a:t>稳定性</a:t>
            </a:r>
            <a:r>
              <a:rPr lang="en-US" altLang="zh-CN" sz="2400" b="1" dirty="0">
                <a:sym typeface="Wingdings" pitchFamily="2" charset="2"/>
              </a:rPr>
              <a:t>:   </a:t>
            </a:r>
            <a:r>
              <a:rPr lang="zh-CN" altLang="en-US" sz="2400" b="1" dirty="0">
                <a:solidFill>
                  <a:srgbClr val="3333FF"/>
                </a:solidFill>
                <a:sym typeface="Wingdings" pitchFamily="2" charset="2"/>
              </a:rPr>
              <a:t>不稳定</a:t>
            </a:r>
            <a:endParaRPr lang="en-US" altLang="zh-CN" sz="2400" b="1" dirty="0">
              <a:solidFill>
                <a:srgbClr val="3333FF"/>
              </a:solidFill>
              <a:sym typeface="Wingdings" pitchFamily="2" charset="2"/>
            </a:endParaRPr>
          </a:p>
          <a:p>
            <a:pPr>
              <a:spcBef>
                <a:spcPct val="50000"/>
              </a:spcBef>
            </a:pPr>
            <a:r>
              <a:rPr lang="zh-CN" altLang="en-US" sz="2400" b="1" dirty="0"/>
              <a:t>      只要选择的主元和其他元素有相同，就会发生不稳定</a:t>
            </a:r>
            <a:endParaRPr lang="en-US" altLang="zh-C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5779"/>
                                        </p:tgtEl>
                                        <p:attrNameLst>
                                          <p:attrName>style.visibility</p:attrName>
                                        </p:attrNameLst>
                                      </p:cBhvr>
                                      <p:to>
                                        <p:strVal val="visible"/>
                                      </p:to>
                                    </p:set>
                                    <p:animEffect transition="in" filter="wipe(left)">
                                      <p:cBhvr>
                                        <p:cTn id="7" dur="500"/>
                                        <p:tgtEl>
                                          <p:spTgt spid="757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5780"/>
                                        </p:tgtEl>
                                        <p:attrNameLst>
                                          <p:attrName>style.visibility</p:attrName>
                                        </p:attrNameLst>
                                      </p:cBhvr>
                                      <p:to>
                                        <p:strVal val="visible"/>
                                      </p:to>
                                    </p:set>
                                    <p:animEffect transition="in" filter="wipe(left)">
                                      <p:cBhvr>
                                        <p:cTn id="12" dur="500"/>
                                        <p:tgtEl>
                                          <p:spTgt spid="7578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5789"/>
                                        </p:tgtEl>
                                        <p:attrNameLst>
                                          <p:attrName>style.visibility</p:attrName>
                                        </p:attrNameLst>
                                      </p:cBhvr>
                                      <p:to>
                                        <p:strVal val="visible"/>
                                      </p:to>
                                    </p:set>
                                    <p:animEffect transition="in" filter="wipe(left)">
                                      <p:cBhvr>
                                        <p:cTn id="17" dur="500"/>
                                        <p:tgtEl>
                                          <p:spTgt spid="7578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5793"/>
                                        </p:tgtEl>
                                        <p:attrNameLst>
                                          <p:attrName>style.visibility</p:attrName>
                                        </p:attrNameLst>
                                      </p:cBhvr>
                                      <p:to>
                                        <p:strVal val="visible"/>
                                      </p:to>
                                    </p:set>
                                    <p:animEffect transition="in" filter="wipe(up)">
                                      <p:cBhvr>
                                        <p:cTn id="27" dur="500"/>
                                        <p:tgtEl>
                                          <p:spTgt spid="7579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5794"/>
                                        </p:tgtEl>
                                        <p:attrNameLst>
                                          <p:attrName>style.visibility</p:attrName>
                                        </p:attrNameLst>
                                      </p:cBhvr>
                                      <p:to>
                                        <p:strVal val="visible"/>
                                      </p:to>
                                    </p:set>
                                    <p:animEffect transition="in" filter="wipe(left)">
                                      <p:cBhvr>
                                        <p:cTn id="32" dur="500"/>
                                        <p:tgtEl>
                                          <p:spTgt spid="7579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5795"/>
                                        </p:tgtEl>
                                        <p:attrNameLst>
                                          <p:attrName>style.visibility</p:attrName>
                                        </p:attrNameLst>
                                      </p:cBhvr>
                                      <p:to>
                                        <p:strVal val="visible"/>
                                      </p:to>
                                    </p:set>
                                    <p:animEffect transition="in" filter="wipe(left)">
                                      <p:cBhvr>
                                        <p:cTn id="37" dur="500"/>
                                        <p:tgtEl>
                                          <p:spTgt spid="75795"/>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wipe(left)">
                                      <p:cBhvr>
                                        <p:cTn id="41" dur="500"/>
                                        <p:tgtEl>
                                          <p:spTgt spid="26"/>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6" fill="hold" grpId="0" nodeType="click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strips(downRight)">
                                      <p:cBhvr>
                                        <p:cTn id="46" dur="500"/>
                                        <p:tgtEl>
                                          <p:spTgt spid="27"/>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autoUpdateAnimBg="0"/>
      <p:bldP spid="75780" grpId="0" autoUpdateAnimBg="0"/>
      <p:bldP spid="75789" grpId="0" autoUpdateAnimBg="0"/>
      <p:bldP spid="75794" grpId="0" animBg="1"/>
      <p:bldP spid="75795" grpId="0" autoUpdateAnimBg="0"/>
      <p:bldP spid="26" grpId="0" autoUpdateAnimBg="0"/>
      <p:bldP spid="2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476672"/>
            <a:ext cx="7992888" cy="2677656"/>
          </a:xfrm>
          <a:prstGeom prst="rect">
            <a:avLst/>
          </a:prstGeom>
          <a:noFill/>
        </p:spPr>
        <p:txBody>
          <a:bodyPr wrap="square" rtlCol="0">
            <a:spAutoFit/>
          </a:bodyPr>
          <a:lstStyle/>
          <a:p>
            <a:pPr>
              <a:lnSpc>
                <a:spcPct val="150000"/>
              </a:lnSpc>
            </a:pPr>
            <a:r>
              <a:rPr lang="en-US" altLang="zh-CN" sz="2800" b="1" dirty="0">
                <a:solidFill>
                  <a:srgbClr val="FF0000"/>
                </a:solidFill>
                <a:latin typeface="黑体" panose="02010609060101010101" pitchFamily="49" charset="-122"/>
                <a:ea typeface="黑体" panose="02010609060101010101" pitchFamily="49" charset="-122"/>
              </a:rPr>
              <a:t>【</a:t>
            </a:r>
            <a:r>
              <a:rPr lang="zh-CN" altLang="en-US" sz="2800" b="1" dirty="0">
                <a:solidFill>
                  <a:srgbClr val="FF0000"/>
                </a:solidFill>
                <a:latin typeface="黑体" panose="02010609060101010101" pitchFamily="49" charset="-122"/>
                <a:ea typeface="黑体" panose="02010609060101010101" pitchFamily="49" charset="-122"/>
              </a:rPr>
              <a:t>练习题</a:t>
            </a:r>
            <a:r>
              <a:rPr lang="en-US" altLang="zh-CN" sz="2800" b="1" dirty="0">
                <a:solidFill>
                  <a:srgbClr val="FF0000"/>
                </a:solidFill>
                <a:latin typeface="黑体" panose="02010609060101010101" pitchFamily="49" charset="-122"/>
                <a:ea typeface="黑体" panose="02010609060101010101" pitchFamily="49" charset="-122"/>
              </a:rPr>
              <a:t>】</a:t>
            </a:r>
          </a:p>
          <a:p>
            <a:pPr>
              <a:lnSpc>
                <a:spcPct val="150000"/>
              </a:lnSpc>
            </a:pPr>
            <a:r>
              <a:rPr lang="en-US" altLang="zh-CN" sz="2800" b="1" dirty="0"/>
              <a:t>1</a:t>
            </a:r>
            <a:r>
              <a:rPr lang="zh-CN" altLang="en-US" sz="2800" b="1" dirty="0"/>
              <a:t>、一个元素序列为</a:t>
            </a:r>
            <a:r>
              <a:rPr lang="en-US" altLang="zh-CN" sz="2800" b="1" dirty="0"/>
              <a:t>{46</a:t>
            </a:r>
            <a:r>
              <a:rPr lang="zh-CN" altLang="en-US" sz="2800" b="1" dirty="0"/>
              <a:t>，</a:t>
            </a:r>
            <a:r>
              <a:rPr lang="en-US" altLang="zh-CN" sz="2800" b="1" dirty="0"/>
              <a:t>79</a:t>
            </a:r>
            <a:r>
              <a:rPr lang="zh-CN" altLang="en-US" sz="2800" b="1" dirty="0"/>
              <a:t>，</a:t>
            </a:r>
            <a:r>
              <a:rPr lang="en-US" altLang="zh-CN" sz="2800" b="1" dirty="0"/>
              <a:t>56</a:t>
            </a:r>
            <a:r>
              <a:rPr lang="zh-CN" altLang="en-US" sz="2800" b="1" dirty="0"/>
              <a:t>，</a:t>
            </a:r>
            <a:r>
              <a:rPr lang="en-US" altLang="zh-CN" sz="2800" b="1" dirty="0"/>
              <a:t>38</a:t>
            </a:r>
            <a:r>
              <a:rPr lang="zh-CN" altLang="en-US" sz="2800" b="1" dirty="0"/>
              <a:t>，</a:t>
            </a:r>
            <a:r>
              <a:rPr lang="en-US" altLang="zh-CN" sz="2800" b="1" dirty="0"/>
              <a:t>40</a:t>
            </a:r>
            <a:r>
              <a:rPr lang="zh-CN" altLang="en-US" sz="2800" b="1" dirty="0"/>
              <a:t>，</a:t>
            </a:r>
            <a:r>
              <a:rPr lang="en-US" altLang="zh-CN" sz="2800" b="1" dirty="0"/>
              <a:t>84}</a:t>
            </a:r>
            <a:r>
              <a:rPr lang="zh-CN" altLang="en-US" sz="2800" b="1" dirty="0"/>
              <a:t>，采用快速排序（以第</a:t>
            </a:r>
            <a:r>
              <a:rPr lang="en-US" altLang="zh-CN" sz="2800" b="1" dirty="0"/>
              <a:t>1</a:t>
            </a:r>
            <a:r>
              <a:rPr lang="zh-CN" altLang="en-US" sz="2800" b="1" dirty="0"/>
              <a:t>个元素为基准）得到的第一次划分结果为（                                               </a:t>
            </a:r>
            <a:r>
              <a:rPr lang="en-US" altLang="zh-CN" sz="2800" b="1" dirty="0">
                <a:solidFill>
                  <a:prstClr val="black"/>
                </a:solidFill>
              </a:rPr>
              <a:t>         </a:t>
            </a:r>
            <a:r>
              <a:rPr lang="zh-CN" altLang="en-US" sz="2800" b="1" dirty="0"/>
              <a:t>）</a:t>
            </a:r>
          </a:p>
        </p:txBody>
      </p:sp>
      <p:sp>
        <p:nvSpPr>
          <p:cNvPr id="3" name="矩形 2"/>
          <p:cNvSpPr/>
          <p:nvPr/>
        </p:nvSpPr>
        <p:spPr>
          <a:xfrm>
            <a:off x="3350605" y="2542326"/>
            <a:ext cx="4608512" cy="523220"/>
          </a:xfrm>
          <a:prstGeom prst="rect">
            <a:avLst/>
          </a:prstGeom>
        </p:spPr>
        <p:txBody>
          <a:bodyPr wrap="square">
            <a:spAutoFit/>
          </a:bodyPr>
          <a:lstStyle/>
          <a:p>
            <a:r>
              <a:rPr lang="en-US" altLang="zh-CN" sz="2800" b="1" dirty="0">
                <a:solidFill>
                  <a:prstClr val="black"/>
                </a:solidFill>
              </a:rPr>
              <a:t>40</a:t>
            </a:r>
            <a:r>
              <a:rPr lang="zh-CN" altLang="en-US" sz="2800" b="1" dirty="0">
                <a:solidFill>
                  <a:prstClr val="black"/>
                </a:solidFill>
              </a:rPr>
              <a:t>，</a:t>
            </a:r>
            <a:r>
              <a:rPr lang="en-US" altLang="zh-CN" sz="2800" b="1" dirty="0">
                <a:solidFill>
                  <a:prstClr val="black"/>
                </a:solidFill>
              </a:rPr>
              <a:t>38</a:t>
            </a:r>
            <a:r>
              <a:rPr lang="zh-CN" altLang="en-US" sz="2800" b="1" dirty="0">
                <a:solidFill>
                  <a:prstClr val="black"/>
                </a:solidFill>
              </a:rPr>
              <a:t>，</a:t>
            </a:r>
            <a:r>
              <a:rPr lang="en-US" altLang="zh-CN" sz="2800" b="1" dirty="0">
                <a:solidFill>
                  <a:prstClr val="black"/>
                </a:solidFill>
              </a:rPr>
              <a:t>46</a:t>
            </a:r>
            <a:r>
              <a:rPr lang="zh-CN" altLang="en-US" sz="2800" b="1" dirty="0">
                <a:solidFill>
                  <a:prstClr val="black"/>
                </a:solidFill>
              </a:rPr>
              <a:t>，</a:t>
            </a:r>
            <a:r>
              <a:rPr lang="en-US" altLang="zh-CN" sz="2800" b="1" dirty="0">
                <a:solidFill>
                  <a:prstClr val="black"/>
                </a:solidFill>
              </a:rPr>
              <a:t>79</a:t>
            </a:r>
            <a:r>
              <a:rPr lang="zh-CN" altLang="en-US" sz="2800" b="1" dirty="0">
                <a:solidFill>
                  <a:prstClr val="black"/>
                </a:solidFill>
              </a:rPr>
              <a:t>，</a:t>
            </a:r>
            <a:r>
              <a:rPr lang="en-US" altLang="zh-CN" sz="2800" b="1" dirty="0">
                <a:solidFill>
                  <a:prstClr val="black"/>
                </a:solidFill>
              </a:rPr>
              <a:t>84</a:t>
            </a:r>
            <a:r>
              <a:rPr lang="zh-CN" altLang="en-US" sz="2800" b="1" dirty="0">
                <a:solidFill>
                  <a:prstClr val="black"/>
                </a:solidFill>
              </a:rPr>
              <a:t>，</a:t>
            </a:r>
            <a:r>
              <a:rPr lang="en-US" altLang="zh-CN" sz="2800" b="1" dirty="0">
                <a:solidFill>
                  <a:prstClr val="black"/>
                </a:solidFill>
              </a:rPr>
              <a:t> 56 </a:t>
            </a:r>
            <a:endParaRPr lang="zh-CN" altLang="en-US" sz="2000" dirty="0"/>
          </a:p>
        </p:txBody>
      </p:sp>
    </p:spTree>
    <p:extLst>
      <p:ext uri="{BB962C8B-B14F-4D97-AF65-F5344CB8AC3E}">
        <p14:creationId xmlns:p14="http://schemas.microsoft.com/office/powerpoint/2010/main" val="3447375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Text Box 2"/>
          <p:cNvSpPr txBox="1">
            <a:spLocks noChangeArrowheads="1"/>
          </p:cNvSpPr>
          <p:nvPr/>
        </p:nvSpPr>
        <p:spPr bwMode="auto">
          <a:xfrm>
            <a:off x="395536" y="369332"/>
            <a:ext cx="30097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00" rIns="144000">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fontAlgn="base" hangingPunct="1">
              <a:spcBef>
                <a:spcPct val="50000"/>
              </a:spcBef>
              <a:spcAft>
                <a:spcPct val="0"/>
              </a:spcAft>
            </a:pPr>
            <a:r>
              <a:rPr kumimoji="1" lang="en-US" altLang="zh-CN" sz="2800" b="1" dirty="0">
                <a:solidFill>
                  <a:srgbClr val="000000"/>
                </a:solidFill>
                <a:sym typeface="Webdings" pitchFamily="18" charset="2"/>
              </a:rPr>
              <a:t>§7.5  </a:t>
            </a:r>
            <a:r>
              <a:rPr kumimoji="1" lang="zh-CN" altLang="en-US" sz="2800" b="1" dirty="0">
                <a:solidFill>
                  <a:srgbClr val="000000"/>
                </a:solidFill>
                <a:sym typeface="Webdings" pitchFamily="18" charset="2"/>
              </a:rPr>
              <a:t>归并排序</a:t>
            </a:r>
            <a:endParaRPr kumimoji="1" lang="en-US" altLang="zh-CN" sz="2800" b="1" dirty="0">
              <a:solidFill>
                <a:srgbClr val="000000"/>
              </a:solidFill>
              <a:sym typeface="Webdings" pitchFamily="18" charset="2"/>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4" name="矩形 33"/>
          <p:cNvSpPr/>
          <p:nvPr/>
        </p:nvSpPr>
        <p:spPr>
          <a:xfrm>
            <a:off x="928662" y="1124744"/>
            <a:ext cx="7072362" cy="461665"/>
          </a:xfrm>
          <a:prstGeom prst="rect">
            <a:avLst/>
          </a:prstGeom>
        </p:spPr>
        <p:txBody>
          <a:bodyPr wrap="square">
            <a:spAutoFit/>
          </a:bodyPr>
          <a:lstStyle/>
          <a:p>
            <a:r>
              <a:rPr lang="en-US" altLang="zh-CN" sz="2400" b="1" dirty="0">
                <a:solidFill>
                  <a:schemeClr val="hlink"/>
                </a:solidFill>
                <a:latin typeface="Arial" pitchFamily="34" charset="0"/>
                <a:sym typeface="Wingdings" pitchFamily="2" charset="2"/>
              </a:rPr>
              <a:t> </a:t>
            </a:r>
            <a:r>
              <a:rPr lang="zh-CN" altLang="en-US" sz="2400" b="1" dirty="0"/>
              <a:t>将两个已排序的子序列合并成一个有序序列。</a:t>
            </a:r>
          </a:p>
        </p:txBody>
      </p:sp>
      <p:grpSp>
        <p:nvGrpSpPr>
          <p:cNvPr id="41" name="Group 4"/>
          <p:cNvGrpSpPr>
            <a:grpSpLocks/>
          </p:cNvGrpSpPr>
          <p:nvPr/>
        </p:nvGrpSpPr>
        <p:grpSpPr bwMode="auto">
          <a:xfrm>
            <a:off x="1771664" y="2443146"/>
            <a:ext cx="1828800" cy="381000"/>
            <a:chOff x="1056" y="1344"/>
            <a:chExt cx="1152" cy="240"/>
          </a:xfrm>
        </p:grpSpPr>
        <p:sp>
          <p:nvSpPr>
            <p:cNvPr id="42" name="Rectangle 5"/>
            <p:cNvSpPr>
              <a:spLocks noChangeArrowheads="1"/>
            </p:cNvSpPr>
            <p:nvPr/>
          </p:nvSpPr>
          <p:spPr bwMode="auto">
            <a:xfrm>
              <a:off x="1056" y="1344"/>
              <a:ext cx="288" cy="240"/>
            </a:xfrm>
            <a:prstGeom prst="rect">
              <a:avLst/>
            </a:prstGeom>
            <a:noFill/>
            <a:ln w="25400">
              <a:solidFill>
                <a:schemeClr val="tx1"/>
              </a:solidFill>
              <a:miter lim="800000"/>
              <a:headEnd/>
              <a:tailEnd/>
            </a:ln>
            <a:effectLst/>
          </p:spPr>
          <p:txBody>
            <a:bodyPr wrap="none" anchor="ctr"/>
            <a:lstStyle/>
            <a:p>
              <a:pPr algn="ctr"/>
              <a:r>
                <a:rPr lang="en-US" altLang="zh-CN" sz="2000" b="1" dirty="0">
                  <a:solidFill>
                    <a:srgbClr val="FF0000"/>
                  </a:solidFill>
                </a:rPr>
                <a:t>1</a:t>
              </a:r>
            </a:p>
          </p:txBody>
        </p:sp>
        <p:sp>
          <p:nvSpPr>
            <p:cNvPr id="43" name="Rectangle 6"/>
            <p:cNvSpPr>
              <a:spLocks noChangeArrowheads="1"/>
            </p:cNvSpPr>
            <p:nvPr/>
          </p:nvSpPr>
          <p:spPr bwMode="auto">
            <a:xfrm>
              <a:off x="1344" y="1344"/>
              <a:ext cx="288" cy="240"/>
            </a:xfrm>
            <a:prstGeom prst="rect">
              <a:avLst/>
            </a:prstGeom>
            <a:noFill/>
            <a:ln w="25400">
              <a:solidFill>
                <a:schemeClr val="tx1"/>
              </a:solidFill>
              <a:miter lim="800000"/>
              <a:headEnd/>
              <a:tailEnd/>
            </a:ln>
            <a:effectLst/>
          </p:spPr>
          <p:txBody>
            <a:bodyPr wrap="none" anchor="ctr"/>
            <a:lstStyle/>
            <a:p>
              <a:pPr algn="ctr"/>
              <a:r>
                <a:rPr lang="en-US" altLang="zh-CN" sz="2000" b="1">
                  <a:solidFill>
                    <a:srgbClr val="FF0000"/>
                  </a:solidFill>
                </a:rPr>
                <a:t>13</a:t>
              </a:r>
            </a:p>
          </p:txBody>
        </p:sp>
        <p:sp>
          <p:nvSpPr>
            <p:cNvPr id="44" name="Rectangle 7"/>
            <p:cNvSpPr>
              <a:spLocks noChangeArrowheads="1"/>
            </p:cNvSpPr>
            <p:nvPr/>
          </p:nvSpPr>
          <p:spPr bwMode="auto">
            <a:xfrm>
              <a:off x="1632" y="1344"/>
              <a:ext cx="288" cy="240"/>
            </a:xfrm>
            <a:prstGeom prst="rect">
              <a:avLst/>
            </a:prstGeom>
            <a:noFill/>
            <a:ln w="25400">
              <a:solidFill>
                <a:schemeClr val="tx1"/>
              </a:solidFill>
              <a:miter lim="800000"/>
              <a:headEnd/>
              <a:tailEnd/>
            </a:ln>
            <a:effectLst/>
          </p:spPr>
          <p:txBody>
            <a:bodyPr wrap="none" anchor="ctr"/>
            <a:lstStyle/>
            <a:p>
              <a:pPr algn="ctr"/>
              <a:r>
                <a:rPr lang="en-US" altLang="zh-CN" sz="2000" b="1">
                  <a:solidFill>
                    <a:srgbClr val="FF0000"/>
                  </a:solidFill>
                </a:rPr>
                <a:t>24</a:t>
              </a:r>
            </a:p>
          </p:txBody>
        </p:sp>
        <p:sp>
          <p:nvSpPr>
            <p:cNvPr id="45" name="Rectangle 8"/>
            <p:cNvSpPr>
              <a:spLocks noChangeArrowheads="1"/>
            </p:cNvSpPr>
            <p:nvPr/>
          </p:nvSpPr>
          <p:spPr bwMode="auto">
            <a:xfrm>
              <a:off x="1920" y="1344"/>
              <a:ext cx="288" cy="240"/>
            </a:xfrm>
            <a:prstGeom prst="rect">
              <a:avLst/>
            </a:prstGeom>
            <a:noFill/>
            <a:ln w="25400">
              <a:solidFill>
                <a:schemeClr val="tx1"/>
              </a:solidFill>
              <a:miter lim="800000"/>
              <a:headEnd/>
              <a:tailEnd/>
            </a:ln>
            <a:effectLst/>
          </p:spPr>
          <p:txBody>
            <a:bodyPr wrap="none" anchor="ctr"/>
            <a:lstStyle/>
            <a:p>
              <a:pPr algn="ctr"/>
              <a:r>
                <a:rPr lang="en-US" altLang="zh-CN" sz="2000" b="1">
                  <a:solidFill>
                    <a:srgbClr val="FF0000"/>
                  </a:solidFill>
                </a:rPr>
                <a:t>26</a:t>
              </a:r>
            </a:p>
          </p:txBody>
        </p:sp>
      </p:grpSp>
      <p:grpSp>
        <p:nvGrpSpPr>
          <p:cNvPr id="46" name="Group 9"/>
          <p:cNvGrpSpPr>
            <a:grpSpLocks/>
          </p:cNvGrpSpPr>
          <p:nvPr/>
        </p:nvGrpSpPr>
        <p:grpSpPr bwMode="auto">
          <a:xfrm>
            <a:off x="4743464" y="2443146"/>
            <a:ext cx="1828800" cy="381000"/>
            <a:chOff x="2928" y="1344"/>
            <a:chExt cx="1152" cy="240"/>
          </a:xfrm>
        </p:grpSpPr>
        <p:sp>
          <p:nvSpPr>
            <p:cNvPr id="47" name="Rectangle 10"/>
            <p:cNvSpPr>
              <a:spLocks noChangeArrowheads="1"/>
            </p:cNvSpPr>
            <p:nvPr/>
          </p:nvSpPr>
          <p:spPr bwMode="auto">
            <a:xfrm>
              <a:off x="2928" y="1344"/>
              <a:ext cx="288" cy="240"/>
            </a:xfrm>
            <a:prstGeom prst="rect">
              <a:avLst/>
            </a:prstGeom>
            <a:noFill/>
            <a:ln w="25400">
              <a:solidFill>
                <a:schemeClr val="tx1"/>
              </a:solidFill>
              <a:miter lim="800000"/>
              <a:headEnd/>
              <a:tailEnd/>
            </a:ln>
            <a:effectLst/>
          </p:spPr>
          <p:txBody>
            <a:bodyPr wrap="none" anchor="ctr"/>
            <a:lstStyle/>
            <a:p>
              <a:pPr algn="ctr"/>
              <a:r>
                <a:rPr lang="en-US" altLang="zh-CN" sz="2000" b="1" dirty="0">
                  <a:solidFill>
                    <a:srgbClr val="009900"/>
                  </a:solidFill>
                </a:rPr>
                <a:t>2</a:t>
              </a:r>
            </a:p>
          </p:txBody>
        </p:sp>
        <p:sp>
          <p:nvSpPr>
            <p:cNvPr id="48" name="Rectangle 11"/>
            <p:cNvSpPr>
              <a:spLocks noChangeArrowheads="1"/>
            </p:cNvSpPr>
            <p:nvPr/>
          </p:nvSpPr>
          <p:spPr bwMode="auto">
            <a:xfrm>
              <a:off x="3216" y="1344"/>
              <a:ext cx="288" cy="240"/>
            </a:xfrm>
            <a:prstGeom prst="rect">
              <a:avLst/>
            </a:prstGeom>
            <a:noFill/>
            <a:ln w="25400">
              <a:solidFill>
                <a:schemeClr val="tx1"/>
              </a:solidFill>
              <a:miter lim="800000"/>
              <a:headEnd/>
              <a:tailEnd/>
            </a:ln>
            <a:effectLst/>
          </p:spPr>
          <p:txBody>
            <a:bodyPr wrap="none" anchor="ctr"/>
            <a:lstStyle/>
            <a:p>
              <a:pPr algn="ctr"/>
              <a:r>
                <a:rPr lang="en-US" altLang="zh-CN" sz="2000" b="1">
                  <a:solidFill>
                    <a:srgbClr val="009900"/>
                  </a:solidFill>
                </a:rPr>
                <a:t>15</a:t>
              </a:r>
            </a:p>
          </p:txBody>
        </p:sp>
        <p:sp>
          <p:nvSpPr>
            <p:cNvPr id="49" name="Rectangle 12"/>
            <p:cNvSpPr>
              <a:spLocks noChangeArrowheads="1"/>
            </p:cNvSpPr>
            <p:nvPr/>
          </p:nvSpPr>
          <p:spPr bwMode="auto">
            <a:xfrm>
              <a:off x="3504" y="1344"/>
              <a:ext cx="288" cy="240"/>
            </a:xfrm>
            <a:prstGeom prst="rect">
              <a:avLst/>
            </a:prstGeom>
            <a:noFill/>
            <a:ln w="25400">
              <a:solidFill>
                <a:schemeClr val="tx1"/>
              </a:solidFill>
              <a:miter lim="800000"/>
              <a:headEnd/>
              <a:tailEnd/>
            </a:ln>
            <a:effectLst/>
          </p:spPr>
          <p:txBody>
            <a:bodyPr wrap="none" anchor="ctr"/>
            <a:lstStyle/>
            <a:p>
              <a:pPr algn="ctr"/>
              <a:r>
                <a:rPr lang="en-US" altLang="zh-CN" sz="2000" b="1">
                  <a:solidFill>
                    <a:srgbClr val="009900"/>
                  </a:solidFill>
                </a:rPr>
                <a:t>27</a:t>
              </a:r>
            </a:p>
          </p:txBody>
        </p:sp>
        <p:sp>
          <p:nvSpPr>
            <p:cNvPr id="50" name="Rectangle 13"/>
            <p:cNvSpPr>
              <a:spLocks noChangeArrowheads="1"/>
            </p:cNvSpPr>
            <p:nvPr/>
          </p:nvSpPr>
          <p:spPr bwMode="auto">
            <a:xfrm>
              <a:off x="3792" y="1344"/>
              <a:ext cx="288" cy="240"/>
            </a:xfrm>
            <a:prstGeom prst="rect">
              <a:avLst/>
            </a:prstGeom>
            <a:noFill/>
            <a:ln w="25400">
              <a:solidFill>
                <a:schemeClr val="tx1"/>
              </a:solidFill>
              <a:miter lim="800000"/>
              <a:headEnd/>
              <a:tailEnd/>
            </a:ln>
            <a:effectLst/>
          </p:spPr>
          <p:txBody>
            <a:bodyPr wrap="none" anchor="ctr"/>
            <a:lstStyle/>
            <a:p>
              <a:pPr algn="ctr"/>
              <a:r>
                <a:rPr lang="en-US" altLang="zh-CN" sz="2000" b="1">
                  <a:solidFill>
                    <a:srgbClr val="009900"/>
                  </a:solidFill>
                </a:rPr>
                <a:t>38</a:t>
              </a:r>
            </a:p>
          </p:txBody>
        </p:sp>
      </p:grpSp>
      <p:grpSp>
        <p:nvGrpSpPr>
          <p:cNvPr id="51" name="Group 14"/>
          <p:cNvGrpSpPr>
            <a:grpSpLocks/>
          </p:cNvGrpSpPr>
          <p:nvPr/>
        </p:nvGrpSpPr>
        <p:grpSpPr bwMode="auto">
          <a:xfrm>
            <a:off x="2381264" y="3433746"/>
            <a:ext cx="3657600" cy="381000"/>
            <a:chOff x="1440" y="1968"/>
            <a:chExt cx="2304" cy="240"/>
          </a:xfrm>
        </p:grpSpPr>
        <p:sp>
          <p:nvSpPr>
            <p:cNvPr id="52" name="Rectangle 15"/>
            <p:cNvSpPr>
              <a:spLocks noChangeArrowheads="1"/>
            </p:cNvSpPr>
            <p:nvPr/>
          </p:nvSpPr>
          <p:spPr bwMode="auto">
            <a:xfrm>
              <a:off x="1440" y="1968"/>
              <a:ext cx="288" cy="240"/>
            </a:xfrm>
            <a:prstGeom prst="rect">
              <a:avLst/>
            </a:prstGeom>
            <a:noFill/>
            <a:ln w="25400">
              <a:solidFill>
                <a:schemeClr val="tx1"/>
              </a:solidFill>
              <a:miter lim="800000"/>
              <a:headEnd/>
              <a:tailEnd/>
            </a:ln>
            <a:effectLst/>
          </p:spPr>
          <p:txBody>
            <a:bodyPr wrap="none" anchor="ctr"/>
            <a:lstStyle/>
            <a:p>
              <a:pPr algn="ctr"/>
              <a:endParaRPr lang="zh-CN" altLang="zh-CN" sz="2000" b="1"/>
            </a:p>
          </p:txBody>
        </p:sp>
        <p:sp>
          <p:nvSpPr>
            <p:cNvPr id="53" name="Rectangle 16"/>
            <p:cNvSpPr>
              <a:spLocks noChangeArrowheads="1"/>
            </p:cNvSpPr>
            <p:nvPr/>
          </p:nvSpPr>
          <p:spPr bwMode="auto">
            <a:xfrm>
              <a:off x="1728" y="1968"/>
              <a:ext cx="288" cy="240"/>
            </a:xfrm>
            <a:prstGeom prst="rect">
              <a:avLst/>
            </a:prstGeom>
            <a:noFill/>
            <a:ln w="25400">
              <a:solidFill>
                <a:schemeClr val="tx1"/>
              </a:solidFill>
              <a:miter lim="800000"/>
              <a:headEnd/>
              <a:tailEnd/>
            </a:ln>
            <a:effectLst/>
          </p:spPr>
          <p:txBody>
            <a:bodyPr wrap="none" anchor="ctr"/>
            <a:lstStyle/>
            <a:p>
              <a:pPr algn="ctr"/>
              <a:endParaRPr lang="zh-CN" altLang="zh-CN" sz="2000" b="1"/>
            </a:p>
          </p:txBody>
        </p:sp>
        <p:sp>
          <p:nvSpPr>
            <p:cNvPr id="54" name="Rectangle 17"/>
            <p:cNvSpPr>
              <a:spLocks noChangeArrowheads="1"/>
            </p:cNvSpPr>
            <p:nvPr/>
          </p:nvSpPr>
          <p:spPr bwMode="auto">
            <a:xfrm>
              <a:off x="2016" y="1968"/>
              <a:ext cx="288" cy="240"/>
            </a:xfrm>
            <a:prstGeom prst="rect">
              <a:avLst/>
            </a:prstGeom>
            <a:noFill/>
            <a:ln w="25400">
              <a:solidFill>
                <a:schemeClr val="tx1"/>
              </a:solidFill>
              <a:miter lim="800000"/>
              <a:headEnd/>
              <a:tailEnd/>
            </a:ln>
            <a:effectLst/>
          </p:spPr>
          <p:txBody>
            <a:bodyPr wrap="none" anchor="ctr"/>
            <a:lstStyle/>
            <a:p>
              <a:pPr algn="ctr"/>
              <a:endParaRPr lang="zh-CN" altLang="zh-CN" sz="2000" b="1"/>
            </a:p>
          </p:txBody>
        </p:sp>
        <p:sp>
          <p:nvSpPr>
            <p:cNvPr id="55" name="Rectangle 18"/>
            <p:cNvSpPr>
              <a:spLocks noChangeArrowheads="1"/>
            </p:cNvSpPr>
            <p:nvPr/>
          </p:nvSpPr>
          <p:spPr bwMode="auto">
            <a:xfrm>
              <a:off x="2304" y="1968"/>
              <a:ext cx="288" cy="240"/>
            </a:xfrm>
            <a:prstGeom prst="rect">
              <a:avLst/>
            </a:prstGeom>
            <a:noFill/>
            <a:ln w="25400">
              <a:solidFill>
                <a:schemeClr val="tx1"/>
              </a:solidFill>
              <a:miter lim="800000"/>
              <a:headEnd/>
              <a:tailEnd/>
            </a:ln>
            <a:effectLst/>
          </p:spPr>
          <p:txBody>
            <a:bodyPr wrap="none" anchor="ctr"/>
            <a:lstStyle/>
            <a:p>
              <a:pPr algn="ctr"/>
              <a:endParaRPr lang="zh-CN" altLang="zh-CN" sz="2000" b="1"/>
            </a:p>
          </p:txBody>
        </p:sp>
        <p:sp>
          <p:nvSpPr>
            <p:cNvPr id="56" name="Rectangle 19"/>
            <p:cNvSpPr>
              <a:spLocks noChangeArrowheads="1"/>
            </p:cNvSpPr>
            <p:nvPr/>
          </p:nvSpPr>
          <p:spPr bwMode="auto">
            <a:xfrm>
              <a:off x="2592" y="1968"/>
              <a:ext cx="288" cy="240"/>
            </a:xfrm>
            <a:prstGeom prst="rect">
              <a:avLst/>
            </a:prstGeom>
            <a:noFill/>
            <a:ln w="25400">
              <a:solidFill>
                <a:schemeClr val="tx1"/>
              </a:solidFill>
              <a:miter lim="800000"/>
              <a:headEnd/>
              <a:tailEnd/>
            </a:ln>
            <a:effectLst/>
          </p:spPr>
          <p:txBody>
            <a:bodyPr wrap="none" anchor="ctr"/>
            <a:lstStyle/>
            <a:p>
              <a:pPr algn="ctr"/>
              <a:endParaRPr lang="zh-CN" altLang="zh-CN" sz="2000" b="1"/>
            </a:p>
          </p:txBody>
        </p:sp>
        <p:sp>
          <p:nvSpPr>
            <p:cNvPr id="57" name="Rectangle 20"/>
            <p:cNvSpPr>
              <a:spLocks noChangeArrowheads="1"/>
            </p:cNvSpPr>
            <p:nvPr/>
          </p:nvSpPr>
          <p:spPr bwMode="auto">
            <a:xfrm>
              <a:off x="2880" y="1968"/>
              <a:ext cx="288" cy="240"/>
            </a:xfrm>
            <a:prstGeom prst="rect">
              <a:avLst/>
            </a:prstGeom>
            <a:noFill/>
            <a:ln w="25400">
              <a:solidFill>
                <a:schemeClr val="tx1"/>
              </a:solidFill>
              <a:miter lim="800000"/>
              <a:headEnd/>
              <a:tailEnd/>
            </a:ln>
            <a:effectLst/>
          </p:spPr>
          <p:txBody>
            <a:bodyPr wrap="none" anchor="ctr"/>
            <a:lstStyle/>
            <a:p>
              <a:pPr algn="ctr"/>
              <a:endParaRPr lang="zh-CN" altLang="zh-CN" sz="2000" b="1"/>
            </a:p>
          </p:txBody>
        </p:sp>
        <p:sp>
          <p:nvSpPr>
            <p:cNvPr id="58" name="Rectangle 21"/>
            <p:cNvSpPr>
              <a:spLocks noChangeArrowheads="1"/>
            </p:cNvSpPr>
            <p:nvPr/>
          </p:nvSpPr>
          <p:spPr bwMode="auto">
            <a:xfrm>
              <a:off x="3168" y="1968"/>
              <a:ext cx="288" cy="240"/>
            </a:xfrm>
            <a:prstGeom prst="rect">
              <a:avLst/>
            </a:prstGeom>
            <a:noFill/>
            <a:ln w="25400">
              <a:solidFill>
                <a:schemeClr val="tx1"/>
              </a:solidFill>
              <a:miter lim="800000"/>
              <a:headEnd/>
              <a:tailEnd/>
            </a:ln>
            <a:effectLst/>
          </p:spPr>
          <p:txBody>
            <a:bodyPr wrap="none" anchor="ctr"/>
            <a:lstStyle/>
            <a:p>
              <a:pPr algn="ctr"/>
              <a:endParaRPr lang="zh-CN" altLang="zh-CN" sz="2000" b="1"/>
            </a:p>
          </p:txBody>
        </p:sp>
        <p:sp>
          <p:nvSpPr>
            <p:cNvPr id="59" name="Rectangle 22"/>
            <p:cNvSpPr>
              <a:spLocks noChangeArrowheads="1"/>
            </p:cNvSpPr>
            <p:nvPr/>
          </p:nvSpPr>
          <p:spPr bwMode="auto">
            <a:xfrm>
              <a:off x="3456" y="1968"/>
              <a:ext cx="288" cy="240"/>
            </a:xfrm>
            <a:prstGeom prst="rect">
              <a:avLst/>
            </a:prstGeom>
            <a:noFill/>
            <a:ln w="25400">
              <a:solidFill>
                <a:schemeClr val="tx1"/>
              </a:solidFill>
              <a:miter lim="800000"/>
              <a:headEnd/>
              <a:tailEnd/>
            </a:ln>
            <a:effectLst/>
          </p:spPr>
          <p:txBody>
            <a:bodyPr wrap="none" anchor="ctr"/>
            <a:lstStyle/>
            <a:p>
              <a:pPr algn="ctr"/>
              <a:endParaRPr lang="zh-CN" altLang="zh-CN" sz="2000" b="1"/>
            </a:p>
          </p:txBody>
        </p:sp>
      </p:grpSp>
      <p:sp>
        <p:nvSpPr>
          <p:cNvPr id="60" name="AutoShape 25"/>
          <p:cNvSpPr>
            <a:spLocks noChangeArrowheads="1"/>
          </p:cNvSpPr>
          <p:nvPr/>
        </p:nvSpPr>
        <p:spPr bwMode="auto">
          <a:xfrm>
            <a:off x="1571604" y="1714488"/>
            <a:ext cx="685800" cy="381000"/>
          </a:xfrm>
          <a:prstGeom prst="wedgeRectCallout">
            <a:avLst>
              <a:gd name="adj1" fmla="val 9954"/>
              <a:gd name="adj2" fmla="val 128750"/>
            </a:avLst>
          </a:prstGeom>
          <a:noFill/>
          <a:ln w="25400">
            <a:solidFill>
              <a:srgbClr val="FF0000"/>
            </a:solidFill>
            <a:miter lim="800000"/>
            <a:headEnd/>
            <a:tailEnd/>
          </a:ln>
          <a:effectLst/>
        </p:spPr>
        <p:txBody>
          <a:bodyPr lIns="18000" rIns="18000"/>
          <a:lstStyle/>
          <a:p>
            <a:pPr algn="ctr"/>
            <a:r>
              <a:rPr lang="en-US" altLang="zh-CN" sz="1600" b="1" i="1" dirty="0" err="1">
                <a:solidFill>
                  <a:srgbClr val="FF0000"/>
                </a:solidFill>
              </a:rPr>
              <a:t>Aptr</a:t>
            </a:r>
            <a:endParaRPr lang="en-US" altLang="zh-CN" sz="1600" b="1" i="1" dirty="0">
              <a:solidFill>
                <a:srgbClr val="FF0000"/>
              </a:solidFill>
            </a:endParaRPr>
          </a:p>
        </p:txBody>
      </p:sp>
      <p:sp>
        <p:nvSpPr>
          <p:cNvPr id="61" name="AutoShape 26"/>
          <p:cNvSpPr>
            <a:spLocks noChangeArrowheads="1"/>
          </p:cNvSpPr>
          <p:nvPr/>
        </p:nvSpPr>
        <p:spPr bwMode="auto">
          <a:xfrm>
            <a:off x="4514864" y="1714488"/>
            <a:ext cx="685800" cy="381000"/>
          </a:xfrm>
          <a:prstGeom prst="wedgeRectCallout">
            <a:avLst>
              <a:gd name="adj1" fmla="val 12269"/>
              <a:gd name="adj2" fmla="val 131250"/>
            </a:avLst>
          </a:prstGeom>
          <a:noFill/>
          <a:ln w="25400">
            <a:solidFill>
              <a:srgbClr val="009900"/>
            </a:solidFill>
            <a:miter lim="800000"/>
            <a:headEnd/>
            <a:tailEnd/>
          </a:ln>
          <a:effectLst/>
        </p:spPr>
        <p:txBody>
          <a:bodyPr lIns="18000" rIns="18000"/>
          <a:lstStyle/>
          <a:p>
            <a:pPr algn="ctr"/>
            <a:r>
              <a:rPr lang="en-US" altLang="zh-CN" sz="1600" b="1" i="1" dirty="0" err="1">
                <a:solidFill>
                  <a:srgbClr val="009900"/>
                </a:solidFill>
              </a:rPr>
              <a:t>Bptr</a:t>
            </a:r>
            <a:endParaRPr lang="en-US" altLang="zh-CN" sz="1600" b="1" i="1" dirty="0">
              <a:solidFill>
                <a:srgbClr val="009900"/>
              </a:solidFill>
            </a:endParaRPr>
          </a:p>
        </p:txBody>
      </p:sp>
      <p:sp>
        <p:nvSpPr>
          <p:cNvPr id="62" name="AutoShape 27"/>
          <p:cNvSpPr>
            <a:spLocks noChangeArrowheads="1"/>
          </p:cNvSpPr>
          <p:nvPr/>
        </p:nvSpPr>
        <p:spPr bwMode="auto">
          <a:xfrm>
            <a:off x="2305064" y="4195746"/>
            <a:ext cx="685800" cy="381000"/>
          </a:xfrm>
          <a:prstGeom prst="wedgeRectCallout">
            <a:avLst>
              <a:gd name="adj1" fmla="val -15278"/>
              <a:gd name="adj2" fmla="val -144167"/>
            </a:avLst>
          </a:prstGeom>
          <a:noFill/>
          <a:ln w="25400">
            <a:solidFill>
              <a:schemeClr val="hlink"/>
            </a:solidFill>
            <a:miter lim="800000"/>
            <a:headEnd/>
            <a:tailEnd/>
          </a:ln>
          <a:effectLst/>
        </p:spPr>
        <p:txBody>
          <a:bodyPr lIns="18000" rIns="18000"/>
          <a:lstStyle/>
          <a:p>
            <a:pPr algn="ctr"/>
            <a:r>
              <a:rPr lang="en-US" altLang="zh-CN" sz="1600" b="1" i="1">
                <a:solidFill>
                  <a:schemeClr val="hlink"/>
                </a:solidFill>
              </a:rPr>
              <a:t>Cptr</a:t>
            </a:r>
          </a:p>
        </p:txBody>
      </p:sp>
      <p:sp>
        <p:nvSpPr>
          <p:cNvPr id="63" name="AutoShape 35"/>
          <p:cNvSpPr>
            <a:spLocks noChangeArrowheads="1"/>
          </p:cNvSpPr>
          <p:nvPr/>
        </p:nvSpPr>
        <p:spPr bwMode="auto">
          <a:xfrm>
            <a:off x="3371864" y="4195746"/>
            <a:ext cx="685800" cy="381000"/>
          </a:xfrm>
          <a:prstGeom prst="wedgeRectCallout">
            <a:avLst>
              <a:gd name="adj1" fmla="val -32870"/>
              <a:gd name="adj2" fmla="val -140417"/>
            </a:avLst>
          </a:prstGeom>
          <a:noFill/>
          <a:ln w="25400">
            <a:solidFill>
              <a:schemeClr val="hlink"/>
            </a:solidFill>
            <a:miter lim="800000"/>
            <a:headEnd/>
            <a:tailEnd/>
          </a:ln>
          <a:effectLst/>
        </p:spPr>
        <p:txBody>
          <a:bodyPr lIns="18000" rIns="18000"/>
          <a:lstStyle/>
          <a:p>
            <a:pPr algn="ctr"/>
            <a:r>
              <a:rPr lang="en-US" altLang="zh-CN" sz="1600" b="1" i="1" dirty="0" err="1">
                <a:solidFill>
                  <a:schemeClr val="hlink"/>
                </a:solidFill>
              </a:rPr>
              <a:t>Cptr</a:t>
            </a:r>
            <a:endParaRPr lang="en-US" altLang="zh-CN" sz="1600" b="1" i="1" dirty="0">
              <a:solidFill>
                <a:schemeClr val="hlink"/>
              </a:solidFill>
            </a:endParaRPr>
          </a:p>
        </p:txBody>
      </p:sp>
      <p:sp>
        <p:nvSpPr>
          <p:cNvPr id="64" name="Rectangle 36"/>
          <p:cNvSpPr>
            <a:spLocks noChangeArrowheads="1"/>
          </p:cNvSpPr>
          <p:nvPr/>
        </p:nvSpPr>
        <p:spPr bwMode="auto">
          <a:xfrm>
            <a:off x="1071538" y="4929198"/>
            <a:ext cx="4436566" cy="400110"/>
          </a:xfrm>
          <a:prstGeom prst="rect">
            <a:avLst/>
          </a:prstGeom>
          <a:noFill/>
          <a:ln w="25400">
            <a:noFill/>
            <a:miter lim="800000"/>
            <a:headEnd/>
            <a:tailEnd/>
          </a:ln>
          <a:effectLst/>
        </p:spPr>
        <p:txBody>
          <a:bodyPr wrap="square">
            <a:spAutoFit/>
          </a:bodyPr>
          <a:lstStyle/>
          <a:p>
            <a:r>
              <a:rPr lang="en-US" altLang="zh-CN" sz="2000" b="1" dirty="0">
                <a:solidFill>
                  <a:schemeClr val="hlink"/>
                </a:solidFill>
                <a:latin typeface="Arial" pitchFamily="34" charset="0"/>
                <a:sym typeface="Wingdings" pitchFamily="2" charset="2"/>
              </a:rPr>
              <a:t>  </a:t>
            </a:r>
            <a:r>
              <a:rPr lang="en-US" altLang="zh-CN" sz="2000" b="1" i="1" dirty="0">
                <a:sym typeface="Wingdings" pitchFamily="2" charset="2"/>
              </a:rPr>
              <a:t>T</a:t>
            </a:r>
            <a:r>
              <a:rPr lang="en-US" altLang="zh-CN" sz="2000" b="1" baseline="-25000" dirty="0">
                <a:sym typeface="Wingdings" pitchFamily="2" charset="2"/>
              </a:rPr>
              <a:t> </a:t>
            </a:r>
            <a:r>
              <a:rPr lang="en-US" altLang="zh-CN" sz="2000" b="1" dirty="0">
                <a:sym typeface="Wingdings" pitchFamily="2" charset="2"/>
              </a:rPr>
              <a:t>( </a:t>
            </a:r>
            <a:r>
              <a:rPr lang="en-US" altLang="zh-CN" sz="2000" b="1" i="1" dirty="0">
                <a:sym typeface="Wingdings" pitchFamily="2" charset="2"/>
              </a:rPr>
              <a:t>N </a:t>
            </a:r>
            <a:r>
              <a:rPr lang="en-US" altLang="zh-CN" sz="2000" b="1" dirty="0">
                <a:sym typeface="Wingdings" pitchFamily="2" charset="2"/>
              </a:rPr>
              <a:t>) = O ( </a:t>
            </a:r>
            <a:r>
              <a:rPr lang="en-US" altLang="zh-CN" sz="2000" b="1" i="1" dirty="0">
                <a:sym typeface="Wingdings" pitchFamily="2" charset="2"/>
              </a:rPr>
              <a:t>       </a:t>
            </a:r>
            <a:r>
              <a:rPr lang="en-US" altLang="zh-CN" sz="2000" b="1" baseline="30000" dirty="0">
                <a:sym typeface="Wingdings" pitchFamily="2" charset="2"/>
              </a:rPr>
              <a:t>  </a:t>
            </a:r>
            <a:r>
              <a:rPr lang="en-US" altLang="zh-CN" sz="2000" b="1" dirty="0">
                <a:sym typeface="Wingdings" pitchFamily="2" charset="2"/>
              </a:rPr>
              <a:t>) </a:t>
            </a:r>
            <a:r>
              <a:rPr lang="zh-CN" altLang="en-US" sz="2000" b="1" dirty="0">
                <a:sym typeface="Wingdings" pitchFamily="2" charset="2"/>
              </a:rPr>
              <a:t>，</a:t>
            </a:r>
            <a:r>
              <a:rPr lang="en-US" altLang="zh-CN" sz="2000" b="1" dirty="0">
                <a:sym typeface="Wingdings" pitchFamily="2" charset="2"/>
              </a:rPr>
              <a:t> </a:t>
            </a:r>
            <a:r>
              <a:rPr lang="en-US" altLang="zh-CN" sz="2000" b="1" i="1" dirty="0">
                <a:sym typeface="Wingdings" pitchFamily="2" charset="2"/>
              </a:rPr>
              <a:t>N</a:t>
            </a:r>
            <a:r>
              <a:rPr lang="en-US" altLang="zh-CN" sz="2000" b="1" dirty="0">
                <a:sym typeface="Wingdings" pitchFamily="2" charset="2"/>
              </a:rPr>
              <a:t> </a:t>
            </a:r>
            <a:r>
              <a:rPr lang="zh-CN" altLang="en-US" sz="2000" b="1" dirty="0">
                <a:sym typeface="Wingdings" pitchFamily="2" charset="2"/>
              </a:rPr>
              <a:t>是元素个数</a:t>
            </a:r>
            <a:r>
              <a:rPr lang="en-US" altLang="zh-CN" sz="2000" b="1" dirty="0">
                <a:sym typeface="Wingdings" pitchFamily="2" charset="2"/>
              </a:rPr>
              <a:t>.</a:t>
            </a:r>
          </a:p>
        </p:txBody>
      </p:sp>
      <p:sp>
        <p:nvSpPr>
          <p:cNvPr id="65" name="Rectangle 37"/>
          <p:cNvSpPr>
            <a:spLocks noChangeArrowheads="1"/>
          </p:cNvSpPr>
          <p:nvPr/>
        </p:nvSpPr>
        <p:spPr bwMode="auto">
          <a:xfrm>
            <a:off x="2666989" y="4900626"/>
            <a:ext cx="410477" cy="457200"/>
          </a:xfrm>
          <a:prstGeom prst="rect">
            <a:avLst/>
          </a:prstGeom>
          <a:noFill/>
          <a:ln w="25400">
            <a:noFill/>
            <a:miter lim="800000"/>
            <a:headEnd/>
            <a:tailEnd/>
          </a:ln>
          <a:effectLst/>
        </p:spPr>
        <p:txBody>
          <a:bodyPr wrap="square">
            <a:spAutoFit/>
          </a:bodyPr>
          <a:lstStyle/>
          <a:p>
            <a:r>
              <a:rPr lang="en-US" altLang="zh-CN" sz="2400" b="1" i="1" dirty="0">
                <a:solidFill>
                  <a:schemeClr val="hlink"/>
                </a:solidFill>
                <a:sym typeface="Wingdings" pitchFamily="2" charset="2"/>
              </a:rPr>
              <a:t>N</a:t>
            </a:r>
          </a:p>
        </p:txBody>
      </p:sp>
      <p:sp>
        <p:nvSpPr>
          <p:cNvPr id="66" name="矩形 65"/>
          <p:cNvSpPr/>
          <p:nvPr/>
        </p:nvSpPr>
        <p:spPr>
          <a:xfrm>
            <a:off x="1846965" y="2449650"/>
            <a:ext cx="300082" cy="369332"/>
          </a:xfrm>
          <a:prstGeom prst="rect">
            <a:avLst/>
          </a:prstGeom>
        </p:spPr>
        <p:txBody>
          <a:bodyPr wrap="none">
            <a:spAutoFit/>
          </a:bodyPr>
          <a:lstStyle/>
          <a:p>
            <a:pPr algn="ctr"/>
            <a:r>
              <a:rPr lang="en-US" altLang="zh-CN" b="1" dirty="0">
                <a:solidFill>
                  <a:srgbClr val="FF0000"/>
                </a:solidFill>
              </a:rPr>
              <a:t>1</a:t>
            </a:r>
          </a:p>
        </p:txBody>
      </p:sp>
      <p:sp>
        <p:nvSpPr>
          <p:cNvPr id="67" name="矩形 66"/>
          <p:cNvSpPr/>
          <p:nvPr/>
        </p:nvSpPr>
        <p:spPr>
          <a:xfrm>
            <a:off x="4822640" y="2449650"/>
            <a:ext cx="300082" cy="369332"/>
          </a:xfrm>
          <a:prstGeom prst="rect">
            <a:avLst/>
          </a:prstGeom>
        </p:spPr>
        <p:txBody>
          <a:bodyPr wrap="none">
            <a:spAutoFit/>
          </a:bodyPr>
          <a:lstStyle/>
          <a:p>
            <a:pPr algn="ctr"/>
            <a:r>
              <a:rPr lang="en-US" altLang="zh-CN" b="1" dirty="0">
                <a:solidFill>
                  <a:srgbClr val="009900"/>
                </a:solidFill>
              </a:rPr>
              <a:t>2</a:t>
            </a:r>
          </a:p>
        </p:txBody>
      </p:sp>
      <p:sp>
        <p:nvSpPr>
          <p:cNvPr id="68" name="Rectangle 36"/>
          <p:cNvSpPr>
            <a:spLocks noChangeArrowheads="1"/>
          </p:cNvSpPr>
          <p:nvPr/>
        </p:nvSpPr>
        <p:spPr bwMode="auto">
          <a:xfrm>
            <a:off x="1071538" y="5408574"/>
            <a:ext cx="3071834" cy="400110"/>
          </a:xfrm>
          <a:prstGeom prst="rect">
            <a:avLst/>
          </a:prstGeom>
          <a:noFill/>
          <a:ln w="25400">
            <a:noFill/>
            <a:miter lim="800000"/>
            <a:headEnd/>
            <a:tailEnd/>
          </a:ln>
          <a:effectLst/>
        </p:spPr>
        <p:txBody>
          <a:bodyPr wrap="square">
            <a:spAutoFit/>
          </a:bodyPr>
          <a:lstStyle/>
          <a:p>
            <a:r>
              <a:rPr lang="en-US" altLang="zh-CN" sz="2000" b="1" dirty="0">
                <a:solidFill>
                  <a:schemeClr val="hlink"/>
                </a:solidFill>
                <a:latin typeface="Arial" pitchFamily="34" charset="0"/>
                <a:sym typeface="Wingdings" pitchFamily="2" charset="2"/>
              </a:rPr>
              <a:t>  </a:t>
            </a:r>
            <a:r>
              <a:rPr lang="en-US" altLang="zh-CN" sz="2000" b="1" dirty="0">
                <a:latin typeface="Arial" pitchFamily="34" charset="0"/>
                <a:sym typeface="Wingdings" pitchFamily="2" charset="2"/>
              </a:rPr>
              <a:t>S</a:t>
            </a:r>
            <a:r>
              <a:rPr lang="en-US" altLang="zh-CN" sz="2000" b="1" baseline="-25000" dirty="0">
                <a:sym typeface="Wingdings" pitchFamily="2" charset="2"/>
              </a:rPr>
              <a:t> </a:t>
            </a:r>
            <a:r>
              <a:rPr lang="en-US" altLang="zh-CN" sz="2000" b="1" dirty="0">
                <a:sym typeface="Wingdings" pitchFamily="2" charset="2"/>
              </a:rPr>
              <a:t>( </a:t>
            </a:r>
            <a:r>
              <a:rPr lang="en-US" altLang="zh-CN" sz="2000" b="1" i="1" dirty="0">
                <a:sym typeface="Wingdings" pitchFamily="2" charset="2"/>
              </a:rPr>
              <a:t>N </a:t>
            </a:r>
            <a:r>
              <a:rPr lang="en-US" altLang="zh-CN" sz="2000" b="1" dirty="0">
                <a:sym typeface="Wingdings" pitchFamily="2" charset="2"/>
              </a:rPr>
              <a:t>) = O ( </a:t>
            </a:r>
            <a:r>
              <a:rPr lang="en-US" altLang="zh-CN" sz="2000" b="1" i="1" dirty="0">
                <a:sym typeface="Wingdings" pitchFamily="2" charset="2"/>
              </a:rPr>
              <a:t>       </a:t>
            </a:r>
            <a:r>
              <a:rPr lang="en-US" altLang="zh-CN" sz="2000" b="1" baseline="30000" dirty="0">
                <a:sym typeface="Wingdings" pitchFamily="2" charset="2"/>
              </a:rPr>
              <a:t>  </a:t>
            </a:r>
            <a:r>
              <a:rPr lang="en-US" altLang="zh-CN" sz="2000" b="1" dirty="0">
                <a:sym typeface="Wingdings" pitchFamily="2" charset="2"/>
              </a:rPr>
              <a:t>) </a:t>
            </a:r>
            <a:r>
              <a:rPr lang="zh-CN" altLang="en-US" sz="2000" b="1" dirty="0">
                <a:sym typeface="Wingdings" pitchFamily="2" charset="2"/>
              </a:rPr>
              <a:t>。</a:t>
            </a:r>
            <a:endParaRPr lang="en-US" altLang="zh-CN" sz="2000" b="1" dirty="0">
              <a:sym typeface="Wingdings" pitchFamily="2" charset="2"/>
            </a:endParaRPr>
          </a:p>
        </p:txBody>
      </p:sp>
      <p:sp>
        <p:nvSpPr>
          <p:cNvPr id="69" name="Rectangle 37"/>
          <p:cNvSpPr>
            <a:spLocks noChangeArrowheads="1"/>
          </p:cNvSpPr>
          <p:nvPr/>
        </p:nvSpPr>
        <p:spPr bwMode="auto">
          <a:xfrm>
            <a:off x="2714612" y="5357826"/>
            <a:ext cx="410477" cy="457200"/>
          </a:xfrm>
          <a:prstGeom prst="rect">
            <a:avLst/>
          </a:prstGeom>
          <a:noFill/>
          <a:ln w="25400">
            <a:noFill/>
            <a:miter lim="800000"/>
            <a:headEnd/>
            <a:tailEnd/>
          </a:ln>
          <a:effectLst/>
        </p:spPr>
        <p:txBody>
          <a:bodyPr wrap="square">
            <a:spAutoFit/>
          </a:bodyPr>
          <a:lstStyle/>
          <a:p>
            <a:r>
              <a:rPr lang="en-US" altLang="zh-CN" sz="2400" b="1" i="1" dirty="0">
                <a:solidFill>
                  <a:schemeClr val="hlink"/>
                </a:solidFill>
                <a:sym typeface="Wingdings" pitchFamily="2" charset="2"/>
              </a:rPr>
              <a:t>N</a:t>
            </a:r>
          </a:p>
        </p:txBody>
      </p:sp>
      <p:sp>
        <p:nvSpPr>
          <p:cNvPr id="70" name="Rectangle 36"/>
          <p:cNvSpPr>
            <a:spLocks noChangeArrowheads="1"/>
          </p:cNvSpPr>
          <p:nvPr/>
        </p:nvSpPr>
        <p:spPr bwMode="auto">
          <a:xfrm>
            <a:off x="1071538" y="5909210"/>
            <a:ext cx="3071834" cy="400110"/>
          </a:xfrm>
          <a:prstGeom prst="rect">
            <a:avLst/>
          </a:prstGeom>
          <a:noFill/>
          <a:ln w="25400">
            <a:noFill/>
            <a:miter lim="800000"/>
            <a:headEnd/>
            <a:tailEnd/>
          </a:ln>
          <a:effectLst/>
        </p:spPr>
        <p:txBody>
          <a:bodyPr wrap="square">
            <a:spAutoFit/>
          </a:bodyPr>
          <a:lstStyle/>
          <a:p>
            <a:r>
              <a:rPr lang="en-US" altLang="zh-CN" sz="2000" b="1" dirty="0">
                <a:solidFill>
                  <a:schemeClr val="hlink"/>
                </a:solidFill>
                <a:latin typeface="Arial" pitchFamily="34" charset="0"/>
                <a:sym typeface="Wingdings" pitchFamily="2" charset="2"/>
              </a:rPr>
              <a:t>  </a:t>
            </a:r>
            <a:r>
              <a:rPr lang="zh-CN" altLang="en-US" sz="2000" b="1" dirty="0">
                <a:latin typeface="Arial" pitchFamily="34" charset="0"/>
                <a:sym typeface="Wingdings" pitchFamily="2" charset="2"/>
              </a:rPr>
              <a:t>方法是</a:t>
            </a:r>
            <a:r>
              <a:rPr lang="zh-CN" altLang="en-US" sz="2000" b="1" dirty="0">
                <a:solidFill>
                  <a:schemeClr val="hlink"/>
                </a:solidFill>
                <a:latin typeface="Arial" pitchFamily="34" charset="0"/>
                <a:sym typeface="Wingdings" pitchFamily="2" charset="2"/>
              </a:rPr>
              <a:t>稳定的</a:t>
            </a:r>
            <a:r>
              <a:rPr lang="zh-CN" altLang="en-US" sz="2000" b="1" dirty="0">
                <a:sym typeface="Wingdings" pitchFamily="2" charset="2"/>
              </a:rPr>
              <a:t>。</a:t>
            </a:r>
            <a:endParaRPr lang="en-US" altLang="zh-CN" sz="2000" b="1" dirty="0">
              <a:sym typeface="Wingdings" pitchFamily="2" charset="2"/>
            </a:endParaRPr>
          </a:p>
        </p:txBody>
      </p:sp>
      <p:sp>
        <p:nvSpPr>
          <p:cNvPr id="71" name="AutoShape 5"/>
          <p:cNvSpPr>
            <a:spLocks noChangeArrowheads="1"/>
          </p:cNvSpPr>
          <p:nvPr/>
        </p:nvSpPr>
        <p:spPr bwMode="auto">
          <a:xfrm>
            <a:off x="5886464" y="4214818"/>
            <a:ext cx="2614626" cy="1071570"/>
          </a:xfrm>
          <a:prstGeom prst="wedgeEllipseCallout">
            <a:avLst>
              <a:gd name="adj1" fmla="val -73518"/>
              <a:gd name="adj2" fmla="val -88945"/>
            </a:avLst>
          </a:prstGeom>
          <a:gradFill rotWithShape="0">
            <a:gsLst>
              <a:gs pos="0">
                <a:srgbClr val="C0C0C0"/>
              </a:gs>
              <a:gs pos="100000">
                <a:srgbClr val="FFFFFF"/>
              </a:gs>
            </a:gsLst>
            <a:lin ang="2700000" scaled="1"/>
          </a:gradFill>
          <a:ln w="12700">
            <a:solidFill>
              <a:schemeClr val="tx1"/>
            </a:solidFill>
            <a:miter lim="800000"/>
            <a:headEnd/>
            <a:tailEnd/>
          </a:ln>
          <a:effectLst/>
        </p:spPr>
        <p:txBody>
          <a:bodyPr anchor="ctr"/>
          <a:lstStyle/>
          <a:p>
            <a:pPr algn="ctr"/>
            <a:r>
              <a:rPr lang="zh-CN" altLang="en-US" b="1" dirty="0">
                <a:solidFill>
                  <a:srgbClr val="3333FF"/>
                </a:solidFill>
              </a:rPr>
              <a:t>二路归并</a:t>
            </a:r>
            <a:r>
              <a:rPr lang="zh-CN" altLang="en-US" b="1" dirty="0"/>
              <a:t>。</a:t>
            </a:r>
            <a:endParaRPr lang="en-US" altLang="zh-CN" b="1" dirty="0"/>
          </a:p>
          <a:p>
            <a:pPr algn="ctr"/>
            <a:r>
              <a:rPr lang="zh-CN" altLang="en-US" b="1" dirty="0"/>
              <a:t>也可以使用</a:t>
            </a:r>
            <a:r>
              <a:rPr lang="zh-CN" altLang="en-US" b="1" dirty="0">
                <a:solidFill>
                  <a:srgbClr val="3333FF"/>
                </a:solidFill>
              </a:rPr>
              <a:t>多路归并</a:t>
            </a:r>
            <a:r>
              <a:rPr lang="zh-CN" altLang="en-US" b="1" dirty="0"/>
              <a:t>。</a:t>
            </a:r>
            <a:endParaRPr lang="en-US" altLang="zh-CN" b="1" dirty="0"/>
          </a:p>
        </p:txBody>
      </p:sp>
      <p:sp>
        <p:nvSpPr>
          <p:cNvPr id="2" name="对话气泡: 圆角矩形 1">
            <a:extLst>
              <a:ext uri="{FF2B5EF4-FFF2-40B4-BE49-F238E27FC236}">
                <a16:creationId xmlns:a16="http://schemas.microsoft.com/office/drawing/2014/main" id="{20B1EC61-26A7-49B7-916A-B991202D6F96}"/>
              </a:ext>
            </a:extLst>
          </p:cNvPr>
          <p:cNvSpPr/>
          <p:nvPr/>
        </p:nvSpPr>
        <p:spPr>
          <a:xfrm>
            <a:off x="3923928" y="5447392"/>
            <a:ext cx="3888432" cy="995764"/>
          </a:xfrm>
          <a:prstGeom prst="wedgeRoundRectCallout">
            <a:avLst>
              <a:gd name="adj1" fmla="val -74371"/>
              <a:gd name="adj2" fmla="val 15920"/>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b="1" dirty="0" err="1">
                <a:latin typeface="Times New Roman" panose="02020603050405020304" pitchFamily="18" charset="0"/>
                <a:cs typeface="Times New Roman" panose="02020603050405020304" pitchFamily="18" charset="0"/>
              </a:rPr>
              <a:t>Aptr</a:t>
            </a:r>
            <a:r>
              <a:rPr lang="zh-CN" altLang="en-US" sz="2400" b="1" dirty="0">
                <a:latin typeface="Times New Roman" panose="02020603050405020304" pitchFamily="18" charset="0"/>
                <a:cs typeface="Times New Roman" panose="02020603050405020304" pitchFamily="18" charset="0"/>
              </a:rPr>
              <a:t>指向的元素等于</a:t>
            </a:r>
            <a:r>
              <a:rPr lang="en-US" altLang="zh-CN" sz="2400" b="1" dirty="0" err="1">
                <a:latin typeface="Times New Roman" panose="02020603050405020304" pitchFamily="18" charset="0"/>
                <a:cs typeface="Times New Roman" panose="02020603050405020304" pitchFamily="18" charset="0"/>
              </a:rPr>
              <a:t>Bptr</a:t>
            </a:r>
            <a:r>
              <a:rPr lang="zh-CN" altLang="en-US" sz="2400" b="1" dirty="0">
                <a:latin typeface="Times New Roman" panose="02020603050405020304" pitchFamily="18" charset="0"/>
                <a:cs typeface="Times New Roman" panose="02020603050405020304" pitchFamily="18" charset="0"/>
              </a:rPr>
              <a:t>时，也是</a:t>
            </a:r>
            <a:r>
              <a:rPr lang="en-US" altLang="zh-CN" sz="2400" b="1" dirty="0" err="1">
                <a:latin typeface="Times New Roman" panose="02020603050405020304" pitchFamily="18" charset="0"/>
                <a:cs typeface="Times New Roman" panose="02020603050405020304" pitchFamily="18" charset="0"/>
              </a:rPr>
              <a:t>Aptr</a:t>
            </a:r>
            <a:r>
              <a:rPr lang="zh-CN" altLang="en-US" sz="2400" b="1" dirty="0">
                <a:latin typeface="Times New Roman" panose="02020603050405020304" pitchFamily="18" charset="0"/>
                <a:cs typeface="Times New Roman" panose="02020603050405020304" pitchFamily="18" charset="0"/>
              </a:rPr>
              <a:t>的入新数组</a:t>
            </a:r>
          </a:p>
        </p:txBody>
      </p:sp>
    </p:spTree>
    <p:extLst>
      <p:ext uri="{BB962C8B-B14F-4D97-AF65-F5344CB8AC3E}">
        <p14:creationId xmlns:p14="http://schemas.microsoft.com/office/powerpoint/2010/main" val="1641212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strips(downRigh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left)">
                                      <p:cBhvr>
                                        <p:cTn id="12" dur="500"/>
                                        <p:tgtEl>
                                          <p:spTgt spid="41"/>
                                        </p:tgtEl>
                                      </p:cBhvr>
                                    </p:animEffect>
                                  </p:childTnLst>
                                </p:cTn>
                              </p:par>
                              <p:par>
                                <p:cTn id="13" presetID="22" presetClass="entr" presetSubtype="8" fill="hold" grpId="1" nodeType="with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wipe(left)">
                                      <p:cBhvr>
                                        <p:cTn id="15" dur="500"/>
                                        <p:tgtEl>
                                          <p:spTgt spid="6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wipe(left)">
                                      <p:cBhvr>
                                        <p:cTn id="20" dur="500"/>
                                        <p:tgtEl>
                                          <p:spTgt spid="46"/>
                                        </p:tgtEl>
                                      </p:cBhvr>
                                    </p:animEffect>
                                  </p:childTnLst>
                                </p:cTn>
                              </p:par>
                              <p:par>
                                <p:cTn id="21" presetID="22" presetClass="entr" presetSubtype="8" fill="hold" grpId="1" nodeType="with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wipe(left)">
                                      <p:cBhvr>
                                        <p:cTn id="23" dur="500"/>
                                        <p:tgtEl>
                                          <p:spTgt spid="6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wipe(up)">
                                      <p:cBhvr>
                                        <p:cTn id="28" dur="500"/>
                                        <p:tgtEl>
                                          <p:spTgt spid="51"/>
                                        </p:tgtEl>
                                      </p:cBhvr>
                                    </p:animEffect>
                                  </p:childTnLst>
                                </p:cTn>
                              </p:par>
                            </p:childTnLst>
                          </p:cTn>
                        </p:par>
                      </p:childTnLst>
                    </p:cTn>
                  </p:par>
                  <p:par>
                    <p:cTn id="29" fill="hold">
                      <p:stCondLst>
                        <p:cond delay="indefinite"/>
                      </p:stCondLst>
                      <p:childTnLst>
                        <p:par>
                          <p:cTn id="30" fill="hold">
                            <p:stCondLst>
                              <p:cond delay="0"/>
                            </p:stCondLst>
                            <p:childTnLst>
                              <p:par>
                                <p:cTn id="31" presetID="17" presetClass="entr" presetSubtype="4" fill="hold" grpId="0" nodeType="clickEffect">
                                  <p:stCondLst>
                                    <p:cond delay="0"/>
                                  </p:stCondLst>
                                  <p:childTnLst>
                                    <p:set>
                                      <p:cBhvr>
                                        <p:cTn id="32" dur="1" fill="hold">
                                          <p:stCondLst>
                                            <p:cond delay="0"/>
                                          </p:stCondLst>
                                        </p:cTn>
                                        <p:tgtEl>
                                          <p:spTgt spid="60"/>
                                        </p:tgtEl>
                                        <p:attrNameLst>
                                          <p:attrName>style.visibility</p:attrName>
                                        </p:attrNameLst>
                                      </p:cBhvr>
                                      <p:to>
                                        <p:strVal val="visible"/>
                                      </p:to>
                                    </p:set>
                                    <p:anim calcmode="lin" valueType="num">
                                      <p:cBhvr>
                                        <p:cTn id="33" dur="500" fill="hold"/>
                                        <p:tgtEl>
                                          <p:spTgt spid="60"/>
                                        </p:tgtEl>
                                        <p:attrNameLst>
                                          <p:attrName>ppt_x</p:attrName>
                                        </p:attrNameLst>
                                      </p:cBhvr>
                                      <p:tavLst>
                                        <p:tav tm="0">
                                          <p:val>
                                            <p:strVal val="#ppt_x"/>
                                          </p:val>
                                        </p:tav>
                                        <p:tav tm="100000">
                                          <p:val>
                                            <p:strVal val="#ppt_x"/>
                                          </p:val>
                                        </p:tav>
                                      </p:tavLst>
                                    </p:anim>
                                    <p:anim calcmode="lin" valueType="num">
                                      <p:cBhvr>
                                        <p:cTn id="34" dur="500" fill="hold"/>
                                        <p:tgtEl>
                                          <p:spTgt spid="60"/>
                                        </p:tgtEl>
                                        <p:attrNameLst>
                                          <p:attrName>ppt_y</p:attrName>
                                        </p:attrNameLst>
                                      </p:cBhvr>
                                      <p:tavLst>
                                        <p:tav tm="0">
                                          <p:val>
                                            <p:strVal val="#ppt_y+#ppt_h/2"/>
                                          </p:val>
                                        </p:tav>
                                        <p:tav tm="100000">
                                          <p:val>
                                            <p:strVal val="#ppt_y"/>
                                          </p:val>
                                        </p:tav>
                                      </p:tavLst>
                                    </p:anim>
                                    <p:anim calcmode="lin" valueType="num">
                                      <p:cBhvr>
                                        <p:cTn id="35" dur="500" fill="hold"/>
                                        <p:tgtEl>
                                          <p:spTgt spid="60"/>
                                        </p:tgtEl>
                                        <p:attrNameLst>
                                          <p:attrName>ppt_w</p:attrName>
                                        </p:attrNameLst>
                                      </p:cBhvr>
                                      <p:tavLst>
                                        <p:tav tm="0">
                                          <p:val>
                                            <p:strVal val="#ppt_w"/>
                                          </p:val>
                                        </p:tav>
                                        <p:tav tm="100000">
                                          <p:val>
                                            <p:strVal val="#ppt_w"/>
                                          </p:val>
                                        </p:tav>
                                      </p:tavLst>
                                    </p:anim>
                                    <p:anim calcmode="lin" valueType="num">
                                      <p:cBhvr>
                                        <p:cTn id="36" dur="500" fill="hold"/>
                                        <p:tgtEl>
                                          <p:spTgt spid="60"/>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7" presetClass="entr" presetSubtype="4" fill="hold" grpId="0" nodeType="clickEffect">
                                  <p:stCondLst>
                                    <p:cond delay="0"/>
                                  </p:stCondLst>
                                  <p:childTnLst>
                                    <p:set>
                                      <p:cBhvr>
                                        <p:cTn id="40" dur="1" fill="hold">
                                          <p:stCondLst>
                                            <p:cond delay="0"/>
                                          </p:stCondLst>
                                        </p:cTn>
                                        <p:tgtEl>
                                          <p:spTgt spid="61"/>
                                        </p:tgtEl>
                                        <p:attrNameLst>
                                          <p:attrName>style.visibility</p:attrName>
                                        </p:attrNameLst>
                                      </p:cBhvr>
                                      <p:to>
                                        <p:strVal val="visible"/>
                                      </p:to>
                                    </p:set>
                                    <p:anim calcmode="lin" valueType="num">
                                      <p:cBhvr>
                                        <p:cTn id="41" dur="500" fill="hold"/>
                                        <p:tgtEl>
                                          <p:spTgt spid="61"/>
                                        </p:tgtEl>
                                        <p:attrNameLst>
                                          <p:attrName>ppt_x</p:attrName>
                                        </p:attrNameLst>
                                      </p:cBhvr>
                                      <p:tavLst>
                                        <p:tav tm="0">
                                          <p:val>
                                            <p:strVal val="#ppt_x"/>
                                          </p:val>
                                        </p:tav>
                                        <p:tav tm="100000">
                                          <p:val>
                                            <p:strVal val="#ppt_x"/>
                                          </p:val>
                                        </p:tav>
                                      </p:tavLst>
                                    </p:anim>
                                    <p:anim calcmode="lin" valueType="num">
                                      <p:cBhvr>
                                        <p:cTn id="42" dur="500" fill="hold"/>
                                        <p:tgtEl>
                                          <p:spTgt spid="61"/>
                                        </p:tgtEl>
                                        <p:attrNameLst>
                                          <p:attrName>ppt_y</p:attrName>
                                        </p:attrNameLst>
                                      </p:cBhvr>
                                      <p:tavLst>
                                        <p:tav tm="0">
                                          <p:val>
                                            <p:strVal val="#ppt_y+#ppt_h/2"/>
                                          </p:val>
                                        </p:tav>
                                        <p:tav tm="100000">
                                          <p:val>
                                            <p:strVal val="#ppt_y"/>
                                          </p:val>
                                        </p:tav>
                                      </p:tavLst>
                                    </p:anim>
                                    <p:anim calcmode="lin" valueType="num">
                                      <p:cBhvr>
                                        <p:cTn id="43" dur="500" fill="hold"/>
                                        <p:tgtEl>
                                          <p:spTgt spid="61"/>
                                        </p:tgtEl>
                                        <p:attrNameLst>
                                          <p:attrName>ppt_w</p:attrName>
                                        </p:attrNameLst>
                                      </p:cBhvr>
                                      <p:tavLst>
                                        <p:tav tm="0">
                                          <p:val>
                                            <p:strVal val="#ppt_w"/>
                                          </p:val>
                                        </p:tav>
                                        <p:tav tm="100000">
                                          <p:val>
                                            <p:strVal val="#ppt_w"/>
                                          </p:val>
                                        </p:tav>
                                      </p:tavLst>
                                    </p:anim>
                                    <p:anim calcmode="lin" valueType="num">
                                      <p:cBhvr>
                                        <p:cTn id="44" dur="500" fill="hold"/>
                                        <p:tgtEl>
                                          <p:spTgt spid="61"/>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7" presetClass="entr" presetSubtype="1" fill="hold" grpId="0" nodeType="clickEffect">
                                  <p:stCondLst>
                                    <p:cond delay="0"/>
                                  </p:stCondLst>
                                  <p:childTnLst>
                                    <p:set>
                                      <p:cBhvr>
                                        <p:cTn id="48" dur="1" fill="hold">
                                          <p:stCondLst>
                                            <p:cond delay="0"/>
                                          </p:stCondLst>
                                        </p:cTn>
                                        <p:tgtEl>
                                          <p:spTgt spid="62"/>
                                        </p:tgtEl>
                                        <p:attrNameLst>
                                          <p:attrName>style.visibility</p:attrName>
                                        </p:attrNameLst>
                                      </p:cBhvr>
                                      <p:to>
                                        <p:strVal val="visible"/>
                                      </p:to>
                                    </p:set>
                                    <p:anim calcmode="lin" valueType="num">
                                      <p:cBhvr>
                                        <p:cTn id="49" dur="500" fill="hold"/>
                                        <p:tgtEl>
                                          <p:spTgt spid="62"/>
                                        </p:tgtEl>
                                        <p:attrNameLst>
                                          <p:attrName>ppt_x</p:attrName>
                                        </p:attrNameLst>
                                      </p:cBhvr>
                                      <p:tavLst>
                                        <p:tav tm="0">
                                          <p:val>
                                            <p:strVal val="#ppt_x"/>
                                          </p:val>
                                        </p:tav>
                                        <p:tav tm="100000">
                                          <p:val>
                                            <p:strVal val="#ppt_x"/>
                                          </p:val>
                                        </p:tav>
                                      </p:tavLst>
                                    </p:anim>
                                    <p:anim calcmode="lin" valueType="num">
                                      <p:cBhvr>
                                        <p:cTn id="50" dur="500" fill="hold"/>
                                        <p:tgtEl>
                                          <p:spTgt spid="62"/>
                                        </p:tgtEl>
                                        <p:attrNameLst>
                                          <p:attrName>ppt_y</p:attrName>
                                        </p:attrNameLst>
                                      </p:cBhvr>
                                      <p:tavLst>
                                        <p:tav tm="0">
                                          <p:val>
                                            <p:strVal val="#ppt_y-#ppt_h/2"/>
                                          </p:val>
                                        </p:tav>
                                        <p:tav tm="100000">
                                          <p:val>
                                            <p:strVal val="#ppt_y"/>
                                          </p:val>
                                        </p:tav>
                                      </p:tavLst>
                                    </p:anim>
                                    <p:anim calcmode="lin" valueType="num">
                                      <p:cBhvr>
                                        <p:cTn id="51" dur="500" fill="hold"/>
                                        <p:tgtEl>
                                          <p:spTgt spid="62"/>
                                        </p:tgtEl>
                                        <p:attrNameLst>
                                          <p:attrName>ppt_w</p:attrName>
                                        </p:attrNameLst>
                                      </p:cBhvr>
                                      <p:tavLst>
                                        <p:tav tm="0">
                                          <p:val>
                                            <p:strVal val="#ppt_w"/>
                                          </p:val>
                                        </p:tav>
                                        <p:tav tm="100000">
                                          <p:val>
                                            <p:strVal val="#ppt_w"/>
                                          </p:val>
                                        </p:tav>
                                      </p:tavLst>
                                    </p:anim>
                                    <p:anim calcmode="lin" valueType="num">
                                      <p:cBhvr>
                                        <p:cTn id="52" dur="500" fill="hold"/>
                                        <p:tgtEl>
                                          <p:spTgt spid="62"/>
                                        </p:tgtEl>
                                        <p:attrNameLst>
                                          <p:attrName>ppt_h</p:attrName>
                                        </p:attrNameLst>
                                      </p:cBhvr>
                                      <p:tavLst>
                                        <p:tav tm="0">
                                          <p:val>
                                            <p:fltVal val="0"/>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49" presetClass="path" presetSubtype="0" accel="50000" decel="50000" fill="hold" grpId="0" nodeType="clickEffect">
                                  <p:stCondLst>
                                    <p:cond delay="0"/>
                                  </p:stCondLst>
                                  <p:childTnLst>
                                    <p:animMotion origin="layout" path="M -0.00295 -0.00671 L 0.0665 0.14421 " pathEditMode="relative" rAng="0" ptsTypes="AA">
                                      <p:cBhvr>
                                        <p:cTn id="56" dur="500" fill="hold"/>
                                        <p:tgtEl>
                                          <p:spTgt spid="66"/>
                                        </p:tgtEl>
                                        <p:attrNameLst>
                                          <p:attrName>ppt_x</p:attrName>
                                          <p:attrName>ppt_y</p:attrName>
                                        </p:attrNameLst>
                                      </p:cBhvr>
                                      <p:rCtr x="3500" y="7500"/>
                                    </p:animMotion>
                                  </p:childTnLst>
                                </p:cTn>
                              </p:par>
                            </p:childTnLst>
                          </p:cTn>
                        </p:par>
                        <p:par>
                          <p:cTn id="57" fill="hold">
                            <p:stCondLst>
                              <p:cond delay="500"/>
                            </p:stCondLst>
                            <p:childTnLst>
                              <p:par>
                                <p:cTn id="58" presetID="63" presetClass="path" presetSubtype="0" accel="50000" decel="50000" fill="hold" grpId="1" nodeType="afterEffect">
                                  <p:stCondLst>
                                    <p:cond delay="0"/>
                                  </p:stCondLst>
                                  <p:childTnLst>
                                    <p:animMotion origin="layout" path="M 5E-6 -1.11111E-6 L 0.05435 0.00208 " pathEditMode="relative" rAng="0" ptsTypes="AA">
                                      <p:cBhvr>
                                        <p:cTn id="59" dur="500" fill="hold"/>
                                        <p:tgtEl>
                                          <p:spTgt spid="60"/>
                                        </p:tgtEl>
                                        <p:attrNameLst>
                                          <p:attrName>ppt_x</p:attrName>
                                          <p:attrName>ppt_y</p:attrName>
                                        </p:attrNameLst>
                                      </p:cBhvr>
                                      <p:rCtr x="2700" y="100"/>
                                    </p:animMotion>
                                  </p:childTnLst>
                                </p:cTn>
                              </p:par>
                            </p:childTnLst>
                          </p:cTn>
                        </p:par>
                        <p:par>
                          <p:cTn id="60" fill="hold">
                            <p:stCondLst>
                              <p:cond delay="1000"/>
                            </p:stCondLst>
                            <p:childTnLst>
                              <p:par>
                                <p:cTn id="61" presetID="63" presetClass="path" presetSubtype="0" accel="50000" decel="50000" fill="hold" grpId="1" nodeType="afterEffect">
                                  <p:stCondLst>
                                    <p:cond delay="0"/>
                                  </p:stCondLst>
                                  <p:childTnLst>
                                    <p:animMotion origin="layout" path="M -3.33333E-6 3.33333E-6 L 0.06077 -0.00278 " pathEditMode="relative" rAng="0" ptsTypes="AA">
                                      <p:cBhvr>
                                        <p:cTn id="62" dur="500" fill="hold"/>
                                        <p:tgtEl>
                                          <p:spTgt spid="62"/>
                                        </p:tgtEl>
                                        <p:attrNameLst>
                                          <p:attrName>ppt_x</p:attrName>
                                          <p:attrName>ppt_y</p:attrName>
                                        </p:attrNameLst>
                                      </p:cBhvr>
                                      <p:rCtr x="3000" y="-100"/>
                                    </p:animMotion>
                                  </p:childTnLst>
                                </p:cTn>
                              </p:par>
                            </p:childTnLst>
                          </p:cTn>
                        </p:par>
                      </p:childTnLst>
                    </p:cTn>
                  </p:par>
                  <p:par>
                    <p:cTn id="63" fill="hold">
                      <p:stCondLst>
                        <p:cond delay="indefinite"/>
                      </p:stCondLst>
                      <p:childTnLst>
                        <p:par>
                          <p:cTn id="64" fill="hold">
                            <p:stCondLst>
                              <p:cond delay="0"/>
                            </p:stCondLst>
                            <p:childTnLst>
                              <p:par>
                                <p:cTn id="65" presetID="56" presetClass="path" presetSubtype="0" accel="50000" decel="50000" fill="hold" grpId="0" nodeType="clickEffect">
                                  <p:stCondLst>
                                    <p:cond delay="0"/>
                                  </p:stCondLst>
                                  <p:childTnLst>
                                    <p:animMotion origin="layout" path="M 0 2.22222E-6 L -0.2092 0.14745 " pathEditMode="relative" rAng="0" ptsTypes="AA">
                                      <p:cBhvr>
                                        <p:cTn id="66" dur="500" fill="hold"/>
                                        <p:tgtEl>
                                          <p:spTgt spid="67"/>
                                        </p:tgtEl>
                                        <p:attrNameLst>
                                          <p:attrName>ppt_x</p:attrName>
                                          <p:attrName>ppt_y</p:attrName>
                                        </p:attrNameLst>
                                      </p:cBhvr>
                                      <p:rCtr x="-10469" y="7361"/>
                                    </p:animMotion>
                                  </p:childTnLst>
                                </p:cTn>
                              </p:par>
                            </p:childTnLst>
                          </p:cTn>
                        </p:par>
                        <p:par>
                          <p:cTn id="67" fill="hold">
                            <p:stCondLst>
                              <p:cond delay="500"/>
                            </p:stCondLst>
                            <p:childTnLst>
                              <p:par>
                                <p:cTn id="68" presetID="63" presetClass="path" presetSubtype="0" accel="50000" decel="50000" fill="hold" grpId="1" nodeType="afterEffect">
                                  <p:stCondLst>
                                    <p:cond delay="0"/>
                                  </p:stCondLst>
                                  <p:childTnLst>
                                    <p:animMotion origin="layout" path="M 0 -1.11111E-6 L 0.05538 0.00208 " pathEditMode="relative" rAng="0" ptsTypes="AA">
                                      <p:cBhvr>
                                        <p:cTn id="69" dur="500" fill="hold"/>
                                        <p:tgtEl>
                                          <p:spTgt spid="61"/>
                                        </p:tgtEl>
                                        <p:attrNameLst>
                                          <p:attrName>ppt_x</p:attrName>
                                          <p:attrName>ppt_y</p:attrName>
                                        </p:attrNameLst>
                                      </p:cBhvr>
                                      <p:rCtr x="2800" y="100"/>
                                    </p:animMotion>
                                  </p:childTnLst>
                                </p:cTn>
                              </p:par>
                            </p:childTnLst>
                          </p:cTn>
                        </p:par>
                        <p:par>
                          <p:cTn id="70" fill="hold">
                            <p:stCondLst>
                              <p:cond delay="1000"/>
                            </p:stCondLst>
                            <p:childTnLst>
                              <p:par>
                                <p:cTn id="71" presetID="22" presetClass="exit" presetSubtype="8" fill="hold" grpId="2" nodeType="afterEffect">
                                  <p:stCondLst>
                                    <p:cond delay="0"/>
                                  </p:stCondLst>
                                  <p:childTnLst>
                                    <p:animEffect transition="out" filter="wipe(left)">
                                      <p:cBhvr>
                                        <p:cTn id="72" dur="500"/>
                                        <p:tgtEl>
                                          <p:spTgt spid="62"/>
                                        </p:tgtEl>
                                      </p:cBhvr>
                                    </p:animEffect>
                                    <p:set>
                                      <p:cBhvr>
                                        <p:cTn id="73" dur="1" fill="hold">
                                          <p:stCondLst>
                                            <p:cond delay="499"/>
                                          </p:stCondLst>
                                        </p:cTn>
                                        <p:tgtEl>
                                          <p:spTgt spid="62"/>
                                        </p:tgtEl>
                                        <p:attrNameLst>
                                          <p:attrName>style.visibility</p:attrName>
                                        </p:attrNameLst>
                                      </p:cBhvr>
                                      <p:to>
                                        <p:strVal val="hidden"/>
                                      </p:to>
                                    </p:set>
                                  </p:childTnLst>
                                </p:cTn>
                              </p:par>
                            </p:childTnLst>
                          </p:cTn>
                        </p:par>
                        <p:par>
                          <p:cTn id="74" fill="hold">
                            <p:stCondLst>
                              <p:cond delay="1500"/>
                            </p:stCondLst>
                            <p:childTnLst>
                              <p:par>
                                <p:cTn id="75" presetID="22" presetClass="entr" presetSubtype="8" fill="hold" grpId="0" nodeType="afterEffect">
                                  <p:stCondLst>
                                    <p:cond delay="0"/>
                                  </p:stCondLst>
                                  <p:childTnLst>
                                    <p:set>
                                      <p:cBhvr>
                                        <p:cTn id="76" dur="1" fill="hold">
                                          <p:stCondLst>
                                            <p:cond delay="0"/>
                                          </p:stCondLst>
                                        </p:cTn>
                                        <p:tgtEl>
                                          <p:spTgt spid="63"/>
                                        </p:tgtEl>
                                        <p:attrNameLst>
                                          <p:attrName>style.visibility</p:attrName>
                                        </p:attrNameLst>
                                      </p:cBhvr>
                                      <p:to>
                                        <p:strVal val="visible"/>
                                      </p:to>
                                    </p:set>
                                    <p:animEffect transition="in" filter="wipe(left)">
                                      <p:cBhvr>
                                        <p:cTn id="77" dur="500"/>
                                        <p:tgtEl>
                                          <p:spTgt spid="63"/>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64"/>
                                        </p:tgtEl>
                                        <p:attrNameLst>
                                          <p:attrName>style.visibility</p:attrName>
                                        </p:attrNameLst>
                                      </p:cBhvr>
                                      <p:to>
                                        <p:strVal val="visible"/>
                                      </p:to>
                                    </p:set>
                                    <p:animEffect transition="in" filter="wipe(left)">
                                      <p:cBhvr>
                                        <p:cTn id="82" dur="500"/>
                                        <p:tgtEl>
                                          <p:spTgt spid="6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68"/>
                                        </p:tgtEl>
                                        <p:attrNameLst>
                                          <p:attrName>style.visibility</p:attrName>
                                        </p:attrNameLst>
                                      </p:cBhvr>
                                      <p:to>
                                        <p:strVal val="visible"/>
                                      </p:to>
                                    </p:set>
                                    <p:animEffect transition="in" filter="wipe(left)">
                                      <p:cBhvr>
                                        <p:cTn id="87" dur="500"/>
                                        <p:tgtEl>
                                          <p:spTgt spid="68"/>
                                        </p:tgtEl>
                                      </p:cBhvr>
                                    </p:animEffect>
                                  </p:childTnLst>
                                </p:cTn>
                              </p:par>
                            </p:childTnLst>
                          </p:cTn>
                        </p:par>
                      </p:childTnLst>
                    </p:cTn>
                  </p:par>
                  <p:par>
                    <p:cTn id="88" fill="hold">
                      <p:stCondLst>
                        <p:cond delay="indefinite"/>
                      </p:stCondLst>
                      <p:childTnLst>
                        <p:par>
                          <p:cTn id="89" fill="hold">
                            <p:stCondLst>
                              <p:cond delay="0"/>
                            </p:stCondLst>
                            <p:childTnLst>
                              <p:par>
                                <p:cTn id="90" presetID="23" presetClass="entr" presetSubtype="16" fill="hold" grpId="0" nodeType="clickEffect">
                                  <p:stCondLst>
                                    <p:cond delay="0"/>
                                  </p:stCondLst>
                                  <p:childTnLst>
                                    <p:set>
                                      <p:cBhvr>
                                        <p:cTn id="91" dur="1" fill="hold">
                                          <p:stCondLst>
                                            <p:cond delay="0"/>
                                          </p:stCondLst>
                                        </p:cTn>
                                        <p:tgtEl>
                                          <p:spTgt spid="65"/>
                                        </p:tgtEl>
                                        <p:attrNameLst>
                                          <p:attrName>style.visibility</p:attrName>
                                        </p:attrNameLst>
                                      </p:cBhvr>
                                      <p:to>
                                        <p:strVal val="visible"/>
                                      </p:to>
                                    </p:set>
                                    <p:anim calcmode="lin" valueType="num">
                                      <p:cBhvr>
                                        <p:cTn id="92" dur="500" fill="hold"/>
                                        <p:tgtEl>
                                          <p:spTgt spid="65"/>
                                        </p:tgtEl>
                                        <p:attrNameLst>
                                          <p:attrName>ppt_w</p:attrName>
                                        </p:attrNameLst>
                                      </p:cBhvr>
                                      <p:tavLst>
                                        <p:tav tm="0">
                                          <p:val>
                                            <p:fltVal val="0"/>
                                          </p:val>
                                        </p:tav>
                                        <p:tav tm="100000">
                                          <p:val>
                                            <p:strVal val="#ppt_w"/>
                                          </p:val>
                                        </p:tav>
                                      </p:tavLst>
                                    </p:anim>
                                    <p:anim calcmode="lin" valueType="num">
                                      <p:cBhvr>
                                        <p:cTn id="93" dur="500" fill="hold"/>
                                        <p:tgtEl>
                                          <p:spTgt spid="65"/>
                                        </p:tgtEl>
                                        <p:attrNameLst>
                                          <p:attrName>ppt_h</p:attrName>
                                        </p:attrNameLst>
                                      </p:cBhvr>
                                      <p:tavLst>
                                        <p:tav tm="0">
                                          <p:val>
                                            <p:fltVal val="0"/>
                                          </p:val>
                                        </p:tav>
                                        <p:tav tm="100000">
                                          <p:val>
                                            <p:strVal val="#ppt_h"/>
                                          </p:val>
                                        </p:tav>
                                      </p:tavLst>
                                    </p:anim>
                                  </p:childTnLst>
                                </p:cTn>
                              </p:par>
                            </p:childTnLst>
                          </p:cTn>
                        </p:par>
                      </p:childTnLst>
                    </p:cTn>
                  </p:par>
                  <p:par>
                    <p:cTn id="94" fill="hold">
                      <p:stCondLst>
                        <p:cond delay="indefinite"/>
                      </p:stCondLst>
                      <p:childTnLst>
                        <p:par>
                          <p:cTn id="95" fill="hold">
                            <p:stCondLst>
                              <p:cond delay="0"/>
                            </p:stCondLst>
                            <p:childTnLst>
                              <p:par>
                                <p:cTn id="96" presetID="23" presetClass="entr" presetSubtype="16" fill="hold" grpId="0" nodeType="clickEffect">
                                  <p:stCondLst>
                                    <p:cond delay="0"/>
                                  </p:stCondLst>
                                  <p:childTnLst>
                                    <p:set>
                                      <p:cBhvr>
                                        <p:cTn id="97" dur="1" fill="hold">
                                          <p:stCondLst>
                                            <p:cond delay="0"/>
                                          </p:stCondLst>
                                        </p:cTn>
                                        <p:tgtEl>
                                          <p:spTgt spid="69"/>
                                        </p:tgtEl>
                                        <p:attrNameLst>
                                          <p:attrName>style.visibility</p:attrName>
                                        </p:attrNameLst>
                                      </p:cBhvr>
                                      <p:to>
                                        <p:strVal val="visible"/>
                                      </p:to>
                                    </p:set>
                                    <p:anim calcmode="lin" valueType="num">
                                      <p:cBhvr>
                                        <p:cTn id="98" dur="500" fill="hold"/>
                                        <p:tgtEl>
                                          <p:spTgt spid="69"/>
                                        </p:tgtEl>
                                        <p:attrNameLst>
                                          <p:attrName>ppt_w</p:attrName>
                                        </p:attrNameLst>
                                      </p:cBhvr>
                                      <p:tavLst>
                                        <p:tav tm="0">
                                          <p:val>
                                            <p:fltVal val="0"/>
                                          </p:val>
                                        </p:tav>
                                        <p:tav tm="100000">
                                          <p:val>
                                            <p:strVal val="#ppt_w"/>
                                          </p:val>
                                        </p:tav>
                                      </p:tavLst>
                                    </p:anim>
                                    <p:anim calcmode="lin" valueType="num">
                                      <p:cBhvr>
                                        <p:cTn id="99" dur="500" fill="hold"/>
                                        <p:tgtEl>
                                          <p:spTgt spid="69"/>
                                        </p:tgtEl>
                                        <p:attrNameLst>
                                          <p:attrName>ppt_h</p:attrName>
                                        </p:attrNameLst>
                                      </p:cBhvr>
                                      <p:tavLst>
                                        <p:tav tm="0">
                                          <p:val>
                                            <p:fltVal val="0"/>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70"/>
                                        </p:tgtEl>
                                        <p:attrNameLst>
                                          <p:attrName>style.visibility</p:attrName>
                                        </p:attrNameLst>
                                      </p:cBhvr>
                                      <p:to>
                                        <p:strVal val="visible"/>
                                      </p:to>
                                    </p:set>
                                    <p:animEffect transition="in" filter="wipe(left)">
                                      <p:cBhvr>
                                        <p:cTn id="104" dur="500"/>
                                        <p:tgtEl>
                                          <p:spTgt spid="70"/>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grpId="0" nodeType="clickEffect">
                                  <p:stCondLst>
                                    <p:cond delay="0"/>
                                  </p:stCondLst>
                                  <p:childTnLst>
                                    <p:set>
                                      <p:cBhvr>
                                        <p:cTn id="108" dur="1" fill="hold">
                                          <p:stCondLst>
                                            <p:cond delay="0"/>
                                          </p:stCondLst>
                                        </p:cTn>
                                        <p:tgtEl>
                                          <p:spTgt spid="71"/>
                                        </p:tgtEl>
                                        <p:attrNameLst>
                                          <p:attrName>style.visibility</p:attrName>
                                        </p:attrNameLst>
                                      </p:cBhvr>
                                      <p:to>
                                        <p:strVal val="visible"/>
                                      </p:to>
                                    </p:set>
                                    <p:animEffect transition="in" filter="wipe(up)">
                                      <p:cBhvr>
                                        <p:cTn id="109" dur="500"/>
                                        <p:tgtEl>
                                          <p:spTgt spid="71"/>
                                        </p:tgtEl>
                                      </p:cBhvr>
                                    </p:animEffec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60" grpId="0" animBg="1" autoUpdateAnimBg="0"/>
      <p:bldP spid="60" grpId="1" animBg="1"/>
      <p:bldP spid="61" grpId="0" animBg="1" autoUpdateAnimBg="0"/>
      <p:bldP spid="61" grpId="1" animBg="1"/>
      <p:bldP spid="62" grpId="0" animBg="1" autoUpdateAnimBg="0"/>
      <p:bldP spid="62" grpId="1" animBg="1"/>
      <p:bldP spid="62" grpId="2" animBg="1"/>
      <p:bldP spid="63" grpId="0" animBg="1"/>
      <p:bldP spid="64" grpId="0" autoUpdateAnimBg="0"/>
      <p:bldP spid="65" grpId="0" autoUpdateAnimBg="0"/>
      <p:bldP spid="66" grpId="0"/>
      <p:bldP spid="66" grpId="1"/>
      <p:bldP spid="67" grpId="0"/>
      <p:bldP spid="67" grpId="1"/>
      <p:bldP spid="68" grpId="0" autoUpdateAnimBg="0"/>
      <p:bldP spid="69" grpId="0" autoUpdateAnimBg="0"/>
      <p:bldP spid="70" grpId="0" autoUpdateAnimBg="0"/>
      <p:bldP spid="71" grpId="0" animBg="1" autoUpdateAnimBg="0"/>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AutoShape 3"/>
          <p:cNvSpPr>
            <a:spLocks noChangeArrowheads="1"/>
          </p:cNvSpPr>
          <p:nvPr/>
        </p:nvSpPr>
        <p:spPr bwMode="auto">
          <a:xfrm>
            <a:off x="428596" y="457200"/>
            <a:ext cx="8501122" cy="5829320"/>
          </a:xfrm>
          <a:prstGeom prst="foldedCorner">
            <a:avLst>
              <a:gd name="adj" fmla="val 12500"/>
            </a:avLst>
          </a:prstGeom>
          <a:gradFill rotWithShape="0">
            <a:gsLst>
              <a:gs pos="0">
                <a:srgbClr val="FFFFFF"/>
              </a:gs>
              <a:gs pos="100000">
                <a:schemeClr val="bg1"/>
              </a:gs>
            </a:gsLst>
            <a:lin ang="5400000" scaled="1"/>
          </a:gradFill>
          <a:ln w="12700">
            <a:solidFill>
              <a:schemeClr val="tx1"/>
            </a:solidFill>
            <a:round/>
            <a:headEnd/>
            <a:tailEnd/>
          </a:ln>
          <a:effectLst/>
        </p:spPr>
        <p:txBody>
          <a:bodyPr lIns="90000" tIns="118800"/>
          <a:lstStyle/>
          <a:p>
            <a:r>
              <a:rPr lang="en-US" altLang="zh-CN" b="1" dirty="0">
                <a:solidFill>
                  <a:srgbClr val="00B050"/>
                </a:solidFill>
                <a:latin typeface="Arial" pitchFamily="34" charset="0"/>
              </a:rPr>
              <a:t>/* L = </a:t>
            </a:r>
            <a:r>
              <a:rPr lang="zh-CN" altLang="en-US" b="1" dirty="0">
                <a:solidFill>
                  <a:srgbClr val="00B050"/>
                </a:solidFill>
                <a:latin typeface="Arial" pitchFamily="34" charset="0"/>
              </a:rPr>
              <a:t>左边起始位置</a:t>
            </a:r>
            <a:r>
              <a:rPr lang="en-US" altLang="zh-CN" b="1" dirty="0">
                <a:solidFill>
                  <a:srgbClr val="00B050"/>
                </a:solidFill>
                <a:latin typeface="Arial" pitchFamily="34" charset="0"/>
              </a:rPr>
              <a:t>, R = </a:t>
            </a:r>
            <a:r>
              <a:rPr lang="zh-CN" altLang="en-US" b="1" dirty="0">
                <a:solidFill>
                  <a:srgbClr val="00B050"/>
                </a:solidFill>
                <a:latin typeface="Arial" pitchFamily="34" charset="0"/>
              </a:rPr>
              <a:t>右边起始位置</a:t>
            </a:r>
            <a:r>
              <a:rPr lang="en-US" altLang="zh-CN" b="1" dirty="0">
                <a:solidFill>
                  <a:srgbClr val="00B050"/>
                </a:solidFill>
                <a:latin typeface="Arial" pitchFamily="34" charset="0"/>
              </a:rPr>
              <a:t>, </a:t>
            </a:r>
            <a:r>
              <a:rPr lang="en-US" altLang="zh-CN" b="1" dirty="0" err="1">
                <a:solidFill>
                  <a:srgbClr val="00B050"/>
                </a:solidFill>
                <a:latin typeface="Arial" pitchFamily="34" charset="0"/>
              </a:rPr>
              <a:t>RightEnd</a:t>
            </a:r>
            <a:r>
              <a:rPr lang="en-US" altLang="zh-CN" b="1" dirty="0">
                <a:solidFill>
                  <a:srgbClr val="00B050"/>
                </a:solidFill>
                <a:latin typeface="Arial" pitchFamily="34" charset="0"/>
              </a:rPr>
              <a:t> = </a:t>
            </a:r>
            <a:r>
              <a:rPr lang="zh-CN" altLang="en-US" b="1" dirty="0">
                <a:solidFill>
                  <a:srgbClr val="00B050"/>
                </a:solidFill>
                <a:latin typeface="Arial" pitchFamily="34" charset="0"/>
              </a:rPr>
              <a:t>右边终点位置*</a:t>
            </a:r>
            <a:r>
              <a:rPr lang="en-US" altLang="zh-CN" b="1" dirty="0">
                <a:solidFill>
                  <a:srgbClr val="00B050"/>
                </a:solidFill>
                <a:latin typeface="Arial" pitchFamily="34" charset="0"/>
              </a:rPr>
              <a:t>/</a:t>
            </a:r>
          </a:p>
          <a:p>
            <a:r>
              <a:rPr lang="en-US" altLang="zh-CN" b="1" dirty="0">
                <a:latin typeface="Arial" pitchFamily="34" charset="0"/>
              </a:rPr>
              <a:t>void Merge(</a:t>
            </a:r>
            <a:r>
              <a:rPr lang="en-US" altLang="zh-CN" b="1" dirty="0" err="1">
                <a:latin typeface="Arial" pitchFamily="34" charset="0"/>
              </a:rPr>
              <a:t>ElementType</a:t>
            </a:r>
            <a:r>
              <a:rPr lang="en-US" altLang="zh-CN" b="1" dirty="0">
                <a:latin typeface="Arial" pitchFamily="34" charset="0"/>
              </a:rPr>
              <a:t> A[], </a:t>
            </a:r>
            <a:r>
              <a:rPr lang="en-US" altLang="zh-CN" b="1" dirty="0" err="1">
                <a:latin typeface="Arial" pitchFamily="34" charset="0"/>
              </a:rPr>
              <a:t>ElementType</a:t>
            </a:r>
            <a:r>
              <a:rPr lang="en-US" altLang="zh-CN" b="1" dirty="0">
                <a:latin typeface="Arial" pitchFamily="34" charset="0"/>
              </a:rPr>
              <a:t> </a:t>
            </a:r>
            <a:r>
              <a:rPr lang="en-US" altLang="zh-CN" b="1" dirty="0" err="1">
                <a:latin typeface="Arial" pitchFamily="34" charset="0"/>
              </a:rPr>
              <a:t>TmpA</a:t>
            </a:r>
            <a:r>
              <a:rPr lang="en-US" altLang="zh-CN" b="1" dirty="0">
                <a:latin typeface="Arial" pitchFamily="34" charset="0"/>
              </a:rPr>
              <a:t>[], </a:t>
            </a:r>
            <a:r>
              <a:rPr lang="en-US" altLang="zh-CN" b="1" dirty="0" err="1">
                <a:latin typeface="Arial" pitchFamily="34" charset="0"/>
              </a:rPr>
              <a:t>int</a:t>
            </a:r>
            <a:r>
              <a:rPr lang="en-US" altLang="zh-CN" b="1" dirty="0">
                <a:latin typeface="Arial" pitchFamily="34" charset="0"/>
              </a:rPr>
              <a:t> L, </a:t>
            </a:r>
            <a:r>
              <a:rPr lang="en-US" altLang="zh-CN" b="1" dirty="0" err="1">
                <a:latin typeface="Arial" pitchFamily="34" charset="0"/>
              </a:rPr>
              <a:t>int</a:t>
            </a:r>
            <a:r>
              <a:rPr lang="en-US" altLang="zh-CN" b="1" dirty="0">
                <a:latin typeface="Arial" pitchFamily="34" charset="0"/>
              </a:rPr>
              <a:t> R, </a:t>
            </a:r>
            <a:r>
              <a:rPr lang="en-US" altLang="zh-CN" b="1" dirty="0" err="1">
                <a:latin typeface="Arial" pitchFamily="34" charset="0"/>
              </a:rPr>
              <a:t>int</a:t>
            </a:r>
            <a:r>
              <a:rPr lang="en-US" altLang="zh-CN" b="1" dirty="0">
                <a:latin typeface="Arial" pitchFamily="34" charset="0"/>
              </a:rPr>
              <a:t> </a:t>
            </a:r>
            <a:r>
              <a:rPr lang="en-US" altLang="zh-CN" b="1" dirty="0" err="1">
                <a:latin typeface="Arial" pitchFamily="34" charset="0"/>
              </a:rPr>
              <a:t>RightEnd</a:t>
            </a:r>
            <a:r>
              <a:rPr lang="en-US" altLang="zh-CN" b="1" dirty="0">
                <a:latin typeface="Arial" pitchFamily="34" charset="0"/>
              </a:rPr>
              <a:t>)</a:t>
            </a:r>
          </a:p>
          <a:p>
            <a:r>
              <a:rPr lang="en-US" altLang="zh-CN" b="1" dirty="0">
                <a:latin typeface="Arial" pitchFamily="34" charset="0"/>
              </a:rPr>
              <a:t>{ /* </a:t>
            </a:r>
            <a:r>
              <a:rPr lang="zh-CN" altLang="en-US" b="1" dirty="0">
                <a:latin typeface="Arial" pitchFamily="34" charset="0"/>
              </a:rPr>
              <a:t>将有序的</a:t>
            </a:r>
            <a:r>
              <a:rPr lang="en-US" altLang="zh-CN" b="1" dirty="0">
                <a:latin typeface="Arial" pitchFamily="34" charset="0"/>
              </a:rPr>
              <a:t>A[L]~A[R-1]</a:t>
            </a:r>
            <a:r>
              <a:rPr lang="zh-CN" altLang="en-US" b="1" dirty="0">
                <a:latin typeface="Arial" pitchFamily="34" charset="0"/>
              </a:rPr>
              <a:t>和</a:t>
            </a:r>
            <a:r>
              <a:rPr lang="en-US" altLang="zh-CN" b="1" dirty="0">
                <a:latin typeface="Arial" pitchFamily="34" charset="0"/>
              </a:rPr>
              <a:t>A[R]~A[</a:t>
            </a:r>
            <a:r>
              <a:rPr lang="en-US" altLang="zh-CN" b="1" dirty="0" err="1">
                <a:latin typeface="Arial" pitchFamily="34" charset="0"/>
              </a:rPr>
              <a:t>RightEnd</a:t>
            </a:r>
            <a:r>
              <a:rPr lang="en-US" altLang="zh-CN" b="1" dirty="0">
                <a:latin typeface="Arial" pitchFamily="34" charset="0"/>
              </a:rPr>
              <a:t>]</a:t>
            </a:r>
            <a:r>
              <a:rPr lang="zh-CN" altLang="en-US" b="1" dirty="0">
                <a:latin typeface="Arial" pitchFamily="34" charset="0"/>
              </a:rPr>
              <a:t>归并成一个有序序列 *</a:t>
            </a:r>
            <a:r>
              <a:rPr lang="en-US" altLang="zh-CN" b="1" dirty="0">
                <a:latin typeface="Arial" pitchFamily="34" charset="0"/>
              </a:rPr>
              <a:t>/</a:t>
            </a:r>
          </a:p>
          <a:p>
            <a:r>
              <a:rPr lang="en-US" altLang="zh-CN" b="1" dirty="0">
                <a:latin typeface="Arial" pitchFamily="34" charset="0"/>
              </a:rPr>
              <a:t>     </a:t>
            </a:r>
            <a:r>
              <a:rPr lang="en-US" altLang="zh-CN" b="1" dirty="0" err="1">
                <a:latin typeface="Arial" pitchFamily="34" charset="0"/>
              </a:rPr>
              <a:t>int</a:t>
            </a:r>
            <a:r>
              <a:rPr lang="en-US" altLang="zh-CN" b="1" dirty="0">
                <a:latin typeface="Arial" pitchFamily="34" charset="0"/>
              </a:rPr>
              <a:t> </a:t>
            </a:r>
            <a:r>
              <a:rPr lang="en-US" altLang="zh-CN" b="1" dirty="0" err="1">
                <a:latin typeface="Arial" pitchFamily="34" charset="0"/>
              </a:rPr>
              <a:t>LeftEnd</a:t>
            </a:r>
            <a:r>
              <a:rPr lang="en-US" altLang="zh-CN" b="1" dirty="0">
                <a:latin typeface="Arial" pitchFamily="34" charset="0"/>
              </a:rPr>
              <a:t>, </a:t>
            </a:r>
            <a:r>
              <a:rPr lang="en-US" altLang="zh-CN" b="1" dirty="0" err="1">
                <a:latin typeface="Arial" pitchFamily="34" charset="0"/>
              </a:rPr>
              <a:t>NumElements</a:t>
            </a:r>
            <a:r>
              <a:rPr lang="en-US" altLang="zh-CN" b="1" dirty="0">
                <a:latin typeface="Arial" pitchFamily="34" charset="0"/>
              </a:rPr>
              <a:t>, </a:t>
            </a:r>
            <a:r>
              <a:rPr lang="en-US" altLang="zh-CN" b="1" dirty="0" err="1">
                <a:latin typeface="Arial" pitchFamily="34" charset="0"/>
              </a:rPr>
              <a:t>Tmp</a:t>
            </a:r>
            <a:r>
              <a:rPr lang="en-US" altLang="zh-CN" b="1" dirty="0">
                <a:latin typeface="Arial" pitchFamily="34" charset="0"/>
              </a:rPr>
              <a:t>;</a:t>
            </a:r>
          </a:p>
          <a:p>
            <a:r>
              <a:rPr lang="en-US" altLang="zh-CN" b="1" dirty="0">
                <a:latin typeface="Arial" pitchFamily="34" charset="0"/>
              </a:rPr>
              <a:t>     </a:t>
            </a:r>
            <a:r>
              <a:rPr lang="en-US" altLang="zh-CN" b="1" dirty="0" err="1">
                <a:latin typeface="Arial" pitchFamily="34" charset="0"/>
              </a:rPr>
              <a:t>int</a:t>
            </a:r>
            <a:r>
              <a:rPr lang="en-US" altLang="zh-CN" b="1" dirty="0">
                <a:latin typeface="Arial" pitchFamily="34" charset="0"/>
              </a:rPr>
              <a:t> </a:t>
            </a:r>
            <a:r>
              <a:rPr lang="en-US" altLang="zh-CN" b="1" dirty="0" err="1">
                <a:latin typeface="Arial" pitchFamily="34" charset="0"/>
              </a:rPr>
              <a:t>i</a:t>
            </a:r>
            <a:r>
              <a:rPr lang="en-US" altLang="zh-CN" b="1" dirty="0">
                <a:latin typeface="Arial" pitchFamily="34" charset="0"/>
              </a:rPr>
              <a:t>;     </a:t>
            </a:r>
          </a:p>
          <a:p>
            <a:r>
              <a:rPr lang="en-US" altLang="zh-CN" b="1" dirty="0">
                <a:latin typeface="Arial" pitchFamily="34" charset="0"/>
              </a:rPr>
              <a:t>     </a:t>
            </a:r>
            <a:r>
              <a:rPr lang="en-US" altLang="zh-CN" b="1" dirty="0" err="1">
                <a:latin typeface="Arial" pitchFamily="34" charset="0"/>
              </a:rPr>
              <a:t>LeftEnd</a:t>
            </a:r>
            <a:r>
              <a:rPr lang="en-US" altLang="zh-CN" b="1" dirty="0">
                <a:latin typeface="Arial" pitchFamily="34" charset="0"/>
              </a:rPr>
              <a:t> = R - 1; /* </a:t>
            </a:r>
            <a:r>
              <a:rPr lang="zh-CN" altLang="en-US" b="1" dirty="0">
                <a:latin typeface="Arial" pitchFamily="34" charset="0"/>
              </a:rPr>
              <a:t>左边终点位置 *</a:t>
            </a:r>
            <a:r>
              <a:rPr lang="en-US" altLang="zh-CN" b="1" dirty="0">
                <a:latin typeface="Arial" pitchFamily="34" charset="0"/>
              </a:rPr>
              <a:t>/</a:t>
            </a:r>
          </a:p>
          <a:p>
            <a:r>
              <a:rPr lang="en-US" altLang="zh-CN" b="1" dirty="0">
                <a:latin typeface="Arial" pitchFamily="34" charset="0"/>
              </a:rPr>
              <a:t>     </a:t>
            </a:r>
            <a:r>
              <a:rPr lang="en-US" altLang="zh-CN" b="1" dirty="0" err="1">
                <a:latin typeface="Arial" pitchFamily="34" charset="0"/>
              </a:rPr>
              <a:t>Tmp</a:t>
            </a:r>
            <a:r>
              <a:rPr lang="en-US" altLang="zh-CN" b="1" dirty="0">
                <a:latin typeface="Arial" pitchFamily="34" charset="0"/>
              </a:rPr>
              <a:t> = L;         /* </a:t>
            </a:r>
            <a:r>
              <a:rPr lang="zh-CN" altLang="en-US" b="1" dirty="0">
                <a:latin typeface="Arial" pitchFamily="34" charset="0"/>
              </a:rPr>
              <a:t>有序序列的起始位置 *</a:t>
            </a:r>
            <a:r>
              <a:rPr lang="en-US" altLang="zh-CN" b="1" dirty="0">
                <a:latin typeface="Arial" pitchFamily="34" charset="0"/>
              </a:rPr>
              <a:t>/</a:t>
            </a:r>
          </a:p>
          <a:p>
            <a:r>
              <a:rPr lang="en-US" altLang="zh-CN" b="1" dirty="0">
                <a:latin typeface="Arial" pitchFamily="34" charset="0"/>
              </a:rPr>
              <a:t>     </a:t>
            </a:r>
            <a:r>
              <a:rPr lang="en-US" altLang="zh-CN" b="1" dirty="0" err="1">
                <a:latin typeface="Arial" pitchFamily="34" charset="0"/>
              </a:rPr>
              <a:t>NumElements</a:t>
            </a:r>
            <a:r>
              <a:rPr lang="en-US" altLang="zh-CN" b="1" dirty="0">
                <a:latin typeface="Arial" pitchFamily="34" charset="0"/>
              </a:rPr>
              <a:t> = </a:t>
            </a:r>
            <a:r>
              <a:rPr lang="en-US" altLang="zh-CN" b="1" dirty="0" err="1">
                <a:latin typeface="Arial" pitchFamily="34" charset="0"/>
              </a:rPr>
              <a:t>RightEnd</a:t>
            </a:r>
            <a:r>
              <a:rPr lang="en-US" altLang="zh-CN" b="1" dirty="0">
                <a:latin typeface="Arial" pitchFamily="34" charset="0"/>
              </a:rPr>
              <a:t> - L + 1;    </a:t>
            </a:r>
          </a:p>
          <a:p>
            <a:r>
              <a:rPr lang="en-US" altLang="zh-CN" b="1" dirty="0">
                <a:latin typeface="Arial" pitchFamily="34" charset="0"/>
              </a:rPr>
              <a:t>     while( L &lt;= </a:t>
            </a:r>
            <a:r>
              <a:rPr lang="en-US" altLang="zh-CN" b="1" dirty="0" err="1">
                <a:latin typeface="Arial" pitchFamily="34" charset="0"/>
              </a:rPr>
              <a:t>LeftEnd</a:t>
            </a:r>
            <a:r>
              <a:rPr lang="en-US" altLang="zh-CN" b="1" dirty="0">
                <a:latin typeface="Arial" pitchFamily="34" charset="0"/>
              </a:rPr>
              <a:t> &amp;&amp; R &lt;= </a:t>
            </a:r>
            <a:r>
              <a:rPr lang="en-US" altLang="zh-CN" b="1" dirty="0" err="1">
                <a:latin typeface="Arial" pitchFamily="34" charset="0"/>
              </a:rPr>
              <a:t>RightEnd</a:t>
            </a:r>
            <a:r>
              <a:rPr lang="en-US" altLang="zh-CN" b="1" dirty="0">
                <a:latin typeface="Arial" pitchFamily="34" charset="0"/>
              </a:rPr>
              <a:t> ) {</a:t>
            </a:r>
          </a:p>
          <a:p>
            <a:r>
              <a:rPr lang="en-US" altLang="zh-CN" b="1" dirty="0">
                <a:latin typeface="Arial" pitchFamily="34" charset="0"/>
              </a:rPr>
              <a:t>         if ( A[L] &lt;= A[R] )  </a:t>
            </a:r>
            <a:r>
              <a:rPr lang="en-US" altLang="zh-CN" b="1" dirty="0" err="1">
                <a:latin typeface="Arial" pitchFamily="34" charset="0"/>
              </a:rPr>
              <a:t>TmpA</a:t>
            </a:r>
            <a:r>
              <a:rPr lang="en-US" altLang="zh-CN" b="1" dirty="0">
                <a:latin typeface="Arial" pitchFamily="34" charset="0"/>
              </a:rPr>
              <a:t>[</a:t>
            </a:r>
            <a:r>
              <a:rPr lang="en-US" altLang="zh-CN" b="1" dirty="0" err="1">
                <a:latin typeface="Arial" pitchFamily="34" charset="0"/>
              </a:rPr>
              <a:t>Tmp</a:t>
            </a:r>
            <a:r>
              <a:rPr lang="en-US" altLang="zh-CN" b="1" dirty="0">
                <a:latin typeface="Arial" pitchFamily="34" charset="0"/>
              </a:rPr>
              <a:t>++] = A[L++]; /* </a:t>
            </a:r>
            <a:r>
              <a:rPr lang="zh-CN" altLang="en-US" b="1" dirty="0">
                <a:latin typeface="Arial" pitchFamily="34" charset="0"/>
              </a:rPr>
              <a:t>将左边元素复制到</a:t>
            </a:r>
            <a:r>
              <a:rPr lang="en-US" altLang="zh-CN" b="1" dirty="0" err="1">
                <a:latin typeface="Arial" pitchFamily="34" charset="0"/>
              </a:rPr>
              <a:t>TmpA</a:t>
            </a:r>
            <a:r>
              <a:rPr lang="en-US" altLang="zh-CN" b="1" dirty="0">
                <a:latin typeface="Arial" pitchFamily="34" charset="0"/>
              </a:rPr>
              <a:t> */</a:t>
            </a:r>
          </a:p>
          <a:p>
            <a:r>
              <a:rPr lang="en-US" altLang="zh-CN" b="1" dirty="0">
                <a:latin typeface="Arial" pitchFamily="34" charset="0"/>
              </a:rPr>
              <a:t>         else                       </a:t>
            </a:r>
            <a:r>
              <a:rPr lang="en-US" altLang="zh-CN" b="1" dirty="0" err="1">
                <a:latin typeface="Arial" pitchFamily="34" charset="0"/>
              </a:rPr>
              <a:t>TmpA</a:t>
            </a:r>
            <a:r>
              <a:rPr lang="en-US" altLang="zh-CN" b="1" dirty="0">
                <a:latin typeface="Arial" pitchFamily="34" charset="0"/>
              </a:rPr>
              <a:t>[</a:t>
            </a:r>
            <a:r>
              <a:rPr lang="en-US" altLang="zh-CN" b="1" dirty="0" err="1">
                <a:latin typeface="Arial" pitchFamily="34" charset="0"/>
              </a:rPr>
              <a:t>Tmp</a:t>
            </a:r>
            <a:r>
              <a:rPr lang="en-US" altLang="zh-CN" b="1" dirty="0">
                <a:latin typeface="Arial" pitchFamily="34" charset="0"/>
              </a:rPr>
              <a:t>++] = A[R++]; /* </a:t>
            </a:r>
            <a:r>
              <a:rPr lang="zh-CN" altLang="en-US" b="1" dirty="0">
                <a:latin typeface="Arial" pitchFamily="34" charset="0"/>
              </a:rPr>
              <a:t>将右边元素复制到</a:t>
            </a:r>
            <a:r>
              <a:rPr lang="en-US" altLang="zh-CN" b="1" dirty="0" err="1">
                <a:latin typeface="Arial" pitchFamily="34" charset="0"/>
              </a:rPr>
              <a:t>TmpA</a:t>
            </a:r>
            <a:r>
              <a:rPr lang="en-US" altLang="zh-CN" b="1" dirty="0">
                <a:latin typeface="Arial" pitchFamily="34" charset="0"/>
              </a:rPr>
              <a:t> */</a:t>
            </a:r>
          </a:p>
          <a:p>
            <a:r>
              <a:rPr lang="en-US" altLang="zh-CN" b="1" dirty="0">
                <a:latin typeface="Arial" pitchFamily="34" charset="0"/>
              </a:rPr>
              <a:t>     }</a:t>
            </a:r>
          </a:p>
          <a:p>
            <a:r>
              <a:rPr lang="en-US" altLang="zh-CN" b="1" dirty="0">
                <a:latin typeface="Arial" pitchFamily="34" charset="0"/>
              </a:rPr>
              <a:t>     while( L &lt;= </a:t>
            </a:r>
            <a:r>
              <a:rPr lang="en-US" altLang="zh-CN" b="1" dirty="0" err="1">
                <a:latin typeface="Arial" pitchFamily="34" charset="0"/>
              </a:rPr>
              <a:t>LeftEnd</a:t>
            </a:r>
            <a:r>
              <a:rPr lang="en-US" altLang="zh-CN" b="1" dirty="0">
                <a:latin typeface="Arial" pitchFamily="34" charset="0"/>
              </a:rPr>
              <a:t> )</a:t>
            </a:r>
          </a:p>
          <a:p>
            <a:r>
              <a:rPr lang="en-US" altLang="zh-CN" b="1" dirty="0">
                <a:latin typeface="Arial" pitchFamily="34" charset="0"/>
              </a:rPr>
              <a:t>         </a:t>
            </a:r>
            <a:r>
              <a:rPr lang="en-US" altLang="zh-CN" b="1" dirty="0" err="1">
                <a:latin typeface="Arial" pitchFamily="34" charset="0"/>
              </a:rPr>
              <a:t>TmpA</a:t>
            </a:r>
            <a:r>
              <a:rPr lang="en-US" altLang="zh-CN" b="1" dirty="0">
                <a:latin typeface="Arial" pitchFamily="34" charset="0"/>
              </a:rPr>
              <a:t>[</a:t>
            </a:r>
            <a:r>
              <a:rPr lang="en-US" altLang="zh-CN" b="1" dirty="0" err="1">
                <a:latin typeface="Arial" pitchFamily="34" charset="0"/>
              </a:rPr>
              <a:t>Tmp</a:t>
            </a:r>
            <a:r>
              <a:rPr lang="en-US" altLang="zh-CN" b="1" dirty="0">
                <a:latin typeface="Arial" pitchFamily="34" charset="0"/>
              </a:rPr>
              <a:t>++] = A[L++]; /* </a:t>
            </a:r>
            <a:r>
              <a:rPr lang="zh-CN" altLang="en-US" b="1" dirty="0">
                <a:latin typeface="Arial" pitchFamily="34" charset="0"/>
              </a:rPr>
              <a:t>直接复制左边剩下的 *</a:t>
            </a:r>
            <a:r>
              <a:rPr lang="en-US" altLang="zh-CN" b="1" dirty="0">
                <a:latin typeface="Arial" pitchFamily="34" charset="0"/>
              </a:rPr>
              <a:t>/</a:t>
            </a:r>
          </a:p>
          <a:p>
            <a:r>
              <a:rPr lang="en-US" altLang="zh-CN" b="1" dirty="0">
                <a:latin typeface="Arial" pitchFamily="34" charset="0"/>
              </a:rPr>
              <a:t>     while( R &lt;= </a:t>
            </a:r>
            <a:r>
              <a:rPr lang="en-US" altLang="zh-CN" b="1" dirty="0" err="1">
                <a:latin typeface="Arial" pitchFamily="34" charset="0"/>
              </a:rPr>
              <a:t>RightEnd</a:t>
            </a:r>
            <a:r>
              <a:rPr lang="en-US" altLang="zh-CN" b="1" dirty="0">
                <a:latin typeface="Arial" pitchFamily="34" charset="0"/>
              </a:rPr>
              <a:t> )</a:t>
            </a:r>
          </a:p>
          <a:p>
            <a:r>
              <a:rPr lang="en-US" altLang="zh-CN" b="1" dirty="0">
                <a:latin typeface="Arial" pitchFamily="34" charset="0"/>
              </a:rPr>
              <a:t>         </a:t>
            </a:r>
            <a:r>
              <a:rPr lang="en-US" altLang="zh-CN" b="1" dirty="0" err="1">
                <a:latin typeface="Arial" pitchFamily="34" charset="0"/>
              </a:rPr>
              <a:t>TmpA</a:t>
            </a:r>
            <a:r>
              <a:rPr lang="en-US" altLang="zh-CN" b="1" dirty="0">
                <a:latin typeface="Arial" pitchFamily="34" charset="0"/>
              </a:rPr>
              <a:t>[</a:t>
            </a:r>
            <a:r>
              <a:rPr lang="en-US" altLang="zh-CN" b="1" dirty="0" err="1">
                <a:latin typeface="Arial" pitchFamily="34" charset="0"/>
              </a:rPr>
              <a:t>Tmp</a:t>
            </a:r>
            <a:r>
              <a:rPr lang="en-US" altLang="zh-CN" b="1" dirty="0">
                <a:latin typeface="Arial" pitchFamily="34" charset="0"/>
              </a:rPr>
              <a:t>++] = A[R++]; /* </a:t>
            </a:r>
            <a:r>
              <a:rPr lang="zh-CN" altLang="en-US" b="1" dirty="0">
                <a:latin typeface="Arial" pitchFamily="34" charset="0"/>
              </a:rPr>
              <a:t>直接复制右边剩下的 *</a:t>
            </a:r>
            <a:r>
              <a:rPr lang="en-US" altLang="zh-CN" b="1" dirty="0">
                <a:latin typeface="Arial" pitchFamily="34" charset="0"/>
              </a:rPr>
              <a:t>/</a:t>
            </a:r>
          </a:p>
          <a:p>
            <a:r>
              <a:rPr lang="en-US" altLang="zh-CN" b="1" dirty="0">
                <a:latin typeface="Arial" pitchFamily="34" charset="0"/>
              </a:rPr>
              <a:t>         </a:t>
            </a:r>
          </a:p>
          <a:p>
            <a:r>
              <a:rPr lang="en-US" altLang="zh-CN" b="1" dirty="0">
                <a:latin typeface="Arial" pitchFamily="34" charset="0"/>
              </a:rPr>
              <a:t>     for( </a:t>
            </a:r>
            <a:r>
              <a:rPr lang="en-US" altLang="zh-CN" b="1" dirty="0" err="1">
                <a:latin typeface="Arial" pitchFamily="34" charset="0"/>
              </a:rPr>
              <a:t>i</a:t>
            </a:r>
            <a:r>
              <a:rPr lang="en-US" altLang="zh-CN" b="1" dirty="0">
                <a:latin typeface="Arial" pitchFamily="34" charset="0"/>
              </a:rPr>
              <a:t> = 0; </a:t>
            </a:r>
            <a:r>
              <a:rPr lang="en-US" altLang="zh-CN" b="1" dirty="0" err="1">
                <a:latin typeface="Arial" pitchFamily="34" charset="0"/>
              </a:rPr>
              <a:t>i</a:t>
            </a:r>
            <a:r>
              <a:rPr lang="en-US" altLang="zh-CN" b="1" dirty="0">
                <a:latin typeface="Arial" pitchFamily="34" charset="0"/>
              </a:rPr>
              <a:t> &lt; </a:t>
            </a:r>
            <a:r>
              <a:rPr lang="en-US" altLang="zh-CN" b="1" dirty="0" err="1">
                <a:latin typeface="Arial" pitchFamily="34" charset="0"/>
              </a:rPr>
              <a:t>NumElements</a:t>
            </a:r>
            <a:r>
              <a:rPr lang="en-US" altLang="zh-CN" b="1" dirty="0">
                <a:latin typeface="Arial" pitchFamily="34" charset="0"/>
              </a:rPr>
              <a:t>; </a:t>
            </a:r>
            <a:r>
              <a:rPr lang="en-US" altLang="zh-CN" b="1" dirty="0" err="1">
                <a:latin typeface="Arial" pitchFamily="34" charset="0"/>
              </a:rPr>
              <a:t>i</a:t>
            </a:r>
            <a:r>
              <a:rPr lang="en-US" altLang="zh-CN" b="1" dirty="0">
                <a:latin typeface="Arial" pitchFamily="34" charset="0"/>
              </a:rPr>
              <a:t>++, </a:t>
            </a:r>
            <a:r>
              <a:rPr lang="en-US" altLang="zh-CN" b="1" dirty="0" err="1">
                <a:latin typeface="Arial" pitchFamily="34" charset="0"/>
              </a:rPr>
              <a:t>RightEnd</a:t>
            </a:r>
            <a:r>
              <a:rPr lang="en-US" altLang="zh-CN" b="1" dirty="0">
                <a:latin typeface="Arial" pitchFamily="34" charset="0"/>
              </a:rPr>
              <a:t> -- )</a:t>
            </a:r>
          </a:p>
          <a:p>
            <a:r>
              <a:rPr lang="en-US" altLang="zh-CN" b="1" dirty="0">
                <a:latin typeface="Arial" pitchFamily="34" charset="0"/>
              </a:rPr>
              <a:t>         A[</a:t>
            </a:r>
            <a:r>
              <a:rPr lang="en-US" altLang="zh-CN" b="1" dirty="0" err="1">
                <a:latin typeface="Arial" pitchFamily="34" charset="0"/>
              </a:rPr>
              <a:t>RightEnd</a:t>
            </a:r>
            <a:r>
              <a:rPr lang="en-US" altLang="zh-CN" b="1" dirty="0">
                <a:latin typeface="Arial" pitchFamily="34" charset="0"/>
              </a:rPr>
              <a:t>] = </a:t>
            </a:r>
            <a:r>
              <a:rPr lang="en-US" altLang="zh-CN" b="1" dirty="0" err="1">
                <a:latin typeface="Arial" pitchFamily="34" charset="0"/>
              </a:rPr>
              <a:t>TmpA</a:t>
            </a:r>
            <a:r>
              <a:rPr lang="en-US" altLang="zh-CN" b="1" dirty="0">
                <a:latin typeface="Arial" pitchFamily="34" charset="0"/>
              </a:rPr>
              <a:t>[</a:t>
            </a:r>
            <a:r>
              <a:rPr lang="en-US" altLang="zh-CN" b="1" dirty="0" err="1">
                <a:latin typeface="Arial" pitchFamily="34" charset="0"/>
              </a:rPr>
              <a:t>RightEnd</a:t>
            </a:r>
            <a:r>
              <a:rPr lang="en-US" altLang="zh-CN" b="1" dirty="0">
                <a:latin typeface="Arial" pitchFamily="34" charset="0"/>
              </a:rPr>
              <a:t>]; /* </a:t>
            </a:r>
            <a:r>
              <a:rPr lang="zh-CN" altLang="en-US" b="1" dirty="0">
                <a:latin typeface="Arial" pitchFamily="34" charset="0"/>
              </a:rPr>
              <a:t>将有序的</a:t>
            </a:r>
            <a:r>
              <a:rPr lang="en-US" altLang="zh-CN" b="1" dirty="0" err="1">
                <a:latin typeface="Arial" pitchFamily="34" charset="0"/>
              </a:rPr>
              <a:t>TmpA</a:t>
            </a:r>
            <a:r>
              <a:rPr lang="en-US" altLang="zh-CN" b="1" dirty="0">
                <a:latin typeface="Arial" pitchFamily="34" charset="0"/>
              </a:rPr>
              <a:t>[]</a:t>
            </a:r>
            <a:r>
              <a:rPr lang="zh-CN" altLang="en-US" b="1" dirty="0">
                <a:latin typeface="Arial" pitchFamily="34" charset="0"/>
              </a:rPr>
              <a:t>复制回</a:t>
            </a:r>
            <a:r>
              <a:rPr lang="en-US" altLang="zh-CN" b="1" dirty="0">
                <a:latin typeface="Arial" pitchFamily="34" charset="0"/>
              </a:rPr>
              <a:t>A[] */</a:t>
            </a:r>
          </a:p>
          <a:p>
            <a:r>
              <a:rPr lang="en-US" altLang="zh-CN" b="1" dirty="0">
                <a:latin typeface="Arial" pitchFamily="34" charset="0"/>
              </a:rPr>
              <a:t>}</a:t>
            </a:r>
          </a:p>
        </p:txBody>
      </p:sp>
    </p:spTree>
    <p:extLst>
      <p:ext uri="{BB962C8B-B14F-4D97-AF65-F5344CB8AC3E}">
        <p14:creationId xmlns:p14="http://schemas.microsoft.com/office/powerpoint/2010/main" val="3169694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0419"/>
                                        </p:tgtEl>
                                        <p:attrNameLst>
                                          <p:attrName>style.visibility</p:attrName>
                                        </p:attrNameLst>
                                      </p:cBhvr>
                                      <p:to>
                                        <p:strVal val="visible"/>
                                      </p:to>
                                    </p:set>
                                    <p:animEffect transition="in" filter="wipe(up)">
                                      <p:cBhvr>
                                        <p:cTn id="7" dur="500"/>
                                        <p:tgtEl>
                                          <p:spTgt spid="60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AutoShape 4"/>
          <p:cNvSpPr>
            <a:spLocks noChangeArrowheads="1"/>
          </p:cNvSpPr>
          <p:nvPr/>
        </p:nvSpPr>
        <p:spPr bwMode="auto">
          <a:xfrm>
            <a:off x="785786" y="714356"/>
            <a:ext cx="7881966" cy="5500726"/>
          </a:xfrm>
          <a:prstGeom prst="foldedCorner">
            <a:avLst>
              <a:gd name="adj" fmla="val 12500"/>
            </a:avLst>
          </a:prstGeom>
          <a:gradFill rotWithShape="0">
            <a:gsLst>
              <a:gs pos="0">
                <a:srgbClr val="FFFFFF"/>
              </a:gs>
              <a:gs pos="100000">
                <a:schemeClr val="bg1"/>
              </a:gs>
            </a:gsLst>
            <a:lin ang="5400000" scaled="1"/>
          </a:gradFill>
          <a:ln w="12700">
            <a:solidFill>
              <a:schemeClr val="tx1"/>
            </a:solidFill>
            <a:round/>
            <a:headEnd/>
            <a:tailEnd/>
          </a:ln>
          <a:effectLst/>
        </p:spPr>
        <p:txBody>
          <a:bodyPr lIns="90000" tIns="118800"/>
          <a:lstStyle/>
          <a:p>
            <a:r>
              <a:rPr lang="en-US" altLang="zh-CN" b="1" dirty="0">
                <a:latin typeface="Arial" pitchFamily="34" charset="0"/>
              </a:rPr>
              <a:t>void </a:t>
            </a:r>
            <a:r>
              <a:rPr lang="en-US" altLang="zh-CN" b="1" dirty="0" err="1">
                <a:latin typeface="Arial" pitchFamily="34" charset="0"/>
              </a:rPr>
              <a:t>Msort</a:t>
            </a:r>
            <a:r>
              <a:rPr lang="en-US" altLang="zh-CN" b="1" dirty="0">
                <a:latin typeface="Arial" pitchFamily="34" charset="0"/>
              </a:rPr>
              <a:t>( </a:t>
            </a:r>
            <a:r>
              <a:rPr lang="en-US" altLang="zh-CN" b="1" dirty="0" err="1">
                <a:latin typeface="Arial" pitchFamily="34" charset="0"/>
              </a:rPr>
              <a:t>ElementType</a:t>
            </a:r>
            <a:r>
              <a:rPr lang="en-US" altLang="zh-CN" b="1" dirty="0">
                <a:latin typeface="Arial" pitchFamily="34" charset="0"/>
              </a:rPr>
              <a:t> A[], </a:t>
            </a:r>
            <a:r>
              <a:rPr lang="en-US" altLang="zh-CN" b="1" dirty="0" err="1">
                <a:latin typeface="Arial" pitchFamily="34" charset="0"/>
              </a:rPr>
              <a:t>ElementType</a:t>
            </a:r>
            <a:r>
              <a:rPr lang="en-US" altLang="zh-CN" b="1" dirty="0">
                <a:latin typeface="Arial" pitchFamily="34" charset="0"/>
              </a:rPr>
              <a:t> </a:t>
            </a:r>
            <a:r>
              <a:rPr lang="en-US" altLang="zh-CN" b="1" dirty="0" err="1">
                <a:latin typeface="Arial" pitchFamily="34" charset="0"/>
              </a:rPr>
              <a:t>TmpA</a:t>
            </a:r>
            <a:r>
              <a:rPr lang="en-US" altLang="zh-CN" b="1" dirty="0">
                <a:latin typeface="Arial" pitchFamily="34" charset="0"/>
              </a:rPr>
              <a:t>[], </a:t>
            </a:r>
            <a:r>
              <a:rPr lang="en-US" altLang="zh-CN" b="1" dirty="0" err="1">
                <a:latin typeface="Arial" pitchFamily="34" charset="0"/>
              </a:rPr>
              <a:t>int</a:t>
            </a:r>
            <a:r>
              <a:rPr lang="en-US" altLang="zh-CN" b="1" dirty="0">
                <a:latin typeface="Arial" pitchFamily="34" charset="0"/>
              </a:rPr>
              <a:t> L, </a:t>
            </a:r>
            <a:r>
              <a:rPr lang="en-US" altLang="zh-CN" b="1" dirty="0" err="1">
                <a:latin typeface="Arial" pitchFamily="34" charset="0"/>
              </a:rPr>
              <a:t>int</a:t>
            </a:r>
            <a:r>
              <a:rPr lang="en-US" altLang="zh-CN" b="1" dirty="0">
                <a:latin typeface="Arial" pitchFamily="34" charset="0"/>
              </a:rPr>
              <a:t> </a:t>
            </a:r>
            <a:r>
              <a:rPr lang="en-US" altLang="zh-CN" b="1" dirty="0" err="1">
                <a:latin typeface="Arial" pitchFamily="34" charset="0"/>
              </a:rPr>
              <a:t>RightEnd</a:t>
            </a:r>
            <a:r>
              <a:rPr lang="en-US" altLang="zh-CN" b="1" dirty="0">
                <a:latin typeface="Arial" pitchFamily="34" charset="0"/>
              </a:rPr>
              <a:t> )</a:t>
            </a:r>
          </a:p>
          <a:p>
            <a:r>
              <a:rPr lang="en-US" altLang="zh-CN" b="1" dirty="0">
                <a:latin typeface="Arial" pitchFamily="34" charset="0"/>
              </a:rPr>
              <a:t>{    </a:t>
            </a:r>
            <a:r>
              <a:rPr lang="en-US" altLang="zh-CN" b="1" dirty="0" err="1">
                <a:latin typeface="Arial" pitchFamily="34" charset="0"/>
              </a:rPr>
              <a:t>int</a:t>
            </a:r>
            <a:r>
              <a:rPr lang="en-US" altLang="zh-CN" b="1" dirty="0">
                <a:latin typeface="Arial" pitchFamily="34" charset="0"/>
              </a:rPr>
              <a:t> Center; </a:t>
            </a:r>
          </a:p>
          <a:p>
            <a:r>
              <a:rPr lang="en-US" altLang="zh-CN" b="1" dirty="0">
                <a:latin typeface="Arial" pitchFamily="34" charset="0"/>
              </a:rPr>
              <a:t>     if ( L &lt; </a:t>
            </a:r>
            <a:r>
              <a:rPr lang="en-US" altLang="zh-CN" b="1" dirty="0" err="1">
                <a:latin typeface="Arial" pitchFamily="34" charset="0"/>
              </a:rPr>
              <a:t>RightEnd</a:t>
            </a:r>
            <a:r>
              <a:rPr lang="en-US" altLang="zh-CN" b="1" dirty="0">
                <a:latin typeface="Arial" pitchFamily="34" charset="0"/>
              </a:rPr>
              <a:t> ) {</a:t>
            </a:r>
          </a:p>
          <a:p>
            <a:r>
              <a:rPr lang="en-US" altLang="zh-CN" b="1" dirty="0">
                <a:latin typeface="Arial" pitchFamily="34" charset="0"/>
              </a:rPr>
              <a:t>          Center = (</a:t>
            </a:r>
            <a:r>
              <a:rPr lang="en-US" altLang="zh-CN" b="1" dirty="0" err="1">
                <a:latin typeface="Arial" pitchFamily="34" charset="0"/>
              </a:rPr>
              <a:t>L+RightEnd</a:t>
            </a:r>
            <a:r>
              <a:rPr lang="en-US" altLang="zh-CN" b="1" dirty="0">
                <a:latin typeface="Arial" pitchFamily="34" charset="0"/>
              </a:rPr>
              <a:t>) / 2;</a:t>
            </a:r>
          </a:p>
          <a:p>
            <a:r>
              <a:rPr lang="en-US" altLang="zh-CN" b="1" dirty="0">
                <a:latin typeface="Arial" pitchFamily="34" charset="0"/>
              </a:rPr>
              <a:t>          </a:t>
            </a:r>
            <a:r>
              <a:rPr lang="en-US" altLang="zh-CN" b="1" dirty="0" err="1">
                <a:latin typeface="Arial" pitchFamily="34" charset="0"/>
              </a:rPr>
              <a:t>Msort</a:t>
            </a:r>
            <a:r>
              <a:rPr lang="en-US" altLang="zh-CN" b="1" dirty="0">
                <a:latin typeface="Arial" pitchFamily="34" charset="0"/>
              </a:rPr>
              <a:t>( A, </a:t>
            </a:r>
            <a:r>
              <a:rPr lang="en-US" altLang="zh-CN" b="1" dirty="0" err="1">
                <a:latin typeface="Arial" pitchFamily="34" charset="0"/>
              </a:rPr>
              <a:t>TmpA</a:t>
            </a:r>
            <a:r>
              <a:rPr lang="en-US" altLang="zh-CN" b="1" dirty="0">
                <a:latin typeface="Arial" pitchFamily="34" charset="0"/>
              </a:rPr>
              <a:t>, L, Center );              /* </a:t>
            </a:r>
            <a:r>
              <a:rPr lang="zh-CN" altLang="en-US" b="1" dirty="0">
                <a:latin typeface="Arial" pitchFamily="34" charset="0"/>
              </a:rPr>
              <a:t>递归解决左边 *</a:t>
            </a:r>
            <a:r>
              <a:rPr lang="en-US" altLang="zh-CN" b="1" dirty="0">
                <a:latin typeface="Arial" pitchFamily="34" charset="0"/>
              </a:rPr>
              <a:t>/ </a:t>
            </a:r>
          </a:p>
          <a:p>
            <a:r>
              <a:rPr lang="en-US" altLang="zh-CN" b="1" dirty="0">
                <a:latin typeface="Arial" pitchFamily="34" charset="0"/>
              </a:rPr>
              <a:t>          </a:t>
            </a:r>
            <a:r>
              <a:rPr lang="en-US" altLang="zh-CN" b="1" dirty="0" err="1">
                <a:latin typeface="Arial" pitchFamily="34" charset="0"/>
              </a:rPr>
              <a:t>Msort</a:t>
            </a:r>
            <a:r>
              <a:rPr lang="en-US" altLang="zh-CN" b="1" dirty="0">
                <a:latin typeface="Arial" pitchFamily="34" charset="0"/>
              </a:rPr>
              <a:t>( A, </a:t>
            </a:r>
            <a:r>
              <a:rPr lang="en-US" altLang="zh-CN" b="1" dirty="0" err="1">
                <a:latin typeface="Arial" pitchFamily="34" charset="0"/>
              </a:rPr>
              <a:t>TmpA</a:t>
            </a:r>
            <a:r>
              <a:rPr lang="en-US" altLang="zh-CN" b="1" dirty="0">
                <a:latin typeface="Arial" pitchFamily="34" charset="0"/>
              </a:rPr>
              <a:t>, Center+1, </a:t>
            </a:r>
            <a:r>
              <a:rPr lang="en-US" altLang="zh-CN" b="1" dirty="0" err="1">
                <a:latin typeface="Arial" pitchFamily="34" charset="0"/>
              </a:rPr>
              <a:t>RightEnd</a:t>
            </a:r>
            <a:r>
              <a:rPr lang="en-US" altLang="zh-CN" b="1" dirty="0">
                <a:latin typeface="Arial" pitchFamily="34" charset="0"/>
              </a:rPr>
              <a:t> );     /* </a:t>
            </a:r>
            <a:r>
              <a:rPr lang="zh-CN" altLang="en-US" b="1" dirty="0">
                <a:latin typeface="Arial" pitchFamily="34" charset="0"/>
              </a:rPr>
              <a:t>递归解决右边 *</a:t>
            </a:r>
            <a:r>
              <a:rPr lang="en-US" altLang="zh-CN" b="1" dirty="0">
                <a:latin typeface="Arial" pitchFamily="34" charset="0"/>
              </a:rPr>
              <a:t>/  </a:t>
            </a:r>
          </a:p>
          <a:p>
            <a:r>
              <a:rPr lang="en-US" altLang="zh-CN" b="1" dirty="0">
                <a:latin typeface="Arial" pitchFamily="34" charset="0"/>
              </a:rPr>
              <a:t>          Merge( A, </a:t>
            </a:r>
            <a:r>
              <a:rPr lang="en-US" altLang="zh-CN" b="1" dirty="0" err="1">
                <a:latin typeface="Arial" pitchFamily="34" charset="0"/>
              </a:rPr>
              <a:t>TmpA</a:t>
            </a:r>
            <a:r>
              <a:rPr lang="en-US" altLang="zh-CN" b="1" dirty="0">
                <a:latin typeface="Arial" pitchFamily="34" charset="0"/>
              </a:rPr>
              <a:t>, L, Center+1, </a:t>
            </a:r>
            <a:r>
              <a:rPr lang="en-US" altLang="zh-CN" b="1" dirty="0" err="1">
                <a:latin typeface="Arial" pitchFamily="34" charset="0"/>
              </a:rPr>
              <a:t>RightEnd</a:t>
            </a:r>
            <a:r>
              <a:rPr lang="en-US" altLang="zh-CN" b="1" dirty="0">
                <a:latin typeface="Arial" pitchFamily="34" charset="0"/>
              </a:rPr>
              <a:t> );  /* </a:t>
            </a:r>
            <a:r>
              <a:rPr lang="zh-CN" altLang="en-US" b="1" dirty="0">
                <a:latin typeface="Arial" pitchFamily="34" charset="0"/>
              </a:rPr>
              <a:t>合并两段有序序列 *</a:t>
            </a:r>
            <a:r>
              <a:rPr lang="en-US" altLang="zh-CN" b="1" dirty="0">
                <a:latin typeface="Arial" pitchFamily="34" charset="0"/>
              </a:rPr>
              <a:t>/ </a:t>
            </a:r>
          </a:p>
          <a:p>
            <a:r>
              <a:rPr lang="en-US" altLang="zh-CN" b="1" dirty="0">
                <a:latin typeface="Arial" pitchFamily="34" charset="0"/>
              </a:rPr>
              <a:t>     }</a:t>
            </a:r>
          </a:p>
          <a:p>
            <a:r>
              <a:rPr lang="en-US" altLang="zh-CN" b="1" dirty="0">
                <a:latin typeface="Arial" pitchFamily="34" charset="0"/>
              </a:rPr>
              <a:t>}</a:t>
            </a:r>
          </a:p>
          <a:p>
            <a:endParaRPr lang="en-US" altLang="zh-CN" b="1" dirty="0">
              <a:latin typeface="Arial" pitchFamily="34" charset="0"/>
            </a:endParaRPr>
          </a:p>
          <a:p>
            <a:r>
              <a:rPr lang="en-US" altLang="zh-CN" b="1" dirty="0">
                <a:latin typeface="Arial" pitchFamily="34" charset="0"/>
              </a:rPr>
              <a:t>void </a:t>
            </a:r>
            <a:r>
              <a:rPr lang="en-US" altLang="zh-CN" b="1" dirty="0" err="1">
                <a:latin typeface="Arial" pitchFamily="34" charset="0"/>
              </a:rPr>
              <a:t>MergeSort</a:t>
            </a:r>
            <a:r>
              <a:rPr lang="en-US" altLang="zh-CN" b="1" dirty="0">
                <a:latin typeface="Arial" pitchFamily="34" charset="0"/>
              </a:rPr>
              <a:t>( </a:t>
            </a:r>
            <a:r>
              <a:rPr lang="en-US" altLang="zh-CN" b="1" dirty="0" err="1">
                <a:latin typeface="Arial" pitchFamily="34" charset="0"/>
              </a:rPr>
              <a:t>ElementType</a:t>
            </a:r>
            <a:r>
              <a:rPr lang="en-US" altLang="zh-CN" b="1" dirty="0">
                <a:latin typeface="Arial" pitchFamily="34" charset="0"/>
              </a:rPr>
              <a:t> A[], </a:t>
            </a:r>
            <a:r>
              <a:rPr lang="en-US" altLang="zh-CN" b="1" dirty="0" err="1">
                <a:latin typeface="Arial" pitchFamily="34" charset="0"/>
              </a:rPr>
              <a:t>int</a:t>
            </a:r>
            <a:r>
              <a:rPr lang="en-US" altLang="zh-CN" b="1" dirty="0">
                <a:latin typeface="Arial" pitchFamily="34" charset="0"/>
              </a:rPr>
              <a:t> N )</a:t>
            </a:r>
          </a:p>
          <a:p>
            <a:r>
              <a:rPr lang="en-US" altLang="zh-CN" b="1" dirty="0">
                <a:latin typeface="Arial" pitchFamily="34" charset="0"/>
              </a:rPr>
              <a:t>{    </a:t>
            </a:r>
            <a:r>
              <a:rPr lang="en-US" altLang="zh-CN" b="1" dirty="0" err="1">
                <a:latin typeface="Arial" pitchFamily="34" charset="0"/>
              </a:rPr>
              <a:t>ElementType</a:t>
            </a:r>
            <a:r>
              <a:rPr lang="en-US" altLang="zh-CN" b="1" dirty="0">
                <a:latin typeface="Arial" pitchFamily="34" charset="0"/>
              </a:rPr>
              <a:t> *</a:t>
            </a:r>
            <a:r>
              <a:rPr lang="en-US" altLang="zh-CN" b="1" dirty="0" err="1">
                <a:latin typeface="Arial" pitchFamily="34" charset="0"/>
              </a:rPr>
              <a:t>TmpA</a:t>
            </a:r>
            <a:r>
              <a:rPr lang="en-US" altLang="zh-CN" b="1" dirty="0">
                <a:latin typeface="Arial" pitchFamily="34" charset="0"/>
              </a:rPr>
              <a:t>;</a:t>
            </a:r>
          </a:p>
          <a:p>
            <a:r>
              <a:rPr lang="en-US" altLang="zh-CN" b="1" dirty="0">
                <a:latin typeface="Arial" pitchFamily="34" charset="0"/>
              </a:rPr>
              <a:t>     </a:t>
            </a:r>
            <a:r>
              <a:rPr lang="en-US" altLang="zh-CN" b="1" dirty="0" err="1">
                <a:latin typeface="Arial" pitchFamily="34" charset="0"/>
              </a:rPr>
              <a:t>TmpA</a:t>
            </a:r>
            <a:r>
              <a:rPr lang="en-US" altLang="zh-CN" b="1" dirty="0">
                <a:latin typeface="Arial" pitchFamily="34" charset="0"/>
              </a:rPr>
              <a:t> = (</a:t>
            </a:r>
            <a:r>
              <a:rPr lang="en-US" altLang="zh-CN" b="1" dirty="0" err="1">
                <a:latin typeface="Arial" pitchFamily="34" charset="0"/>
              </a:rPr>
              <a:t>ElementType</a:t>
            </a:r>
            <a:r>
              <a:rPr lang="en-US" altLang="zh-CN" b="1" dirty="0">
                <a:latin typeface="Arial" pitchFamily="34" charset="0"/>
              </a:rPr>
              <a:t> *)</a:t>
            </a:r>
            <a:r>
              <a:rPr lang="en-US" altLang="zh-CN" b="1" dirty="0" err="1">
                <a:latin typeface="Arial" pitchFamily="34" charset="0"/>
              </a:rPr>
              <a:t>malloc</a:t>
            </a:r>
            <a:r>
              <a:rPr lang="en-US" altLang="zh-CN" b="1" dirty="0">
                <a:latin typeface="Arial" pitchFamily="34" charset="0"/>
              </a:rPr>
              <a:t>(N*</a:t>
            </a:r>
            <a:r>
              <a:rPr lang="en-US" altLang="zh-CN" b="1" dirty="0" err="1">
                <a:latin typeface="Arial" pitchFamily="34" charset="0"/>
              </a:rPr>
              <a:t>sizeof</a:t>
            </a:r>
            <a:r>
              <a:rPr lang="en-US" altLang="zh-CN" b="1" dirty="0">
                <a:latin typeface="Arial" pitchFamily="34" charset="0"/>
              </a:rPr>
              <a:t>(</a:t>
            </a:r>
            <a:r>
              <a:rPr lang="en-US" altLang="zh-CN" b="1" dirty="0" err="1">
                <a:latin typeface="Arial" pitchFamily="34" charset="0"/>
              </a:rPr>
              <a:t>ElementType</a:t>
            </a:r>
            <a:r>
              <a:rPr lang="en-US" altLang="zh-CN" b="1" dirty="0">
                <a:latin typeface="Arial" pitchFamily="34" charset="0"/>
              </a:rPr>
              <a:t>));     </a:t>
            </a:r>
          </a:p>
          <a:p>
            <a:r>
              <a:rPr lang="en-US" altLang="zh-CN" b="1" dirty="0">
                <a:latin typeface="Arial" pitchFamily="34" charset="0"/>
              </a:rPr>
              <a:t>     if ( </a:t>
            </a:r>
            <a:r>
              <a:rPr lang="en-US" altLang="zh-CN" b="1" dirty="0" err="1">
                <a:latin typeface="Arial" pitchFamily="34" charset="0"/>
              </a:rPr>
              <a:t>TmpA</a:t>
            </a:r>
            <a:r>
              <a:rPr lang="en-US" altLang="zh-CN" b="1" dirty="0">
                <a:latin typeface="Arial" pitchFamily="34" charset="0"/>
              </a:rPr>
              <a:t> != NULL ) {</a:t>
            </a:r>
          </a:p>
          <a:p>
            <a:r>
              <a:rPr lang="en-US" altLang="zh-CN" b="1" dirty="0">
                <a:latin typeface="Arial" pitchFamily="34" charset="0"/>
              </a:rPr>
              <a:t>          </a:t>
            </a:r>
            <a:r>
              <a:rPr lang="en-US" altLang="zh-CN" b="1" dirty="0" err="1">
                <a:latin typeface="Arial" pitchFamily="34" charset="0"/>
              </a:rPr>
              <a:t>Msort</a:t>
            </a:r>
            <a:r>
              <a:rPr lang="en-US" altLang="zh-CN" b="1" dirty="0">
                <a:latin typeface="Arial" pitchFamily="34" charset="0"/>
              </a:rPr>
              <a:t>( A, </a:t>
            </a:r>
            <a:r>
              <a:rPr lang="en-US" altLang="zh-CN" b="1" dirty="0" err="1">
                <a:latin typeface="Arial" pitchFamily="34" charset="0"/>
              </a:rPr>
              <a:t>TmpA</a:t>
            </a:r>
            <a:r>
              <a:rPr lang="en-US" altLang="zh-CN" b="1" dirty="0">
                <a:latin typeface="Arial" pitchFamily="34" charset="0"/>
              </a:rPr>
              <a:t>, 0, N-1 );</a:t>
            </a:r>
          </a:p>
          <a:p>
            <a:r>
              <a:rPr lang="en-US" altLang="zh-CN" b="1" dirty="0">
                <a:latin typeface="Arial" pitchFamily="34" charset="0"/>
              </a:rPr>
              <a:t>          free( </a:t>
            </a:r>
            <a:r>
              <a:rPr lang="en-US" altLang="zh-CN" b="1" dirty="0" err="1">
                <a:latin typeface="Arial" pitchFamily="34" charset="0"/>
              </a:rPr>
              <a:t>TmpA</a:t>
            </a:r>
            <a:r>
              <a:rPr lang="en-US" altLang="zh-CN" b="1" dirty="0">
                <a:latin typeface="Arial" pitchFamily="34" charset="0"/>
              </a:rPr>
              <a:t> );</a:t>
            </a:r>
          </a:p>
          <a:p>
            <a:r>
              <a:rPr lang="en-US" altLang="zh-CN" b="1" dirty="0">
                <a:latin typeface="Arial" pitchFamily="34" charset="0"/>
              </a:rPr>
              <a:t>     }</a:t>
            </a:r>
          </a:p>
          <a:p>
            <a:r>
              <a:rPr lang="en-US" altLang="zh-CN" b="1" dirty="0">
                <a:latin typeface="Arial" pitchFamily="34" charset="0"/>
              </a:rPr>
              <a:t>     else </a:t>
            </a:r>
            <a:r>
              <a:rPr lang="en-US" altLang="zh-CN" b="1" dirty="0" err="1">
                <a:latin typeface="Arial" pitchFamily="34" charset="0"/>
              </a:rPr>
              <a:t>printf</a:t>
            </a:r>
            <a:r>
              <a:rPr lang="en-US" altLang="zh-CN" b="1" dirty="0">
                <a:latin typeface="Arial" pitchFamily="34" charset="0"/>
              </a:rPr>
              <a:t>( "</a:t>
            </a:r>
            <a:r>
              <a:rPr lang="zh-CN" altLang="en-US" b="1" dirty="0">
                <a:latin typeface="Arial" pitchFamily="34" charset="0"/>
              </a:rPr>
              <a:t>空间不足</a:t>
            </a:r>
            <a:r>
              <a:rPr lang="en-US" altLang="zh-CN" b="1" dirty="0">
                <a:latin typeface="Arial" pitchFamily="34" charset="0"/>
              </a:rPr>
              <a:t>" );</a:t>
            </a:r>
          </a:p>
          <a:p>
            <a:r>
              <a:rPr lang="en-US" altLang="zh-CN" b="1" dirty="0">
                <a:latin typeface="Arial" pitchFamily="34" charset="0"/>
              </a:rPr>
              <a:t>}</a:t>
            </a:r>
            <a:endParaRPr lang="en-US" altLang="zh-CN" sz="1800" b="1" dirty="0">
              <a:latin typeface="Arial" pitchFamily="34" charset="0"/>
            </a:endParaRPr>
          </a:p>
        </p:txBody>
      </p:sp>
      <p:sp>
        <p:nvSpPr>
          <p:cNvPr id="59397" name="AutoShape 5"/>
          <p:cNvSpPr>
            <a:spLocks noChangeArrowheads="1"/>
          </p:cNvSpPr>
          <p:nvPr/>
        </p:nvSpPr>
        <p:spPr bwMode="auto">
          <a:xfrm>
            <a:off x="2214546" y="3071810"/>
            <a:ext cx="5867400" cy="2133600"/>
          </a:xfrm>
          <a:prstGeom prst="wedgeEllipseCallout">
            <a:avLst>
              <a:gd name="adj1" fmla="val -34461"/>
              <a:gd name="adj2" fmla="val -67675"/>
            </a:avLst>
          </a:prstGeom>
          <a:gradFill rotWithShape="0">
            <a:gsLst>
              <a:gs pos="0">
                <a:srgbClr val="C0C0C0"/>
              </a:gs>
              <a:gs pos="100000">
                <a:srgbClr val="FFFFFF"/>
              </a:gs>
            </a:gsLst>
            <a:lin ang="2700000" scaled="1"/>
          </a:gradFill>
          <a:ln w="12700">
            <a:solidFill>
              <a:schemeClr val="tx1"/>
            </a:solidFill>
            <a:miter lim="800000"/>
            <a:headEnd/>
            <a:tailEnd/>
          </a:ln>
          <a:effectLst/>
        </p:spPr>
        <p:txBody>
          <a:bodyPr anchor="ctr"/>
          <a:lstStyle/>
          <a:p>
            <a:pPr algn="ctr"/>
            <a:r>
              <a:rPr lang="zh-CN" altLang="en-US" sz="2000" b="1" dirty="0">
                <a:latin typeface="Arial" pitchFamily="34" charset="0"/>
              </a:rPr>
              <a:t>如果 </a:t>
            </a:r>
            <a:r>
              <a:rPr lang="en-US" altLang="zh-CN" sz="2000" b="1" dirty="0" err="1">
                <a:latin typeface="Arial" pitchFamily="34" charset="0"/>
              </a:rPr>
              <a:t>TmpA</a:t>
            </a:r>
            <a:r>
              <a:rPr lang="en-US" altLang="zh-CN" b="1" dirty="0"/>
              <a:t> </a:t>
            </a:r>
            <a:r>
              <a:rPr lang="zh-CN" altLang="en-US" b="1" dirty="0"/>
              <a:t>定义成</a:t>
            </a:r>
            <a:r>
              <a:rPr lang="en-US" altLang="zh-CN" b="1" dirty="0">
                <a:latin typeface="Arial" pitchFamily="34" charset="0"/>
              </a:rPr>
              <a:t>Merge</a:t>
            </a:r>
            <a:r>
              <a:rPr lang="zh-CN" altLang="en-US" b="1" dirty="0">
                <a:latin typeface="Arial" pitchFamily="34" charset="0"/>
              </a:rPr>
              <a:t>的</a:t>
            </a:r>
            <a:r>
              <a:rPr lang="zh-CN" altLang="en-US" b="1" dirty="0">
                <a:solidFill>
                  <a:srgbClr val="3333FF"/>
                </a:solidFill>
              </a:rPr>
              <a:t>局部变量</a:t>
            </a:r>
            <a:r>
              <a:rPr lang="zh-CN" altLang="en-US" b="1" dirty="0"/>
              <a:t>，则每次调用</a:t>
            </a:r>
            <a:r>
              <a:rPr lang="en-US" altLang="zh-CN" b="1" dirty="0">
                <a:latin typeface="Arial" pitchFamily="34" charset="0"/>
              </a:rPr>
              <a:t>Merge</a:t>
            </a:r>
            <a:r>
              <a:rPr lang="zh-CN" altLang="en-US" b="1" dirty="0"/>
              <a:t>都需要开辟不同的空间</a:t>
            </a:r>
            <a:r>
              <a:rPr lang="en-US" altLang="zh-CN" b="1" dirty="0"/>
              <a:t>, </a:t>
            </a:r>
            <a:r>
              <a:rPr lang="zh-CN" altLang="en-US" b="1" dirty="0"/>
              <a:t>那么</a:t>
            </a:r>
            <a:r>
              <a:rPr lang="en-US" altLang="zh-CN" b="1" dirty="0"/>
              <a:t> </a:t>
            </a:r>
            <a:r>
              <a:rPr lang="en-US" altLang="zh-CN" b="1" i="1" dirty="0"/>
              <a:t>S</a:t>
            </a:r>
            <a:r>
              <a:rPr lang="en-US" altLang="zh-CN" b="1" dirty="0"/>
              <a:t>(</a:t>
            </a:r>
            <a:r>
              <a:rPr lang="en-US" altLang="zh-CN" b="1" i="1" dirty="0"/>
              <a:t>N</a:t>
            </a:r>
            <a:r>
              <a:rPr lang="en-US" altLang="zh-CN" b="1" dirty="0"/>
              <a:t>) = O(                  )</a:t>
            </a:r>
          </a:p>
        </p:txBody>
      </p:sp>
      <p:sp>
        <p:nvSpPr>
          <p:cNvPr id="59398" name="Text Box 6"/>
          <p:cNvSpPr txBox="1">
            <a:spLocks noChangeArrowheads="1"/>
          </p:cNvSpPr>
          <p:nvPr/>
        </p:nvSpPr>
        <p:spPr bwMode="auto">
          <a:xfrm>
            <a:off x="5436096" y="4257553"/>
            <a:ext cx="1219200" cy="457200"/>
          </a:xfrm>
          <a:prstGeom prst="rect">
            <a:avLst/>
          </a:prstGeom>
          <a:noFill/>
          <a:ln w="25400">
            <a:noFill/>
            <a:miter lim="800000"/>
            <a:headEnd/>
            <a:tailEnd/>
          </a:ln>
          <a:effectLst/>
        </p:spPr>
        <p:txBody>
          <a:bodyPr>
            <a:spAutoFit/>
          </a:bodyPr>
          <a:lstStyle/>
          <a:p>
            <a:pPr>
              <a:spcBef>
                <a:spcPct val="50000"/>
              </a:spcBef>
            </a:pPr>
            <a:r>
              <a:rPr lang="en-US" altLang="zh-CN" b="1" i="1" dirty="0">
                <a:solidFill>
                  <a:srgbClr val="FF0000"/>
                </a:solidFill>
              </a:rPr>
              <a:t>N</a:t>
            </a:r>
            <a:r>
              <a:rPr lang="en-US" altLang="zh-CN" b="1" dirty="0">
                <a:solidFill>
                  <a:srgbClr val="FF0000"/>
                </a:solidFill>
              </a:rPr>
              <a:t> log </a:t>
            </a:r>
            <a:r>
              <a:rPr lang="en-US" altLang="zh-CN" b="1" i="1" dirty="0">
                <a:solidFill>
                  <a:srgbClr val="FF0000"/>
                </a:solidFill>
              </a:rPr>
              <a:t>N</a:t>
            </a:r>
          </a:p>
        </p:txBody>
      </p:sp>
    </p:spTree>
    <p:extLst>
      <p:ext uri="{BB962C8B-B14F-4D97-AF65-F5344CB8AC3E}">
        <p14:creationId xmlns:p14="http://schemas.microsoft.com/office/powerpoint/2010/main" val="2338668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9396"/>
                                        </p:tgtEl>
                                        <p:attrNameLst>
                                          <p:attrName>style.visibility</p:attrName>
                                        </p:attrNameLst>
                                      </p:cBhvr>
                                      <p:to>
                                        <p:strVal val="visible"/>
                                      </p:to>
                                    </p:set>
                                    <p:animEffect transition="in" filter="wipe(up)">
                                      <p:cBhvr>
                                        <p:cTn id="7" dur="500"/>
                                        <p:tgtEl>
                                          <p:spTgt spid="5939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9397"/>
                                        </p:tgtEl>
                                        <p:attrNameLst>
                                          <p:attrName>style.visibility</p:attrName>
                                        </p:attrNameLst>
                                      </p:cBhvr>
                                      <p:to>
                                        <p:strVal val="visible"/>
                                      </p:to>
                                    </p:set>
                                    <p:animEffect transition="in" filter="wipe(up)">
                                      <p:cBhvr>
                                        <p:cTn id="12" dur="500"/>
                                        <p:tgtEl>
                                          <p:spTgt spid="59397"/>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59398"/>
                                        </p:tgtEl>
                                        <p:attrNameLst>
                                          <p:attrName>style.visibility</p:attrName>
                                        </p:attrNameLst>
                                      </p:cBhvr>
                                      <p:to>
                                        <p:strVal val="visible"/>
                                      </p:to>
                                    </p:set>
                                    <p:anim calcmode="lin" valueType="num">
                                      <p:cBhvr>
                                        <p:cTn id="17" dur="500" fill="hold"/>
                                        <p:tgtEl>
                                          <p:spTgt spid="59398"/>
                                        </p:tgtEl>
                                        <p:attrNameLst>
                                          <p:attrName>ppt_w</p:attrName>
                                        </p:attrNameLst>
                                      </p:cBhvr>
                                      <p:tavLst>
                                        <p:tav tm="0">
                                          <p:val>
                                            <p:fltVal val="0"/>
                                          </p:val>
                                        </p:tav>
                                        <p:tav tm="100000">
                                          <p:val>
                                            <p:strVal val="#ppt_w"/>
                                          </p:val>
                                        </p:tav>
                                      </p:tavLst>
                                    </p:anim>
                                    <p:anim calcmode="lin" valueType="num">
                                      <p:cBhvr>
                                        <p:cTn id="18" dur="500" fill="hold"/>
                                        <p:tgtEl>
                                          <p:spTgt spid="5939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animBg="1" autoUpdateAnimBg="0"/>
      <p:bldP spid="59397" grpId="0" animBg="1" autoUpdateAnimBg="0"/>
      <p:bldP spid="59398"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ChangeArrowheads="1"/>
          </p:cNvSpPr>
          <p:nvPr/>
        </p:nvSpPr>
        <p:spPr bwMode="auto">
          <a:xfrm>
            <a:off x="381000" y="260648"/>
            <a:ext cx="3124200" cy="461665"/>
          </a:xfrm>
          <a:prstGeom prst="rect">
            <a:avLst/>
          </a:prstGeom>
          <a:noFill/>
          <a:ln w="25400">
            <a:noFill/>
            <a:miter lim="800000"/>
            <a:headEnd/>
            <a:tailEnd/>
          </a:ln>
          <a:effectLst/>
        </p:spPr>
        <p:txBody>
          <a:bodyPr wrap="square">
            <a:spAutoFit/>
          </a:bodyPr>
          <a:lstStyle/>
          <a:p>
            <a:pPr>
              <a:spcBef>
                <a:spcPct val="50000"/>
              </a:spcBef>
            </a:pPr>
            <a:r>
              <a:rPr lang="en-US" altLang="zh-CN" sz="2400" b="1" dirty="0">
                <a:solidFill>
                  <a:schemeClr val="hlink"/>
                </a:solidFill>
                <a:latin typeface="Arial" pitchFamily="34" charset="0"/>
                <a:sym typeface="Wingdings" pitchFamily="2" charset="2"/>
              </a:rPr>
              <a:t> </a:t>
            </a:r>
            <a:r>
              <a:rPr lang="zh-CN" altLang="en-US" sz="2400" b="1" dirty="0">
                <a:ea typeface="MS Hei" pitchFamily="49" charset="-122"/>
              </a:rPr>
              <a:t>时间复杂性分析：</a:t>
            </a:r>
            <a:endParaRPr lang="en-US" altLang="zh-CN" sz="2400" b="1" dirty="0">
              <a:ea typeface="MS Hei" pitchFamily="49" charset="-122"/>
            </a:endParaRPr>
          </a:p>
        </p:txBody>
      </p:sp>
      <p:sp>
        <p:nvSpPr>
          <p:cNvPr id="61444" name="Rectangle 4"/>
          <p:cNvSpPr>
            <a:spLocks noChangeArrowheads="1"/>
          </p:cNvSpPr>
          <p:nvPr/>
        </p:nvSpPr>
        <p:spPr bwMode="auto">
          <a:xfrm>
            <a:off x="533400" y="814536"/>
            <a:ext cx="1600200" cy="396875"/>
          </a:xfrm>
          <a:prstGeom prst="rect">
            <a:avLst/>
          </a:prstGeom>
          <a:noFill/>
          <a:ln w="25400">
            <a:noFill/>
            <a:miter lim="800000"/>
            <a:headEnd/>
            <a:tailEnd/>
          </a:ln>
          <a:effectLst/>
        </p:spPr>
        <p:txBody>
          <a:bodyPr>
            <a:spAutoFit/>
          </a:bodyPr>
          <a:lstStyle/>
          <a:p>
            <a:r>
              <a:rPr lang="en-US" altLang="zh-CN" sz="2000" b="1" i="1">
                <a:sym typeface="Wingdings" pitchFamily="2" charset="2"/>
              </a:rPr>
              <a:t>T</a:t>
            </a:r>
            <a:r>
              <a:rPr lang="en-US" altLang="zh-CN" sz="2000" b="1" baseline="-25000">
                <a:sym typeface="Wingdings" pitchFamily="2" charset="2"/>
              </a:rPr>
              <a:t> </a:t>
            </a:r>
            <a:r>
              <a:rPr lang="en-US" altLang="zh-CN" sz="2000" b="1">
                <a:sym typeface="Wingdings" pitchFamily="2" charset="2"/>
              </a:rPr>
              <a:t>( 1</a:t>
            </a:r>
            <a:r>
              <a:rPr lang="en-US" altLang="zh-CN" sz="2000" b="1" i="1">
                <a:sym typeface="Wingdings" pitchFamily="2" charset="2"/>
              </a:rPr>
              <a:t> </a:t>
            </a:r>
            <a:r>
              <a:rPr lang="en-US" altLang="zh-CN" sz="2000" b="1">
                <a:sym typeface="Wingdings" pitchFamily="2" charset="2"/>
              </a:rPr>
              <a:t>) = 1</a:t>
            </a:r>
          </a:p>
        </p:txBody>
      </p:sp>
      <p:sp>
        <p:nvSpPr>
          <p:cNvPr id="61445" name="Rectangle 5"/>
          <p:cNvSpPr>
            <a:spLocks noChangeArrowheads="1"/>
          </p:cNvSpPr>
          <p:nvPr/>
        </p:nvSpPr>
        <p:spPr bwMode="auto">
          <a:xfrm>
            <a:off x="533400" y="1195536"/>
            <a:ext cx="4267200" cy="396875"/>
          </a:xfrm>
          <a:prstGeom prst="rect">
            <a:avLst/>
          </a:prstGeom>
          <a:noFill/>
          <a:ln w="25400">
            <a:noFill/>
            <a:miter lim="800000"/>
            <a:headEnd/>
            <a:tailEnd/>
          </a:ln>
          <a:effectLst/>
        </p:spPr>
        <p:txBody>
          <a:bodyPr>
            <a:spAutoFit/>
          </a:bodyPr>
          <a:lstStyle/>
          <a:p>
            <a:r>
              <a:rPr lang="en-US" altLang="zh-CN" sz="2000" b="1" i="1">
                <a:sym typeface="Wingdings" pitchFamily="2" charset="2"/>
              </a:rPr>
              <a:t>T</a:t>
            </a:r>
            <a:r>
              <a:rPr lang="en-US" altLang="zh-CN" sz="2000" b="1" baseline="-25000">
                <a:sym typeface="Wingdings" pitchFamily="2" charset="2"/>
              </a:rPr>
              <a:t> </a:t>
            </a:r>
            <a:r>
              <a:rPr lang="en-US" altLang="zh-CN" sz="2000" b="1">
                <a:sym typeface="Wingdings" pitchFamily="2" charset="2"/>
              </a:rPr>
              <a:t>( </a:t>
            </a:r>
            <a:r>
              <a:rPr lang="en-US" altLang="zh-CN" sz="2000" b="1" i="1">
                <a:sym typeface="Wingdings" pitchFamily="2" charset="2"/>
              </a:rPr>
              <a:t>N </a:t>
            </a:r>
            <a:r>
              <a:rPr lang="en-US" altLang="zh-CN" sz="2000" b="1">
                <a:sym typeface="Wingdings" pitchFamily="2" charset="2"/>
              </a:rPr>
              <a:t>) = 2</a:t>
            </a:r>
            <a:r>
              <a:rPr lang="en-US" altLang="zh-CN" sz="2000" b="1" i="1">
                <a:sym typeface="Wingdings" pitchFamily="2" charset="2"/>
              </a:rPr>
              <a:t>T</a:t>
            </a:r>
            <a:r>
              <a:rPr lang="en-US" altLang="zh-CN" sz="2000" b="1">
                <a:sym typeface="Wingdings" pitchFamily="2" charset="2"/>
              </a:rPr>
              <a:t> ( </a:t>
            </a:r>
            <a:r>
              <a:rPr lang="en-US" altLang="zh-CN" sz="2000" b="1" i="1">
                <a:sym typeface="Wingdings" pitchFamily="2" charset="2"/>
              </a:rPr>
              <a:t>N</a:t>
            </a:r>
            <a:r>
              <a:rPr lang="en-US" altLang="zh-CN" sz="2000" b="1">
                <a:sym typeface="Wingdings" pitchFamily="2" charset="2"/>
              </a:rPr>
              <a:t>  / 2</a:t>
            </a:r>
            <a:r>
              <a:rPr lang="en-US" altLang="zh-CN" sz="2000" b="1" baseline="30000">
                <a:sym typeface="Wingdings" pitchFamily="2" charset="2"/>
              </a:rPr>
              <a:t>  </a:t>
            </a:r>
            <a:r>
              <a:rPr lang="en-US" altLang="zh-CN" sz="2000" b="1">
                <a:sym typeface="Wingdings" pitchFamily="2" charset="2"/>
              </a:rPr>
              <a:t>) + O( </a:t>
            </a:r>
            <a:r>
              <a:rPr lang="en-US" altLang="zh-CN" sz="2000" b="1" i="1">
                <a:sym typeface="Wingdings" pitchFamily="2" charset="2"/>
              </a:rPr>
              <a:t>N </a:t>
            </a:r>
            <a:r>
              <a:rPr lang="en-US" altLang="zh-CN" sz="2000" b="1">
                <a:sym typeface="Wingdings" pitchFamily="2" charset="2"/>
              </a:rPr>
              <a:t>)</a:t>
            </a:r>
          </a:p>
        </p:txBody>
      </p:sp>
      <p:sp>
        <p:nvSpPr>
          <p:cNvPr id="61446" name="Rectangle 6"/>
          <p:cNvSpPr>
            <a:spLocks noChangeArrowheads="1"/>
          </p:cNvSpPr>
          <p:nvPr/>
        </p:nvSpPr>
        <p:spPr bwMode="auto">
          <a:xfrm>
            <a:off x="1219200" y="1576536"/>
            <a:ext cx="3352800" cy="396875"/>
          </a:xfrm>
          <a:prstGeom prst="rect">
            <a:avLst/>
          </a:prstGeom>
          <a:noFill/>
          <a:ln w="25400">
            <a:noFill/>
            <a:miter lim="800000"/>
            <a:headEnd/>
            <a:tailEnd/>
          </a:ln>
          <a:effectLst/>
        </p:spPr>
        <p:txBody>
          <a:bodyPr>
            <a:spAutoFit/>
          </a:bodyPr>
          <a:lstStyle/>
          <a:p>
            <a:r>
              <a:rPr lang="en-US" altLang="zh-CN" sz="2000" b="1">
                <a:sym typeface="Wingdings" pitchFamily="2" charset="2"/>
              </a:rPr>
              <a:t>= 2</a:t>
            </a:r>
            <a:r>
              <a:rPr lang="en-US" altLang="zh-CN" sz="2000" b="1" i="1" baseline="30000">
                <a:sym typeface="Wingdings" pitchFamily="2" charset="2"/>
              </a:rPr>
              <a:t>k</a:t>
            </a:r>
            <a:r>
              <a:rPr lang="en-US" altLang="zh-CN" sz="2000" b="1">
                <a:sym typeface="Wingdings" pitchFamily="2" charset="2"/>
              </a:rPr>
              <a:t> </a:t>
            </a:r>
            <a:r>
              <a:rPr lang="en-US" altLang="zh-CN" sz="2000" b="1" i="1">
                <a:sym typeface="Wingdings" pitchFamily="2" charset="2"/>
              </a:rPr>
              <a:t>T</a:t>
            </a:r>
            <a:r>
              <a:rPr lang="en-US" altLang="zh-CN" sz="2000" b="1">
                <a:sym typeface="Wingdings" pitchFamily="2" charset="2"/>
              </a:rPr>
              <a:t> ( </a:t>
            </a:r>
            <a:r>
              <a:rPr lang="en-US" altLang="zh-CN" sz="2000" b="1" i="1">
                <a:sym typeface="Wingdings" pitchFamily="2" charset="2"/>
              </a:rPr>
              <a:t>N</a:t>
            </a:r>
            <a:r>
              <a:rPr lang="en-US" altLang="zh-CN" sz="2000" b="1">
                <a:sym typeface="Wingdings" pitchFamily="2" charset="2"/>
              </a:rPr>
              <a:t>  / 2</a:t>
            </a:r>
            <a:r>
              <a:rPr lang="en-US" altLang="zh-CN" sz="2000" b="1" i="1" baseline="30000">
                <a:sym typeface="Wingdings" pitchFamily="2" charset="2"/>
              </a:rPr>
              <a:t>k</a:t>
            </a:r>
            <a:r>
              <a:rPr lang="en-US" altLang="zh-CN" sz="2000" b="1" baseline="30000">
                <a:sym typeface="Wingdings" pitchFamily="2" charset="2"/>
              </a:rPr>
              <a:t> </a:t>
            </a:r>
            <a:r>
              <a:rPr lang="en-US" altLang="zh-CN" sz="2000" b="1">
                <a:sym typeface="Wingdings" pitchFamily="2" charset="2"/>
              </a:rPr>
              <a:t>) + </a:t>
            </a:r>
            <a:r>
              <a:rPr lang="en-US" altLang="zh-CN" sz="2000" b="1" i="1">
                <a:sym typeface="Wingdings" pitchFamily="2" charset="2"/>
              </a:rPr>
              <a:t>k</a:t>
            </a:r>
            <a:r>
              <a:rPr lang="en-US" altLang="zh-CN" sz="2000" b="1">
                <a:sym typeface="Wingdings" pitchFamily="2" charset="2"/>
              </a:rPr>
              <a:t> * O( </a:t>
            </a:r>
            <a:r>
              <a:rPr lang="en-US" altLang="zh-CN" sz="2000" b="1" i="1">
                <a:sym typeface="Wingdings" pitchFamily="2" charset="2"/>
              </a:rPr>
              <a:t>N </a:t>
            </a:r>
            <a:r>
              <a:rPr lang="en-US" altLang="zh-CN" sz="2000" b="1">
                <a:sym typeface="Wingdings" pitchFamily="2" charset="2"/>
              </a:rPr>
              <a:t>)</a:t>
            </a:r>
            <a:endParaRPr lang="en-US" altLang="zh-CN" sz="2000" b="1" i="1" baseline="30000">
              <a:sym typeface="Wingdings" pitchFamily="2" charset="2"/>
            </a:endParaRPr>
          </a:p>
        </p:txBody>
      </p:sp>
      <p:sp>
        <p:nvSpPr>
          <p:cNvPr id="61447" name="Rectangle 7"/>
          <p:cNvSpPr>
            <a:spLocks noChangeArrowheads="1"/>
          </p:cNvSpPr>
          <p:nvPr/>
        </p:nvSpPr>
        <p:spPr bwMode="auto">
          <a:xfrm>
            <a:off x="1219200" y="2033736"/>
            <a:ext cx="3352800" cy="396875"/>
          </a:xfrm>
          <a:prstGeom prst="rect">
            <a:avLst/>
          </a:prstGeom>
          <a:noFill/>
          <a:ln w="25400">
            <a:noFill/>
            <a:miter lim="800000"/>
            <a:headEnd/>
            <a:tailEnd/>
          </a:ln>
          <a:effectLst/>
        </p:spPr>
        <p:txBody>
          <a:bodyPr>
            <a:spAutoFit/>
          </a:bodyPr>
          <a:lstStyle/>
          <a:p>
            <a:r>
              <a:rPr lang="en-US" altLang="zh-CN" sz="2000" b="1">
                <a:sym typeface="Wingdings" pitchFamily="2" charset="2"/>
              </a:rPr>
              <a:t>= </a:t>
            </a:r>
            <a:r>
              <a:rPr lang="en-US" altLang="zh-CN" sz="2000" b="1" i="1">
                <a:sym typeface="Wingdings" pitchFamily="2" charset="2"/>
              </a:rPr>
              <a:t>N</a:t>
            </a:r>
            <a:r>
              <a:rPr lang="en-US" altLang="zh-CN" sz="2000" b="1">
                <a:sym typeface="Wingdings" pitchFamily="2" charset="2"/>
              </a:rPr>
              <a:t> * </a:t>
            </a:r>
            <a:r>
              <a:rPr lang="en-US" altLang="zh-CN" sz="2000" b="1" i="1">
                <a:sym typeface="Wingdings" pitchFamily="2" charset="2"/>
              </a:rPr>
              <a:t>T</a:t>
            </a:r>
            <a:r>
              <a:rPr lang="en-US" altLang="zh-CN" sz="2000" b="1">
                <a:sym typeface="Wingdings" pitchFamily="2" charset="2"/>
              </a:rPr>
              <a:t> ( 1</a:t>
            </a:r>
            <a:r>
              <a:rPr lang="en-US" altLang="zh-CN" sz="2000" b="1" baseline="30000">
                <a:sym typeface="Wingdings" pitchFamily="2" charset="2"/>
              </a:rPr>
              <a:t> </a:t>
            </a:r>
            <a:r>
              <a:rPr lang="en-US" altLang="zh-CN" sz="2000" b="1">
                <a:sym typeface="Wingdings" pitchFamily="2" charset="2"/>
              </a:rPr>
              <a:t>) + log </a:t>
            </a:r>
            <a:r>
              <a:rPr lang="en-US" altLang="zh-CN" sz="2000" b="1" i="1">
                <a:sym typeface="Wingdings" pitchFamily="2" charset="2"/>
              </a:rPr>
              <a:t>N</a:t>
            </a:r>
            <a:r>
              <a:rPr lang="en-US" altLang="zh-CN" sz="2000" b="1">
                <a:sym typeface="Wingdings" pitchFamily="2" charset="2"/>
              </a:rPr>
              <a:t> * O( </a:t>
            </a:r>
            <a:r>
              <a:rPr lang="en-US" altLang="zh-CN" sz="2000" b="1" i="1">
                <a:sym typeface="Wingdings" pitchFamily="2" charset="2"/>
              </a:rPr>
              <a:t>N </a:t>
            </a:r>
            <a:r>
              <a:rPr lang="en-US" altLang="zh-CN" sz="2000" b="1">
                <a:sym typeface="Wingdings" pitchFamily="2" charset="2"/>
              </a:rPr>
              <a:t>)</a:t>
            </a:r>
            <a:endParaRPr lang="en-US" altLang="zh-CN" sz="2000" b="1" i="1" baseline="30000">
              <a:sym typeface="Wingdings" pitchFamily="2" charset="2"/>
            </a:endParaRPr>
          </a:p>
        </p:txBody>
      </p:sp>
      <p:sp>
        <p:nvSpPr>
          <p:cNvPr id="61448" name="Rectangle 8"/>
          <p:cNvSpPr>
            <a:spLocks noChangeArrowheads="1"/>
          </p:cNvSpPr>
          <p:nvPr/>
        </p:nvSpPr>
        <p:spPr bwMode="auto">
          <a:xfrm>
            <a:off x="1219200" y="2414736"/>
            <a:ext cx="2438400" cy="396875"/>
          </a:xfrm>
          <a:prstGeom prst="rect">
            <a:avLst/>
          </a:prstGeom>
          <a:noFill/>
          <a:ln w="25400">
            <a:noFill/>
            <a:miter lim="800000"/>
            <a:headEnd/>
            <a:tailEnd/>
          </a:ln>
          <a:effectLst/>
        </p:spPr>
        <p:txBody>
          <a:bodyPr>
            <a:spAutoFit/>
          </a:bodyPr>
          <a:lstStyle/>
          <a:p>
            <a:r>
              <a:rPr lang="en-US" altLang="zh-CN" sz="2000" b="1">
                <a:sym typeface="Wingdings" pitchFamily="2" charset="2"/>
              </a:rPr>
              <a:t>= O( </a:t>
            </a:r>
            <a:r>
              <a:rPr lang="en-US" altLang="zh-CN" sz="2000" b="1" i="1">
                <a:sym typeface="Wingdings" pitchFamily="2" charset="2"/>
              </a:rPr>
              <a:t>N </a:t>
            </a:r>
            <a:r>
              <a:rPr lang="en-US" altLang="zh-CN" sz="2000" b="1">
                <a:sym typeface="Wingdings" pitchFamily="2" charset="2"/>
              </a:rPr>
              <a:t> + </a:t>
            </a:r>
            <a:r>
              <a:rPr lang="en-US" altLang="zh-CN" sz="2000" b="1" i="1">
                <a:sym typeface="Wingdings" pitchFamily="2" charset="2"/>
              </a:rPr>
              <a:t>N</a:t>
            </a:r>
            <a:r>
              <a:rPr lang="en-US" altLang="zh-CN" sz="2000" b="1">
                <a:sym typeface="Wingdings" pitchFamily="2" charset="2"/>
              </a:rPr>
              <a:t> log </a:t>
            </a:r>
            <a:r>
              <a:rPr lang="en-US" altLang="zh-CN" sz="2000" b="1" i="1">
                <a:sym typeface="Wingdings" pitchFamily="2" charset="2"/>
              </a:rPr>
              <a:t>N </a:t>
            </a:r>
            <a:r>
              <a:rPr lang="en-US" altLang="zh-CN" sz="2000" b="1">
                <a:sym typeface="Wingdings" pitchFamily="2" charset="2"/>
              </a:rPr>
              <a:t>)</a:t>
            </a:r>
            <a:endParaRPr lang="en-US" altLang="zh-CN" sz="2000" b="1" i="1" baseline="30000">
              <a:sym typeface="Wingdings" pitchFamily="2" charset="2"/>
            </a:endParaRPr>
          </a:p>
        </p:txBody>
      </p:sp>
      <p:sp>
        <p:nvSpPr>
          <p:cNvPr id="61449" name="Text Box 9"/>
          <p:cNvSpPr txBox="1">
            <a:spLocks noChangeArrowheads="1"/>
          </p:cNvSpPr>
          <p:nvPr/>
        </p:nvSpPr>
        <p:spPr bwMode="auto">
          <a:xfrm>
            <a:off x="395536" y="2852936"/>
            <a:ext cx="3225874" cy="461665"/>
          </a:xfrm>
          <a:prstGeom prst="rect">
            <a:avLst/>
          </a:prstGeom>
          <a:noFill/>
          <a:ln w="25400">
            <a:noFill/>
            <a:miter lim="800000"/>
            <a:headEnd/>
            <a:tailEnd/>
          </a:ln>
          <a:effectLst/>
        </p:spPr>
        <p:txBody>
          <a:bodyPr wrap="square">
            <a:spAutoFit/>
          </a:bodyPr>
          <a:lstStyle>
            <a:defPPr>
              <a:defRPr lang="zh-CN"/>
            </a:defPPr>
            <a:lvl1pPr>
              <a:spcBef>
                <a:spcPct val="50000"/>
              </a:spcBef>
              <a:defRPr sz="2400" b="1">
                <a:solidFill>
                  <a:schemeClr val="hlink"/>
                </a:solidFill>
                <a:latin typeface="Arial" pitchFamily="34" charset="0"/>
              </a:defRPr>
            </a:lvl1pPr>
          </a:lstStyle>
          <a:p>
            <a:r>
              <a:rPr lang="en-US" altLang="zh-CN" dirty="0">
                <a:solidFill>
                  <a:srgbClr val="3333FF"/>
                </a:solidFill>
                <a:sym typeface="Wingdings" pitchFamily="2" charset="2"/>
              </a:rPr>
              <a:t> </a:t>
            </a:r>
            <a:r>
              <a:rPr lang="zh-CN" altLang="en-US" dirty="0">
                <a:solidFill>
                  <a:schemeClr val="tx1"/>
                </a:solidFill>
              </a:rPr>
              <a:t>非递归的算法思想</a:t>
            </a:r>
            <a:endParaRPr lang="en-US" altLang="zh-CN" dirty="0">
              <a:solidFill>
                <a:schemeClr val="tx1"/>
              </a:solidFill>
            </a:endParaRPr>
          </a:p>
        </p:txBody>
      </p:sp>
      <p:grpSp>
        <p:nvGrpSpPr>
          <p:cNvPr id="2" name="Group 10"/>
          <p:cNvGrpSpPr>
            <a:grpSpLocks/>
          </p:cNvGrpSpPr>
          <p:nvPr/>
        </p:nvGrpSpPr>
        <p:grpSpPr bwMode="auto">
          <a:xfrm>
            <a:off x="838200" y="3481536"/>
            <a:ext cx="6400800" cy="428625"/>
            <a:chOff x="384" y="1920"/>
            <a:chExt cx="4032" cy="270"/>
          </a:xfrm>
        </p:grpSpPr>
        <p:sp>
          <p:nvSpPr>
            <p:cNvPr id="61451" name="Rectangle 11"/>
            <p:cNvSpPr>
              <a:spLocks noChangeArrowheads="1"/>
            </p:cNvSpPr>
            <p:nvPr/>
          </p:nvSpPr>
          <p:spPr bwMode="auto">
            <a:xfrm>
              <a:off x="384" y="1968"/>
              <a:ext cx="292" cy="222"/>
            </a:xfrm>
            <a:prstGeom prst="rect">
              <a:avLst/>
            </a:prstGeom>
            <a:noFill/>
            <a:ln w="25400">
              <a:noFill/>
              <a:miter lim="800000"/>
              <a:headEnd/>
              <a:tailEnd/>
            </a:ln>
            <a:effectLst/>
          </p:spPr>
          <p:txBody>
            <a:bodyPr wrap="none" lIns="0" tIns="46800" rIns="0" bIns="46800" anchor="ctr"/>
            <a:lstStyle/>
            <a:p>
              <a:pPr algn="ctr"/>
              <a:r>
                <a:rPr lang="en-US" altLang="zh-CN" sz="2000" b="1">
                  <a:solidFill>
                    <a:schemeClr val="accent1"/>
                  </a:solidFill>
                </a:rPr>
                <a:t>A</a:t>
              </a:r>
            </a:p>
          </p:txBody>
        </p:sp>
        <p:sp>
          <p:nvSpPr>
            <p:cNvPr id="61452" name="Rectangle 12"/>
            <p:cNvSpPr>
              <a:spLocks noChangeArrowheads="1"/>
            </p:cNvSpPr>
            <p:nvPr/>
          </p:nvSpPr>
          <p:spPr bwMode="auto">
            <a:xfrm>
              <a:off x="720" y="1968"/>
              <a:ext cx="288" cy="192"/>
            </a:xfrm>
            <a:prstGeom prst="rect">
              <a:avLst/>
            </a:prstGeom>
            <a:noFill/>
            <a:ln w="25400">
              <a:solidFill>
                <a:schemeClr val="tx1"/>
              </a:solidFill>
              <a:miter lim="800000"/>
              <a:headEnd/>
              <a:tailEnd/>
            </a:ln>
            <a:effectLst/>
          </p:spPr>
          <p:txBody>
            <a:bodyPr wrap="none" lIns="0" tIns="46800" rIns="0" bIns="46800" anchor="ctr"/>
            <a:lstStyle/>
            <a:p>
              <a:pPr algn="ctr"/>
              <a:r>
                <a:rPr lang="en-US" altLang="zh-CN" sz="2000" b="1"/>
                <a:t>0</a:t>
              </a:r>
            </a:p>
          </p:txBody>
        </p:sp>
        <p:sp>
          <p:nvSpPr>
            <p:cNvPr id="61453" name="Rectangle 13"/>
            <p:cNvSpPr>
              <a:spLocks noChangeArrowheads="1"/>
            </p:cNvSpPr>
            <p:nvPr/>
          </p:nvSpPr>
          <p:spPr bwMode="auto">
            <a:xfrm>
              <a:off x="1056" y="1968"/>
              <a:ext cx="288" cy="192"/>
            </a:xfrm>
            <a:prstGeom prst="rect">
              <a:avLst/>
            </a:prstGeom>
            <a:noFill/>
            <a:ln w="25400">
              <a:solidFill>
                <a:schemeClr val="tx1"/>
              </a:solidFill>
              <a:miter lim="800000"/>
              <a:headEnd/>
              <a:tailEnd/>
            </a:ln>
            <a:effectLst/>
          </p:spPr>
          <p:txBody>
            <a:bodyPr wrap="none" lIns="0" tIns="46800" rIns="0" bIns="46800" anchor="ctr"/>
            <a:lstStyle/>
            <a:p>
              <a:pPr algn="ctr"/>
              <a:r>
                <a:rPr lang="en-US" altLang="zh-CN" sz="2000" b="1"/>
                <a:t>1</a:t>
              </a:r>
            </a:p>
          </p:txBody>
        </p:sp>
        <p:sp>
          <p:nvSpPr>
            <p:cNvPr id="61454" name="Rectangle 14"/>
            <p:cNvSpPr>
              <a:spLocks noChangeArrowheads="1"/>
            </p:cNvSpPr>
            <p:nvPr/>
          </p:nvSpPr>
          <p:spPr bwMode="auto">
            <a:xfrm>
              <a:off x="1392" y="1968"/>
              <a:ext cx="288" cy="192"/>
            </a:xfrm>
            <a:prstGeom prst="rect">
              <a:avLst/>
            </a:prstGeom>
            <a:noFill/>
            <a:ln w="25400">
              <a:solidFill>
                <a:schemeClr val="tx1"/>
              </a:solidFill>
              <a:miter lim="800000"/>
              <a:headEnd/>
              <a:tailEnd/>
            </a:ln>
            <a:effectLst/>
          </p:spPr>
          <p:txBody>
            <a:bodyPr wrap="none" lIns="0" tIns="46800" rIns="0" bIns="46800" anchor="ctr"/>
            <a:lstStyle/>
            <a:p>
              <a:pPr algn="ctr"/>
              <a:r>
                <a:rPr lang="en-US" altLang="zh-CN" sz="2000" b="1"/>
                <a:t>2</a:t>
              </a:r>
            </a:p>
          </p:txBody>
        </p:sp>
        <p:sp>
          <p:nvSpPr>
            <p:cNvPr id="61455" name="Rectangle 15"/>
            <p:cNvSpPr>
              <a:spLocks noChangeArrowheads="1"/>
            </p:cNvSpPr>
            <p:nvPr/>
          </p:nvSpPr>
          <p:spPr bwMode="auto">
            <a:xfrm>
              <a:off x="1728" y="1968"/>
              <a:ext cx="288" cy="192"/>
            </a:xfrm>
            <a:prstGeom prst="rect">
              <a:avLst/>
            </a:prstGeom>
            <a:noFill/>
            <a:ln w="25400">
              <a:solidFill>
                <a:schemeClr val="tx1"/>
              </a:solidFill>
              <a:miter lim="800000"/>
              <a:headEnd/>
              <a:tailEnd/>
            </a:ln>
            <a:effectLst/>
          </p:spPr>
          <p:txBody>
            <a:bodyPr wrap="none" lIns="0" tIns="46800" rIns="0" bIns="46800" anchor="ctr"/>
            <a:lstStyle/>
            <a:p>
              <a:pPr algn="ctr"/>
              <a:r>
                <a:rPr lang="en-US" altLang="zh-CN" sz="2000" b="1"/>
                <a:t>3</a:t>
              </a:r>
            </a:p>
          </p:txBody>
        </p:sp>
        <p:sp>
          <p:nvSpPr>
            <p:cNvPr id="61456" name="Rectangle 16"/>
            <p:cNvSpPr>
              <a:spLocks noChangeArrowheads="1"/>
            </p:cNvSpPr>
            <p:nvPr/>
          </p:nvSpPr>
          <p:spPr bwMode="auto">
            <a:xfrm>
              <a:off x="2112" y="1920"/>
              <a:ext cx="960" cy="192"/>
            </a:xfrm>
            <a:prstGeom prst="rect">
              <a:avLst/>
            </a:prstGeom>
            <a:noFill/>
            <a:ln w="25400">
              <a:noFill/>
              <a:miter lim="800000"/>
              <a:headEnd/>
              <a:tailEnd/>
            </a:ln>
            <a:effectLst/>
          </p:spPr>
          <p:txBody>
            <a:bodyPr wrap="none" lIns="0" tIns="46800" rIns="0" bIns="46800" anchor="ctr"/>
            <a:lstStyle/>
            <a:p>
              <a:pPr algn="ctr"/>
              <a:r>
                <a:rPr lang="en-US" altLang="zh-CN" sz="2000" b="1"/>
                <a:t>…… ……</a:t>
              </a:r>
            </a:p>
          </p:txBody>
        </p:sp>
        <p:sp>
          <p:nvSpPr>
            <p:cNvPr id="61457" name="Rectangle 17"/>
            <p:cNvSpPr>
              <a:spLocks noChangeArrowheads="1"/>
            </p:cNvSpPr>
            <p:nvPr/>
          </p:nvSpPr>
          <p:spPr bwMode="auto">
            <a:xfrm>
              <a:off x="3120" y="1968"/>
              <a:ext cx="288" cy="192"/>
            </a:xfrm>
            <a:prstGeom prst="rect">
              <a:avLst/>
            </a:prstGeom>
            <a:noFill/>
            <a:ln w="25400">
              <a:solidFill>
                <a:schemeClr val="tx1"/>
              </a:solidFill>
              <a:miter lim="800000"/>
              <a:headEnd/>
              <a:tailEnd/>
            </a:ln>
            <a:effectLst/>
          </p:spPr>
          <p:txBody>
            <a:bodyPr wrap="none" lIns="0" tIns="46800" rIns="0" bIns="46800" anchor="ctr"/>
            <a:lstStyle/>
            <a:p>
              <a:pPr algn="ctr"/>
              <a:r>
                <a:rPr lang="en-US" altLang="zh-CN" sz="2000" b="1" i="1"/>
                <a:t>n</a:t>
              </a:r>
              <a:r>
                <a:rPr lang="en-US" altLang="zh-CN" sz="2000" b="1">
                  <a:sym typeface="Symbol" pitchFamily="18" charset="2"/>
                </a:rPr>
                <a:t>4</a:t>
              </a:r>
              <a:endParaRPr lang="en-US" altLang="zh-CN" sz="2000" b="1"/>
            </a:p>
          </p:txBody>
        </p:sp>
        <p:sp>
          <p:nvSpPr>
            <p:cNvPr id="61458" name="Rectangle 18"/>
            <p:cNvSpPr>
              <a:spLocks noChangeArrowheads="1"/>
            </p:cNvSpPr>
            <p:nvPr/>
          </p:nvSpPr>
          <p:spPr bwMode="auto">
            <a:xfrm>
              <a:off x="3456" y="1968"/>
              <a:ext cx="288" cy="192"/>
            </a:xfrm>
            <a:prstGeom prst="rect">
              <a:avLst/>
            </a:prstGeom>
            <a:noFill/>
            <a:ln w="25400">
              <a:solidFill>
                <a:schemeClr val="tx1"/>
              </a:solidFill>
              <a:miter lim="800000"/>
              <a:headEnd/>
              <a:tailEnd/>
            </a:ln>
            <a:effectLst/>
          </p:spPr>
          <p:txBody>
            <a:bodyPr wrap="none" lIns="0" tIns="46800" rIns="0" bIns="46800" anchor="ctr"/>
            <a:lstStyle/>
            <a:p>
              <a:pPr algn="ctr"/>
              <a:r>
                <a:rPr lang="en-US" altLang="zh-CN" sz="2000" b="1" i="1"/>
                <a:t>n</a:t>
              </a:r>
              <a:r>
                <a:rPr lang="en-US" altLang="zh-CN" sz="2000" b="1">
                  <a:sym typeface="Symbol" pitchFamily="18" charset="2"/>
                </a:rPr>
                <a:t>3</a:t>
              </a:r>
              <a:endParaRPr lang="en-US" altLang="zh-CN" sz="2000" b="1"/>
            </a:p>
          </p:txBody>
        </p:sp>
        <p:sp>
          <p:nvSpPr>
            <p:cNvPr id="61459" name="Rectangle 19"/>
            <p:cNvSpPr>
              <a:spLocks noChangeArrowheads="1"/>
            </p:cNvSpPr>
            <p:nvPr/>
          </p:nvSpPr>
          <p:spPr bwMode="auto">
            <a:xfrm>
              <a:off x="3792" y="1968"/>
              <a:ext cx="288" cy="192"/>
            </a:xfrm>
            <a:prstGeom prst="rect">
              <a:avLst/>
            </a:prstGeom>
            <a:noFill/>
            <a:ln w="25400">
              <a:solidFill>
                <a:schemeClr val="tx1"/>
              </a:solidFill>
              <a:miter lim="800000"/>
              <a:headEnd/>
              <a:tailEnd/>
            </a:ln>
            <a:effectLst/>
          </p:spPr>
          <p:txBody>
            <a:bodyPr wrap="none" lIns="0" tIns="46800" rIns="0" bIns="46800" anchor="ctr"/>
            <a:lstStyle/>
            <a:p>
              <a:pPr algn="ctr"/>
              <a:r>
                <a:rPr lang="en-US" altLang="zh-CN" sz="2000" b="1" i="1"/>
                <a:t>n</a:t>
              </a:r>
              <a:r>
                <a:rPr lang="en-US" altLang="zh-CN" sz="2000" b="1">
                  <a:sym typeface="Symbol" pitchFamily="18" charset="2"/>
                </a:rPr>
                <a:t>2</a:t>
              </a:r>
              <a:endParaRPr lang="en-US" altLang="zh-CN" sz="2000" b="1"/>
            </a:p>
          </p:txBody>
        </p:sp>
        <p:sp>
          <p:nvSpPr>
            <p:cNvPr id="61460" name="Rectangle 20"/>
            <p:cNvSpPr>
              <a:spLocks noChangeArrowheads="1"/>
            </p:cNvSpPr>
            <p:nvPr/>
          </p:nvSpPr>
          <p:spPr bwMode="auto">
            <a:xfrm>
              <a:off x="4128" y="1968"/>
              <a:ext cx="288" cy="192"/>
            </a:xfrm>
            <a:prstGeom prst="rect">
              <a:avLst/>
            </a:prstGeom>
            <a:noFill/>
            <a:ln w="25400">
              <a:solidFill>
                <a:schemeClr val="tx1"/>
              </a:solidFill>
              <a:miter lim="800000"/>
              <a:headEnd/>
              <a:tailEnd/>
            </a:ln>
            <a:effectLst/>
          </p:spPr>
          <p:txBody>
            <a:bodyPr wrap="none" lIns="0" tIns="46800" rIns="0" bIns="46800" anchor="ctr"/>
            <a:lstStyle/>
            <a:p>
              <a:pPr algn="ctr"/>
              <a:r>
                <a:rPr lang="en-US" altLang="zh-CN" sz="2000" b="1" i="1"/>
                <a:t>n</a:t>
              </a:r>
              <a:r>
                <a:rPr lang="en-US" altLang="zh-CN" sz="2000" b="1">
                  <a:sym typeface="Symbol" pitchFamily="18" charset="2"/>
                </a:rPr>
                <a:t>1</a:t>
              </a:r>
              <a:endParaRPr lang="en-US" altLang="zh-CN" sz="2000" b="1"/>
            </a:p>
          </p:txBody>
        </p:sp>
      </p:grpSp>
      <p:grpSp>
        <p:nvGrpSpPr>
          <p:cNvPr id="3" name="Group 21"/>
          <p:cNvGrpSpPr>
            <a:grpSpLocks/>
          </p:cNvGrpSpPr>
          <p:nvPr/>
        </p:nvGrpSpPr>
        <p:grpSpPr bwMode="auto">
          <a:xfrm>
            <a:off x="1371600" y="3938736"/>
            <a:ext cx="5867400" cy="533400"/>
            <a:chOff x="720" y="2208"/>
            <a:chExt cx="3696" cy="336"/>
          </a:xfrm>
        </p:grpSpPr>
        <p:sp>
          <p:nvSpPr>
            <p:cNvPr id="61462" name="Rectangle 22"/>
            <p:cNvSpPr>
              <a:spLocks noChangeArrowheads="1"/>
            </p:cNvSpPr>
            <p:nvPr/>
          </p:nvSpPr>
          <p:spPr bwMode="auto">
            <a:xfrm>
              <a:off x="720" y="2352"/>
              <a:ext cx="624" cy="192"/>
            </a:xfrm>
            <a:prstGeom prst="rect">
              <a:avLst/>
            </a:prstGeom>
            <a:noFill/>
            <a:ln w="25400">
              <a:solidFill>
                <a:schemeClr val="tx1"/>
              </a:solidFill>
              <a:miter lim="800000"/>
              <a:headEnd/>
              <a:tailEnd/>
            </a:ln>
            <a:effectLst/>
          </p:spPr>
          <p:txBody>
            <a:bodyPr wrap="none" lIns="0" tIns="46800" rIns="0" bIns="46800" anchor="ctr"/>
            <a:lstStyle/>
            <a:p>
              <a:endParaRPr lang="zh-CN" altLang="en-US"/>
            </a:p>
          </p:txBody>
        </p:sp>
        <p:sp>
          <p:nvSpPr>
            <p:cNvPr id="61463" name="Rectangle 23"/>
            <p:cNvSpPr>
              <a:spLocks noChangeArrowheads="1"/>
            </p:cNvSpPr>
            <p:nvPr/>
          </p:nvSpPr>
          <p:spPr bwMode="auto">
            <a:xfrm>
              <a:off x="1392" y="2352"/>
              <a:ext cx="624" cy="192"/>
            </a:xfrm>
            <a:prstGeom prst="rect">
              <a:avLst/>
            </a:prstGeom>
            <a:noFill/>
            <a:ln w="25400">
              <a:solidFill>
                <a:schemeClr val="tx1"/>
              </a:solidFill>
              <a:miter lim="800000"/>
              <a:headEnd/>
              <a:tailEnd/>
            </a:ln>
            <a:effectLst/>
          </p:spPr>
          <p:txBody>
            <a:bodyPr wrap="none" lIns="0" tIns="46800" rIns="0" bIns="46800" anchor="ctr"/>
            <a:lstStyle/>
            <a:p>
              <a:endParaRPr lang="zh-CN" altLang="en-US"/>
            </a:p>
          </p:txBody>
        </p:sp>
        <p:sp>
          <p:nvSpPr>
            <p:cNvPr id="61464" name="Rectangle 24"/>
            <p:cNvSpPr>
              <a:spLocks noChangeArrowheads="1"/>
            </p:cNvSpPr>
            <p:nvPr/>
          </p:nvSpPr>
          <p:spPr bwMode="auto">
            <a:xfrm>
              <a:off x="3120" y="2352"/>
              <a:ext cx="624" cy="192"/>
            </a:xfrm>
            <a:prstGeom prst="rect">
              <a:avLst/>
            </a:prstGeom>
            <a:noFill/>
            <a:ln w="25400">
              <a:solidFill>
                <a:schemeClr val="tx1"/>
              </a:solidFill>
              <a:miter lim="800000"/>
              <a:headEnd/>
              <a:tailEnd/>
            </a:ln>
            <a:effectLst/>
          </p:spPr>
          <p:txBody>
            <a:bodyPr wrap="none" lIns="0" tIns="46800" rIns="0" bIns="46800" anchor="ctr"/>
            <a:lstStyle/>
            <a:p>
              <a:endParaRPr lang="zh-CN" altLang="en-US"/>
            </a:p>
          </p:txBody>
        </p:sp>
        <p:sp>
          <p:nvSpPr>
            <p:cNvPr id="61465" name="Rectangle 25"/>
            <p:cNvSpPr>
              <a:spLocks noChangeArrowheads="1"/>
            </p:cNvSpPr>
            <p:nvPr/>
          </p:nvSpPr>
          <p:spPr bwMode="auto">
            <a:xfrm>
              <a:off x="3792" y="2352"/>
              <a:ext cx="624" cy="192"/>
            </a:xfrm>
            <a:prstGeom prst="rect">
              <a:avLst/>
            </a:prstGeom>
            <a:noFill/>
            <a:ln w="25400">
              <a:solidFill>
                <a:schemeClr val="tx1"/>
              </a:solidFill>
              <a:miter lim="800000"/>
              <a:headEnd/>
              <a:tailEnd/>
            </a:ln>
            <a:effectLst/>
          </p:spPr>
          <p:txBody>
            <a:bodyPr wrap="none" lIns="0" tIns="46800" rIns="0" bIns="46800" anchor="ctr"/>
            <a:lstStyle/>
            <a:p>
              <a:endParaRPr lang="zh-CN" altLang="en-US"/>
            </a:p>
          </p:txBody>
        </p:sp>
        <p:sp>
          <p:nvSpPr>
            <p:cNvPr id="61466" name="Rectangle 26"/>
            <p:cNvSpPr>
              <a:spLocks noChangeArrowheads="1"/>
            </p:cNvSpPr>
            <p:nvPr/>
          </p:nvSpPr>
          <p:spPr bwMode="auto">
            <a:xfrm>
              <a:off x="2064" y="2304"/>
              <a:ext cx="1008" cy="192"/>
            </a:xfrm>
            <a:prstGeom prst="rect">
              <a:avLst/>
            </a:prstGeom>
            <a:noFill/>
            <a:ln w="25400">
              <a:noFill/>
              <a:miter lim="800000"/>
              <a:headEnd/>
              <a:tailEnd/>
            </a:ln>
            <a:effectLst/>
          </p:spPr>
          <p:txBody>
            <a:bodyPr wrap="none" lIns="0" tIns="46800" rIns="0" bIns="46800" anchor="ctr"/>
            <a:lstStyle/>
            <a:p>
              <a:pPr algn="ctr"/>
              <a:r>
                <a:rPr lang="en-US" altLang="zh-CN" b="1"/>
                <a:t>…… ……</a:t>
              </a:r>
            </a:p>
          </p:txBody>
        </p:sp>
        <p:sp>
          <p:nvSpPr>
            <p:cNvPr id="61467" name="Line 27"/>
            <p:cNvSpPr>
              <a:spLocks noChangeShapeType="1"/>
            </p:cNvSpPr>
            <p:nvPr/>
          </p:nvSpPr>
          <p:spPr bwMode="auto">
            <a:xfrm>
              <a:off x="864" y="2208"/>
              <a:ext cx="96" cy="144"/>
            </a:xfrm>
            <a:prstGeom prst="line">
              <a:avLst/>
            </a:prstGeom>
            <a:noFill/>
            <a:ln w="25400">
              <a:solidFill>
                <a:schemeClr val="tx1"/>
              </a:solidFill>
              <a:round/>
              <a:headEnd/>
              <a:tailEnd type="triangle" w="sm" len="med"/>
            </a:ln>
            <a:effectLst/>
          </p:spPr>
          <p:txBody>
            <a:bodyPr wrap="none" lIns="0" tIns="46800" rIns="0" bIns="46800" anchor="ctr"/>
            <a:lstStyle/>
            <a:p>
              <a:endParaRPr lang="zh-CN" altLang="en-US"/>
            </a:p>
          </p:txBody>
        </p:sp>
        <p:sp>
          <p:nvSpPr>
            <p:cNvPr id="61468" name="Line 28"/>
            <p:cNvSpPr>
              <a:spLocks noChangeShapeType="1"/>
            </p:cNvSpPr>
            <p:nvPr/>
          </p:nvSpPr>
          <p:spPr bwMode="auto">
            <a:xfrm flipH="1">
              <a:off x="1104" y="2208"/>
              <a:ext cx="96" cy="144"/>
            </a:xfrm>
            <a:prstGeom prst="line">
              <a:avLst/>
            </a:prstGeom>
            <a:noFill/>
            <a:ln w="25400">
              <a:solidFill>
                <a:schemeClr val="tx1"/>
              </a:solidFill>
              <a:round/>
              <a:headEnd/>
              <a:tailEnd type="triangle" w="sm" len="med"/>
            </a:ln>
            <a:effectLst/>
          </p:spPr>
          <p:txBody>
            <a:bodyPr wrap="none" lIns="0" tIns="46800" rIns="0" bIns="46800" anchor="ctr"/>
            <a:lstStyle/>
            <a:p>
              <a:endParaRPr lang="zh-CN" altLang="en-US"/>
            </a:p>
          </p:txBody>
        </p:sp>
        <p:sp>
          <p:nvSpPr>
            <p:cNvPr id="61469" name="Line 29"/>
            <p:cNvSpPr>
              <a:spLocks noChangeShapeType="1"/>
            </p:cNvSpPr>
            <p:nvPr/>
          </p:nvSpPr>
          <p:spPr bwMode="auto">
            <a:xfrm>
              <a:off x="1536" y="2208"/>
              <a:ext cx="96" cy="144"/>
            </a:xfrm>
            <a:prstGeom prst="line">
              <a:avLst/>
            </a:prstGeom>
            <a:noFill/>
            <a:ln w="25400">
              <a:solidFill>
                <a:schemeClr val="tx1"/>
              </a:solidFill>
              <a:round/>
              <a:headEnd/>
              <a:tailEnd type="triangle" w="sm" len="med"/>
            </a:ln>
            <a:effectLst/>
          </p:spPr>
          <p:txBody>
            <a:bodyPr wrap="none" lIns="0" tIns="46800" rIns="0" bIns="46800" anchor="ctr"/>
            <a:lstStyle/>
            <a:p>
              <a:endParaRPr lang="zh-CN" altLang="en-US"/>
            </a:p>
          </p:txBody>
        </p:sp>
        <p:sp>
          <p:nvSpPr>
            <p:cNvPr id="61470" name="Line 30"/>
            <p:cNvSpPr>
              <a:spLocks noChangeShapeType="1"/>
            </p:cNvSpPr>
            <p:nvPr/>
          </p:nvSpPr>
          <p:spPr bwMode="auto">
            <a:xfrm flipH="1">
              <a:off x="1776" y="2208"/>
              <a:ext cx="96" cy="144"/>
            </a:xfrm>
            <a:prstGeom prst="line">
              <a:avLst/>
            </a:prstGeom>
            <a:noFill/>
            <a:ln w="25400">
              <a:solidFill>
                <a:schemeClr val="tx1"/>
              </a:solidFill>
              <a:round/>
              <a:headEnd/>
              <a:tailEnd type="triangle" w="sm" len="med"/>
            </a:ln>
            <a:effectLst/>
          </p:spPr>
          <p:txBody>
            <a:bodyPr wrap="none" lIns="0" tIns="46800" rIns="0" bIns="46800" anchor="ctr"/>
            <a:lstStyle/>
            <a:p>
              <a:endParaRPr lang="zh-CN" altLang="en-US"/>
            </a:p>
          </p:txBody>
        </p:sp>
        <p:sp>
          <p:nvSpPr>
            <p:cNvPr id="61471" name="Line 31"/>
            <p:cNvSpPr>
              <a:spLocks noChangeShapeType="1"/>
            </p:cNvSpPr>
            <p:nvPr/>
          </p:nvSpPr>
          <p:spPr bwMode="auto">
            <a:xfrm>
              <a:off x="3264" y="2208"/>
              <a:ext cx="96" cy="144"/>
            </a:xfrm>
            <a:prstGeom prst="line">
              <a:avLst/>
            </a:prstGeom>
            <a:noFill/>
            <a:ln w="25400">
              <a:solidFill>
                <a:schemeClr val="tx1"/>
              </a:solidFill>
              <a:round/>
              <a:headEnd/>
              <a:tailEnd type="triangle" w="sm" len="med"/>
            </a:ln>
            <a:effectLst/>
          </p:spPr>
          <p:txBody>
            <a:bodyPr wrap="none" lIns="0" tIns="46800" rIns="0" bIns="46800" anchor="ctr"/>
            <a:lstStyle/>
            <a:p>
              <a:endParaRPr lang="zh-CN" altLang="en-US"/>
            </a:p>
          </p:txBody>
        </p:sp>
        <p:sp>
          <p:nvSpPr>
            <p:cNvPr id="61472" name="Line 32"/>
            <p:cNvSpPr>
              <a:spLocks noChangeShapeType="1"/>
            </p:cNvSpPr>
            <p:nvPr/>
          </p:nvSpPr>
          <p:spPr bwMode="auto">
            <a:xfrm flipH="1">
              <a:off x="3504" y="2208"/>
              <a:ext cx="96" cy="144"/>
            </a:xfrm>
            <a:prstGeom prst="line">
              <a:avLst/>
            </a:prstGeom>
            <a:noFill/>
            <a:ln w="25400">
              <a:solidFill>
                <a:schemeClr val="tx1"/>
              </a:solidFill>
              <a:round/>
              <a:headEnd/>
              <a:tailEnd type="triangle" w="sm" len="med"/>
            </a:ln>
            <a:effectLst/>
          </p:spPr>
          <p:txBody>
            <a:bodyPr wrap="none" lIns="0" tIns="46800" rIns="0" bIns="46800" anchor="ctr"/>
            <a:lstStyle/>
            <a:p>
              <a:endParaRPr lang="zh-CN" altLang="en-US"/>
            </a:p>
          </p:txBody>
        </p:sp>
        <p:sp>
          <p:nvSpPr>
            <p:cNvPr id="61473" name="Line 33"/>
            <p:cNvSpPr>
              <a:spLocks noChangeShapeType="1"/>
            </p:cNvSpPr>
            <p:nvPr/>
          </p:nvSpPr>
          <p:spPr bwMode="auto">
            <a:xfrm>
              <a:off x="3936" y="2208"/>
              <a:ext cx="96" cy="144"/>
            </a:xfrm>
            <a:prstGeom prst="line">
              <a:avLst/>
            </a:prstGeom>
            <a:noFill/>
            <a:ln w="25400">
              <a:solidFill>
                <a:schemeClr val="tx1"/>
              </a:solidFill>
              <a:round/>
              <a:headEnd/>
              <a:tailEnd type="triangle" w="sm" len="med"/>
            </a:ln>
            <a:effectLst/>
          </p:spPr>
          <p:txBody>
            <a:bodyPr wrap="none" lIns="0" tIns="46800" rIns="0" bIns="46800" anchor="ctr"/>
            <a:lstStyle/>
            <a:p>
              <a:endParaRPr lang="zh-CN" altLang="en-US"/>
            </a:p>
          </p:txBody>
        </p:sp>
        <p:sp>
          <p:nvSpPr>
            <p:cNvPr id="61474" name="Line 34"/>
            <p:cNvSpPr>
              <a:spLocks noChangeShapeType="1"/>
            </p:cNvSpPr>
            <p:nvPr/>
          </p:nvSpPr>
          <p:spPr bwMode="auto">
            <a:xfrm flipH="1">
              <a:off x="4176" y="2208"/>
              <a:ext cx="96" cy="144"/>
            </a:xfrm>
            <a:prstGeom prst="line">
              <a:avLst/>
            </a:prstGeom>
            <a:noFill/>
            <a:ln w="25400">
              <a:solidFill>
                <a:schemeClr val="tx1"/>
              </a:solidFill>
              <a:round/>
              <a:headEnd/>
              <a:tailEnd type="triangle" w="sm" len="med"/>
            </a:ln>
            <a:effectLst/>
          </p:spPr>
          <p:txBody>
            <a:bodyPr wrap="none" lIns="0" tIns="46800" rIns="0" bIns="46800" anchor="ctr"/>
            <a:lstStyle/>
            <a:p>
              <a:endParaRPr lang="zh-CN" altLang="en-US"/>
            </a:p>
          </p:txBody>
        </p:sp>
      </p:grpSp>
      <p:grpSp>
        <p:nvGrpSpPr>
          <p:cNvPr id="4" name="Group 35"/>
          <p:cNvGrpSpPr>
            <a:grpSpLocks/>
          </p:cNvGrpSpPr>
          <p:nvPr/>
        </p:nvGrpSpPr>
        <p:grpSpPr bwMode="auto">
          <a:xfrm>
            <a:off x="1371600" y="4548336"/>
            <a:ext cx="5867400" cy="533400"/>
            <a:chOff x="720" y="2592"/>
            <a:chExt cx="3696" cy="336"/>
          </a:xfrm>
        </p:grpSpPr>
        <p:sp>
          <p:nvSpPr>
            <p:cNvPr id="61476" name="Rectangle 36"/>
            <p:cNvSpPr>
              <a:spLocks noChangeArrowheads="1"/>
            </p:cNvSpPr>
            <p:nvPr/>
          </p:nvSpPr>
          <p:spPr bwMode="auto">
            <a:xfrm>
              <a:off x="720" y="2736"/>
              <a:ext cx="1296" cy="192"/>
            </a:xfrm>
            <a:prstGeom prst="rect">
              <a:avLst/>
            </a:prstGeom>
            <a:noFill/>
            <a:ln w="25400">
              <a:solidFill>
                <a:schemeClr val="tx1"/>
              </a:solidFill>
              <a:miter lim="800000"/>
              <a:headEnd/>
              <a:tailEnd/>
            </a:ln>
            <a:effectLst/>
          </p:spPr>
          <p:txBody>
            <a:bodyPr wrap="none" lIns="0" tIns="46800" rIns="0" bIns="46800" anchor="ctr"/>
            <a:lstStyle/>
            <a:p>
              <a:endParaRPr lang="zh-CN" altLang="en-US"/>
            </a:p>
          </p:txBody>
        </p:sp>
        <p:sp>
          <p:nvSpPr>
            <p:cNvPr id="61477" name="Rectangle 37"/>
            <p:cNvSpPr>
              <a:spLocks noChangeArrowheads="1"/>
            </p:cNvSpPr>
            <p:nvPr/>
          </p:nvSpPr>
          <p:spPr bwMode="auto">
            <a:xfrm>
              <a:off x="3120" y="2736"/>
              <a:ext cx="1296" cy="192"/>
            </a:xfrm>
            <a:prstGeom prst="rect">
              <a:avLst/>
            </a:prstGeom>
            <a:noFill/>
            <a:ln w="25400">
              <a:solidFill>
                <a:schemeClr val="tx1"/>
              </a:solidFill>
              <a:miter lim="800000"/>
              <a:headEnd/>
              <a:tailEnd/>
            </a:ln>
            <a:effectLst/>
          </p:spPr>
          <p:txBody>
            <a:bodyPr wrap="none" lIns="0" tIns="46800" rIns="0" bIns="46800" anchor="ctr"/>
            <a:lstStyle/>
            <a:p>
              <a:endParaRPr lang="zh-CN" altLang="en-US"/>
            </a:p>
          </p:txBody>
        </p:sp>
        <p:sp>
          <p:nvSpPr>
            <p:cNvPr id="61478" name="Rectangle 38"/>
            <p:cNvSpPr>
              <a:spLocks noChangeArrowheads="1"/>
            </p:cNvSpPr>
            <p:nvPr/>
          </p:nvSpPr>
          <p:spPr bwMode="auto">
            <a:xfrm>
              <a:off x="2064" y="2688"/>
              <a:ext cx="1008" cy="192"/>
            </a:xfrm>
            <a:prstGeom prst="rect">
              <a:avLst/>
            </a:prstGeom>
            <a:noFill/>
            <a:ln w="25400">
              <a:noFill/>
              <a:miter lim="800000"/>
              <a:headEnd/>
              <a:tailEnd/>
            </a:ln>
            <a:effectLst/>
          </p:spPr>
          <p:txBody>
            <a:bodyPr wrap="none" lIns="0" tIns="46800" rIns="0" bIns="46800" anchor="ctr"/>
            <a:lstStyle/>
            <a:p>
              <a:pPr algn="ctr"/>
              <a:r>
                <a:rPr lang="en-US" altLang="zh-CN" b="1"/>
                <a:t>…… ……</a:t>
              </a:r>
            </a:p>
          </p:txBody>
        </p:sp>
        <p:sp>
          <p:nvSpPr>
            <p:cNvPr id="61479" name="Line 39"/>
            <p:cNvSpPr>
              <a:spLocks noChangeShapeType="1"/>
            </p:cNvSpPr>
            <p:nvPr/>
          </p:nvSpPr>
          <p:spPr bwMode="auto">
            <a:xfrm>
              <a:off x="1008" y="2592"/>
              <a:ext cx="192" cy="144"/>
            </a:xfrm>
            <a:prstGeom prst="line">
              <a:avLst/>
            </a:prstGeom>
            <a:noFill/>
            <a:ln w="25400">
              <a:solidFill>
                <a:schemeClr val="tx1"/>
              </a:solidFill>
              <a:round/>
              <a:headEnd/>
              <a:tailEnd type="triangle" w="sm" len="med"/>
            </a:ln>
            <a:effectLst/>
          </p:spPr>
          <p:txBody>
            <a:bodyPr wrap="none" lIns="0" tIns="46800" rIns="0" bIns="46800" anchor="ctr"/>
            <a:lstStyle/>
            <a:p>
              <a:endParaRPr lang="zh-CN" altLang="en-US"/>
            </a:p>
          </p:txBody>
        </p:sp>
        <p:sp>
          <p:nvSpPr>
            <p:cNvPr id="61480" name="Line 40"/>
            <p:cNvSpPr>
              <a:spLocks noChangeShapeType="1"/>
            </p:cNvSpPr>
            <p:nvPr/>
          </p:nvSpPr>
          <p:spPr bwMode="auto">
            <a:xfrm flipH="1">
              <a:off x="1488" y="2592"/>
              <a:ext cx="192" cy="144"/>
            </a:xfrm>
            <a:prstGeom prst="line">
              <a:avLst/>
            </a:prstGeom>
            <a:noFill/>
            <a:ln w="25400">
              <a:solidFill>
                <a:schemeClr val="tx1"/>
              </a:solidFill>
              <a:round/>
              <a:headEnd/>
              <a:tailEnd type="triangle" w="sm" len="med"/>
            </a:ln>
            <a:effectLst/>
          </p:spPr>
          <p:txBody>
            <a:bodyPr wrap="none" lIns="0" tIns="46800" rIns="0" bIns="46800" anchor="ctr"/>
            <a:lstStyle/>
            <a:p>
              <a:endParaRPr lang="zh-CN" altLang="en-US"/>
            </a:p>
          </p:txBody>
        </p:sp>
        <p:sp>
          <p:nvSpPr>
            <p:cNvPr id="61481" name="Line 41"/>
            <p:cNvSpPr>
              <a:spLocks noChangeShapeType="1"/>
            </p:cNvSpPr>
            <p:nvPr/>
          </p:nvSpPr>
          <p:spPr bwMode="auto">
            <a:xfrm>
              <a:off x="3456" y="2592"/>
              <a:ext cx="192" cy="144"/>
            </a:xfrm>
            <a:prstGeom prst="line">
              <a:avLst/>
            </a:prstGeom>
            <a:noFill/>
            <a:ln w="25400">
              <a:solidFill>
                <a:schemeClr val="tx1"/>
              </a:solidFill>
              <a:round/>
              <a:headEnd/>
              <a:tailEnd type="triangle" w="sm" len="med"/>
            </a:ln>
            <a:effectLst/>
          </p:spPr>
          <p:txBody>
            <a:bodyPr wrap="none" lIns="0" tIns="46800" rIns="0" bIns="46800" anchor="ctr"/>
            <a:lstStyle/>
            <a:p>
              <a:endParaRPr lang="zh-CN" altLang="en-US"/>
            </a:p>
          </p:txBody>
        </p:sp>
        <p:sp>
          <p:nvSpPr>
            <p:cNvPr id="61482" name="Line 42"/>
            <p:cNvSpPr>
              <a:spLocks noChangeShapeType="1"/>
            </p:cNvSpPr>
            <p:nvPr/>
          </p:nvSpPr>
          <p:spPr bwMode="auto">
            <a:xfrm flipH="1">
              <a:off x="3936" y="2592"/>
              <a:ext cx="192" cy="144"/>
            </a:xfrm>
            <a:prstGeom prst="line">
              <a:avLst/>
            </a:prstGeom>
            <a:noFill/>
            <a:ln w="25400">
              <a:solidFill>
                <a:schemeClr val="tx1"/>
              </a:solidFill>
              <a:round/>
              <a:headEnd/>
              <a:tailEnd type="triangle" w="sm" len="med"/>
            </a:ln>
            <a:effectLst/>
          </p:spPr>
          <p:txBody>
            <a:bodyPr wrap="none" lIns="0" tIns="46800" rIns="0" bIns="46800" anchor="ctr"/>
            <a:lstStyle/>
            <a:p>
              <a:endParaRPr lang="zh-CN" altLang="en-US"/>
            </a:p>
          </p:txBody>
        </p:sp>
      </p:grpSp>
      <p:grpSp>
        <p:nvGrpSpPr>
          <p:cNvPr id="5" name="Group 43"/>
          <p:cNvGrpSpPr>
            <a:grpSpLocks/>
          </p:cNvGrpSpPr>
          <p:nvPr/>
        </p:nvGrpSpPr>
        <p:grpSpPr bwMode="auto">
          <a:xfrm>
            <a:off x="1371600" y="5157936"/>
            <a:ext cx="5867400" cy="1295400"/>
            <a:chOff x="720" y="3024"/>
            <a:chExt cx="3696" cy="816"/>
          </a:xfrm>
        </p:grpSpPr>
        <p:sp>
          <p:nvSpPr>
            <p:cNvPr id="61484" name="Rectangle 44"/>
            <p:cNvSpPr>
              <a:spLocks noChangeArrowheads="1"/>
            </p:cNvSpPr>
            <p:nvPr/>
          </p:nvSpPr>
          <p:spPr bwMode="auto">
            <a:xfrm>
              <a:off x="1200" y="3024"/>
              <a:ext cx="2640" cy="192"/>
            </a:xfrm>
            <a:prstGeom prst="rect">
              <a:avLst/>
            </a:prstGeom>
            <a:noFill/>
            <a:ln w="25400">
              <a:noFill/>
              <a:miter lim="800000"/>
              <a:headEnd/>
              <a:tailEnd/>
            </a:ln>
            <a:effectLst/>
          </p:spPr>
          <p:txBody>
            <a:bodyPr wrap="none" lIns="0" tIns="46800" rIns="0" bIns="46800" anchor="ctr"/>
            <a:lstStyle/>
            <a:p>
              <a:pPr algn="ctr"/>
              <a:r>
                <a:rPr lang="en-US" altLang="zh-CN" b="1"/>
                <a:t>…… …… …… ……</a:t>
              </a:r>
            </a:p>
          </p:txBody>
        </p:sp>
        <p:sp>
          <p:nvSpPr>
            <p:cNvPr id="61485" name="Rectangle 45"/>
            <p:cNvSpPr>
              <a:spLocks noChangeArrowheads="1"/>
            </p:cNvSpPr>
            <p:nvPr/>
          </p:nvSpPr>
          <p:spPr bwMode="auto">
            <a:xfrm>
              <a:off x="720" y="3312"/>
              <a:ext cx="1776" cy="192"/>
            </a:xfrm>
            <a:prstGeom prst="rect">
              <a:avLst/>
            </a:prstGeom>
            <a:noFill/>
            <a:ln w="25400">
              <a:solidFill>
                <a:schemeClr val="tx1"/>
              </a:solidFill>
              <a:miter lim="800000"/>
              <a:headEnd/>
              <a:tailEnd/>
            </a:ln>
            <a:effectLst/>
          </p:spPr>
          <p:txBody>
            <a:bodyPr wrap="none" lIns="0" tIns="46800" rIns="0" bIns="46800" anchor="ctr"/>
            <a:lstStyle/>
            <a:p>
              <a:endParaRPr lang="zh-CN" altLang="en-US"/>
            </a:p>
          </p:txBody>
        </p:sp>
        <p:sp>
          <p:nvSpPr>
            <p:cNvPr id="61486" name="Rectangle 46"/>
            <p:cNvSpPr>
              <a:spLocks noChangeArrowheads="1"/>
            </p:cNvSpPr>
            <p:nvPr/>
          </p:nvSpPr>
          <p:spPr bwMode="auto">
            <a:xfrm>
              <a:off x="2640" y="3312"/>
              <a:ext cx="1776" cy="192"/>
            </a:xfrm>
            <a:prstGeom prst="rect">
              <a:avLst/>
            </a:prstGeom>
            <a:noFill/>
            <a:ln w="25400">
              <a:solidFill>
                <a:schemeClr val="tx1"/>
              </a:solidFill>
              <a:miter lim="800000"/>
              <a:headEnd/>
              <a:tailEnd/>
            </a:ln>
            <a:effectLst/>
          </p:spPr>
          <p:txBody>
            <a:bodyPr wrap="none" lIns="0" tIns="46800" rIns="0" bIns="46800" anchor="ctr"/>
            <a:lstStyle/>
            <a:p>
              <a:endParaRPr lang="zh-CN" altLang="en-US"/>
            </a:p>
          </p:txBody>
        </p:sp>
        <p:sp>
          <p:nvSpPr>
            <p:cNvPr id="61487" name="Rectangle 47"/>
            <p:cNvSpPr>
              <a:spLocks noChangeArrowheads="1"/>
            </p:cNvSpPr>
            <p:nvPr/>
          </p:nvSpPr>
          <p:spPr bwMode="auto">
            <a:xfrm>
              <a:off x="720" y="3648"/>
              <a:ext cx="3696" cy="192"/>
            </a:xfrm>
            <a:prstGeom prst="rect">
              <a:avLst/>
            </a:prstGeom>
            <a:noFill/>
            <a:ln w="25400">
              <a:solidFill>
                <a:schemeClr val="tx1"/>
              </a:solidFill>
              <a:miter lim="800000"/>
              <a:headEnd/>
              <a:tailEnd/>
            </a:ln>
            <a:effectLst/>
          </p:spPr>
          <p:txBody>
            <a:bodyPr wrap="none" lIns="0" tIns="46800" rIns="0" bIns="46800" anchor="ctr"/>
            <a:lstStyle/>
            <a:p>
              <a:endParaRPr lang="zh-CN" altLang="en-US"/>
            </a:p>
          </p:txBody>
        </p:sp>
        <p:sp>
          <p:nvSpPr>
            <p:cNvPr id="61488" name="Line 48"/>
            <p:cNvSpPr>
              <a:spLocks noChangeShapeType="1"/>
            </p:cNvSpPr>
            <p:nvPr/>
          </p:nvSpPr>
          <p:spPr bwMode="auto">
            <a:xfrm>
              <a:off x="1584" y="3504"/>
              <a:ext cx="384" cy="144"/>
            </a:xfrm>
            <a:prstGeom prst="line">
              <a:avLst/>
            </a:prstGeom>
            <a:noFill/>
            <a:ln w="25400">
              <a:solidFill>
                <a:schemeClr val="tx1"/>
              </a:solidFill>
              <a:round/>
              <a:headEnd/>
              <a:tailEnd type="triangle" w="sm" len="med"/>
            </a:ln>
            <a:effectLst/>
          </p:spPr>
          <p:txBody>
            <a:bodyPr wrap="none" lIns="0" tIns="46800" rIns="0" bIns="46800" anchor="ctr"/>
            <a:lstStyle/>
            <a:p>
              <a:endParaRPr lang="zh-CN" altLang="en-US"/>
            </a:p>
          </p:txBody>
        </p:sp>
        <p:sp>
          <p:nvSpPr>
            <p:cNvPr id="61489" name="Line 49"/>
            <p:cNvSpPr>
              <a:spLocks noChangeShapeType="1"/>
            </p:cNvSpPr>
            <p:nvPr/>
          </p:nvSpPr>
          <p:spPr bwMode="auto">
            <a:xfrm flipH="1">
              <a:off x="3120" y="3504"/>
              <a:ext cx="384" cy="144"/>
            </a:xfrm>
            <a:prstGeom prst="line">
              <a:avLst/>
            </a:prstGeom>
            <a:noFill/>
            <a:ln w="25400">
              <a:solidFill>
                <a:schemeClr val="tx1"/>
              </a:solidFill>
              <a:round/>
              <a:headEnd/>
              <a:tailEnd type="triangle" w="sm" len="med"/>
            </a:ln>
            <a:effectLst/>
          </p:spPr>
          <p:txBody>
            <a:bodyPr wrap="none" lIns="0" tIns="46800" rIns="0" bIns="46800" anchor="ctr"/>
            <a:lstStyle/>
            <a:p>
              <a:endParaRPr lang="zh-CN" altLang="en-US"/>
            </a:p>
          </p:txBody>
        </p:sp>
      </p:grpSp>
      <p:sp>
        <p:nvSpPr>
          <p:cNvPr id="61490" name="AutoShape 50" descr="再生纸"/>
          <p:cNvSpPr>
            <a:spLocks noChangeArrowheads="1"/>
          </p:cNvSpPr>
          <p:nvPr/>
        </p:nvSpPr>
        <p:spPr bwMode="auto">
          <a:xfrm>
            <a:off x="4419600" y="691731"/>
            <a:ext cx="3886200" cy="2114544"/>
          </a:xfrm>
          <a:prstGeom prst="roundRect">
            <a:avLst>
              <a:gd name="adj" fmla="val 8713"/>
            </a:avLst>
          </a:prstGeom>
          <a:blipFill dpi="0" rotWithShape="0">
            <a:blip r:embed="rId4"/>
            <a:srcRect/>
            <a:tile tx="0" ty="0" sx="100000" sy="100000" flip="none" algn="tl"/>
          </a:blipFill>
          <a:ln w="25400">
            <a:noFill/>
            <a:round/>
            <a:headEnd/>
            <a:tailEnd/>
          </a:ln>
          <a:effectLst>
            <a:outerShdw dist="107763" dir="2700000" algn="ctr" rotWithShape="0">
              <a:schemeClr val="bg2"/>
            </a:outerShdw>
          </a:effectLst>
        </p:spPr>
        <p:txBody>
          <a:bodyPr anchor="ctr"/>
          <a:lstStyle/>
          <a:p>
            <a:pPr marL="661988" indent="-661988">
              <a:lnSpc>
                <a:spcPct val="125000"/>
              </a:lnSpc>
            </a:pPr>
            <a:r>
              <a:rPr lang="zh-CN" altLang="en-US" sz="2000" b="1" dirty="0">
                <a:solidFill>
                  <a:srgbClr val="C00000"/>
                </a:solidFill>
                <a:latin typeface="黑体" panose="02010609060101010101" pitchFamily="49" charset="-122"/>
                <a:ea typeface="黑体" panose="02010609060101010101" pitchFamily="49" charset="-122"/>
              </a:rPr>
              <a:t>注意</a:t>
            </a:r>
            <a:r>
              <a:rPr lang="en-US" altLang="zh-CN" sz="2000" b="1" dirty="0">
                <a:solidFill>
                  <a:srgbClr val="C00000"/>
                </a:solidFill>
                <a:latin typeface="黑体" panose="02010609060101010101" pitchFamily="49" charset="-122"/>
                <a:ea typeface="黑体" panose="02010609060101010101" pitchFamily="49" charset="-122"/>
              </a:rPr>
              <a:t>:  </a:t>
            </a:r>
            <a:r>
              <a:rPr lang="zh-CN" altLang="en-US" sz="2000" b="1" dirty="0"/>
              <a:t>归并排序需要</a:t>
            </a:r>
            <a:r>
              <a:rPr lang="zh-CN" altLang="en-US" sz="2000" b="1" dirty="0">
                <a:solidFill>
                  <a:srgbClr val="3333FF"/>
                </a:solidFill>
              </a:rPr>
              <a:t>线性的额外存储</a:t>
            </a:r>
            <a:r>
              <a:rPr lang="en-US" altLang="zh-CN" sz="2000" b="1" dirty="0"/>
              <a:t>, </a:t>
            </a:r>
            <a:r>
              <a:rPr lang="zh-CN" altLang="en-US" sz="2000" b="1" dirty="0"/>
              <a:t>并且经常复制临时数组导致效率降低。</a:t>
            </a:r>
            <a:r>
              <a:rPr lang="en-US" altLang="zh-CN" sz="2000" b="1" dirty="0"/>
              <a:t> </a:t>
            </a:r>
            <a:r>
              <a:rPr lang="zh-CN" altLang="en-US" sz="2000" b="1" dirty="0"/>
              <a:t>它</a:t>
            </a:r>
            <a:r>
              <a:rPr lang="zh-CN" altLang="en-US" sz="2000" b="1" dirty="0">
                <a:solidFill>
                  <a:srgbClr val="3333FF"/>
                </a:solidFill>
              </a:rPr>
              <a:t>很少用于内部排序</a:t>
            </a:r>
            <a:r>
              <a:rPr lang="zh-CN" altLang="en-US" sz="2000" b="1" dirty="0"/>
              <a:t>，然而在</a:t>
            </a:r>
            <a:r>
              <a:rPr lang="zh-CN" altLang="en-US" sz="2000" b="1" dirty="0">
                <a:solidFill>
                  <a:srgbClr val="3333FF"/>
                </a:solidFill>
              </a:rPr>
              <a:t>外部排序</a:t>
            </a:r>
            <a:r>
              <a:rPr lang="zh-CN" altLang="en-US" sz="2000" b="1" dirty="0"/>
              <a:t>中非常常用。</a:t>
            </a:r>
            <a:endParaRPr lang="en-US" altLang="zh-CN" sz="2000" b="1" dirty="0"/>
          </a:p>
        </p:txBody>
      </p:sp>
    </p:spTree>
    <p:extLst>
      <p:ext uri="{BB962C8B-B14F-4D97-AF65-F5344CB8AC3E}">
        <p14:creationId xmlns:p14="http://schemas.microsoft.com/office/powerpoint/2010/main" val="2621414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443"/>
                                        </p:tgtEl>
                                        <p:attrNameLst>
                                          <p:attrName>style.visibility</p:attrName>
                                        </p:attrNameLst>
                                      </p:cBhvr>
                                      <p:to>
                                        <p:strVal val="visible"/>
                                      </p:to>
                                    </p:set>
                                    <p:animEffect transition="in" filter="wipe(left)">
                                      <p:cBhvr>
                                        <p:cTn id="7" dur="500"/>
                                        <p:tgtEl>
                                          <p:spTgt spid="614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44"/>
                                        </p:tgtEl>
                                        <p:attrNameLst>
                                          <p:attrName>style.visibility</p:attrName>
                                        </p:attrNameLst>
                                      </p:cBhvr>
                                      <p:to>
                                        <p:strVal val="visible"/>
                                      </p:to>
                                    </p:set>
                                    <p:animEffect transition="in" filter="wipe(left)">
                                      <p:cBhvr>
                                        <p:cTn id="12" dur="500"/>
                                        <p:tgtEl>
                                          <p:spTgt spid="614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45"/>
                                        </p:tgtEl>
                                        <p:attrNameLst>
                                          <p:attrName>style.visibility</p:attrName>
                                        </p:attrNameLst>
                                      </p:cBhvr>
                                      <p:to>
                                        <p:strVal val="visible"/>
                                      </p:to>
                                    </p:set>
                                    <p:animEffect transition="in" filter="wipe(left)">
                                      <p:cBhvr>
                                        <p:cTn id="17" dur="500"/>
                                        <p:tgtEl>
                                          <p:spTgt spid="614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446"/>
                                        </p:tgtEl>
                                        <p:attrNameLst>
                                          <p:attrName>style.visibility</p:attrName>
                                        </p:attrNameLst>
                                      </p:cBhvr>
                                      <p:to>
                                        <p:strVal val="visible"/>
                                      </p:to>
                                    </p:set>
                                    <p:animEffect transition="in" filter="wipe(left)">
                                      <p:cBhvr>
                                        <p:cTn id="22" dur="500"/>
                                        <p:tgtEl>
                                          <p:spTgt spid="6144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1447"/>
                                        </p:tgtEl>
                                        <p:attrNameLst>
                                          <p:attrName>style.visibility</p:attrName>
                                        </p:attrNameLst>
                                      </p:cBhvr>
                                      <p:to>
                                        <p:strVal val="visible"/>
                                      </p:to>
                                    </p:set>
                                    <p:animEffect transition="in" filter="wipe(left)">
                                      <p:cBhvr>
                                        <p:cTn id="27" dur="500"/>
                                        <p:tgtEl>
                                          <p:spTgt spid="6144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1448"/>
                                        </p:tgtEl>
                                        <p:attrNameLst>
                                          <p:attrName>style.visibility</p:attrName>
                                        </p:attrNameLst>
                                      </p:cBhvr>
                                      <p:to>
                                        <p:strVal val="visible"/>
                                      </p:to>
                                    </p:set>
                                    <p:animEffect transition="in" filter="wipe(left)">
                                      <p:cBhvr>
                                        <p:cTn id="32" dur="500"/>
                                        <p:tgtEl>
                                          <p:spTgt spid="6144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1449"/>
                                        </p:tgtEl>
                                        <p:attrNameLst>
                                          <p:attrName>style.visibility</p:attrName>
                                        </p:attrNameLst>
                                      </p:cBhvr>
                                      <p:to>
                                        <p:strVal val="visible"/>
                                      </p:to>
                                    </p:set>
                                    <p:animEffect transition="in" filter="wipe(left)">
                                      <p:cBhvr>
                                        <p:cTn id="37" dur="500"/>
                                        <p:tgtEl>
                                          <p:spTgt spid="61449"/>
                                        </p:tgtEl>
                                      </p:cBhvr>
                                    </p:animEffect>
                                  </p:childTnLst>
                                  <p:subTnLst>
                                    <p:audio>
                                      <p:cMediaNode>
                                        <p:cTn display="0" masterRel="sameClick">
                                          <p:stCondLst>
                                            <p:cond evt="begin" delay="0">
                                              <p:tn val="35"/>
                                            </p:cond>
                                          </p:stCondLst>
                                          <p:endCondLst>
                                            <p:cond evt="onStopAudio" delay="0">
                                              <p:tgtEl>
                                                <p:sldTgt/>
                                              </p:tgtEl>
                                            </p:cond>
                                          </p:endCondLst>
                                        </p:cTn>
                                        <p:tgtEl>
                                          <p:sndTgt r:embed="rId2" name="TYPE.WAV"/>
                                        </p:tgtEl>
                                      </p:cMediaNode>
                                    </p:audio>
                                  </p:sub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left)">
                                      <p:cBhvr>
                                        <p:cTn id="42" dur="500"/>
                                        <p:tgtEl>
                                          <p:spTgt spid="2"/>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up)">
                                      <p:cBhvr>
                                        <p:cTn id="47" dur="500"/>
                                        <p:tgtEl>
                                          <p:spTgt spid="3"/>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up)">
                                      <p:cBhvr>
                                        <p:cTn id="52" dur="500"/>
                                        <p:tgtEl>
                                          <p:spTgt spid="4"/>
                                        </p:tgtEl>
                                      </p:cBhvr>
                                    </p:animEffect>
                                  </p:childTnLst>
                                  <p:subTnLst>
                                    <p:audio>
                                      <p:cMediaNode>
                                        <p:cTn display="0" masterRel="sameClick">
                                          <p:stCondLst>
                                            <p:cond evt="begin" delay="0">
                                              <p:tn val="50"/>
                                            </p:cond>
                                          </p:stCondLst>
                                          <p:endCondLst>
                                            <p:cond evt="onStopAudio" delay="0">
                                              <p:tgtEl>
                                                <p:sldTgt/>
                                              </p:tgtEl>
                                            </p:cond>
                                          </p:endCondLst>
                                        </p:cTn>
                                        <p:tgtEl>
                                          <p:sndTgt r:embed="rId3" name="CAMERA.WAV"/>
                                        </p:tgtEl>
                                      </p:cMediaNode>
                                    </p:audio>
                                  </p:sub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wipe(up)">
                                      <p:cBhvr>
                                        <p:cTn id="57" dur="500"/>
                                        <p:tgtEl>
                                          <p:spTgt spid="5"/>
                                        </p:tgtEl>
                                      </p:cBhvr>
                                    </p:animEffect>
                                  </p:childTnLst>
                                  <p:subTnLst>
                                    <p:audio>
                                      <p:cMediaNode>
                                        <p:cTn display="0" masterRel="sameClick">
                                          <p:stCondLst>
                                            <p:cond evt="begin" delay="0">
                                              <p:tn val="55"/>
                                            </p:cond>
                                          </p:stCondLst>
                                          <p:endCondLst>
                                            <p:cond evt="onStopAudio" delay="0">
                                              <p:tgtEl>
                                                <p:sldTgt/>
                                              </p:tgtEl>
                                            </p:cond>
                                          </p:endCondLst>
                                        </p:cTn>
                                        <p:tgtEl>
                                          <p:sndTgt r:embed="rId3" name="CAMERA.WAV"/>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61490"/>
                                        </p:tgtEl>
                                        <p:attrNameLst>
                                          <p:attrName>style.visibility</p:attrName>
                                        </p:attrNameLst>
                                      </p:cBhvr>
                                      <p:to>
                                        <p:strVal val="visible"/>
                                      </p:to>
                                    </p:set>
                                    <p:animEffect transition="in" filter="box(in)">
                                      <p:cBhvr>
                                        <p:cTn id="62" dur="500"/>
                                        <p:tgtEl>
                                          <p:spTgt spid="61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autoUpdateAnimBg="0"/>
      <p:bldP spid="61444" grpId="0" autoUpdateAnimBg="0"/>
      <p:bldP spid="61445" grpId="0" autoUpdateAnimBg="0"/>
      <p:bldP spid="61446" grpId="0" autoUpdateAnimBg="0"/>
      <p:bldP spid="61447" grpId="0" autoUpdateAnimBg="0"/>
      <p:bldP spid="61448" grpId="0" autoUpdateAnimBg="0"/>
      <p:bldP spid="61449" grpId="0" autoUpdateAnimBg="0"/>
      <p:bldP spid="61490"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Text Box 3"/>
          <p:cNvSpPr txBox="1">
            <a:spLocks noChangeArrowheads="1"/>
          </p:cNvSpPr>
          <p:nvPr/>
        </p:nvSpPr>
        <p:spPr bwMode="auto">
          <a:xfrm>
            <a:off x="1117104" y="1124744"/>
            <a:ext cx="2590800" cy="400110"/>
          </a:xfrm>
          <a:prstGeom prst="rect">
            <a:avLst/>
          </a:prstGeom>
          <a:noFill/>
          <a:ln w="9525">
            <a:noFill/>
            <a:miter lim="800000"/>
            <a:headEnd/>
            <a:tailEnd/>
          </a:ln>
          <a:effectLst/>
        </p:spPr>
        <p:txBody>
          <a:bodyPr>
            <a:spAutoFit/>
          </a:bodyPr>
          <a:lstStyle/>
          <a:p>
            <a:pPr>
              <a:spcBef>
                <a:spcPct val="50000"/>
              </a:spcBef>
            </a:pPr>
            <a:r>
              <a:rPr lang="en-US" altLang="zh-CN" sz="2000" b="1" dirty="0">
                <a:sym typeface="Wingdings" pitchFamily="2" charset="2"/>
              </a:rPr>
              <a:t>7.6.1 </a:t>
            </a:r>
            <a:r>
              <a:rPr lang="zh-CN" altLang="en-US" sz="2000" b="1" dirty="0">
                <a:sym typeface="Wingdings" pitchFamily="2" charset="2"/>
              </a:rPr>
              <a:t>桶排序</a:t>
            </a:r>
            <a:endParaRPr lang="en-US" altLang="zh-CN" sz="2000" b="1" dirty="0"/>
          </a:p>
        </p:txBody>
      </p:sp>
      <p:sp>
        <p:nvSpPr>
          <p:cNvPr id="64516" name="Rectangle 4"/>
          <p:cNvSpPr>
            <a:spLocks noChangeArrowheads="1"/>
          </p:cNvSpPr>
          <p:nvPr/>
        </p:nvSpPr>
        <p:spPr bwMode="auto">
          <a:xfrm>
            <a:off x="1113680" y="1637511"/>
            <a:ext cx="6914704" cy="1246495"/>
          </a:xfrm>
          <a:prstGeom prst="rect">
            <a:avLst/>
          </a:prstGeom>
          <a:noFill/>
          <a:ln w="9525">
            <a:noFill/>
            <a:miter lim="800000"/>
            <a:headEnd/>
            <a:tailEnd/>
          </a:ln>
          <a:effectLst/>
        </p:spPr>
        <p:txBody>
          <a:bodyPr wrap="square">
            <a:spAutoFit/>
          </a:bodyPr>
          <a:lstStyle/>
          <a:p>
            <a:pPr marL="292100" indent="-292100">
              <a:lnSpc>
                <a:spcPct val="125000"/>
              </a:lnSpc>
            </a:pPr>
            <a:r>
              <a:rPr lang="en-US" altLang="zh-CN" b="1" dirty="0">
                <a:ea typeface="MS Hei" pitchFamily="49" charset="-122"/>
              </a:rPr>
              <a:t>【</a:t>
            </a:r>
            <a:r>
              <a:rPr lang="zh-CN" altLang="en-US" b="1" dirty="0">
                <a:ea typeface="MS Hei" pitchFamily="49" charset="-122"/>
              </a:rPr>
              <a:t>例</a:t>
            </a:r>
            <a:r>
              <a:rPr lang="en-US" altLang="zh-CN" b="1" dirty="0">
                <a:ea typeface="MS Hei" pitchFamily="49" charset="-122"/>
              </a:rPr>
              <a:t>】 </a:t>
            </a:r>
            <a:r>
              <a:rPr lang="zh-CN" altLang="en-US" b="1" dirty="0">
                <a:ea typeface="MS Hei" pitchFamily="49" charset="-122"/>
              </a:rPr>
              <a:t>假如有</a:t>
            </a:r>
            <a:r>
              <a:rPr lang="en-US" altLang="zh-CN" sz="2000" b="1" i="1" dirty="0">
                <a:solidFill>
                  <a:schemeClr val="hlink"/>
                </a:solidFill>
                <a:ea typeface="MS Hei" pitchFamily="49" charset="-122"/>
              </a:rPr>
              <a:t>N</a:t>
            </a:r>
            <a:r>
              <a:rPr lang="en-US" altLang="zh-CN" sz="2000" b="1" dirty="0">
                <a:ea typeface="MS Hei" pitchFamily="49" charset="-122"/>
              </a:rPr>
              <a:t> </a:t>
            </a:r>
            <a:r>
              <a:rPr lang="zh-CN" altLang="en-US" sz="2000" b="1" dirty="0">
                <a:ea typeface="MS Hei" pitchFamily="49" charset="-122"/>
              </a:rPr>
              <a:t>（</a:t>
            </a:r>
            <a:r>
              <a:rPr lang="en-US" altLang="zh-CN" sz="2000" b="1" dirty="0">
                <a:ea typeface="MS Hei" pitchFamily="49" charset="-122"/>
              </a:rPr>
              <a:t>2000</a:t>
            </a:r>
            <a:r>
              <a:rPr lang="zh-CN" altLang="en-US" sz="2000" b="1" dirty="0">
                <a:ea typeface="MS Hei" pitchFamily="49" charset="-122"/>
              </a:rPr>
              <a:t>）个学生，每个人的成绩分布在 </a:t>
            </a:r>
            <a:r>
              <a:rPr lang="en-US" altLang="zh-CN" sz="2000" b="1" dirty="0">
                <a:ea typeface="MS Hei" pitchFamily="49" charset="-122"/>
              </a:rPr>
              <a:t>0 </a:t>
            </a:r>
            <a:r>
              <a:rPr lang="zh-CN" altLang="en-US" sz="2000" b="1" dirty="0">
                <a:ea typeface="MS Hei" pitchFamily="49" charset="-122"/>
              </a:rPr>
              <a:t>到</a:t>
            </a:r>
            <a:r>
              <a:rPr lang="en-US" altLang="zh-CN" sz="2000" b="1" dirty="0">
                <a:ea typeface="MS Hei" pitchFamily="49" charset="-122"/>
              </a:rPr>
              <a:t> 100 (</a:t>
            </a:r>
            <a:r>
              <a:rPr lang="zh-CN" altLang="en-US" sz="2000" b="1" dirty="0">
                <a:ea typeface="MS Hei" pitchFamily="49" charset="-122"/>
              </a:rPr>
              <a:t>令</a:t>
            </a:r>
            <a:r>
              <a:rPr lang="en-US" altLang="zh-CN" sz="2000" b="1" dirty="0">
                <a:ea typeface="MS Hei" pitchFamily="49" charset="-122"/>
              </a:rPr>
              <a:t> </a:t>
            </a:r>
            <a:r>
              <a:rPr lang="en-US" altLang="zh-CN" sz="2000" b="1" i="1" dirty="0">
                <a:solidFill>
                  <a:schemeClr val="hlink"/>
                </a:solidFill>
                <a:ea typeface="MS Hei" pitchFamily="49" charset="-122"/>
              </a:rPr>
              <a:t>M</a:t>
            </a:r>
            <a:r>
              <a:rPr lang="en-US" altLang="zh-CN" sz="2000" b="1" i="1" dirty="0">
                <a:ea typeface="MS Hei" pitchFamily="49" charset="-122"/>
              </a:rPr>
              <a:t> </a:t>
            </a:r>
            <a:r>
              <a:rPr lang="en-US" altLang="zh-CN" sz="2000" b="1" dirty="0">
                <a:ea typeface="MS Hei" pitchFamily="49" charset="-122"/>
              </a:rPr>
              <a:t>= 101 </a:t>
            </a:r>
            <a:r>
              <a:rPr lang="zh-CN" altLang="en-US" sz="2000" b="1" dirty="0">
                <a:ea typeface="MS Hei" pitchFamily="49" charset="-122"/>
              </a:rPr>
              <a:t>种可能的成绩</a:t>
            </a:r>
            <a:r>
              <a:rPr lang="en-US" altLang="zh-CN" sz="2000" b="1" dirty="0">
                <a:ea typeface="MS Hei" pitchFamily="49" charset="-122"/>
              </a:rPr>
              <a:t>).  </a:t>
            </a:r>
            <a:r>
              <a:rPr lang="zh-CN" altLang="en-US" sz="2000" b="1" dirty="0">
                <a:ea typeface="MS Hei" pitchFamily="49" charset="-122"/>
              </a:rPr>
              <a:t>如何在</a:t>
            </a:r>
            <a:r>
              <a:rPr lang="zh-CN" altLang="en-US" sz="2000" b="1" dirty="0">
                <a:solidFill>
                  <a:srgbClr val="3333FF"/>
                </a:solidFill>
                <a:ea typeface="MS Hei" pitchFamily="49" charset="-122"/>
              </a:rPr>
              <a:t>线性的时间</a:t>
            </a:r>
            <a:r>
              <a:rPr lang="zh-CN" altLang="en-US" sz="2000" b="1" dirty="0">
                <a:ea typeface="MS Hei" pitchFamily="49" charset="-122"/>
              </a:rPr>
              <a:t>内按照成绩给他们</a:t>
            </a:r>
            <a:r>
              <a:rPr lang="zh-CN" altLang="en-US" sz="2000" b="1" dirty="0">
                <a:solidFill>
                  <a:srgbClr val="3333FF"/>
                </a:solidFill>
                <a:ea typeface="MS Hei" pitchFamily="49" charset="-122"/>
              </a:rPr>
              <a:t>排序 </a:t>
            </a:r>
            <a:r>
              <a:rPr lang="en-US" altLang="zh-CN" sz="2000" b="1" dirty="0">
                <a:ea typeface="MS Hei" pitchFamily="49" charset="-122"/>
              </a:rPr>
              <a:t>?</a:t>
            </a:r>
          </a:p>
        </p:txBody>
      </p:sp>
      <p:grpSp>
        <p:nvGrpSpPr>
          <p:cNvPr id="2" name="Group 5"/>
          <p:cNvGrpSpPr>
            <a:grpSpLocks/>
          </p:cNvGrpSpPr>
          <p:nvPr/>
        </p:nvGrpSpPr>
        <p:grpSpPr bwMode="auto">
          <a:xfrm>
            <a:off x="762000" y="2933655"/>
            <a:ext cx="3429000" cy="836612"/>
            <a:chOff x="480" y="2016"/>
            <a:chExt cx="2160" cy="527"/>
          </a:xfrm>
        </p:grpSpPr>
        <p:sp>
          <p:nvSpPr>
            <p:cNvPr id="64518" name="Text Box 6"/>
            <p:cNvSpPr txBox="1">
              <a:spLocks noChangeArrowheads="1"/>
            </p:cNvSpPr>
            <p:nvPr/>
          </p:nvSpPr>
          <p:spPr bwMode="auto">
            <a:xfrm>
              <a:off x="480" y="2112"/>
              <a:ext cx="528" cy="231"/>
            </a:xfrm>
            <a:prstGeom prst="rect">
              <a:avLst/>
            </a:prstGeom>
            <a:noFill/>
            <a:ln w="9525">
              <a:noFill/>
              <a:miter lim="800000"/>
              <a:headEnd/>
              <a:tailEnd/>
            </a:ln>
            <a:effectLst/>
          </p:spPr>
          <p:txBody>
            <a:bodyPr>
              <a:spAutoFit/>
            </a:bodyPr>
            <a:lstStyle/>
            <a:p>
              <a:pPr>
                <a:spcBef>
                  <a:spcPct val="50000"/>
                </a:spcBef>
              </a:pPr>
              <a:r>
                <a:rPr lang="en-US" altLang="zh-CN" sz="1800" b="1">
                  <a:solidFill>
                    <a:schemeClr val="hlink"/>
                  </a:solidFill>
                </a:rPr>
                <a:t>count</a:t>
              </a:r>
            </a:p>
          </p:txBody>
        </p:sp>
        <p:sp>
          <p:nvSpPr>
            <p:cNvPr id="64519" name="Rectangle 7"/>
            <p:cNvSpPr>
              <a:spLocks noChangeArrowheads="1"/>
            </p:cNvSpPr>
            <p:nvPr/>
          </p:nvSpPr>
          <p:spPr bwMode="auto">
            <a:xfrm>
              <a:off x="960" y="2016"/>
              <a:ext cx="240" cy="144"/>
            </a:xfrm>
            <a:prstGeom prst="rect">
              <a:avLst/>
            </a:prstGeom>
            <a:noFill/>
            <a:ln w="9525">
              <a:solidFill>
                <a:schemeClr val="tx1"/>
              </a:solidFill>
              <a:miter lim="800000"/>
              <a:headEnd/>
              <a:tailEnd/>
            </a:ln>
            <a:effectLst/>
          </p:spPr>
          <p:txBody>
            <a:bodyPr wrap="none" anchor="ctr"/>
            <a:lstStyle/>
            <a:p>
              <a:pPr algn="ctr"/>
              <a:r>
                <a:rPr lang="en-US" altLang="zh-CN" sz="1600" b="1"/>
                <a:t>0</a:t>
              </a:r>
            </a:p>
          </p:txBody>
        </p:sp>
        <p:sp>
          <p:nvSpPr>
            <p:cNvPr id="64520" name="Rectangle 8"/>
            <p:cNvSpPr>
              <a:spLocks noChangeArrowheads="1"/>
            </p:cNvSpPr>
            <p:nvPr/>
          </p:nvSpPr>
          <p:spPr bwMode="auto">
            <a:xfrm>
              <a:off x="1200" y="2016"/>
              <a:ext cx="240" cy="144"/>
            </a:xfrm>
            <a:prstGeom prst="rect">
              <a:avLst/>
            </a:prstGeom>
            <a:noFill/>
            <a:ln w="9525">
              <a:solidFill>
                <a:schemeClr val="tx1"/>
              </a:solidFill>
              <a:miter lim="800000"/>
              <a:headEnd/>
              <a:tailEnd/>
            </a:ln>
            <a:effectLst/>
          </p:spPr>
          <p:txBody>
            <a:bodyPr wrap="none" anchor="ctr"/>
            <a:lstStyle/>
            <a:p>
              <a:pPr algn="ctr"/>
              <a:r>
                <a:rPr lang="en-US" altLang="zh-CN" sz="1600" b="1"/>
                <a:t>1</a:t>
              </a:r>
            </a:p>
          </p:txBody>
        </p:sp>
        <p:sp>
          <p:nvSpPr>
            <p:cNvPr id="64521" name="Rectangle 9"/>
            <p:cNvSpPr>
              <a:spLocks noChangeArrowheads="1"/>
            </p:cNvSpPr>
            <p:nvPr/>
          </p:nvSpPr>
          <p:spPr bwMode="auto">
            <a:xfrm>
              <a:off x="2400" y="2016"/>
              <a:ext cx="240" cy="144"/>
            </a:xfrm>
            <a:prstGeom prst="rect">
              <a:avLst/>
            </a:prstGeom>
            <a:noFill/>
            <a:ln w="9525">
              <a:solidFill>
                <a:schemeClr val="tx1"/>
              </a:solidFill>
              <a:miter lim="800000"/>
              <a:headEnd/>
              <a:tailEnd/>
            </a:ln>
            <a:effectLst/>
          </p:spPr>
          <p:txBody>
            <a:bodyPr wrap="none" anchor="ctr"/>
            <a:lstStyle/>
            <a:p>
              <a:pPr algn="ctr"/>
              <a:r>
                <a:rPr lang="en-US" altLang="zh-CN" sz="1600" b="1"/>
                <a:t>100</a:t>
              </a:r>
            </a:p>
          </p:txBody>
        </p:sp>
        <p:sp>
          <p:nvSpPr>
            <p:cNvPr id="64522" name="Rectangle 10"/>
            <p:cNvSpPr>
              <a:spLocks noChangeArrowheads="1"/>
            </p:cNvSpPr>
            <p:nvPr/>
          </p:nvSpPr>
          <p:spPr bwMode="auto">
            <a:xfrm>
              <a:off x="1440" y="2016"/>
              <a:ext cx="960" cy="144"/>
            </a:xfrm>
            <a:prstGeom prst="rect">
              <a:avLst/>
            </a:prstGeom>
            <a:noFill/>
            <a:ln w="9525">
              <a:solidFill>
                <a:schemeClr val="tx1"/>
              </a:solidFill>
              <a:miter lim="800000"/>
              <a:headEnd/>
              <a:tailEnd/>
            </a:ln>
            <a:effectLst/>
          </p:spPr>
          <p:txBody>
            <a:bodyPr wrap="none" anchor="ctr"/>
            <a:lstStyle/>
            <a:p>
              <a:endParaRPr lang="zh-CN" altLang="en-US"/>
            </a:p>
          </p:txBody>
        </p:sp>
        <p:sp>
          <p:nvSpPr>
            <p:cNvPr id="64523" name="Rectangle 11"/>
            <p:cNvSpPr>
              <a:spLocks noChangeArrowheads="1"/>
            </p:cNvSpPr>
            <p:nvPr/>
          </p:nvSpPr>
          <p:spPr bwMode="auto">
            <a:xfrm>
              <a:off x="960" y="2160"/>
              <a:ext cx="240" cy="144"/>
            </a:xfrm>
            <a:prstGeom prst="rect">
              <a:avLst/>
            </a:prstGeom>
            <a:noFill/>
            <a:ln w="9525">
              <a:solidFill>
                <a:schemeClr val="tx1"/>
              </a:solidFill>
              <a:miter lim="800000"/>
              <a:headEnd/>
              <a:tailEnd/>
            </a:ln>
            <a:effectLst/>
          </p:spPr>
          <p:txBody>
            <a:bodyPr wrap="none" anchor="ctr"/>
            <a:lstStyle/>
            <a:p>
              <a:pPr algn="ctr"/>
              <a:endParaRPr lang="zh-CN" altLang="zh-CN" sz="1600" b="1"/>
            </a:p>
          </p:txBody>
        </p:sp>
        <p:sp>
          <p:nvSpPr>
            <p:cNvPr id="64524" name="Line 12"/>
            <p:cNvSpPr>
              <a:spLocks noChangeShapeType="1"/>
            </p:cNvSpPr>
            <p:nvPr/>
          </p:nvSpPr>
          <p:spPr bwMode="auto">
            <a:xfrm>
              <a:off x="1056" y="2256"/>
              <a:ext cx="0" cy="192"/>
            </a:xfrm>
            <a:prstGeom prst="line">
              <a:avLst/>
            </a:prstGeom>
            <a:noFill/>
            <a:ln w="9525">
              <a:solidFill>
                <a:schemeClr val="tx1"/>
              </a:solidFill>
              <a:round/>
              <a:headEnd/>
              <a:tailEnd type="triangle" w="med" len="med"/>
            </a:ln>
            <a:effectLst/>
          </p:spPr>
          <p:txBody>
            <a:bodyPr/>
            <a:lstStyle/>
            <a:p>
              <a:endParaRPr lang="zh-CN" altLang="en-US"/>
            </a:p>
          </p:txBody>
        </p:sp>
        <p:sp>
          <p:nvSpPr>
            <p:cNvPr id="64525" name="Oval 13"/>
            <p:cNvSpPr>
              <a:spLocks noChangeArrowheads="1"/>
            </p:cNvSpPr>
            <p:nvPr/>
          </p:nvSpPr>
          <p:spPr bwMode="auto">
            <a:xfrm>
              <a:off x="1008" y="2448"/>
              <a:ext cx="96" cy="95"/>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64526" name="Rectangle 14"/>
            <p:cNvSpPr>
              <a:spLocks noChangeArrowheads="1"/>
            </p:cNvSpPr>
            <p:nvPr/>
          </p:nvSpPr>
          <p:spPr bwMode="auto">
            <a:xfrm>
              <a:off x="1200" y="2160"/>
              <a:ext cx="240" cy="144"/>
            </a:xfrm>
            <a:prstGeom prst="rect">
              <a:avLst/>
            </a:prstGeom>
            <a:noFill/>
            <a:ln w="9525">
              <a:solidFill>
                <a:schemeClr val="tx1"/>
              </a:solidFill>
              <a:miter lim="800000"/>
              <a:headEnd/>
              <a:tailEnd/>
            </a:ln>
            <a:effectLst/>
          </p:spPr>
          <p:txBody>
            <a:bodyPr wrap="none" anchor="ctr"/>
            <a:lstStyle/>
            <a:p>
              <a:pPr algn="ctr"/>
              <a:endParaRPr lang="zh-CN" altLang="zh-CN" sz="1600" b="1"/>
            </a:p>
          </p:txBody>
        </p:sp>
        <p:sp>
          <p:nvSpPr>
            <p:cNvPr id="64527" name="Line 15"/>
            <p:cNvSpPr>
              <a:spLocks noChangeShapeType="1"/>
            </p:cNvSpPr>
            <p:nvPr/>
          </p:nvSpPr>
          <p:spPr bwMode="auto">
            <a:xfrm>
              <a:off x="1296" y="2256"/>
              <a:ext cx="0" cy="192"/>
            </a:xfrm>
            <a:prstGeom prst="line">
              <a:avLst/>
            </a:prstGeom>
            <a:noFill/>
            <a:ln w="9525">
              <a:solidFill>
                <a:schemeClr val="tx1"/>
              </a:solidFill>
              <a:round/>
              <a:headEnd/>
              <a:tailEnd type="triangle" w="med" len="med"/>
            </a:ln>
            <a:effectLst/>
          </p:spPr>
          <p:txBody>
            <a:bodyPr/>
            <a:lstStyle/>
            <a:p>
              <a:endParaRPr lang="zh-CN" altLang="en-US"/>
            </a:p>
          </p:txBody>
        </p:sp>
        <p:sp>
          <p:nvSpPr>
            <p:cNvPr id="64528" name="Oval 16"/>
            <p:cNvSpPr>
              <a:spLocks noChangeArrowheads="1"/>
            </p:cNvSpPr>
            <p:nvPr/>
          </p:nvSpPr>
          <p:spPr bwMode="auto">
            <a:xfrm>
              <a:off x="1248" y="2448"/>
              <a:ext cx="96" cy="95"/>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64529" name="Rectangle 17"/>
            <p:cNvSpPr>
              <a:spLocks noChangeArrowheads="1"/>
            </p:cNvSpPr>
            <p:nvPr/>
          </p:nvSpPr>
          <p:spPr bwMode="auto">
            <a:xfrm>
              <a:off x="2400" y="2160"/>
              <a:ext cx="240" cy="144"/>
            </a:xfrm>
            <a:prstGeom prst="rect">
              <a:avLst/>
            </a:prstGeom>
            <a:noFill/>
            <a:ln w="9525">
              <a:solidFill>
                <a:schemeClr val="tx1"/>
              </a:solidFill>
              <a:miter lim="800000"/>
              <a:headEnd/>
              <a:tailEnd/>
            </a:ln>
            <a:effectLst/>
          </p:spPr>
          <p:txBody>
            <a:bodyPr wrap="none" anchor="ctr"/>
            <a:lstStyle/>
            <a:p>
              <a:pPr algn="ctr"/>
              <a:endParaRPr lang="zh-CN" altLang="zh-CN" sz="1600" b="1"/>
            </a:p>
          </p:txBody>
        </p:sp>
        <p:sp>
          <p:nvSpPr>
            <p:cNvPr id="64530" name="Line 18"/>
            <p:cNvSpPr>
              <a:spLocks noChangeShapeType="1"/>
            </p:cNvSpPr>
            <p:nvPr/>
          </p:nvSpPr>
          <p:spPr bwMode="auto">
            <a:xfrm>
              <a:off x="2496" y="2256"/>
              <a:ext cx="0" cy="192"/>
            </a:xfrm>
            <a:prstGeom prst="line">
              <a:avLst/>
            </a:prstGeom>
            <a:noFill/>
            <a:ln w="9525">
              <a:solidFill>
                <a:schemeClr val="tx1"/>
              </a:solidFill>
              <a:round/>
              <a:headEnd/>
              <a:tailEnd type="triangle" w="med" len="med"/>
            </a:ln>
            <a:effectLst/>
          </p:spPr>
          <p:txBody>
            <a:bodyPr/>
            <a:lstStyle/>
            <a:p>
              <a:endParaRPr lang="zh-CN" altLang="en-US"/>
            </a:p>
          </p:txBody>
        </p:sp>
        <p:sp>
          <p:nvSpPr>
            <p:cNvPr id="64531" name="Oval 19"/>
            <p:cNvSpPr>
              <a:spLocks noChangeArrowheads="1"/>
            </p:cNvSpPr>
            <p:nvPr/>
          </p:nvSpPr>
          <p:spPr bwMode="auto">
            <a:xfrm>
              <a:off x="2448" y="2448"/>
              <a:ext cx="96" cy="95"/>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64532" name="Rectangle 20"/>
            <p:cNvSpPr>
              <a:spLocks noChangeArrowheads="1"/>
            </p:cNvSpPr>
            <p:nvPr/>
          </p:nvSpPr>
          <p:spPr bwMode="auto">
            <a:xfrm>
              <a:off x="1440" y="2160"/>
              <a:ext cx="960" cy="144"/>
            </a:xfrm>
            <a:prstGeom prst="rect">
              <a:avLst/>
            </a:prstGeom>
            <a:noFill/>
            <a:ln w="9525">
              <a:solidFill>
                <a:schemeClr val="tx1"/>
              </a:solidFill>
              <a:miter lim="800000"/>
              <a:headEnd/>
              <a:tailEnd/>
            </a:ln>
            <a:effectLst/>
          </p:spPr>
          <p:txBody>
            <a:bodyPr wrap="none" anchor="ctr"/>
            <a:lstStyle/>
            <a:p>
              <a:endParaRPr lang="zh-CN" altLang="en-US"/>
            </a:p>
          </p:txBody>
        </p:sp>
      </p:grpSp>
      <p:grpSp>
        <p:nvGrpSpPr>
          <p:cNvPr id="3" name="Group 21"/>
          <p:cNvGrpSpPr>
            <a:grpSpLocks/>
          </p:cNvGrpSpPr>
          <p:nvPr/>
        </p:nvGrpSpPr>
        <p:grpSpPr bwMode="auto">
          <a:xfrm>
            <a:off x="2895600" y="2933655"/>
            <a:ext cx="381000" cy="685800"/>
            <a:chOff x="1824" y="2016"/>
            <a:chExt cx="240" cy="432"/>
          </a:xfrm>
        </p:grpSpPr>
        <p:sp>
          <p:nvSpPr>
            <p:cNvPr id="64534" name="Rectangle 22"/>
            <p:cNvSpPr>
              <a:spLocks noChangeArrowheads="1"/>
            </p:cNvSpPr>
            <p:nvPr/>
          </p:nvSpPr>
          <p:spPr bwMode="auto">
            <a:xfrm>
              <a:off x="1824" y="2016"/>
              <a:ext cx="240" cy="144"/>
            </a:xfrm>
            <a:prstGeom prst="rect">
              <a:avLst/>
            </a:prstGeom>
            <a:noFill/>
            <a:ln w="9525">
              <a:solidFill>
                <a:schemeClr val="tx1"/>
              </a:solidFill>
              <a:miter lim="800000"/>
              <a:headEnd/>
              <a:tailEnd/>
            </a:ln>
            <a:effectLst/>
          </p:spPr>
          <p:txBody>
            <a:bodyPr wrap="none" anchor="ctr"/>
            <a:lstStyle/>
            <a:p>
              <a:pPr algn="ctr"/>
              <a:r>
                <a:rPr lang="en-US" altLang="zh-CN" sz="1600" b="1"/>
                <a:t>88</a:t>
              </a:r>
            </a:p>
          </p:txBody>
        </p:sp>
        <p:sp>
          <p:nvSpPr>
            <p:cNvPr id="64535" name="Rectangle 23"/>
            <p:cNvSpPr>
              <a:spLocks noChangeArrowheads="1"/>
            </p:cNvSpPr>
            <p:nvPr/>
          </p:nvSpPr>
          <p:spPr bwMode="auto">
            <a:xfrm>
              <a:off x="1824" y="2160"/>
              <a:ext cx="240" cy="144"/>
            </a:xfrm>
            <a:prstGeom prst="rect">
              <a:avLst/>
            </a:prstGeom>
            <a:noFill/>
            <a:ln w="9525">
              <a:solidFill>
                <a:schemeClr val="tx1"/>
              </a:solidFill>
              <a:miter lim="800000"/>
              <a:headEnd/>
              <a:tailEnd/>
            </a:ln>
            <a:effectLst/>
          </p:spPr>
          <p:txBody>
            <a:bodyPr wrap="none" anchor="ctr"/>
            <a:lstStyle/>
            <a:p>
              <a:pPr algn="ctr"/>
              <a:endParaRPr lang="zh-CN" altLang="zh-CN" sz="1600" b="1"/>
            </a:p>
          </p:txBody>
        </p:sp>
        <p:sp>
          <p:nvSpPr>
            <p:cNvPr id="64536" name="Line 24"/>
            <p:cNvSpPr>
              <a:spLocks noChangeShapeType="1"/>
            </p:cNvSpPr>
            <p:nvPr/>
          </p:nvSpPr>
          <p:spPr bwMode="auto">
            <a:xfrm>
              <a:off x="1920" y="2256"/>
              <a:ext cx="0" cy="192"/>
            </a:xfrm>
            <a:prstGeom prst="line">
              <a:avLst/>
            </a:prstGeom>
            <a:noFill/>
            <a:ln w="9525">
              <a:solidFill>
                <a:schemeClr val="tx1"/>
              </a:solidFill>
              <a:round/>
              <a:headEnd/>
              <a:tailEnd type="triangle" w="med" len="med"/>
            </a:ln>
            <a:effectLst/>
          </p:spPr>
          <p:txBody>
            <a:bodyPr/>
            <a:lstStyle/>
            <a:p>
              <a:endParaRPr lang="zh-CN" altLang="en-US"/>
            </a:p>
          </p:txBody>
        </p:sp>
      </p:grpSp>
      <p:grpSp>
        <p:nvGrpSpPr>
          <p:cNvPr id="4" name="Group 25"/>
          <p:cNvGrpSpPr>
            <a:grpSpLocks/>
          </p:cNvGrpSpPr>
          <p:nvPr/>
        </p:nvGrpSpPr>
        <p:grpSpPr bwMode="auto">
          <a:xfrm>
            <a:off x="2895600" y="3619455"/>
            <a:ext cx="381000" cy="609600"/>
            <a:chOff x="1824" y="2880"/>
            <a:chExt cx="240" cy="384"/>
          </a:xfrm>
        </p:grpSpPr>
        <p:sp>
          <p:nvSpPr>
            <p:cNvPr id="64538" name="Rectangle 26"/>
            <p:cNvSpPr>
              <a:spLocks noChangeArrowheads="1"/>
            </p:cNvSpPr>
            <p:nvPr/>
          </p:nvSpPr>
          <p:spPr bwMode="auto">
            <a:xfrm>
              <a:off x="1824" y="2880"/>
              <a:ext cx="240" cy="144"/>
            </a:xfrm>
            <a:prstGeom prst="rect">
              <a:avLst/>
            </a:prstGeom>
            <a:solidFill>
              <a:srgbClr val="0000FF"/>
            </a:solidFill>
            <a:ln w="9525">
              <a:solidFill>
                <a:schemeClr val="tx1"/>
              </a:solidFill>
              <a:miter lim="800000"/>
              <a:headEnd/>
              <a:tailEnd/>
            </a:ln>
            <a:effectLst/>
          </p:spPr>
          <p:txBody>
            <a:bodyPr wrap="none" anchor="ctr"/>
            <a:lstStyle/>
            <a:p>
              <a:pPr algn="ctr"/>
              <a:endParaRPr lang="zh-CN" altLang="zh-CN" sz="1600" b="1"/>
            </a:p>
          </p:txBody>
        </p:sp>
        <p:sp>
          <p:nvSpPr>
            <p:cNvPr id="64539" name="Line 27"/>
            <p:cNvSpPr>
              <a:spLocks noChangeShapeType="1"/>
            </p:cNvSpPr>
            <p:nvPr/>
          </p:nvSpPr>
          <p:spPr bwMode="auto">
            <a:xfrm>
              <a:off x="1920" y="2976"/>
              <a:ext cx="0" cy="192"/>
            </a:xfrm>
            <a:prstGeom prst="line">
              <a:avLst/>
            </a:prstGeom>
            <a:noFill/>
            <a:ln w="9525">
              <a:solidFill>
                <a:schemeClr val="tx1"/>
              </a:solidFill>
              <a:round/>
              <a:headEnd/>
              <a:tailEnd type="triangle" w="med" len="med"/>
            </a:ln>
            <a:effectLst/>
          </p:spPr>
          <p:txBody>
            <a:bodyPr/>
            <a:lstStyle/>
            <a:p>
              <a:endParaRPr lang="zh-CN" altLang="en-US"/>
            </a:p>
          </p:txBody>
        </p:sp>
        <p:sp>
          <p:nvSpPr>
            <p:cNvPr id="64540" name="Oval 28"/>
            <p:cNvSpPr>
              <a:spLocks noChangeArrowheads="1"/>
            </p:cNvSpPr>
            <p:nvPr/>
          </p:nvSpPr>
          <p:spPr bwMode="auto">
            <a:xfrm>
              <a:off x="1872" y="3168"/>
              <a:ext cx="96" cy="96"/>
            </a:xfrm>
            <a:prstGeom prst="ellipse">
              <a:avLst/>
            </a:prstGeom>
            <a:solidFill>
              <a:schemeClr val="tx1"/>
            </a:solidFill>
            <a:ln w="9525">
              <a:solidFill>
                <a:schemeClr val="tx1"/>
              </a:solidFill>
              <a:round/>
              <a:headEnd/>
              <a:tailEnd/>
            </a:ln>
            <a:effectLst/>
          </p:spPr>
          <p:txBody>
            <a:bodyPr wrap="none" anchor="ctr"/>
            <a:lstStyle/>
            <a:p>
              <a:endParaRPr lang="zh-CN" altLang="en-US"/>
            </a:p>
          </p:txBody>
        </p:sp>
      </p:grpSp>
      <p:sp>
        <p:nvSpPr>
          <p:cNvPr id="64541" name="AutoShape 29"/>
          <p:cNvSpPr>
            <a:spLocks noChangeArrowheads="1"/>
          </p:cNvSpPr>
          <p:nvPr/>
        </p:nvSpPr>
        <p:spPr bwMode="auto">
          <a:xfrm>
            <a:off x="4419600" y="2717631"/>
            <a:ext cx="4191000" cy="3200400"/>
          </a:xfrm>
          <a:prstGeom prst="foldedCorner">
            <a:avLst>
              <a:gd name="adj" fmla="val 12500"/>
            </a:avLst>
          </a:prstGeom>
          <a:gradFill rotWithShape="0">
            <a:gsLst>
              <a:gs pos="0">
                <a:srgbClr val="FFFFFF"/>
              </a:gs>
              <a:gs pos="100000">
                <a:schemeClr val="bg1"/>
              </a:gs>
            </a:gsLst>
            <a:lin ang="5400000" scaled="1"/>
          </a:gradFill>
          <a:ln w="9525">
            <a:solidFill>
              <a:schemeClr val="tx1"/>
            </a:solidFill>
            <a:round/>
            <a:headEnd/>
            <a:tailEnd/>
          </a:ln>
          <a:effectLst/>
        </p:spPr>
        <p:txBody>
          <a:bodyPr wrap="none" anchor="ctr"/>
          <a:lstStyle/>
          <a:p>
            <a:r>
              <a:rPr lang="zh-CN" altLang="en-US" sz="1800" b="1" dirty="0">
                <a:solidFill>
                  <a:schemeClr val="hlink"/>
                </a:solidFill>
                <a:latin typeface="Arial" pitchFamily="34" charset="0"/>
              </a:rPr>
              <a:t>算法</a:t>
            </a:r>
            <a:r>
              <a:rPr lang="zh-CN" altLang="en-US" b="1" dirty="0">
                <a:solidFill>
                  <a:schemeClr val="hlink"/>
                </a:solidFill>
                <a:latin typeface="Arial" pitchFamily="34" charset="0"/>
              </a:rPr>
              <a:t>思想</a:t>
            </a:r>
            <a:r>
              <a:rPr lang="zh-CN" altLang="en-US" sz="1800" b="1" dirty="0">
                <a:solidFill>
                  <a:schemeClr val="hlink"/>
                </a:solidFill>
                <a:latin typeface="Arial" pitchFamily="34" charset="0"/>
              </a:rPr>
              <a:t>：</a:t>
            </a:r>
            <a:endParaRPr lang="en-US" altLang="zh-CN" sz="1800" b="1" dirty="0">
              <a:solidFill>
                <a:schemeClr val="hlink"/>
              </a:solidFill>
              <a:latin typeface="Arial" pitchFamily="34" charset="0"/>
            </a:endParaRPr>
          </a:p>
          <a:p>
            <a:r>
              <a:rPr lang="en-US" altLang="zh-CN" sz="1800" b="1" dirty="0">
                <a:latin typeface="Arial" pitchFamily="34" charset="0"/>
              </a:rPr>
              <a:t>{</a:t>
            </a:r>
          </a:p>
          <a:p>
            <a:r>
              <a:rPr lang="en-US" altLang="zh-CN" sz="1800" b="1" dirty="0">
                <a:latin typeface="Arial" pitchFamily="34" charset="0"/>
              </a:rPr>
              <a:t>    </a:t>
            </a:r>
            <a:r>
              <a:rPr lang="zh-CN" altLang="en-US" b="1" dirty="0">
                <a:latin typeface="Arial" pitchFamily="34" charset="0"/>
              </a:rPr>
              <a:t>初始化链表头数组</a:t>
            </a:r>
            <a:r>
              <a:rPr lang="en-US" altLang="zh-CN" sz="1800" b="1" dirty="0">
                <a:latin typeface="Arial" pitchFamily="34" charset="0"/>
              </a:rPr>
              <a:t> count[ ];</a:t>
            </a:r>
          </a:p>
          <a:p>
            <a:r>
              <a:rPr lang="en-US" altLang="zh-CN" sz="1800" b="1" dirty="0">
                <a:latin typeface="Arial" pitchFamily="34" charset="0"/>
              </a:rPr>
              <a:t>    </a:t>
            </a:r>
            <a:r>
              <a:rPr lang="en-US" altLang="zh-CN" sz="1800" b="1" dirty="0">
                <a:solidFill>
                  <a:schemeClr val="hlink"/>
                </a:solidFill>
                <a:latin typeface="Arial" pitchFamily="34" charset="0"/>
              </a:rPr>
              <a:t>while</a:t>
            </a:r>
            <a:r>
              <a:rPr lang="en-US" altLang="zh-CN" sz="1800" b="1" dirty="0">
                <a:latin typeface="Arial" pitchFamily="34" charset="0"/>
              </a:rPr>
              <a:t> (</a:t>
            </a:r>
            <a:r>
              <a:rPr lang="zh-CN" altLang="en-US" sz="1800" b="1" dirty="0">
                <a:latin typeface="Arial" pitchFamily="34" charset="0"/>
              </a:rPr>
              <a:t>读一个学生的成绩</a:t>
            </a:r>
            <a:r>
              <a:rPr lang="en-US" altLang="zh-CN" sz="1800" b="1" dirty="0">
                <a:latin typeface="Arial" pitchFamily="34" charset="0"/>
              </a:rPr>
              <a:t>)</a:t>
            </a:r>
          </a:p>
          <a:p>
            <a:r>
              <a:rPr lang="en-US" altLang="zh-CN" sz="1800" b="1" dirty="0">
                <a:latin typeface="Arial" pitchFamily="34" charset="0"/>
              </a:rPr>
              <a:t>        </a:t>
            </a:r>
            <a:r>
              <a:rPr lang="zh-CN" altLang="en-US" sz="1800" b="1" dirty="0">
                <a:latin typeface="Arial" pitchFamily="34" charset="0"/>
              </a:rPr>
              <a:t>把它插入链表</a:t>
            </a:r>
            <a:r>
              <a:rPr lang="en-US" altLang="zh-CN" sz="1800" b="1" dirty="0">
                <a:latin typeface="Arial" pitchFamily="34" charset="0"/>
              </a:rPr>
              <a:t> count[</a:t>
            </a:r>
            <a:r>
              <a:rPr lang="en-US" altLang="zh-CN" sz="1800" b="1" dirty="0" err="1">
                <a:latin typeface="Arial" pitchFamily="34" charset="0"/>
              </a:rPr>
              <a:t>stdnt.grade</a:t>
            </a:r>
            <a:r>
              <a:rPr lang="en-US" altLang="zh-CN" sz="1800" b="1" dirty="0">
                <a:latin typeface="Arial" pitchFamily="34" charset="0"/>
              </a:rPr>
              <a:t>];</a:t>
            </a:r>
          </a:p>
          <a:p>
            <a:r>
              <a:rPr lang="en-US" altLang="zh-CN" sz="1800" b="1" dirty="0">
                <a:latin typeface="Arial" pitchFamily="34" charset="0"/>
              </a:rPr>
              <a:t>    </a:t>
            </a:r>
            <a:r>
              <a:rPr lang="en-US" altLang="zh-CN" sz="1800" b="1" dirty="0">
                <a:solidFill>
                  <a:schemeClr val="hlink"/>
                </a:solidFill>
                <a:latin typeface="Arial" pitchFamily="34" charset="0"/>
              </a:rPr>
              <a:t>for</a:t>
            </a:r>
            <a:r>
              <a:rPr lang="en-US" altLang="zh-CN" sz="1800" b="1" dirty="0">
                <a:latin typeface="Arial" pitchFamily="34" charset="0"/>
              </a:rPr>
              <a:t> (</a:t>
            </a:r>
            <a:r>
              <a:rPr lang="en-US" altLang="zh-CN" sz="1800" b="1" dirty="0" err="1">
                <a:latin typeface="Arial" pitchFamily="34" charset="0"/>
              </a:rPr>
              <a:t>i</a:t>
            </a:r>
            <a:r>
              <a:rPr lang="en-US" altLang="zh-CN" sz="1800" b="1" dirty="0">
                <a:latin typeface="Arial" pitchFamily="34" charset="0"/>
              </a:rPr>
              <a:t>=0; </a:t>
            </a:r>
            <a:r>
              <a:rPr lang="en-US" altLang="zh-CN" sz="1800" b="1" dirty="0" err="1">
                <a:latin typeface="Arial" pitchFamily="34" charset="0"/>
              </a:rPr>
              <a:t>i</a:t>
            </a:r>
            <a:r>
              <a:rPr lang="en-US" altLang="zh-CN" sz="1800" b="1" dirty="0">
                <a:latin typeface="Arial" pitchFamily="34" charset="0"/>
              </a:rPr>
              <a:t>&lt;M; </a:t>
            </a:r>
            <a:r>
              <a:rPr lang="en-US" altLang="zh-CN" sz="1800" b="1" dirty="0" err="1">
                <a:latin typeface="Arial" pitchFamily="34" charset="0"/>
              </a:rPr>
              <a:t>i</a:t>
            </a:r>
            <a:r>
              <a:rPr lang="en-US" altLang="zh-CN" sz="1800" b="1" dirty="0">
                <a:latin typeface="Arial" pitchFamily="34" charset="0"/>
              </a:rPr>
              <a:t>++) {</a:t>
            </a:r>
          </a:p>
          <a:p>
            <a:r>
              <a:rPr lang="en-US" altLang="zh-CN" sz="1800" b="1" dirty="0">
                <a:latin typeface="Arial" pitchFamily="34" charset="0"/>
              </a:rPr>
              <a:t>        </a:t>
            </a:r>
            <a:r>
              <a:rPr lang="en-US" altLang="zh-CN" sz="1800" b="1" dirty="0">
                <a:solidFill>
                  <a:schemeClr val="hlink"/>
                </a:solidFill>
                <a:latin typeface="Arial" pitchFamily="34" charset="0"/>
              </a:rPr>
              <a:t>if</a:t>
            </a:r>
            <a:r>
              <a:rPr lang="en-US" altLang="zh-CN" sz="1800" b="1" dirty="0">
                <a:latin typeface="Arial" pitchFamily="34" charset="0"/>
              </a:rPr>
              <a:t> (count[</a:t>
            </a:r>
            <a:r>
              <a:rPr lang="en-US" altLang="zh-CN" sz="1800" b="1" dirty="0" err="1">
                <a:latin typeface="Arial" pitchFamily="34" charset="0"/>
              </a:rPr>
              <a:t>i</a:t>
            </a:r>
            <a:r>
              <a:rPr lang="en-US" altLang="zh-CN" sz="1800" b="1" dirty="0">
                <a:latin typeface="Arial" pitchFamily="34" charset="0"/>
              </a:rPr>
              <a:t>])</a:t>
            </a:r>
          </a:p>
          <a:p>
            <a:r>
              <a:rPr lang="en-US" altLang="zh-CN" sz="1800" b="1" dirty="0">
                <a:latin typeface="Arial" pitchFamily="34" charset="0"/>
              </a:rPr>
              <a:t>            </a:t>
            </a:r>
            <a:r>
              <a:rPr lang="zh-CN" altLang="en-US" sz="1800" b="1" dirty="0">
                <a:latin typeface="Arial" pitchFamily="34" charset="0"/>
              </a:rPr>
              <a:t>输出链表</a:t>
            </a:r>
            <a:r>
              <a:rPr lang="en-US" altLang="zh-CN" sz="1800" b="1" dirty="0">
                <a:latin typeface="Arial" pitchFamily="34" charset="0"/>
              </a:rPr>
              <a:t>count[</a:t>
            </a:r>
            <a:r>
              <a:rPr lang="en-US" altLang="zh-CN" sz="1800" b="1" dirty="0" err="1">
                <a:latin typeface="Arial" pitchFamily="34" charset="0"/>
              </a:rPr>
              <a:t>i</a:t>
            </a:r>
            <a:r>
              <a:rPr lang="en-US" altLang="zh-CN" sz="1800" b="1" dirty="0">
                <a:latin typeface="Arial" pitchFamily="34" charset="0"/>
              </a:rPr>
              <a:t>];</a:t>
            </a:r>
          </a:p>
          <a:p>
            <a:r>
              <a:rPr lang="en-US" altLang="zh-CN" sz="1800" b="1" dirty="0">
                <a:latin typeface="Arial" pitchFamily="34" charset="0"/>
              </a:rPr>
              <a:t>    }</a:t>
            </a:r>
          </a:p>
          <a:p>
            <a:r>
              <a:rPr lang="en-US" altLang="zh-CN" sz="1800" b="1" dirty="0">
                <a:latin typeface="Arial" pitchFamily="34" charset="0"/>
              </a:rPr>
              <a:t>}</a:t>
            </a:r>
          </a:p>
        </p:txBody>
      </p:sp>
      <p:sp>
        <p:nvSpPr>
          <p:cNvPr id="64542" name="Text Box 30"/>
          <p:cNvSpPr txBox="1">
            <a:spLocks noChangeArrowheads="1"/>
          </p:cNvSpPr>
          <p:nvPr/>
        </p:nvSpPr>
        <p:spPr bwMode="auto">
          <a:xfrm>
            <a:off x="4953000" y="5384631"/>
            <a:ext cx="2819400" cy="396875"/>
          </a:xfrm>
          <a:prstGeom prst="rect">
            <a:avLst/>
          </a:prstGeom>
          <a:noFill/>
          <a:ln w="9525">
            <a:noFill/>
            <a:miter lim="800000"/>
            <a:headEnd/>
            <a:tailEnd/>
          </a:ln>
          <a:effectLst/>
        </p:spPr>
        <p:txBody>
          <a:bodyPr>
            <a:spAutoFit/>
          </a:bodyPr>
          <a:lstStyle/>
          <a:p>
            <a:pPr>
              <a:spcBef>
                <a:spcPct val="50000"/>
              </a:spcBef>
            </a:pPr>
            <a:r>
              <a:rPr lang="en-US" altLang="zh-CN" sz="2000" b="1" i="1"/>
              <a:t>T</a:t>
            </a:r>
            <a:r>
              <a:rPr lang="en-US" altLang="zh-CN" sz="2000" b="1"/>
              <a:t>(</a:t>
            </a:r>
            <a:r>
              <a:rPr lang="en-US" altLang="zh-CN" sz="2000" b="1" i="1"/>
              <a:t>N</a:t>
            </a:r>
            <a:r>
              <a:rPr lang="en-US" altLang="zh-CN" sz="2000" b="1"/>
              <a:t>, </a:t>
            </a:r>
            <a:r>
              <a:rPr lang="en-US" altLang="zh-CN" sz="2000" b="1" i="1"/>
              <a:t>M</a:t>
            </a:r>
            <a:r>
              <a:rPr lang="en-US" altLang="zh-CN" sz="2000" b="1"/>
              <a:t>) = O( </a:t>
            </a:r>
            <a:r>
              <a:rPr lang="en-US" altLang="zh-CN" sz="2000" b="1" i="1"/>
              <a:t>M</a:t>
            </a:r>
            <a:r>
              <a:rPr lang="en-US" altLang="zh-CN" sz="2000" b="1"/>
              <a:t>+</a:t>
            </a:r>
            <a:r>
              <a:rPr lang="en-US" altLang="zh-CN" sz="2000" b="1" i="1"/>
              <a:t>N </a:t>
            </a:r>
            <a:r>
              <a:rPr lang="en-US" altLang="zh-CN" sz="2000" b="1"/>
              <a:t>)</a:t>
            </a:r>
            <a:endParaRPr lang="en-US" altLang="zh-CN" sz="2000" b="1" i="1"/>
          </a:p>
        </p:txBody>
      </p:sp>
      <p:graphicFrame>
        <p:nvGraphicFramePr>
          <p:cNvPr id="64543" name="Object 31"/>
          <p:cNvGraphicFramePr>
            <a:graphicFrameLocks noChangeAspect="1"/>
          </p:cNvGraphicFramePr>
          <p:nvPr>
            <p:extLst>
              <p:ext uri="{D42A27DB-BD31-4B8C-83A1-F6EECF244321}">
                <p14:modId xmlns:p14="http://schemas.microsoft.com/office/powerpoint/2010/main" val="295842358"/>
              </p:ext>
            </p:extLst>
          </p:nvPr>
        </p:nvGraphicFramePr>
        <p:xfrm>
          <a:off x="381000" y="4762455"/>
          <a:ext cx="1447800" cy="1306512"/>
        </p:xfrm>
        <a:graphic>
          <a:graphicData uri="http://schemas.openxmlformats.org/presentationml/2006/ole">
            <mc:AlternateContent xmlns:mc="http://schemas.openxmlformats.org/markup-compatibility/2006">
              <mc:Choice xmlns:v="urn:schemas-microsoft-com:vml" Requires="v">
                <p:oleObj spid="_x0000_s68871" name="剪辑" r:id="rId3" imgW="2287800" imgH="2063160" progId="">
                  <p:embed/>
                </p:oleObj>
              </mc:Choice>
              <mc:Fallback>
                <p:oleObj name="剪辑" r:id="rId3" imgW="2287800" imgH="206316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4762455"/>
                        <a:ext cx="1447800" cy="1306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544" name="AutoShape 32"/>
          <p:cNvSpPr>
            <a:spLocks noChangeArrowheads="1"/>
          </p:cNvSpPr>
          <p:nvPr/>
        </p:nvSpPr>
        <p:spPr bwMode="auto">
          <a:xfrm>
            <a:off x="2143108" y="4305255"/>
            <a:ext cx="2047892" cy="1219200"/>
          </a:xfrm>
          <a:prstGeom prst="cloudCallout">
            <a:avLst>
              <a:gd name="adj1" fmla="val -81250"/>
              <a:gd name="adj2" fmla="val 30861"/>
            </a:avLst>
          </a:prstGeom>
          <a:gradFill rotWithShape="0">
            <a:gsLst>
              <a:gs pos="0">
                <a:srgbClr val="CCFFCC">
                  <a:gamma/>
                  <a:shade val="84706"/>
                  <a:invGamma/>
                </a:srgbClr>
              </a:gs>
              <a:gs pos="100000">
                <a:srgbClr val="CCFFCC"/>
              </a:gs>
            </a:gsLst>
            <a:lin ang="18900000" scaled="1"/>
          </a:gradFill>
          <a:ln w="9525">
            <a:solidFill>
              <a:srgbClr val="CCFFFF"/>
            </a:solidFill>
            <a:round/>
            <a:headEnd/>
            <a:tailEnd/>
          </a:ln>
          <a:effectLst/>
        </p:spPr>
        <p:txBody>
          <a:bodyPr anchor="ctr"/>
          <a:lstStyle/>
          <a:p>
            <a:pPr algn="ctr"/>
            <a:r>
              <a:rPr lang="en-US" altLang="zh-CN" sz="2000" b="1" i="1" dirty="0">
                <a:solidFill>
                  <a:srgbClr val="3333FF"/>
                </a:solidFill>
              </a:rPr>
              <a:t>M</a:t>
            </a:r>
            <a:r>
              <a:rPr lang="en-US" altLang="zh-CN" sz="2000" b="1" dirty="0">
                <a:solidFill>
                  <a:srgbClr val="3333FF"/>
                </a:solidFill>
              </a:rPr>
              <a:t> &gt;&gt; </a:t>
            </a:r>
            <a:r>
              <a:rPr lang="en-US" altLang="zh-CN" sz="2000" b="1" i="1" dirty="0">
                <a:solidFill>
                  <a:srgbClr val="3333FF"/>
                </a:solidFill>
              </a:rPr>
              <a:t>N</a:t>
            </a:r>
            <a:r>
              <a:rPr lang="en-US" altLang="zh-CN" sz="2000" b="1" i="1" dirty="0"/>
              <a:t> </a:t>
            </a:r>
          </a:p>
          <a:p>
            <a:pPr algn="ctr"/>
            <a:r>
              <a:rPr lang="zh-CN" altLang="en-US" sz="2000" b="1" i="1" dirty="0"/>
              <a:t>将会怎样  </a:t>
            </a:r>
            <a:r>
              <a:rPr lang="en-US" altLang="zh-CN" sz="2000" b="1" dirty="0"/>
              <a:t>?</a:t>
            </a:r>
          </a:p>
        </p:txBody>
      </p:sp>
      <p:sp>
        <p:nvSpPr>
          <p:cNvPr id="35" name="Text Box 2"/>
          <p:cNvSpPr txBox="1">
            <a:spLocks noChangeArrowheads="1"/>
          </p:cNvSpPr>
          <p:nvPr/>
        </p:nvSpPr>
        <p:spPr bwMode="auto">
          <a:xfrm>
            <a:off x="467544" y="369332"/>
            <a:ext cx="50424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00" rIns="144000">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fontAlgn="base" hangingPunct="1">
              <a:spcBef>
                <a:spcPct val="50000"/>
              </a:spcBef>
              <a:spcAft>
                <a:spcPct val="0"/>
              </a:spcAft>
            </a:pPr>
            <a:r>
              <a:rPr kumimoji="1" lang="en-US" altLang="zh-CN" sz="2800" b="1" dirty="0">
                <a:solidFill>
                  <a:srgbClr val="000000"/>
                </a:solidFill>
                <a:sym typeface="Webdings" pitchFamily="18" charset="2"/>
              </a:rPr>
              <a:t>§7.6  </a:t>
            </a:r>
            <a:r>
              <a:rPr kumimoji="1" lang="zh-CN" altLang="en-US" sz="2800" b="1" dirty="0">
                <a:solidFill>
                  <a:srgbClr val="000000"/>
                </a:solidFill>
                <a:sym typeface="Webdings" pitchFamily="18" charset="2"/>
              </a:rPr>
              <a:t>基数排序</a:t>
            </a:r>
            <a:r>
              <a:rPr kumimoji="1" lang="en-US" altLang="zh-CN" sz="2800" b="1" dirty="0">
                <a:solidFill>
                  <a:srgbClr val="000000"/>
                </a:solidFill>
                <a:sym typeface="Webdings" pitchFamily="18" charset="2"/>
              </a:rPr>
              <a:t>——</a:t>
            </a:r>
            <a:r>
              <a:rPr kumimoji="1" lang="zh-CN" altLang="en-US" sz="2400" b="1" dirty="0">
                <a:solidFill>
                  <a:srgbClr val="C00000"/>
                </a:solidFill>
                <a:latin typeface="黑体" panose="02010609060101010101" pitchFamily="49" charset="-122"/>
                <a:ea typeface="黑体" panose="02010609060101010101" pitchFamily="49" charset="-122"/>
                <a:sym typeface="Webdings" pitchFamily="18" charset="2"/>
              </a:rPr>
              <a:t>基数排序</a:t>
            </a:r>
            <a:endParaRPr kumimoji="1" lang="en-US" altLang="zh-CN" sz="2400" b="1" dirty="0">
              <a:solidFill>
                <a:srgbClr val="C00000"/>
              </a:solidFill>
              <a:latin typeface="黑体" panose="02010609060101010101" pitchFamily="49" charset="-122"/>
              <a:ea typeface="黑体" panose="02010609060101010101" pitchFamily="49" charset="-122"/>
              <a:sym typeface="Webdings" pitchFamily="18" charset="2"/>
            </a:endParaRPr>
          </a:p>
        </p:txBody>
      </p:sp>
      <p:sp>
        <p:nvSpPr>
          <p:cNvPr id="5" name="对话气泡: 圆角矩形 4">
            <a:extLst>
              <a:ext uri="{FF2B5EF4-FFF2-40B4-BE49-F238E27FC236}">
                <a16:creationId xmlns:a16="http://schemas.microsoft.com/office/drawing/2014/main" id="{B023CB03-6662-4615-8AF7-EE1DD7B1D123}"/>
              </a:ext>
            </a:extLst>
          </p:cNvPr>
          <p:cNvSpPr/>
          <p:nvPr/>
        </p:nvSpPr>
        <p:spPr>
          <a:xfrm>
            <a:off x="5148064" y="513348"/>
            <a:ext cx="3633960" cy="827420"/>
          </a:xfrm>
          <a:prstGeom prst="wedgeRoundRectCallout">
            <a:avLst>
              <a:gd name="adj1" fmla="val -120025"/>
              <a:gd name="adj2" fmla="val 46484"/>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b="1" dirty="0"/>
              <a:t>如果有</a:t>
            </a:r>
            <a:r>
              <a:rPr lang="en-US" altLang="zh-CN" b="1" dirty="0"/>
              <a:t>N</a:t>
            </a:r>
            <a:r>
              <a:rPr lang="zh-CN" altLang="en-US" b="1" dirty="0"/>
              <a:t>个关键字的取值范围是在</a:t>
            </a:r>
            <a:r>
              <a:rPr lang="en-US" altLang="zh-CN" b="1" dirty="0"/>
              <a:t>0</a:t>
            </a:r>
            <a:r>
              <a:rPr lang="zh-CN" altLang="en-US" b="1" dirty="0"/>
              <a:t>到</a:t>
            </a:r>
            <a:r>
              <a:rPr lang="en-US" altLang="zh-CN" b="1" dirty="0"/>
              <a:t>M-1</a:t>
            </a:r>
            <a:r>
              <a:rPr lang="zh-CN" altLang="en-US" b="1" dirty="0"/>
              <a:t>之间，而</a:t>
            </a:r>
            <a:r>
              <a:rPr lang="en-US" altLang="zh-CN" b="1" dirty="0"/>
              <a:t>M</a:t>
            </a:r>
            <a:r>
              <a:rPr lang="zh-CN" altLang="en-US" b="1" dirty="0"/>
              <a:t>比</a:t>
            </a:r>
            <a:r>
              <a:rPr lang="en-US" altLang="zh-CN" b="1" dirty="0"/>
              <a:t>N</a:t>
            </a:r>
            <a:r>
              <a:rPr lang="zh-CN" altLang="en-US" b="1" dirty="0"/>
              <a:t>小的多</a:t>
            </a:r>
            <a:endParaRPr lang="en-US" altLang="zh-CN" b="1" dirty="0"/>
          </a:p>
        </p:txBody>
      </p:sp>
      <p:sp>
        <p:nvSpPr>
          <p:cNvPr id="6" name="对话气泡: 圆角矩形 5">
            <a:extLst>
              <a:ext uri="{FF2B5EF4-FFF2-40B4-BE49-F238E27FC236}">
                <a16:creationId xmlns:a16="http://schemas.microsoft.com/office/drawing/2014/main" id="{E2A3E5ED-5E59-4B84-8E86-9666952743CE}"/>
              </a:ext>
            </a:extLst>
          </p:cNvPr>
          <p:cNvSpPr/>
          <p:nvPr/>
        </p:nvSpPr>
        <p:spPr>
          <a:xfrm>
            <a:off x="2411760" y="5781506"/>
            <a:ext cx="1931640" cy="887854"/>
          </a:xfrm>
          <a:prstGeom prst="wedgeRoundRectCallout">
            <a:avLst>
              <a:gd name="adj1" fmla="val -22205"/>
              <a:gd name="adj2" fmla="val -88253"/>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b="1" dirty="0"/>
              <a:t>造成巨大的空间浪费</a:t>
            </a:r>
          </a:p>
        </p:txBody>
      </p:sp>
    </p:spTree>
    <p:extLst>
      <p:ext uri="{BB962C8B-B14F-4D97-AF65-F5344CB8AC3E}">
        <p14:creationId xmlns:p14="http://schemas.microsoft.com/office/powerpoint/2010/main" val="2347965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515"/>
                                        </p:tgtEl>
                                        <p:attrNameLst>
                                          <p:attrName>style.visibility</p:attrName>
                                        </p:attrNameLst>
                                      </p:cBhvr>
                                      <p:to>
                                        <p:strVal val="visible"/>
                                      </p:to>
                                    </p:set>
                                    <p:animEffect transition="in" filter="wipe(left)">
                                      <p:cBhvr>
                                        <p:cTn id="7" dur="500"/>
                                        <p:tgtEl>
                                          <p:spTgt spid="6451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64516"/>
                                        </p:tgtEl>
                                        <p:attrNameLst>
                                          <p:attrName>style.visibility</p:attrName>
                                        </p:attrNameLst>
                                      </p:cBhvr>
                                      <p:to>
                                        <p:strVal val="visible"/>
                                      </p:to>
                                    </p:set>
                                    <p:animEffect transition="in" filter="strips(downRight)">
                                      <p:cBhvr>
                                        <p:cTn id="16" dur="500"/>
                                        <p:tgtEl>
                                          <p:spTgt spid="6451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up)">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6" fill="hold" grpId="0" nodeType="clickEffect">
                                  <p:stCondLst>
                                    <p:cond delay="0"/>
                                  </p:stCondLst>
                                  <p:childTnLst>
                                    <p:set>
                                      <p:cBhvr>
                                        <p:cTn id="35" dur="1" fill="hold">
                                          <p:stCondLst>
                                            <p:cond delay="0"/>
                                          </p:stCondLst>
                                        </p:cTn>
                                        <p:tgtEl>
                                          <p:spTgt spid="64541"/>
                                        </p:tgtEl>
                                        <p:attrNameLst>
                                          <p:attrName>style.visibility</p:attrName>
                                        </p:attrNameLst>
                                      </p:cBhvr>
                                      <p:to>
                                        <p:strVal val="visible"/>
                                      </p:to>
                                    </p:set>
                                    <p:animEffect transition="in" filter="strips(downRight)">
                                      <p:cBhvr>
                                        <p:cTn id="36" dur="500"/>
                                        <p:tgtEl>
                                          <p:spTgt spid="6454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64542"/>
                                        </p:tgtEl>
                                        <p:attrNameLst>
                                          <p:attrName>style.visibility</p:attrName>
                                        </p:attrNameLst>
                                      </p:cBhvr>
                                      <p:to>
                                        <p:strVal val="visible"/>
                                      </p:to>
                                    </p:set>
                                    <p:animEffect transition="in" filter="wipe(left)">
                                      <p:cBhvr>
                                        <p:cTn id="41" dur="500"/>
                                        <p:tgtEl>
                                          <p:spTgt spid="64542"/>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64543"/>
                                        </p:tgtEl>
                                        <p:attrNameLst>
                                          <p:attrName>style.visibility</p:attrName>
                                        </p:attrNameLst>
                                      </p:cBhvr>
                                      <p:to>
                                        <p:strVal val="visible"/>
                                      </p:to>
                                    </p:set>
                                    <p:animEffect transition="in" filter="dissolve">
                                      <p:cBhvr>
                                        <p:cTn id="46" dur="500"/>
                                        <p:tgtEl>
                                          <p:spTgt spid="64543"/>
                                        </p:tgtEl>
                                      </p:cBhvr>
                                    </p:animEffect>
                                  </p:childTnLst>
                                </p:cTn>
                              </p:par>
                            </p:childTnLst>
                          </p:cTn>
                        </p:par>
                        <p:par>
                          <p:cTn id="47" fill="hold">
                            <p:stCondLst>
                              <p:cond delay="500"/>
                            </p:stCondLst>
                            <p:childTnLst>
                              <p:par>
                                <p:cTn id="48" presetID="18" presetClass="entr" presetSubtype="3" fill="hold" grpId="0" nodeType="afterEffect">
                                  <p:stCondLst>
                                    <p:cond delay="0"/>
                                  </p:stCondLst>
                                  <p:childTnLst>
                                    <p:set>
                                      <p:cBhvr>
                                        <p:cTn id="49" dur="1" fill="hold">
                                          <p:stCondLst>
                                            <p:cond delay="0"/>
                                          </p:stCondLst>
                                        </p:cTn>
                                        <p:tgtEl>
                                          <p:spTgt spid="64544"/>
                                        </p:tgtEl>
                                        <p:attrNameLst>
                                          <p:attrName>style.visibility</p:attrName>
                                        </p:attrNameLst>
                                      </p:cBhvr>
                                      <p:to>
                                        <p:strVal val="visible"/>
                                      </p:to>
                                    </p:set>
                                    <p:animEffect transition="in" filter="strips(upRight)">
                                      <p:cBhvr>
                                        <p:cTn id="50" dur="500"/>
                                        <p:tgtEl>
                                          <p:spTgt spid="64544"/>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autoUpdateAnimBg="0"/>
      <p:bldP spid="64516" grpId="0" autoUpdateAnimBg="0"/>
      <p:bldP spid="64541" grpId="0" animBg="1" autoUpdateAnimBg="0"/>
      <p:bldP spid="64542" grpId="0" autoUpdateAnimBg="0"/>
      <p:bldP spid="64544" grpId="0" animBg="1" autoUpdateAnimBg="0"/>
      <p:bldP spid="5" grpId="0" animBg="1"/>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 Box 3"/>
          <p:cNvSpPr txBox="1">
            <a:spLocks noChangeArrowheads="1"/>
          </p:cNvSpPr>
          <p:nvPr/>
        </p:nvSpPr>
        <p:spPr bwMode="auto">
          <a:xfrm>
            <a:off x="357158" y="948620"/>
            <a:ext cx="7383194" cy="584775"/>
          </a:xfrm>
          <a:prstGeom prst="rect">
            <a:avLst/>
          </a:prstGeom>
          <a:noFill/>
          <a:ln w="9525">
            <a:noFill/>
            <a:miter lim="800000"/>
            <a:headEnd/>
            <a:tailEnd/>
          </a:ln>
          <a:effectLst/>
        </p:spPr>
        <p:txBody>
          <a:bodyPr wrap="square">
            <a:spAutoFit/>
          </a:bodyPr>
          <a:lstStyle/>
          <a:p>
            <a:pPr>
              <a:spcBef>
                <a:spcPct val="50000"/>
              </a:spcBef>
            </a:pPr>
            <a:r>
              <a:rPr lang="en-US" altLang="zh-CN" sz="2000" b="1" dirty="0">
                <a:solidFill>
                  <a:srgbClr val="3333FF"/>
                </a:solidFill>
                <a:sym typeface="Wingdings" pitchFamily="2" charset="2"/>
              </a:rPr>
              <a:t>7.6.2</a:t>
            </a:r>
            <a:r>
              <a:rPr lang="en-US" altLang="zh-CN" sz="3200" b="1" dirty="0">
                <a:sym typeface="Wingdings" pitchFamily="2" charset="2"/>
              </a:rPr>
              <a:t> </a:t>
            </a:r>
            <a:r>
              <a:rPr lang="zh-CN" altLang="en-US" sz="2000" b="1" dirty="0">
                <a:solidFill>
                  <a:srgbClr val="3333FF"/>
                </a:solidFill>
              </a:rPr>
              <a:t>基数排序</a:t>
            </a:r>
            <a:r>
              <a:rPr lang="zh-CN" altLang="en-US" sz="2000" b="1" dirty="0"/>
              <a:t>：一般用于多关键字的排序</a:t>
            </a:r>
            <a:endParaRPr lang="en-US" altLang="zh-CN" sz="2000" b="1" dirty="0"/>
          </a:p>
        </p:txBody>
      </p:sp>
      <p:sp>
        <p:nvSpPr>
          <p:cNvPr id="81" name="Text Box 10"/>
          <p:cNvSpPr txBox="1">
            <a:spLocks noChangeArrowheads="1"/>
          </p:cNvSpPr>
          <p:nvPr/>
        </p:nvSpPr>
        <p:spPr bwMode="auto">
          <a:xfrm>
            <a:off x="285720" y="1591562"/>
            <a:ext cx="7924800" cy="400110"/>
          </a:xfrm>
          <a:prstGeom prst="rect">
            <a:avLst/>
          </a:prstGeom>
          <a:noFill/>
          <a:ln w="9525">
            <a:noFill/>
            <a:miter lim="800000"/>
            <a:headEnd/>
            <a:tailEnd/>
          </a:ln>
          <a:effectLst/>
        </p:spPr>
        <p:txBody>
          <a:bodyPr>
            <a:spAutoFit/>
          </a:bodyPr>
          <a:lstStyle/>
          <a:p>
            <a:pPr>
              <a:spcBef>
                <a:spcPct val="50000"/>
              </a:spcBef>
            </a:pPr>
            <a:r>
              <a:rPr lang="en-US" altLang="zh-CN" sz="2000" b="1" dirty="0">
                <a:ea typeface="MS Hei" pitchFamily="49" charset="-122"/>
              </a:rPr>
              <a:t>〖</a:t>
            </a:r>
            <a:r>
              <a:rPr lang="zh-CN" altLang="en-US" sz="2000" b="1" dirty="0">
                <a:ea typeface="MS Hei" pitchFamily="49" charset="-122"/>
              </a:rPr>
              <a:t>例</a:t>
            </a:r>
            <a:r>
              <a:rPr lang="en-US" altLang="zh-CN" sz="2000" b="1" dirty="0">
                <a:ea typeface="MS Hei" pitchFamily="49" charset="-122"/>
              </a:rPr>
              <a:t>〗</a:t>
            </a:r>
            <a:r>
              <a:rPr lang="en-US" altLang="zh-CN" sz="2000" b="1" dirty="0"/>
              <a:t>  </a:t>
            </a:r>
            <a:r>
              <a:rPr lang="zh-CN" altLang="en-US" sz="2000" b="1" dirty="0"/>
              <a:t>一叠牌的排序要基于</a:t>
            </a:r>
            <a:r>
              <a:rPr lang="zh-CN" altLang="en-US" sz="2000" b="1" dirty="0">
                <a:solidFill>
                  <a:srgbClr val="3333FF"/>
                </a:solidFill>
              </a:rPr>
              <a:t>两个关键字。</a:t>
            </a:r>
            <a:endParaRPr lang="en-US" altLang="zh-CN" sz="2000" b="1" dirty="0">
              <a:solidFill>
                <a:srgbClr val="3333FF"/>
              </a:solidFill>
            </a:endParaRPr>
          </a:p>
        </p:txBody>
      </p:sp>
      <p:grpSp>
        <p:nvGrpSpPr>
          <p:cNvPr id="82" name="Group 11"/>
          <p:cNvGrpSpPr>
            <a:grpSpLocks/>
          </p:cNvGrpSpPr>
          <p:nvPr/>
        </p:nvGrpSpPr>
        <p:grpSpPr bwMode="auto">
          <a:xfrm>
            <a:off x="514320" y="2039243"/>
            <a:ext cx="5695950" cy="481013"/>
            <a:chOff x="336" y="3297"/>
            <a:chExt cx="3588" cy="303"/>
          </a:xfrm>
        </p:grpSpPr>
        <p:sp>
          <p:nvSpPr>
            <p:cNvPr id="83" name="Rectangle 12"/>
            <p:cNvSpPr>
              <a:spLocks noChangeArrowheads="1"/>
            </p:cNvSpPr>
            <p:nvPr/>
          </p:nvSpPr>
          <p:spPr bwMode="auto">
            <a:xfrm>
              <a:off x="336" y="3312"/>
              <a:ext cx="672" cy="288"/>
            </a:xfrm>
            <a:prstGeom prst="rect">
              <a:avLst/>
            </a:prstGeom>
            <a:noFill/>
            <a:ln w="25400">
              <a:noFill/>
              <a:miter lim="800000"/>
              <a:headEnd/>
              <a:tailEnd/>
            </a:ln>
            <a:effectLst/>
          </p:spPr>
          <p:txBody>
            <a:bodyPr wrap="none" lIns="0" tIns="46800" rIns="0" bIns="46800" anchor="ctr"/>
            <a:lstStyle/>
            <a:p>
              <a:r>
                <a:rPr lang="zh-CN" altLang="en-US" sz="2000" b="1" dirty="0"/>
                <a:t>第一关键字</a:t>
              </a:r>
              <a:r>
                <a:rPr lang="en-US" altLang="zh-CN" sz="2000" b="1" dirty="0"/>
                <a:t>[</a:t>
              </a:r>
              <a:r>
                <a:rPr lang="zh-CN" altLang="en-US" sz="2000" b="1" dirty="0"/>
                <a:t>花色</a:t>
              </a:r>
              <a:r>
                <a:rPr lang="en-US" altLang="zh-CN" sz="2000" b="1" dirty="0"/>
                <a:t>]</a:t>
              </a:r>
              <a:endParaRPr lang="en-US" altLang="zh-CN" b="1" i="1" dirty="0"/>
            </a:p>
          </p:txBody>
        </p:sp>
        <p:sp>
          <p:nvSpPr>
            <p:cNvPr id="84" name="Rectangle 13"/>
            <p:cNvSpPr>
              <a:spLocks noChangeArrowheads="1"/>
            </p:cNvSpPr>
            <p:nvPr/>
          </p:nvSpPr>
          <p:spPr bwMode="auto">
            <a:xfrm>
              <a:off x="1812" y="3297"/>
              <a:ext cx="2112" cy="288"/>
            </a:xfrm>
            <a:prstGeom prst="rect">
              <a:avLst/>
            </a:prstGeom>
            <a:noFill/>
            <a:ln w="25400">
              <a:noFill/>
              <a:miter lim="800000"/>
              <a:headEnd/>
              <a:tailEnd/>
            </a:ln>
            <a:effectLst/>
          </p:spPr>
          <p:txBody>
            <a:bodyPr wrap="none" lIns="0" tIns="46800" rIns="0" bIns="46800" anchor="ctr"/>
            <a:lstStyle/>
            <a:p>
              <a:r>
                <a:rPr lang="en-US" altLang="zh-CN" b="1" dirty="0">
                  <a:sym typeface="Symbol" pitchFamily="18" charset="2"/>
                </a:rPr>
                <a:t>  &lt;  </a:t>
              </a:r>
              <a:r>
                <a:rPr lang="en-US" altLang="zh-CN" b="1" dirty="0">
                  <a:solidFill>
                    <a:srgbClr val="FF0000"/>
                  </a:solidFill>
                  <a:sym typeface="Symbol" pitchFamily="18" charset="2"/>
                </a:rPr>
                <a:t>  </a:t>
              </a:r>
              <a:r>
                <a:rPr lang="en-US" altLang="zh-CN" b="1" dirty="0">
                  <a:sym typeface="Symbol" pitchFamily="18" charset="2"/>
                </a:rPr>
                <a:t>&lt;  </a:t>
              </a:r>
              <a:r>
                <a:rPr lang="en-US" altLang="zh-CN" b="1" dirty="0">
                  <a:solidFill>
                    <a:srgbClr val="FF0000"/>
                  </a:solidFill>
                  <a:sym typeface="Symbol" pitchFamily="18" charset="2"/>
                </a:rPr>
                <a:t>  </a:t>
              </a:r>
              <a:r>
                <a:rPr lang="en-US" altLang="zh-CN" b="1" dirty="0">
                  <a:sym typeface="Symbol" pitchFamily="18" charset="2"/>
                </a:rPr>
                <a:t>&lt;    </a:t>
              </a:r>
              <a:endParaRPr lang="en-US" altLang="zh-CN" b="1" dirty="0"/>
            </a:p>
          </p:txBody>
        </p:sp>
      </p:grpSp>
      <p:grpSp>
        <p:nvGrpSpPr>
          <p:cNvPr id="85" name="Group 14"/>
          <p:cNvGrpSpPr>
            <a:grpSpLocks/>
          </p:cNvGrpSpPr>
          <p:nvPr/>
        </p:nvGrpSpPr>
        <p:grpSpPr bwMode="auto">
          <a:xfrm>
            <a:off x="514320" y="2539309"/>
            <a:ext cx="8134350" cy="481013"/>
            <a:chOff x="336" y="3552"/>
            <a:chExt cx="5124" cy="303"/>
          </a:xfrm>
        </p:grpSpPr>
        <p:sp>
          <p:nvSpPr>
            <p:cNvPr id="86" name="Rectangle 15"/>
            <p:cNvSpPr>
              <a:spLocks noChangeArrowheads="1"/>
            </p:cNvSpPr>
            <p:nvPr/>
          </p:nvSpPr>
          <p:spPr bwMode="auto">
            <a:xfrm>
              <a:off x="336" y="3552"/>
              <a:ext cx="1104" cy="288"/>
            </a:xfrm>
            <a:prstGeom prst="rect">
              <a:avLst/>
            </a:prstGeom>
            <a:noFill/>
            <a:ln w="25400">
              <a:noFill/>
              <a:miter lim="800000"/>
              <a:headEnd/>
              <a:tailEnd/>
            </a:ln>
            <a:effectLst/>
          </p:spPr>
          <p:txBody>
            <a:bodyPr wrap="none" lIns="0" tIns="46800" rIns="0" bIns="46800" anchor="ctr"/>
            <a:lstStyle/>
            <a:p>
              <a:r>
                <a:rPr lang="zh-CN" altLang="en-US" sz="2000" b="1" dirty="0"/>
                <a:t>第一关键字</a:t>
              </a:r>
              <a:r>
                <a:rPr lang="en-US" altLang="zh-CN" sz="2000" b="1" dirty="0"/>
                <a:t>[</a:t>
              </a:r>
              <a:r>
                <a:rPr lang="zh-CN" altLang="en-US" sz="2000" b="1" dirty="0"/>
                <a:t>面值</a:t>
              </a:r>
              <a:r>
                <a:rPr lang="en-US" altLang="zh-CN" sz="2000" b="1" dirty="0"/>
                <a:t>]</a:t>
              </a:r>
              <a:endParaRPr lang="en-US" altLang="zh-CN" b="1" i="1" dirty="0"/>
            </a:p>
          </p:txBody>
        </p:sp>
        <p:sp>
          <p:nvSpPr>
            <p:cNvPr id="87" name="Rectangle 16"/>
            <p:cNvSpPr>
              <a:spLocks noChangeArrowheads="1"/>
            </p:cNvSpPr>
            <p:nvPr/>
          </p:nvSpPr>
          <p:spPr bwMode="auto">
            <a:xfrm>
              <a:off x="1812" y="3567"/>
              <a:ext cx="3648" cy="288"/>
            </a:xfrm>
            <a:prstGeom prst="rect">
              <a:avLst/>
            </a:prstGeom>
            <a:noFill/>
            <a:ln w="25400">
              <a:noFill/>
              <a:miter lim="800000"/>
              <a:headEnd/>
              <a:tailEnd/>
            </a:ln>
            <a:effectLst/>
          </p:spPr>
          <p:txBody>
            <a:bodyPr wrap="none" lIns="0" tIns="46800" rIns="0" bIns="46800" anchor="ctr"/>
            <a:lstStyle/>
            <a:p>
              <a:r>
                <a:rPr lang="en-US" altLang="zh-CN" sz="2000" b="1" dirty="0">
                  <a:sym typeface="Symbol" pitchFamily="18" charset="2"/>
                </a:rPr>
                <a:t>2 &lt; 3 &lt; 4 &lt; 5 &lt; 6 &lt; 7 &lt; 8 &lt; 9 &lt; 10 &lt; J &lt; Q &lt; K &lt; A</a:t>
              </a:r>
              <a:endParaRPr lang="en-US" altLang="zh-CN" sz="2000" b="1" dirty="0"/>
            </a:p>
          </p:txBody>
        </p:sp>
      </p:grpSp>
      <p:grpSp>
        <p:nvGrpSpPr>
          <p:cNvPr id="88" name="Group 17"/>
          <p:cNvGrpSpPr>
            <a:grpSpLocks/>
          </p:cNvGrpSpPr>
          <p:nvPr/>
        </p:nvGrpSpPr>
        <p:grpSpPr bwMode="auto">
          <a:xfrm>
            <a:off x="514320" y="3063188"/>
            <a:ext cx="8134351" cy="457200"/>
            <a:chOff x="336" y="3552"/>
            <a:chExt cx="5124" cy="288"/>
          </a:xfrm>
        </p:grpSpPr>
        <p:sp>
          <p:nvSpPr>
            <p:cNvPr id="89" name="Rectangle 18"/>
            <p:cNvSpPr>
              <a:spLocks noChangeArrowheads="1"/>
            </p:cNvSpPr>
            <p:nvPr/>
          </p:nvSpPr>
          <p:spPr bwMode="auto">
            <a:xfrm>
              <a:off x="336" y="3552"/>
              <a:ext cx="1104" cy="288"/>
            </a:xfrm>
            <a:prstGeom prst="rect">
              <a:avLst/>
            </a:prstGeom>
            <a:noFill/>
            <a:ln w="25400">
              <a:noFill/>
              <a:miter lim="800000"/>
              <a:headEnd/>
              <a:tailEnd/>
            </a:ln>
            <a:effectLst/>
          </p:spPr>
          <p:txBody>
            <a:bodyPr wrap="none" lIns="0" tIns="46800" rIns="0" bIns="46800" anchor="ctr"/>
            <a:lstStyle/>
            <a:p>
              <a:r>
                <a:rPr lang="zh-CN" altLang="en-US" sz="2000" b="1" dirty="0">
                  <a:solidFill>
                    <a:schemeClr val="hlink"/>
                  </a:solidFill>
                </a:rPr>
                <a:t>排序结果应该是</a:t>
              </a:r>
              <a:r>
                <a:rPr lang="en-US" altLang="zh-CN" sz="2000" b="1" dirty="0">
                  <a:solidFill>
                    <a:schemeClr val="hlink"/>
                  </a:solidFill>
                </a:rPr>
                <a:t>:</a:t>
              </a:r>
              <a:endParaRPr lang="en-US" altLang="zh-CN" b="1" dirty="0"/>
            </a:p>
          </p:txBody>
        </p:sp>
        <p:sp>
          <p:nvSpPr>
            <p:cNvPr id="90" name="Rectangle 19"/>
            <p:cNvSpPr>
              <a:spLocks noChangeArrowheads="1"/>
            </p:cNvSpPr>
            <p:nvPr/>
          </p:nvSpPr>
          <p:spPr bwMode="auto">
            <a:xfrm>
              <a:off x="1812" y="3552"/>
              <a:ext cx="3648" cy="288"/>
            </a:xfrm>
            <a:prstGeom prst="rect">
              <a:avLst/>
            </a:prstGeom>
            <a:noFill/>
            <a:ln w="25400">
              <a:noFill/>
              <a:miter lim="800000"/>
              <a:headEnd/>
              <a:tailEnd/>
            </a:ln>
            <a:effectLst/>
          </p:spPr>
          <p:txBody>
            <a:bodyPr wrap="none" lIns="0" tIns="46800" rIns="0" bIns="46800" anchor="ctr"/>
            <a:lstStyle/>
            <a:p>
              <a:r>
                <a:rPr lang="en-US" altLang="zh-CN" sz="2000" b="1" dirty="0">
                  <a:sym typeface="Symbol" pitchFamily="18" charset="2"/>
                </a:rPr>
                <a:t>2  ... A  </a:t>
              </a:r>
              <a:r>
                <a:rPr lang="en-US" altLang="zh-CN" sz="2000" b="1" dirty="0">
                  <a:solidFill>
                    <a:srgbClr val="FF0000"/>
                  </a:solidFill>
                  <a:sym typeface="Symbol" pitchFamily="18" charset="2"/>
                </a:rPr>
                <a:t>2  ... A  2  ... A  </a:t>
              </a:r>
              <a:r>
                <a:rPr lang="en-US" altLang="zh-CN" sz="2000" b="1" dirty="0">
                  <a:sym typeface="Symbol" pitchFamily="18" charset="2"/>
                </a:rPr>
                <a:t> 2  ... A</a:t>
              </a:r>
            </a:p>
          </p:txBody>
        </p:sp>
      </p:grpSp>
      <p:sp>
        <p:nvSpPr>
          <p:cNvPr id="91" name="Text Box 3"/>
          <p:cNvSpPr txBox="1">
            <a:spLocks noChangeArrowheads="1"/>
          </p:cNvSpPr>
          <p:nvPr/>
        </p:nvSpPr>
        <p:spPr bwMode="auto">
          <a:xfrm>
            <a:off x="500034" y="3734702"/>
            <a:ext cx="8286808" cy="892552"/>
          </a:xfrm>
          <a:prstGeom prst="rect">
            <a:avLst/>
          </a:prstGeom>
          <a:noFill/>
          <a:ln w="9525">
            <a:noFill/>
            <a:miter lim="800000"/>
            <a:headEnd/>
            <a:tailEnd/>
          </a:ln>
          <a:effectLst/>
        </p:spPr>
        <p:txBody>
          <a:bodyPr wrap="square">
            <a:spAutoFit/>
          </a:bodyPr>
          <a:lstStyle/>
          <a:p>
            <a:pPr>
              <a:spcBef>
                <a:spcPct val="50000"/>
              </a:spcBef>
            </a:pPr>
            <a:r>
              <a:rPr lang="en-US" altLang="zh-CN" sz="3200" b="1" dirty="0">
                <a:solidFill>
                  <a:schemeClr val="hlink"/>
                </a:solidFill>
                <a:sym typeface="Wingdings" pitchFamily="2" charset="2"/>
              </a:rPr>
              <a:t></a:t>
            </a:r>
            <a:r>
              <a:rPr lang="en-US" altLang="zh-CN" sz="2000" b="1" dirty="0">
                <a:sym typeface="Wingdings" pitchFamily="2" charset="2"/>
              </a:rPr>
              <a:t> </a:t>
            </a:r>
            <a:r>
              <a:rPr lang="zh-CN" altLang="en-US" sz="2000" b="1" dirty="0"/>
              <a:t>基数排序的方法一般采用“</a:t>
            </a:r>
            <a:r>
              <a:rPr lang="zh-CN" altLang="en-US" sz="2000" b="1" dirty="0">
                <a:solidFill>
                  <a:srgbClr val="3333FF"/>
                </a:solidFill>
              </a:rPr>
              <a:t>主位优先法</a:t>
            </a:r>
            <a:r>
              <a:rPr lang="zh-CN" altLang="en-US" sz="2000" b="1" dirty="0"/>
              <a:t>”</a:t>
            </a:r>
            <a:r>
              <a:rPr lang="en-US" altLang="zh-CN" sz="2000" b="1" dirty="0"/>
              <a:t> ( </a:t>
            </a:r>
            <a:r>
              <a:rPr lang="en-US" altLang="zh-CN" sz="2000" b="1" dirty="0">
                <a:solidFill>
                  <a:schemeClr val="hlink"/>
                </a:solidFill>
              </a:rPr>
              <a:t>M</a:t>
            </a:r>
            <a:r>
              <a:rPr lang="en-US" altLang="zh-CN" sz="2000" b="1" dirty="0"/>
              <a:t>ost </a:t>
            </a:r>
            <a:r>
              <a:rPr lang="en-US" altLang="zh-CN" sz="2000" b="1" dirty="0">
                <a:solidFill>
                  <a:schemeClr val="hlink"/>
                </a:solidFill>
              </a:rPr>
              <a:t>S</a:t>
            </a:r>
            <a:r>
              <a:rPr lang="en-US" altLang="zh-CN" sz="2000" b="1" dirty="0"/>
              <a:t>ignificant </a:t>
            </a:r>
            <a:r>
              <a:rPr lang="en-US" altLang="zh-CN" sz="2000" b="1" dirty="0">
                <a:solidFill>
                  <a:schemeClr val="hlink"/>
                </a:solidFill>
              </a:rPr>
              <a:t>D</a:t>
            </a:r>
            <a:r>
              <a:rPr lang="en-US" altLang="zh-CN" sz="2000" b="1" dirty="0"/>
              <a:t>igit First, </a:t>
            </a:r>
            <a:r>
              <a:rPr lang="en-US" altLang="zh-CN" sz="2000" b="1" dirty="0">
                <a:solidFill>
                  <a:srgbClr val="3333FF"/>
                </a:solidFill>
              </a:rPr>
              <a:t>MSD</a:t>
            </a:r>
            <a:r>
              <a:rPr lang="en-US" altLang="zh-CN" sz="2000" b="1" dirty="0"/>
              <a:t>) </a:t>
            </a:r>
            <a:r>
              <a:rPr lang="zh-CN" altLang="en-US" sz="2000" b="1" dirty="0"/>
              <a:t>或者“</a:t>
            </a:r>
            <a:r>
              <a:rPr lang="zh-CN" altLang="en-US" sz="2000" b="1" dirty="0">
                <a:solidFill>
                  <a:srgbClr val="3333FF"/>
                </a:solidFill>
              </a:rPr>
              <a:t>次位优先法</a:t>
            </a:r>
            <a:r>
              <a:rPr lang="zh-CN" altLang="en-US" sz="2000" b="1" dirty="0"/>
              <a:t>”</a:t>
            </a:r>
            <a:r>
              <a:rPr lang="en-US" altLang="zh-CN" sz="2000" b="1" dirty="0"/>
              <a:t> ( </a:t>
            </a:r>
            <a:r>
              <a:rPr lang="en-US" altLang="zh-CN" sz="2000" b="1" dirty="0">
                <a:solidFill>
                  <a:schemeClr val="hlink"/>
                </a:solidFill>
              </a:rPr>
              <a:t>L</a:t>
            </a:r>
            <a:r>
              <a:rPr lang="en-US" altLang="zh-CN" sz="2000" b="1" dirty="0"/>
              <a:t>east </a:t>
            </a:r>
            <a:r>
              <a:rPr lang="en-US" altLang="zh-CN" sz="2000" b="1" dirty="0">
                <a:solidFill>
                  <a:schemeClr val="hlink"/>
                </a:solidFill>
              </a:rPr>
              <a:t>S</a:t>
            </a:r>
            <a:r>
              <a:rPr lang="en-US" altLang="zh-CN" sz="2000" b="1" dirty="0"/>
              <a:t>ignificant </a:t>
            </a:r>
            <a:r>
              <a:rPr lang="en-US" altLang="zh-CN" sz="2000" b="1" dirty="0">
                <a:solidFill>
                  <a:schemeClr val="hlink"/>
                </a:solidFill>
              </a:rPr>
              <a:t>D</a:t>
            </a:r>
            <a:r>
              <a:rPr lang="en-US" altLang="zh-CN" sz="2000" b="1" dirty="0"/>
              <a:t>igit First, </a:t>
            </a:r>
            <a:r>
              <a:rPr lang="en-US" altLang="zh-CN" sz="2000" b="1" dirty="0">
                <a:solidFill>
                  <a:srgbClr val="3333FF"/>
                </a:solidFill>
              </a:rPr>
              <a:t>LSD</a:t>
            </a:r>
            <a:r>
              <a:rPr lang="en-US" altLang="zh-CN" sz="2000" b="1" dirty="0"/>
              <a:t>)</a:t>
            </a:r>
          </a:p>
        </p:txBody>
      </p:sp>
      <p:sp>
        <p:nvSpPr>
          <p:cNvPr id="92" name="AutoShape 5"/>
          <p:cNvSpPr>
            <a:spLocks noChangeArrowheads="1"/>
          </p:cNvSpPr>
          <p:nvPr/>
        </p:nvSpPr>
        <p:spPr bwMode="auto">
          <a:xfrm>
            <a:off x="4572000" y="5234900"/>
            <a:ext cx="3571900" cy="714380"/>
          </a:xfrm>
          <a:prstGeom prst="wedgeEllipseCallout">
            <a:avLst>
              <a:gd name="adj1" fmla="val -53691"/>
              <a:gd name="adj2" fmla="val -199439"/>
            </a:avLst>
          </a:prstGeom>
          <a:gradFill rotWithShape="0">
            <a:gsLst>
              <a:gs pos="0">
                <a:srgbClr val="C0C0C0"/>
              </a:gs>
              <a:gs pos="100000">
                <a:srgbClr val="FFFFFF"/>
              </a:gs>
            </a:gsLst>
            <a:lin ang="2700000" scaled="1"/>
          </a:gradFill>
          <a:ln w="12700">
            <a:solidFill>
              <a:schemeClr val="tx1"/>
            </a:solidFill>
            <a:miter lim="800000"/>
            <a:headEnd/>
            <a:tailEnd/>
          </a:ln>
          <a:effectLst/>
        </p:spPr>
        <p:txBody>
          <a:bodyPr anchor="ctr"/>
          <a:lstStyle/>
          <a:p>
            <a:pPr algn="ctr"/>
            <a:r>
              <a:rPr lang="zh-CN" altLang="en-US" b="1" dirty="0"/>
              <a:t>相当于“分治法”</a:t>
            </a:r>
            <a:endParaRPr lang="en-US" altLang="zh-CN" b="1" dirty="0"/>
          </a:p>
        </p:txBody>
      </p:sp>
      <p:sp>
        <p:nvSpPr>
          <p:cNvPr id="93" name="AutoShape 5"/>
          <p:cNvSpPr>
            <a:spLocks noChangeArrowheads="1"/>
          </p:cNvSpPr>
          <p:nvPr/>
        </p:nvSpPr>
        <p:spPr bwMode="auto">
          <a:xfrm>
            <a:off x="642910" y="5234900"/>
            <a:ext cx="3571900" cy="714380"/>
          </a:xfrm>
          <a:prstGeom prst="wedgeEllipseCallout">
            <a:avLst>
              <a:gd name="adj1" fmla="val 16708"/>
              <a:gd name="adj2" fmla="val -144852"/>
            </a:avLst>
          </a:prstGeom>
          <a:gradFill rotWithShape="0">
            <a:gsLst>
              <a:gs pos="0">
                <a:srgbClr val="C0C0C0"/>
              </a:gs>
              <a:gs pos="100000">
                <a:srgbClr val="FFFFFF"/>
              </a:gs>
            </a:gsLst>
            <a:lin ang="2700000" scaled="1"/>
          </a:gradFill>
          <a:ln w="12700">
            <a:solidFill>
              <a:schemeClr val="tx1"/>
            </a:solidFill>
            <a:miter lim="800000"/>
            <a:headEnd/>
            <a:tailEnd/>
          </a:ln>
          <a:effectLst/>
        </p:spPr>
        <p:txBody>
          <a:bodyPr anchor="ctr"/>
          <a:lstStyle/>
          <a:p>
            <a:pPr algn="ctr"/>
            <a:r>
              <a:rPr lang="zh-CN" altLang="en-US" b="1" dirty="0"/>
              <a:t>“分配</a:t>
            </a:r>
            <a:r>
              <a:rPr lang="en-US" altLang="zh-CN" b="1" dirty="0"/>
              <a:t>-</a:t>
            </a:r>
            <a:r>
              <a:rPr lang="zh-CN" altLang="en-US" b="1" dirty="0"/>
              <a:t>收集”法</a:t>
            </a:r>
            <a:endParaRPr lang="en-US" altLang="zh-CN" b="1" dirty="0"/>
          </a:p>
        </p:txBody>
      </p:sp>
      <p:sp>
        <p:nvSpPr>
          <p:cNvPr id="16" name="矩形 15">
            <a:extLst>
              <a:ext uri="{FF2B5EF4-FFF2-40B4-BE49-F238E27FC236}">
                <a16:creationId xmlns:a16="http://schemas.microsoft.com/office/drawing/2014/main" id="{EDA20A10-AAA6-4615-81AB-67E728FCDD7F}"/>
              </a:ext>
            </a:extLst>
          </p:cNvPr>
          <p:cNvSpPr/>
          <p:nvPr/>
        </p:nvSpPr>
        <p:spPr>
          <a:xfrm>
            <a:off x="323528" y="447055"/>
            <a:ext cx="7572428" cy="461665"/>
          </a:xfrm>
          <a:prstGeom prst="rect">
            <a:avLst/>
          </a:prstGeom>
        </p:spPr>
        <p:txBody>
          <a:bodyPr wrap="square">
            <a:spAutoFit/>
          </a:bodyPr>
          <a:lstStyle/>
          <a:p>
            <a:r>
              <a:rPr lang="zh-CN" altLang="en-US" sz="2400" b="1" dirty="0">
                <a:solidFill>
                  <a:srgbClr val="3333FF"/>
                </a:solidFill>
              </a:rPr>
              <a:t>桶排序</a:t>
            </a:r>
            <a:r>
              <a:rPr lang="en-US" sz="2400" b="1" dirty="0">
                <a:solidFill>
                  <a:srgbClr val="3333FF"/>
                </a:solidFill>
              </a:rPr>
              <a:t> </a:t>
            </a:r>
            <a:r>
              <a:rPr lang="en-US" sz="2400" b="1" dirty="0"/>
              <a:t>( Bucket Sort )</a:t>
            </a:r>
            <a:r>
              <a:rPr lang="zh-CN" altLang="en-US" sz="2400" b="1" dirty="0"/>
              <a:t>”的一种推广排序是“</a:t>
            </a:r>
            <a:r>
              <a:rPr lang="zh-CN" altLang="en-US" sz="2400" b="1" dirty="0">
                <a:solidFill>
                  <a:srgbClr val="3333FF"/>
                </a:solidFill>
              </a:rPr>
              <a:t>基数排序。</a:t>
            </a:r>
            <a:r>
              <a:rPr lang="en-US" altLang="zh-CN" sz="2400" b="1" dirty="0">
                <a:solidFill>
                  <a:srgbClr val="3333FF"/>
                </a:solidFill>
              </a:rPr>
              <a:t> </a:t>
            </a:r>
            <a:endParaRPr lang="zh-CN" altLang="en-US" sz="2400" b="1" dirty="0"/>
          </a:p>
        </p:txBody>
      </p:sp>
    </p:spTree>
    <p:extLst>
      <p:ext uri="{BB962C8B-B14F-4D97-AF65-F5344CB8AC3E}">
        <p14:creationId xmlns:p14="http://schemas.microsoft.com/office/powerpoint/2010/main" val="26325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trips(downRigh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5539"/>
                                        </p:tgtEl>
                                        <p:attrNameLst>
                                          <p:attrName>style.visibility</p:attrName>
                                        </p:attrNameLst>
                                      </p:cBhvr>
                                      <p:to>
                                        <p:strVal val="visible"/>
                                      </p:to>
                                    </p:set>
                                    <p:animEffect transition="in" filter="wipe(left)">
                                      <p:cBhvr>
                                        <p:cTn id="12" dur="500"/>
                                        <p:tgtEl>
                                          <p:spTgt spid="655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1"/>
                                        </p:tgtEl>
                                        <p:attrNameLst>
                                          <p:attrName>style.visibility</p:attrName>
                                        </p:attrNameLst>
                                      </p:cBhvr>
                                      <p:to>
                                        <p:strVal val="visible"/>
                                      </p:to>
                                    </p:set>
                                    <p:animEffect transition="in" filter="wipe(left)">
                                      <p:cBhvr>
                                        <p:cTn id="17" dur="500"/>
                                        <p:tgtEl>
                                          <p:spTgt spid="81"/>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2"/>
                                        </p:tgtEl>
                                        <p:attrNameLst>
                                          <p:attrName>style.visibility</p:attrName>
                                        </p:attrNameLst>
                                      </p:cBhvr>
                                      <p:to>
                                        <p:strVal val="visible"/>
                                      </p:to>
                                    </p:set>
                                    <p:animEffect transition="in" filter="wipe(left)">
                                      <p:cBhvr>
                                        <p:cTn id="22" dur="500"/>
                                        <p:tgtEl>
                                          <p:spTgt spid="82"/>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85"/>
                                        </p:tgtEl>
                                        <p:attrNameLst>
                                          <p:attrName>style.visibility</p:attrName>
                                        </p:attrNameLst>
                                      </p:cBhvr>
                                      <p:to>
                                        <p:strVal val="visible"/>
                                      </p:to>
                                    </p:set>
                                    <p:animEffect transition="in" filter="wipe(left)">
                                      <p:cBhvr>
                                        <p:cTn id="26" dur="500"/>
                                        <p:tgtEl>
                                          <p:spTgt spid="85"/>
                                        </p:tgtEl>
                                      </p:cBhvr>
                                    </p:animEffect>
                                  </p:childTnLst>
                                  <p:subTnLst>
                                    <p:audio>
                                      <p:cMediaNode>
                                        <p:cTn display="0" masterRel="sameClick">
                                          <p:stCondLst>
                                            <p:cond evt="begin" delay="0">
                                              <p:tn val="24"/>
                                            </p:cond>
                                          </p:stCondLst>
                                          <p:endCondLst>
                                            <p:cond evt="onStopAudio" delay="0">
                                              <p:tgtEl>
                                                <p:sldTgt/>
                                              </p:tgtEl>
                                            </p:cond>
                                          </p:endCondLst>
                                        </p:cTn>
                                        <p:tgtEl>
                                          <p:sndTgt r:embed="rId3" name="CAMERA.WAV"/>
                                        </p:tgtEl>
                                      </p:cMediaNode>
                                    </p:audio>
                                  </p:sub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8"/>
                                        </p:tgtEl>
                                        <p:attrNameLst>
                                          <p:attrName>style.visibility</p:attrName>
                                        </p:attrNameLst>
                                      </p:cBhvr>
                                      <p:to>
                                        <p:strVal val="visible"/>
                                      </p:to>
                                    </p:set>
                                    <p:animEffect transition="in" filter="wipe(left)">
                                      <p:cBhvr>
                                        <p:cTn id="31" dur="500"/>
                                        <p:tgtEl>
                                          <p:spTgt spid="88"/>
                                        </p:tgtEl>
                                      </p:cBhvr>
                                    </p:animEffect>
                                  </p:childTnLst>
                                  <p:subTnLst>
                                    <p:audio>
                                      <p:cMediaNode>
                                        <p:cTn display="0" masterRel="sameClick">
                                          <p:stCondLst>
                                            <p:cond evt="begin" delay="0">
                                              <p:tn val="29"/>
                                            </p:cond>
                                          </p:stCondLst>
                                          <p:endCondLst>
                                            <p:cond evt="onStopAudio" delay="0">
                                              <p:tgtEl>
                                                <p:sldTgt/>
                                              </p:tgtEl>
                                            </p:cond>
                                          </p:endCondLst>
                                        </p:cTn>
                                        <p:tgtEl>
                                          <p:sndTgt r:embed="rId3" name="CAMERA.WAV"/>
                                        </p:tgtEl>
                                      </p:cMediaNode>
                                    </p:audio>
                                  </p:sub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91"/>
                                        </p:tgtEl>
                                        <p:attrNameLst>
                                          <p:attrName>style.visibility</p:attrName>
                                        </p:attrNameLst>
                                      </p:cBhvr>
                                      <p:to>
                                        <p:strVal val="visible"/>
                                      </p:to>
                                    </p:set>
                                    <p:animEffect transition="in" filter="wipe(left)">
                                      <p:cBhvr>
                                        <p:cTn id="36" dur="500"/>
                                        <p:tgtEl>
                                          <p:spTgt spid="9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92"/>
                                        </p:tgtEl>
                                        <p:attrNameLst>
                                          <p:attrName>style.visibility</p:attrName>
                                        </p:attrNameLst>
                                      </p:cBhvr>
                                      <p:to>
                                        <p:strVal val="visible"/>
                                      </p:to>
                                    </p:set>
                                    <p:animEffect transition="in" filter="wipe(up)">
                                      <p:cBhvr>
                                        <p:cTn id="41" dur="500"/>
                                        <p:tgtEl>
                                          <p:spTgt spid="92"/>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xit" presetSubtype="0" fill="hold" grpId="1" nodeType="clickEffect">
                                  <p:stCondLst>
                                    <p:cond delay="0"/>
                                  </p:stCondLst>
                                  <p:childTnLst>
                                    <p:animEffect transition="out" filter="dissolve">
                                      <p:cBhvr>
                                        <p:cTn id="45" dur="500"/>
                                        <p:tgtEl>
                                          <p:spTgt spid="92"/>
                                        </p:tgtEl>
                                      </p:cBhvr>
                                    </p:animEffect>
                                    <p:set>
                                      <p:cBhvr>
                                        <p:cTn id="46" dur="1" fill="hold">
                                          <p:stCondLst>
                                            <p:cond delay="499"/>
                                          </p:stCondLst>
                                        </p:cTn>
                                        <p:tgtEl>
                                          <p:spTgt spid="92"/>
                                        </p:tgtEl>
                                        <p:attrNameLst>
                                          <p:attrName>style.visibility</p:attrName>
                                        </p:attrNameLst>
                                      </p:cBhvr>
                                      <p:to>
                                        <p:strVal val="hidden"/>
                                      </p:to>
                                    </p:set>
                                  </p:childTnLst>
                                </p:cTn>
                              </p:par>
                            </p:childTnLst>
                          </p:cTn>
                        </p:par>
                        <p:par>
                          <p:cTn id="47" fill="hold">
                            <p:stCondLst>
                              <p:cond delay="500"/>
                            </p:stCondLst>
                            <p:childTnLst>
                              <p:par>
                                <p:cTn id="48" presetID="22" presetClass="entr" presetSubtype="1" fill="hold" grpId="0" nodeType="afterEffect">
                                  <p:stCondLst>
                                    <p:cond delay="0"/>
                                  </p:stCondLst>
                                  <p:childTnLst>
                                    <p:set>
                                      <p:cBhvr>
                                        <p:cTn id="49" dur="1" fill="hold">
                                          <p:stCondLst>
                                            <p:cond delay="0"/>
                                          </p:stCondLst>
                                        </p:cTn>
                                        <p:tgtEl>
                                          <p:spTgt spid="93"/>
                                        </p:tgtEl>
                                        <p:attrNameLst>
                                          <p:attrName>style.visibility</p:attrName>
                                        </p:attrNameLst>
                                      </p:cBhvr>
                                      <p:to>
                                        <p:strVal val="visible"/>
                                      </p:to>
                                    </p:set>
                                    <p:animEffect transition="in" filter="wipe(up)">
                                      <p:cBhvr>
                                        <p:cTn id="50" dur="500"/>
                                        <p:tgtEl>
                                          <p:spTgt spid="93"/>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xit" presetSubtype="0" fill="hold" grpId="1" nodeType="clickEffect">
                                  <p:stCondLst>
                                    <p:cond delay="0"/>
                                  </p:stCondLst>
                                  <p:childTnLst>
                                    <p:animEffect transition="out" filter="dissolve">
                                      <p:cBhvr>
                                        <p:cTn id="54" dur="500"/>
                                        <p:tgtEl>
                                          <p:spTgt spid="93"/>
                                        </p:tgtEl>
                                      </p:cBhvr>
                                    </p:animEffect>
                                    <p:set>
                                      <p:cBhvr>
                                        <p:cTn id="55" dur="1" fill="hold">
                                          <p:stCondLst>
                                            <p:cond delay="499"/>
                                          </p:stCondLst>
                                        </p:cTn>
                                        <p:tgtEl>
                                          <p:spTgt spid="9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autoUpdateAnimBg="0"/>
      <p:bldP spid="81" grpId="0" autoUpdateAnimBg="0"/>
      <p:bldP spid="91" grpId="0" autoUpdateAnimBg="0"/>
      <p:bldP spid="92" grpId="0" animBg="1" autoUpdateAnimBg="0"/>
      <p:bldP spid="92" grpId="1" animBg="1"/>
      <p:bldP spid="93" grpId="0" animBg="1" autoUpdateAnimBg="0"/>
      <p:bldP spid="93" grpId="1" animBg="1"/>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Text Box 3"/>
          <p:cNvSpPr txBox="1">
            <a:spLocks noChangeArrowheads="1"/>
          </p:cNvSpPr>
          <p:nvPr/>
        </p:nvSpPr>
        <p:spPr bwMode="auto">
          <a:xfrm>
            <a:off x="457200" y="332656"/>
            <a:ext cx="4114800" cy="523220"/>
          </a:xfrm>
          <a:prstGeom prst="rect">
            <a:avLst/>
          </a:prstGeom>
          <a:noFill/>
          <a:ln w="9525">
            <a:noFill/>
            <a:miter lim="800000"/>
            <a:headEnd/>
            <a:tailEnd/>
          </a:ln>
          <a:effectLst/>
        </p:spPr>
        <p:txBody>
          <a:bodyPr wrap="square">
            <a:spAutoFit/>
          </a:bodyPr>
          <a:lstStyle/>
          <a:p>
            <a:pPr>
              <a:spcBef>
                <a:spcPct val="50000"/>
              </a:spcBef>
            </a:pPr>
            <a:r>
              <a:rPr lang="en-US" altLang="zh-CN" sz="2800" b="1" dirty="0">
                <a:solidFill>
                  <a:schemeClr val="hlink"/>
                </a:solidFill>
                <a:sym typeface="Wingdings" pitchFamily="2" charset="2"/>
              </a:rPr>
              <a:t></a:t>
            </a:r>
            <a:r>
              <a:rPr lang="zh-CN" altLang="en-US" sz="2000" b="1" dirty="0"/>
              <a:t>主位优先法</a:t>
            </a:r>
            <a:r>
              <a:rPr lang="en-US" altLang="zh-CN" sz="2000" b="1" dirty="0"/>
              <a:t>(</a:t>
            </a:r>
            <a:r>
              <a:rPr lang="en-US" altLang="zh-CN" sz="2000" b="1" dirty="0">
                <a:solidFill>
                  <a:srgbClr val="3333FF"/>
                </a:solidFill>
              </a:rPr>
              <a:t>MSD</a:t>
            </a:r>
            <a:r>
              <a:rPr lang="en-US" altLang="zh-CN" sz="2000" b="1" dirty="0"/>
              <a:t> ) </a:t>
            </a:r>
            <a:r>
              <a:rPr lang="zh-CN" altLang="en-US" sz="2000" b="1" dirty="0"/>
              <a:t>排序</a:t>
            </a:r>
            <a:endParaRPr lang="en-US" altLang="zh-CN" sz="2000" b="1" dirty="0"/>
          </a:p>
        </p:txBody>
      </p:sp>
      <p:sp>
        <p:nvSpPr>
          <p:cNvPr id="67588" name="Text Box 4"/>
          <p:cNvSpPr txBox="1">
            <a:spLocks noChangeArrowheads="1"/>
          </p:cNvSpPr>
          <p:nvPr/>
        </p:nvSpPr>
        <p:spPr bwMode="auto">
          <a:xfrm>
            <a:off x="533400" y="980728"/>
            <a:ext cx="8001000" cy="402291"/>
          </a:xfrm>
          <a:prstGeom prst="rect">
            <a:avLst/>
          </a:prstGeom>
          <a:noFill/>
          <a:ln w="25400">
            <a:noFill/>
            <a:miter lim="800000"/>
            <a:headEnd/>
            <a:tailEnd/>
          </a:ln>
          <a:effectLst/>
        </p:spPr>
        <p:txBody>
          <a:bodyPr lIns="0" tIns="46800" rIns="0" bIns="46800">
            <a:spAutoFit/>
          </a:bodyPr>
          <a:lstStyle/>
          <a:p>
            <a:pPr>
              <a:spcBef>
                <a:spcPct val="50000"/>
              </a:spcBef>
            </a:pPr>
            <a:r>
              <a:rPr lang="en-US" altLang="zh-CN" sz="2000" b="1" dirty="0">
                <a:sym typeface="Wingdings" pitchFamily="2" charset="2"/>
              </a:rPr>
              <a:t>  </a:t>
            </a:r>
            <a:r>
              <a:rPr lang="zh-CN" altLang="en-US" sz="2000" b="1" dirty="0">
                <a:solidFill>
                  <a:srgbClr val="3333FF"/>
                </a:solidFill>
                <a:sym typeface="Wingdings" pitchFamily="2" charset="2"/>
              </a:rPr>
              <a:t>先排花色</a:t>
            </a:r>
            <a:r>
              <a:rPr lang="en-US" altLang="zh-CN" sz="2000" b="1" dirty="0">
                <a:solidFill>
                  <a:srgbClr val="3333FF"/>
                </a:solidFill>
                <a:sym typeface="Wingdings" pitchFamily="2" charset="2"/>
              </a:rPr>
              <a:t>:  </a:t>
            </a:r>
            <a:r>
              <a:rPr lang="zh-CN" altLang="en-US" sz="2000" b="1" dirty="0">
                <a:sym typeface="Wingdings" pitchFamily="2" charset="2"/>
              </a:rPr>
              <a:t>比如</a:t>
            </a:r>
            <a:r>
              <a:rPr lang="en-US" altLang="zh-CN" sz="2000" b="1" dirty="0">
                <a:sym typeface="Wingdings" pitchFamily="2" charset="2"/>
              </a:rPr>
              <a:t>, </a:t>
            </a:r>
            <a:r>
              <a:rPr lang="zh-CN" altLang="en-US" sz="2000" b="1" dirty="0">
                <a:sym typeface="Wingdings" pitchFamily="2" charset="2"/>
              </a:rPr>
              <a:t>建立</a:t>
            </a:r>
            <a:r>
              <a:rPr lang="en-US" altLang="zh-CN" sz="2000" b="1" dirty="0">
                <a:sym typeface="Wingdings" pitchFamily="2" charset="2"/>
              </a:rPr>
              <a:t>4</a:t>
            </a:r>
            <a:r>
              <a:rPr lang="zh-CN" altLang="en-US" sz="2000" b="1" dirty="0">
                <a:sym typeface="Wingdings" pitchFamily="2" charset="2"/>
              </a:rPr>
              <a:t>个花色的“桶”</a:t>
            </a:r>
            <a:endParaRPr lang="en-US" altLang="zh-CN" sz="2000" b="1" dirty="0"/>
          </a:p>
        </p:txBody>
      </p:sp>
      <p:grpSp>
        <p:nvGrpSpPr>
          <p:cNvPr id="2" name="Group 5"/>
          <p:cNvGrpSpPr>
            <a:grpSpLocks/>
          </p:cNvGrpSpPr>
          <p:nvPr/>
        </p:nvGrpSpPr>
        <p:grpSpPr bwMode="auto">
          <a:xfrm>
            <a:off x="914400" y="1665312"/>
            <a:ext cx="1677988" cy="2209800"/>
            <a:chOff x="1104" y="1248"/>
            <a:chExt cx="1057" cy="1392"/>
          </a:xfrm>
        </p:grpSpPr>
        <p:sp>
          <p:nvSpPr>
            <p:cNvPr id="67590" name="Rectangle 6"/>
            <p:cNvSpPr>
              <a:spLocks noChangeArrowheads="1"/>
            </p:cNvSpPr>
            <p:nvPr/>
          </p:nvSpPr>
          <p:spPr bwMode="auto">
            <a:xfrm>
              <a:off x="1104" y="1248"/>
              <a:ext cx="720" cy="1056"/>
            </a:xfrm>
            <a:prstGeom prst="rect">
              <a:avLst/>
            </a:prstGeom>
            <a:solidFill>
              <a:srgbClr val="FFFFFF"/>
            </a:solidFill>
            <a:ln w="25400">
              <a:solidFill>
                <a:schemeClr val="tx1"/>
              </a:solidFill>
              <a:miter lim="800000"/>
              <a:headEnd/>
              <a:tailEnd/>
            </a:ln>
            <a:effectLst/>
          </p:spPr>
          <p:txBody>
            <a:bodyPr wrap="none" lIns="0" tIns="46800" rIns="0" bIns="46800" anchor="ctr"/>
            <a:lstStyle/>
            <a:p>
              <a:endParaRPr lang="zh-CN" altLang="en-US"/>
            </a:p>
          </p:txBody>
        </p:sp>
        <p:sp>
          <p:nvSpPr>
            <p:cNvPr id="67591" name="Rectangle 7"/>
            <p:cNvSpPr>
              <a:spLocks noChangeArrowheads="1"/>
            </p:cNvSpPr>
            <p:nvPr/>
          </p:nvSpPr>
          <p:spPr bwMode="auto">
            <a:xfrm>
              <a:off x="1248" y="1392"/>
              <a:ext cx="720" cy="1056"/>
            </a:xfrm>
            <a:prstGeom prst="rect">
              <a:avLst/>
            </a:prstGeom>
            <a:solidFill>
              <a:srgbClr val="FFFFFF"/>
            </a:solidFill>
            <a:ln w="25400">
              <a:miter lim="800000"/>
              <a:headEnd/>
              <a:tailEnd/>
            </a:ln>
            <a:effectLst/>
            <a:scene3d>
              <a:camera prst="legacyObliqueTopLeft"/>
              <a:lightRig rig="legacyFlat3" dir="t"/>
            </a:scene3d>
            <a:sp3d extrusionH="430200" prstMaterial="legacyMatte">
              <a:bevelT w="13500" h="13500" prst="angle"/>
              <a:bevelB w="13500" h="13500" prst="angle"/>
              <a:extrusionClr>
                <a:srgbClr val="FFFFFF"/>
              </a:extrusionClr>
            </a:sp3d>
          </p:spPr>
          <p:txBody>
            <a:bodyPr wrap="none" lIns="0" tIns="46800" rIns="0" bIns="46800" anchor="ctr">
              <a:flatTx/>
            </a:bodyPr>
            <a:lstStyle/>
            <a:p>
              <a:endParaRPr lang="zh-CN" altLang="en-US"/>
            </a:p>
          </p:txBody>
        </p:sp>
        <p:sp>
          <p:nvSpPr>
            <p:cNvPr id="67592" name="Rectangle 8"/>
            <p:cNvSpPr>
              <a:spLocks noChangeArrowheads="1"/>
            </p:cNvSpPr>
            <p:nvPr/>
          </p:nvSpPr>
          <p:spPr bwMode="auto">
            <a:xfrm>
              <a:off x="1296" y="1440"/>
              <a:ext cx="720" cy="1056"/>
            </a:xfrm>
            <a:prstGeom prst="rect">
              <a:avLst/>
            </a:prstGeom>
            <a:solidFill>
              <a:srgbClr val="FFFFFF"/>
            </a:solidFill>
            <a:ln w="25400">
              <a:solidFill>
                <a:schemeClr val="tx1"/>
              </a:solidFill>
              <a:miter lim="800000"/>
              <a:headEnd/>
              <a:tailEnd/>
            </a:ln>
            <a:effectLst/>
          </p:spPr>
          <p:txBody>
            <a:bodyPr wrap="none" lIns="0" tIns="46800" rIns="0" bIns="46800" anchor="ctr"/>
            <a:lstStyle/>
            <a:p>
              <a:endParaRPr lang="zh-CN" altLang="en-US"/>
            </a:p>
          </p:txBody>
        </p:sp>
        <p:sp>
          <p:nvSpPr>
            <p:cNvPr id="67593" name="Rectangle 9"/>
            <p:cNvSpPr>
              <a:spLocks noChangeArrowheads="1"/>
            </p:cNvSpPr>
            <p:nvPr/>
          </p:nvSpPr>
          <p:spPr bwMode="auto">
            <a:xfrm>
              <a:off x="1344" y="1488"/>
              <a:ext cx="720" cy="1056"/>
            </a:xfrm>
            <a:prstGeom prst="rect">
              <a:avLst/>
            </a:prstGeom>
            <a:solidFill>
              <a:srgbClr val="FFFFFF"/>
            </a:solidFill>
            <a:ln w="25400">
              <a:solidFill>
                <a:schemeClr val="tx1"/>
              </a:solidFill>
              <a:miter lim="800000"/>
              <a:headEnd/>
              <a:tailEnd/>
            </a:ln>
            <a:effectLst/>
          </p:spPr>
          <p:txBody>
            <a:bodyPr wrap="none" lIns="0" tIns="46800" rIns="0" bIns="46800" anchor="ctr"/>
            <a:lstStyle/>
            <a:p>
              <a:endParaRPr lang="zh-CN" altLang="en-US"/>
            </a:p>
          </p:txBody>
        </p:sp>
        <p:sp>
          <p:nvSpPr>
            <p:cNvPr id="67594" name="Rectangle 10"/>
            <p:cNvSpPr>
              <a:spLocks noChangeArrowheads="1"/>
            </p:cNvSpPr>
            <p:nvPr/>
          </p:nvSpPr>
          <p:spPr bwMode="auto">
            <a:xfrm>
              <a:off x="1392" y="1536"/>
              <a:ext cx="720" cy="1056"/>
            </a:xfrm>
            <a:prstGeom prst="rect">
              <a:avLst/>
            </a:prstGeom>
            <a:solidFill>
              <a:srgbClr val="FFFFFF"/>
            </a:solidFill>
            <a:ln w="25400">
              <a:solidFill>
                <a:schemeClr val="tx1"/>
              </a:solidFill>
              <a:miter lim="800000"/>
              <a:headEnd/>
              <a:tailEnd/>
            </a:ln>
            <a:effectLst/>
          </p:spPr>
          <p:txBody>
            <a:bodyPr wrap="none" lIns="0" tIns="46800" rIns="0" bIns="46800" anchor="ctr"/>
            <a:lstStyle/>
            <a:p>
              <a:endParaRPr lang="zh-CN" altLang="en-US"/>
            </a:p>
          </p:txBody>
        </p:sp>
        <p:grpSp>
          <p:nvGrpSpPr>
            <p:cNvPr id="3" name="Group 11"/>
            <p:cNvGrpSpPr>
              <a:grpSpLocks/>
            </p:cNvGrpSpPr>
            <p:nvPr/>
          </p:nvGrpSpPr>
          <p:grpSpPr bwMode="auto">
            <a:xfrm>
              <a:off x="1439" y="1584"/>
              <a:ext cx="722" cy="1056"/>
              <a:chOff x="1439" y="1584"/>
              <a:chExt cx="722" cy="1056"/>
            </a:xfrm>
          </p:grpSpPr>
          <p:sp>
            <p:nvSpPr>
              <p:cNvPr id="67596" name="Rectangle 12"/>
              <p:cNvSpPr>
                <a:spLocks noChangeArrowheads="1"/>
              </p:cNvSpPr>
              <p:nvPr/>
            </p:nvSpPr>
            <p:spPr bwMode="auto">
              <a:xfrm>
                <a:off x="1440" y="1584"/>
                <a:ext cx="720" cy="1056"/>
              </a:xfrm>
              <a:prstGeom prst="rect">
                <a:avLst/>
              </a:prstGeom>
              <a:solidFill>
                <a:srgbClr val="FFFFFF"/>
              </a:solidFill>
              <a:ln w="25400">
                <a:solidFill>
                  <a:schemeClr val="tx1"/>
                </a:solidFill>
                <a:miter lim="800000"/>
                <a:headEnd/>
                <a:tailEnd/>
              </a:ln>
              <a:effectLst/>
            </p:spPr>
            <p:txBody>
              <a:bodyPr wrap="none" lIns="0" tIns="46800" rIns="0" bIns="46800" anchor="ctr"/>
              <a:lstStyle/>
              <a:p>
                <a:endParaRPr lang="zh-CN" altLang="en-US"/>
              </a:p>
            </p:txBody>
          </p:sp>
          <p:sp>
            <p:nvSpPr>
              <p:cNvPr id="67597" name="Rectangle 13"/>
              <p:cNvSpPr>
                <a:spLocks noChangeArrowheads="1"/>
              </p:cNvSpPr>
              <p:nvPr/>
            </p:nvSpPr>
            <p:spPr bwMode="auto">
              <a:xfrm>
                <a:off x="1439" y="1654"/>
                <a:ext cx="241" cy="288"/>
              </a:xfrm>
              <a:prstGeom prst="rect">
                <a:avLst/>
              </a:prstGeom>
              <a:noFill/>
              <a:ln w="25400">
                <a:noFill/>
                <a:miter lim="800000"/>
                <a:headEnd/>
                <a:tailEnd/>
              </a:ln>
              <a:effectLst/>
            </p:spPr>
            <p:txBody>
              <a:bodyPr wrap="none" lIns="0" tIns="46800" rIns="0" bIns="46800" anchor="ctr"/>
              <a:lstStyle/>
              <a:p>
                <a:pPr algn="ctr">
                  <a:lnSpc>
                    <a:spcPct val="60000"/>
                  </a:lnSpc>
                </a:pPr>
                <a:r>
                  <a:rPr lang="en-US" altLang="zh-CN" sz="1800" b="1"/>
                  <a:t>3</a:t>
                </a:r>
              </a:p>
              <a:p>
                <a:pPr algn="ctr">
                  <a:lnSpc>
                    <a:spcPct val="60000"/>
                  </a:lnSpc>
                </a:pPr>
                <a:r>
                  <a:rPr lang="en-US" altLang="zh-CN" sz="1800" b="1">
                    <a:sym typeface="Symbol" pitchFamily="18" charset="2"/>
                  </a:rPr>
                  <a:t></a:t>
                </a:r>
                <a:endParaRPr lang="en-US" altLang="zh-CN" b="1"/>
              </a:p>
            </p:txBody>
          </p:sp>
          <p:sp>
            <p:nvSpPr>
              <p:cNvPr id="67598" name="Rectangle 14"/>
              <p:cNvSpPr>
                <a:spLocks noChangeArrowheads="1"/>
              </p:cNvSpPr>
              <p:nvPr/>
            </p:nvSpPr>
            <p:spPr bwMode="auto">
              <a:xfrm flipV="1">
                <a:off x="1920" y="2304"/>
                <a:ext cx="241" cy="288"/>
              </a:xfrm>
              <a:prstGeom prst="rect">
                <a:avLst/>
              </a:prstGeom>
              <a:noFill/>
              <a:ln w="25400">
                <a:noFill/>
                <a:miter lim="800000"/>
                <a:headEnd/>
                <a:tailEnd/>
              </a:ln>
              <a:effectLst/>
            </p:spPr>
            <p:txBody>
              <a:bodyPr wrap="none" lIns="0" tIns="46800" rIns="0" bIns="46800" anchor="ctr"/>
              <a:lstStyle/>
              <a:p>
                <a:pPr algn="ctr">
                  <a:lnSpc>
                    <a:spcPct val="60000"/>
                  </a:lnSpc>
                </a:pPr>
                <a:r>
                  <a:rPr lang="en-US" altLang="zh-CN" sz="1800" b="1"/>
                  <a:t>3</a:t>
                </a:r>
              </a:p>
              <a:p>
                <a:pPr algn="ctr">
                  <a:lnSpc>
                    <a:spcPct val="60000"/>
                  </a:lnSpc>
                </a:pPr>
                <a:r>
                  <a:rPr lang="en-US" altLang="zh-CN" sz="1800" b="1">
                    <a:sym typeface="Symbol" pitchFamily="18" charset="2"/>
                  </a:rPr>
                  <a:t></a:t>
                </a:r>
                <a:endParaRPr lang="en-US" altLang="zh-CN" b="1"/>
              </a:p>
            </p:txBody>
          </p:sp>
          <p:sp>
            <p:nvSpPr>
              <p:cNvPr id="67599" name="Rectangle 15"/>
              <p:cNvSpPr>
                <a:spLocks noChangeArrowheads="1"/>
              </p:cNvSpPr>
              <p:nvPr/>
            </p:nvSpPr>
            <p:spPr bwMode="auto">
              <a:xfrm>
                <a:off x="1609" y="1680"/>
                <a:ext cx="384" cy="576"/>
              </a:xfrm>
              <a:prstGeom prst="rect">
                <a:avLst/>
              </a:prstGeom>
              <a:noFill/>
              <a:ln w="25400">
                <a:noFill/>
                <a:miter lim="800000"/>
                <a:headEnd/>
                <a:tailEnd/>
              </a:ln>
              <a:effectLst/>
            </p:spPr>
            <p:txBody>
              <a:bodyPr wrap="none" lIns="0" tIns="46800" rIns="0" bIns="46800" anchor="ctr"/>
              <a:lstStyle/>
              <a:p>
                <a:pPr algn="ctr"/>
                <a:r>
                  <a:rPr lang="en-US" altLang="zh-CN" sz="3200" b="1">
                    <a:sym typeface="Symbol" pitchFamily="18" charset="2"/>
                  </a:rPr>
                  <a:t></a:t>
                </a:r>
              </a:p>
              <a:p>
                <a:pPr algn="ctr"/>
                <a:r>
                  <a:rPr lang="en-US" altLang="zh-CN" sz="3200" b="1">
                    <a:sym typeface="Symbol" pitchFamily="18" charset="2"/>
                  </a:rPr>
                  <a:t></a:t>
                </a:r>
                <a:endParaRPr lang="en-US" altLang="zh-CN" sz="2800" b="1">
                  <a:sym typeface="Symbol" pitchFamily="18" charset="2"/>
                </a:endParaRPr>
              </a:p>
            </p:txBody>
          </p:sp>
          <p:sp>
            <p:nvSpPr>
              <p:cNvPr id="67600" name="Rectangle 16"/>
              <p:cNvSpPr>
                <a:spLocks noChangeArrowheads="1"/>
              </p:cNvSpPr>
              <p:nvPr/>
            </p:nvSpPr>
            <p:spPr bwMode="auto">
              <a:xfrm flipV="1">
                <a:off x="1632" y="2160"/>
                <a:ext cx="360" cy="336"/>
              </a:xfrm>
              <a:prstGeom prst="rect">
                <a:avLst/>
              </a:prstGeom>
              <a:noFill/>
              <a:ln w="25400">
                <a:noFill/>
                <a:miter lim="800000"/>
                <a:headEnd/>
                <a:tailEnd/>
              </a:ln>
              <a:effectLst/>
            </p:spPr>
            <p:txBody>
              <a:bodyPr wrap="none" lIns="0" tIns="46800" rIns="0" bIns="46800" anchor="ctr"/>
              <a:lstStyle/>
              <a:p>
                <a:pPr algn="ctr"/>
                <a:r>
                  <a:rPr lang="en-US" altLang="zh-CN" sz="3200" b="1">
                    <a:sym typeface="Symbol" pitchFamily="18" charset="2"/>
                  </a:rPr>
                  <a:t></a:t>
                </a:r>
                <a:endParaRPr lang="en-US" altLang="zh-CN" b="1">
                  <a:sym typeface="Symbol" pitchFamily="18" charset="2"/>
                </a:endParaRPr>
              </a:p>
              <a:p>
                <a:pPr algn="ctr"/>
                <a:endParaRPr lang="en-US" altLang="zh-CN" b="1">
                  <a:sym typeface="Symbol" pitchFamily="18" charset="2"/>
                </a:endParaRPr>
              </a:p>
            </p:txBody>
          </p:sp>
        </p:grpSp>
      </p:grpSp>
      <p:grpSp>
        <p:nvGrpSpPr>
          <p:cNvPr id="4" name="Group 17"/>
          <p:cNvGrpSpPr>
            <a:grpSpLocks/>
          </p:cNvGrpSpPr>
          <p:nvPr/>
        </p:nvGrpSpPr>
        <p:grpSpPr bwMode="auto">
          <a:xfrm>
            <a:off x="2667000" y="1665312"/>
            <a:ext cx="1677988" cy="2209800"/>
            <a:chOff x="1680" y="960"/>
            <a:chExt cx="1057" cy="1392"/>
          </a:xfrm>
        </p:grpSpPr>
        <p:sp>
          <p:nvSpPr>
            <p:cNvPr id="67602" name="Rectangle 18"/>
            <p:cNvSpPr>
              <a:spLocks noChangeArrowheads="1"/>
            </p:cNvSpPr>
            <p:nvPr/>
          </p:nvSpPr>
          <p:spPr bwMode="auto">
            <a:xfrm>
              <a:off x="1680" y="960"/>
              <a:ext cx="720" cy="1056"/>
            </a:xfrm>
            <a:prstGeom prst="rect">
              <a:avLst/>
            </a:prstGeom>
            <a:solidFill>
              <a:srgbClr val="FFFFFF"/>
            </a:solidFill>
            <a:ln w="25400">
              <a:solidFill>
                <a:schemeClr val="tx1"/>
              </a:solidFill>
              <a:miter lim="800000"/>
              <a:headEnd/>
              <a:tailEnd/>
            </a:ln>
            <a:effectLst/>
          </p:spPr>
          <p:txBody>
            <a:bodyPr wrap="none" lIns="0" tIns="46800" rIns="0" bIns="46800" anchor="ctr"/>
            <a:lstStyle/>
            <a:p>
              <a:endParaRPr lang="zh-CN" altLang="en-US"/>
            </a:p>
          </p:txBody>
        </p:sp>
        <p:sp>
          <p:nvSpPr>
            <p:cNvPr id="67603" name="Rectangle 19"/>
            <p:cNvSpPr>
              <a:spLocks noChangeArrowheads="1"/>
            </p:cNvSpPr>
            <p:nvPr/>
          </p:nvSpPr>
          <p:spPr bwMode="auto">
            <a:xfrm>
              <a:off x="1824" y="1104"/>
              <a:ext cx="720" cy="1056"/>
            </a:xfrm>
            <a:prstGeom prst="rect">
              <a:avLst/>
            </a:prstGeom>
            <a:solidFill>
              <a:srgbClr val="FFFFFF"/>
            </a:solidFill>
            <a:ln w="25400">
              <a:miter lim="800000"/>
              <a:headEnd/>
              <a:tailEnd/>
            </a:ln>
            <a:effectLst/>
            <a:scene3d>
              <a:camera prst="legacyObliqueTopLeft"/>
              <a:lightRig rig="legacyFlat3" dir="t"/>
            </a:scene3d>
            <a:sp3d extrusionH="430200" prstMaterial="legacyMatte">
              <a:bevelT w="13500" h="13500" prst="angle"/>
              <a:bevelB w="13500" h="13500" prst="angle"/>
              <a:extrusionClr>
                <a:srgbClr val="FFFFFF"/>
              </a:extrusionClr>
            </a:sp3d>
          </p:spPr>
          <p:txBody>
            <a:bodyPr wrap="none" lIns="0" tIns="46800" rIns="0" bIns="46800" anchor="ctr">
              <a:flatTx/>
            </a:bodyPr>
            <a:lstStyle/>
            <a:p>
              <a:endParaRPr lang="zh-CN" altLang="en-US"/>
            </a:p>
          </p:txBody>
        </p:sp>
        <p:sp>
          <p:nvSpPr>
            <p:cNvPr id="67604" name="Rectangle 20"/>
            <p:cNvSpPr>
              <a:spLocks noChangeArrowheads="1"/>
            </p:cNvSpPr>
            <p:nvPr/>
          </p:nvSpPr>
          <p:spPr bwMode="auto">
            <a:xfrm>
              <a:off x="1872" y="1152"/>
              <a:ext cx="720" cy="1056"/>
            </a:xfrm>
            <a:prstGeom prst="rect">
              <a:avLst/>
            </a:prstGeom>
            <a:solidFill>
              <a:srgbClr val="FFFFFF"/>
            </a:solidFill>
            <a:ln w="25400">
              <a:solidFill>
                <a:schemeClr val="tx1"/>
              </a:solidFill>
              <a:miter lim="800000"/>
              <a:headEnd/>
              <a:tailEnd/>
            </a:ln>
            <a:effectLst/>
          </p:spPr>
          <p:txBody>
            <a:bodyPr wrap="none" lIns="0" tIns="46800" rIns="0" bIns="46800" anchor="ctr"/>
            <a:lstStyle/>
            <a:p>
              <a:endParaRPr lang="zh-CN" altLang="en-US"/>
            </a:p>
          </p:txBody>
        </p:sp>
        <p:sp>
          <p:nvSpPr>
            <p:cNvPr id="67605" name="Rectangle 21"/>
            <p:cNvSpPr>
              <a:spLocks noChangeArrowheads="1"/>
            </p:cNvSpPr>
            <p:nvPr/>
          </p:nvSpPr>
          <p:spPr bwMode="auto">
            <a:xfrm>
              <a:off x="1920" y="1200"/>
              <a:ext cx="720" cy="1056"/>
            </a:xfrm>
            <a:prstGeom prst="rect">
              <a:avLst/>
            </a:prstGeom>
            <a:solidFill>
              <a:srgbClr val="FFFFFF"/>
            </a:solidFill>
            <a:ln w="25400">
              <a:solidFill>
                <a:schemeClr val="tx1"/>
              </a:solidFill>
              <a:miter lim="800000"/>
              <a:headEnd/>
              <a:tailEnd/>
            </a:ln>
            <a:effectLst/>
          </p:spPr>
          <p:txBody>
            <a:bodyPr wrap="none" lIns="0" tIns="46800" rIns="0" bIns="46800" anchor="ctr"/>
            <a:lstStyle/>
            <a:p>
              <a:endParaRPr lang="zh-CN" altLang="en-US"/>
            </a:p>
          </p:txBody>
        </p:sp>
        <p:sp>
          <p:nvSpPr>
            <p:cNvPr id="67606" name="Rectangle 22"/>
            <p:cNvSpPr>
              <a:spLocks noChangeArrowheads="1"/>
            </p:cNvSpPr>
            <p:nvPr/>
          </p:nvSpPr>
          <p:spPr bwMode="auto">
            <a:xfrm>
              <a:off x="1968" y="1248"/>
              <a:ext cx="720" cy="1056"/>
            </a:xfrm>
            <a:prstGeom prst="rect">
              <a:avLst/>
            </a:prstGeom>
            <a:solidFill>
              <a:srgbClr val="FFFFFF"/>
            </a:solidFill>
            <a:ln w="25400">
              <a:solidFill>
                <a:schemeClr val="tx1"/>
              </a:solidFill>
              <a:miter lim="800000"/>
              <a:headEnd/>
              <a:tailEnd/>
            </a:ln>
            <a:effectLst/>
          </p:spPr>
          <p:txBody>
            <a:bodyPr wrap="none" lIns="0" tIns="46800" rIns="0" bIns="46800" anchor="ctr"/>
            <a:lstStyle/>
            <a:p>
              <a:endParaRPr lang="zh-CN" altLang="en-US"/>
            </a:p>
          </p:txBody>
        </p:sp>
        <p:sp>
          <p:nvSpPr>
            <p:cNvPr id="67607" name="Rectangle 23"/>
            <p:cNvSpPr>
              <a:spLocks noChangeArrowheads="1"/>
            </p:cNvSpPr>
            <p:nvPr/>
          </p:nvSpPr>
          <p:spPr bwMode="auto">
            <a:xfrm>
              <a:off x="2016" y="1296"/>
              <a:ext cx="720" cy="1056"/>
            </a:xfrm>
            <a:prstGeom prst="rect">
              <a:avLst/>
            </a:prstGeom>
            <a:solidFill>
              <a:srgbClr val="FFFFFF"/>
            </a:solidFill>
            <a:ln w="25400">
              <a:solidFill>
                <a:schemeClr val="tx1"/>
              </a:solidFill>
              <a:miter lim="800000"/>
              <a:headEnd/>
              <a:tailEnd/>
            </a:ln>
            <a:effectLst/>
          </p:spPr>
          <p:txBody>
            <a:bodyPr wrap="none" lIns="0" tIns="46800" rIns="0" bIns="46800" anchor="ctr"/>
            <a:lstStyle/>
            <a:p>
              <a:endParaRPr lang="zh-CN" altLang="en-US"/>
            </a:p>
          </p:txBody>
        </p:sp>
        <p:sp>
          <p:nvSpPr>
            <p:cNvPr id="67608" name="Rectangle 24"/>
            <p:cNvSpPr>
              <a:spLocks noChangeArrowheads="1"/>
            </p:cNvSpPr>
            <p:nvPr/>
          </p:nvSpPr>
          <p:spPr bwMode="auto">
            <a:xfrm>
              <a:off x="2015" y="1366"/>
              <a:ext cx="241" cy="288"/>
            </a:xfrm>
            <a:prstGeom prst="rect">
              <a:avLst/>
            </a:prstGeom>
            <a:noFill/>
            <a:ln w="25400">
              <a:noFill/>
              <a:miter lim="800000"/>
              <a:headEnd/>
              <a:tailEnd/>
            </a:ln>
            <a:effectLst/>
          </p:spPr>
          <p:txBody>
            <a:bodyPr wrap="none" lIns="0" tIns="46800" rIns="0" bIns="46800" anchor="ctr"/>
            <a:lstStyle/>
            <a:p>
              <a:pPr algn="ctr">
                <a:lnSpc>
                  <a:spcPct val="60000"/>
                </a:lnSpc>
              </a:pPr>
              <a:r>
                <a:rPr lang="en-US" altLang="zh-CN" sz="1800" b="1">
                  <a:solidFill>
                    <a:srgbClr val="FF0000"/>
                  </a:solidFill>
                </a:rPr>
                <a:t>5</a:t>
              </a:r>
              <a:endParaRPr lang="en-US" altLang="zh-CN" sz="1800" b="1"/>
            </a:p>
            <a:p>
              <a:pPr algn="ctr">
                <a:lnSpc>
                  <a:spcPct val="60000"/>
                </a:lnSpc>
              </a:pPr>
              <a:r>
                <a:rPr lang="en-US" altLang="zh-CN" sz="1800" b="1">
                  <a:solidFill>
                    <a:srgbClr val="FF0000"/>
                  </a:solidFill>
                  <a:sym typeface="Symbol" pitchFamily="18" charset="2"/>
                </a:rPr>
                <a:t></a:t>
              </a:r>
              <a:endParaRPr lang="en-US" altLang="zh-CN" b="1"/>
            </a:p>
          </p:txBody>
        </p:sp>
        <p:sp>
          <p:nvSpPr>
            <p:cNvPr id="67609" name="Rectangle 25"/>
            <p:cNvSpPr>
              <a:spLocks noChangeArrowheads="1"/>
            </p:cNvSpPr>
            <p:nvPr/>
          </p:nvSpPr>
          <p:spPr bwMode="auto">
            <a:xfrm flipV="1">
              <a:off x="2496" y="2016"/>
              <a:ext cx="241" cy="288"/>
            </a:xfrm>
            <a:prstGeom prst="rect">
              <a:avLst/>
            </a:prstGeom>
            <a:noFill/>
            <a:ln w="25400">
              <a:noFill/>
              <a:miter lim="800000"/>
              <a:headEnd/>
              <a:tailEnd/>
            </a:ln>
            <a:effectLst/>
          </p:spPr>
          <p:txBody>
            <a:bodyPr wrap="none" lIns="0" tIns="46800" rIns="0" bIns="46800" anchor="ctr"/>
            <a:lstStyle/>
            <a:p>
              <a:pPr algn="ctr">
                <a:lnSpc>
                  <a:spcPct val="60000"/>
                </a:lnSpc>
              </a:pPr>
              <a:r>
                <a:rPr lang="en-US" altLang="zh-CN" sz="1800" b="1">
                  <a:solidFill>
                    <a:srgbClr val="FF0000"/>
                  </a:solidFill>
                </a:rPr>
                <a:t>5</a:t>
              </a:r>
            </a:p>
            <a:p>
              <a:pPr algn="ctr">
                <a:lnSpc>
                  <a:spcPct val="60000"/>
                </a:lnSpc>
              </a:pPr>
              <a:r>
                <a:rPr lang="en-US" altLang="zh-CN" sz="1800" b="1">
                  <a:solidFill>
                    <a:srgbClr val="FF0000"/>
                  </a:solidFill>
                  <a:sym typeface="Symbol" pitchFamily="18" charset="2"/>
                </a:rPr>
                <a:t></a:t>
              </a:r>
            </a:p>
          </p:txBody>
        </p:sp>
        <p:sp>
          <p:nvSpPr>
            <p:cNvPr id="67610" name="Rectangle 26"/>
            <p:cNvSpPr>
              <a:spLocks noChangeArrowheads="1"/>
            </p:cNvSpPr>
            <p:nvPr/>
          </p:nvSpPr>
          <p:spPr bwMode="auto">
            <a:xfrm>
              <a:off x="2183" y="1392"/>
              <a:ext cx="384" cy="864"/>
            </a:xfrm>
            <a:prstGeom prst="rect">
              <a:avLst/>
            </a:prstGeom>
            <a:noFill/>
            <a:ln w="25400">
              <a:noFill/>
              <a:miter lim="800000"/>
              <a:headEnd/>
              <a:tailEnd/>
            </a:ln>
            <a:effectLst/>
          </p:spPr>
          <p:txBody>
            <a:bodyPr wrap="none" lIns="0" tIns="46800" rIns="0" bIns="46800" anchor="ctr"/>
            <a:lstStyle/>
            <a:p>
              <a:pPr algn="ctr">
                <a:lnSpc>
                  <a:spcPct val="90000"/>
                </a:lnSpc>
              </a:pPr>
              <a:r>
                <a:rPr lang="en-US" altLang="zh-CN" sz="3200" b="1">
                  <a:solidFill>
                    <a:srgbClr val="FF0000"/>
                  </a:solidFill>
                  <a:sym typeface="Symbol" pitchFamily="18" charset="2"/>
                </a:rPr>
                <a:t></a:t>
              </a:r>
            </a:p>
            <a:p>
              <a:pPr algn="ctr">
                <a:lnSpc>
                  <a:spcPct val="90000"/>
                </a:lnSpc>
              </a:pPr>
              <a:r>
                <a:rPr lang="en-US" altLang="zh-CN" sz="3200" b="1">
                  <a:solidFill>
                    <a:srgbClr val="FF0000"/>
                  </a:solidFill>
                  <a:sym typeface="Symbol" pitchFamily="18" charset="2"/>
                </a:rPr>
                <a:t></a:t>
              </a:r>
            </a:p>
            <a:p>
              <a:pPr algn="ctr">
                <a:lnSpc>
                  <a:spcPct val="90000"/>
                </a:lnSpc>
              </a:pPr>
              <a:r>
                <a:rPr lang="en-US" altLang="zh-CN" sz="3200" b="1">
                  <a:solidFill>
                    <a:srgbClr val="FF0000"/>
                  </a:solidFill>
                  <a:sym typeface="Symbol" pitchFamily="18" charset="2"/>
                </a:rPr>
                <a:t></a:t>
              </a:r>
              <a:endParaRPr lang="en-US" altLang="zh-CN" sz="2800" b="1">
                <a:solidFill>
                  <a:srgbClr val="FF0000"/>
                </a:solidFill>
                <a:sym typeface="Symbol" pitchFamily="18" charset="2"/>
              </a:endParaRPr>
            </a:p>
          </p:txBody>
        </p:sp>
      </p:grpSp>
      <p:grpSp>
        <p:nvGrpSpPr>
          <p:cNvPr id="5" name="Group 27"/>
          <p:cNvGrpSpPr>
            <a:grpSpLocks/>
          </p:cNvGrpSpPr>
          <p:nvPr/>
        </p:nvGrpSpPr>
        <p:grpSpPr bwMode="auto">
          <a:xfrm>
            <a:off x="6172200" y="1665312"/>
            <a:ext cx="1677988" cy="2209800"/>
            <a:chOff x="3888" y="960"/>
            <a:chExt cx="1057" cy="1392"/>
          </a:xfrm>
        </p:grpSpPr>
        <p:sp>
          <p:nvSpPr>
            <p:cNvPr id="67612" name="Rectangle 28"/>
            <p:cNvSpPr>
              <a:spLocks noChangeArrowheads="1"/>
            </p:cNvSpPr>
            <p:nvPr/>
          </p:nvSpPr>
          <p:spPr bwMode="auto">
            <a:xfrm>
              <a:off x="3888" y="960"/>
              <a:ext cx="720" cy="1056"/>
            </a:xfrm>
            <a:prstGeom prst="rect">
              <a:avLst/>
            </a:prstGeom>
            <a:solidFill>
              <a:srgbClr val="FFFFFF"/>
            </a:solidFill>
            <a:ln w="25400">
              <a:solidFill>
                <a:schemeClr val="tx1"/>
              </a:solidFill>
              <a:miter lim="800000"/>
              <a:headEnd/>
              <a:tailEnd/>
            </a:ln>
            <a:effectLst/>
          </p:spPr>
          <p:txBody>
            <a:bodyPr wrap="none" lIns="0" tIns="46800" rIns="0" bIns="46800" anchor="ctr"/>
            <a:lstStyle/>
            <a:p>
              <a:endParaRPr lang="zh-CN" altLang="en-US"/>
            </a:p>
          </p:txBody>
        </p:sp>
        <p:sp>
          <p:nvSpPr>
            <p:cNvPr id="67613" name="Rectangle 29"/>
            <p:cNvSpPr>
              <a:spLocks noChangeArrowheads="1"/>
            </p:cNvSpPr>
            <p:nvPr/>
          </p:nvSpPr>
          <p:spPr bwMode="auto">
            <a:xfrm>
              <a:off x="4032" y="1104"/>
              <a:ext cx="720" cy="1056"/>
            </a:xfrm>
            <a:prstGeom prst="rect">
              <a:avLst/>
            </a:prstGeom>
            <a:solidFill>
              <a:srgbClr val="FFFFFF"/>
            </a:solidFill>
            <a:ln w="25400">
              <a:miter lim="800000"/>
              <a:headEnd/>
              <a:tailEnd/>
            </a:ln>
            <a:effectLst/>
            <a:scene3d>
              <a:camera prst="legacyObliqueTopLeft"/>
              <a:lightRig rig="legacyFlat3" dir="t"/>
            </a:scene3d>
            <a:sp3d extrusionH="430200" prstMaterial="legacyMatte">
              <a:bevelT w="13500" h="13500" prst="angle"/>
              <a:bevelB w="13500" h="13500" prst="angle"/>
              <a:extrusionClr>
                <a:srgbClr val="FFFFFF"/>
              </a:extrusionClr>
            </a:sp3d>
          </p:spPr>
          <p:txBody>
            <a:bodyPr wrap="none" lIns="0" tIns="46800" rIns="0" bIns="46800" anchor="ctr">
              <a:flatTx/>
            </a:bodyPr>
            <a:lstStyle/>
            <a:p>
              <a:endParaRPr lang="zh-CN" altLang="en-US"/>
            </a:p>
          </p:txBody>
        </p:sp>
        <p:sp>
          <p:nvSpPr>
            <p:cNvPr id="67614" name="Rectangle 30"/>
            <p:cNvSpPr>
              <a:spLocks noChangeArrowheads="1"/>
            </p:cNvSpPr>
            <p:nvPr/>
          </p:nvSpPr>
          <p:spPr bwMode="auto">
            <a:xfrm>
              <a:off x="4080" y="1152"/>
              <a:ext cx="720" cy="1056"/>
            </a:xfrm>
            <a:prstGeom prst="rect">
              <a:avLst/>
            </a:prstGeom>
            <a:solidFill>
              <a:srgbClr val="FFFFFF"/>
            </a:solidFill>
            <a:ln w="25400">
              <a:solidFill>
                <a:schemeClr val="tx1"/>
              </a:solidFill>
              <a:miter lim="800000"/>
              <a:headEnd/>
              <a:tailEnd/>
            </a:ln>
            <a:effectLst/>
          </p:spPr>
          <p:txBody>
            <a:bodyPr wrap="none" lIns="0" tIns="46800" rIns="0" bIns="46800" anchor="ctr"/>
            <a:lstStyle/>
            <a:p>
              <a:endParaRPr lang="zh-CN" altLang="en-US"/>
            </a:p>
          </p:txBody>
        </p:sp>
        <p:sp>
          <p:nvSpPr>
            <p:cNvPr id="67615" name="Rectangle 31"/>
            <p:cNvSpPr>
              <a:spLocks noChangeArrowheads="1"/>
            </p:cNvSpPr>
            <p:nvPr/>
          </p:nvSpPr>
          <p:spPr bwMode="auto">
            <a:xfrm>
              <a:off x="4128" y="1200"/>
              <a:ext cx="720" cy="1056"/>
            </a:xfrm>
            <a:prstGeom prst="rect">
              <a:avLst/>
            </a:prstGeom>
            <a:solidFill>
              <a:srgbClr val="FFFFFF"/>
            </a:solidFill>
            <a:ln w="25400">
              <a:solidFill>
                <a:schemeClr val="tx1"/>
              </a:solidFill>
              <a:miter lim="800000"/>
              <a:headEnd/>
              <a:tailEnd/>
            </a:ln>
            <a:effectLst/>
          </p:spPr>
          <p:txBody>
            <a:bodyPr wrap="none" lIns="0" tIns="46800" rIns="0" bIns="46800" anchor="ctr"/>
            <a:lstStyle/>
            <a:p>
              <a:endParaRPr lang="zh-CN" altLang="en-US"/>
            </a:p>
          </p:txBody>
        </p:sp>
        <p:sp>
          <p:nvSpPr>
            <p:cNvPr id="67616" name="Rectangle 32"/>
            <p:cNvSpPr>
              <a:spLocks noChangeArrowheads="1"/>
            </p:cNvSpPr>
            <p:nvPr/>
          </p:nvSpPr>
          <p:spPr bwMode="auto">
            <a:xfrm>
              <a:off x="4176" y="1248"/>
              <a:ext cx="720" cy="1056"/>
            </a:xfrm>
            <a:prstGeom prst="rect">
              <a:avLst/>
            </a:prstGeom>
            <a:solidFill>
              <a:srgbClr val="FFFFFF"/>
            </a:solidFill>
            <a:ln w="25400">
              <a:solidFill>
                <a:schemeClr val="tx1"/>
              </a:solidFill>
              <a:miter lim="800000"/>
              <a:headEnd/>
              <a:tailEnd/>
            </a:ln>
            <a:effectLst/>
          </p:spPr>
          <p:txBody>
            <a:bodyPr wrap="none" lIns="0" tIns="46800" rIns="0" bIns="46800" anchor="ctr"/>
            <a:lstStyle/>
            <a:p>
              <a:endParaRPr lang="zh-CN" altLang="en-US"/>
            </a:p>
          </p:txBody>
        </p:sp>
        <p:sp>
          <p:nvSpPr>
            <p:cNvPr id="67617" name="Rectangle 33"/>
            <p:cNvSpPr>
              <a:spLocks noChangeArrowheads="1"/>
            </p:cNvSpPr>
            <p:nvPr/>
          </p:nvSpPr>
          <p:spPr bwMode="auto">
            <a:xfrm>
              <a:off x="4224" y="1296"/>
              <a:ext cx="720" cy="1056"/>
            </a:xfrm>
            <a:prstGeom prst="rect">
              <a:avLst/>
            </a:prstGeom>
            <a:solidFill>
              <a:srgbClr val="FFFFFF"/>
            </a:solidFill>
            <a:ln w="25400">
              <a:solidFill>
                <a:schemeClr val="tx1"/>
              </a:solidFill>
              <a:miter lim="800000"/>
              <a:headEnd/>
              <a:tailEnd/>
            </a:ln>
            <a:effectLst/>
          </p:spPr>
          <p:txBody>
            <a:bodyPr wrap="none" lIns="0" tIns="46800" rIns="0" bIns="46800" anchor="ctr"/>
            <a:lstStyle/>
            <a:p>
              <a:endParaRPr lang="zh-CN" altLang="en-US"/>
            </a:p>
          </p:txBody>
        </p:sp>
        <p:sp>
          <p:nvSpPr>
            <p:cNvPr id="67618" name="Rectangle 34"/>
            <p:cNvSpPr>
              <a:spLocks noChangeArrowheads="1"/>
            </p:cNvSpPr>
            <p:nvPr/>
          </p:nvSpPr>
          <p:spPr bwMode="auto">
            <a:xfrm>
              <a:off x="4223" y="1366"/>
              <a:ext cx="241" cy="288"/>
            </a:xfrm>
            <a:prstGeom prst="rect">
              <a:avLst/>
            </a:prstGeom>
            <a:noFill/>
            <a:ln w="25400">
              <a:noFill/>
              <a:miter lim="800000"/>
              <a:headEnd/>
              <a:tailEnd/>
            </a:ln>
            <a:effectLst/>
          </p:spPr>
          <p:txBody>
            <a:bodyPr wrap="none" lIns="0" tIns="46800" rIns="0" bIns="46800" anchor="ctr"/>
            <a:lstStyle/>
            <a:p>
              <a:pPr algn="ctr">
                <a:lnSpc>
                  <a:spcPct val="60000"/>
                </a:lnSpc>
              </a:pPr>
              <a:r>
                <a:rPr lang="en-US" altLang="zh-CN" sz="1800" b="1"/>
                <a:t>A</a:t>
              </a:r>
            </a:p>
            <a:p>
              <a:pPr algn="ctr">
                <a:lnSpc>
                  <a:spcPct val="60000"/>
                </a:lnSpc>
              </a:pPr>
              <a:r>
                <a:rPr lang="en-US" altLang="zh-CN" sz="1800" b="1">
                  <a:sym typeface="Symbol" pitchFamily="18" charset="2"/>
                </a:rPr>
                <a:t></a:t>
              </a:r>
              <a:endParaRPr lang="en-US" altLang="zh-CN" b="1"/>
            </a:p>
          </p:txBody>
        </p:sp>
        <p:sp>
          <p:nvSpPr>
            <p:cNvPr id="67619" name="Rectangle 35"/>
            <p:cNvSpPr>
              <a:spLocks noChangeArrowheads="1"/>
            </p:cNvSpPr>
            <p:nvPr/>
          </p:nvSpPr>
          <p:spPr bwMode="auto">
            <a:xfrm flipV="1">
              <a:off x="4704" y="2016"/>
              <a:ext cx="241" cy="288"/>
            </a:xfrm>
            <a:prstGeom prst="rect">
              <a:avLst/>
            </a:prstGeom>
            <a:noFill/>
            <a:ln w="25400">
              <a:noFill/>
              <a:miter lim="800000"/>
              <a:headEnd/>
              <a:tailEnd/>
            </a:ln>
            <a:effectLst/>
          </p:spPr>
          <p:txBody>
            <a:bodyPr wrap="none" lIns="0" tIns="46800" rIns="0" bIns="46800" anchor="ctr"/>
            <a:lstStyle/>
            <a:p>
              <a:pPr algn="ctr">
                <a:lnSpc>
                  <a:spcPct val="60000"/>
                </a:lnSpc>
              </a:pPr>
              <a:r>
                <a:rPr lang="en-US" altLang="zh-CN" sz="1800" b="1"/>
                <a:t>A</a:t>
              </a:r>
            </a:p>
            <a:p>
              <a:pPr algn="ctr">
                <a:lnSpc>
                  <a:spcPct val="60000"/>
                </a:lnSpc>
              </a:pPr>
              <a:r>
                <a:rPr lang="en-US" altLang="zh-CN" sz="1800" b="1">
                  <a:sym typeface="Symbol" pitchFamily="18" charset="2"/>
                </a:rPr>
                <a:t></a:t>
              </a:r>
              <a:endParaRPr lang="en-US" altLang="zh-CN" b="1"/>
            </a:p>
          </p:txBody>
        </p:sp>
        <p:sp>
          <p:nvSpPr>
            <p:cNvPr id="67620" name="Rectangle 36"/>
            <p:cNvSpPr>
              <a:spLocks noChangeArrowheads="1"/>
            </p:cNvSpPr>
            <p:nvPr/>
          </p:nvSpPr>
          <p:spPr bwMode="auto">
            <a:xfrm>
              <a:off x="4391" y="1488"/>
              <a:ext cx="384" cy="576"/>
            </a:xfrm>
            <a:prstGeom prst="rect">
              <a:avLst/>
            </a:prstGeom>
            <a:noFill/>
            <a:ln w="25400">
              <a:noFill/>
              <a:miter lim="800000"/>
              <a:headEnd/>
              <a:tailEnd/>
            </a:ln>
            <a:effectLst/>
          </p:spPr>
          <p:txBody>
            <a:bodyPr wrap="none" lIns="0" tIns="46800" rIns="0" bIns="46800" anchor="ctr"/>
            <a:lstStyle/>
            <a:p>
              <a:pPr algn="ctr"/>
              <a:r>
                <a:rPr lang="en-US" altLang="zh-CN" sz="6000" b="1">
                  <a:sym typeface="Symbol" pitchFamily="18" charset="2"/>
                </a:rPr>
                <a:t></a:t>
              </a:r>
            </a:p>
          </p:txBody>
        </p:sp>
      </p:grpSp>
      <p:grpSp>
        <p:nvGrpSpPr>
          <p:cNvPr id="6" name="Group 37"/>
          <p:cNvGrpSpPr>
            <a:grpSpLocks/>
          </p:cNvGrpSpPr>
          <p:nvPr/>
        </p:nvGrpSpPr>
        <p:grpSpPr bwMode="auto">
          <a:xfrm>
            <a:off x="4419600" y="1665312"/>
            <a:ext cx="1677988" cy="2209800"/>
            <a:chOff x="2784" y="960"/>
            <a:chExt cx="1057" cy="1392"/>
          </a:xfrm>
        </p:grpSpPr>
        <p:sp>
          <p:nvSpPr>
            <p:cNvPr id="67622" name="Rectangle 38"/>
            <p:cNvSpPr>
              <a:spLocks noChangeArrowheads="1"/>
            </p:cNvSpPr>
            <p:nvPr/>
          </p:nvSpPr>
          <p:spPr bwMode="auto">
            <a:xfrm>
              <a:off x="2784" y="960"/>
              <a:ext cx="720" cy="1056"/>
            </a:xfrm>
            <a:prstGeom prst="rect">
              <a:avLst/>
            </a:prstGeom>
            <a:solidFill>
              <a:srgbClr val="FFFFFF"/>
            </a:solidFill>
            <a:ln w="25400">
              <a:solidFill>
                <a:schemeClr val="tx1"/>
              </a:solidFill>
              <a:miter lim="800000"/>
              <a:headEnd/>
              <a:tailEnd/>
            </a:ln>
            <a:effectLst/>
          </p:spPr>
          <p:txBody>
            <a:bodyPr wrap="none" lIns="0" tIns="46800" rIns="0" bIns="46800" anchor="ctr"/>
            <a:lstStyle/>
            <a:p>
              <a:endParaRPr lang="zh-CN" altLang="en-US"/>
            </a:p>
          </p:txBody>
        </p:sp>
        <p:sp>
          <p:nvSpPr>
            <p:cNvPr id="67623" name="Rectangle 39"/>
            <p:cNvSpPr>
              <a:spLocks noChangeArrowheads="1"/>
            </p:cNvSpPr>
            <p:nvPr/>
          </p:nvSpPr>
          <p:spPr bwMode="auto">
            <a:xfrm>
              <a:off x="2928" y="1104"/>
              <a:ext cx="720" cy="1056"/>
            </a:xfrm>
            <a:prstGeom prst="rect">
              <a:avLst/>
            </a:prstGeom>
            <a:solidFill>
              <a:srgbClr val="FFFFFF"/>
            </a:solidFill>
            <a:ln w="25400">
              <a:miter lim="800000"/>
              <a:headEnd/>
              <a:tailEnd/>
            </a:ln>
            <a:effectLst/>
            <a:scene3d>
              <a:camera prst="legacyObliqueTopLeft"/>
              <a:lightRig rig="legacyFlat3" dir="t"/>
            </a:scene3d>
            <a:sp3d extrusionH="430200" prstMaterial="legacyMatte">
              <a:bevelT w="13500" h="13500" prst="angle"/>
              <a:bevelB w="13500" h="13500" prst="angle"/>
              <a:extrusionClr>
                <a:srgbClr val="FFFFFF"/>
              </a:extrusionClr>
            </a:sp3d>
          </p:spPr>
          <p:txBody>
            <a:bodyPr wrap="none" lIns="0" tIns="46800" rIns="0" bIns="46800" anchor="ctr">
              <a:flatTx/>
            </a:bodyPr>
            <a:lstStyle/>
            <a:p>
              <a:endParaRPr lang="zh-CN" altLang="en-US"/>
            </a:p>
          </p:txBody>
        </p:sp>
        <p:sp>
          <p:nvSpPr>
            <p:cNvPr id="67624" name="Rectangle 40"/>
            <p:cNvSpPr>
              <a:spLocks noChangeArrowheads="1"/>
            </p:cNvSpPr>
            <p:nvPr/>
          </p:nvSpPr>
          <p:spPr bwMode="auto">
            <a:xfrm>
              <a:off x="2976" y="1152"/>
              <a:ext cx="720" cy="1056"/>
            </a:xfrm>
            <a:prstGeom prst="rect">
              <a:avLst/>
            </a:prstGeom>
            <a:solidFill>
              <a:srgbClr val="FFFFFF"/>
            </a:solidFill>
            <a:ln w="25400">
              <a:solidFill>
                <a:schemeClr val="tx1"/>
              </a:solidFill>
              <a:miter lim="800000"/>
              <a:headEnd/>
              <a:tailEnd/>
            </a:ln>
            <a:effectLst/>
          </p:spPr>
          <p:txBody>
            <a:bodyPr wrap="none" lIns="0" tIns="46800" rIns="0" bIns="46800" anchor="ctr"/>
            <a:lstStyle/>
            <a:p>
              <a:endParaRPr lang="zh-CN" altLang="en-US"/>
            </a:p>
          </p:txBody>
        </p:sp>
        <p:sp>
          <p:nvSpPr>
            <p:cNvPr id="67625" name="Rectangle 41"/>
            <p:cNvSpPr>
              <a:spLocks noChangeArrowheads="1"/>
            </p:cNvSpPr>
            <p:nvPr/>
          </p:nvSpPr>
          <p:spPr bwMode="auto">
            <a:xfrm>
              <a:off x="3024" y="1200"/>
              <a:ext cx="720" cy="1056"/>
            </a:xfrm>
            <a:prstGeom prst="rect">
              <a:avLst/>
            </a:prstGeom>
            <a:solidFill>
              <a:srgbClr val="FFFFFF"/>
            </a:solidFill>
            <a:ln w="25400">
              <a:solidFill>
                <a:schemeClr val="tx1"/>
              </a:solidFill>
              <a:miter lim="800000"/>
              <a:headEnd/>
              <a:tailEnd/>
            </a:ln>
            <a:effectLst/>
          </p:spPr>
          <p:txBody>
            <a:bodyPr wrap="none" lIns="0" tIns="46800" rIns="0" bIns="46800" anchor="ctr"/>
            <a:lstStyle/>
            <a:p>
              <a:endParaRPr lang="zh-CN" altLang="en-US"/>
            </a:p>
          </p:txBody>
        </p:sp>
        <p:sp>
          <p:nvSpPr>
            <p:cNvPr id="67626" name="Rectangle 42"/>
            <p:cNvSpPr>
              <a:spLocks noChangeArrowheads="1"/>
            </p:cNvSpPr>
            <p:nvPr/>
          </p:nvSpPr>
          <p:spPr bwMode="auto">
            <a:xfrm>
              <a:off x="3072" y="1248"/>
              <a:ext cx="720" cy="1056"/>
            </a:xfrm>
            <a:prstGeom prst="rect">
              <a:avLst/>
            </a:prstGeom>
            <a:solidFill>
              <a:srgbClr val="FFFFFF"/>
            </a:solidFill>
            <a:ln w="25400">
              <a:solidFill>
                <a:schemeClr val="tx1"/>
              </a:solidFill>
              <a:miter lim="800000"/>
              <a:headEnd/>
              <a:tailEnd/>
            </a:ln>
            <a:effectLst/>
          </p:spPr>
          <p:txBody>
            <a:bodyPr wrap="none" lIns="0" tIns="46800" rIns="0" bIns="46800" anchor="ctr"/>
            <a:lstStyle/>
            <a:p>
              <a:endParaRPr lang="zh-CN" altLang="en-US"/>
            </a:p>
          </p:txBody>
        </p:sp>
        <p:sp>
          <p:nvSpPr>
            <p:cNvPr id="67627" name="Rectangle 43"/>
            <p:cNvSpPr>
              <a:spLocks noChangeArrowheads="1"/>
            </p:cNvSpPr>
            <p:nvPr/>
          </p:nvSpPr>
          <p:spPr bwMode="auto">
            <a:xfrm>
              <a:off x="3120" y="1296"/>
              <a:ext cx="720" cy="1056"/>
            </a:xfrm>
            <a:prstGeom prst="rect">
              <a:avLst/>
            </a:prstGeom>
            <a:solidFill>
              <a:srgbClr val="FFFFFF"/>
            </a:solidFill>
            <a:ln w="25400">
              <a:solidFill>
                <a:schemeClr val="tx1"/>
              </a:solidFill>
              <a:miter lim="800000"/>
              <a:headEnd/>
              <a:tailEnd/>
            </a:ln>
            <a:effectLst/>
          </p:spPr>
          <p:txBody>
            <a:bodyPr wrap="none" lIns="0" tIns="46800" rIns="0" bIns="46800" anchor="ctr"/>
            <a:lstStyle/>
            <a:p>
              <a:endParaRPr lang="zh-CN" altLang="en-US"/>
            </a:p>
          </p:txBody>
        </p:sp>
        <p:sp>
          <p:nvSpPr>
            <p:cNvPr id="67628" name="Rectangle 44"/>
            <p:cNvSpPr>
              <a:spLocks noChangeArrowheads="1"/>
            </p:cNvSpPr>
            <p:nvPr/>
          </p:nvSpPr>
          <p:spPr bwMode="auto">
            <a:xfrm>
              <a:off x="3119" y="1366"/>
              <a:ext cx="241" cy="288"/>
            </a:xfrm>
            <a:prstGeom prst="rect">
              <a:avLst/>
            </a:prstGeom>
            <a:noFill/>
            <a:ln w="25400">
              <a:noFill/>
              <a:miter lim="800000"/>
              <a:headEnd/>
              <a:tailEnd/>
            </a:ln>
            <a:effectLst/>
          </p:spPr>
          <p:txBody>
            <a:bodyPr wrap="none" lIns="0" tIns="46800" rIns="0" bIns="46800" anchor="ctr"/>
            <a:lstStyle/>
            <a:p>
              <a:pPr algn="ctr">
                <a:lnSpc>
                  <a:spcPct val="60000"/>
                </a:lnSpc>
              </a:pPr>
              <a:r>
                <a:rPr lang="en-US" altLang="zh-CN" sz="1800" b="1">
                  <a:solidFill>
                    <a:srgbClr val="FF0000"/>
                  </a:solidFill>
                </a:rPr>
                <a:t>4</a:t>
              </a:r>
              <a:endParaRPr lang="en-US" altLang="zh-CN" sz="1800" b="1"/>
            </a:p>
            <a:p>
              <a:pPr algn="ctr">
                <a:lnSpc>
                  <a:spcPct val="60000"/>
                </a:lnSpc>
              </a:pPr>
              <a:r>
                <a:rPr lang="en-US" altLang="zh-CN" sz="1800" b="1">
                  <a:solidFill>
                    <a:srgbClr val="FF0000"/>
                  </a:solidFill>
                  <a:sym typeface="Symbol" pitchFamily="18" charset="2"/>
                </a:rPr>
                <a:t></a:t>
              </a:r>
              <a:endParaRPr lang="en-US" altLang="zh-CN" b="1"/>
            </a:p>
          </p:txBody>
        </p:sp>
        <p:sp>
          <p:nvSpPr>
            <p:cNvPr id="67629" name="Rectangle 45"/>
            <p:cNvSpPr>
              <a:spLocks noChangeArrowheads="1"/>
            </p:cNvSpPr>
            <p:nvPr/>
          </p:nvSpPr>
          <p:spPr bwMode="auto">
            <a:xfrm flipV="1">
              <a:off x="3600" y="2016"/>
              <a:ext cx="241" cy="288"/>
            </a:xfrm>
            <a:prstGeom prst="rect">
              <a:avLst/>
            </a:prstGeom>
            <a:noFill/>
            <a:ln w="25400">
              <a:noFill/>
              <a:miter lim="800000"/>
              <a:headEnd/>
              <a:tailEnd/>
            </a:ln>
            <a:effectLst/>
          </p:spPr>
          <p:txBody>
            <a:bodyPr wrap="none" lIns="0" tIns="46800" rIns="0" bIns="46800" anchor="ctr"/>
            <a:lstStyle/>
            <a:p>
              <a:pPr algn="ctr">
                <a:lnSpc>
                  <a:spcPct val="60000"/>
                </a:lnSpc>
              </a:pPr>
              <a:r>
                <a:rPr lang="en-US" altLang="zh-CN" sz="1800" b="1">
                  <a:solidFill>
                    <a:srgbClr val="FF0000"/>
                  </a:solidFill>
                </a:rPr>
                <a:t>4</a:t>
              </a:r>
              <a:endParaRPr lang="en-US" altLang="zh-CN" sz="1800" b="1"/>
            </a:p>
            <a:p>
              <a:pPr algn="ctr">
                <a:lnSpc>
                  <a:spcPct val="60000"/>
                </a:lnSpc>
              </a:pPr>
              <a:r>
                <a:rPr lang="en-US" altLang="zh-CN" sz="1800" b="1">
                  <a:solidFill>
                    <a:srgbClr val="FF0000"/>
                  </a:solidFill>
                  <a:sym typeface="Symbol" pitchFamily="18" charset="2"/>
                </a:rPr>
                <a:t></a:t>
              </a:r>
              <a:endParaRPr lang="en-US" altLang="zh-CN" b="1"/>
            </a:p>
          </p:txBody>
        </p:sp>
        <p:sp>
          <p:nvSpPr>
            <p:cNvPr id="67630" name="Rectangle 46"/>
            <p:cNvSpPr>
              <a:spLocks noChangeArrowheads="1"/>
            </p:cNvSpPr>
            <p:nvPr/>
          </p:nvSpPr>
          <p:spPr bwMode="auto">
            <a:xfrm>
              <a:off x="3289" y="1441"/>
              <a:ext cx="384" cy="336"/>
            </a:xfrm>
            <a:prstGeom prst="rect">
              <a:avLst/>
            </a:prstGeom>
            <a:noFill/>
            <a:ln w="25400">
              <a:noFill/>
              <a:miter lim="800000"/>
              <a:headEnd/>
              <a:tailEnd/>
            </a:ln>
            <a:effectLst/>
          </p:spPr>
          <p:txBody>
            <a:bodyPr wrap="none" lIns="0" tIns="46800" rIns="0" bIns="46800" anchor="ctr"/>
            <a:lstStyle/>
            <a:p>
              <a:pPr algn="ctr"/>
              <a:r>
                <a:rPr lang="en-US" altLang="zh-CN" sz="3200" b="1">
                  <a:solidFill>
                    <a:srgbClr val="FF0000"/>
                  </a:solidFill>
                  <a:sym typeface="Symbol" pitchFamily="18" charset="2"/>
                </a:rPr>
                <a:t></a:t>
              </a:r>
              <a:endParaRPr lang="en-US" altLang="zh-CN" sz="2800" b="1">
                <a:sym typeface="Symbol" pitchFamily="18" charset="2"/>
              </a:endParaRPr>
            </a:p>
          </p:txBody>
        </p:sp>
        <p:sp>
          <p:nvSpPr>
            <p:cNvPr id="67631" name="Rectangle 47"/>
            <p:cNvSpPr>
              <a:spLocks noChangeArrowheads="1"/>
            </p:cNvSpPr>
            <p:nvPr/>
          </p:nvSpPr>
          <p:spPr bwMode="auto">
            <a:xfrm flipV="1">
              <a:off x="3287" y="1865"/>
              <a:ext cx="384" cy="336"/>
            </a:xfrm>
            <a:prstGeom prst="rect">
              <a:avLst/>
            </a:prstGeom>
            <a:noFill/>
            <a:ln w="25400">
              <a:noFill/>
              <a:miter lim="800000"/>
              <a:headEnd/>
              <a:tailEnd/>
            </a:ln>
            <a:effectLst/>
          </p:spPr>
          <p:txBody>
            <a:bodyPr wrap="none" lIns="0" tIns="46800" rIns="0" bIns="46800" anchor="ctr"/>
            <a:lstStyle/>
            <a:p>
              <a:pPr algn="ctr"/>
              <a:r>
                <a:rPr lang="en-US" altLang="zh-CN" sz="3200" b="1">
                  <a:solidFill>
                    <a:srgbClr val="FF0000"/>
                  </a:solidFill>
                  <a:sym typeface="Symbol" pitchFamily="18" charset="2"/>
                </a:rPr>
                <a:t></a:t>
              </a:r>
              <a:endParaRPr lang="en-US" altLang="zh-CN" sz="2800" b="1">
                <a:sym typeface="Symbol" pitchFamily="18" charset="2"/>
              </a:endParaRPr>
            </a:p>
          </p:txBody>
        </p:sp>
      </p:grpSp>
      <p:sp>
        <p:nvSpPr>
          <p:cNvPr id="67632" name="Text Box 48"/>
          <p:cNvSpPr txBox="1">
            <a:spLocks noChangeArrowheads="1"/>
          </p:cNvSpPr>
          <p:nvPr/>
        </p:nvSpPr>
        <p:spPr bwMode="auto">
          <a:xfrm>
            <a:off x="533400" y="4103712"/>
            <a:ext cx="8153400" cy="402291"/>
          </a:xfrm>
          <a:prstGeom prst="rect">
            <a:avLst/>
          </a:prstGeom>
          <a:noFill/>
          <a:ln w="25400">
            <a:noFill/>
            <a:miter lim="800000"/>
            <a:headEnd/>
            <a:tailEnd/>
          </a:ln>
          <a:effectLst/>
        </p:spPr>
        <p:txBody>
          <a:bodyPr lIns="0" tIns="46800" rIns="0" bIns="46800">
            <a:spAutoFit/>
          </a:bodyPr>
          <a:lstStyle/>
          <a:p>
            <a:pPr marL="381000" indent="-381000">
              <a:spcBef>
                <a:spcPct val="50000"/>
              </a:spcBef>
            </a:pPr>
            <a:r>
              <a:rPr lang="en-US" altLang="zh-CN" sz="2000" b="1" dirty="0">
                <a:sym typeface="Wingdings" pitchFamily="2" charset="2"/>
              </a:rPr>
              <a:t>  </a:t>
            </a:r>
            <a:r>
              <a:rPr lang="zh-CN" altLang="en-US" sz="2000" b="1" dirty="0">
                <a:solidFill>
                  <a:srgbClr val="3333FF"/>
                </a:solidFill>
                <a:sym typeface="Wingdings" pitchFamily="2" charset="2"/>
              </a:rPr>
              <a:t>再排面值</a:t>
            </a:r>
            <a:r>
              <a:rPr lang="en-US" altLang="zh-CN" sz="2000" b="1" dirty="0">
                <a:solidFill>
                  <a:srgbClr val="3333FF"/>
                </a:solidFill>
                <a:sym typeface="Wingdings" pitchFamily="2" charset="2"/>
              </a:rPr>
              <a:t>: </a:t>
            </a:r>
            <a:r>
              <a:rPr lang="zh-CN" altLang="en-US" sz="2000" b="1" dirty="0">
                <a:sym typeface="Wingdings" pitchFamily="2" charset="2"/>
              </a:rPr>
              <a:t>每个桶分别独立排序</a:t>
            </a:r>
            <a:r>
              <a:rPr lang="en-US" altLang="zh-CN" sz="2000" b="1" dirty="0">
                <a:sym typeface="Wingdings" pitchFamily="2" charset="2"/>
              </a:rPr>
              <a:t>(</a:t>
            </a:r>
            <a:r>
              <a:rPr lang="zh-CN" altLang="en-US" sz="2000" b="1" dirty="0">
                <a:sym typeface="Wingdings" pitchFamily="2" charset="2"/>
              </a:rPr>
              <a:t>可以采用以前介绍的任何排序方法</a:t>
            </a:r>
            <a:r>
              <a:rPr lang="en-US" altLang="zh-CN" sz="2000" b="1" dirty="0">
                <a:sym typeface="Wingdings" pitchFamily="2" charset="2"/>
              </a:rPr>
              <a:t>)</a:t>
            </a:r>
          </a:p>
        </p:txBody>
      </p:sp>
      <p:sp>
        <p:nvSpPr>
          <p:cNvPr id="67633" name="Rectangle 49"/>
          <p:cNvSpPr>
            <a:spLocks noChangeArrowheads="1"/>
          </p:cNvSpPr>
          <p:nvPr/>
        </p:nvSpPr>
        <p:spPr bwMode="auto">
          <a:xfrm>
            <a:off x="2743200" y="4941912"/>
            <a:ext cx="762000" cy="1295400"/>
          </a:xfrm>
          <a:prstGeom prst="rect">
            <a:avLst/>
          </a:prstGeom>
          <a:solidFill>
            <a:srgbClr val="FFFFFF"/>
          </a:solidFill>
          <a:ln w="25400">
            <a:solidFill>
              <a:schemeClr val="tx1"/>
            </a:solidFill>
            <a:miter lim="800000"/>
            <a:headEnd/>
            <a:tailEnd/>
          </a:ln>
          <a:effectLst/>
        </p:spPr>
        <p:txBody>
          <a:bodyPr wrap="none" lIns="0" tIns="46800" rIns="0" bIns="46800" anchor="ctr"/>
          <a:lstStyle/>
          <a:p>
            <a:pPr algn="ctr"/>
            <a:r>
              <a:rPr lang="en-US" altLang="zh-CN" sz="6000" b="1">
                <a:sym typeface="Symbol" pitchFamily="18" charset="2"/>
              </a:rPr>
              <a:t></a:t>
            </a:r>
            <a:endParaRPr lang="en-US" altLang="zh-CN" sz="6000" b="1"/>
          </a:p>
        </p:txBody>
      </p:sp>
      <p:sp>
        <p:nvSpPr>
          <p:cNvPr id="67634" name="Rectangle 50"/>
          <p:cNvSpPr>
            <a:spLocks noChangeArrowheads="1"/>
          </p:cNvSpPr>
          <p:nvPr/>
        </p:nvSpPr>
        <p:spPr bwMode="auto">
          <a:xfrm>
            <a:off x="3505200" y="4941912"/>
            <a:ext cx="762000" cy="1295400"/>
          </a:xfrm>
          <a:prstGeom prst="rect">
            <a:avLst/>
          </a:prstGeom>
          <a:solidFill>
            <a:srgbClr val="FFFFFF"/>
          </a:solidFill>
          <a:ln w="25400">
            <a:solidFill>
              <a:schemeClr val="tx1"/>
            </a:solidFill>
            <a:miter lim="800000"/>
            <a:headEnd/>
            <a:tailEnd/>
          </a:ln>
          <a:effectLst/>
        </p:spPr>
        <p:txBody>
          <a:bodyPr wrap="none" lIns="0" tIns="46800" rIns="0" bIns="46800" anchor="ctr"/>
          <a:lstStyle/>
          <a:p>
            <a:pPr algn="ctr"/>
            <a:r>
              <a:rPr lang="en-US" altLang="zh-CN" sz="6000" b="1">
                <a:solidFill>
                  <a:srgbClr val="FF0000"/>
                </a:solidFill>
                <a:sym typeface="Symbol" pitchFamily="18" charset="2"/>
              </a:rPr>
              <a:t></a:t>
            </a:r>
            <a:endParaRPr lang="en-US" altLang="zh-CN" sz="6000" b="1"/>
          </a:p>
        </p:txBody>
      </p:sp>
      <p:sp>
        <p:nvSpPr>
          <p:cNvPr id="67635" name="Rectangle 51"/>
          <p:cNvSpPr>
            <a:spLocks noChangeArrowheads="1"/>
          </p:cNvSpPr>
          <p:nvPr/>
        </p:nvSpPr>
        <p:spPr bwMode="auto">
          <a:xfrm>
            <a:off x="4267200" y="4941912"/>
            <a:ext cx="762000" cy="1295400"/>
          </a:xfrm>
          <a:prstGeom prst="rect">
            <a:avLst/>
          </a:prstGeom>
          <a:solidFill>
            <a:srgbClr val="FFFFFF"/>
          </a:solidFill>
          <a:ln w="25400">
            <a:solidFill>
              <a:schemeClr val="tx1"/>
            </a:solidFill>
            <a:miter lim="800000"/>
            <a:headEnd/>
            <a:tailEnd/>
          </a:ln>
          <a:effectLst/>
        </p:spPr>
        <p:txBody>
          <a:bodyPr wrap="none" lIns="0" tIns="46800" rIns="0" bIns="46800" anchor="ctr"/>
          <a:lstStyle/>
          <a:p>
            <a:pPr algn="ctr"/>
            <a:r>
              <a:rPr lang="en-US" altLang="zh-CN" sz="6000" b="1">
                <a:solidFill>
                  <a:srgbClr val="FF0000"/>
                </a:solidFill>
                <a:sym typeface="Symbol" pitchFamily="18" charset="2"/>
              </a:rPr>
              <a:t></a:t>
            </a:r>
            <a:endParaRPr lang="en-US" altLang="zh-CN" sz="6000" b="1"/>
          </a:p>
        </p:txBody>
      </p:sp>
      <p:sp>
        <p:nvSpPr>
          <p:cNvPr id="67636" name="Rectangle 52"/>
          <p:cNvSpPr>
            <a:spLocks noChangeArrowheads="1"/>
          </p:cNvSpPr>
          <p:nvPr/>
        </p:nvSpPr>
        <p:spPr bwMode="auto">
          <a:xfrm>
            <a:off x="5029200" y="4941912"/>
            <a:ext cx="762000" cy="1295400"/>
          </a:xfrm>
          <a:prstGeom prst="rect">
            <a:avLst/>
          </a:prstGeom>
          <a:solidFill>
            <a:srgbClr val="FFFFFF"/>
          </a:solidFill>
          <a:ln w="25400">
            <a:solidFill>
              <a:schemeClr val="tx1"/>
            </a:solidFill>
            <a:miter lim="800000"/>
            <a:headEnd/>
            <a:tailEnd/>
          </a:ln>
          <a:effectLst/>
        </p:spPr>
        <p:txBody>
          <a:bodyPr wrap="none" lIns="0" tIns="46800" rIns="0" bIns="46800" anchor="ctr"/>
          <a:lstStyle/>
          <a:p>
            <a:pPr algn="ctr"/>
            <a:r>
              <a:rPr lang="en-US" altLang="zh-CN" sz="6000" b="1">
                <a:sym typeface="Symbol" pitchFamily="18" charset="2"/>
              </a:rPr>
              <a:t></a:t>
            </a:r>
            <a:endParaRPr lang="en-US" altLang="zh-CN" sz="6000" b="1"/>
          </a:p>
        </p:txBody>
      </p:sp>
    </p:spTree>
    <p:extLst>
      <p:ext uri="{BB962C8B-B14F-4D97-AF65-F5344CB8AC3E}">
        <p14:creationId xmlns:p14="http://schemas.microsoft.com/office/powerpoint/2010/main" val="2925463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7587"/>
                                        </p:tgtEl>
                                        <p:attrNameLst>
                                          <p:attrName>style.visibility</p:attrName>
                                        </p:attrNameLst>
                                      </p:cBhvr>
                                      <p:to>
                                        <p:strVal val="visible"/>
                                      </p:to>
                                    </p:set>
                                    <p:animEffect transition="in" filter="wipe(left)">
                                      <p:cBhvr>
                                        <p:cTn id="7" dur="500"/>
                                        <p:tgtEl>
                                          <p:spTgt spid="67587"/>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588"/>
                                        </p:tgtEl>
                                        <p:attrNameLst>
                                          <p:attrName>style.visibility</p:attrName>
                                        </p:attrNameLst>
                                      </p:cBhvr>
                                      <p:to>
                                        <p:strVal val="visible"/>
                                      </p:to>
                                    </p:set>
                                    <p:animEffect transition="in" filter="wipe(left)">
                                      <p:cBhvr>
                                        <p:cTn id="12" dur="500"/>
                                        <p:tgtEl>
                                          <p:spTgt spid="67588"/>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p:stCondLst>
                        <p:cond delay="indefinite"/>
                      </p:stCondLst>
                      <p:childTnLst>
                        <p:par>
                          <p:cTn id="14" fill="hold">
                            <p:stCondLst>
                              <p:cond delay="0"/>
                            </p:stCondLst>
                            <p:childTnLst>
                              <p:par>
                                <p:cTn id="15" presetID="17"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ppt_x</p:attrName>
                                        </p:attrNameLst>
                                      </p:cBhvr>
                                      <p:tavLst>
                                        <p:tav tm="0">
                                          <p:val>
                                            <p:strVal val="#ppt_x"/>
                                          </p:val>
                                        </p:tav>
                                        <p:tav tm="100000">
                                          <p:val>
                                            <p:strVal val="#ppt_x"/>
                                          </p:val>
                                        </p:tav>
                                      </p:tavLst>
                                    </p:anim>
                                    <p:anim calcmode="lin" valueType="num">
                                      <p:cBhvr>
                                        <p:cTn id="18" dur="500" fill="hold"/>
                                        <p:tgtEl>
                                          <p:spTgt spid="2"/>
                                        </p:tgtEl>
                                        <p:attrNameLst>
                                          <p:attrName>ppt_y</p:attrName>
                                        </p:attrNameLst>
                                      </p:cBhvr>
                                      <p:tavLst>
                                        <p:tav tm="0">
                                          <p:val>
                                            <p:strVal val="#ppt_y-#ppt_h/2"/>
                                          </p:val>
                                        </p:tav>
                                        <p:tav tm="100000">
                                          <p:val>
                                            <p:strVal val="#ppt_y"/>
                                          </p:val>
                                        </p:tav>
                                      </p:tavLst>
                                    </p:anim>
                                    <p:anim calcmode="lin" valueType="num">
                                      <p:cBhvr>
                                        <p:cTn id="19" dur="500" fill="hold"/>
                                        <p:tgtEl>
                                          <p:spTgt spid="2"/>
                                        </p:tgtEl>
                                        <p:attrNameLst>
                                          <p:attrName>ppt_w</p:attrName>
                                        </p:attrNameLst>
                                      </p:cBhvr>
                                      <p:tavLst>
                                        <p:tav tm="0">
                                          <p:val>
                                            <p:strVal val="#ppt_w"/>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5"/>
                                            </p:cond>
                                          </p:stCondLst>
                                          <p:endCondLst>
                                            <p:cond evt="onStopAudio" delay="0">
                                              <p:tgtEl>
                                                <p:sldTgt/>
                                              </p:tgtEl>
                                            </p:cond>
                                          </p:endCondLst>
                                        </p:cTn>
                                        <p:tgtEl>
                                          <p:sndTgt r:embed="rId3" name="CASHREG.WAV"/>
                                        </p:tgtEl>
                                      </p:cMediaNode>
                                    </p:audio>
                                  </p:subTnLst>
                                </p:cTn>
                              </p:par>
                            </p:childTnLst>
                          </p:cTn>
                        </p:par>
                        <p:par>
                          <p:cTn id="21" fill="hold">
                            <p:stCondLst>
                              <p:cond delay="500"/>
                            </p:stCondLst>
                            <p:childTnLst>
                              <p:par>
                                <p:cTn id="22" presetID="17" presetClass="entr" presetSubtype="1"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500" fill="hold"/>
                                        <p:tgtEl>
                                          <p:spTgt spid="4"/>
                                        </p:tgtEl>
                                        <p:attrNameLst>
                                          <p:attrName>ppt_x</p:attrName>
                                        </p:attrNameLst>
                                      </p:cBhvr>
                                      <p:tavLst>
                                        <p:tav tm="0">
                                          <p:val>
                                            <p:strVal val="#ppt_x"/>
                                          </p:val>
                                        </p:tav>
                                        <p:tav tm="100000">
                                          <p:val>
                                            <p:strVal val="#ppt_x"/>
                                          </p:val>
                                        </p:tav>
                                      </p:tavLst>
                                    </p:anim>
                                    <p:anim calcmode="lin" valueType="num">
                                      <p:cBhvr>
                                        <p:cTn id="25" dur="500" fill="hold"/>
                                        <p:tgtEl>
                                          <p:spTgt spid="4"/>
                                        </p:tgtEl>
                                        <p:attrNameLst>
                                          <p:attrName>ppt_y</p:attrName>
                                        </p:attrNameLst>
                                      </p:cBhvr>
                                      <p:tavLst>
                                        <p:tav tm="0">
                                          <p:val>
                                            <p:strVal val="#ppt_y-#ppt_h/2"/>
                                          </p:val>
                                        </p:tav>
                                        <p:tav tm="100000">
                                          <p:val>
                                            <p:strVal val="#ppt_y"/>
                                          </p:val>
                                        </p:tav>
                                      </p:tavLst>
                                    </p:anim>
                                    <p:anim calcmode="lin" valueType="num">
                                      <p:cBhvr>
                                        <p:cTn id="26" dur="500" fill="hold"/>
                                        <p:tgtEl>
                                          <p:spTgt spid="4"/>
                                        </p:tgtEl>
                                        <p:attrNameLst>
                                          <p:attrName>ppt_w</p:attrName>
                                        </p:attrNameLst>
                                      </p:cBhvr>
                                      <p:tavLst>
                                        <p:tav tm="0">
                                          <p:val>
                                            <p:strVal val="#ppt_w"/>
                                          </p:val>
                                        </p:tav>
                                        <p:tav tm="100000">
                                          <p:val>
                                            <p:strVal val="#ppt_w"/>
                                          </p:val>
                                        </p:tav>
                                      </p:tavLst>
                                    </p:anim>
                                    <p:anim calcmode="lin" valueType="num">
                                      <p:cBhvr>
                                        <p:cTn id="27" dur="500" fill="hold"/>
                                        <p:tgtEl>
                                          <p:spTgt spid="4"/>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2"/>
                                            </p:cond>
                                          </p:stCondLst>
                                          <p:endCondLst>
                                            <p:cond evt="onStopAudio" delay="0">
                                              <p:tgtEl>
                                                <p:sldTgt/>
                                              </p:tgtEl>
                                            </p:cond>
                                          </p:endCondLst>
                                        </p:cTn>
                                        <p:tgtEl>
                                          <p:sndTgt r:embed="rId3" name="CASHREG.WAV"/>
                                        </p:tgtEl>
                                      </p:cMediaNode>
                                    </p:audio>
                                  </p:subTnLst>
                                </p:cTn>
                              </p:par>
                            </p:childTnLst>
                          </p:cTn>
                        </p:par>
                        <p:par>
                          <p:cTn id="28" fill="hold">
                            <p:stCondLst>
                              <p:cond delay="1000"/>
                            </p:stCondLst>
                            <p:childTnLst>
                              <p:par>
                                <p:cTn id="29" presetID="17" presetClass="entr" presetSubtype="1"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ppt_x</p:attrName>
                                        </p:attrNameLst>
                                      </p:cBhvr>
                                      <p:tavLst>
                                        <p:tav tm="0">
                                          <p:val>
                                            <p:strVal val="#ppt_x"/>
                                          </p:val>
                                        </p:tav>
                                        <p:tav tm="100000">
                                          <p:val>
                                            <p:strVal val="#ppt_x"/>
                                          </p:val>
                                        </p:tav>
                                      </p:tavLst>
                                    </p:anim>
                                    <p:anim calcmode="lin" valueType="num">
                                      <p:cBhvr>
                                        <p:cTn id="32" dur="500" fill="hold"/>
                                        <p:tgtEl>
                                          <p:spTgt spid="6"/>
                                        </p:tgtEl>
                                        <p:attrNameLst>
                                          <p:attrName>ppt_y</p:attrName>
                                        </p:attrNameLst>
                                      </p:cBhvr>
                                      <p:tavLst>
                                        <p:tav tm="0">
                                          <p:val>
                                            <p:strVal val="#ppt_y-#ppt_h/2"/>
                                          </p:val>
                                        </p:tav>
                                        <p:tav tm="100000">
                                          <p:val>
                                            <p:strVal val="#ppt_y"/>
                                          </p:val>
                                        </p:tav>
                                      </p:tavLst>
                                    </p:anim>
                                    <p:anim calcmode="lin" valueType="num">
                                      <p:cBhvr>
                                        <p:cTn id="33" dur="500" fill="hold"/>
                                        <p:tgtEl>
                                          <p:spTgt spid="6"/>
                                        </p:tgtEl>
                                        <p:attrNameLst>
                                          <p:attrName>ppt_w</p:attrName>
                                        </p:attrNameLst>
                                      </p:cBhvr>
                                      <p:tavLst>
                                        <p:tav tm="0">
                                          <p:val>
                                            <p:strVal val="#ppt_w"/>
                                          </p:val>
                                        </p:tav>
                                        <p:tav tm="100000">
                                          <p:val>
                                            <p:strVal val="#ppt_w"/>
                                          </p:val>
                                        </p:tav>
                                      </p:tavLst>
                                    </p:anim>
                                    <p:anim calcmode="lin" valueType="num">
                                      <p:cBhvr>
                                        <p:cTn id="34" dur="500" fill="hold"/>
                                        <p:tgtEl>
                                          <p:spTgt spid="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9"/>
                                            </p:cond>
                                          </p:stCondLst>
                                          <p:endCondLst>
                                            <p:cond evt="onStopAudio" delay="0">
                                              <p:tgtEl>
                                                <p:sldTgt/>
                                              </p:tgtEl>
                                            </p:cond>
                                          </p:endCondLst>
                                        </p:cTn>
                                        <p:tgtEl>
                                          <p:sndTgt r:embed="rId3" name="CASHREG.WAV"/>
                                        </p:tgtEl>
                                      </p:cMediaNode>
                                    </p:audio>
                                  </p:subTnLst>
                                </p:cTn>
                              </p:par>
                            </p:childTnLst>
                          </p:cTn>
                        </p:par>
                        <p:par>
                          <p:cTn id="35" fill="hold">
                            <p:stCondLst>
                              <p:cond delay="1500"/>
                            </p:stCondLst>
                            <p:childTnLst>
                              <p:par>
                                <p:cTn id="36" presetID="17" presetClass="entr" presetSubtype="1" fill="hold" nodeType="after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p:cTn id="38" dur="500" fill="hold"/>
                                        <p:tgtEl>
                                          <p:spTgt spid="5"/>
                                        </p:tgtEl>
                                        <p:attrNameLst>
                                          <p:attrName>ppt_x</p:attrName>
                                        </p:attrNameLst>
                                      </p:cBhvr>
                                      <p:tavLst>
                                        <p:tav tm="0">
                                          <p:val>
                                            <p:strVal val="#ppt_x"/>
                                          </p:val>
                                        </p:tav>
                                        <p:tav tm="100000">
                                          <p:val>
                                            <p:strVal val="#ppt_x"/>
                                          </p:val>
                                        </p:tav>
                                      </p:tavLst>
                                    </p:anim>
                                    <p:anim calcmode="lin" valueType="num">
                                      <p:cBhvr>
                                        <p:cTn id="39" dur="500" fill="hold"/>
                                        <p:tgtEl>
                                          <p:spTgt spid="5"/>
                                        </p:tgtEl>
                                        <p:attrNameLst>
                                          <p:attrName>ppt_y</p:attrName>
                                        </p:attrNameLst>
                                      </p:cBhvr>
                                      <p:tavLst>
                                        <p:tav tm="0">
                                          <p:val>
                                            <p:strVal val="#ppt_y-#ppt_h/2"/>
                                          </p:val>
                                        </p:tav>
                                        <p:tav tm="100000">
                                          <p:val>
                                            <p:strVal val="#ppt_y"/>
                                          </p:val>
                                        </p:tav>
                                      </p:tavLst>
                                    </p:anim>
                                    <p:anim calcmode="lin" valueType="num">
                                      <p:cBhvr>
                                        <p:cTn id="40" dur="500" fill="hold"/>
                                        <p:tgtEl>
                                          <p:spTgt spid="5"/>
                                        </p:tgtEl>
                                        <p:attrNameLst>
                                          <p:attrName>ppt_w</p:attrName>
                                        </p:attrNameLst>
                                      </p:cBhvr>
                                      <p:tavLst>
                                        <p:tav tm="0">
                                          <p:val>
                                            <p:strVal val="#ppt_w"/>
                                          </p:val>
                                        </p:tav>
                                        <p:tav tm="100000">
                                          <p:val>
                                            <p:strVal val="#ppt_w"/>
                                          </p:val>
                                        </p:tav>
                                      </p:tavLst>
                                    </p:anim>
                                    <p:anim calcmode="lin" valueType="num">
                                      <p:cBhvr>
                                        <p:cTn id="41" dur="500" fill="hold"/>
                                        <p:tgtEl>
                                          <p:spTgt spid="5"/>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6"/>
                                            </p:cond>
                                          </p:stCondLst>
                                          <p:endCondLst>
                                            <p:cond evt="onStopAudio" delay="0">
                                              <p:tgtEl>
                                                <p:sldTgt/>
                                              </p:tgtEl>
                                            </p:cond>
                                          </p:endCondLst>
                                        </p:cTn>
                                        <p:tgtEl>
                                          <p:sndTgt r:embed="rId3" name="CASHREG.WAV"/>
                                        </p:tgtEl>
                                      </p:cMediaNode>
                                    </p:audio>
                                  </p:sub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67632"/>
                                        </p:tgtEl>
                                        <p:attrNameLst>
                                          <p:attrName>style.visibility</p:attrName>
                                        </p:attrNameLst>
                                      </p:cBhvr>
                                      <p:to>
                                        <p:strVal val="visible"/>
                                      </p:to>
                                    </p:set>
                                    <p:animEffect transition="in" filter="wipe(left)">
                                      <p:cBhvr>
                                        <p:cTn id="46" dur="500"/>
                                        <p:tgtEl>
                                          <p:spTgt spid="67632"/>
                                        </p:tgtEl>
                                      </p:cBhvr>
                                    </p:animEffect>
                                  </p:childTnLst>
                                  <p:subTnLst>
                                    <p:audio>
                                      <p:cMediaNode>
                                        <p:cTn display="0" masterRel="sameClick">
                                          <p:stCondLst>
                                            <p:cond evt="begin" delay="0">
                                              <p:tn val="44"/>
                                            </p:cond>
                                          </p:stCondLst>
                                          <p:endCondLst>
                                            <p:cond evt="onStopAudio" delay="0">
                                              <p:tgtEl>
                                                <p:sldTgt/>
                                              </p:tgtEl>
                                            </p:cond>
                                          </p:endCondLst>
                                        </p:cTn>
                                        <p:tgtEl>
                                          <p:sndTgt r:embed="rId2" name="TYPE.WAV"/>
                                        </p:tgtEl>
                                      </p:cMediaNode>
                                    </p:audio>
                                  </p:sub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67633"/>
                                        </p:tgtEl>
                                        <p:attrNameLst>
                                          <p:attrName>style.visibility</p:attrName>
                                        </p:attrNameLst>
                                      </p:cBhvr>
                                      <p:to>
                                        <p:strVal val="visible"/>
                                      </p:to>
                                    </p:set>
                                    <p:anim calcmode="lin" valueType="num">
                                      <p:cBhvr additive="base">
                                        <p:cTn id="51" dur="500" fill="hold"/>
                                        <p:tgtEl>
                                          <p:spTgt spid="67633"/>
                                        </p:tgtEl>
                                        <p:attrNameLst>
                                          <p:attrName>ppt_x</p:attrName>
                                        </p:attrNameLst>
                                      </p:cBhvr>
                                      <p:tavLst>
                                        <p:tav tm="0">
                                          <p:val>
                                            <p:strVal val="1+#ppt_w/2"/>
                                          </p:val>
                                        </p:tav>
                                        <p:tav tm="100000">
                                          <p:val>
                                            <p:strVal val="#ppt_x"/>
                                          </p:val>
                                        </p:tav>
                                      </p:tavLst>
                                    </p:anim>
                                    <p:anim calcmode="lin" valueType="num">
                                      <p:cBhvr additive="base">
                                        <p:cTn id="52" dur="500" fill="hold"/>
                                        <p:tgtEl>
                                          <p:spTgt spid="6763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9"/>
                                            </p:cond>
                                          </p:stCondLst>
                                          <p:endCondLst>
                                            <p:cond evt="onStopAudio" delay="0">
                                              <p:tgtEl>
                                                <p:sldTgt/>
                                              </p:tgtEl>
                                            </p:cond>
                                          </p:endCondLst>
                                        </p:cTn>
                                        <p:tgtEl>
                                          <p:sndTgt r:embed="rId4" name="LASER.WAV"/>
                                        </p:tgtEl>
                                      </p:cMediaNode>
                                    </p:audio>
                                  </p:subTnLst>
                                </p:cTn>
                              </p:par>
                            </p:childTnLst>
                          </p:cTn>
                        </p:par>
                        <p:par>
                          <p:cTn id="53" fill="hold">
                            <p:stCondLst>
                              <p:cond delay="500"/>
                            </p:stCondLst>
                            <p:childTnLst>
                              <p:par>
                                <p:cTn id="54" presetID="2" presetClass="entr" presetSubtype="2" fill="hold" grpId="0" nodeType="afterEffect">
                                  <p:stCondLst>
                                    <p:cond delay="0"/>
                                  </p:stCondLst>
                                  <p:childTnLst>
                                    <p:set>
                                      <p:cBhvr>
                                        <p:cTn id="55" dur="1" fill="hold">
                                          <p:stCondLst>
                                            <p:cond delay="0"/>
                                          </p:stCondLst>
                                        </p:cTn>
                                        <p:tgtEl>
                                          <p:spTgt spid="67634"/>
                                        </p:tgtEl>
                                        <p:attrNameLst>
                                          <p:attrName>style.visibility</p:attrName>
                                        </p:attrNameLst>
                                      </p:cBhvr>
                                      <p:to>
                                        <p:strVal val="visible"/>
                                      </p:to>
                                    </p:set>
                                    <p:anim calcmode="lin" valueType="num">
                                      <p:cBhvr additive="base">
                                        <p:cTn id="56" dur="500" fill="hold"/>
                                        <p:tgtEl>
                                          <p:spTgt spid="67634"/>
                                        </p:tgtEl>
                                        <p:attrNameLst>
                                          <p:attrName>ppt_x</p:attrName>
                                        </p:attrNameLst>
                                      </p:cBhvr>
                                      <p:tavLst>
                                        <p:tav tm="0">
                                          <p:val>
                                            <p:strVal val="1+#ppt_w/2"/>
                                          </p:val>
                                        </p:tav>
                                        <p:tav tm="100000">
                                          <p:val>
                                            <p:strVal val="#ppt_x"/>
                                          </p:val>
                                        </p:tav>
                                      </p:tavLst>
                                    </p:anim>
                                    <p:anim calcmode="lin" valueType="num">
                                      <p:cBhvr additive="base">
                                        <p:cTn id="57" dur="500" fill="hold"/>
                                        <p:tgtEl>
                                          <p:spTgt spid="6763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4"/>
                                            </p:cond>
                                          </p:stCondLst>
                                          <p:endCondLst>
                                            <p:cond evt="onStopAudio" delay="0">
                                              <p:tgtEl>
                                                <p:sldTgt/>
                                              </p:tgtEl>
                                            </p:cond>
                                          </p:endCondLst>
                                        </p:cTn>
                                        <p:tgtEl>
                                          <p:sndTgt r:embed="rId4" name="LASER.WAV"/>
                                        </p:tgtEl>
                                      </p:cMediaNode>
                                    </p:audio>
                                  </p:subTnLst>
                                </p:cTn>
                              </p:par>
                            </p:childTnLst>
                          </p:cTn>
                        </p:par>
                        <p:par>
                          <p:cTn id="58" fill="hold">
                            <p:stCondLst>
                              <p:cond delay="1000"/>
                            </p:stCondLst>
                            <p:childTnLst>
                              <p:par>
                                <p:cTn id="59" presetID="2" presetClass="entr" presetSubtype="2" fill="hold" grpId="0" nodeType="afterEffect">
                                  <p:stCondLst>
                                    <p:cond delay="0"/>
                                  </p:stCondLst>
                                  <p:childTnLst>
                                    <p:set>
                                      <p:cBhvr>
                                        <p:cTn id="60" dur="1" fill="hold">
                                          <p:stCondLst>
                                            <p:cond delay="0"/>
                                          </p:stCondLst>
                                        </p:cTn>
                                        <p:tgtEl>
                                          <p:spTgt spid="67635"/>
                                        </p:tgtEl>
                                        <p:attrNameLst>
                                          <p:attrName>style.visibility</p:attrName>
                                        </p:attrNameLst>
                                      </p:cBhvr>
                                      <p:to>
                                        <p:strVal val="visible"/>
                                      </p:to>
                                    </p:set>
                                    <p:anim calcmode="lin" valueType="num">
                                      <p:cBhvr additive="base">
                                        <p:cTn id="61" dur="500" fill="hold"/>
                                        <p:tgtEl>
                                          <p:spTgt spid="67635"/>
                                        </p:tgtEl>
                                        <p:attrNameLst>
                                          <p:attrName>ppt_x</p:attrName>
                                        </p:attrNameLst>
                                      </p:cBhvr>
                                      <p:tavLst>
                                        <p:tav tm="0">
                                          <p:val>
                                            <p:strVal val="1+#ppt_w/2"/>
                                          </p:val>
                                        </p:tav>
                                        <p:tav tm="100000">
                                          <p:val>
                                            <p:strVal val="#ppt_x"/>
                                          </p:val>
                                        </p:tav>
                                      </p:tavLst>
                                    </p:anim>
                                    <p:anim calcmode="lin" valueType="num">
                                      <p:cBhvr additive="base">
                                        <p:cTn id="62" dur="500" fill="hold"/>
                                        <p:tgtEl>
                                          <p:spTgt spid="6763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4" name="LASER.WAV"/>
                                        </p:tgtEl>
                                      </p:cMediaNode>
                                    </p:audio>
                                  </p:subTnLst>
                                </p:cTn>
                              </p:par>
                            </p:childTnLst>
                          </p:cTn>
                        </p:par>
                        <p:par>
                          <p:cTn id="63" fill="hold">
                            <p:stCondLst>
                              <p:cond delay="1500"/>
                            </p:stCondLst>
                            <p:childTnLst>
                              <p:par>
                                <p:cTn id="64" presetID="2" presetClass="entr" presetSubtype="2" fill="hold" grpId="0" nodeType="afterEffect">
                                  <p:stCondLst>
                                    <p:cond delay="0"/>
                                  </p:stCondLst>
                                  <p:childTnLst>
                                    <p:set>
                                      <p:cBhvr>
                                        <p:cTn id="65" dur="1" fill="hold">
                                          <p:stCondLst>
                                            <p:cond delay="0"/>
                                          </p:stCondLst>
                                        </p:cTn>
                                        <p:tgtEl>
                                          <p:spTgt spid="67636"/>
                                        </p:tgtEl>
                                        <p:attrNameLst>
                                          <p:attrName>style.visibility</p:attrName>
                                        </p:attrNameLst>
                                      </p:cBhvr>
                                      <p:to>
                                        <p:strVal val="visible"/>
                                      </p:to>
                                    </p:set>
                                    <p:anim calcmode="lin" valueType="num">
                                      <p:cBhvr additive="base">
                                        <p:cTn id="66" dur="500" fill="hold"/>
                                        <p:tgtEl>
                                          <p:spTgt spid="67636"/>
                                        </p:tgtEl>
                                        <p:attrNameLst>
                                          <p:attrName>ppt_x</p:attrName>
                                        </p:attrNameLst>
                                      </p:cBhvr>
                                      <p:tavLst>
                                        <p:tav tm="0">
                                          <p:val>
                                            <p:strVal val="1+#ppt_w/2"/>
                                          </p:val>
                                        </p:tav>
                                        <p:tav tm="100000">
                                          <p:val>
                                            <p:strVal val="#ppt_x"/>
                                          </p:val>
                                        </p:tav>
                                      </p:tavLst>
                                    </p:anim>
                                    <p:anim calcmode="lin" valueType="num">
                                      <p:cBhvr additive="base">
                                        <p:cTn id="67" dur="500" fill="hold"/>
                                        <p:tgtEl>
                                          <p:spTgt spid="6763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4"/>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autoUpdateAnimBg="0"/>
      <p:bldP spid="67588" grpId="0" autoUpdateAnimBg="0"/>
      <p:bldP spid="67632" grpId="0" autoUpdateAnimBg="0"/>
      <p:bldP spid="67633" grpId="0" animBg="1" autoUpdateAnimBg="0"/>
      <p:bldP spid="67634" grpId="0" animBg="1" autoUpdateAnimBg="0"/>
      <p:bldP spid="67635" grpId="0" animBg="1" autoUpdateAnimBg="0"/>
      <p:bldP spid="67636"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755576" y="188640"/>
            <a:ext cx="7632848" cy="5997091"/>
          </a:xfrm>
          <a:prstGeom prst="rect">
            <a:avLst/>
          </a:prstGeom>
        </p:spPr>
        <p:txBody>
          <a:bodyPr wrap="square">
            <a:spAutoFit/>
          </a:bodyPr>
          <a:lstStyle/>
          <a:p>
            <a:pPr>
              <a:lnSpc>
                <a:spcPct val="200000"/>
              </a:lnSpc>
            </a:pPr>
            <a:r>
              <a:rPr lang="en-US" altLang="zh-CN" sz="2800" b="1" dirty="0"/>
              <a:t>【</a:t>
            </a:r>
            <a:r>
              <a:rPr lang="zh-CN" altLang="en-US" sz="2800" b="1" dirty="0">
                <a:solidFill>
                  <a:srgbClr val="FF0000"/>
                </a:solidFill>
                <a:latin typeface="黑体" panose="02010609060101010101" pitchFamily="49" charset="-122"/>
                <a:ea typeface="黑体" panose="02010609060101010101" pitchFamily="49" charset="-122"/>
              </a:rPr>
              <a:t>排序算法的稳定性</a:t>
            </a:r>
            <a:r>
              <a:rPr lang="en-US" altLang="zh-CN" sz="2800" b="1" dirty="0"/>
              <a:t>】</a:t>
            </a:r>
            <a:r>
              <a:rPr lang="zh-CN" altLang="en-US" sz="2800" b="1" dirty="0"/>
              <a:t>在一组待排序记录中，如果存在</a:t>
            </a:r>
            <a:r>
              <a:rPr lang="zh-CN" altLang="en-US" sz="2800" b="1" dirty="0">
                <a:solidFill>
                  <a:srgbClr val="FF0000"/>
                </a:solidFill>
                <a:latin typeface="黑体" panose="02010609060101010101" pitchFamily="49" charset="-122"/>
                <a:ea typeface="黑体" panose="02010609060101010101" pitchFamily="49" charset="-122"/>
              </a:rPr>
              <a:t>任意</a:t>
            </a:r>
            <a:r>
              <a:rPr lang="zh-CN" altLang="en-US" sz="2800" b="1" dirty="0"/>
              <a:t>两个</a:t>
            </a:r>
            <a:r>
              <a:rPr lang="zh-CN" altLang="en-US" sz="2800" b="1" dirty="0">
                <a:solidFill>
                  <a:srgbClr val="FF0000"/>
                </a:solidFill>
                <a:latin typeface="黑体" panose="02010609060101010101" pitchFamily="49" charset="-122"/>
                <a:ea typeface="黑体" panose="02010609060101010101" pitchFamily="49" charset="-122"/>
              </a:rPr>
              <a:t>相等</a:t>
            </a:r>
            <a:r>
              <a:rPr lang="zh-CN" altLang="en-US" sz="2800" b="1" dirty="0"/>
              <a:t>的</a:t>
            </a:r>
            <a:r>
              <a:rPr lang="zh-CN" altLang="en-US" sz="2800" b="1" dirty="0">
                <a:solidFill>
                  <a:srgbClr val="FF0000"/>
                </a:solidFill>
                <a:latin typeface="黑体" panose="02010609060101010101" pitchFamily="49" charset="-122"/>
                <a:ea typeface="黑体" panose="02010609060101010101" pitchFamily="49" charset="-122"/>
              </a:rPr>
              <a:t>记录</a:t>
            </a:r>
            <a:r>
              <a:rPr lang="en-US" altLang="zh-CN" sz="2800" b="1" dirty="0">
                <a:solidFill>
                  <a:srgbClr val="FF0000"/>
                </a:solidFill>
                <a:latin typeface="黑体" panose="02010609060101010101" pitchFamily="49" charset="-122"/>
                <a:ea typeface="黑体" panose="02010609060101010101" pitchFamily="49" charset="-122"/>
              </a:rPr>
              <a:t>R</a:t>
            </a:r>
            <a:r>
              <a:rPr lang="zh-CN" altLang="en-US" sz="2800" b="1" dirty="0"/>
              <a:t>和</a:t>
            </a:r>
            <a:r>
              <a:rPr lang="en-US" altLang="zh-CN" sz="2800" b="1" dirty="0">
                <a:solidFill>
                  <a:srgbClr val="FF0000"/>
                </a:solidFill>
                <a:latin typeface="黑体" panose="02010609060101010101" pitchFamily="49" charset="-122"/>
                <a:ea typeface="黑体" panose="02010609060101010101" pitchFamily="49" charset="-122"/>
              </a:rPr>
              <a:t>S</a:t>
            </a:r>
            <a:r>
              <a:rPr lang="zh-CN" altLang="en-US" sz="2800" b="1" dirty="0"/>
              <a:t>，且在待排序记录中</a:t>
            </a:r>
            <a:r>
              <a:rPr lang="en-US" altLang="zh-CN" sz="2800" b="1" dirty="0">
                <a:solidFill>
                  <a:srgbClr val="FF0000"/>
                </a:solidFill>
                <a:latin typeface="黑体" panose="02010609060101010101" pitchFamily="49" charset="-122"/>
                <a:ea typeface="黑体" panose="02010609060101010101" pitchFamily="49" charset="-122"/>
              </a:rPr>
              <a:t>R</a:t>
            </a:r>
            <a:r>
              <a:rPr lang="zh-CN" altLang="en-US" sz="2800" b="1" dirty="0">
                <a:solidFill>
                  <a:srgbClr val="FF0000"/>
                </a:solidFill>
                <a:latin typeface="黑体" panose="02010609060101010101" pitchFamily="49" charset="-122"/>
                <a:ea typeface="黑体" panose="02010609060101010101" pitchFamily="49" charset="-122"/>
              </a:rPr>
              <a:t>在</a:t>
            </a:r>
            <a:r>
              <a:rPr lang="en-US" altLang="zh-CN" sz="2800" b="1" dirty="0">
                <a:solidFill>
                  <a:srgbClr val="FF0000"/>
                </a:solidFill>
                <a:latin typeface="黑体" panose="02010609060101010101" pitchFamily="49" charset="-122"/>
                <a:ea typeface="黑体" panose="02010609060101010101" pitchFamily="49" charset="-122"/>
              </a:rPr>
              <a:t>S</a:t>
            </a:r>
            <a:r>
              <a:rPr lang="zh-CN" altLang="en-US" sz="2800" b="1" dirty="0">
                <a:solidFill>
                  <a:srgbClr val="FF0000"/>
                </a:solidFill>
                <a:latin typeface="黑体" panose="02010609060101010101" pitchFamily="49" charset="-122"/>
                <a:ea typeface="黑体" panose="02010609060101010101" pitchFamily="49" charset="-122"/>
              </a:rPr>
              <a:t>前</a:t>
            </a:r>
            <a:r>
              <a:rPr lang="zh-CN" altLang="en-US" sz="2800" b="1" dirty="0"/>
              <a:t>，如果在</a:t>
            </a:r>
            <a:r>
              <a:rPr lang="zh-CN" altLang="en-US" sz="2800" b="1" dirty="0">
                <a:solidFill>
                  <a:srgbClr val="FF0000"/>
                </a:solidFill>
                <a:latin typeface="黑体" panose="02010609060101010101" pitchFamily="49" charset="-122"/>
                <a:ea typeface="黑体" panose="02010609060101010101" pitchFamily="49" charset="-122"/>
              </a:rPr>
              <a:t>排序后</a:t>
            </a:r>
            <a:r>
              <a:rPr lang="en-US" altLang="zh-CN" sz="2800" b="1" dirty="0">
                <a:solidFill>
                  <a:srgbClr val="FF0000"/>
                </a:solidFill>
                <a:latin typeface="黑体" panose="02010609060101010101" pitchFamily="49" charset="-122"/>
                <a:ea typeface="黑体" panose="02010609060101010101" pitchFamily="49" charset="-122"/>
              </a:rPr>
              <a:t>R</a:t>
            </a:r>
            <a:r>
              <a:rPr lang="zh-CN" altLang="en-US" sz="2800" b="1" dirty="0">
                <a:solidFill>
                  <a:srgbClr val="FF0000"/>
                </a:solidFill>
                <a:latin typeface="黑体" panose="02010609060101010101" pitchFamily="49" charset="-122"/>
                <a:ea typeface="黑体" panose="02010609060101010101" pitchFamily="49" charset="-122"/>
              </a:rPr>
              <a:t>依然在</a:t>
            </a:r>
            <a:r>
              <a:rPr lang="en-US" altLang="zh-CN" sz="2800" b="1" dirty="0">
                <a:solidFill>
                  <a:srgbClr val="FF0000"/>
                </a:solidFill>
                <a:latin typeface="黑体" panose="02010609060101010101" pitchFamily="49" charset="-122"/>
                <a:ea typeface="黑体" panose="02010609060101010101" pitchFamily="49" charset="-122"/>
              </a:rPr>
              <a:t>S</a:t>
            </a:r>
            <a:r>
              <a:rPr lang="zh-CN" altLang="en-US" sz="2800" b="1" dirty="0">
                <a:solidFill>
                  <a:srgbClr val="FF0000"/>
                </a:solidFill>
                <a:latin typeface="黑体" panose="02010609060101010101" pitchFamily="49" charset="-122"/>
                <a:ea typeface="黑体" panose="02010609060101010101" pitchFamily="49" charset="-122"/>
              </a:rPr>
              <a:t>前</a:t>
            </a:r>
            <a:r>
              <a:rPr lang="zh-CN" altLang="en-US" sz="2800" b="1" dirty="0"/>
              <a:t>，即它们的前后位置在排序前后不发生变化，则称该排序算法是</a:t>
            </a:r>
            <a:r>
              <a:rPr lang="zh-CN" altLang="en-US" sz="2800" b="1" dirty="0">
                <a:solidFill>
                  <a:srgbClr val="FF0000"/>
                </a:solidFill>
                <a:latin typeface="黑体" panose="02010609060101010101" pitchFamily="49" charset="-122"/>
                <a:ea typeface="黑体" panose="02010609060101010101" pitchFamily="49" charset="-122"/>
              </a:rPr>
              <a:t>稳定</a:t>
            </a:r>
            <a:r>
              <a:rPr lang="zh-CN" altLang="en-US" sz="2800" b="1" dirty="0"/>
              <a:t>的。</a:t>
            </a:r>
            <a:endParaRPr lang="en-US" altLang="zh-CN" sz="2800" b="1" dirty="0"/>
          </a:p>
          <a:p>
            <a:pPr>
              <a:lnSpc>
                <a:spcPct val="200000"/>
              </a:lnSpc>
            </a:pPr>
            <a:r>
              <a:rPr lang="en-US" altLang="zh-CN" sz="2800" b="1" dirty="0"/>
              <a:t>【</a:t>
            </a:r>
            <a:r>
              <a:rPr lang="zh-CN" altLang="en-US" sz="2800" b="1" dirty="0">
                <a:solidFill>
                  <a:srgbClr val="FF0000"/>
                </a:solidFill>
                <a:latin typeface="黑体" panose="02010609060101010101" pitchFamily="49" charset="-122"/>
                <a:ea typeface="黑体" panose="02010609060101010101" pitchFamily="49" charset="-122"/>
              </a:rPr>
              <a:t>注意</a:t>
            </a:r>
            <a:r>
              <a:rPr lang="en-US" altLang="zh-CN" sz="2800" b="1" dirty="0"/>
              <a:t>】</a:t>
            </a:r>
            <a:r>
              <a:rPr lang="zh-CN" altLang="en-US" sz="2800" b="1" dirty="0"/>
              <a:t>本章谈论的排序问题都约定为</a:t>
            </a:r>
            <a:r>
              <a:rPr lang="zh-CN" altLang="en-US" sz="2800" b="1" dirty="0">
                <a:solidFill>
                  <a:srgbClr val="FF0000"/>
                </a:solidFill>
                <a:latin typeface="黑体" panose="02010609060101010101" pitchFamily="49" charset="-122"/>
                <a:ea typeface="黑体" panose="02010609060101010101" pitchFamily="49" charset="-122"/>
              </a:rPr>
              <a:t>从小到大</a:t>
            </a:r>
            <a:r>
              <a:rPr lang="zh-CN" altLang="en-US" sz="2800" b="1" dirty="0"/>
              <a:t>的排序。</a:t>
            </a:r>
          </a:p>
        </p:txBody>
      </p:sp>
    </p:spTree>
    <p:extLst>
      <p:ext uri="{BB962C8B-B14F-4D97-AF65-F5344CB8AC3E}">
        <p14:creationId xmlns:p14="http://schemas.microsoft.com/office/powerpoint/2010/main" val="184936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3" name="Text Box 5"/>
          <p:cNvSpPr txBox="1">
            <a:spLocks noChangeArrowheads="1"/>
          </p:cNvSpPr>
          <p:nvPr/>
        </p:nvSpPr>
        <p:spPr bwMode="auto">
          <a:xfrm>
            <a:off x="533400" y="914347"/>
            <a:ext cx="8396318" cy="371513"/>
          </a:xfrm>
          <a:prstGeom prst="rect">
            <a:avLst/>
          </a:prstGeom>
          <a:noFill/>
          <a:ln w="25400">
            <a:noFill/>
            <a:miter lim="800000"/>
            <a:headEnd/>
            <a:tailEnd/>
          </a:ln>
          <a:effectLst/>
        </p:spPr>
        <p:txBody>
          <a:bodyPr wrap="square" lIns="0" tIns="46800" rIns="0" bIns="46800">
            <a:spAutoFit/>
          </a:bodyPr>
          <a:lstStyle/>
          <a:p>
            <a:pPr marL="381000" indent="-381000">
              <a:spcBef>
                <a:spcPct val="50000"/>
              </a:spcBef>
            </a:pPr>
            <a:r>
              <a:rPr lang="en-US" altLang="zh-CN" b="1" dirty="0">
                <a:sym typeface="Wingdings" pitchFamily="2" charset="2"/>
              </a:rPr>
              <a:t></a:t>
            </a:r>
            <a:r>
              <a:rPr lang="zh-CN" altLang="en-US" b="1" dirty="0">
                <a:solidFill>
                  <a:srgbClr val="3333FF"/>
                </a:solidFill>
                <a:sym typeface="Wingdings" pitchFamily="2" charset="2"/>
              </a:rPr>
              <a:t>先排面值</a:t>
            </a:r>
            <a:r>
              <a:rPr lang="en-US" altLang="zh-CN" b="1" dirty="0">
                <a:solidFill>
                  <a:srgbClr val="3333FF"/>
                </a:solidFill>
                <a:sym typeface="Wingdings" pitchFamily="2" charset="2"/>
              </a:rPr>
              <a:t>:  </a:t>
            </a:r>
            <a:r>
              <a:rPr lang="zh-CN" altLang="en-US" b="1" dirty="0">
                <a:sym typeface="Wingdings" pitchFamily="2" charset="2"/>
              </a:rPr>
              <a:t>建立</a:t>
            </a:r>
            <a:r>
              <a:rPr lang="en-US" altLang="zh-CN" b="1" dirty="0">
                <a:sym typeface="Wingdings" pitchFamily="2" charset="2"/>
              </a:rPr>
              <a:t>13</a:t>
            </a:r>
            <a:r>
              <a:rPr lang="zh-CN" altLang="en-US" b="1" dirty="0">
                <a:sym typeface="Wingdings" pitchFamily="2" charset="2"/>
              </a:rPr>
              <a:t>个面值的“桶”，把牌放入相应的桶中（这叫“</a:t>
            </a:r>
            <a:r>
              <a:rPr lang="zh-CN" altLang="en-US" b="1" dirty="0">
                <a:solidFill>
                  <a:srgbClr val="3333FF"/>
                </a:solidFill>
                <a:sym typeface="Wingdings" pitchFamily="2" charset="2"/>
              </a:rPr>
              <a:t>分配</a:t>
            </a:r>
            <a:r>
              <a:rPr lang="zh-CN" altLang="en-US" b="1" dirty="0">
                <a:sym typeface="Wingdings" pitchFamily="2" charset="2"/>
              </a:rPr>
              <a:t>”）；</a:t>
            </a:r>
            <a:endParaRPr lang="en-US" altLang="zh-CN" b="1" dirty="0">
              <a:sym typeface="Wingdings" pitchFamily="2" charset="2"/>
            </a:endParaRPr>
          </a:p>
        </p:txBody>
      </p:sp>
      <p:grpSp>
        <p:nvGrpSpPr>
          <p:cNvPr id="2" name="Group 6"/>
          <p:cNvGrpSpPr>
            <a:grpSpLocks/>
          </p:cNvGrpSpPr>
          <p:nvPr/>
        </p:nvGrpSpPr>
        <p:grpSpPr bwMode="auto">
          <a:xfrm>
            <a:off x="762000" y="1600200"/>
            <a:ext cx="7851775" cy="1905000"/>
            <a:chOff x="480" y="864"/>
            <a:chExt cx="4946" cy="1200"/>
          </a:xfrm>
        </p:grpSpPr>
        <p:grpSp>
          <p:nvGrpSpPr>
            <p:cNvPr id="3" name="Group 7"/>
            <p:cNvGrpSpPr>
              <a:grpSpLocks/>
            </p:cNvGrpSpPr>
            <p:nvPr/>
          </p:nvGrpSpPr>
          <p:grpSpPr bwMode="auto">
            <a:xfrm>
              <a:off x="480" y="864"/>
              <a:ext cx="866" cy="1200"/>
              <a:chOff x="480" y="864"/>
              <a:chExt cx="866" cy="1200"/>
            </a:xfrm>
          </p:grpSpPr>
          <p:sp>
            <p:nvSpPr>
              <p:cNvPr id="68616" name="Rectangle 8"/>
              <p:cNvSpPr>
                <a:spLocks noChangeArrowheads="1"/>
              </p:cNvSpPr>
              <p:nvPr/>
            </p:nvSpPr>
            <p:spPr bwMode="auto">
              <a:xfrm>
                <a:off x="480" y="864"/>
                <a:ext cx="720" cy="1056"/>
              </a:xfrm>
              <a:prstGeom prst="rect">
                <a:avLst/>
              </a:prstGeom>
              <a:solidFill>
                <a:srgbClr val="FFFFFF"/>
              </a:solidFill>
              <a:ln w="25400">
                <a:solidFill>
                  <a:schemeClr val="tx1"/>
                </a:solidFill>
                <a:miter lim="800000"/>
                <a:headEnd/>
                <a:tailEnd/>
              </a:ln>
              <a:effectLst/>
            </p:spPr>
            <p:txBody>
              <a:bodyPr wrap="none" lIns="0" tIns="46800" rIns="0" bIns="46800" anchor="ctr"/>
              <a:lstStyle/>
              <a:p>
                <a:endParaRPr lang="zh-CN" altLang="en-US"/>
              </a:p>
            </p:txBody>
          </p:sp>
          <p:sp>
            <p:nvSpPr>
              <p:cNvPr id="68617" name="Rectangle 9"/>
              <p:cNvSpPr>
                <a:spLocks noChangeArrowheads="1"/>
              </p:cNvSpPr>
              <p:nvPr/>
            </p:nvSpPr>
            <p:spPr bwMode="auto">
              <a:xfrm>
                <a:off x="528" y="912"/>
                <a:ext cx="720" cy="1056"/>
              </a:xfrm>
              <a:prstGeom prst="rect">
                <a:avLst/>
              </a:prstGeom>
              <a:solidFill>
                <a:srgbClr val="FFFFFF"/>
              </a:solidFill>
              <a:ln w="25400">
                <a:solidFill>
                  <a:schemeClr val="tx1"/>
                </a:solidFill>
                <a:miter lim="800000"/>
                <a:headEnd/>
                <a:tailEnd/>
              </a:ln>
              <a:effectLst/>
            </p:spPr>
            <p:txBody>
              <a:bodyPr wrap="none" lIns="0" tIns="46800" rIns="0" bIns="46800" anchor="ctr"/>
              <a:lstStyle/>
              <a:p>
                <a:endParaRPr lang="zh-CN" altLang="en-US"/>
              </a:p>
            </p:txBody>
          </p:sp>
          <p:sp>
            <p:nvSpPr>
              <p:cNvPr id="68618" name="Rectangle 10"/>
              <p:cNvSpPr>
                <a:spLocks noChangeArrowheads="1"/>
              </p:cNvSpPr>
              <p:nvPr/>
            </p:nvSpPr>
            <p:spPr bwMode="auto">
              <a:xfrm>
                <a:off x="576" y="960"/>
                <a:ext cx="720" cy="1056"/>
              </a:xfrm>
              <a:prstGeom prst="rect">
                <a:avLst/>
              </a:prstGeom>
              <a:solidFill>
                <a:srgbClr val="FFFFFF"/>
              </a:solidFill>
              <a:ln w="25400">
                <a:solidFill>
                  <a:schemeClr val="tx1"/>
                </a:solidFill>
                <a:miter lim="800000"/>
                <a:headEnd/>
                <a:tailEnd/>
              </a:ln>
              <a:effectLst/>
            </p:spPr>
            <p:txBody>
              <a:bodyPr wrap="none" lIns="0" tIns="46800" rIns="0" bIns="46800" anchor="ctr"/>
              <a:lstStyle/>
              <a:p>
                <a:endParaRPr lang="zh-CN" altLang="en-US"/>
              </a:p>
            </p:txBody>
          </p:sp>
          <p:sp>
            <p:nvSpPr>
              <p:cNvPr id="68619" name="Rectangle 11"/>
              <p:cNvSpPr>
                <a:spLocks noChangeArrowheads="1"/>
              </p:cNvSpPr>
              <p:nvPr/>
            </p:nvSpPr>
            <p:spPr bwMode="auto">
              <a:xfrm>
                <a:off x="625" y="1008"/>
                <a:ext cx="720" cy="1056"/>
              </a:xfrm>
              <a:prstGeom prst="rect">
                <a:avLst/>
              </a:prstGeom>
              <a:solidFill>
                <a:srgbClr val="FFFFFF"/>
              </a:solidFill>
              <a:ln w="25400">
                <a:solidFill>
                  <a:schemeClr val="tx1"/>
                </a:solidFill>
                <a:miter lim="800000"/>
                <a:headEnd/>
                <a:tailEnd/>
              </a:ln>
              <a:effectLst/>
            </p:spPr>
            <p:txBody>
              <a:bodyPr wrap="none" lIns="0" tIns="46800" rIns="0" bIns="46800" anchor="ctr"/>
              <a:lstStyle/>
              <a:p>
                <a:endParaRPr lang="zh-CN" altLang="en-US"/>
              </a:p>
            </p:txBody>
          </p:sp>
          <p:sp>
            <p:nvSpPr>
              <p:cNvPr id="68620" name="Rectangle 12"/>
              <p:cNvSpPr>
                <a:spLocks noChangeArrowheads="1"/>
              </p:cNvSpPr>
              <p:nvPr/>
            </p:nvSpPr>
            <p:spPr bwMode="auto">
              <a:xfrm>
                <a:off x="624" y="1078"/>
                <a:ext cx="241" cy="288"/>
              </a:xfrm>
              <a:prstGeom prst="rect">
                <a:avLst/>
              </a:prstGeom>
              <a:noFill/>
              <a:ln w="25400">
                <a:noFill/>
                <a:miter lim="800000"/>
                <a:headEnd/>
                <a:tailEnd/>
              </a:ln>
              <a:effectLst/>
            </p:spPr>
            <p:txBody>
              <a:bodyPr wrap="none" lIns="0" tIns="46800" rIns="0" bIns="46800" anchor="ctr"/>
              <a:lstStyle/>
              <a:p>
                <a:pPr algn="ctr">
                  <a:lnSpc>
                    <a:spcPct val="60000"/>
                  </a:lnSpc>
                </a:pPr>
                <a:r>
                  <a:rPr lang="en-US" altLang="zh-CN" sz="1800" b="1"/>
                  <a:t>2</a:t>
                </a:r>
              </a:p>
              <a:p>
                <a:pPr algn="ctr">
                  <a:lnSpc>
                    <a:spcPct val="60000"/>
                  </a:lnSpc>
                </a:pPr>
                <a:r>
                  <a:rPr lang="en-US" altLang="zh-CN" sz="1800" b="1">
                    <a:sym typeface="Symbol" pitchFamily="18" charset="2"/>
                  </a:rPr>
                  <a:t></a:t>
                </a:r>
                <a:endParaRPr lang="en-US" altLang="zh-CN" b="1"/>
              </a:p>
            </p:txBody>
          </p:sp>
          <p:sp>
            <p:nvSpPr>
              <p:cNvPr id="68621" name="Rectangle 13"/>
              <p:cNvSpPr>
                <a:spLocks noChangeArrowheads="1"/>
              </p:cNvSpPr>
              <p:nvPr/>
            </p:nvSpPr>
            <p:spPr bwMode="auto">
              <a:xfrm flipV="1">
                <a:off x="1105" y="1728"/>
                <a:ext cx="241" cy="288"/>
              </a:xfrm>
              <a:prstGeom prst="rect">
                <a:avLst/>
              </a:prstGeom>
              <a:noFill/>
              <a:ln w="25400">
                <a:noFill/>
                <a:miter lim="800000"/>
                <a:headEnd/>
                <a:tailEnd/>
              </a:ln>
              <a:effectLst/>
            </p:spPr>
            <p:txBody>
              <a:bodyPr wrap="none" lIns="0" tIns="46800" rIns="0" bIns="46800" anchor="ctr"/>
              <a:lstStyle/>
              <a:p>
                <a:pPr algn="ctr">
                  <a:lnSpc>
                    <a:spcPct val="60000"/>
                  </a:lnSpc>
                </a:pPr>
                <a:r>
                  <a:rPr lang="en-US" altLang="zh-CN" sz="1800" b="1"/>
                  <a:t>2</a:t>
                </a:r>
              </a:p>
              <a:p>
                <a:pPr algn="ctr">
                  <a:lnSpc>
                    <a:spcPct val="60000"/>
                  </a:lnSpc>
                </a:pPr>
                <a:r>
                  <a:rPr lang="en-US" altLang="zh-CN" sz="1800" b="1">
                    <a:sym typeface="Symbol" pitchFamily="18" charset="2"/>
                  </a:rPr>
                  <a:t></a:t>
                </a:r>
                <a:endParaRPr lang="en-US" altLang="zh-CN" b="1"/>
              </a:p>
            </p:txBody>
          </p:sp>
          <p:sp>
            <p:nvSpPr>
              <p:cNvPr id="68622" name="Rectangle 14"/>
              <p:cNvSpPr>
                <a:spLocks noChangeArrowheads="1"/>
              </p:cNvSpPr>
              <p:nvPr/>
            </p:nvSpPr>
            <p:spPr bwMode="auto">
              <a:xfrm>
                <a:off x="794" y="1104"/>
                <a:ext cx="384" cy="576"/>
              </a:xfrm>
              <a:prstGeom prst="rect">
                <a:avLst/>
              </a:prstGeom>
              <a:noFill/>
              <a:ln w="25400">
                <a:noFill/>
                <a:miter lim="800000"/>
                <a:headEnd/>
                <a:tailEnd/>
              </a:ln>
              <a:effectLst/>
            </p:spPr>
            <p:txBody>
              <a:bodyPr wrap="none" lIns="0" tIns="46800" rIns="0" bIns="46800" anchor="ctr"/>
              <a:lstStyle/>
              <a:p>
                <a:pPr algn="ctr"/>
                <a:r>
                  <a:rPr lang="en-US" altLang="zh-CN" sz="3200" b="1">
                    <a:sym typeface="Symbol" pitchFamily="18" charset="2"/>
                  </a:rPr>
                  <a:t></a:t>
                </a:r>
              </a:p>
              <a:p>
                <a:pPr algn="ctr"/>
                <a:endParaRPr lang="en-US" altLang="zh-CN" sz="2800" b="1">
                  <a:sym typeface="Symbol" pitchFamily="18" charset="2"/>
                </a:endParaRPr>
              </a:p>
            </p:txBody>
          </p:sp>
          <p:sp>
            <p:nvSpPr>
              <p:cNvPr id="68623" name="Rectangle 15"/>
              <p:cNvSpPr>
                <a:spLocks noChangeArrowheads="1"/>
              </p:cNvSpPr>
              <p:nvPr/>
            </p:nvSpPr>
            <p:spPr bwMode="auto">
              <a:xfrm flipV="1">
                <a:off x="817" y="1584"/>
                <a:ext cx="360" cy="336"/>
              </a:xfrm>
              <a:prstGeom prst="rect">
                <a:avLst/>
              </a:prstGeom>
              <a:noFill/>
              <a:ln w="25400">
                <a:noFill/>
                <a:miter lim="800000"/>
                <a:headEnd/>
                <a:tailEnd/>
              </a:ln>
              <a:effectLst/>
            </p:spPr>
            <p:txBody>
              <a:bodyPr wrap="none" lIns="0" tIns="46800" rIns="0" bIns="46800" anchor="ctr"/>
              <a:lstStyle/>
              <a:p>
                <a:pPr algn="ctr"/>
                <a:r>
                  <a:rPr lang="en-US" altLang="zh-CN" sz="3200" b="1">
                    <a:sym typeface="Symbol" pitchFamily="18" charset="2"/>
                  </a:rPr>
                  <a:t></a:t>
                </a:r>
                <a:endParaRPr lang="en-US" altLang="zh-CN" b="1">
                  <a:sym typeface="Symbol" pitchFamily="18" charset="2"/>
                </a:endParaRPr>
              </a:p>
              <a:p>
                <a:pPr algn="ctr"/>
                <a:endParaRPr lang="en-US" altLang="zh-CN" b="1">
                  <a:sym typeface="Symbol" pitchFamily="18" charset="2"/>
                </a:endParaRPr>
              </a:p>
            </p:txBody>
          </p:sp>
        </p:grpSp>
        <p:grpSp>
          <p:nvGrpSpPr>
            <p:cNvPr id="4" name="Group 16"/>
            <p:cNvGrpSpPr>
              <a:grpSpLocks/>
            </p:cNvGrpSpPr>
            <p:nvPr/>
          </p:nvGrpSpPr>
          <p:grpSpPr bwMode="auto">
            <a:xfrm>
              <a:off x="1392" y="864"/>
              <a:ext cx="866" cy="1200"/>
              <a:chOff x="1536" y="912"/>
              <a:chExt cx="866" cy="1200"/>
            </a:xfrm>
          </p:grpSpPr>
          <p:sp>
            <p:nvSpPr>
              <p:cNvPr id="68625" name="Rectangle 17"/>
              <p:cNvSpPr>
                <a:spLocks noChangeArrowheads="1"/>
              </p:cNvSpPr>
              <p:nvPr/>
            </p:nvSpPr>
            <p:spPr bwMode="auto">
              <a:xfrm>
                <a:off x="1536" y="912"/>
                <a:ext cx="720" cy="1056"/>
              </a:xfrm>
              <a:prstGeom prst="rect">
                <a:avLst/>
              </a:prstGeom>
              <a:solidFill>
                <a:srgbClr val="FFFFFF"/>
              </a:solidFill>
              <a:ln w="25400">
                <a:solidFill>
                  <a:schemeClr val="tx1"/>
                </a:solidFill>
                <a:miter lim="800000"/>
                <a:headEnd/>
                <a:tailEnd/>
              </a:ln>
              <a:effectLst/>
            </p:spPr>
            <p:txBody>
              <a:bodyPr wrap="none" lIns="0" tIns="46800" rIns="0" bIns="46800" anchor="ctr"/>
              <a:lstStyle/>
              <a:p>
                <a:endParaRPr lang="zh-CN" altLang="en-US"/>
              </a:p>
            </p:txBody>
          </p:sp>
          <p:sp>
            <p:nvSpPr>
              <p:cNvPr id="68626" name="Rectangle 18"/>
              <p:cNvSpPr>
                <a:spLocks noChangeArrowheads="1"/>
              </p:cNvSpPr>
              <p:nvPr/>
            </p:nvSpPr>
            <p:spPr bwMode="auto">
              <a:xfrm>
                <a:off x="1584" y="960"/>
                <a:ext cx="720" cy="1056"/>
              </a:xfrm>
              <a:prstGeom prst="rect">
                <a:avLst/>
              </a:prstGeom>
              <a:solidFill>
                <a:srgbClr val="FFFFFF"/>
              </a:solidFill>
              <a:ln w="25400">
                <a:solidFill>
                  <a:schemeClr val="tx1"/>
                </a:solidFill>
                <a:miter lim="800000"/>
                <a:headEnd/>
                <a:tailEnd/>
              </a:ln>
              <a:effectLst/>
            </p:spPr>
            <p:txBody>
              <a:bodyPr wrap="none" lIns="0" tIns="46800" rIns="0" bIns="46800" anchor="ctr"/>
              <a:lstStyle/>
              <a:p>
                <a:endParaRPr lang="zh-CN" altLang="en-US"/>
              </a:p>
            </p:txBody>
          </p:sp>
          <p:sp>
            <p:nvSpPr>
              <p:cNvPr id="68627" name="Rectangle 19"/>
              <p:cNvSpPr>
                <a:spLocks noChangeArrowheads="1"/>
              </p:cNvSpPr>
              <p:nvPr/>
            </p:nvSpPr>
            <p:spPr bwMode="auto">
              <a:xfrm>
                <a:off x="1632" y="1008"/>
                <a:ext cx="720" cy="1056"/>
              </a:xfrm>
              <a:prstGeom prst="rect">
                <a:avLst/>
              </a:prstGeom>
              <a:solidFill>
                <a:srgbClr val="FFFFFF"/>
              </a:solidFill>
              <a:ln w="25400">
                <a:solidFill>
                  <a:schemeClr val="tx1"/>
                </a:solidFill>
                <a:miter lim="800000"/>
                <a:headEnd/>
                <a:tailEnd/>
              </a:ln>
              <a:effectLst/>
            </p:spPr>
            <p:txBody>
              <a:bodyPr wrap="none" lIns="0" tIns="46800" rIns="0" bIns="46800" anchor="ctr"/>
              <a:lstStyle/>
              <a:p>
                <a:endParaRPr lang="zh-CN" altLang="en-US"/>
              </a:p>
            </p:txBody>
          </p:sp>
          <p:grpSp>
            <p:nvGrpSpPr>
              <p:cNvPr id="5" name="Group 20"/>
              <p:cNvGrpSpPr>
                <a:grpSpLocks/>
              </p:cNvGrpSpPr>
              <p:nvPr/>
            </p:nvGrpSpPr>
            <p:grpSpPr bwMode="auto">
              <a:xfrm>
                <a:off x="1680" y="1056"/>
                <a:ext cx="722" cy="1056"/>
                <a:chOff x="1439" y="1584"/>
                <a:chExt cx="722" cy="1056"/>
              </a:xfrm>
            </p:grpSpPr>
            <p:sp>
              <p:nvSpPr>
                <p:cNvPr id="68629" name="Rectangle 21"/>
                <p:cNvSpPr>
                  <a:spLocks noChangeArrowheads="1"/>
                </p:cNvSpPr>
                <p:nvPr/>
              </p:nvSpPr>
              <p:spPr bwMode="auto">
                <a:xfrm>
                  <a:off x="1440" y="1584"/>
                  <a:ext cx="720" cy="1056"/>
                </a:xfrm>
                <a:prstGeom prst="rect">
                  <a:avLst/>
                </a:prstGeom>
                <a:solidFill>
                  <a:srgbClr val="FFFFFF"/>
                </a:solidFill>
                <a:ln w="25400">
                  <a:solidFill>
                    <a:schemeClr val="tx1"/>
                  </a:solidFill>
                  <a:miter lim="800000"/>
                  <a:headEnd/>
                  <a:tailEnd/>
                </a:ln>
                <a:effectLst/>
              </p:spPr>
              <p:txBody>
                <a:bodyPr wrap="none" lIns="0" tIns="46800" rIns="0" bIns="46800" anchor="ctr"/>
                <a:lstStyle/>
                <a:p>
                  <a:endParaRPr lang="zh-CN" altLang="en-US"/>
                </a:p>
              </p:txBody>
            </p:sp>
            <p:sp>
              <p:nvSpPr>
                <p:cNvPr id="68630" name="Rectangle 22"/>
                <p:cNvSpPr>
                  <a:spLocks noChangeArrowheads="1"/>
                </p:cNvSpPr>
                <p:nvPr/>
              </p:nvSpPr>
              <p:spPr bwMode="auto">
                <a:xfrm>
                  <a:off x="1439" y="1654"/>
                  <a:ext cx="241" cy="288"/>
                </a:xfrm>
                <a:prstGeom prst="rect">
                  <a:avLst/>
                </a:prstGeom>
                <a:noFill/>
                <a:ln w="25400">
                  <a:noFill/>
                  <a:miter lim="800000"/>
                  <a:headEnd/>
                  <a:tailEnd/>
                </a:ln>
                <a:effectLst/>
              </p:spPr>
              <p:txBody>
                <a:bodyPr wrap="none" lIns="0" tIns="46800" rIns="0" bIns="46800" anchor="ctr"/>
                <a:lstStyle/>
                <a:p>
                  <a:pPr algn="ctr">
                    <a:lnSpc>
                      <a:spcPct val="60000"/>
                    </a:lnSpc>
                  </a:pPr>
                  <a:r>
                    <a:rPr lang="en-US" altLang="zh-CN" sz="1800" b="1"/>
                    <a:t>3</a:t>
                  </a:r>
                </a:p>
                <a:p>
                  <a:pPr algn="ctr">
                    <a:lnSpc>
                      <a:spcPct val="60000"/>
                    </a:lnSpc>
                  </a:pPr>
                  <a:r>
                    <a:rPr lang="en-US" altLang="zh-CN" sz="1800" b="1">
                      <a:sym typeface="Symbol" pitchFamily="18" charset="2"/>
                    </a:rPr>
                    <a:t></a:t>
                  </a:r>
                  <a:endParaRPr lang="en-US" altLang="zh-CN" b="1"/>
                </a:p>
              </p:txBody>
            </p:sp>
            <p:sp>
              <p:nvSpPr>
                <p:cNvPr id="68631" name="Rectangle 23"/>
                <p:cNvSpPr>
                  <a:spLocks noChangeArrowheads="1"/>
                </p:cNvSpPr>
                <p:nvPr/>
              </p:nvSpPr>
              <p:spPr bwMode="auto">
                <a:xfrm flipV="1">
                  <a:off x="1920" y="2304"/>
                  <a:ext cx="241" cy="288"/>
                </a:xfrm>
                <a:prstGeom prst="rect">
                  <a:avLst/>
                </a:prstGeom>
                <a:noFill/>
                <a:ln w="25400">
                  <a:noFill/>
                  <a:miter lim="800000"/>
                  <a:headEnd/>
                  <a:tailEnd/>
                </a:ln>
                <a:effectLst/>
              </p:spPr>
              <p:txBody>
                <a:bodyPr wrap="none" lIns="0" tIns="46800" rIns="0" bIns="46800" anchor="ctr"/>
                <a:lstStyle/>
                <a:p>
                  <a:pPr algn="ctr">
                    <a:lnSpc>
                      <a:spcPct val="60000"/>
                    </a:lnSpc>
                  </a:pPr>
                  <a:r>
                    <a:rPr lang="en-US" altLang="zh-CN" sz="1800" b="1"/>
                    <a:t>3</a:t>
                  </a:r>
                </a:p>
                <a:p>
                  <a:pPr algn="ctr">
                    <a:lnSpc>
                      <a:spcPct val="60000"/>
                    </a:lnSpc>
                  </a:pPr>
                  <a:r>
                    <a:rPr lang="en-US" altLang="zh-CN" sz="1800" b="1">
                      <a:sym typeface="Symbol" pitchFamily="18" charset="2"/>
                    </a:rPr>
                    <a:t></a:t>
                  </a:r>
                  <a:endParaRPr lang="en-US" altLang="zh-CN" b="1"/>
                </a:p>
              </p:txBody>
            </p:sp>
            <p:sp>
              <p:nvSpPr>
                <p:cNvPr id="68632" name="Rectangle 24"/>
                <p:cNvSpPr>
                  <a:spLocks noChangeArrowheads="1"/>
                </p:cNvSpPr>
                <p:nvPr/>
              </p:nvSpPr>
              <p:spPr bwMode="auto">
                <a:xfrm>
                  <a:off x="1609" y="1680"/>
                  <a:ext cx="384" cy="576"/>
                </a:xfrm>
                <a:prstGeom prst="rect">
                  <a:avLst/>
                </a:prstGeom>
                <a:noFill/>
                <a:ln w="25400">
                  <a:noFill/>
                  <a:miter lim="800000"/>
                  <a:headEnd/>
                  <a:tailEnd/>
                </a:ln>
                <a:effectLst/>
              </p:spPr>
              <p:txBody>
                <a:bodyPr wrap="none" lIns="0" tIns="46800" rIns="0" bIns="46800" anchor="ctr"/>
                <a:lstStyle/>
                <a:p>
                  <a:pPr algn="ctr"/>
                  <a:r>
                    <a:rPr lang="en-US" altLang="zh-CN" sz="3200" b="1">
                      <a:sym typeface="Symbol" pitchFamily="18" charset="2"/>
                    </a:rPr>
                    <a:t></a:t>
                  </a:r>
                </a:p>
                <a:p>
                  <a:pPr algn="ctr"/>
                  <a:r>
                    <a:rPr lang="en-US" altLang="zh-CN" sz="3200" b="1">
                      <a:sym typeface="Symbol" pitchFamily="18" charset="2"/>
                    </a:rPr>
                    <a:t></a:t>
                  </a:r>
                  <a:endParaRPr lang="en-US" altLang="zh-CN" sz="2800" b="1">
                    <a:sym typeface="Symbol" pitchFamily="18" charset="2"/>
                  </a:endParaRPr>
                </a:p>
              </p:txBody>
            </p:sp>
            <p:sp>
              <p:nvSpPr>
                <p:cNvPr id="68633" name="Rectangle 25"/>
                <p:cNvSpPr>
                  <a:spLocks noChangeArrowheads="1"/>
                </p:cNvSpPr>
                <p:nvPr/>
              </p:nvSpPr>
              <p:spPr bwMode="auto">
                <a:xfrm flipV="1">
                  <a:off x="1632" y="2160"/>
                  <a:ext cx="360" cy="336"/>
                </a:xfrm>
                <a:prstGeom prst="rect">
                  <a:avLst/>
                </a:prstGeom>
                <a:noFill/>
                <a:ln w="25400">
                  <a:noFill/>
                  <a:miter lim="800000"/>
                  <a:headEnd/>
                  <a:tailEnd/>
                </a:ln>
                <a:effectLst/>
              </p:spPr>
              <p:txBody>
                <a:bodyPr wrap="none" lIns="0" tIns="46800" rIns="0" bIns="46800" anchor="ctr"/>
                <a:lstStyle/>
                <a:p>
                  <a:pPr algn="ctr"/>
                  <a:r>
                    <a:rPr lang="en-US" altLang="zh-CN" sz="3200" b="1">
                      <a:sym typeface="Symbol" pitchFamily="18" charset="2"/>
                    </a:rPr>
                    <a:t></a:t>
                  </a:r>
                  <a:endParaRPr lang="en-US" altLang="zh-CN" b="1">
                    <a:sym typeface="Symbol" pitchFamily="18" charset="2"/>
                  </a:endParaRPr>
                </a:p>
                <a:p>
                  <a:pPr algn="ctr"/>
                  <a:endParaRPr lang="en-US" altLang="zh-CN" b="1">
                    <a:sym typeface="Symbol" pitchFamily="18" charset="2"/>
                  </a:endParaRPr>
                </a:p>
              </p:txBody>
            </p:sp>
          </p:grpSp>
        </p:grpSp>
        <p:grpSp>
          <p:nvGrpSpPr>
            <p:cNvPr id="6" name="Group 26"/>
            <p:cNvGrpSpPr>
              <a:grpSpLocks/>
            </p:cNvGrpSpPr>
            <p:nvPr/>
          </p:nvGrpSpPr>
          <p:grpSpPr bwMode="auto">
            <a:xfrm>
              <a:off x="2304" y="864"/>
              <a:ext cx="866" cy="1200"/>
              <a:chOff x="2448" y="912"/>
              <a:chExt cx="866" cy="1200"/>
            </a:xfrm>
          </p:grpSpPr>
          <p:sp>
            <p:nvSpPr>
              <p:cNvPr id="68635" name="Rectangle 27"/>
              <p:cNvSpPr>
                <a:spLocks noChangeArrowheads="1"/>
              </p:cNvSpPr>
              <p:nvPr/>
            </p:nvSpPr>
            <p:spPr bwMode="auto">
              <a:xfrm>
                <a:off x="2448" y="912"/>
                <a:ext cx="720" cy="1056"/>
              </a:xfrm>
              <a:prstGeom prst="rect">
                <a:avLst/>
              </a:prstGeom>
              <a:solidFill>
                <a:srgbClr val="FFFFFF"/>
              </a:solidFill>
              <a:ln w="25400">
                <a:solidFill>
                  <a:schemeClr val="tx1"/>
                </a:solidFill>
                <a:miter lim="800000"/>
                <a:headEnd/>
                <a:tailEnd/>
              </a:ln>
              <a:effectLst/>
            </p:spPr>
            <p:txBody>
              <a:bodyPr wrap="none" lIns="0" tIns="46800" rIns="0" bIns="46800" anchor="ctr"/>
              <a:lstStyle/>
              <a:p>
                <a:endParaRPr lang="zh-CN" altLang="en-US"/>
              </a:p>
            </p:txBody>
          </p:sp>
          <p:sp>
            <p:nvSpPr>
              <p:cNvPr id="68636" name="Rectangle 28"/>
              <p:cNvSpPr>
                <a:spLocks noChangeArrowheads="1"/>
              </p:cNvSpPr>
              <p:nvPr/>
            </p:nvSpPr>
            <p:spPr bwMode="auto">
              <a:xfrm>
                <a:off x="2496" y="960"/>
                <a:ext cx="720" cy="1056"/>
              </a:xfrm>
              <a:prstGeom prst="rect">
                <a:avLst/>
              </a:prstGeom>
              <a:solidFill>
                <a:srgbClr val="FFFFFF"/>
              </a:solidFill>
              <a:ln w="25400">
                <a:solidFill>
                  <a:schemeClr val="tx1"/>
                </a:solidFill>
                <a:miter lim="800000"/>
                <a:headEnd/>
                <a:tailEnd/>
              </a:ln>
              <a:effectLst/>
            </p:spPr>
            <p:txBody>
              <a:bodyPr wrap="none" lIns="0" tIns="46800" rIns="0" bIns="46800" anchor="ctr"/>
              <a:lstStyle/>
              <a:p>
                <a:endParaRPr lang="zh-CN" altLang="en-US"/>
              </a:p>
            </p:txBody>
          </p:sp>
          <p:sp>
            <p:nvSpPr>
              <p:cNvPr id="68637" name="Rectangle 29"/>
              <p:cNvSpPr>
                <a:spLocks noChangeArrowheads="1"/>
              </p:cNvSpPr>
              <p:nvPr/>
            </p:nvSpPr>
            <p:spPr bwMode="auto">
              <a:xfrm>
                <a:off x="2544" y="1008"/>
                <a:ext cx="720" cy="1056"/>
              </a:xfrm>
              <a:prstGeom prst="rect">
                <a:avLst/>
              </a:prstGeom>
              <a:solidFill>
                <a:srgbClr val="FFFFFF"/>
              </a:solidFill>
              <a:ln w="25400">
                <a:solidFill>
                  <a:schemeClr val="tx1"/>
                </a:solidFill>
                <a:miter lim="800000"/>
                <a:headEnd/>
                <a:tailEnd/>
              </a:ln>
              <a:effectLst/>
            </p:spPr>
            <p:txBody>
              <a:bodyPr wrap="none" lIns="0" tIns="46800" rIns="0" bIns="46800" anchor="ctr"/>
              <a:lstStyle/>
              <a:p>
                <a:endParaRPr lang="zh-CN" altLang="en-US"/>
              </a:p>
            </p:txBody>
          </p:sp>
          <p:grpSp>
            <p:nvGrpSpPr>
              <p:cNvPr id="7" name="Group 30"/>
              <p:cNvGrpSpPr>
                <a:grpSpLocks/>
              </p:cNvGrpSpPr>
              <p:nvPr/>
            </p:nvGrpSpPr>
            <p:grpSpPr bwMode="auto">
              <a:xfrm>
                <a:off x="2592" y="1056"/>
                <a:ext cx="722" cy="1056"/>
                <a:chOff x="3551" y="1200"/>
                <a:chExt cx="722" cy="1056"/>
              </a:xfrm>
            </p:grpSpPr>
            <p:sp>
              <p:nvSpPr>
                <p:cNvPr id="68639" name="Rectangle 31"/>
                <p:cNvSpPr>
                  <a:spLocks noChangeArrowheads="1"/>
                </p:cNvSpPr>
                <p:nvPr/>
              </p:nvSpPr>
              <p:spPr bwMode="auto">
                <a:xfrm>
                  <a:off x="3552" y="1200"/>
                  <a:ext cx="720" cy="1056"/>
                </a:xfrm>
                <a:prstGeom prst="rect">
                  <a:avLst/>
                </a:prstGeom>
                <a:solidFill>
                  <a:srgbClr val="FFFFFF"/>
                </a:solidFill>
                <a:ln w="25400">
                  <a:solidFill>
                    <a:schemeClr val="tx1"/>
                  </a:solidFill>
                  <a:miter lim="800000"/>
                  <a:headEnd/>
                  <a:tailEnd/>
                </a:ln>
                <a:effectLst/>
              </p:spPr>
              <p:txBody>
                <a:bodyPr wrap="none" lIns="0" tIns="46800" rIns="0" bIns="46800" anchor="ctr"/>
                <a:lstStyle/>
                <a:p>
                  <a:endParaRPr lang="zh-CN" altLang="en-US"/>
                </a:p>
              </p:txBody>
            </p:sp>
            <p:sp>
              <p:nvSpPr>
                <p:cNvPr id="68640" name="Rectangle 32"/>
                <p:cNvSpPr>
                  <a:spLocks noChangeArrowheads="1"/>
                </p:cNvSpPr>
                <p:nvPr/>
              </p:nvSpPr>
              <p:spPr bwMode="auto">
                <a:xfrm>
                  <a:off x="3551" y="1270"/>
                  <a:ext cx="241" cy="288"/>
                </a:xfrm>
                <a:prstGeom prst="rect">
                  <a:avLst/>
                </a:prstGeom>
                <a:noFill/>
                <a:ln w="25400">
                  <a:noFill/>
                  <a:miter lim="800000"/>
                  <a:headEnd/>
                  <a:tailEnd/>
                </a:ln>
                <a:effectLst/>
              </p:spPr>
              <p:txBody>
                <a:bodyPr wrap="none" lIns="0" tIns="46800" rIns="0" bIns="46800" anchor="ctr"/>
                <a:lstStyle/>
                <a:p>
                  <a:pPr algn="ctr">
                    <a:lnSpc>
                      <a:spcPct val="60000"/>
                    </a:lnSpc>
                  </a:pPr>
                  <a:r>
                    <a:rPr lang="en-US" altLang="zh-CN" sz="1800" b="1">
                      <a:solidFill>
                        <a:srgbClr val="FF0000"/>
                      </a:solidFill>
                    </a:rPr>
                    <a:t>4</a:t>
                  </a:r>
                  <a:endParaRPr lang="en-US" altLang="zh-CN" sz="1800" b="1"/>
                </a:p>
                <a:p>
                  <a:pPr algn="ctr">
                    <a:lnSpc>
                      <a:spcPct val="60000"/>
                    </a:lnSpc>
                  </a:pPr>
                  <a:r>
                    <a:rPr lang="en-US" altLang="zh-CN" sz="1800" b="1">
                      <a:solidFill>
                        <a:srgbClr val="FF0000"/>
                      </a:solidFill>
                      <a:sym typeface="Symbol" pitchFamily="18" charset="2"/>
                    </a:rPr>
                    <a:t></a:t>
                  </a:r>
                  <a:endParaRPr lang="en-US" altLang="zh-CN" b="1"/>
                </a:p>
              </p:txBody>
            </p:sp>
            <p:sp>
              <p:nvSpPr>
                <p:cNvPr id="68641" name="Rectangle 33"/>
                <p:cNvSpPr>
                  <a:spLocks noChangeArrowheads="1"/>
                </p:cNvSpPr>
                <p:nvPr/>
              </p:nvSpPr>
              <p:spPr bwMode="auto">
                <a:xfrm flipV="1">
                  <a:off x="4032" y="1920"/>
                  <a:ext cx="241" cy="288"/>
                </a:xfrm>
                <a:prstGeom prst="rect">
                  <a:avLst/>
                </a:prstGeom>
                <a:noFill/>
                <a:ln w="25400">
                  <a:noFill/>
                  <a:miter lim="800000"/>
                  <a:headEnd/>
                  <a:tailEnd/>
                </a:ln>
                <a:effectLst/>
              </p:spPr>
              <p:txBody>
                <a:bodyPr wrap="none" lIns="0" tIns="46800" rIns="0" bIns="46800" anchor="ctr"/>
                <a:lstStyle/>
                <a:p>
                  <a:pPr algn="ctr">
                    <a:lnSpc>
                      <a:spcPct val="60000"/>
                    </a:lnSpc>
                  </a:pPr>
                  <a:r>
                    <a:rPr lang="en-US" altLang="zh-CN" sz="1800" b="1">
                      <a:solidFill>
                        <a:srgbClr val="FF0000"/>
                      </a:solidFill>
                    </a:rPr>
                    <a:t>4</a:t>
                  </a:r>
                  <a:endParaRPr lang="en-US" altLang="zh-CN" sz="1800" b="1"/>
                </a:p>
                <a:p>
                  <a:pPr algn="ctr">
                    <a:lnSpc>
                      <a:spcPct val="60000"/>
                    </a:lnSpc>
                  </a:pPr>
                  <a:r>
                    <a:rPr lang="en-US" altLang="zh-CN" sz="1800" b="1">
                      <a:solidFill>
                        <a:srgbClr val="FF0000"/>
                      </a:solidFill>
                      <a:sym typeface="Symbol" pitchFamily="18" charset="2"/>
                    </a:rPr>
                    <a:t></a:t>
                  </a:r>
                  <a:endParaRPr lang="en-US" altLang="zh-CN" b="1"/>
                </a:p>
              </p:txBody>
            </p:sp>
            <p:sp>
              <p:nvSpPr>
                <p:cNvPr id="68642" name="Rectangle 34"/>
                <p:cNvSpPr>
                  <a:spLocks noChangeArrowheads="1"/>
                </p:cNvSpPr>
                <p:nvPr/>
              </p:nvSpPr>
              <p:spPr bwMode="auto">
                <a:xfrm>
                  <a:off x="3721" y="1345"/>
                  <a:ext cx="384" cy="336"/>
                </a:xfrm>
                <a:prstGeom prst="rect">
                  <a:avLst/>
                </a:prstGeom>
                <a:noFill/>
                <a:ln w="25400">
                  <a:noFill/>
                  <a:miter lim="800000"/>
                  <a:headEnd/>
                  <a:tailEnd/>
                </a:ln>
                <a:effectLst/>
              </p:spPr>
              <p:txBody>
                <a:bodyPr wrap="none" lIns="0" tIns="46800" rIns="0" bIns="46800" anchor="ctr"/>
                <a:lstStyle/>
                <a:p>
                  <a:pPr algn="ctr"/>
                  <a:r>
                    <a:rPr lang="en-US" altLang="zh-CN" sz="3200" b="1">
                      <a:solidFill>
                        <a:srgbClr val="FF0000"/>
                      </a:solidFill>
                      <a:sym typeface="Symbol" pitchFamily="18" charset="2"/>
                    </a:rPr>
                    <a:t></a:t>
                  </a:r>
                  <a:endParaRPr lang="en-US" altLang="zh-CN" sz="2800" b="1">
                    <a:sym typeface="Symbol" pitchFamily="18" charset="2"/>
                  </a:endParaRPr>
                </a:p>
              </p:txBody>
            </p:sp>
            <p:sp>
              <p:nvSpPr>
                <p:cNvPr id="68643" name="Rectangle 35"/>
                <p:cNvSpPr>
                  <a:spLocks noChangeArrowheads="1"/>
                </p:cNvSpPr>
                <p:nvPr/>
              </p:nvSpPr>
              <p:spPr bwMode="auto">
                <a:xfrm flipV="1">
                  <a:off x="3719" y="1769"/>
                  <a:ext cx="384" cy="336"/>
                </a:xfrm>
                <a:prstGeom prst="rect">
                  <a:avLst/>
                </a:prstGeom>
                <a:noFill/>
                <a:ln w="25400">
                  <a:noFill/>
                  <a:miter lim="800000"/>
                  <a:headEnd/>
                  <a:tailEnd/>
                </a:ln>
                <a:effectLst/>
              </p:spPr>
              <p:txBody>
                <a:bodyPr wrap="none" lIns="0" tIns="46800" rIns="0" bIns="46800" anchor="ctr"/>
                <a:lstStyle/>
                <a:p>
                  <a:pPr algn="ctr"/>
                  <a:r>
                    <a:rPr lang="en-US" altLang="zh-CN" sz="3200" b="1">
                      <a:solidFill>
                        <a:srgbClr val="FF0000"/>
                      </a:solidFill>
                      <a:sym typeface="Symbol" pitchFamily="18" charset="2"/>
                    </a:rPr>
                    <a:t></a:t>
                  </a:r>
                  <a:endParaRPr lang="en-US" altLang="zh-CN" sz="2800" b="1">
                    <a:sym typeface="Symbol" pitchFamily="18" charset="2"/>
                  </a:endParaRPr>
                </a:p>
              </p:txBody>
            </p:sp>
          </p:grpSp>
        </p:grpSp>
        <p:grpSp>
          <p:nvGrpSpPr>
            <p:cNvPr id="8" name="Group 36"/>
            <p:cNvGrpSpPr>
              <a:grpSpLocks/>
            </p:cNvGrpSpPr>
            <p:nvPr/>
          </p:nvGrpSpPr>
          <p:grpSpPr bwMode="auto">
            <a:xfrm>
              <a:off x="3216" y="864"/>
              <a:ext cx="866" cy="1200"/>
              <a:chOff x="3360" y="960"/>
              <a:chExt cx="866" cy="1200"/>
            </a:xfrm>
          </p:grpSpPr>
          <p:sp>
            <p:nvSpPr>
              <p:cNvPr id="68645" name="Rectangle 37"/>
              <p:cNvSpPr>
                <a:spLocks noChangeArrowheads="1"/>
              </p:cNvSpPr>
              <p:nvPr/>
            </p:nvSpPr>
            <p:spPr bwMode="auto">
              <a:xfrm>
                <a:off x="3360" y="960"/>
                <a:ext cx="720" cy="1056"/>
              </a:xfrm>
              <a:prstGeom prst="rect">
                <a:avLst/>
              </a:prstGeom>
              <a:solidFill>
                <a:srgbClr val="FFFFFF"/>
              </a:solidFill>
              <a:ln w="25400">
                <a:solidFill>
                  <a:schemeClr val="tx1"/>
                </a:solidFill>
                <a:miter lim="800000"/>
                <a:headEnd/>
                <a:tailEnd/>
              </a:ln>
              <a:effectLst/>
            </p:spPr>
            <p:txBody>
              <a:bodyPr wrap="none" lIns="0" tIns="46800" rIns="0" bIns="46800" anchor="ctr"/>
              <a:lstStyle/>
              <a:p>
                <a:endParaRPr lang="zh-CN" altLang="en-US"/>
              </a:p>
            </p:txBody>
          </p:sp>
          <p:sp>
            <p:nvSpPr>
              <p:cNvPr id="68646" name="Rectangle 38"/>
              <p:cNvSpPr>
                <a:spLocks noChangeArrowheads="1"/>
              </p:cNvSpPr>
              <p:nvPr/>
            </p:nvSpPr>
            <p:spPr bwMode="auto">
              <a:xfrm>
                <a:off x="3408" y="1008"/>
                <a:ext cx="720" cy="1056"/>
              </a:xfrm>
              <a:prstGeom prst="rect">
                <a:avLst/>
              </a:prstGeom>
              <a:solidFill>
                <a:srgbClr val="FFFFFF"/>
              </a:solidFill>
              <a:ln w="25400">
                <a:solidFill>
                  <a:schemeClr val="tx1"/>
                </a:solidFill>
                <a:miter lim="800000"/>
                <a:headEnd/>
                <a:tailEnd/>
              </a:ln>
              <a:effectLst/>
            </p:spPr>
            <p:txBody>
              <a:bodyPr wrap="none" lIns="0" tIns="46800" rIns="0" bIns="46800" anchor="ctr"/>
              <a:lstStyle/>
              <a:p>
                <a:endParaRPr lang="zh-CN" altLang="en-US"/>
              </a:p>
            </p:txBody>
          </p:sp>
          <p:sp>
            <p:nvSpPr>
              <p:cNvPr id="68647" name="Rectangle 39"/>
              <p:cNvSpPr>
                <a:spLocks noChangeArrowheads="1"/>
              </p:cNvSpPr>
              <p:nvPr/>
            </p:nvSpPr>
            <p:spPr bwMode="auto">
              <a:xfrm>
                <a:off x="3456" y="1056"/>
                <a:ext cx="720" cy="1056"/>
              </a:xfrm>
              <a:prstGeom prst="rect">
                <a:avLst/>
              </a:prstGeom>
              <a:solidFill>
                <a:srgbClr val="FFFFFF"/>
              </a:solidFill>
              <a:ln w="25400">
                <a:solidFill>
                  <a:schemeClr val="tx1"/>
                </a:solidFill>
                <a:miter lim="800000"/>
                <a:headEnd/>
                <a:tailEnd/>
              </a:ln>
              <a:effectLst/>
            </p:spPr>
            <p:txBody>
              <a:bodyPr wrap="none" lIns="0" tIns="46800" rIns="0" bIns="46800" anchor="ctr"/>
              <a:lstStyle/>
              <a:p>
                <a:endParaRPr lang="zh-CN" altLang="en-US"/>
              </a:p>
            </p:txBody>
          </p:sp>
          <p:grpSp>
            <p:nvGrpSpPr>
              <p:cNvPr id="9" name="Group 40"/>
              <p:cNvGrpSpPr>
                <a:grpSpLocks/>
              </p:cNvGrpSpPr>
              <p:nvPr/>
            </p:nvGrpSpPr>
            <p:grpSpPr bwMode="auto">
              <a:xfrm>
                <a:off x="3504" y="1104"/>
                <a:ext cx="722" cy="1056"/>
                <a:chOff x="4463" y="1488"/>
                <a:chExt cx="722" cy="1056"/>
              </a:xfrm>
            </p:grpSpPr>
            <p:sp>
              <p:nvSpPr>
                <p:cNvPr id="68649" name="Rectangle 41"/>
                <p:cNvSpPr>
                  <a:spLocks noChangeArrowheads="1"/>
                </p:cNvSpPr>
                <p:nvPr/>
              </p:nvSpPr>
              <p:spPr bwMode="auto">
                <a:xfrm>
                  <a:off x="4464" y="1488"/>
                  <a:ext cx="720" cy="1056"/>
                </a:xfrm>
                <a:prstGeom prst="rect">
                  <a:avLst/>
                </a:prstGeom>
                <a:solidFill>
                  <a:srgbClr val="FFFFFF"/>
                </a:solidFill>
                <a:ln w="25400">
                  <a:solidFill>
                    <a:schemeClr val="tx1"/>
                  </a:solidFill>
                  <a:miter lim="800000"/>
                  <a:headEnd/>
                  <a:tailEnd/>
                </a:ln>
                <a:effectLst/>
              </p:spPr>
              <p:txBody>
                <a:bodyPr wrap="none" lIns="0" tIns="46800" rIns="0" bIns="46800" anchor="ctr"/>
                <a:lstStyle/>
                <a:p>
                  <a:endParaRPr lang="zh-CN" altLang="en-US"/>
                </a:p>
              </p:txBody>
            </p:sp>
            <p:sp>
              <p:nvSpPr>
                <p:cNvPr id="68650" name="Rectangle 42"/>
                <p:cNvSpPr>
                  <a:spLocks noChangeArrowheads="1"/>
                </p:cNvSpPr>
                <p:nvPr/>
              </p:nvSpPr>
              <p:spPr bwMode="auto">
                <a:xfrm>
                  <a:off x="4463" y="1558"/>
                  <a:ext cx="241" cy="288"/>
                </a:xfrm>
                <a:prstGeom prst="rect">
                  <a:avLst/>
                </a:prstGeom>
                <a:noFill/>
                <a:ln w="25400">
                  <a:noFill/>
                  <a:miter lim="800000"/>
                  <a:headEnd/>
                  <a:tailEnd/>
                </a:ln>
                <a:effectLst/>
              </p:spPr>
              <p:txBody>
                <a:bodyPr wrap="none" lIns="0" tIns="46800" rIns="0" bIns="46800" anchor="ctr"/>
                <a:lstStyle/>
                <a:p>
                  <a:pPr algn="ctr">
                    <a:lnSpc>
                      <a:spcPct val="60000"/>
                    </a:lnSpc>
                  </a:pPr>
                  <a:r>
                    <a:rPr lang="en-US" altLang="zh-CN" sz="1800" b="1">
                      <a:solidFill>
                        <a:srgbClr val="FF0000"/>
                      </a:solidFill>
                    </a:rPr>
                    <a:t>5</a:t>
                  </a:r>
                  <a:endParaRPr lang="en-US" altLang="zh-CN" sz="1800" b="1"/>
                </a:p>
                <a:p>
                  <a:pPr algn="ctr">
                    <a:lnSpc>
                      <a:spcPct val="60000"/>
                    </a:lnSpc>
                  </a:pPr>
                  <a:r>
                    <a:rPr lang="en-US" altLang="zh-CN" sz="1800" b="1">
                      <a:solidFill>
                        <a:srgbClr val="FF0000"/>
                      </a:solidFill>
                      <a:sym typeface="Symbol" pitchFamily="18" charset="2"/>
                    </a:rPr>
                    <a:t></a:t>
                  </a:r>
                  <a:endParaRPr lang="en-US" altLang="zh-CN" b="1"/>
                </a:p>
              </p:txBody>
            </p:sp>
            <p:sp>
              <p:nvSpPr>
                <p:cNvPr id="68651" name="Rectangle 43"/>
                <p:cNvSpPr>
                  <a:spLocks noChangeArrowheads="1"/>
                </p:cNvSpPr>
                <p:nvPr/>
              </p:nvSpPr>
              <p:spPr bwMode="auto">
                <a:xfrm flipV="1">
                  <a:off x="4944" y="2208"/>
                  <a:ext cx="241" cy="288"/>
                </a:xfrm>
                <a:prstGeom prst="rect">
                  <a:avLst/>
                </a:prstGeom>
                <a:noFill/>
                <a:ln w="25400">
                  <a:noFill/>
                  <a:miter lim="800000"/>
                  <a:headEnd/>
                  <a:tailEnd/>
                </a:ln>
                <a:effectLst/>
              </p:spPr>
              <p:txBody>
                <a:bodyPr wrap="none" lIns="0" tIns="46800" rIns="0" bIns="46800" anchor="ctr"/>
                <a:lstStyle/>
                <a:p>
                  <a:pPr algn="ctr">
                    <a:lnSpc>
                      <a:spcPct val="60000"/>
                    </a:lnSpc>
                  </a:pPr>
                  <a:r>
                    <a:rPr lang="en-US" altLang="zh-CN" sz="1800" b="1">
                      <a:solidFill>
                        <a:srgbClr val="FF0000"/>
                      </a:solidFill>
                    </a:rPr>
                    <a:t>5</a:t>
                  </a:r>
                </a:p>
                <a:p>
                  <a:pPr algn="ctr">
                    <a:lnSpc>
                      <a:spcPct val="60000"/>
                    </a:lnSpc>
                  </a:pPr>
                  <a:r>
                    <a:rPr lang="en-US" altLang="zh-CN" sz="1800" b="1">
                      <a:solidFill>
                        <a:srgbClr val="FF0000"/>
                      </a:solidFill>
                      <a:sym typeface="Symbol" pitchFamily="18" charset="2"/>
                    </a:rPr>
                    <a:t></a:t>
                  </a:r>
                </a:p>
              </p:txBody>
            </p:sp>
            <p:sp>
              <p:nvSpPr>
                <p:cNvPr id="68652" name="Rectangle 44"/>
                <p:cNvSpPr>
                  <a:spLocks noChangeArrowheads="1"/>
                </p:cNvSpPr>
                <p:nvPr/>
              </p:nvSpPr>
              <p:spPr bwMode="auto">
                <a:xfrm>
                  <a:off x="4631" y="1584"/>
                  <a:ext cx="384" cy="864"/>
                </a:xfrm>
                <a:prstGeom prst="rect">
                  <a:avLst/>
                </a:prstGeom>
                <a:noFill/>
                <a:ln w="25400">
                  <a:noFill/>
                  <a:miter lim="800000"/>
                  <a:headEnd/>
                  <a:tailEnd/>
                </a:ln>
                <a:effectLst/>
              </p:spPr>
              <p:txBody>
                <a:bodyPr wrap="none" lIns="0" tIns="46800" rIns="0" bIns="46800" anchor="ctr"/>
                <a:lstStyle/>
                <a:p>
                  <a:pPr algn="ctr">
                    <a:lnSpc>
                      <a:spcPct val="90000"/>
                    </a:lnSpc>
                  </a:pPr>
                  <a:r>
                    <a:rPr lang="en-US" altLang="zh-CN" sz="3200" b="1">
                      <a:solidFill>
                        <a:srgbClr val="FF0000"/>
                      </a:solidFill>
                      <a:sym typeface="Symbol" pitchFamily="18" charset="2"/>
                    </a:rPr>
                    <a:t></a:t>
                  </a:r>
                </a:p>
                <a:p>
                  <a:pPr algn="ctr">
                    <a:lnSpc>
                      <a:spcPct val="90000"/>
                    </a:lnSpc>
                  </a:pPr>
                  <a:r>
                    <a:rPr lang="en-US" altLang="zh-CN" sz="3200" b="1">
                      <a:solidFill>
                        <a:srgbClr val="FF0000"/>
                      </a:solidFill>
                      <a:sym typeface="Symbol" pitchFamily="18" charset="2"/>
                    </a:rPr>
                    <a:t></a:t>
                  </a:r>
                </a:p>
                <a:p>
                  <a:pPr algn="ctr">
                    <a:lnSpc>
                      <a:spcPct val="90000"/>
                    </a:lnSpc>
                  </a:pPr>
                  <a:r>
                    <a:rPr lang="en-US" altLang="zh-CN" sz="3200" b="1">
                      <a:solidFill>
                        <a:srgbClr val="FF0000"/>
                      </a:solidFill>
                      <a:sym typeface="Symbol" pitchFamily="18" charset="2"/>
                    </a:rPr>
                    <a:t></a:t>
                  </a:r>
                  <a:endParaRPr lang="en-US" altLang="zh-CN" sz="2800" b="1">
                    <a:solidFill>
                      <a:srgbClr val="FF0000"/>
                    </a:solidFill>
                    <a:sym typeface="Symbol" pitchFamily="18" charset="2"/>
                  </a:endParaRPr>
                </a:p>
              </p:txBody>
            </p:sp>
          </p:grpSp>
        </p:grpSp>
        <p:grpSp>
          <p:nvGrpSpPr>
            <p:cNvPr id="10" name="Group 45"/>
            <p:cNvGrpSpPr>
              <a:grpSpLocks/>
            </p:cNvGrpSpPr>
            <p:nvPr/>
          </p:nvGrpSpPr>
          <p:grpSpPr bwMode="auto">
            <a:xfrm>
              <a:off x="4560" y="864"/>
              <a:ext cx="866" cy="1200"/>
              <a:chOff x="4560" y="912"/>
              <a:chExt cx="866" cy="1200"/>
            </a:xfrm>
          </p:grpSpPr>
          <p:sp>
            <p:nvSpPr>
              <p:cNvPr id="68654" name="Rectangle 46"/>
              <p:cNvSpPr>
                <a:spLocks noChangeArrowheads="1"/>
              </p:cNvSpPr>
              <p:nvPr/>
            </p:nvSpPr>
            <p:spPr bwMode="auto">
              <a:xfrm>
                <a:off x="4560" y="912"/>
                <a:ext cx="720" cy="1056"/>
              </a:xfrm>
              <a:prstGeom prst="rect">
                <a:avLst/>
              </a:prstGeom>
              <a:solidFill>
                <a:srgbClr val="FFFFFF"/>
              </a:solidFill>
              <a:ln w="25400">
                <a:solidFill>
                  <a:schemeClr val="tx1"/>
                </a:solidFill>
                <a:miter lim="800000"/>
                <a:headEnd/>
                <a:tailEnd/>
              </a:ln>
              <a:effectLst/>
            </p:spPr>
            <p:txBody>
              <a:bodyPr wrap="none" lIns="0" tIns="46800" rIns="0" bIns="46800" anchor="ctr"/>
              <a:lstStyle/>
              <a:p>
                <a:endParaRPr lang="zh-CN" altLang="en-US"/>
              </a:p>
            </p:txBody>
          </p:sp>
          <p:sp>
            <p:nvSpPr>
              <p:cNvPr id="68655" name="Rectangle 47"/>
              <p:cNvSpPr>
                <a:spLocks noChangeArrowheads="1"/>
              </p:cNvSpPr>
              <p:nvPr/>
            </p:nvSpPr>
            <p:spPr bwMode="auto">
              <a:xfrm>
                <a:off x="4608" y="960"/>
                <a:ext cx="720" cy="1056"/>
              </a:xfrm>
              <a:prstGeom prst="rect">
                <a:avLst/>
              </a:prstGeom>
              <a:solidFill>
                <a:srgbClr val="FFFFFF"/>
              </a:solidFill>
              <a:ln w="25400">
                <a:solidFill>
                  <a:schemeClr val="tx1"/>
                </a:solidFill>
                <a:miter lim="800000"/>
                <a:headEnd/>
                <a:tailEnd/>
              </a:ln>
              <a:effectLst/>
            </p:spPr>
            <p:txBody>
              <a:bodyPr wrap="none" lIns="0" tIns="46800" rIns="0" bIns="46800" anchor="ctr"/>
              <a:lstStyle/>
              <a:p>
                <a:endParaRPr lang="zh-CN" altLang="en-US"/>
              </a:p>
            </p:txBody>
          </p:sp>
          <p:sp>
            <p:nvSpPr>
              <p:cNvPr id="68656" name="Rectangle 48"/>
              <p:cNvSpPr>
                <a:spLocks noChangeArrowheads="1"/>
              </p:cNvSpPr>
              <p:nvPr/>
            </p:nvSpPr>
            <p:spPr bwMode="auto">
              <a:xfrm>
                <a:off x="4656" y="1008"/>
                <a:ext cx="720" cy="1056"/>
              </a:xfrm>
              <a:prstGeom prst="rect">
                <a:avLst/>
              </a:prstGeom>
              <a:solidFill>
                <a:srgbClr val="FFFFFF"/>
              </a:solidFill>
              <a:ln w="25400">
                <a:solidFill>
                  <a:schemeClr val="tx1"/>
                </a:solidFill>
                <a:miter lim="800000"/>
                <a:headEnd/>
                <a:tailEnd/>
              </a:ln>
              <a:effectLst/>
            </p:spPr>
            <p:txBody>
              <a:bodyPr wrap="none" lIns="0" tIns="46800" rIns="0" bIns="46800" anchor="ctr"/>
              <a:lstStyle/>
              <a:p>
                <a:endParaRPr lang="zh-CN" altLang="en-US"/>
              </a:p>
            </p:txBody>
          </p:sp>
          <p:grpSp>
            <p:nvGrpSpPr>
              <p:cNvPr id="11" name="Group 49"/>
              <p:cNvGrpSpPr>
                <a:grpSpLocks/>
              </p:cNvGrpSpPr>
              <p:nvPr/>
            </p:nvGrpSpPr>
            <p:grpSpPr bwMode="auto">
              <a:xfrm>
                <a:off x="4704" y="1056"/>
                <a:ext cx="722" cy="1056"/>
                <a:chOff x="4751" y="2496"/>
                <a:chExt cx="722" cy="1056"/>
              </a:xfrm>
            </p:grpSpPr>
            <p:sp>
              <p:nvSpPr>
                <p:cNvPr id="68658" name="Rectangle 50"/>
                <p:cNvSpPr>
                  <a:spLocks noChangeArrowheads="1"/>
                </p:cNvSpPr>
                <p:nvPr/>
              </p:nvSpPr>
              <p:spPr bwMode="auto">
                <a:xfrm>
                  <a:off x="4752" y="2496"/>
                  <a:ext cx="720" cy="1056"/>
                </a:xfrm>
                <a:prstGeom prst="rect">
                  <a:avLst/>
                </a:prstGeom>
                <a:solidFill>
                  <a:srgbClr val="FFFFFF"/>
                </a:solidFill>
                <a:ln w="25400">
                  <a:solidFill>
                    <a:schemeClr val="tx1"/>
                  </a:solidFill>
                  <a:miter lim="800000"/>
                  <a:headEnd/>
                  <a:tailEnd/>
                </a:ln>
                <a:effectLst/>
              </p:spPr>
              <p:txBody>
                <a:bodyPr wrap="none" lIns="0" tIns="46800" rIns="0" bIns="46800" anchor="ctr"/>
                <a:lstStyle/>
                <a:p>
                  <a:endParaRPr lang="zh-CN" altLang="en-US"/>
                </a:p>
              </p:txBody>
            </p:sp>
            <p:sp>
              <p:nvSpPr>
                <p:cNvPr id="68659" name="Rectangle 51"/>
                <p:cNvSpPr>
                  <a:spLocks noChangeArrowheads="1"/>
                </p:cNvSpPr>
                <p:nvPr/>
              </p:nvSpPr>
              <p:spPr bwMode="auto">
                <a:xfrm>
                  <a:off x="4751" y="2566"/>
                  <a:ext cx="241" cy="288"/>
                </a:xfrm>
                <a:prstGeom prst="rect">
                  <a:avLst/>
                </a:prstGeom>
                <a:noFill/>
                <a:ln w="25400">
                  <a:noFill/>
                  <a:miter lim="800000"/>
                  <a:headEnd/>
                  <a:tailEnd/>
                </a:ln>
                <a:effectLst/>
              </p:spPr>
              <p:txBody>
                <a:bodyPr wrap="none" lIns="0" tIns="46800" rIns="0" bIns="46800" anchor="ctr"/>
                <a:lstStyle/>
                <a:p>
                  <a:pPr algn="ctr">
                    <a:lnSpc>
                      <a:spcPct val="60000"/>
                    </a:lnSpc>
                  </a:pPr>
                  <a:r>
                    <a:rPr lang="en-US" altLang="zh-CN" sz="1800" b="1"/>
                    <a:t>A</a:t>
                  </a:r>
                </a:p>
                <a:p>
                  <a:pPr algn="ctr">
                    <a:lnSpc>
                      <a:spcPct val="60000"/>
                    </a:lnSpc>
                  </a:pPr>
                  <a:r>
                    <a:rPr lang="en-US" altLang="zh-CN" sz="1800" b="1">
                      <a:sym typeface="Symbol" pitchFamily="18" charset="2"/>
                    </a:rPr>
                    <a:t></a:t>
                  </a:r>
                  <a:endParaRPr lang="en-US" altLang="zh-CN" b="1"/>
                </a:p>
              </p:txBody>
            </p:sp>
            <p:sp>
              <p:nvSpPr>
                <p:cNvPr id="68660" name="Rectangle 52"/>
                <p:cNvSpPr>
                  <a:spLocks noChangeArrowheads="1"/>
                </p:cNvSpPr>
                <p:nvPr/>
              </p:nvSpPr>
              <p:spPr bwMode="auto">
                <a:xfrm flipV="1">
                  <a:off x="5232" y="3216"/>
                  <a:ext cx="241" cy="288"/>
                </a:xfrm>
                <a:prstGeom prst="rect">
                  <a:avLst/>
                </a:prstGeom>
                <a:noFill/>
                <a:ln w="25400">
                  <a:noFill/>
                  <a:miter lim="800000"/>
                  <a:headEnd/>
                  <a:tailEnd/>
                </a:ln>
                <a:effectLst/>
              </p:spPr>
              <p:txBody>
                <a:bodyPr wrap="none" lIns="0" tIns="46800" rIns="0" bIns="46800" anchor="ctr"/>
                <a:lstStyle/>
                <a:p>
                  <a:pPr algn="ctr">
                    <a:lnSpc>
                      <a:spcPct val="60000"/>
                    </a:lnSpc>
                  </a:pPr>
                  <a:r>
                    <a:rPr lang="en-US" altLang="zh-CN" sz="1800" b="1"/>
                    <a:t>A</a:t>
                  </a:r>
                </a:p>
                <a:p>
                  <a:pPr algn="ctr">
                    <a:lnSpc>
                      <a:spcPct val="60000"/>
                    </a:lnSpc>
                  </a:pPr>
                  <a:r>
                    <a:rPr lang="en-US" altLang="zh-CN" sz="1800" b="1">
                      <a:sym typeface="Symbol" pitchFamily="18" charset="2"/>
                    </a:rPr>
                    <a:t></a:t>
                  </a:r>
                  <a:endParaRPr lang="en-US" altLang="zh-CN" b="1"/>
                </a:p>
              </p:txBody>
            </p:sp>
            <p:sp>
              <p:nvSpPr>
                <p:cNvPr id="68661" name="Rectangle 53"/>
                <p:cNvSpPr>
                  <a:spLocks noChangeArrowheads="1"/>
                </p:cNvSpPr>
                <p:nvPr/>
              </p:nvSpPr>
              <p:spPr bwMode="auto">
                <a:xfrm>
                  <a:off x="4919" y="2688"/>
                  <a:ext cx="384" cy="576"/>
                </a:xfrm>
                <a:prstGeom prst="rect">
                  <a:avLst/>
                </a:prstGeom>
                <a:noFill/>
                <a:ln w="25400">
                  <a:noFill/>
                  <a:miter lim="800000"/>
                  <a:headEnd/>
                  <a:tailEnd/>
                </a:ln>
                <a:effectLst/>
              </p:spPr>
              <p:txBody>
                <a:bodyPr wrap="none" lIns="0" tIns="46800" rIns="0" bIns="46800" anchor="ctr"/>
                <a:lstStyle/>
                <a:p>
                  <a:pPr algn="ctr"/>
                  <a:r>
                    <a:rPr lang="en-US" altLang="zh-CN" sz="6000" b="1">
                      <a:sym typeface="Symbol" pitchFamily="18" charset="2"/>
                    </a:rPr>
                    <a:t></a:t>
                  </a:r>
                </a:p>
              </p:txBody>
            </p:sp>
          </p:grpSp>
        </p:grpSp>
        <p:sp>
          <p:nvSpPr>
            <p:cNvPr id="68662" name="Rectangle 54"/>
            <p:cNvSpPr>
              <a:spLocks noChangeArrowheads="1"/>
            </p:cNvSpPr>
            <p:nvPr/>
          </p:nvSpPr>
          <p:spPr bwMode="auto">
            <a:xfrm>
              <a:off x="4128" y="1104"/>
              <a:ext cx="384" cy="576"/>
            </a:xfrm>
            <a:prstGeom prst="rect">
              <a:avLst/>
            </a:prstGeom>
            <a:noFill/>
            <a:ln w="25400">
              <a:noFill/>
              <a:miter lim="800000"/>
              <a:headEnd/>
              <a:tailEnd/>
            </a:ln>
            <a:effectLst/>
          </p:spPr>
          <p:txBody>
            <a:bodyPr wrap="none" lIns="0" tIns="46800" rIns="0" bIns="46800" anchor="ctr"/>
            <a:lstStyle/>
            <a:p>
              <a:pPr algn="ctr"/>
              <a:r>
                <a:rPr lang="en-US" altLang="zh-CN" sz="6000" b="1"/>
                <a:t>...</a:t>
              </a:r>
              <a:endParaRPr lang="en-US" altLang="zh-CN" sz="7200" b="1"/>
            </a:p>
          </p:txBody>
        </p:sp>
      </p:grpSp>
      <p:sp>
        <p:nvSpPr>
          <p:cNvPr id="68663" name="Text Box 55"/>
          <p:cNvSpPr txBox="1">
            <a:spLocks noChangeArrowheads="1"/>
          </p:cNvSpPr>
          <p:nvPr/>
        </p:nvSpPr>
        <p:spPr bwMode="auto">
          <a:xfrm>
            <a:off x="533400" y="3810000"/>
            <a:ext cx="4953000" cy="371513"/>
          </a:xfrm>
          <a:prstGeom prst="rect">
            <a:avLst/>
          </a:prstGeom>
          <a:noFill/>
          <a:ln w="25400">
            <a:noFill/>
            <a:miter lim="800000"/>
            <a:headEnd/>
            <a:tailEnd/>
          </a:ln>
          <a:effectLst/>
        </p:spPr>
        <p:txBody>
          <a:bodyPr lIns="0" tIns="46800" rIns="0" bIns="46800">
            <a:spAutoFit/>
          </a:bodyPr>
          <a:lstStyle/>
          <a:p>
            <a:pPr>
              <a:spcBef>
                <a:spcPct val="50000"/>
              </a:spcBef>
            </a:pPr>
            <a:r>
              <a:rPr lang="en-US" altLang="zh-CN" b="1" dirty="0">
                <a:sym typeface="Wingdings" pitchFamily="2" charset="2"/>
              </a:rPr>
              <a:t> </a:t>
            </a:r>
            <a:r>
              <a:rPr lang="zh-CN" altLang="en-US" b="1" dirty="0">
                <a:sym typeface="Wingdings" pitchFamily="2" charset="2"/>
              </a:rPr>
              <a:t>依次“</a:t>
            </a:r>
            <a:r>
              <a:rPr lang="zh-CN" altLang="en-US" b="1" dirty="0">
                <a:solidFill>
                  <a:srgbClr val="3333FF"/>
                </a:solidFill>
                <a:sym typeface="Wingdings" pitchFamily="2" charset="2"/>
              </a:rPr>
              <a:t>收集</a:t>
            </a:r>
            <a:r>
              <a:rPr lang="zh-CN" altLang="en-US" b="1" dirty="0">
                <a:sym typeface="Wingdings" pitchFamily="2" charset="2"/>
              </a:rPr>
              <a:t>”它们成为一叠牌；</a:t>
            </a:r>
            <a:endParaRPr lang="en-US" altLang="zh-CN" b="1" dirty="0"/>
          </a:p>
        </p:txBody>
      </p:sp>
      <p:grpSp>
        <p:nvGrpSpPr>
          <p:cNvPr id="12" name="Group 56"/>
          <p:cNvGrpSpPr>
            <a:grpSpLocks/>
          </p:cNvGrpSpPr>
          <p:nvPr/>
        </p:nvGrpSpPr>
        <p:grpSpPr bwMode="auto">
          <a:xfrm>
            <a:off x="5715000" y="3657600"/>
            <a:ext cx="2898775" cy="2819400"/>
            <a:chOff x="3120" y="2304"/>
            <a:chExt cx="1826" cy="1776"/>
          </a:xfrm>
        </p:grpSpPr>
        <p:grpSp>
          <p:nvGrpSpPr>
            <p:cNvPr id="13" name="Group 57"/>
            <p:cNvGrpSpPr>
              <a:grpSpLocks/>
            </p:cNvGrpSpPr>
            <p:nvPr/>
          </p:nvGrpSpPr>
          <p:grpSpPr bwMode="auto">
            <a:xfrm>
              <a:off x="3120" y="2304"/>
              <a:ext cx="866" cy="1200"/>
              <a:chOff x="4560" y="912"/>
              <a:chExt cx="866" cy="1200"/>
            </a:xfrm>
          </p:grpSpPr>
          <p:sp>
            <p:nvSpPr>
              <p:cNvPr id="68666" name="Rectangle 58"/>
              <p:cNvSpPr>
                <a:spLocks noChangeArrowheads="1"/>
              </p:cNvSpPr>
              <p:nvPr/>
            </p:nvSpPr>
            <p:spPr bwMode="auto">
              <a:xfrm>
                <a:off x="4560" y="912"/>
                <a:ext cx="720" cy="1056"/>
              </a:xfrm>
              <a:prstGeom prst="rect">
                <a:avLst/>
              </a:prstGeom>
              <a:solidFill>
                <a:srgbClr val="FFFFFF"/>
              </a:solidFill>
              <a:ln w="25400">
                <a:solidFill>
                  <a:schemeClr val="tx1"/>
                </a:solidFill>
                <a:miter lim="800000"/>
                <a:headEnd/>
                <a:tailEnd/>
              </a:ln>
              <a:effectLst/>
            </p:spPr>
            <p:txBody>
              <a:bodyPr wrap="none" lIns="0" tIns="46800" rIns="0" bIns="46800" anchor="ctr"/>
              <a:lstStyle/>
              <a:p>
                <a:endParaRPr lang="zh-CN" altLang="en-US"/>
              </a:p>
            </p:txBody>
          </p:sp>
          <p:sp>
            <p:nvSpPr>
              <p:cNvPr id="68667" name="Rectangle 59"/>
              <p:cNvSpPr>
                <a:spLocks noChangeArrowheads="1"/>
              </p:cNvSpPr>
              <p:nvPr/>
            </p:nvSpPr>
            <p:spPr bwMode="auto">
              <a:xfrm>
                <a:off x="4608" y="960"/>
                <a:ext cx="720" cy="1056"/>
              </a:xfrm>
              <a:prstGeom prst="rect">
                <a:avLst/>
              </a:prstGeom>
              <a:solidFill>
                <a:srgbClr val="FFFFFF"/>
              </a:solidFill>
              <a:ln w="25400">
                <a:solidFill>
                  <a:schemeClr val="tx1"/>
                </a:solidFill>
                <a:miter lim="800000"/>
                <a:headEnd/>
                <a:tailEnd/>
              </a:ln>
              <a:effectLst/>
            </p:spPr>
            <p:txBody>
              <a:bodyPr wrap="none" lIns="0" tIns="46800" rIns="0" bIns="46800" anchor="ctr"/>
              <a:lstStyle/>
              <a:p>
                <a:endParaRPr lang="zh-CN" altLang="en-US"/>
              </a:p>
            </p:txBody>
          </p:sp>
          <p:sp>
            <p:nvSpPr>
              <p:cNvPr id="68668" name="Rectangle 60"/>
              <p:cNvSpPr>
                <a:spLocks noChangeArrowheads="1"/>
              </p:cNvSpPr>
              <p:nvPr/>
            </p:nvSpPr>
            <p:spPr bwMode="auto">
              <a:xfrm>
                <a:off x="4656" y="1008"/>
                <a:ext cx="720" cy="1056"/>
              </a:xfrm>
              <a:prstGeom prst="rect">
                <a:avLst/>
              </a:prstGeom>
              <a:solidFill>
                <a:srgbClr val="FFFFFF"/>
              </a:solidFill>
              <a:ln w="25400">
                <a:solidFill>
                  <a:schemeClr val="tx1"/>
                </a:solidFill>
                <a:miter lim="800000"/>
                <a:headEnd/>
                <a:tailEnd/>
              </a:ln>
              <a:effectLst/>
            </p:spPr>
            <p:txBody>
              <a:bodyPr wrap="none" lIns="0" tIns="46800" rIns="0" bIns="46800" anchor="ctr"/>
              <a:lstStyle/>
              <a:p>
                <a:endParaRPr lang="zh-CN" altLang="en-US"/>
              </a:p>
            </p:txBody>
          </p:sp>
          <p:grpSp>
            <p:nvGrpSpPr>
              <p:cNvPr id="14" name="Group 61"/>
              <p:cNvGrpSpPr>
                <a:grpSpLocks/>
              </p:cNvGrpSpPr>
              <p:nvPr/>
            </p:nvGrpSpPr>
            <p:grpSpPr bwMode="auto">
              <a:xfrm>
                <a:off x="4704" y="1056"/>
                <a:ext cx="722" cy="1056"/>
                <a:chOff x="4751" y="2496"/>
                <a:chExt cx="722" cy="1056"/>
              </a:xfrm>
            </p:grpSpPr>
            <p:sp>
              <p:nvSpPr>
                <p:cNvPr id="68670" name="Rectangle 62"/>
                <p:cNvSpPr>
                  <a:spLocks noChangeArrowheads="1"/>
                </p:cNvSpPr>
                <p:nvPr/>
              </p:nvSpPr>
              <p:spPr bwMode="auto">
                <a:xfrm>
                  <a:off x="4752" y="2496"/>
                  <a:ext cx="720" cy="1056"/>
                </a:xfrm>
                <a:prstGeom prst="rect">
                  <a:avLst/>
                </a:prstGeom>
                <a:solidFill>
                  <a:srgbClr val="FFFFFF"/>
                </a:solidFill>
                <a:ln w="25400">
                  <a:solidFill>
                    <a:schemeClr val="tx1"/>
                  </a:solidFill>
                  <a:miter lim="800000"/>
                  <a:headEnd/>
                  <a:tailEnd/>
                </a:ln>
                <a:effectLst/>
              </p:spPr>
              <p:txBody>
                <a:bodyPr wrap="none" lIns="0" tIns="46800" rIns="0" bIns="46800" anchor="ctr"/>
                <a:lstStyle/>
                <a:p>
                  <a:endParaRPr lang="zh-CN" altLang="en-US"/>
                </a:p>
              </p:txBody>
            </p:sp>
            <p:sp>
              <p:nvSpPr>
                <p:cNvPr id="68671" name="Rectangle 63"/>
                <p:cNvSpPr>
                  <a:spLocks noChangeArrowheads="1"/>
                </p:cNvSpPr>
                <p:nvPr/>
              </p:nvSpPr>
              <p:spPr bwMode="auto">
                <a:xfrm>
                  <a:off x="4751" y="2566"/>
                  <a:ext cx="241" cy="288"/>
                </a:xfrm>
                <a:prstGeom prst="rect">
                  <a:avLst/>
                </a:prstGeom>
                <a:noFill/>
                <a:ln w="25400">
                  <a:noFill/>
                  <a:miter lim="800000"/>
                  <a:headEnd/>
                  <a:tailEnd/>
                </a:ln>
                <a:effectLst/>
              </p:spPr>
              <p:txBody>
                <a:bodyPr wrap="none" lIns="0" tIns="46800" rIns="0" bIns="46800" anchor="ctr"/>
                <a:lstStyle/>
                <a:p>
                  <a:pPr algn="ctr">
                    <a:lnSpc>
                      <a:spcPct val="60000"/>
                    </a:lnSpc>
                  </a:pPr>
                  <a:r>
                    <a:rPr lang="en-US" altLang="zh-CN" sz="1800" b="1"/>
                    <a:t>A</a:t>
                  </a:r>
                </a:p>
                <a:p>
                  <a:pPr algn="ctr">
                    <a:lnSpc>
                      <a:spcPct val="60000"/>
                    </a:lnSpc>
                  </a:pPr>
                  <a:r>
                    <a:rPr lang="en-US" altLang="zh-CN" sz="1800" b="1">
                      <a:sym typeface="Symbol" pitchFamily="18" charset="2"/>
                    </a:rPr>
                    <a:t></a:t>
                  </a:r>
                  <a:endParaRPr lang="en-US" altLang="zh-CN" b="1"/>
                </a:p>
              </p:txBody>
            </p:sp>
            <p:sp>
              <p:nvSpPr>
                <p:cNvPr id="68672" name="Rectangle 64"/>
                <p:cNvSpPr>
                  <a:spLocks noChangeArrowheads="1"/>
                </p:cNvSpPr>
                <p:nvPr/>
              </p:nvSpPr>
              <p:spPr bwMode="auto">
                <a:xfrm flipV="1">
                  <a:off x="5232" y="3216"/>
                  <a:ext cx="241" cy="288"/>
                </a:xfrm>
                <a:prstGeom prst="rect">
                  <a:avLst/>
                </a:prstGeom>
                <a:noFill/>
                <a:ln w="25400">
                  <a:noFill/>
                  <a:miter lim="800000"/>
                  <a:headEnd/>
                  <a:tailEnd/>
                </a:ln>
                <a:effectLst/>
              </p:spPr>
              <p:txBody>
                <a:bodyPr wrap="none" lIns="0" tIns="46800" rIns="0" bIns="46800" anchor="ctr"/>
                <a:lstStyle/>
                <a:p>
                  <a:pPr algn="ctr">
                    <a:lnSpc>
                      <a:spcPct val="60000"/>
                    </a:lnSpc>
                  </a:pPr>
                  <a:r>
                    <a:rPr lang="en-US" altLang="zh-CN" sz="1800" b="1"/>
                    <a:t>A</a:t>
                  </a:r>
                </a:p>
                <a:p>
                  <a:pPr algn="ctr">
                    <a:lnSpc>
                      <a:spcPct val="60000"/>
                    </a:lnSpc>
                  </a:pPr>
                  <a:r>
                    <a:rPr lang="en-US" altLang="zh-CN" sz="1800" b="1">
                      <a:sym typeface="Symbol" pitchFamily="18" charset="2"/>
                    </a:rPr>
                    <a:t></a:t>
                  </a:r>
                  <a:endParaRPr lang="en-US" altLang="zh-CN" b="1"/>
                </a:p>
              </p:txBody>
            </p:sp>
            <p:sp>
              <p:nvSpPr>
                <p:cNvPr id="68673" name="Rectangle 65"/>
                <p:cNvSpPr>
                  <a:spLocks noChangeArrowheads="1"/>
                </p:cNvSpPr>
                <p:nvPr/>
              </p:nvSpPr>
              <p:spPr bwMode="auto">
                <a:xfrm>
                  <a:off x="4919" y="2688"/>
                  <a:ext cx="384" cy="576"/>
                </a:xfrm>
                <a:prstGeom prst="rect">
                  <a:avLst/>
                </a:prstGeom>
                <a:noFill/>
                <a:ln w="25400">
                  <a:noFill/>
                  <a:miter lim="800000"/>
                  <a:headEnd/>
                  <a:tailEnd/>
                </a:ln>
                <a:effectLst/>
              </p:spPr>
              <p:txBody>
                <a:bodyPr wrap="none" lIns="0" tIns="46800" rIns="0" bIns="46800" anchor="ctr"/>
                <a:lstStyle/>
                <a:p>
                  <a:pPr algn="ctr"/>
                  <a:r>
                    <a:rPr lang="en-US" altLang="zh-CN" sz="6000" b="1">
                      <a:sym typeface="Symbol" pitchFamily="18" charset="2"/>
                    </a:rPr>
                    <a:t></a:t>
                  </a:r>
                </a:p>
              </p:txBody>
            </p:sp>
          </p:grpSp>
        </p:grpSp>
        <p:sp>
          <p:nvSpPr>
            <p:cNvPr id="68674" name="AutoShape 66"/>
            <p:cNvSpPr>
              <a:spLocks noChangeArrowheads="1"/>
            </p:cNvSpPr>
            <p:nvPr/>
          </p:nvSpPr>
          <p:spPr bwMode="auto">
            <a:xfrm flipH="1">
              <a:off x="3456" y="2496"/>
              <a:ext cx="864" cy="1200"/>
            </a:xfrm>
            <a:prstGeom prst="cube">
              <a:avLst>
                <a:gd name="adj" fmla="val 17523"/>
              </a:avLst>
            </a:prstGeom>
            <a:solidFill>
              <a:srgbClr val="FFFFFF"/>
            </a:solidFill>
            <a:ln w="25400">
              <a:solidFill>
                <a:schemeClr val="tx1"/>
              </a:solidFill>
              <a:miter lim="800000"/>
              <a:headEnd/>
              <a:tailEnd/>
            </a:ln>
            <a:effectLst/>
          </p:spPr>
          <p:txBody>
            <a:bodyPr wrap="none" lIns="0" tIns="46800" rIns="0" bIns="46800" anchor="ctr"/>
            <a:lstStyle/>
            <a:p>
              <a:endParaRPr lang="zh-CN" altLang="en-US"/>
            </a:p>
          </p:txBody>
        </p:sp>
        <p:grpSp>
          <p:nvGrpSpPr>
            <p:cNvPr id="15" name="Group 67"/>
            <p:cNvGrpSpPr>
              <a:grpSpLocks/>
            </p:cNvGrpSpPr>
            <p:nvPr/>
          </p:nvGrpSpPr>
          <p:grpSpPr bwMode="auto">
            <a:xfrm>
              <a:off x="3696" y="2688"/>
              <a:ext cx="866" cy="1200"/>
              <a:chOff x="1536" y="912"/>
              <a:chExt cx="866" cy="1200"/>
            </a:xfrm>
          </p:grpSpPr>
          <p:sp>
            <p:nvSpPr>
              <p:cNvPr id="68676" name="Rectangle 68"/>
              <p:cNvSpPr>
                <a:spLocks noChangeArrowheads="1"/>
              </p:cNvSpPr>
              <p:nvPr/>
            </p:nvSpPr>
            <p:spPr bwMode="auto">
              <a:xfrm>
                <a:off x="1536" y="912"/>
                <a:ext cx="720" cy="1056"/>
              </a:xfrm>
              <a:prstGeom prst="rect">
                <a:avLst/>
              </a:prstGeom>
              <a:solidFill>
                <a:srgbClr val="FFFFFF"/>
              </a:solidFill>
              <a:ln w="25400">
                <a:solidFill>
                  <a:schemeClr val="tx1"/>
                </a:solidFill>
                <a:miter lim="800000"/>
                <a:headEnd/>
                <a:tailEnd/>
              </a:ln>
              <a:effectLst/>
            </p:spPr>
            <p:txBody>
              <a:bodyPr wrap="none" lIns="0" tIns="46800" rIns="0" bIns="46800" anchor="ctr"/>
              <a:lstStyle/>
              <a:p>
                <a:endParaRPr lang="zh-CN" altLang="en-US"/>
              </a:p>
            </p:txBody>
          </p:sp>
          <p:sp>
            <p:nvSpPr>
              <p:cNvPr id="68677" name="Rectangle 69"/>
              <p:cNvSpPr>
                <a:spLocks noChangeArrowheads="1"/>
              </p:cNvSpPr>
              <p:nvPr/>
            </p:nvSpPr>
            <p:spPr bwMode="auto">
              <a:xfrm>
                <a:off x="1584" y="960"/>
                <a:ext cx="720" cy="1056"/>
              </a:xfrm>
              <a:prstGeom prst="rect">
                <a:avLst/>
              </a:prstGeom>
              <a:solidFill>
                <a:srgbClr val="FFFFFF"/>
              </a:solidFill>
              <a:ln w="25400">
                <a:solidFill>
                  <a:schemeClr val="tx1"/>
                </a:solidFill>
                <a:miter lim="800000"/>
                <a:headEnd/>
                <a:tailEnd/>
              </a:ln>
              <a:effectLst/>
            </p:spPr>
            <p:txBody>
              <a:bodyPr wrap="none" lIns="0" tIns="46800" rIns="0" bIns="46800" anchor="ctr"/>
              <a:lstStyle/>
              <a:p>
                <a:endParaRPr lang="zh-CN" altLang="en-US"/>
              </a:p>
            </p:txBody>
          </p:sp>
          <p:sp>
            <p:nvSpPr>
              <p:cNvPr id="68678" name="Rectangle 70"/>
              <p:cNvSpPr>
                <a:spLocks noChangeArrowheads="1"/>
              </p:cNvSpPr>
              <p:nvPr/>
            </p:nvSpPr>
            <p:spPr bwMode="auto">
              <a:xfrm>
                <a:off x="1632" y="1008"/>
                <a:ext cx="720" cy="1056"/>
              </a:xfrm>
              <a:prstGeom prst="rect">
                <a:avLst/>
              </a:prstGeom>
              <a:solidFill>
                <a:srgbClr val="FFFFFF"/>
              </a:solidFill>
              <a:ln w="25400">
                <a:solidFill>
                  <a:schemeClr val="tx1"/>
                </a:solidFill>
                <a:miter lim="800000"/>
                <a:headEnd/>
                <a:tailEnd/>
              </a:ln>
              <a:effectLst/>
            </p:spPr>
            <p:txBody>
              <a:bodyPr wrap="none" lIns="0" tIns="46800" rIns="0" bIns="46800" anchor="ctr"/>
              <a:lstStyle/>
              <a:p>
                <a:endParaRPr lang="zh-CN" altLang="en-US"/>
              </a:p>
            </p:txBody>
          </p:sp>
          <p:grpSp>
            <p:nvGrpSpPr>
              <p:cNvPr id="16" name="Group 71"/>
              <p:cNvGrpSpPr>
                <a:grpSpLocks/>
              </p:cNvGrpSpPr>
              <p:nvPr/>
            </p:nvGrpSpPr>
            <p:grpSpPr bwMode="auto">
              <a:xfrm>
                <a:off x="1680" y="1056"/>
                <a:ext cx="722" cy="1056"/>
                <a:chOff x="1439" y="1584"/>
                <a:chExt cx="722" cy="1056"/>
              </a:xfrm>
            </p:grpSpPr>
            <p:sp>
              <p:nvSpPr>
                <p:cNvPr id="68680" name="Rectangle 72"/>
                <p:cNvSpPr>
                  <a:spLocks noChangeArrowheads="1"/>
                </p:cNvSpPr>
                <p:nvPr/>
              </p:nvSpPr>
              <p:spPr bwMode="auto">
                <a:xfrm>
                  <a:off x="1440" y="1584"/>
                  <a:ext cx="720" cy="1056"/>
                </a:xfrm>
                <a:prstGeom prst="rect">
                  <a:avLst/>
                </a:prstGeom>
                <a:solidFill>
                  <a:srgbClr val="FFFFFF"/>
                </a:solidFill>
                <a:ln w="25400">
                  <a:solidFill>
                    <a:schemeClr val="tx1"/>
                  </a:solidFill>
                  <a:miter lim="800000"/>
                  <a:headEnd/>
                  <a:tailEnd/>
                </a:ln>
                <a:effectLst/>
              </p:spPr>
              <p:txBody>
                <a:bodyPr wrap="none" lIns="0" tIns="46800" rIns="0" bIns="46800" anchor="ctr"/>
                <a:lstStyle/>
                <a:p>
                  <a:endParaRPr lang="zh-CN" altLang="en-US"/>
                </a:p>
              </p:txBody>
            </p:sp>
            <p:sp>
              <p:nvSpPr>
                <p:cNvPr id="68681" name="Rectangle 73"/>
                <p:cNvSpPr>
                  <a:spLocks noChangeArrowheads="1"/>
                </p:cNvSpPr>
                <p:nvPr/>
              </p:nvSpPr>
              <p:spPr bwMode="auto">
                <a:xfrm>
                  <a:off x="1439" y="1654"/>
                  <a:ext cx="241" cy="288"/>
                </a:xfrm>
                <a:prstGeom prst="rect">
                  <a:avLst/>
                </a:prstGeom>
                <a:noFill/>
                <a:ln w="25400">
                  <a:noFill/>
                  <a:miter lim="800000"/>
                  <a:headEnd/>
                  <a:tailEnd/>
                </a:ln>
                <a:effectLst/>
              </p:spPr>
              <p:txBody>
                <a:bodyPr wrap="none" lIns="0" tIns="46800" rIns="0" bIns="46800" anchor="ctr"/>
                <a:lstStyle/>
                <a:p>
                  <a:pPr algn="ctr">
                    <a:lnSpc>
                      <a:spcPct val="60000"/>
                    </a:lnSpc>
                  </a:pPr>
                  <a:r>
                    <a:rPr lang="en-US" altLang="zh-CN" sz="1800" b="1"/>
                    <a:t>3</a:t>
                  </a:r>
                </a:p>
                <a:p>
                  <a:pPr algn="ctr">
                    <a:lnSpc>
                      <a:spcPct val="60000"/>
                    </a:lnSpc>
                  </a:pPr>
                  <a:r>
                    <a:rPr lang="en-US" altLang="zh-CN" sz="1800" b="1">
                      <a:sym typeface="Symbol" pitchFamily="18" charset="2"/>
                    </a:rPr>
                    <a:t></a:t>
                  </a:r>
                  <a:endParaRPr lang="en-US" altLang="zh-CN" b="1"/>
                </a:p>
              </p:txBody>
            </p:sp>
            <p:sp>
              <p:nvSpPr>
                <p:cNvPr id="68682" name="Rectangle 74"/>
                <p:cNvSpPr>
                  <a:spLocks noChangeArrowheads="1"/>
                </p:cNvSpPr>
                <p:nvPr/>
              </p:nvSpPr>
              <p:spPr bwMode="auto">
                <a:xfrm flipV="1">
                  <a:off x="1920" y="2304"/>
                  <a:ext cx="241" cy="288"/>
                </a:xfrm>
                <a:prstGeom prst="rect">
                  <a:avLst/>
                </a:prstGeom>
                <a:noFill/>
                <a:ln w="25400">
                  <a:noFill/>
                  <a:miter lim="800000"/>
                  <a:headEnd/>
                  <a:tailEnd/>
                </a:ln>
                <a:effectLst/>
              </p:spPr>
              <p:txBody>
                <a:bodyPr wrap="none" lIns="0" tIns="46800" rIns="0" bIns="46800" anchor="ctr"/>
                <a:lstStyle/>
                <a:p>
                  <a:pPr algn="ctr">
                    <a:lnSpc>
                      <a:spcPct val="60000"/>
                    </a:lnSpc>
                  </a:pPr>
                  <a:r>
                    <a:rPr lang="en-US" altLang="zh-CN" sz="1800" b="1"/>
                    <a:t>3</a:t>
                  </a:r>
                </a:p>
                <a:p>
                  <a:pPr algn="ctr">
                    <a:lnSpc>
                      <a:spcPct val="60000"/>
                    </a:lnSpc>
                  </a:pPr>
                  <a:r>
                    <a:rPr lang="en-US" altLang="zh-CN" sz="1800" b="1">
                      <a:sym typeface="Symbol" pitchFamily="18" charset="2"/>
                    </a:rPr>
                    <a:t></a:t>
                  </a:r>
                  <a:endParaRPr lang="en-US" altLang="zh-CN" b="1"/>
                </a:p>
              </p:txBody>
            </p:sp>
            <p:sp>
              <p:nvSpPr>
                <p:cNvPr id="68683" name="Rectangle 75"/>
                <p:cNvSpPr>
                  <a:spLocks noChangeArrowheads="1"/>
                </p:cNvSpPr>
                <p:nvPr/>
              </p:nvSpPr>
              <p:spPr bwMode="auto">
                <a:xfrm>
                  <a:off x="1609" y="1680"/>
                  <a:ext cx="384" cy="576"/>
                </a:xfrm>
                <a:prstGeom prst="rect">
                  <a:avLst/>
                </a:prstGeom>
                <a:noFill/>
                <a:ln w="25400">
                  <a:noFill/>
                  <a:miter lim="800000"/>
                  <a:headEnd/>
                  <a:tailEnd/>
                </a:ln>
                <a:effectLst/>
              </p:spPr>
              <p:txBody>
                <a:bodyPr wrap="none" lIns="0" tIns="46800" rIns="0" bIns="46800" anchor="ctr"/>
                <a:lstStyle/>
                <a:p>
                  <a:pPr algn="ctr"/>
                  <a:r>
                    <a:rPr lang="en-US" altLang="zh-CN" sz="3200" b="1">
                      <a:sym typeface="Symbol" pitchFamily="18" charset="2"/>
                    </a:rPr>
                    <a:t></a:t>
                  </a:r>
                </a:p>
                <a:p>
                  <a:pPr algn="ctr"/>
                  <a:r>
                    <a:rPr lang="en-US" altLang="zh-CN" sz="3200" b="1">
                      <a:sym typeface="Symbol" pitchFamily="18" charset="2"/>
                    </a:rPr>
                    <a:t></a:t>
                  </a:r>
                  <a:endParaRPr lang="en-US" altLang="zh-CN" sz="2800" b="1">
                    <a:sym typeface="Symbol" pitchFamily="18" charset="2"/>
                  </a:endParaRPr>
                </a:p>
              </p:txBody>
            </p:sp>
            <p:sp>
              <p:nvSpPr>
                <p:cNvPr id="68684" name="Rectangle 76"/>
                <p:cNvSpPr>
                  <a:spLocks noChangeArrowheads="1"/>
                </p:cNvSpPr>
                <p:nvPr/>
              </p:nvSpPr>
              <p:spPr bwMode="auto">
                <a:xfrm flipV="1">
                  <a:off x="1632" y="2160"/>
                  <a:ext cx="360" cy="336"/>
                </a:xfrm>
                <a:prstGeom prst="rect">
                  <a:avLst/>
                </a:prstGeom>
                <a:noFill/>
                <a:ln w="25400">
                  <a:noFill/>
                  <a:miter lim="800000"/>
                  <a:headEnd/>
                  <a:tailEnd/>
                </a:ln>
                <a:effectLst/>
              </p:spPr>
              <p:txBody>
                <a:bodyPr wrap="none" lIns="0" tIns="46800" rIns="0" bIns="46800" anchor="ctr"/>
                <a:lstStyle/>
                <a:p>
                  <a:pPr algn="ctr"/>
                  <a:r>
                    <a:rPr lang="en-US" altLang="zh-CN" sz="3200" b="1">
                      <a:sym typeface="Symbol" pitchFamily="18" charset="2"/>
                    </a:rPr>
                    <a:t></a:t>
                  </a:r>
                  <a:endParaRPr lang="en-US" altLang="zh-CN" b="1">
                    <a:sym typeface="Symbol" pitchFamily="18" charset="2"/>
                  </a:endParaRPr>
                </a:p>
                <a:p>
                  <a:pPr algn="ctr"/>
                  <a:endParaRPr lang="en-US" altLang="zh-CN" b="1">
                    <a:sym typeface="Symbol" pitchFamily="18" charset="2"/>
                  </a:endParaRPr>
                </a:p>
              </p:txBody>
            </p:sp>
          </p:grpSp>
        </p:grpSp>
        <p:grpSp>
          <p:nvGrpSpPr>
            <p:cNvPr id="17" name="Group 77"/>
            <p:cNvGrpSpPr>
              <a:grpSpLocks/>
            </p:cNvGrpSpPr>
            <p:nvPr/>
          </p:nvGrpSpPr>
          <p:grpSpPr bwMode="auto">
            <a:xfrm>
              <a:off x="4080" y="2880"/>
              <a:ext cx="866" cy="1200"/>
              <a:chOff x="480" y="864"/>
              <a:chExt cx="866" cy="1200"/>
            </a:xfrm>
          </p:grpSpPr>
          <p:sp>
            <p:nvSpPr>
              <p:cNvPr id="68686" name="Rectangle 78"/>
              <p:cNvSpPr>
                <a:spLocks noChangeArrowheads="1"/>
              </p:cNvSpPr>
              <p:nvPr/>
            </p:nvSpPr>
            <p:spPr bwMode="auto">
              <a:xfrm>
                <a:off x="480" y="864"/>
                <a:ext cx="720" cy="1056"/>
              </a:xfrm>
              <a:prstGeom prst="rect">
                <a:avLst/>
              </a:prstGeom>
              <a:solidFill>
                <a:srgbClr val="FFFFFF"/>
              </a:solidFill>
              <a:ln w="25400">
                <a:solidFill>
                  <a:schemeClr val="tx1"/>
                </a:solidFill>
                <a:miter lim="800000"/>
                <a:headEnd/>
                <a:tailEnd/>
              </a:ln>
              <a:effectLst/>
            </p:spPr>
            <p:txBody>
              <a:bodyPr wrap="none" lIns="0" tIns="46800" rIns="0" bIns="46800" anchor="ctr"/>
              <a:lstStyle/>
              <a:p>
                <a:endParaRPr lang="zh-CN" altLang="en-US"/>
              </a:p>
            </p:txBody>
          </p:sp>
          <p:sp>
            <p:nvSpPr>
              <p:cNvPr id="68687" name="Rectangle 79"/>
              <p:cNvSpPr>
                <a:spLocks noChangeArrowheads="1"/>
              </p:cNvSpPr>
              <p:nvPr/>
            </p:nvSpPr>
            <p:spPr bwMode="auto">
              <a:xfrm>
                <a:off x="528" y="912"/>
                <a:ext cx="720" cy="1056"/>
              </a:xfrm>
              <a:prstGeom prst="rect">
                <a:avLst/>
              </a:prstGeom>
              <a:solidFill>
                <a:srgbClr val="FFFFFF"/>
              </a:solidFill>
              <a:ln w="25400">
                <a:solidFill>
                  <a:schemeClr val="tx1"/>
                </a:solidFill>
                <a:miter lim="800000"/>
                <a:headEnd/>
                <a:tailEnd/>
              </a:ln>
              <a:effectLst/>
            </p:spPr>
            <p:txBody>
              <a:bodyPr wrap="none" lIns="0" tIns="46800" rIns="0" bIns="46800" anchor="ctr"/>
              <a:lstStyle/>
              <a:p>
                <a:endParaRPr lang="zh-CN" altLang="en-US"/>
              </a:p>
            </p:txBody>
          </p:sp>
          <p:sp>
            <p:nvSpPr>
              <p:cNvPr id="68688" name="Rectangle 80"/>
              <p:cNvSpPr>
                <a:spLocks noChangeArrowheads="1"/>
              </p:cNvSpPr>
              <p:nvPr/>
            </p:nvSpPr>
            <p:spPr bwMode="auto">
              <a:xfrm>
                <a:off x="576" y="960"/>
                <a:ext cx="720" cy="1056"/>
              </a:xfrm>
              <a:prstGeom prst="rect">
                <a:avLst/>
              </a:prstGeom>
              <a:solidFill>
                <a:srgbClr val="FFFFFF"/>
              </a:solidFill>
              <a:ln w="25400">
                <a:solidFill>
                  <a:schemeClr val="tx1"/>
                </a:solidFill>
                <a:miter lim="800000"/>
                <a:headEnd/>
                <a:tailEnd/>
              </a:ln>
              <a:effectLst/>
            </p:spPr>
            <p:txBody>
              <a:bodyPr wrap="none" lIns="0" tIns="46800" rIns="0" bIns="46800" anchor="ctr"/>
              <a:lstStyle/>
              <a:p>
                <a:endParaRPr lang="zh-CN" altLang="en-US"/>
              </a:p>
            </p:txBody>
          </p:sp>
          <p:sp>
            <p:nvSpPr>
              <p:cNvPr id="68689" name="Rectangle 81"/>
              <p:cNvSpPr>
                <a:spLocks noChangeArrowheads="1"/>
              </p:cNvSpPr>
              <p:nvPr/>
            </p:nvSpPr>
            <p:spPr bwMode="auto">
              <a:xfrm>
                <a:off x="625" y="1008"/>
                <a:ext cx="720" cy="1056"/>
              </a:xfrm>
              <a:prstGeom prst="rect">
                <a:avLst/>
              </a:prstGeom>
              <a:solidFill>
                <a:srgbClr val="FFFFFF"/>
              </a:solidFill>
              <a:ln w="25400">
                <a:solidFill>
                  <a:schemeClr val="tx1"/>
                </a:solidFill>
                <a:miter lim="800000"/>
                <a:headEnd/>
                <a:tailEnd/>
              </a:ln>
              <a:effectLst/>
            </p:spPr>
            <p:txBody>
              <a:bodyPr wrap="none" lIns="0" tIns="46800" rIns="0" bIns="46800" anchor="ctr"/>
              <a:lstStyle/>
              <a:p>
                <a:endParaRPr lang="zh-CN" altLang="en-US"/>
              </a:p>
            </p:txBody>
          </p:sp>
          <p:sp>
            <p:nvSpPr>
              <p:cNvPr id="68690" name="Rectangle 82"/>
              <p:cNvSpPr>
                <a:spLocks noChangeArrowheads="1"/>
              </p:cNvSpPr>
              <p:nvPr/>
            </p:nvSpPr>
            <p:spPr bwMode="auto">
              <a:xfrm>
                <a:off x="624" y="1078"/>
                <a:ext cx="241" cy="288"/>
              </a:xfrm>
              <a:prstGeom prst="rect">
                <a:avLst/>
              </a:prstGeom>
              <a:noFill/>
              <a:ln w="25400">
                <a:noFill/>
                <a:miter lim="800000"/>
                <a:headEnd/>
                <a:tailEnd/>
              </a:ln>
              <a:effectLst/>
            </p:spPr>
            <p:txBody>
              <a:bodyPr wrap="none" lIns="0" tIns="46800" rIns="0" bIns="46800" anchor="ctr"/>
              <a:lstStyle/>
              <a:p>
                <a:pPr algn="ctr">
                  <a:lnSpc>
                    <a:spcPct val="60000"/>
                  </a:lnSpc>
                </a:pPr>
                <a:r>
                  <a:rPr lang="en-US" altLang="zh-CN" sz="1800" b="1"/>
                  <a:t>2</a:t>
                </a:r>
              </a:p>
              <a:p>
                <a:pPr algn="ctr">
                  <a:lnSpc>
                    <a:spcPct val="60000"/>
                  </a:lnSpc>
                </a:pPr>
                <a:r>
                  <a:rPr lang="en-US" altLang="zh-CN" sz="1800" b="1">
                    <a:sym typeface="Symbol" pitchFamily="18" charset="2"/>
                  </a:rPr>
                  <a:t></a:t>
                </a:r>
                <a:endParaRPr lang="en-US" altLang="zh-CN" b="1"/>
              </a:p>
            </p:txBody>
          </p:sp>
          <p:sp>
            <p:nvSpPr>
              <p:cNvPr id="68691" name="Rectangle 83"/>
              <p:cNvSpPr>
                <a:spLocks noChangeArrowheads="1"/>
              </p:cNvSpPr>
              <p:nvPr/>
            </p:nvSpPr>
            <p:spPr bwMode="auto">
              <a:xfrm flipV="1">
                <a:off x="1105" y="1728"/>
                <a:ext cx="241" cy="288"/>
              </a:xfrm>
              <a:prstGeom prst="rect">
                <a:avLst/>
              </a:prstGeom>
              <a:noFill/>
              <a:ln w="25400">
                <a:noFill/>
                <a:miter lim="800000"/>
                <a:headEnd/>
                <a:tailEnd/>
              </a:ln>
              <a:effectLst/>
            </p:spPr>
            <p:txBody>
              <a:bodyPr wrap="none" lIns="0" tIns="46800" rIns="0" bIns="46800" anchor="ctr"/>
              <a:lstStyle/>
              <a:p>
                <a:pPr algn="ctr">
                  <a:lnSpc>
                    <a:spcPct val="60000"/>
                  </a:lnSpc>
                </a:pPr>
                <a:r>
                  <a:rPr lang="en-US" altLang="zh-CN" sz="1800" b="1"/>
                  <a:t>2</a:t>
                </a:r>
              </a:p>
              <a:p>
                <a:pPr algn="ctr">
                  <a:lnSpc>
                    <a:spcPct val="60000"/>
                  </a:lnSpc>
                </a:pPr>
                <a:r>
                  <a:rPr lang="en-US" altLang="zh-CN" sz="1800" b="1">
                    <a:sym typeface="Symbol" pitchFamily="18" charset="2"/>
                  </a:rPr>
                  <a:t></a:t>
                </a:r>
                <a:endParaRPr lang="en-US" altLang="zh-CN" b="1"/>
              </a:p>
            </p:txBody>
          </p:sp>
          <p:sp>
            <p:nvSpPr>
              <p:cNvPr id="68692" name="Rectangle 84"/>
              <p:cNvSpPr>
                <a:spLocks noChangeArrowheads="1"/>
              </p:cNvSpPr>
              <p:nvPr/>
            </p:nvSpPr>
            <p:spPr bwMode="auto">
              <a:xfrm>
                <a:off x="794" y="1104"/>
                <a:ext cx="384" cy="576"/>
              </a:xfrm>
              <a:prstGeom prst="rect">
                <a:avLst/>
              </a:prstGeom>
              <a:noFill/>
              <a:ln w="25400">
                <a:noFill/>
                <a:miter lim="800000"/>
                <a:headEnd/>
                <a:tailEnd/>
              </a:ln>
              <a:effectLst/>
            </p:spPr>
            <p:txBody>
              <a:bodyPr wrap="none" lIns="0" tIns="46800" rIns="0" bIns="46800" anchor="ctr"/>
              <a:lstStyle/>
              <a:p>
                <a:pPr algn="ctr"/>
                <a:r>
                  <a:rPr lang="en-US" altLang="zh-CN" sz="3200" b="1">
                    <a:sym typeface="Symbol" pitchFamily="18" charset="2"/>
                  </a:rPr>
                  <a:t></a:t>
                </a:r>
              </a:p>
              <a:p>
                <a:pPr algn="ctr"/>
                <a:endParaRPr lang="en-US" altLang="zh-CN" sz="2800" b="1">
                  <a:sym typeface="Symbol" pitchFamily="18" charset="2"/>
                </a:endParaRPr>
              </a:p>
            </p:txBody>
          </p:sp>
          <p:sp>
            <p:nvSpPr>
              <p:cNvPr id="68693" name="Rectangle 85"/>
              <p:cNvSpPr>
                <a:spLocks noChangeArrowheads="1"/>
              </p:cNvSpPr>
              <p:nvPr/>
            </p:nvSpPr>
            <p:spPr bwMode="auto">
              <a:xfrm flipV="1">
                <a:off x="817" y="1584"/>
                <a:ext cx="360" cy="336"/>
              </a:xfrm>
              <a:prstGeom prst="rect">
                <a:avLst/>
              </a:prstGeom>
              <a:noFill/>
              <a:ln w="25400">
                <a:noFill/>
                <a:miter lim="800000"/>
                <a:headEnd/>
                <a:tailEnd/>
              </a:ln>
              <a:effectLst/>
            </p:spPr>
            <p:txBody>
              <a:bodyPr wrap="none" lIns="0" tIns="46800" rIns="0" bIns="46800" anchor="ctr"/>
              <a:lstStyle/>
              <a:p>
                <a:pPr algn="ctr"/>
                <a:r>
                  <a:rPr lang="en-US" altLang="zh-CN" sz="3200" b="1">
                    <a:sym typeface="Symbol" pitchFamily="18" charset="2"/>
                  </a:rPr>
                  <a:t></a:t>
                </a:r>
                <a:endParaRPr lang="en-US" altLang="zh-CN" b="1">
                  <a:sym typeface="Symbol" pitchFamily="18" charset="2"/>
                </a:endParaRPr>
              </a:p>
              <a:p>
                <a:pPr algn="ctr"/>
                <a:endParaRPr lang="en-US" altLang="zh-CN" b="1">
                  <a:sym typeface="Symbol" pitchFamily="18" charset="2"/>
                </a:endParaRPr>
              </a:p>
            </p:txBody>
          </p:sp>
        </p:grpSp>
      </p:grpSp>
      <p:sp>
        <p:nvSpPr>
          <p:cNvPr id="68694" name="Text Box 86"/>
          <p:cNvSpPr txBox="1">
            <a:spLocks noChangeArrowheads="1"/>
          </p:cNvSpPr>
          <p:nvPr/>
        </p:nvSpPr>
        <p:spPr bwMode="auto">
          <a:xfrm>
            <a:off x="533400" y="4419600"/>
            <a:ext cx="4572000" cy="371513"/>
          </a:xfrm>
          <a:prstGeom prst="rect">
            <a:avLst/>
          </a:prstGeom>
          <a:noFill/>
          <a:ln w="25400">
            <a:noFill/>
            <a:miter lim="800000"/>
            <a:headEnd/>
            <a:tailEnd/>
          </a:ln>
          <a:effectLst/>
        </p:spPr>
        <p:txBody>
          <a:bodyPr lIns="0" tIns="46800" rIns="0" bIns="46800">
            <a:spAutoFit/>
          </a:bodyPr>
          <a:lstStyle/>
          <a:p>
            <a:pPr marL="388938" indent="-388938">
              <a:spcBef>
                <a:spcPct val="50000"/>
              </a:spcBef>
            </a:pPr>
            <a:r>
              <a:rPr lang="en-US" altLang="zh-CN" b="1" dirty="0">
                <a:sym typeface="Wingdings" pitchFamily="2" charset="2"/>
              </a:rPr>
              <a:t></a:t>
            </a:r>
            <a:r>
              <a:rPr lang="zh-CN" altLang="en-US" b="1" dirty="0">
                <a:solidFill>
                  <a:srgbClr val="3333FF"/>
                </a:solidFill>
                <a:sym typeface="Wingdings" pitchFamily="2" charset="2"/>
              </a:rPr>
              <a:t>再排花色</a:t>
            </a:r>
            <a:r>
              <a:rPr lang="en-US" altLang="zh-CN" b="1" dirty="0">
                <a:solidFill>
                  <a:srgbClr val="3333FF"/>
                </a:solidFill>
                <a:sym typeface="Wingdings" pitchFamily="2" charset="2"/>
              </a:rPr>
              <a:t>: </a:t>
            </a:r>
            <a:r>
              <a:rPr lang="zh-CN" altLang="en-US" b="1" dirty="0">
                <a:sym typeface="Wingdings" pitchFamily="2" charset="2"/>
              </a:rPr>
              <a:t>建立</a:t>
            </a:r>
            <a:r>
              <a:rPr lang="en-US" altLang="zh-CN" b="1" dirty="0">
                <a:sym typeface="Wingdings" pitchFamily="2" charset="2"/>
              </a:rPr>
              <a:t>4</a:t>
            </a:r>
            <a:r>
              <a:rPr lang="zh-CN" altLang="en-US" b="1" dirty="0">
                <a:sym typeface="Wingdings" pitchFamily="2" charset="2"/>
              </a:rPr>
              <a:t>个桶进行再“</a:t>
            </a:r>
            <a:r>
              <a:rPr lang="zh-CN" altLang="en-US" b="1" dirty="0">
                <a:solidFill>
                  <a:srgbClr val="3333FF"/>
                </a:solidFill>
                <a:sym typeface="Wingdings" pitchFamily="2" charset="2"/>
              </a:rPr>
              <a:t>分配</a:t>
            </a:r>
            <a:r>
              <a:rPr lang="zh-CN" altLang="en-US" b="1" dirty="0">
                <a:sym typeface="Wingdings" pitchFamily="2" charset="2"/>
              </a:rPr>
              <a:t>”；</a:t>
            </a:r>
            <a:endParaRPr lang="en-US" altLang="zh-CN" b="1" dirty="0">
              <a:sym typeface="Wingdings" pitchFamily="2" charset="2"/>
            </a:endParaRPr>
          </a:p>
        </p:txBody>
      </p:sp>
      <p:sp>
        <p:nvSpPr>
          <p:cNvPr id="89" name="Text Box 3"/>
          <p:cNvSpPr txBox="1">
            <a:spLocks noChangeArrowheads="1"/>
          </p:cNvSpPr>
          <p:nvPr/>
        </p:nvSpPr>
        <p:spPr bwMode="auto">
          <a:xfrm>
            <a:off x="428596" y="260648"/>
            <a:ext cx="4114800" cy="523220"/>
          </a:xfrm>
          <a:prstGeom prst="rect">
            <a:avLst/>
          </a:prstGeom>
          <a:noFill/>
          <a:ln w="9525">
            <a:noFill/>
            <a:miter lim="800000"/>
            <a:headEnd/>
            <a:tailEnd/>
          </a:ln>
          <a:effectLst/>
        </p:spPr>
        <p:txBody>
          <a:bodyPr wrap="square">
            <a:spAutoFit/>
          </a:bodyPr>
          <a:lstStyle/>
          <a:p>
            <a:pPr>
              <a:spcBef>
                <a:spcPct val="50000"/>
              </a:spcBef>
            </a:pPr>
            <a:r>
              <a:rPr lang="en-US" altLang="zh-CN" sz="2800" b="1" dirty="0">
                <a:solidFill>
                  <a:schemeClr val="hlink"/>
                </a:solidFill>
                <a:sym typeface="Wingdings" pitchFamily="2" charset="2"/>
              </a:rPr>
              <a:t></a:t>
            </a:r>
            <a:r>
              <a:rPr lang="zh-CN" altLang="en-US" sz="2000" b="1" dirty="0">
                <a:sym typeface="Wingdings" pitchFamily="2" charset="2"/>
              </a:rPr>
              <a:t>次</a:t>
            </a:r>
            <a:r>
              <a:rPr lang="zh-CN" altLang="en-US" sz="2000" b="1" dirty="0"/>
              <a:t>位优先法</a:t>
            </a:r>
            <a:r>
              <a:rPr lang="en-US" altLang="zh-CN" sz="2000" b="1" dirty="0"/>
              <a:t>(</a:t>
            </a:r>
            <a:r>
              <a:rPr lang="en-US" altLang="zh-CN" sz="2000" b="1" dirty="0">
                <a:solidFill>
                  <a:srgbClr val="3333FF"/>
                </a:solidFill>
              </a:rPr>
              <a:t>LSD</a:t>
            </a:r>
            <a:r>
              <a:rPr lang="en-US" altLang="zh-CN" sz="2000" b="1" dirty="0"/>
              <a:t> ) </a:t>
            </a:r>
            <a:r>
              <a:rPr lang="zh-CN" altLang="en-US" sz="2000" b="1" dirty="0"/>
              <a:t>排序</a:t>
            </a:r>
            <a:endParaRPr lang="en-US" altLang="zh-CN" sz="2000" b="1" dirty="0"/>
          </a:p>
        </p:txBody>
      </p:sp>
      <p:sp>
        <p:nvSpPr>
          <p:cNvPr id="90" name="Text Box 55"/>
          <p:cNvSpPr txBox="1">
            <a:spLocks noChangeArrowheads="1"/>
          </p:cNvSpPr>
          <p:nvPr/>
        </p:nvSpPr>
        <p:spPr bwMode="auto">
          <a:xfrm>
            <a:off x="571472" y="5000636"/>
            <a:ext cx="4953000" cy="371513"/>
          </a:xfrm>
          <a:prstGeom prst="rect">
            <a:avLst/>
          </a:prstGeom>
          <a:noFill/>
          <a:ln w="25400">
            <a:noFill/>
            <a:miter lim="800000"/>
            <a:headEnd/>
            <a:tailEnd/>
          </a:ln>
          <a:effectLst/>
        </p:spPr>
        <p:txBody>
          <a:bodyPr lIns="0" tIns="46800" rIns="0" bIns="46800">
            <a:spAutoFit/>
          </a:bodyPr>
          <a:lstStyle/>
          <a:p>
            <a:pPr>
              <a:spcBef>
                <a:spcPct val="50000"/>
              </a:spcBef>
            </a:pPr>
            <a:r>
              <a:rPr lang="en-US" altLang="zh-CN" sz="1400" b="1" dirty="0">
                <a:sym typeface="Wingdings" pitchFamily="2" charset="2"/>
              </a:rPr>
              <a:t>④</a:t>
            </a:r>
            <a:r>
              <a:rPr lang="en-US" altLang="zh-CN" b="1" dirty="0">
                <a:sym typeface="Wingdings" pitchFamily="2" charset="2"/>
              </a:rPr>
              <a:t> </a:t>
            </a:r>
            <a:r>
              <a:rPr lang="zh-CN" altLang="en-US" b="1" dirty="0">
                <a:sym typeface="Wingdings" pitchFamily="2" charset="2"/>
              </a:rPr>
              <a:t>再次“</a:t>
            </a:r>
            <a:r>
              <a:rPr lang="zh-CN" altLang="en-US" b="1" dirty="0">
                <a:solidFill>
                  <a:srgbClr val="3333FF"/>
                </a:solidFill>
                <a:sym typeface="Wingdings" pitchFamily="2" charset="2"/>
              </a:rPr>
              <a:t>收集</a:t>
            </a:r>
            <a:r>
              <a:rPr lang="zh-CN" altLang="en-US" b="1" dirty="0">
                <a:sym typeface="Wingdings" pitchFamily="2" charset="2"/>
              </a:rPr>
              <a:t>”它们成为一叠牌即告完成。</a:t>
            </a:r>
            <a:endParaRPr lang="en-US" altLang="zh-CN" b="1" dirty="0"/>
          </a:p>
        </p:txBody>
      </p:sp>
      <p:sp>
        <p:nvSpPr>
          <p:cNvPr id="93" name="Oval 87"/>
          <p:cNvSpPr>
            <a:spLocks noChangeArrowheads="1"/>
          </p:cNvSpPr>
          <p:nvPr/>
        </p:nvSpPr>
        <p:spPr bwMode="auto">
          <a:xfrm>
            <a:off x="1857356" y="2000240"/>
            <a:ext cx="5181600" cy="1371600"/>
          </a:xfrm>
          <a:prstGeom prst="ellipse">
            <a:avLst/>
          </a:prstGeom>
          <a:gradFill rotWithShape="0">
            <a:gsLst>
              <a:gs pos="0">
                <a:srgbClr val="CCFFCC">
                  <a:gamma/>
                  <a:shade val="81176"/>
                  <a:invGamma/>
                </a:srgbClr>
              </a:gs>
              <a:gs pos="50000">
                <a:srgbClr val="CCFFCC"/>
              </a:gs>
              <a:gs pos="100000">
                <a:srgbClr val="CCFFCC">
                  <a:gamma/>
                  <a:shade val="81176"/>
                  <a:invGamma/>
                </a:srgbClr>
              </a:gs>
            </a:gsLst>
            <a:lin ang="0" scaled="1"/>
          </a:gradFill>
          <a:ln w="25400">
            <a:solidFill>
              <a:srgbClr val="CCFFFF"/>
            </a:solidFill>
            <a:round/>
            <a:headEnd/>
            <a:tailEnd/>
          </a:ln>
          <a:effectLst/>
        </p:spPr>
        <p:txBody>
          <a:bodyPr wrap="none" lIns="90000" tIns="46800" rIns="90000" bIns="46800" anchor="ctr"/>
          <a:lstStyle/>
          <a:p>
            <a:pPr algn="ctr"/>
            <a:r>
              <a:rPr lang="zh-CN" altLang="en-US" sz="2400" b="1" dirty="0">
                <a:latin typeface="Arial" pitchFamily="34" charset="0"/>
              </a:rPr>
              <a:t>还不赶紧拿一副牌出来试试？</a:t>
            </a:r>
            <a:endParaRPr lang="en-US" altLang="zh-CN" sz="2400" b="1" dirty="0"/>
          </a:p>
        </p:txBody>
      </p:sp>
    </p:spTree>
    <p:extLst>
      <p:ext uri="{BB962C8B-B14F-4D97-AF65-F5344CB8AC3E}">
        <p14:creationId xmlns:p14="http://schemas.microsoft.com/office/powerpoint/2010/main" val="1304425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613"/>
                                        </p:tgtEl>
                                        <p:attrNameLst>
                                          <p:attrName>style.visibility</p:attrName>
                                        </p:attrNameLst>
                                      </p:cBhvr>
                                      <p:to>
                                        <p:strVal val="visible"/>
                                      </p:to>
                                    </p:set>
                                    <p:animEffect transition="in" filter="wipe(left)">
                                      <p:cBhvr>
                                        <p:cTn id="7" dur="500"/>
                                        <p:tgtEl>
                                          <p:spTgt spid="68613"/>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8663"/>
                                        </p:tgtEl>
                                        <p:attrNameLst>
                                          <p:attrName>style.visibility</p:attrName>
                                        </p:attrNameLst>
                                      </p:cBhvr>
                                      <p:to>
                                        <p:strVal val="visible"/>
                                      </p:to>
                                    </p:set>
                                    <p:animEffect transition="in" filter="wipe(left)">
                                      <p:cBhvr>
                                        <p:cTn id="17" dur="500"/>
                                        <p:tgtEl>
                                          <p:spTgt spid="68663"/>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strips(downRight)">
                                      <p:cBhvr>
                                        <p:cTn id="22" dur="500"/>
                                        <p:tgtEl>
                                          <p:spTgt spid="12"/>
                                        </p:tgtEl>
                                      </p:cBhvr>
                                    </p:animEffect>
                                  </p:childTnLst>
                                  <p:subTnLst>
                                    <p:audio>
                                      <p:cMediaNode>
                                        <p:cTn display="0" masterRel="sameClick">
                                          <p:stCondLst>
                                            <p:cond evt="begin" delay="0">
                                              <p:tn val="20"/>
                                            </p:cond>
                                          </p:stCondLst>
                                          <p:endCondLst>
                                            <p:cond evt="onStopAudio" delay="0">
                                              <p:tgtEl>
                                                <p:sldTgt/>
                                              </p:tgtEl>
                                            </p:cond>
                                          </p:endCondLst>
                                        </p:cTn>
                                        <p:tgtEl>
                                          <p:sndTgt r:embed="rId3" name="CASHREG.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8694"/>
                                        </p:tgtEl>
                                        <p:attrNameLst>
                                          <p:attrName>style.visibility</p:attrName>
                                        </p:attrNameLst>
                                      </p:cBhvr>
                                      <p:to>
                                        <p:strVal val="visible"/>
                                      </p:to>
                                    </p:set>
                                    <p:animEffect transition="in" filter="wipe(left)">
                                      <p:cBhvr>
                                        <p:cTn id="27" dur="500"/>
                                        <p:tgtEl>
                                          <p:spTgt spid="68694"/>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wipe(left)">
                                      <p:cBhvr>
                                        <p:cTn id="32" dur="500"/>
                                        <p:tgtEl>
                                          <p:spTgt spid="90"/>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AV"/>
                                        </p:tgtEl>
                                      </p:cMediaNode>
                                    </p:audio>
                                  </p:subTnLst>
                                </p:cTn>
                              </p:par>
                            </p:childTnLst>
                          </p:cTn>
                        </p:par>
                      </p:childTnLst>
                    </p:cTn>
                  </p:par>
                  <p:par>
                    <p:cTn id="33" fill="hold">
                      <p:stCondLst>
                        <p:cond delay="indefinite"/>
                      </p:stCondLst>
                      <p:childTnLst>
                        <p:par>
                          <p:cTn id="34" fill="hold">
                            <p:stCondLst>
                              <p:cond delay="0"/>
                            </p:stCondLst>
                            <p:childTnLst>
                              <p:par>
                                <p:cTn id="35" presetID="45" presetClass="entr" presetSubtype="0" fill="hold" grpId="0" nodeType="clickEffect">
                                  <p:stCondLst>
                                    <p:cond delay="0"/>
                                  </p:stCondLst>
                                  <p:iterate type="lt">
                                    <p:tmPct val="10000"/>
                                  </p:iterate>
                                  <p:childTnLst>
                                    <p:set>
                                      <p:cBhvr>
                                        <p:cTn id="36" dur="1" fill="hold">
                                          <p:stCondLst>
                                            <p:cond delay="0"/>
                                          </p:stCondLst>
                                        </p:cTn>
                                        <p:tgtEl>
                                          <p:spTgt spid="93"/>
                                        </p:tgtEl>
                                        <p:attrNameLst>
                                          <p:attrName>style.visibility</p:attrName>
                                        </p:attrNameLst>
                                      </p:cBhvr>
                                      <p:to>
                                        <p:strVal val="visible"/>
                                      </p:to>
                                    </p:set>
                                    <p:animEffect transition="in" filter="fade">
                                      <p:cBhvr>
                                        <p:cTn id="37" dur="2000"/>
                                        <p:tgtEl>
                                          <p:spTgt spid="93"/>
                                        </p:tgtEl>
                                      </p:cBhvr>
                                    </p:animEffect>
                                    <p:anim calcmode="lin" valueType="num">
                                      <p:cBhvr>
                                        <p:cTn id="38" dur="2000" fill="hold"/>
                                        <p:tgtEl>
                                          <p:spTgt spid="93"/>
                                        </p:tgtEl>
                                        <p:attrNameLst>
                                          <p:attrName>ppt_w</p:attrName>
                                        </p:attrNameLst>
                                      </p:cBhvr>
                                      <p:tavLst>
                                        <p:tav tm="0" fmla="#ppt_w*sin(2.5*pi*$)">
                                          <p:val>
                                            <p:fltVal val="0"/>
                                          </p:val>
                                        </p:tav>
                                        <p:tav tm="100000">
                                          <p:val>
                                            <p:fltVal val="1"/>
                                          </p:val>
                                        </p:tav>
                                      </p:tavLst>
                                    </p:anim>
                                    <p:anim calcmode="lin" valueType="num">
                                      <p:cBhvr>
                                        <p:cTn id="39" dur="2000" fill="hold"/>
                                        <p:tgtEl>
                                          <p:spTgt spid="93"/>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35"/>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3" grpId="0" autoUpdateAnimBg="0"/>
      <p:bldP spid="68663" grpId="0" autoUpdateAnimBg="0"/>
      <p:bldP spid="68694" grpId="0" autoUpdateAnimBg="0"/>
      <p:bldP spid="90" grpId="0" autoUpdateAnimBg="0"/>
      <p:bldP spid="93"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304800" y="935164"/>
            <a:ext cx="8077200" cy="707886"/>
          </a:xfrm>
          <a:prstGeom prst="rect">
            <a:avLst/>
          </a:prstGeom>
          <a:noFill/>
          <a:ln w="9525">
            <a:noFill/>
            <a:miter lim="800000"/>
            <a:headEnd/>
            <a:tailEnd/>
          </a:ln>
          <a:effectLst/>
        </p:spPr>
        <p:txBody>
          <a:bodyPr>
            <a:spAutoFit/>
          </a:bodyPr>
          <a:lstStyle/>
          <a:p>
            <a:pPr marL="292100" indent="-292100"/>
            <a:r>
              <a:rPr lang="en-US" altLang="zh-CN" b="1" dirty="0">
                <a:ea typeface="MS Hei" pitchFamily="49" charset="-122"/>
              </a:rPr>
              <a:t>〖</a:t>
            </a:r>
            <a:r>
              <a:rPr lang="zh-CN" altLang="en-US" b="1" dirty="0">
                <a:ea typeface="MS Hei" pitchFamily="49" charset="-122"/>
              </a:rPr>
              <a:t>例</a:t>
            </a:r>
            <a:r>
              <a:rPr lang="en-US" altLang="zh-CN" b="1" dirty="0">
                <a:ea typeface="MS Hei" pitchFamily="49" charset="-122"/>
              </a:rPr>
              <a:t>〗 </a:t>
            </a:r>
            <a:r>
              <a:rPr lang="zh-CN" altLang="en-US" b="1" dirty="0">
                <a:ea typeface="MS Hei" pitchFamily="49" charset="-122"/>
              </a:rPr>
              <a:t>给定</a:t>
            </a:r>
            <a:r>
              <a:rPr lang="en-US" altLang="zh-CN" sz="2000" b="1" dirty="0">
                <a:ea typeface="MS Hei" pitchFamily="49" charset="-122"/>
              </a:rPr>
              <a:t> </a:t>
            </a:r>
            <a:r>
              <a:rPr lang="en-US" altLang="zh-CN" sz="2000" b="1" i="1" dirty="0">
                <a:solidFill>
                  <a:schemeClr val="hlink"/>
                </a:solidFill>
                <a:ea typeface="MS Hei" pitchFamily="49" charset="-122"/>
              </a:rPr>
              <a:t>N</a:t>
            </a:r>
            <a:r>
              <a:rPr lang="en-US" altLang="zh-CN" sz="2000" b="1" dirty="0">
                <a:ea typeface="MS Hei" pitchFamily="49" charset="-122"/>
              </a:rPr>
              <a:t> = 10 </a:t>
            </a:r>
            <a:r>
              <a:rPr lang="zh-CN" altLang="en-US" sz="2000" b="1" dirty="0">
                <a:ea typeface="MS Hei" pitchFamily="49" charset="-122"/>
              </a:rPr>
              <a:t>个整数，范围介于</a:t>
            </a:r>
            <a:r>
              <a:rPr lang="en-US" altLang="zh-CN" sz="2000" b="1" dirty="0">
                <a:ea typeface="MS Hei" pitchFamily="49" charset="-122"/>
              </a:rPr>
              <a:t> 0 </a:t>
            </a:r>
            <a:r>
              <a:rPr lang="zh-CN" altLang="en-US" sz="2000" b="1" dirty="0">
                <a:ea typeface="MS Hei" pitchFamily="49" charset="-122"/>
              </a:rPr>
              <a:t>到</a:t>
            </a:r>
            <a:r>
              <a:rPr lang="en-US" altLang="zh-CN" sz="2000" b="1" dirty="0">
                <a:ea typeface="MS Hei" pitchFamily="49" charset="-122"/>
              </a:rPr>
              <a:t> 999 ( </a:t>
            </a:r>
            <a:r>
              <a:rPr lang="en-US" altLang="zh-CN" sz="2000" b="1" i="1" dirty="0">
                <a:solidFill>
                  <a:schemeClr val="hlink"/>
                </a:solidFill>
                <a:ea typeface="MS Hei" pitchFamily="49" charset="-122"/>
              </a:rPr>
              <a:t>M</a:t>
            </a:r>
            <a:r>
              <a:rPr lang="en-US" altLang="zh-CN" sz="2000" b="1" i="1" dirty="0">
                <a:ea typeface="MS Hei" pitchFamily="49" charset="-122"/>
              </a:rPr>
              <a:t> </a:t>
            </a:r>
            <a:r>
              <a:rPr lang="en-US" altLang="zh-CN" sz="2000" b="1" dirty="0">
                <a:ea typeface="MS Hei" pitchFamily="49" charset="-122"/>
              </a:rPr>
              <a:t>= 1000 ) </a:t>
            </a:r>
            <a:r>
              <a:rPr lang="zh-CN" altLang="en-US" sz="2000" b="1" dirty="0">
                <a:ea typeface="MS Hei" pitchFamily="49" charset="-122"/>
              </a:rPr>
              <a:t>之间。是否可以在</a:t>
            </a:r>
            <a:r>
              <a:rPr lang="zh-CN" altLang="en-US" sz="2000" b="1" dirty="0">
                <a:solidFill>
                  <a:srgbClr val="3333FF"/>
                </a:solidFill>
                <a:ea typeface="MS Hei" pitchFamily="49" charset="-122"/>
              </a:rPr>
              <a:t>线性的时间</a:t>
            </a:r>
            <a:r>
              <a:rPr lang="zh-CN" altLang="en-US" sz="2000" b="1" dirty="0">
                <a:ea typeface="MS Hei" pitchFamily="49" charset="-122"/>
              </a:rPr>
              <a:t>内把它们排序 </a:t>
            </a:r>
            <a:r>
              <a:rPr lang="en-US" altLang="zh-CN" sz="2000" b="1" dirty="0">
                <a:ea typeface="MS Hei" pitchFamily="49" charset="-122"/>
              </a:rPr>
              <a:t>?</a:t>
            </a:r>
          </a:p>
        </p:txBody>
      </p:sp>
      <p:sp>
        <p:nvSpPr>
          <p:cNvPr id="65539" name="Text Box 3"/>
          <p:cNvSpPr txBox="1">
            <a:spLocks noChangeArrowheads="1"/>
          </p:cNvSpPr>
          <p:nvPr/>
        </p:nvSpPr>
        <p:spPr bwMode="auto">
          <a:xfrm>
            <a:off x="395536" y="375047"/>
            <a:ext cx="3786214" cy="461665"/>
          </a:xfrm>
          <a:prstGeom prst="rect">
            <a:avLst/>
          </a:prstGeom>
          <a:noFill/>
          <a:ln w="9525">
            <a:noFill/>
            <a:miter lim="800000"/>
            <a:headEnd/>
            <a:tailEnd/>
          </a:ln>
          <a:effectLst/>
        </p:spPr>
        <p:txBody>
          <a:bodyPr wrap="square">
            <a:spAutoFit/>
          </a:bodyPr>
          <a:lstStyle/>
          <a:p>
            <a:pPr>
              <a:spcBef>
                <a:spcPct val="50000"/>
              </a:spcBef>
            </a:pPr>
            <a:r>
              <a:rPr lang="en-US" altLang="zh-CN" sz="2400" b="1" dirty="0">
                <a:sym typeface="Wingdings" pitchFamily="2" charset="2"/>
              </a:rPr>
              <a:t>7.6.3 </a:t>
            </a:r>
            <a:r>
              <a:rPr lang="zh-CN" altLang="en-US" sz="2400" b="1" dirty="0">
                <a:sym typeface="Wingdings" pitchFamily="2" charset="2"/>
              </a:rPr>
              <a:t>单关键字的</a:t>
            </a:r>
            <a:r>
              <a:rPr lang="zh-CN" altLang="en-US" sz="2400" b="1" dirty="0"/>
              <a:t>基数排序</a:t>
            </a:r>
            <a:endParaRPr lang="en-US" altLang="zh-CN" sz="2400" b="1" dirty="0"/>
          </a:p>
        </p:txBody>
      </p:sp>
      <p:sp>
        <p:nvSpPr>
          <p:cNvPr id="65540" name="Text Box 4"/>
          <p:cNvSpPr txBox="1">
            <a:spLocks noChangeArrowheads="1"/>
          </p:cNvSpPr>
          <p:nvPr/>
        </p:nvSpPr>
        <p:spPr bwMode="auto">
          <a:xfrm>
            <a:off x="457200" y="1660525"/>
            <a:ext cx="6686568" cy="400110"/>
          </a:xfrm>
          <a:prstGeom prst="rect">
            <a:avLst/>
          </a:prstGeom>
          <a:noFill/>
          <a:ln w="9525">
            <a:noFill/>
            <a:miter lim="800000"/>
            <a:headEnd/>
            <a:tailEnd/>
          </a:ln>
          <a:effectLst/>
        </p:spPr>
        <p:txBody>
          <a:bodyPr wrap="square">
            <a:spAutoFit/>
          </a:bodyPr>
          <a:lstStyle/>
          <a:p>
            <a:pPr>
              <a:spcBef>
                <a:spcPct val="50000"/>
              </a:spcBef>
            </a:pPr>
            <a:r>
              <a:rPr lang="zh-CN" altLang="en-US" sz="2000" b="1" dirty="0">
                <a:solidFill>
                  <a:schemeClr val="hlink"/>
                </a:solidFill>
              </a:rPr>
              <a:t>输入</a:t>
            </a:r>
            <a:r>
              <a:rPr lang="en-US" altLang="zh-CN" sz="2000" b="1" dirty="0">
                <a:solidFill>
                  <a:schemeClr val="hlink"/>
                </a:solidFill>
              </a:rPr>
              <a:t>:</a:t>
            </a:r>
            <a:r>
              <a:rPr lang="en-US" altLang="zh-CN" sz="2000" b="1" dirty="0"/>
              <a:t>  64, 8, 216, 512, 27, 729, 0, 1, 343, 125</a:t>
            </a:r>
          </a:p>
        </p:txBody>
      </p:sp>
      <p:grpSp>
        <p:nvGrpSpPr>
          <p:cNvPr id="2" name="Group 5"/>
          <p:cNvGrpSpPr>
            <a:grpSpLocks/>
          </p:cNvGrpSpPr>
          <p:nvPr/>
        </p:nvGrpSpPr>
        <p:grpSpPr bwMode="auto">
          <a:xfrm>
            <a:off x="761972" y="2317751"/>
            <a:ext cx="5910263" cy="366713"/>
            <a:chOff x="789" y="1438"/>
            <a:chExt cx="3723" cy="231"/>
          </a:xfrm>
        </p:grpSpPr>
        <p:sp>
          <p:nvSpPr>
            <p:cNvPr id="65542" name="Rectangle 6"/>
            <p:cNvSpPr>
              <a:spLocks noChangeArrowheads="1"/>
            </p:cNvSpPr>
            <p:nvPr/>
          </p:nvSpPr>
          <p:spPr bwMode="auto">
            <a:xfrm>
              <a:off x="1152" y="1440"/>
              <a:ext cx="336" cy="192"/>
            </a:xfrm>
            <a:prstGeom prst="rect">
              <a:avLst/>
            </a:prstGeom>
            <a:noFill/>
            <a:ln w="9525">
              <a:solidFill>
                <a:schemeClr val="tx1"/>
              </a:solidFill>
              <a:miter lim="800000"/>
              <a:headEnd/>
              <a:tailEnd/>
            </a:ln>
            <a:effectLst/>
          </p:spPr>
          <p:txBody>
            <a:bodyPr wrap="none" anchor="ctr"/>
            <a:lstStyle/>
            <a:p>
              <a:pPr algn="ctr"/>
              <a:r>
                <a:rPr lang="en-US" altLang="zh-CN" sz="1800" b="1"/>
                <a:t>0</a:t>
              </a:r>
            </a:p>
          </p:txBody>
        </p:sp>
        <p:sp>
          <p:nvSpPr>
            <p:cNvPr id="65543" name="Text Box 7"/>
            <p:cNvSpPr txBox="1">
              <a:spLocks noChangeArrowheads="1"/>
            </p:cNvSpPr>
            <p:nvPr/>
          </p:nvSpPr>
          <p:spPr bwMode="auto">
            <a:xfrm>
              <a:off x="789" y="1438"/>
              <a:ext cx="624" cy="231"/>
            </a:xfrm>
            <a:prstGeom prst="rect">
              <a:avLst/>
            </a:prstGeom>
            <a:noFill/>
            <a:ln w="9525">
              <a:noFill/>
              <a:miter lim="800000"/>
              <a:headEnd/>
              <a:tailEnd/>
            </a:ln>
            <a:effectLst/>
          </p:spPr>
          <p:txBody>
            <a:bodyPr>
              <a:spAutoFit/>
            </a:bodyPr>
            <a:lstStyle/>
            <a:p>
              <a:pPr>
                <a:spcBef>
                  <a:spcPct val="50000"/>
                </a:spcBef>
              </a:pPr>
              <a:r>
                <a:rPr lang="zh-CN" altLang="en-US" sz="1800" b="1" dirty="0">
                  <a:solidFill>
                    <a:schemeClr val="hlink"/>
                  </a:solidFill>
                </a:rPr>
                <a:t>桶：</a:t>
              </a:r>
              <a:endParaRPr lang="en-US" altLang="zh-CN" sz="1800" b="1" dirty="0">
                <a:solidFill>
                  <a:schemeClr val="hlink"/>
                </a:solidFill>
              </a:endParaRPr>
            </a:p>
          </p:txBody>
        </p:sp>
        <p:sp>
          <p:nvSpPr>
            <p:cNvPr id="65544" name="Rectangle 8"/>
            <p:cNvSpPr>
              <a:spLocks noChangeArrowheads="1"/>
            </p:cNvSpPr>
            <p:nvPr/>
          </p:nvSpPr>
          <p:spPr bwMode="auto">
            <a:xfrm>
              <a:off x="1488" y="1440"/>
              <a:ext cx="336" cy="192"/>
            </a:xfrm>
            <a:prstGeom prst="rect">
              <a:avLst/>
            </a:prstGeom>
            <a:noFill/>
            <a:ln w="9525">
              <a:solidFill>
                <a:schemeClr val="tx1"/>
              </a:solidFill>
              <a:miter lim="800000"/>
              <a:headEnd/>
              <a:tailEnd/>
            </a:ln>
            <a:effectLst/>
          </p:spPr>
          <p:txBody>
            <a:bodyPr wrap="none" anchor="ctr"/>
            <a:lstStyle/>
            <a:p>
              <a:pPr algn="ctr"/>
              <a:r>
                <a:rPr lang="en-US" altLang="zh-CN" sz="1800" b="1"/>
                <a:t>1</a:t>
              </a:r>
            </a:p>
          </p:txBody>
        </p:sp>
        <p:sp>
          <p:nvSpPr>
            <p:cNvPr id="65545" name="Rectangle 9"/>
            <p:cNvSpPr>
              <a:spLocks noChangeArrowheads="1"/>
            </p:cNvSpPr>
            <p:nvPr/>
          </p:nvSpPr>
          <p:spPr bwMode="auto">
            <a:xfrm>
              <a:off x="1824" y="1440"/>
              <a:ext cx="336" cy="192"/>
            </a:xfrm>
            <a:prstGeom prst="rect">
              <a:avLst/>
            </a:prstGeom>
            <a:noFill/>
            <a:ln w="9525">
              <a:solidFill>
                <a:schemeClr val="tx1"/>
              </a:solidFill>
              <a:miter lim="800000"/>
              <a:headEnd/>
              <a:tailEnd/>
            </a:ln>
            <a:effectLst/>
          </p:spPr>
          <p:txBody>
            <a:bodyPr wrap="none" anchor="ctr"/>
            <a:lstStyle/>
            <a:p>
              <a:pPr algn="ctr"/>
              <a:r>
                <a:rPr lang="en-US" altLang="zh-CN" sz="1800" b="1"/>
                <a:t>2</a:t>
              </a:r>
            </a:p>
          </p:txBody>
        </p:sp>
        <p:sp>
          <p:nvSpPr>
            <p:cNvPr id="65546" name="Rectangle 10"/>
            <p:cNvSpPr>
              <a:spLocks noChangeArrowheads="1"/>
            </p:cNvSpPr>
            <p:nvPr/>
          </p:nvSpPr>
          <p:spPr bwMode="auto">
            <a:xfrm>
              <a:off x="2160" y="1440"/>
              <a:ext cx="336" cy="192"/>
            </a:xfrm>
            <a:prstGeom prst="rect">
              <a:avLst/>
            </a:prstGeom>
            <a:noFill/>
            <a:ln w="9525">
              <a:solidFill>
                <a:schemeClr val="tx1"/>
              </a:solidFill>
              <a:miter lim="800000"/>
              <a:headEnd/>
              <a:tailEnd/>
            </a:ln>
            <a:effectLst/>
          </p:spPr>
          <p:txBody>
            <a:bodyPr wrap="none" anchor="ctr"/>
            <a:lstStyle/>
            <a:p>
              <a:pPr algn="ctr"/>
              <a:r>
                <a:rPr lang="en-US" altLang="zh-CN" sz="1800" b="1"/>
                <a:t>3</a:t>
              </a:r>
            </a:p>
          </p:txBody>
        </p:sp>
        <p:sp>
          <p:nvSpPr>
            <p:cNvPr id="65547" name="Rectangle 11"/>
            <p:cNvSpPr>
              <a:spLocks noChangeArrowheads="1"/>
            </p:cNvSpPr>
            <p:nvPr/>
          </p:nvSpPr>
          <p:spPr bwMode="auto">
            <a:xfrm>
              <a:off x="2496" y="1440"/>
              <a:ext cx="336" cy="192"/>
            </a:xfrm>
            <a:prstGeom prst="rect">
              <a:avLst/>
            </a:prstGeom>
            <a:noFill/>
            <a:ln w="9525">
              <a:solidFill>
                <a:schemeClr val="tx1"/>
              </a:solidFill>
              <a:miter lim="800000"/>
              <a:headEnd/>
              <a:tailEnd/>
            </a:ln>
            <a:effectLst/>
          </p:spPr>
          <p:txBody>
            <a:bodyPr wrap="none" anchor="ctr"/>
            <a:lstStyle/>
            <a:p>
              <a:pPr algn="ctr"/>
              <a:r>
                <a:rPr lang="en-US" altLang="zh-CN" sz="1800" b="1"/>
                <a:t>4</a:t>
              </a:r>
            </a:p>
          </p:txBody>
        </p:sp>
        <p:sp>
          <p:nvSpPr>
            <p:cNvPr id="65548" name="Rectangle 12"/>
            <p:cNvSpPr>
              <a:spLocks noChangeArrowheads="1"/>
            </p:cNvSpPr>
            <p:nvPr/>
          </p:nvSpPr>
          <p:spPr bwMode="auto">
            <a:xfrm>
              <a:off x="2832" y="1440"/>
              <a:ext cx="336" cy="192"/>
            </a:xfrm>
            <a:prstGeom prst="rect">
              <a:avLst/>
            </a:prstGeom>
            <a:noFill/>
            <a:ln w="9525">
              <a:solidFill>
                <a:schemeClr val="tx1"/>
              </a:solidFill>
              <a:miter lim="800000"/>
              <a:headEnd/>
              <a:tailEnd/>
            </a:ln>
            <a:effectLst/>
          </p:spPr>
          <p:txBody>
            <a:bodyPr wrap="none" anchor="ctr"/>
            <a:lstStyle/>
            <a:p>
              <a:pPr algn="ctr"/>
              <a:r>
                <a:rPr lang="en-US" altLang="zh-CN" sz="1800" b="1"/>
                <a:t>5</a:t>
              </a:r>
            </a:p>
          </p:txBody>
        </p:sp>
        <p:sp>
          <p:nvSpPr>
            <p:cNvPr id="65549" name="Rectangle 13"/>
            <p:cNvSpPr>
              <a:spLocks noChangeArrowheads="1"/>
            </p:cNvSpPr>
            <p:nvPr/>
          </p:nvSpPr>
          <p:spPr bwMode="auto">
            <a:xfrm>
              <a:off x="3168" y="1440"/>
              <a:ext cx="336" cy="192"/>
            </a:xfrm>
            <a:prstGeom prst="rect">
              <a:avLst/>
            </a:prstGeom>
            <a:noFill/>
            <a:ln w="9525">
              <a:solidFill>
                <a:schemeClr val="tx1"/>
              </a:solidFill>
              <a:miter lim="800000"/>
              <a:headEnd/>
              <a:tailEnd/>
            </a:ln>
            <a:effectLst/>
          </p:spPr>
          <p:txBody>
            <a:bodyPr wrap="none" anchor="ctr"/>
            <a:lstStyle/>
            <a:p>
              <a:pPr algn="ctr"/>
              <a:r>
                <a:rPr lang="en-US" altLang="zh-CN" sz="1800" b="1"/>
                <a:t>6</a:t>
              </a:r>
            </a:p>
          </p:txBody>
        </p:sp>
        <p:sp>
          <p:nvSpPr>
            <p:cNvPr id="65550" name="Rectangle 14"/>
            <p:cNvSpPr>
              <a:spLocks noChangeArrowheads="1"/>
            </p:cNvSpPr>
            <p:nvPr/>
          </p:nvSpPr>
          <p:spPr bwMode="auto">
            <a:xfrm>
              <a:off x="3504" y="1440"/>
              <a:ext cx="336" cy="192"/>
            </a:xfrm>
            <a:prstGeom prst="rect">
              <a:avLst/>
            </a:prstGeom>
            <a:noFill/>
            <a:ln w="9525">
              <a:solidFill>
                <a:schemeClr val="tx1"/>
              </a:solidFill>
              <a:miter lim="800000"/>
              <a:headEnd/>
              <a:tailEnd/>
            </a:ln>
            <a:effectLst/>
          </p:spPr>
          <p:txBody>
            <a:bodyPr wrap="none" anchor="ctr"/>
            <a:lstStyle/>
            <a:p>
              <a:pPr algn="ctr"/>
              <a:r>
                <a:rPr lang="en-US" altLang="zh-CN" sz="1800" b="1"/>
                <a:t>7</a:t>
              </a:r>
            </a:p>
          </p:txBody>
        </p:sp>
        <p:sp>
          <p:nvSpPr>
            <p:cNvPr id="65551" name="Rectangle 15"/>
            <p:cNvSpPr>
              <a:spLocks noChangeArrowheads="1"/>
            </p:cNvSpPr>
            <p:nvPr/>
          </p:nvSpPr>
          <p:spPr bwMode="auto">
            <a:xfrm>
              <a:off x="3840" y="1440"/>
              <a:ext cx="336" cy="192"/>
            </a:xfrm>
            <a:prstGeom prst="rect">
              <a:avLst/>
            </a:prstGeom>
            <a:noFill/>
            <a:ln w="9525">
              <a:solidFill>
                <a:schemeClr val="tx1"/>
              </a:solidFill>
              <a:miter lim="800000"/>
              <a:headEnd/>
              <a:tailEnd/>
            </a:ln>
            <a:effectLst/>
          </p:spPr>
          <p:txBody>
            <a:bodyPr wrap="none" anchor="ctr"/>
            <a:lstStyle/>
            <a:p>
              <a:pPr algn="ctr"/>
              <a:r>
                <a:rPr lang="en-US" altLang="zh-CN" sz="1800" b="1"/>
                <a:t>8</a:t>
              </a:r>
            </a:p>
          </p:txBody>
        </p:sp>
        <p:sp>
          <p:nvSpPr>
            <p:cNvPr id="65552" name="Rectangle 16"/>
            <p:cNvSpPr>
              <a:spLocks noChangeArrowheads="1"/>
            </p:cNvSpPr>
            <p:nvPr/>
          </p:nvSpPr>
          <p:spPr bwMode="auto">
            <a:xfrm>
              <a:off x="4176" y="1440"/>
              <a:ext cx="336" cy="192"/>
            </a:xfrm>
            <a:prstGeom prst="rect">
              <a:avLst/>
            </a:prstGeom>
            <a:noFill/>
            <a:ln w="9525">
              <a:solidFill>
                <a:schemeClr val="tx1"/>
              </a:solidFill>
              <a:miter lim="800000"/>
              <a:headEnd/>
              <a:tailEnd/>
            </a:ln>
            <a:effectLst/>
          </p:spPr>
          <p:txBody>
            <a:bodyPr wrap="none" anchor="ctr"/>
            <a:lstStyle/>
            <a:p>
              <a:pPr algn="ctr"/>
              <a:r>
                <a:rPr lang="en-US" altLang="zh-CN" sz="1800" b="1"/>
                <a:t>9</a:t>
              </a:r>
            </a:p>
          </p:txBody>
        </p:sp>
      </p:grpSp>
      <p:sp>
        <p:nvSpPr>
          <p:cNvPr id="65553" name="Text Box 17"/>
          <p:cNvSpPr txBox="1">
            <a:spLocks noChangeArrowheads="1"/>
          </p:cNvSpPr>
          <p:nvPr/>
        </p:nvSpPr>
        <p:spPr bwMode="auto">
          <a:xfrm>
            <a:off x="5715008" y="1357298"/>
            <a:ext cx="3000396" cy="646331"/>
          </a:xfrm>
          <a:prstGeom prst="rect">
            <a:avLst/>
          </a:prstGeom>
          <a:noFill/>
          <a:ln w="9525">
            <a:noFill/>
            <a:miter lim="800000"/>
            <a:headEnd/>
            <a:tailEnd/>
          </a:ln>
          <a:effectLst/>
        </p:spPr>
        <p:txBody>
          <a:bodyPr wrap="square">
            <a:spAutoFit/>
          </a:bodyPr>
          <a:lstStyle/>
          <a:p>
            <a:pPr>
              <a:spcBef>
                <a:spcPct val="50000"/>
              </a:spcBef>
            </a:pPr>
            <a:r>
              <a:rPr lang="zh-CN" altLang="en-US" b="1" i="1" dirty="0"/>
              <a:t>（</a:t>
            </a:r>
            <a:r>
              <a:rPr lang="en-US" altLang="zh-CN" b="1" i="1" dirty="0"/>
              <a:t>3</a:t>
            </a:r>
            <a:r>
              <a:rPr lang="zh-CN" altLang="en-US" b="1" i="1" dirty="0"/>
              <a:t>位数可以看成个</a:t>
            </a:r>
            <a:r>
              <a:rPr lang="en-US" altLang="zh-CN" b="1" i="1" dirty="0"/>
              <a:t>3</a:t>
            </a:r>
            <a:r>
              <a:rPr lang="zh-CN" altLang="en-US" b="1" i="1" dirty="0"/>
              <a:t>关键字，按“</a:t>
            </a:r>
            <a:r>
              <a:rPr lang="zh-CN" altLang="en-US" b="1" i="1" dirty="0">
                <a:solidFill>
                  <a:srgbClr val="3333FF"/>
                </a:solidFill>
              </a:rPr>
              <a:t>次位优先法</a:t>
            </a:r>
            <a:r>
              <a:rPr lang="zh-CN" altLang="en-US" b="1" i="1" dirty="0"/>
              <a:t>”排序）</a:t>
            </a:r>
            <a:endParaRPr lang="en-US" altLang="zh-CN" b="1" i="1" dirty="0"/>
          </a:p>
        </p:txBody>
      </p:sp>
      <p:grpSp>
        <p:nvGrpSpPr>
          <p:cNvPr id="3" name="Group 18"/>
          <p:cNvGrpSpPr>
            <a:grpSpLocks/>
          </p:cNvGrpSpPr>
          <p:nvPr/>
        </p:nvGrpSpPr>
        <p:grpSpPr bwMode="auto">
          <a:xfrm>
            <a:off x="500034" y="2701926"/>
            <a:ext cx="6172200" cy="366713"/>
            <a:chOff x="624" y="1872"/>
            <a:chExt cx="3888" cy="231"/>
          </a:xfrm>
        </p:grpSpPr>
        <p:sp>
          <p:nvSpPr>
            <p:cNvPr id="65555" name="Rectangle 19"/>
            <p:cNvSpPr>
              <a:spLocks noChangeArrowheads="1"/>
            </p:cNvSpPr>
            <p:nvPr/>
          </p:nvSpPr>
          <p:spPr bwMode="auto">
            <a:xfrm>
              <a:off x="1152" y="1872"/>
              <a:ext cx="336" cy="192"/>
            </a:xfrm>
            <a:prstGeom prst="rect">
              <a:avLst/>
            </a:prstGeom>
            <a:noFill/>
            <a:ln w="9525">
              <a:solidFill>
                <a:schemeClr val="tx1"/>
              </a:solidFill>
              <a:miter lim="800000"/>
              <a:headEnd/>
              <a:tailEnd/>
            </a:ln>
            <a:effectLst/>
          </p:spPr>
          <p:txBody>
            <a:bodyPr wrap="none" anchor="ctr"/>
            <a:lstStyle/>
            <a:p>
              <a:pPr algn="ctr"/>
              <a:r>
                <a:rPr lang="en-US" altLang="zh-CN" sz="1800" b="1">
                  <a:solidFill>
                    <a:srgbClr val="FF6600"/>
                  </a:solidFill>
                </a:rPr>
                <a:t>0</a:t>
              </a:r>
            </a:p>
          </p:txBody>
        </p:sp>
        <p:sp>
          <p:nvSpPr>
            <p:cNvPr id="65556" name="Rectangle 20"/>
            <p:cNvSpPr>
              <a:spLocks noChangeArrowheads="1"/>
            </p:cNvSpPr>
            <p:nvPr/>
          </p:nvSpPr>
          <p:spPr bwMode="auto">
            <a:xfrm>
              <a:off x="624" y="1872"/>
              <a:ext cx="528" cy="231"/>
            </a:xfrm>
            <a:prstGeom prst="rect">
              <a:avLst/>
            </a:prstGeom>
            <a:noFill/>
            <a:ln w="9525">
              <a:noFill/>
              <a:miter lim="800000"/>
              <a:headEnd/>
              <a:tailEnd/>
            </a:ln>
            <a:effectLst/>
          </p:spPr>
          <p:txBody>
            <a:bodyPr>
              <a:spAutoFit/>
            </a:bodyPr>
            <a:lstStyle/>
            <a:p>
              <a:pPr>
                <a:spcBef>
                  <a:spcPct val="50000"/>
                </a:spcBef>
              </a:pPr>
              <a:r>
                <a:rPr lang="zh-CN" altLang="en-US" sz="1800" b="1" dirty="0">
                  <a:solidFill>
                    <a:schemeClr val="hlink"/>
                  </a:solidFill>
                </a:rPr>
                <a:t>轮次</a:t>
              </a:r>
              <a:r>
                <a:rPr lang="en-US" altLang="zh-CN" sz="1800" b="1" dirty="0">
                  <a:solidFill>
                    <a:schemeClr val="hlink"/>
                  </a:solidFill>
                </a:rPr>
                <a:t> 1</a:t>
              </a:r>
            </a:p>
          </p:txBody>
        </p:sp>
        <p:sp>
          <p:nvSpPr>
            <p:cNvPr id="65557" name="Rectangle 21"/>
            <p:cNvSpPr>
              <a:spLocks noChangeArrowheads="1"/>
            </p:cNvSpPr>
            <p:nvPr/>
          </p:nvSpPr>
          <p:spPr bwMode="auto">
            <a:xfrm>
              <a:off x="1488" y="1872"/>
              <a:ext cx="336" cy="192"/>
            </a:xfrm>
            <a:prstGeom prst="rect">
              <a:avLst/>
            </a:prstGeom>
            <a:noFill/>
            <a:ln w="9525">
              <a:solidFill>
                <a:schemeClr val="tx1"/>
              </a:solidFill>
              <a:miter lim="800000"/>
              <a:headEnd/>
              <a:tailEnd/>
            </a:ln>
            <a:effectLst/>
          </p:spPr>
          <p:txBody>
            <a:bodyPr wrap="none" anchor="ctr"/>
            <a:lstStyle/>
            <a:p>
              <a:pPr algn="ctr"/>
              <a:r>
                <a:rPr lang="en-US" altLang="zh-CN" sz="1800" b="1">
                  <a:solidFill>
                    <a:srgbClr val="FF6600"/>
                  </a:solidFill>
                </a:rPr>
                <a:t>1</a:t>
              </a:r>
            </a:p>
          </p:txBody>
        </p:sp>
        <p:sp>
          <p:nvSpPr>
            <p:cNvPr id="65558" name="Rectangle 22"/>
            <p:cNvSpPr>
              <a:spLocks noChangeArrowheads="1"/>
            </p:cNvSpPr>
            <p:nvPr/>
          </p:nvSpPr>
          <p:spPr bwMode="auto">
            <a:xfrm>
              <a:off x="1824" y="1872"/>
              <a:ext cx="336" cy="192"/>
            </a:xfrm>
            <a:prstGeom prst="rect">
              <a:avLst/>
            </a:prstGeom>
            <a:noFill/>
            <a:ln w="9525">
              <a:solidFill>
                <a:schemeClr val="tx1"/>
              </a:solidFill>
              <a:miter lim="800000"/>
              <a:headEnd/>
              <a:tailEnd/>
            </a:ln>
            <a:effectLst/>
          </p:spPr>
          <p:txBody>
            <a:bodyPr wrap="none" anchor="ctr"/>
            <a:lstStyle/>
            <a:p>
              <a:pPr algn="ctr"/>
              <a:r>
                <a:rPr lang="en-US" altLang="zh-CN" sz="1800" b="1"/>
                <a:t>51</a:t>
              </a:r>
              <a:r>
                <a:rPr lang="en-US" altLang="zh-CN" sz="1800" b="1">
                  <a:solidFill>
                    <a:srgbClr val="FF6600"/>
                  </a:solidFill>
                </a:rPr>
                <a:t>2</a:t>
              </a:r>
            </a:p>
          </p:txBody>
        </p:sp>
        <p:sp>
          <p:nvSpPr>
            <p:cNvPr id="65559" name="Rectangle 23"/>
            <p:cNvSpPr>
              <a:spLocks noChangeArrowheads="1"/>
            </p:cNvSpPr>
            <p:nvPr/>
          </p:nvSpPr>
          <p:spPr bwMode="auto">
            <a:xfrm>
              <a:off x="2160" y="1872"/>
              <a:ext cx="336" cy="192"/>
            </a:xfrm>
            <a:prstGeom prst="rect">
              <a:avLst/>
            </a:prstGeom>
            <a:noFill/>
            <a:ln w="9525">
              <a:solidFill>
                <a:schemeClr val="tx1"/>
              </a:solidFill>
              <a:miter lim="800000"/>
              <a:headEnd/>
              <a:tailEnd/>
            </a:ln>
            <a:effectLst/>
          </p:spPr>
          <p:txBody>
            <a:bodyPr wrap="none" anchor="ctr"/>
            <a:lstStyle/>
            <a:p>
              <a:pPr algn="ctr"/>
              <a:r>
                <a:rPr lang="en-US" altLang="zh-CN" sz="1800" b="1"/>
                <a:t>34</a:t>
              </a:r>
              <a:r>
                <a:rPr lang="en-US" altLang="zh-CN" sz="1800" b="1">
                  <a:solidFill>
                    <a:srgbClr val="FF6600"/>
                  </a:solidFill>
                </a:rPr>
                <a:t>3</a:t>
              </a:r>
            </a:p>
          </p:txBody>
        </p:sp>
        <p:sp>
          <p:nvSpPr>
            <p:cNvPr id="65560" name="Rectangle 24"/>
            <p:cNvSpPr>
              <a:spLocks noChangeArrowheads="1"/>
            </p:cNvSpPr>
            <p:nvPr/>
          </p:nvSpPr>
          <p:spPr bwMode="auto">
            <a:xfrm>
              <a:off x="2496" y="1872"/>
              <a:ext cx="336" cy="192"/>
            </a:xfrm>
            <a:prstGeom prst="rect">
              <a:avLst/>
            </a:prstGeom>
            <a:noFill/>
            <a:ln w="9525">
              <a:solidFill>
                <a:schemeClr val="tx1"/>
              </a:solidFill>
              <a:miter lim="800000"/>
              <a:headEnd/>
              <a:tailEnd/>
            </a:ln>
            <a:effectLst/>
          </p:spPr>
          <p:txBody>
            <a:bodyPr wrap="none" anchor="ctr"/>
            <a:lstStyle/>
            <a:p>
              <a:pPr algn="ctr"/>
              <a:r>
                <a:rPr lang="en-US" altLang="zh-CN" sz="1800" b="1"/>
                <a:t>6</a:t>
              </a:r>
              <a:r>
                <a:rPr lang="en-US" altLang="zh-CN" sz="1800" b="1">
                  <a:solidFill>
                    <a:srgbClr val="FF6600"/>
                  </a:solidFill>
                </a:rPr>
                <a:t>4</a:t>
              </a:r>
            </a:p>
          </p:txBody>
        </p:sp>
        <p:sp>
          <p:nvSpPr>
            <p:cNvPr id="65561" name="Rectangle 25"/>
            <p:cNvSpPr>
              <a:spLocks noChangeArrowheads="1"/>
            </p:cNvSpPr>
            <p:nvPr/>
          </p:nvSpPr>
          <p:spPr bwMode="auto">
            <a:xfrm>
              <a:off x="2832" y="1872"/>
              <a:ext cx="336" cy="192"/>
            </a:xfrm>
            <a:prstGeom prst="rect">
              <a:avLst/>
            </a:prstGeom>
            <a:noFill/>
            <a:ln w="9525">
              <a:solidFill>
                <a:schemeClr val="tx1"/>
              </a:solidFill>
              <a:miter lim="800000"/>
              <a:headEnd/>
              <a:tailEnd/>
            </a:ln>
            <a:effectLst/>
          </p:spPr>
          <p:txBody>
            <a:bodyPr wrap="none" anchor="ctr"/>
            <a:lstStyle/>
            <a:p>
              <a:pPr algn="ctr"/>
              <a:r>
                <a:rPr lang="en-US" altLang="zh-CN" sz="1800" b="1"/>
                <a:t>12</a:t>
              </a:r>
              <a:r>
                <a:rPr lang="en-US" altLang="zh-CN" sz="1800" b="1">
                  <a:solidFill>
                    <a:srgbClr val="FF6600"/>
                  </a:solidFill>
                </a:rPr>
                <a:t>5</a:t>
              </a:r>
            </a:p>
          </p:txBody>
        </p:sp>
        <p:sp>
          <p:nvSpPr>
            <p:cNvPr id="65562" name="Rectangle 26"/>
            <p:cNvSpPr>
              <a:spLocks noChangeArrowheads="1"/>
            </p:cNvSpPr>
            <p:nvPr/>
          </p:nvSpPr>
          <p:spPr bwMode="auto">
            <a:xfrm>
              <a:off x="3168" y="1872"/>
              <a:ext cx="336" cy="192"/>
            </a:xfrm>
            <a:prstGeom prst="rect">
              <a:avLst/>
            </a:prstGeom>
            <a:noFill/>
            <a:ln w="9525">
              <a:solidFill>
                <a:schemeClr val="tx1"/>
              </a:solidFill>
              <a:miter lim="800000"/>
              <a:headEnd/>
              <a:tailEnd/>
            </a:ln>
            <a:effectLst/>
          </p:spPr>
          <p:txBody>
            <a:bodyPr wrap="none" anchor="ctr"/>
            <a:lstStyle/>
            <a:p>
              <a:pPr algn="ctr"/>
              <a:r>
                <a:rPr lang="en-US" altLang="zh-CN" sz="1800" b="1"/>
                <a:t>21</a:t>
              </a:r>
              <a:r>
                <a:rPr lang="en-US" altLang="zh-CN" sz="1800" b="1">
                  <a:solidFill>
                    <a:srgbClr val="FF6600"/>
                  </a:solidFill>
                </a:rPr>
                <a:t>6</a:t>
              </a:r>
            </a:p>
          </p:txBody>
        </p:sp>
        <p:sp>
          <p:nvSpPr>
            <p:cNvPr id="65563" name="Rectangle 27"/>
            <p:cNvSpPr>
              <a:spLocks noChangeArrowheads="1"/>
            </p:cNvSpPr>
            <p:nvPr/>
          </p:nvSpPr>
          <p:spPr bwMode="auto">
            <a:xfrm>
              <a:off x="3504" y="1872"/>
              <a:ext cx="336" cy="192"/>
            </a:xfrm>
            <a:prstGeom prst="rect">
              <a:avLst/>
            </a:prstGeom>
            <a:noFill/>
            <a:ln w="9525">
              <a:solidFill>
                <a:schemeClr val="tx1"/>
              </a:solidFill>
              <a:miter lim="800000"/>
              <a:headEnd/>
              <a:tailEnd/>
            </a:ln>
            <a:effectLst/>
          </p:spPr>
          <p:txBody>
            <a:bodyPr wrap="none" anchor="ctr"/>
            <a:lstStyle/>
            <a:p>
              <a:pPr algn="ctr"/>
              <a:r>
                <a:rPr lang="en-US" altLang="zh-CN" sz="1800" b="1"/>
                <a:t>2</a:t>
              </a:r>
              <a:r>
                <a:rPr lang="en-US" altLang="zh-CN" sz="1800" b="1">
                  <a:solidFill>
                    <a:srgbClr val="FF6600"/>
                  </a:solidFill>
                </a:rPr>
                <a:t>7</a:t>
              </a:r>
            </a:p>
          </p:txBody>
        </p:sp>
        <p:sp>
          <p:nvSpPr>
            <p:cNvPr id="65564" name="Rectangle 28"/>
            <p:cNvSpPr>
              <a:spLocks noChangeArrowheads="1"/>
            </p:cNvSpPr>
            <p:nvPr/>
          </p:nvSpPr>
          <p:spPr bwMode="auto">
            <a:xfrm>
              <a:off x="3840" y="1872"/>
              <a:ext cx="336" cy="192"/>
            </a:xfrm>
            <a:prstGeom prst="rect">
              <a:avLst/>
            </a:prstGeom>
            <a:noFill/>
            <a:ln w="9525">
              <a:solidFill>
                <a:schemeClr val="tx1"/>
              </a:solidFill>
              <a:miter lim="800000"/>
              <a:headEnd/>
              <a:tailEnd/>
            </a:ln>
            <a:effectLst/>
          </p:spPr>
          <p:txBody>
            <a:bodyPr wrap="none" anchor="ctr"/>
            <a:lstStyle/>
            <a:p>
              <a:pPr algn="ctr"/>
              <a:r>
                <a:rPr lang="en-US" altLang="zh-CN" sz="1800" b="1">
                  <a:solidFill>
                    <a:srgbClr val="FF6600"/>
                  </a:solidFill>
                </a:rPr>
                <a:t>8</a:t>
              </a:r>
            </a:p>
          </p:txBody>
        </p:sp>
        <p:sp>
          <p:nvSpPr>
            <p:cNvPr id="65565" name="Rectangle 29"/>
            <p:cNvSpPr>
              <a:spLocks noChangeArrowheads="1"/>
            </p:cNvSpPr>
            <p:nvPr/>
          </p:nvSpPr>
          <p:spPr bwMode="auto">
            <a:xfrm>
              <a:off x="4176" y="1872"/>
              <a:ext cx="336" cy="192"/>
            </a:xfrm>
            <a:prstGeom prst="rect">
              <a:avLst/>
            </a:prstGeom>
            <a:noFill/>
            <a:ln w="9525">
              <a:solidFill>
                <a:schemeClr val="tx1"/>
              </a:solidFill>
              <a:miter lim="800000"/>
              <a:headEnd/>
              <a:tailEnd/>
            </a:ln>
            <a:effectLst/>
          </p:spPr>
          <p:txBody>
            <a:bodyPr wrap="none" anchor="ctr"/>
            <a:lstStyle/>
            <a:p>
              <a:pPr algn="ctr"/>
              <a:r>
                <a:rPr lang="en-US" altLang="zh-CN" sz="1800" b="1"/>
                <a:t>72</a:t>
              </a:r>
              <a:r>
                <a:rPr lang="en-US" altLang="zh-CN" sz="1800" b="1">
                  <a:solidFill>
                    <a:srgbClr val="FF6600"/>
                  </a:solidFill>
                </a:rPr>
                <a:t>9</a:t>
              </a:r>
            </a:p>
          </p:txBody>
        </p:sp>
      </p:grpSp>
      <p:grpSp>
        <p:nvGrpSpPr>
          <p:cNvPr id="4" name="Group 30"/>
          <p:cNvGrpSpPr>
            <a:grpSpLocks/>
          </p:cNvGrpSpPr>
          <p:nvPr/>
        </p:nvGrpSpPr>
        <p:grpSpPr bwMode="auto">
          <a:xfrm>
            <a:off x="500034" y="3082926"/>
            <a:ext cx="6172200" cy="914400"/>
            <a:chOff x="624" y="2064"/>
            <a:chExt cx="3888" cy="576"/>
          </a:xfrm>
        </p:grpSpPr>
        <p:sp>
          <p:nvSpPr>
            <p:cNvPr id="65567" name="Rectangle 31"/>
            <p:cNvSpPr>
              <a:spLocks noChangeArrowheads="1"/>
            </p:cNvSpPr>
            <p:nvPr/>
          </p:nvSpPr>
          <p:spPr bwMode="auto">
            <a:xfrm>
              <a:off x="624" y="2208"/>
              <a:ext cx="518" cy="233"/>
            </a:xfrm>
            <a:prstGeom prst="rect">
              <a:avLst/>
            </a:prstGeom>
            <a:noFill/>
            <a:ln w="9525">
              <a:noFill/>
              <a:miter lim="800000"/>
              <a:headEnd/>
              <a:tailEnd/>
            </a:ln>
            <a:effectLst/>
          </p:spPr>
          <p:txBody>
            <a:bodyPr wrap="none">
              <a:spAutoFit/>
            </a:bodyPr>
            <a:lstStyle/>
            <a:p>
              <a:pPr>
                <a:spcBef>
                  <a:spcPct val="50000"/>
                </a:spcBef>
              </a:pPr>
              <a:r>
                <a:rPr lang="zh-CN" altLang="en-US" sz="1800" b="1" dirty="0">
                  <a:solidFill>
                    <a:schemeClr val="hlink"/>
                  </a:solidFill>
                </a:rPr>
                <a:t>轮次</a:t>
              </a:r>
              <a:r>
                <a:rPr lang="en-US" altLang="zh-CN" sz="1800" b="1" dirty="0">
                  <a:solidFill>
                    <a:schemeClr val="hlink"/>
                  </a:solidFill>
                </a:rPr>
                <a:t> 2</a:t>
              </a:r>
            </a:p>
          </p:txBody>
        </p:sp>
        <p:sp>
          <p:nvSpPr>
            <p:cNvPr id="65568" name="Rectangle 32"/>
            <p:cNvSpPr>
              <a:spLocks noChangeArrowheads="1"/>
            </p:cNvSpPr>
            <p:nvPr/>
          </p:nvSpPr>
          <p:spPr bwMode="auto">
            <a:xfrm>
              <a:off x="1152" y="2064"/>
              <a:ext cx="336" cy="576"/>
            </a:xfrm>
            <a:prstGeom prst="rect">
              <a:avLst/>
            </a:prstGeom>
            <a:noFill/>
            <a:ln w="9525">
              <a:solidFill>
                <a:schemeClr val="tx1"/>
              </a:solidFill>
              <a:miter lim="800000"/>
              <a:headEnd/>
              <a:tailEnd/>
            </a:ln>
            <a:effectLst/>
          </p:spPr>
          <p:txBody>
            <a:bodyPr wrap="none" anchor="ctr"/>
            <a:lstStyle/>
            <a:p>
              <a:pPr algn="ctr"/>
              <a:endParaRPr lang="zh-CN" altLang="zh-CN" sz="1800" b="1"/>
            </a:p>
          </p:txBody>
        </p:sp>
        <p:sp>
          <p:nvSpPr>
            <p:cNvPr id="65569" name="Rectangle 33"/>
            <p:cNvSpPr>
              <a:spLocks noChangeArrowheads="1"/>
            </p:cNvSpPr>
            <p:nvPr/>
          </p:nvSpPr>
          <p:spPr bwMode="auto">
            <a:xfrm>
              <a:off x="1488" y="2064"/>
              <a:ext cx="336" cy="576"/>
            </a:xfrm>
            <a:prstGeom prst="rect">
              <a:avLst/>
            </a:prstGeom>
            <a:noFill/>
            <a:ln w="9525">
              <a:solidFill>
                <a:schemeClr val="tx1"/>
              </a:solidFill>
              <a:miter lim="800000"/>
              <a:headEnd/>
              <a:tailEnd/>
            </a:ln>
            <a:effectLst/>
          </p:spPr>
          <p:txBody>
            <a:bodyPr wrap="none" anchor="ctr"/>
            <a:lstStyle/>
            <a:p>
              <a:pPr algn="ctr"/>
              <a:endParaRPr lang="zh-CN" altLang="zh-CN" sz="1800" b="1"/>
            </a:p>
          </p:txBody>
        </p:sp>
        <p:sp>
          <p:nvSpPr>
            <p:cNvPr id="65570" name="Rectangle 34"/>
            <p:cNvSpPr>
              <a:spLocks noChangeArrowheads="1"/>
            </p:cNvSpPr>
            <p:nvPr/>
          </p:nvSpPr>
          <p:spPr bwMode="auto">
            <a:xfrm>
              <a:off x="1824" y="2064"/>
              <a:ext cx="336" cy="576"/>
            </a:xfrm>
            <a:prstGeom prst="rect">
              <a:avLst/>
            </a:prstGeom>
            <a:noFill/>
            <a:ln w="9525">
              <a:solidFill>
                <a:schemeClr val="tx1"/>
              </a:solidFill>
              <a:miter lim="800000"/>
              <a:headEnd/>
              <a:tailEnd/>
            </a:ln>
            <a:effectLst/>
          </p:spPr>
          <p:txBody>
            <a:bodyPr wrap="none" anchor="ctr"/>
            <a:lstStyle/>
            <a:p>
              <a:pPr algn="ctr"/>
              <a:endParaRPr lang="zh-CN" altLang="zh-CN" sz="1800" b="1"/>
            </a:p>
          </p:txBody>
        </p:sp>
        <p:sp>
          <p:nvSpPr>
            <p:cNvPr id="65571" name="Rectangle 35"/>
            <p:cNvSpPr>
              <a:spLocks noChangeArrowheads="1"/>
            </p:cNvSpPr>
            <p:nvPr/>
          </p:nvSpPr>
          <p:spPr bwMode="auto">
            <a:xfrm>
              <a:off x="2160" y="2064"/>
              <a:ext cx="336" cy="576"/>
            </a:xfrm>
            <a:prstGeom prst="rect">
              <a:avLst/>
            </a:prstGeom>
            <a:noFill/>
            <a:ln w="9525">
              <a:solidFill>
                <a:schemeClr val="tx1"/>
              </a:solidFill>
              <a:miter lim="800000"/>
              <a:headEnd/>
              <a:tailEnd/>
            </a:ln>
            <a:effectLst/>
          </p:spPr>
          <p:txBody>
            <a:bodyPr wrap="none" anchor="ctr"/>
            <a:lstStyle/>
            <a:p>
              <a:pPr algn="ctr"/>
              <a:endParaRPr lang="zh-CN" altLang="zh-CN" sz="1800" b="1"/>
            </a:p>
          </p:txBody>
        </p:sp>
        <p:sp>
          <p:nvSpPr>
            <p:cNvPr id="65572" name="Rectangle 36"/>
            <p:cNvSpPr>
              <a:spLocks noChangeArrowheads="1"/>
            </p:cNvSpPr>
            <p:nvPr/>
          </p:nvSpPr>
          <p:spPr bwMode="auto">
            <a:xfrm>
              <a:off x="2496" y="2064"/>
              <a:ext cx="336" cy="576"/>
            </a:xfrm>
            <a:prstGeom prst="rect">
              <a:avLst/>
            </a:prstGeom>
            <a:noFill/>
            <a:ln w="9525">
              <a:solidFill>
                <a:schemeClr val="tx1"/>
              </a:solidFill>
              <a:miter lim="800000"/>
              <a:headEnd/>
              <a:tailEnd/>
            </a:ln>
            <a:effectLst/>
          </p:spPr>
          <p:txBody>
            <a:bodyPr wrap="none" anchor="ctr"/>
            <a:lstStyle/>
            <a:p>
              <a:pPr algn="ctr"/>
              <a:endParaRPr lang="zh-CN" altLang="zh-CN" sz="1800" b="1"/>
            </a:p>
          </p:txBody>
        </p:sp>
        <p:sp>
          <p:nvSpPr>
            <p:cNvPr id="65573" name="Rectangle 37"/>
            <p:cNvSpPr>
              <a:spLocks noChangeArrowheads="1"/>
            </p:cNvSpPr>
            <p:nvPr/>
          </p:nvSpPr>
          <p:spPr bwMode="auto">
            <a:xfrm>
              <a:off x="2832" y="2064"/>
              <a:ext cx="336" cy="576"/>
            </a:xfrm>
            <a:prstGeom prst="rect">
              <a:avLst/>
            </a:prstGeom>
            <a:noFill/>
            <a:ln w="9525">
              <a:solidFill>
                <a:schemeClr val="tx1"/>
              </a:solidFill>
              <a:miter lim="800000"/>
              <a:headEnd/>
              <a:tailEnd/>
            </a:ln>
            <a:effectLst/>
          </p:spPr>
          <p:txBody>
            <a:bodyPr wrap="none" anchor="ctr"/>
            <a:lstStyle/>
            <a:p>
              <a:pPr algn="ctr"/>
              <a:endParaRPr lang="zh-CN" altLang="zh-CN" sz="1800" b="1"/>
            </a:p>
          </p:txBody>
        </p:sp>
        <p:sp>
          <p:nvSpPr>
            <p:cNvPr id="65574" name="Rectangle 38"/>
            <p:cNvSpPr>
              <a:spLocks noChangeArrowheads="1"/>
            </p:cNvSpPr>
            <p:nvPr/>
          </p:nvSpPr>
          <p:spPr bwMode="auto">
            <a:xfrm>
              <a:off x="3168" y="2064"/>
              <a:ext cx="336" cy="576"/>
            </a:xfrm>
            <a:prstGeom prst="rect">
              <a:avLst/>
            </a:prstGeom>
            <a:noFill/>
            <a:ln w="9525">
              <a:solidFill>
                <a:schemeClr val="tx1"/>
              </a:solidFill>
              <a:miter lim="800000"/>
              <a:headEnd/>
              <a:tailEnd/>
            </a:ln>
            <a:effectLst/>
          </p:spPr>
          <p:txBody>
            <a:bodyPr wrap="none" anchor="ctr"/>
            <a:lstStyle/>
            <a:p>
              <a:pPr algn="ctr"/>
              <a:endParaRPr lang="zh-CN" altLang="zh-CN" sz="1800" b="1"/>
            </a:p>
          </p:txBody>
        </p:sp>
        <p:sp>
          <p:nvSpPr>
            <p:cNvPr id="65575" name="Rectangle 39"/>
            <p:cNvSpPr>
              <a:spLocks noChangeArrowheads="1"/>
            </p:cNvSpPr>
            <p:nvPr/>
          </p:nvSpPr>
          <p:spPr bwMode="auto">
            <a:xfrm>
              <a:off x="3504" y="2064"/>
              <a:ext cx="336" cy="576"/>
            </a:xfrm>
            <a:prstGeom prst="rect">
              <a:avLst/>
            </a:prstGeom>
            <a:noFill/>
            <a:ln w="9525">
              <a:solidFill>
                <a:schemeClr val="tx1"/>
              </a:solidFill>
              <a:miter lim="800000"/>
              <a:headEnd/>
              <a:tailEnd/>
            </a:ln>
            <a:effectLst/>
          </p:spPr>
          <p:txBody>
            <a:bodyPr wrap="none" anchor="ctr"/>
            <a:lstStyle/>
            <a:p>
              <a:pPr algn="ctr"/>
              <a:endParaRPr lang="zh-CN" altLang="zh-CN" sz="1800" b="1"/>
            </a:p>
          </p:txBody>
        </p:sp>
        <p:sp>
          <p:nvSpPr>
            <p:cNvPr id="65576" name="Rectangle 40"/>
            <p:cNvSpPr>
              <a:spLocks noChangeArrowheads="1"/>
            </p:cNvSpPr>
            <p:nvPr/>
          </p:nvSpPr>
          <p:spPr bwMode="auto">
            <a:xfrm>
              <a:off x="3840" y="2064"/>
              <a:ext cx="336" cy="576"/>
            </a:xfrm>
            <a:prstGeom prst="rect">
              <a:avLst/>
            </a:prstGeom>
            <a:noFill/>
            <a:ln w="9525">
              <a:solidFill>
                <a:schemeClr val="tx1"/>
              </a:solidFill>
              <a:miter lim="800000"/>
              <a:headEnd/>
              <a:tailEnd/>
            </a:ln>
            <a:effectLst/>
          </p:spPr>
          <p:txBody>
            <a:bodyPr wrap="none" anchor="ctr"/>
            <a:lstStyle/>
            <a:p>
              <a:pPr algn="ctr"/>
              <a:endParaRPr lang="zh-CN" altLang="zh-CN" sz="1800" b="1"/>
            </a:p>
          </p:txBody>
        </p:sp>
        <p:sp>
          <p:nvSpPr>
            <p:cNvPr id="65577" name="Rectangle 41"/>
            <p:cNvSpPr>
              <a:spLocks noChangeArrowheads="1"/>
            </p:cNvSpPr>
            <p:nvPr/>
          </p:nvSpPr>
          <p:spPr bwMode="auto">
            <a:xfrm>
              <a:off x="4176" y="2064"/>
              <a:ext cx="336" cy="576"/>
            </a:xfrm>
            <a:prstGeom prst="rect">
              <a:avLst/>
            </a:prstGeom>
            <a:noFill/>
            <a:ln w="9525">
              <a:solidFill>
                <a:schemeClr val="tx1"/>
              </a:solidFill>
              <a:miter lim="800000"/>
              <a:headEnd/>
              <a:tailEnd/>
            </a:ln>
            <a:effectLst/>
          </p:spPr>
          <p:txBody>
            <a:bodyPr wrap="none" anchor="ctr"/>
            <a:lstStyle/>
            <a:p>
              <a:pPr algn="ctr"/>
              <a:endParaRPr lang="zh-CN" altLang="zh-CN" sz="1800" b="1"/>
            </a:p>
          </p:txBody>
        </p:sp>
      </p:grpSp>
      <p:sp>
        <p:nvSpPr>
          <p:cNvPr id="65578" name="Rectangle 42"/>
          <p:cNvSpPr>
            <a:spLocks noChangeArrowheads="1"/>
          </p:cNvSpPr>
          <p:nvPr/>
        </p:nvSpPr>
        <p:spPr bwMode="auto">
          <a:xfrm>
            <a:off x="1338234" y="3082926"/>
            <a:ext cx="533400" cy="304800"/>
          </a:xfrm>
          <a:prstGeom prst="rect">
            <a:avLst/>
          </a:prstGeom>
          <a:noFill/>
          <a:ln w="9525">
            <a:solidFill>
              <a:schemeClr val="tx1"/>
            </a:solidFill>
            <a:miter lim="800000"/>
            <a:headEnd/>
            <a:tailEnd/>
          </a:ln>
          <a:effectLst/>
        </p:spPr>
        <p:txBody>
          <a:bodyPr wrap="none" anchor="ctr"/>
          <a:lstStyle/>
          <a:p>
            <a:pPr algn="ctr"/>
            <a:r>
              <a:rPr lang="en-US" altLang="zh-CN" sz="1800" b="1"/>
              <a:t>0</a:t>
            </a:r>
            <a:endParaRPr lang="en-US" altLang="zh-CN" sz="1800" b="1">
              <a:solidFill>
                <a:srgbClr val="FF6600"/>
              </a:solidFill>
            </a:endParaRPr>
          </a:p>
        </p:txBody>
      </p:sp>
      <p:sp>
        <p:nvSpPr>
          <p:cNvPr id="65579" name="Rectangle 43"/>
          <p:cNvSpPr>
            <a:spLocks noChangeArrowheads="1"/>
          </p:cNvSpPr>
          <p:nvPr/>
        </p:nvSpPr>
        <p:spPr bwMode="auto">
          <a:xfrm>
            <a:off x="1338234" y="3387726"/>
            <a:ext cx="533400" cy="304800"/>
          </a:xfrm>
          <a:prstGeom prst="rect">
            <a:avLst/>
          </a:prstGeom>
          <a:noFill/>
          <a:ln w="9525">
            <a:solidFill>
              <a:schemeClr val="tx1"/>
            </a:solidFill>
            <a:miter lim="800000"/>
            <a:headEnd/>
            <a:tailEnd/>
          </a:ln>
          <a:effectLst/>
        </p:spPr>
        <p:txBody>
          <a:bodyPr wrap="none" anchor="ctr"/>
          <a:lstStyle/>
          <a:p>
            <a:pPr algn="ctr"/>
            <a:r>
              <a:rPr lang="en-US" altLang="zh-CN" sz="1800" b="1"/>
              <a:t>1</a:t>
            </a:r>
            <a:endParaRPr lang="en-US" altLang="zh-CN" sz="1800" b="1">
              <a:solidFill>
                <a:srgbClr val="FF6600"/>
              </a:solidFill>
            </a:endParaRPr>
          </a:p>
        </p:txBody>
      </p:sp>
      <p:sp>
        <p:nvSpPr>
          <p:cNvPr id="65580" name="Rectangle 44"/>
          <p:cNvSpPr>
            <a:spLocks noChangeArrowheads="1"/>
          </p:cNvSpPr>
          <p:nvPr/>
        </p:nvSpPr>
        <p:spPr bwMode="auto">
          <a:xfrm>
            <a:off x="1871634" y="3082926"/>
            <a:ext cx="533400" cy="304800"/>
          </a:xfrm>
          <a:prstGeom prst="rect">
            <a:avLst/>
          </a:prstGeom>
          <a:noFill/>
          <a:ln w="9525">
            <a:solidFill>
              <a:schemeClr val="tx1"/>
            </a:solidFill>
            <a:miter lim="800000"/>
            <a:headEnd/>
            <a:tailEnd/>
          </a:ln>
          <a:effectLst/>
        </p:spPr>
        <p:txBody>
          <a:bodyPr wrap="none" anchor="ctr"/>
          <a:lstStyle/>
          <a:p>
            <a:pPr algn="ctr"/>
            <a:r>
              <a:rPr lang="en-US" altLang="zh-CN" sz="1800" b="1"/>
              <a:t>5</a:t>
            </a:r>
            <a:r>
              <a:rPr lang="en-US" altLang="zh-CN" sz="1800" b="1">
                <a:solidFill>
                  <a:schemeClr val="accent1"/>
                </a:solidFill>
              </a:rPr>
              <a:t>1</a:t>
            </a:r>
            <a:r>
              <a:rPr lang="en-US" altLang="zh-CN" sz="1800" b="1"/>
              <a:t>2</a:t>
            </a:r>
            <a:endParaRPr lang="en-US" altLang="zh-CN" sz="1800" b="1">
              <a:solidFill>
                <a:srgbClr val="FF6600"/>
              </a:solidFill>
            </a:endParaRPr>
          </a:p>
        </p:txBody>
      </p:sp>
      <p:sp>
        <p:nvSpPr>
          <p:cNvPr id="65581" name="Rectangle 45"/>
          <p:cNvSpPr>
            <a:spLocks noChangeArrowheads="1"/>
          </p:cNvSpPr>
          <p:nvPr/>
        </p:nvSpPr>
        <p:spPr bwMode="auto">
          <a:xfrm>
            <a:off x="3471834" y="3082926"/>
            <a:ext cx="533400" cy="304800"/>
          </a:xfrm>
          <a:prstGeom prst="rect">
            <a:avLst/>
          </a:prstGeom>
          <a:noFill/>
          <a:ln w="9525">
            <a:solidFill>
              <a:schemeClr val="tx1"/>
            </a:solidFill>
            <a:miter lim="800000"/>
            <a:headEnd/>
            <a:tailEnd/>
          </a:ln>
          <a:effectLst/>
        </p:spPr>
        <p:txBody>
          <a:bodyPr wrap="none" anchor="ctr"/>
          <a:lstStyle/>
          <a:p>
            <a:pPr algn="ctr"/>
            <a:r>
              <a:rPr lang="en-US" altLang="zh-CN" sz="1800" b="1"/>
              <a:t>3</a:t>
            </a:r>
            <a:r>
              <a:rPr lang="en-US" altLang="zh-CN" sz="1800" b="1">
                <a:solidFill>
                  <a:schemeClr val="accent1"/>
                </a:solidFill>
              </a:rPr>
              <a:t>4</a:t>
            </a:r>
            <a:r>
              <a:rPr lang="en-US" altLang="zh-CN" sz="1800" b="1"/>
              <a:t>3</a:t>
            </a:r>
            <a:endParaRPr lang="en-US" altLang="zh-CN" sz="1800" b="1">
              <a:solidFill>
                <a:srgbClr val="FF6600"/>
              </a:solidFill>
            </a:endParaRPr>
          </a:p>
        </p:txBody>
      </p:sp>
      <p:sp>
        <p:nvSpPr>
          <p:cNvPr id="65582" name="Rectangle 46"/>
          <p:cNvSpPr>
            <a:spLocks noChangeArrowheads="1"/>
          </p:cNvSpPr>
          <p:nvPr/>
        </p:nvSpPr>
        <p:spPr bwMode="auto">
          <a:xfrm>
            <a:off x="4538634" y="3082926"/>
            <a:ext cx="533400" cy="304800"/>
          </a:xfrm>
          <a:prstGeom prst="rect">
            <a:avLst/>
          </a:prstGeom>
          <a:noFill/>
          <a:ln w="9525">
            <a:solidFill>
              <a:schemeClr val="tx1"/>
            </a:solidFill>
            <a:miter lim="800000"/>
            <a:headEnd/>
            <a:tailEnd/>
          </a:ln>
          <a:effectLst/>
        </p:spPr>
        <p:txBody>
          <a:bodyPr wrap="none" anchor="ctr"/>
          <a:lstStyle/>
          <a:p>
            <a:pPr algn="ctr"/>
            <a:r>
              <a:rPr lang="en-US" altLang="zh-CN" sz="1800" b="1">
                <a:solidFill>
                  <a:schemeClr val="accent1"/>
                </a:solidFill>
              </a:rPr>
              <a:t>6</a:t>
            </a:r>
            <a:r>
              <a:rPr lang="en-US" altLang="zh-CN" sz="1800" b="1"/>
              <a:t>4</a:t>
            </a:r>
            <a:endParaRPr lang="en-US" altLang="zh-CN" sz="1800" b="1">
              <a:solidFill>
                <a:srgbClr val="FF6600"/>
              </a:solidFill>
            </a:endParaRPr>
          </a:p>
        </p:txBody>
      </p:sp>
      <p:sp>
        <p:nvSpPr>
          <p:cNvPr id="65583" name="Rectangle 47"/>
          <p:cNvSpPr>
            <a:spLocks noChangeArrowheads="1"/>
          </p:cNvSpPr>
          <p:nvPr/>
        </p:nvSpPr>
        <p:spPr bwMode="auto">
          <a:xfrm>
            <a:off x="2405034" y="3082926"/>
            <a:ext cx="533400" cy="304800"/>
          </a:xfrm>
          <a:prstGeom prst="rect">
            <a:avLst/>
          </a:prstGeom>
          <a:noFill/>
          <a:ln w="9525">
            <a:solidFill>
              <a:schemeClr val="tx1"/>
            </a:solidFill>
            <a:miter lim="800000"/>
            <a:headEnd/>
            <a:tailEnd/>
          </a:ln>
          <a:effectLst/>
        </p:spPr>
        <p:txBody>
          <a:bodyPr wrap="none" anchor="ctr"/>
          <a:lstStyle/>
          <a:p>
            <a:pPr algn="ctr"/>
            <a:r>
              <a:rPr lang="en-US" altLang="zh-CN" sz="1800" b="1"/>
              <a:t>1</a:t>
            </a:r>
            <a:r>
              <a:rPr lang="en-US" altLang="zh-CN" sz="1800" b="1">
                <a:solidFill>
                  <a:schemeClr val="accent1"/>
                </a:solidFill>
              </a:rPr>
              <a:t>2</a:t>
            </a:r>
            <a:r>
              <a:rPr lang="en-US" altLang="zh-CN" sz="1800" b="1"/>
              <a:t>5</a:t>
            </a:r>
          </a:p>
        </p:txBody>
      </p:sp>
      <p:sp>
        <p:nvSpPr>
          <p:cNvPr id="65584" name="Rectangle 48"/>
          <p:cNvSpPr>
            <a:spLocks noChangeArrowheads="1"/>
          </p:cNvSpPr>
          <p:nvPr/>
        </p:nvSpPr>
        <p:spPr bwMode="auto">
          <a:xfrm>
            <a:off x="1871634" y="3387726"/>
            <a:ext cx="533400" cy="304800"/>
          </a:xfrm>
          <a:prstGeom prst="rect">
            <a:avLst/>
          </a:prstGeom>
          <a:noFill/>
          <a:ln w="9525">
            <a:solidFill>
              <a:schemeClr val="tx1"/>
            </a:solidFill>
            <a:miter lim="800000"/>
            <a:headEnd/>
            <a:tailEnd/>
          </a:ln>
          <a:effectLst/>
        </p:spPr>
        <p:txBody>
          <a:bodyPr wrap="none" anchor="ctr"/>
          <a:lstStyle/>
          <a:p>
            <a:pPr algn="ctr"/>
            <a:r>
              <a:rPr lang="en-US" altLang="zh-CN" sz="1800" b="1"/>
              <a:t>2</a:t>
            </a:r>
            <a:r>
              <a:rPr lang="en-US" altLang="zh-CN" sz="1800" b="1">
                <a:solidFill>
                  <a:schemeClr val="accent1"/>
                </a:solidFill>
              </a:rPr>
              <a:t>1</a:t>
            </a:r>
            <a:r>
              <a:rPr lang="en-US" altLang="zh-CN" sz="1800" b="1"/>
              <a:t>6</a:t>
            </a:r>
          </a:p>
        </p:txBody>
      </p:sp>
      <p:sp>
        <p:nvSpPr>
          <p:cNvPr id="65585" name="Rectangle 49"/>
          <p:cNvSpPr>
            <a:spLocks noChangeArrowheads="1"/>
          </p:cNvSpPr>
          <p:nvPr/>
        </p:nvSpPr>
        <p:spPr bwMode="auto">
          <a:xfrm>
            <a:off x="2405034" y="3387726"/>
            <a:ext cx="533400" cy="304800"/>
          </a:xfrm>
          <a:prstGeom prst="rect">
            <a:avLst/>
          </a:prstGeom>
          <a:noFill/>
          <a:ln w="9525">
            <a:solidFill>
              <a:schemeClr val="tx1"/>
            </a:solidFill>
            <a:miter lim="800000"/>
            <a:headEnd/>
            <a:tailEnd/>
          </a:ln>
          <a:effectLst/>
        </p:spPr>
        <p:txBody>
          <a:bodyPr wrap="none" anchor="ctr"/>
          <a:lstStyle/>
          <a:p>
            <a:pPr algn="ctr"/>
            <a:r>
              <a:rPr lang="en-US" altLang="zh-CN" sz="1800" b="1">
                <a:solidFill>
                  <a:schemeClr val="accent1"/>
                </a:solidFill>
              </a:rPr>
              <a:t>2</a:t>
            </a:r>
            <a:r>
              <a:rPr lang="en-US" altLang="zh-CN" sz="1800" b="1"/>
              <a:t>7</a:t>
            </a:r>
          </a:p>
        </p:txBody>
      </p:sp>
      <p:sp>
        <p:nvSpPr>
          <p:cNvPr id="65586" name="Rectangle 50"/>
          <p:cNvSpPr>
            <a:spLocks noChangeArrowheads="1"/>
          </p:cNvSpPr>
          <p:nvPr/>
        </p:nvSpPr>
        <p:spPr bwMode="auto">
          <a:xfrm>
            <a:off x="1338234" y="3692526"/>
            <a:ext cx="533400" cy="304800"/>
          </a:xfrm>
          <a:prstGeom prst="rect">
            <a:avLst/>
          </a:prstGeom>
          <a:noFill/>
          <a:ln w="9525">
            <a:solidFill>
              <a:schemeClr val="tx1"/>
            </a:solidFill>
            <a:miter lim="800000"/>
            <a:headEnd/>
            <a:tailEnd/>
          </a:ln>
          <a:effectLst/>
        </p:spPr>
        <p:txBody>
          <a:bodyPr wrap="none" anchor="ctr"/>
          <a:lstStyle/>
          <a:p>
            <a:pPr algn="ctr"/>
            <a:r>
              <a:rPr lang="en-US" altLang="zh-CN" sz="1800" b="1"/>
              <a:t>8</a:t>
            </a:r>
          </a:p>
        </p:txBody>
      </p:sp>
      <p:sp>
        <p:nvSpPr>
          <p:cNvPr id="65587" name="Rectangle 51"/>
          <p:cNvSpPr>
            <a:spLocks noChangeArrowheads="1"/>
          </p:cNvSpPr>
          <p:nvPr/>
        </p:nvSpPr>
        <p:spPr bwMode="auto">
          <a:xfrm>
            <a:off x="2405034" y="3692526"/>
            <a:ext cx="533400" cy="304800"/>
          </a:xfrm>
          <a:prstGeom prst="rect">
            <a:avLst/>
          </a:prstGeom>
          <a:noFill/>
          <a:ln w="9525">
            <a:solidFill>
              <a:schemeClr val="tx1"/>
            </a:solidFill>
            <a:miter lim="800000"/>
            <a:headEnd/>
            <a:tailEnd/>
          </a:ln>
          <a:effectLst/>
        </p:spPr>
        <p:txBody>
          <a:bodyPr wrap="none" anchor="ctr"/>
          <a:lstStyle/>
          <a:p>
            <a:pPr algn="ctr"/>
            <a:r>
              <a:rPr lang="en-US" altLang="zh-CN" sz="1800" b="1"/>
              <a:t>7</a:t>
            </a:r>
            <a:r>
              <a:rPr lang="en-US" altLang="zh-CN" sz="1800" b="1">
                <a:solidFill>
                  <a:schemeClr val="accent1"/>
                </a:solidFill>
              </a:rPr>
              <a:t>2</a:t>
            </a:r>
            <a:r>
              <a:rPr lang="en-US" altLang="zh-CN" sz="1800" b="1"/>
              <a:t>9</a:t>
            </a:r>
          </a:p>
        </p:txBody>
      </p:sp>
      <p:grpSp>
        <p:nvGrpSpPr>
          <p:cNvPr id="5" name="Group 52"/>
          <p:cNvGrpSpPr>
            <a:grpSpLocks/>
          </p:cNvGrpSpPr>
          <p:nvPr/>
        </p:nvGrpSpPr>
        <p:grpSpPr bwMode="auto">
          <a:xfrm>
            <a:off x="500034" y="4073526"/>
            <a:ext cx="6172200" cy="1524000"/>
            <a:chOff x="624" y="2640"/>
            <a:chExt cx="3888" cy="960"/>
          </a:xfrm>
        </p:grpSpPr>
        <p:sp>
          <p:nvSpPr>
            <p:cNvPr id="65589" name="Rectangle 53"/>
            <p:cNvSpPr>
              <a:spLocks noChangeArrowheads="1"/>
            </p:cNvSpPr>
            <p:nvPr/>
          </p:nvSpPr>
          <p:spPr bwMode="auto">
            <a:xfrm>
              <a:off x="1152" y="2640"/>
              <a:ext cx="336" cy="960"/>
            </a:xfrm>
            <a:prstGeom prst="rect">
              <a:avLst/>
            </a:prstGeom>
            <a:noFill/>
            <a:ln w="9525">
              <a:solidFill>
                <a:schemeClr val="tx1"/>
              </a:solidFill>
              <a:miter lim="800000"/>
              <a:headEnd/>
              <a:tailEnd/>
            </a:ln>
            <a:effectLst/>
          </p:spPr>
          <p:txBody>
            <a:bodyPr wrap="none" anchor="ctr"/>
            <a:lstStyle/>
            <a:p>
              <a:pPr algn="ctr"/>
              <a:endParaRPr lang="zh-CN" altLang="zh-CN" sz="1800" b="1"/>
            </a:p>
          </p:txBody>
        </p:sp>
        <p:sp>
          <p:nvSpPr>
            <p:cNvPr id="65590" name="Rectangle 54"/>
            <p:cNvSpPr>
              <a:spLocks noChangeArrowheads="1"/>
            </p:cNvSpPr>
            <p:nvPr/>
          </p:nvSpPr>
          <p:spPr bwMode="auto">
            <a:xfrm>
              <a:off x="624" y="2976"/>
              <a:ext cx="518" cy="233"/>
            </a:xfrm>
            <a:prstGeom prst="rect">
              <a:avLst/>
            </a:prstGeom>
            <a:noFill/>
            <a:ln w="9525">
              <a:noFill/>
              <a:miter lim="800000"/>
              <a:headEnd/>
              <a:tailEnd/>
            </a:ln>
            <a:effectLst/>
          </p:spPr>
          <p:txBody>
            <a:bodyPr wrap="none">
              <a:spAutoFit/>
            </a:bodyPr>
            <a:lstStyle/>
            <a:p>
              <a:pPr>
                <a:spcBef>
                  <a:spcPct val="50000"/>
                </a:spcBef>
              </a:pPr>
              <a:r>
                <a:rPr lang="zh-CN" altLang="en-US" b="1" dirty="0">
                  <a:solidFill>
                    <a:schemeClr val="hlink"/>
                  </a:solidFill>
                </a:rPr>
                <a:t>轮次</a:t>
              </a:r>
              <a:r>
                <a:rPr lang="en-US" altLang="zh-CN" sz="1800" b="1" dirty="0">
                  <a:solidFill>
                    <a:schemeClr val="hlink"/>
                  </a:solidFill>
                </a:rPr>
                <a:t> 3</a:t>
              </a:r>
            </a:p>
          </p:txBody>
        </p:sp>
        <p:sp>
          <p:nvSpPr>
            <p:cNvPr id="65591" name="Rectangle 55"/>
            <p:cNvSpPr>
              <a:spLocks noChangeArrowheads="1"/>
            </p:cNvSpPr>
            <p:nvPr/>
          </p:nvSpPr>
          <p:spPr bwMode="auto">
            <a:xfrm>
              <a:off x="1488" y="2640"/>
              <a:ext cx="336" cy="960"/>
            </a:xfrm>
            <a:prstGeom prst="rect">
              <a:avLst/>
            </a:prstGeom>
            <a:noFill/>
            <a:ln w="9525">
              <a:solidFill>
                <a:schemeClr val="tx1"/>
              </a:solidFill>
              <a:miter lim="800000"/>
              <a:headEnd/>
              <a:tailEnd/>
            </a:ln>
            <a:effectLst/>
          </p:spPr>
          <p:txBody>
            <a:bodyPr wrap="none" anchor="ctr"/>
            <a:lstStyle/>
            <a:p>
              <a:pPr algn="ctr"/>
              <a:endParaRPr lang="zh-CN" altLang="zh-CN" sz="1800" b="1"/>
            </a:p>
          </p:txBody>
        </p:sp>
        <p:sp>
          <p:nvSpPr>
            <p:cNvPr id="65592" name="Rectangle 56"/>
            <p:cNvSpPr>
              <a:spLocks noChangeArrowheads="1"/>
            </p:cNvSpPr>
            <p:nvPr/>
          </p:nvSpPr>
          <p:spPr bwMode="auto">
            <a:xfrm>
              <a:off x="1824" y="2640"/>
              <a:ext cx="336" cy="960"/>
            </a:xfrm>
            <a:prstGeom prst="rect">
              <a:avLst/>
            </a:prstGeom>
            <a:noFill/>
            <a:ln w="9525">
              <a:solidFill>
                <a:schemeClr val="tx1"/>
              </a:solidFill>
              <a:miter lim="800000"/>
              <a:headEnd/>
              <a:tailEnd/>
            </a:ln>
            <a:effectLst/>
          </p:spPr>
          <p:txBody>
            <a:bodyPr wrap="none" anchor="ctr"/>
            <a:lstStyle/>
            <a:p>
              <a:pPr algn="ctr"/>
              <a:endParaRPr lang="zh-CN" altLang="zh-CN" sz="1800" b="1"/>
            </a:p>
          </p:txBody>
        </p:sp>
        <p:sp>
          <p:nvSpPr>
            <p:cNvPr id="65593" name="Rectangle 57"/>
            <p:cNvSpPr>
              <a:spLocks noChangeArrowheads="1"/>
            </p:cNvSpPr>
            <p:nvPr/>
          </p:nvSpPr>
          <p:spPr bwMode="auto">
            <a:xfrm>
              <a:off x="2160" y="2640"/>
              <a:ext cx="336" cy="960"/>
            </a:xfrm>
            <a:prstGeom prst="rect">
              <a:avLst/>
            </a:prstGeom>
            <a:noFill/>
            <a:ln w="9525">
              <a:solidFill>
                <a:schemeClr val="tx1"/>
              </a:solidFill>
              <a:miter lim="800000"/>
              <a:headEnd/>
              <a:tailEnd/>
            </a:ln>
            <a:effectLst/>
          </p:spPr>
          <p:txBody>
            <a:bodyPr wrap="none" anchor="ctr"/>
            <a:lstStyle/>
            <a:p>
              <a:pPr algn="ctr"/>
              <a:endParaRPr lang="zh-CN" altLang="zh-CN" sz="1800" b="1"/>
            </a:p>
          </p:txBody>
        </p:sp>
        <p:sp>
          <p:nvSpPr>
            <p:cNvPr id="65594" name="Rectangle 58"/>
            <p:cNvSpPr>
              <a:spLocks noChangeArrowheads="1"/>
            </p:cNvSpPr>
            <p:nvPr/>
          </p:nvSpPr>
          <p:spPr bwMode="auto">
            <a:xfrm>
              <a:off x="3840" y="2640"/>
              <a:ext cx="336" cy="960"/>
            </a:xfrm>
            <a:prstGeom prst="rect">
              <a:avLst/>
            </a:prstGeom>
            <a:noFill/>
            <a:ln w="9525">
              <a:solidFill>
                <a:schemeClr val="tx1"/>
              </a:solidFill>
              <a:miter lim="800000"/>
              <a:headEnd/>
              <a:tailEnd/>
            </a:ln>
            <a:effectLst/>
          </p:spPr>
          <p:txBody>
            <a:bodyPr wrap="none" anchor="ctr"/>
            <a:lstStyle/>
            <a:p>
              <a:pPr algn="ctr"/>
              <a:endParaRPr lang="zh-CN" altLang="zh-CN" sz="1800" b="1"/>
            </a:p>
          </p:txBody>
        </p:sp>
        <p:sp>
          <p:nvSpPr>
            <p:cNvPr id="65595" name="Rectangle 59"/>
            <p:cNvSpPr>
              <a:spLocks noChangeArrowheads="1"/>
            </p:cNvSpPr>
            <p:nvPr/>
          </p:nvSpPr>
          <p:spPr bwMode="auto">
            <a:xfrm>
              <a:off x="4176" y="2640"/>
              <a:ext cx="336" cy="960"/>
            </a:xfrm>
            <a:prstGeom prst="rect">
              <a:avLst/>
            </a:prstGeom>
            <a:noFill/>
            <a:ln w="9525">
              <a:solidFill>
                <a:schemeClr val="tx1"/>
              </a:solidFill>
              <a:miter lim="800000"/>
              <a:headEnd/>
              <a:tailEnd/>
            </a:ln>
            <a:effectLst/>
          </p:spPr>
          <p:txBody>
            <a:bodyPr wrap="none" anchor="ctr"/>
            <a:lstStyle/>
            <a:p>
              <a:pPr algn="ctr"/>
              <a:endParaRPr lang="zh-CN" altLang="zh-CN" sz="1800" b="1"/>
            </a:p>
          </p:txBody>
        </p:sp>
        <p:sp>
          <p:nvSpPr>
            <p:cNvPr id="65596" name="Rectangle 60"/>
            <p:cNvSpPr>
              <a:spLocks noChangeArrowheads="1"/>
            </p:cNvSpPr>
            <p:nvPr/>
          </p:nvSpPr>
          <p:spPr bwMode="auto">
            <a:xfrm>
              <a:off x="2496" y="2640"/>
              <a:ext cx="336" cy="960"/>
            </a:xfrm>
            <a:prstGeom prst="rect">
              <a:avLst/>
            </a:prstGeom>
            <a:noFill/>
            <a:ln w="9525">
              <a:solidFill>
                <a:schemeClr val="tx1"/>
              </a:solidFill>
              <a:miter lim="800000"/>
              <a:headEnd/>
              <a:tailEnd/>
            </a:ln>
            <a:effectLst/>
          </p:spPr>
          <p:txBody>
            <a:bodyPr wrap="none" anchor="ctr"/>
            <a:lstStyle/>
            <a:p>
              <a:pPr algn="ctr"/>
              <a:endParaRPr lang="zh-CN" altLang="zh-CN" sz="1800" b="1"/>
            </a:p>
          </p:txBody>
        </p:sp>
        <p:sp>
          <p:nvSpPr>
            <p:cNvPr id="65597" name="Rectangle 61"/>
            <p:cNvSpPr>
              <a:spLocks noChangeArrowheads="1"/>
            </p:cNvSpPr>
            <p:nvPr/>
          </p:nvSpPr>
          <p:spPr bwMode="auto">
            <a:xfrm>
              <a:off x="2832" y="2640"/>
              <a:ext cx="336" cy="960"/>
            </a:xfrm>
            <a:prstGeom prst="rect">
              <a:avLst/>
            </a:prstGeom>
            <a:noFill/>
            <a:ln w="9525">
              <a:solidFill>
                <a:schemeClr val="tx1"/>
              </a:solidFill>
              <a:miter lim="800000"/>
              <a:headEnd/>
              <a:tailEnd/>
            </a:ln>
            <a:effectLst/>
          </p:spPr>
          <p:txBody>
            <a:bodyPr wrap="none" anchor="ctr"/>
            <a:lstStyle/>
            <a:p>
              <a:pPr algn="ctr"/>
              <a:endParaRPr lang="zh-CN" altLang="zh-CN" sz="1800" b="1"/>
            </a:p>
          </p:txBody>
        </p:sp>
        <p:sp>
          <p:nvSpPr>
            <p:cNvPr id="65598" name="Rectangle 62"/>
            <p:cNvSpPr>
              <a:spLocks noChangeArrowheads="1"/>
            </p:cNvSpPr>
            <p:nvPr/>
          </p:nvSpPr>
          <p:spPr bwMode="auto">
            <a:xfrm>
              <a:off x="3168" y="2640"/>
              <a:ext cx="336" cy="960"/>
            </a:xfrm>
            <a:prstGeom prst="rect">
              <a:avLst/>
            </a:prstGeom>
            <a:noFill/>
            <a:ln w="9525">
              <a:solidFill>
                <a:schemeClr val="tx1"/>
              </a:solidFill>
              <a:miter lim="800000"/>
              <a:headEnd/>
              <a:tailEnd/>
            </a:ln>
            <a:effectLst/>
          </p:spPr>
          <p:txBody>
            <a:bodyPr wrap="none" anchor="ctr"/>
            <a:lstStyle/>
            <a:p>
              <a:pPr algn="ctr"/>
              <a:endParaRPr lang="zh-CN" altLang="zh-CN" sz="1800" b="1"/>
            </a:p>
          </p:txBody>
        </p:sp>
        <p:sp>
          <p:nvSpPr>
            <p:cNvPr id="65599" name="Rectangle 63"/>
            <p:cNvSpPr>
              <a:spLocks noChangeArrowheads="1"/>
            </p:cNvSpPr>
            <p:nvPr/>
          </p:nvSpPr>
          <p:spPr bwMode="auto">
            <a:xfrm>
              <a:off x="3504" y="2640"/>
              <a:ext cx="336" cy="960"/>
            </a:xfrm>
            <a:prstGeom prst="rect">
              <a:avLst/>
            </a:prstGeom>
            <a:noFill/>
            <a:ln w="9525">
              <a:solidFill>
                <a:schemeClr val="tx1"/>
              </a:solidFill>
              <a:miter lim="800000"/>
              <a:headEnd/>
              <a:tailEnd/>
            </a:ln>
            <a:effectLst/>
          </p:spPr>
          <p:txBody>
            <a:bodyPr wrap="none" anchor="ctr"/>
            <a:lstStyle/>
            <a:p>
              <a:pPr algn="ctr"/>
              <a:endParaRPr lang="zh-CN" altLang="zh-CN" sz="1800" b="1"/>
            </a:p>
          </p:txBody>
        </p:sp>
      </p:grpSp>
      <p:sp>
        <p:nvSpPr>
          <p:cNvPr id="65600" name="Rectangle 64"/>
          <p:cNvSpPr>
            <a:spLocks noChangeArrowheads="1"/>
          </p:cNvSpPr>
          <p:nvPr/>
        </p:nvSpPr>
        <p:spPr bwMode="auto">
          <a:xfrm>
            <a:off x="1338234" y="4073526"/>
            <a:ext cx="533400" cy="304800"/>
          </a:xfrm>
          <a:prstGeom prst="rect">
            <a:avLst/>
          </a:prstGeom>
          <a:noFill/>
          <a:ln w="9525">
            <a:solidFill>
              <a:schemeClr val="tx1"/>
            </a:solidFill>
            <a:miter lim="800000"/>
            <a:headEnd/>
            <a:tailEnd/>
          </a:ln>
          <a:effectLst/>
        </p:spPr>
        <p:txBody>
          <a:bodyPr wrap="none" anchor="ctr"/>
          <a:lstStyle/>
          <a:p>
            <a:pPr algn="ctr"/>
            <a:r>
              <a:rPr lang="en-US" altLang="zh-CN" sz="1800" b="1"/>
              <a:t>0</a:t>
            </a:r>
            <a:endParaRPr lang="en-US" altLang="zh-CN" sz="1800" b="1">
              <a:solidFill>
                <a:srgbClr val="FF6600"/>
              </a:solidFill>
            </a:endParaRPr>
          </a:p>
        </p:txBody>
      </p:sp>
      <p:sp>
        <p:nvSpPr>
          <p:cNvPr id="65601" name="Rectangle 65"/>
          <p:cNvSpPr>
            <a:spLocks noChangeArrowheads="1"/>
          </p:cNvSpPr>
          <p:nvPr/>
        </p:nvSpPr>
        <p:spPr bwMode="auto">
          <a:xfrm>
            <a:off x="1338234" y="4378326"/>
            <a:ext cx="533400" cy="304800"/>
          </a:xfrm>
          <a:prstGeom prst="rect">
            <a:avLst/>
          </a:prstGeom>
          <a:noFill/>
          <a:ln w="9525">
            <a:solidFill>
              <a:schemeClr val="tx1"/>
            </a:solidFill>
            <a:miter lim="800000"/>
            <a:headEnd/>
            <a:tailEnd/>
          </a:ln>
          <a:effectLst/>
        </p:spPr>
        <p:txBody>
          <a:bodyPr wrap="none" anchor="ctr"/>
          <a:lstStyle/>
          <a:p>
            <a:pPr algn="ctr"/>
            <a:r>
              <a:rPr lang="en-US" altLang="zh-CN" sz="1800" b="1"/>
              <a:t>1</a:t>
            </a:r>
            <a:endParaRPr lang="en-US" altLang="zh-CN" sz="1800" b="1">
              <a:solidFill>
                <a:srgbClr val="FF6600"/>
              </a:solidFill>
            </a:endParaRPr>
          </a:p>
        </p:txBody>
      </p:sp>
      <p:sp>
        <p:nvSpPr>
          <p:cNvPr id="65602" name="Rectangle 66"/>
          <p:cNvSpPr>
            <a:spLocks noChangeArrowheads="1"/>
          </p:cNvSpPr>
          <p:nvPr/>
        </p:nvSpPr>
        <p:spPr bwMode="auto">
          <a:xfrm>
            <a:off x="1338234" y="4683126"/>
            <a:ext cx="533400" cy="304800"/>
          </a:xfrm>
          <a:prstGeom prst="rect">
            <a:avLst/>
          </a:prstGeom>
          <a:noFill/>
          <a:ln w="9525">
            <a:solidFill>
              <a:schemeClr val="tx1"/>
            </a:solidFill>
            <a:miter lim="800000"/>
            <a:headEnd/>
            <a:tailEnd/>
          </a:ln>
          <a:effectLst/>
        </p:spPr>
        <p:txBody>
          <a:bodyPr wrap="none" anchor="ctr"/>
          <a:lstStyle/>
          <a:p>
            <a:pPr algn="ctr"/>
            <a:r>
              <a:rPr lang="en-US" altLang="zh-CN" sz="1800" b="1"/>
              <a:t>8</a:t>
            </a:r>
            <a:endParaRPr lang="en-US" altLang="zh-CN" sz="1800" b="1">
              <a:solidFill>
                <a:srgbClr val="FF6600"/>
              </a:solidFill>
            </a:endParaRPr>
          </a:p>
        </p:txBody>
      </p:sp>
      <p:sp>
        <p:nvSpPr>
          <p:cNvPr id="65603" name="Rectangle 67"/>
          <p:cNvSpPr>
            <a:spLocks noChangeArrowheads="1"/>
          </p:cNvSpPr>
          <p:nvPr/>
        </p:nvSpPr>
        <p:spPr bwMode="auto">
          <a:xfrm>
            <a:off x="4005234" y="4073526"/>
            <a:ext cx="533400" cy="304800"/>
          </a:xfrm>
          <a:prstGeom prst="rect">
            <a:avLst/>
          </a:prstGeom>
          <a:noFill/>
          <a:ln w="9525">
            <a:solidFill>
              <a:schemeClr val="tx1"/>
            </a:solidFill>
            <a:miter lim="800000"/>
            <a:headEnd/>
            <a:tailEnd/>
          </a:ln>
          <a:effectLst/>
        </p:spPr>
        <p:txBody>
          <a:bodyPr wrap="none" anchor="ctr"/>
          <a:lstStyle/>
          <a:p>
            <a:pPr algn="ctr"/>
            <a:r>
              <a:rPr lang="en-US" altLang="zh-CN" sz="1800" b="1">
                <a:solidFill>
                  <a:srgbClr val="990099"/>
                </a:solidFill>
              </a:rPr>
              <a:t>5</a:t>
            </a:r>
            <a:r>
              <a:rPr lang="en-US" altLang="zh-CN" sz="1800" b="1"/>
              <a:t>12</a:t>
            </a:r>
            <a:endParaRPr lang="en-US" altLang="zh-CN" sz="1800" b="1">
              <a:solidFill>
                <a:srgbClr val="FF6600"/>
              </a:solidFill>
            </a:endParaRPr>
          </a:p>
        </p:txBody>
      </p:sp>
      <p:sp>
        <p:nvSpPr>
          <p:cNvPr id="65604" name="Rectangle 68"/>
          <p:cNvSpPr>
            <a:spLocks noChangeArrowheads="1"/>
          </p:cNvSpPr>
          <p:nvPr/>
        </p:nvSpPr>
        <p:spPr bwMode="auto">
          <a:xfrm>
            <a:off x="2405034" y="4073526"/>
            <a:ext cx="533400" cy="304800"/>
          </a:xfrm>
          <a:prstGeom prst="rect">
            <a:avLst/>
          </a:prstGeom>
          <a:noFill/>
          <a:ln w="9525">
            <a:solidFill>
              <a:schemeClr val="tx1"/>
            </a:solidFill>
            <a:miter lim="800000"/>
            <a:headEnd/>
            <a:tailEnd/>
          </a:ln>
          <a:effectLst/>
        </p:spPr>
        <p:txBody>
          <a:bodyPr wrap="none" anchor="ctr"/>
          <a:lstStyle/>
          <a:p>
            <a:pPr algn="ctr"/>
            <a:r>
              <a:rPr lang="en-US" altLang="zh-CN" sz="1800" b="1">
                <a:solidFill>
                  <a:srgbClr val="990099"/>
                </a:solidFill>
              </a:rPr>
              <a:t>2</a:t>
            </a:r>
            <a:r>
              <a:rPr lang="en-US" altLang="zh-CN" sz="1800" b="1"/>
              <a:t>16</a:t>
            </a:r>
            <a:endParaRPr lang="en-US" altLang="zh-CN" sz="1800" b="1">
              <a:solidFill>
                <a:srgbClr val="FF6600"/>
              </a:solidFill>
            </a:endParaRPr>
          </a:p>
        </p:txBody>
      </p:sp>
      <p:sp>
        <p:nvSpPr>
          <p:cNvPr id="65605" name="Rectangle 69"/>
          <p:cNvSpPr>
            <a:spLocks noChangeArrowheads="1"/>
          </p:cNvSpPr>
          <p:nvPr/>
        </p:nvSpPr>
        <p:spPr bwMode="auto">
          <a:xfrm>
            <a:off x="1871634" y="4073526"/>
            <a:ext cx="533400" cy="304800"/>
          </a:xfrm>
          <a:prstGeom prst="rect">
            <a:avLst/>
          </a:prstGeom>
          <a:noFill/>
          <a:ln w="9525">
            <a:solidFill>
              <a:schemeClr val="tx1"/>
            </a:solidFill>
            <a:miter lim="800000"/>
            <a:headEnd/>
            <a:tailEnd/>
          </a:ln>
          <a:effectLst/>
        </p:spPr>
        <p:txBody>
          <a:bodyPr wrap="none" anchor="ctr"/>
          <a:lstStyle/>
          <a:p>
            <a:pPr algn="ctr"/>
            <a:r>
              <a:rPr lang="en-US" altLang="zh-CN" sz="1800" b="1">
                <a:solidFill>
                  <a:srgbClr val="990099"/>
                </a:solidFill>
              </a:rPr>
              <a:t>1</a:t>
            </a:r>
            <a:r>
              <a:rPr lang="en-US" altLang="zh-CN" sz="1800" b="1"/>
              <a:t>25</a:t>
            </a:r>
            <a:endParaRPr lang="en-US" altLang="zh-CN" sz="1800" b="1">
              <a:solidFill>
                <a:srgbClr val="FF6600"/>
              </a:solidFill>
            </a:endParaRPr>
          </a:p>
        </p:txBody>
      </p:sp>
      <p:sp>
        <p:nvSpPr>
          <p:cNvPr id="65606" name="Rectangle 70"/>
          <p:cNvSpPr>
            <a:spLocks noChangeArrowheads="1"/>
          </p:cNvSpPr>
          <p:nvPr/>
        </p:nvSpPr>
        <p:spPr bwMode="auto">
          <a:xfrm>
            <a:off x="1338234" y="4987926"/>
            <a:ext cx="533400" cy="304800"/>
          </a:xfrm>
          <a:prstGeom prst="rect">
            <a:avLst/>
          </a:prstGeom>
          <a:noFill/>
          <a:ln w="9525">
            <a:solidFill>
              <a:schemeClr val="tx1"/>
            </a:solidFill>
            <a:miter lim="800000"/>
            <a:headEnd/>
            <a:tailEnd/>
          </a:ln>
          <a:effectLst/>
        </p:spPr>
        <p:txBody>
          <a:bodyPr wrap="none" anchor="ctr"/>
          <a:lstStyle/>
          <a:p>
            <a:pPr algn="ctr"/>
            <a:r>
              <a:rPr lang="en-US" altLang="zh-CN" sz="1800" b="1"/>
              <a:t>27</a:t>
            </a:r>
            <a:endParaRPr lang="en-US" altLang="zh-CN" sz="1800" b="1">
              <a:solidFill>
                <a:srgbClr val="FF6600"/>
              </a:solidFill>
            </a:endParaRPr>
          </a:p>
        </p:txBody>
      </p:sp>
      <p:sp>
        <p:nvSpPr>
          <p:cNvPr id="65607" name="Rectangle 71"/>
          <p:cNvSpPr>
            <a:spLocks noChangeArrowheads="1"/>
          </p:cNvSpPr>
          <p:nvPr/>
        </p:nvSpPr>
        <p:spPr bwMode="auto">
          <a:xfrm>
            <a:off x="5072034" y="4073526"/>
            <a:ext cx="533400" cy="304800"/>
          </a:xfrm>
          <a:prstGeom prst="rect">
            <a:avLst/>
          </a:prstGeom>
          <a:noFill/>
          <a:ln w="9525">
            <a:solidFill>
              <a:schemeClr val="tx1"/>
            </a:solidFill>
            <a:miter lim="800000"/>
            <a:headEnd/>
            <a:tailEnd/>
          </a:ln>
          <a:effectLst/>
        </p:spPr>
        <p:txBody>
          <a:bodyPr wrap="none" anchor="ctr"/>
          <a:lstStyle/>
          <a:p>
            <a:pPr algn="ctr"/>
            <a:r>
              <a:rPr lang="en-US" altLang="zh-CN" sz="1800" b="1">
                <a:solidFill>
                  <a:srgbClr val="990099"/>
                </a:solidFill>
              </a:rPr>
              <a:t>7</a:t>
            </a:r>
            <a:r>
              <a:rPr lang="en-US" altLang="zh-CN" sz="1800" b="1"/>
              <a:t>29</a:t>
            </a:r>
            <a:endParaRPr lang="en-US" altLang="zh-CN" sz="1800" b="1">
              <a:solidFill>
                <a:srgbClr val="FF6600"/>
              </a:solidFill>
            </a:endParaRPr>
          </a:p>
        </p:txBody>
      </p:sp>
      <p:sp>
        <p:nvSpPr>
          <p:cNvPr id="65608" name="Rectangle 72"/>
          <p:cNvSpPr>
            <a:spLocks noChangeArrowheads="1"/>
          </p:cNvSpPr>
          <p:nvPr/>
        </p:nvSpPr>
        <p:spPr bwMode="auto">
          <a:xfrm>
            <a:off x="2938434" y="4073526"/>
            <a:ext cx="533400" cy="304800"/>
          </a:xfrm>
          <a:prstGeom prst="rect">
            <a:avLst/>
          </a:prstGeom>
          <a:noFill/>
          <a:ln w="9525">
            <a:solidFill>
              <a:schemeClr val="tx1"/>
            </a:solidFill>
            <a:miter lim="800000"/>
            <a:headEnd/>
            <a:tailEnd/>
          </a:ln>
          <a:effectLst/>
        </p:spPr>
        <p:txBody>
          <a:bodyPr wrap="none" anchor="ctr"/>
          <a:lstStyle/>
          <a:p>
            <a:pPr algn="ctr"/>
            <a:r>
              <a:rPr lang="en-US" altLang="zh-CN" sz="1800" b="1">
                <a:solidFill>
                  <a:srgbClr val="990099"/>
                </a:solidFill>
              </a:rPr>
              <a:t>3</a:t>
            </a:r>
            <a:r>
              <a:rPr lang="en-US" altLang="zh-CN" sz="1800" b="1"/>
              <a:t>43</a:t>
            </a:r>
            <a:endParaRPr lang="en-US" altLang="zh-CN" sz="1800" b="1">
              <a:solidFill>
                <a:srgbClr val="FF6600"/>
              </a:solidFill>
            </a:endParaRPr>
          </a:p>
        </p:txBody>
      </p:sp>
      <p:sp>
        <p:nvSpPr>
          <p:cNvPr id="65609" name="Rectangle 73"/>
          <p:cNvSpPr>
            <a:spLocks noChangeArrowheads="1"/>
          </p:cNvSpPr>
          <p:nvPr/>
        </p:nvSpPr>
        <p:spPr bwMode="auto">
          <a:xfrm>
            <a:off x="1338234" y="5292726"/>
            <a:ext cx="533400" cy="304800"/>
          </a:xfrm>
          <a:prstGeom prst="rect">
            <a:avLst/>
          </a:prstGeom>
          <a:noFill/>
          <a:ln w="9525">
            <a:solidFill>
              <a:schemeClr val="tx1"/>
            </a:solidFill>
            <a:miter lim="800000"/>
            <a:headEnd/>
            <a:tailEnd/>
          </a:ln>
          <a:effectLst/>
        </p:spPr>
        <p:txBody>
          <a:bodyPr wrap="none" anchor="ctr"/>
          <a:lstStyle/>
          <a:p>
            <a:pPr algn="ctr"/>
            <a:r>
              <a:rPr lang="en-US" altLang="zh-CN" sz="1800" b="1"/>
              <a:t>64</a:t>
            </a:r>
            <a:endParaRPr lang="en-US" altLang="zh-CN" sz="1800" b="1">
              <a:solidFill>
                <a:srgbClr val="FF6600"/>
              </a:solidFill>
            </a:endParaRPr>
          </a:p>
        </p:txBody>
      </p:sp>
      <p:sp>
        <p:nvSpPr>
          <p:cNvPr id="65610" name="Text Box 74"/>
          <p:cNvSpPr txBox="1">
            <a:spLocks noChangeArrowheads="1"/>
          </p:cNvSpPr>
          <p:nvPr/>
        </p:nvSpPr>
        <p:spPr bwMode="auto">
          <a:xfrm>
            <a:off x="500034" y="5746769"/>
            <a:ext cx="5410200" cy="396875"/>
          </a:xfrm>
          <a:prstGeom prst="rect">
            <a:avLst/>
          </a:prstGeom>
          <a:noFill/>
          <a:ln w="9525">
            <a:noFill/>
            <a:miter lim="800000"/>
            <a:headEnd/>
            <a:tailEnd/>
          </a:ln>
          <a:effectLst/>
        </p:spPr>
        <p:txBody>
          <a:bodyPr>
            <a:spAutoFit/>
          </a:bodyPr>
          <a:lstStyle/>
          <a:p>
            <a:pPr>
              <a:spcBef>
                <a:spcPct val="50000"/>
              </a:spcBef>
            </a:pPr>
            <a:r>
              <a:rPr lang="zh-CN" altLang="en-US" sz="2000" b="1" dirty="0">
                <a:solidFill>
                  <a:schemeClr val="hlink"/>
                </a:solidFill>
              </a:rPr>
              <a:t>输出</a:t>
            </a:r>
            <a:r>
              <a:rPr lang="en-US" altLang="zh-CN" sz="2000" b="1" dirty="0">
                <a:solidFill>
                  <a:schemeClr val="hlink"/>
                </a:solidFill>
              </a:rPr>
              <a:t>:</a:t>
            </a:r>
            <a:r>
              <a:rPr lang="en-US" altLang="zh-CN" sz="2000" b="1" dirty="0"/>
              <a:t>  0, 1, 8, 27, 64, 125, 216, 343, 512, 729</a:t>
            </a:r>
          </a:p>
        </p:txBody>
      </p:sp>
      <p:sp>
        <p:nvSpPr>
          <p:cNvPr id="65611" name="AutoShape 75" descr="再生纸"/>
          <p:cNvSpPr>
            <a:spLocks noChangeArrowheads="1"/>
          </p:cNvSpPr>
          <p:nvPr/>
        </p:nvSpPr>
        <p:spPr bwMode="auto">
          <a:xfrm>
            <a:off x="6929454" y="2357430"/>
            <a:ext cx="1785950" cy="1643074"/>
          </a:xfrm>
          <a:prstGeom prst="roundRect">
            <a:avLst>
              <a:gd name="adj" fmla="val 9523"/>
            </a:avLst>
          </a:prstGeom>
          <a:blipFill dpi="0" rotWithShape="0">
            <a:blip r:embed="rId2"/>
            <a:srcRect/>
            <a:tile tx="0" ty="0" sx="100000" sy="100000" flip="none" algn="tl"/>
          </a:blipFill>
          <a:ln w="9525">
            <a:noFill/>
            <a:round/>
            <a:headEnd/>
            <a:tailEnd/>
          </a:ln>
          <a:effectLst>
            <a:outerShdw dist="107763" dir="2700000" algn="ctr" rotWithShape="0">
              <a:schemeClr val="bg2"/>
            </a:outerShdw>
          </a:effectLst>
        </p:spPr>
        <p:txBody>
          <a:bodyPr anchor="ctr"/>
          <a:lstStyle/>
          <a:p>
            <a:r>
              <a:rPr lang="zh-CN" altLang="en-US" sz="1800" b="1" dirty="0"/>
              <a:t>时间复杂性：</a:t>
            </a:r>
            <a:r>
              <a:rPr lang="en-US" altLang="zh-CN" sz="1800" b="1" i="1" dirty="0">
                <a:solidFill>
                  <a:srgbClr val="3333FF"/>
                </a:solidFill>
              </a:rPr>
              <a:t>T</a:t>
            </a:r>
            <a:r>
              <a:rPr lang="en-US" altLang="zh-CN" sz="1800" b="1" dirty="0">
                <a:solidFill>
                  <a:srgbClr val="3333FF"/>
                </a:solidFill>
              </a:rPr>
              <a:t>=O(</a:t>
            </a:r>
            <a:r>
              <a:rPr lang="en-US" altLang="zh-CN" sz="1800" b="1" i="1" dirty="0">
                <a:solidFill>
                  <a:srgbClr val="3333FF"/>
                </a:solidFill>
              </a:rPr>
              <a:t>D</a:t>
            </a:r>
            <a:r>
              <a:rPr lang="en-US" altLang="zh-CN" sz="1800" b="1" dirty="0">
                <a:solidFill>
                  <a:srgbClr val="3333FF"/>
                </a:solidFill>
              </a:rPr>
              <a:t>(</a:t>
            </a:r>
            <a:r>
              <a:rPr lang="en-US" altLang="zh-CN" sz="1800" b="1" i="1" dirty="0">
                <a:solidFill>
                  <a:srgbClr val="3333FF"/>
                </a:solidFill>
              </a:rPr>
              <a:t>N</a:t>
            </a:r>
            <a:r>
              <a:rPr lang="en-US" altLang="zh-CN" sz="1800" b="1" dirty="0">
                <a:solidFill>
                  <a:srgbClr val="3333FF"/>
                </a:solidFill>
              </a:rPr>
              <a:t>+R)) </a:t>
            </a:r>
            <a:r>
              <a:rPr lang="zh-CN" altLang="en-US" sz="1800" b="1" dirty="0"/>
              <a:t>其中</a:t>
            </a:r>
            <a:r>
              <a:rPr lang="en-US" altLang="zh-CN" sz="1800" b="1" dirty="0">
                <a:solidFill>
                  <a:srgbClr val="3333FF"/>
                </a:solidFill>
              </a:rPr>
              <a:t>D</a:t>
            </a:r>
            <a:r>
              <a:rPr lang="zh-CN" altLang="en-US" sz="1800" b="1" dirty="0"/>
              <a:t>是轮次</a:t>
            </a:r>
            <a:r>
              <a:rPr lang="en-US" altLang="zh-CN" sz="1800" b="1" dirty="0"/>
              <a:t>, </a:t>
            </a:r>
            <a:r>
              <a:rPr lang="en-US" altLang="zh-CN" sz="1800" b="1" i="1" dirty="0">
                <a:solidFill>
                  <a:srgbClr val="3333FF"/>
                </a:solidFill>
              </a:rPr>
              <a:t>N</a:t>
            </a:r>
            <a:r>
              <a:rPr lang="en-US" altLang="zh-CN" sz="1800" b="1" dirty="0">
                <a:solidFill>
                  <a:srgbClr val="3333FF"/>
                </a:solidFill>
              </a:rPr>
              <a:t> </a:t>
            </a:r>
            <a:r>
              <a:rPr lang="zh-CN" altLang="en-US" sz="1800" b="1" dirty="0"/>
              <a:t>是元素个数</a:t>
            </a:r>
            <a:r>
              <a:rPr lang="en-US" altLang="zh-CN" sz="1800" b="1" dirty="0"/>
              <a:t>, </a:t>
            </a:r>
            <a:r>
              <a:rPr lang="en-US" altLang="zh-CN" sz="1800" b="1" i="1" dirty="0">
                <a:solidFill>
                  <a:srgbClr val="3333FF"/>
                </a:solidFill>
              </a:rPr>
              <a:t>R</a:t>
            </a:r>
            <a:r>
              <a:rPr lang="en-US" altLang="zh-CN" sz="1800" b="1" dirty="0"/>
              <a:t> </a:t>
            </a:r>
            <a:r>
              <a:rPr lang="zh-CN" altLang="en-US" sz="1800" b="1" dirty="0"/>
              <a:t>是桶的数量</a:t>
            </a:r>
            <a:r>
              <a:rPr lang="en-US" altLang="zh-CN" sz="1800" b="1" dirty="0"/>
              <a:t>.</a:t>
            </a:r>
            <a:endParaRPr lang="en-US" altLang="zh-CN" sz="1800" b="1" i="1" dirty="0"/>
          </a:p>
        </p:txBody>
      </p:sp>
      <p:sp>
        <p:nvSpPr>
          <p:cNvPr id="65612" name="Oval 76"/>
          <p:cNvSpPr>
            <a:spLocks noChangeArrowheads="1"/>
          </p:cNvSpPr>
          <p:nvPr/>
        </p:nvSpPr>
        <p:spPr bwMode="auto">
          <a:xfrm>
            <a:off x="5605434" y="764704"/>
            <a:ext cx="3276600" cy="1295400"/>
          </a:xfrm>
          <a:prstGeom prst="ellipse">
            <a:avLst/>
          </a:prstGeom>
          <a:gradFill rotWithShape="0">
            <a:gsLst>
              <a:gs pos="0">
                <a:srgbClr val="CCFFCC"/>
              </a:gs>
              <a:gs pos="100000">
                <a:srgbClr val="CCFFCC">
                  <a:gamma/>
                  <a:shade val="87843"/>
                  <a:invGamma/>
                </a:srgbClr>
              </a:gs>
            </a:gsLst>
            <a:path path="shape">
              <a:fillToRect l="50000" t="50000" r="50000" b="50000"/>
            </a:path>
          </a:gradFill>
          <a:ln w="9525">
            <a:solidFill>
              <a:srgbClr val="CCFFFF"/>
            </a:solidFill>
            <a:round/>
            <a:headEnd/>
            <a:tailEnd/>
          </a:ln>
          <a:effectLst/>
        </p:spPr>
        <p:txBody>
          <a:bodyPr anchor="ctr"/>
          <a:lstStyle/>
          <a:p>
            <a:pPr algn="ctr"/>
            <a:r>
              <a:rPr lang="zh-CN" altLang="en-US" b="1" dirty="0"/>
              <a:t>按“</a:t>
            </a:r>
            <a:r>
              <a:rPr lang="zh-CN" altLang="en-US" b="1" dirty="0">
                <a:solidFill>
                  <a:srgbClr val="3333FF"/>
                </a:solidFill>
              </a:rPr>
              <a:t>主位优先法</a:t>
            </a:r>
            <a:r>
              <a:rPr lang="zh-CN" altLang="en-US" b="1" dirty="0"/>
              <a:t>”排序</a:t>
            </a:r>
            <a:r>
              <a:rPr lang="zh-CN" altLang="en-US" sz="1800" b="1" dirty="0"/>
              <a:t>将会怎样</a:t>
            </a:r>
            <a:r>
              <a:rPr lang="en-US" altLang="zh-CN" sz="1800" b="1" dirty="0"/>
              <a:t>?</a:t>
            </a:r>
          </a:p>
        </p:txBody>
      </p:sp>
      <p:sp>
        <p:nvSpPr>
          <p:cNvPr id="81" name="AutoShape 75" descr="再生纸"/>
          <p:cNvSpPr>
            <a:spLocks noChangeArrowheads="1"/>
          </p:cNvSpPr>
          <p:nvPr/>
        </p:nvSpPr>
        <p:spPr bwMode="auto">
          <a:xfrm>
            <a:off x="7000892" y="4214818"/>
            <a:ext cx="1714512" cy="1357322"/>
          </a:xfrm>
          <a:prstGeom prst="roundRect">
            <a:avLst>
              <a:gd name="adj" fmla="val 9523"/>
            </a:avLst>
          </a:prstGeom>
          <a:blipFill dpi="0" rotWithShape="0">
            <a:blip r:embed="rId2"/>
            <a:srcRect/>
            <a:tile tx="0" ty="0" sx="100000" sy="100000" flip="none" algn="tl"/>
          </a:blipFill>
          <a:ln w="9525">
            <a:noFill/>
            <a:round/>
            <a:headEnd/>
            <a:tailEnd/>
          </a:ln>
          <a:effectLst>
            <a:outerShdw dist="107763" dir="2700000" algn="ctr" rotWithShape="0">
              <a:schemeClr val="bg2"/>
            </a:outerShdw>
          </a:effectLst>
        </p:spPr>
        <p:txBody>
          <a:bodyPr anchor="ctr"/>
          <a:lstStyle/>
          <a:p>
            <a:r>
              <a:rPr lang="zh-CN" altLang="en-US" sz="1800" b="1" dirty="0"/>
              <a:t>空间复杂性：</a:t>
            </a:r>
            <a:r>
              <a:rPr lang="en-US" altLang="zh-CN" b="1" dirty="0">
                <a:solidFill>
                  <a:srgbClr val="3333FF"/>
                </a:solidFill>
              </a:rPr>
              <a:t>S</a:t>
            </a:r>
            <a:r>
              <a:rPr lang="en-US" altLang="zh-CN" sz="1800" b="1" dirty="0">
                <a:solidFill>
                  <a:srgbClr val="3333FF"/>
                </a:solidFill>
              </a:rPr>
              <a:t>=O(</a:t>
            </a:r>
            <a:r>
              <a:rPr lang="en-US" altLang="zh-CN" sz="1800" b="1" i="1" dirty="0">
                <a:solidFill>
                  <a:srgbClr val="3333FF"/>
                </a:solidFill>
              </a:rPr>
              <a:t>N</a:t>
            </a:r>
            <a:r>
              <a:rPr lang="en-US" altLang="zh-CN" sz="1800" b="1" dirty="0">
                <a:solidFill>
                  <a:srgbClr val="3333FF"/>
                </a:solidFill>
              </a:rPr>
              <a:t>+R) </a:t>
            </a:r>
            <a:r>
              <a:rPr lang="en-US" altLang="zh-CN" sz="1800" b="1" dirty="0"/>
              <a:t>,</a:t>
            </a:r>
          </a:p>
          <a:p>
            <a:r>
              <a:rPr lang="en-US" altLang="zh-CN" sz="1800" b="1" i="1" dirty="0">
                <a:solidFill>
                  <a:srgbClr val="3333FF"/>
                </a:solidFill>
              </a:rPr>
              <a:t>N</a:t>
            </a:r>
            <a:r>
              <a:rPr lang="en-US" altLang="zh-CN" sz="1800" b="1" dirty="0">
                <a:solidFill>
                  <a:srgbClr val="3333FF"/>
                </a:solidFill>
              </a:rPr>
              <a:t> </a:t>
            </a:r>
            <a:r>
              <a:rPr lang="zh-CN" altLang="en-US" sz="1800" b="1" dirty="0"/>
              <a:t>是元素个数</a:t>
            </a:r>
            <a:r>
              <a:rPr lang="en-US" altLang="zh-CN" sz="1800" b="1" dirty="0"/>
              <a:t>, </a:t>
            </a:r>
            <a:r>
              <a:rPr lang="en-US" altLang="zh-CN" sz="1800" b="1" i="1" dirty="0">
                <a:solidFill>
                  <a:srgbClr val="3333FF"/>
                </a:solidFill>
              </a:rPr>
              <a:t>R</a:t>
            </a:r>
            <a:r>
              <a:rPr lang="en-US" altLang="zh-CN" sz="1800" b="1" dirty="0"/>
              <a:t> </a:t>
            </a:r>
            <a:r>
              <a:rPr lang="zh-CN" altLang="en-US" sz="1800" b="1" dirty="0"/>
              <a:t>是桶的数量</a:t>
            </a:r>
            <a:r>
              <a:rPr lang="en-US" altLang="zh-CN" sz="1800" b="1" dirty="0"/>
              <a:t>.</a:t>
            </a:r>
            <a:endParaRPr lang="en-US" altLang="zh-CN" sz="1800" b="1" i="1" dirty="0"/>
          </a:p>
        </p:txBody>
      </p:sp>
      <p:sp>
        <p:nvSpPr>
          <p:cNvPr id="82" name="AutoShape 75" descr="再生纸"/>
          <p:cNvSpPr>
            <a:spLocks noChangeArrowheads="1"/>
          </p:cNvSpPr>
          <p:nvPr/>
        </p:nvSpPr>
        <p:spPr bwMode="auto">
          <a:xfrm>
            <a:off x="7072330" y="5715016"/>
            <a:ext cx="1643074" cy="714404"/>
          </a:xfrm>
          <a:prstGeom prst="roundRect">
            <a:avLst>
              <a:gd name="adj" fmla="val 9523"/>
            </a:avLst>
          </a:prstGeom>
          <a:blipFill dpi="0" rotWithShape="0">
            <a:blip r:embed="rId2"/>
            <a:srcRect/>
            <a:tile tx="0" ty="0" sx="100000" sy="100000" flip="none" algn="tl"/>
          </a:blipFill>
          <a:ln w="9525">
            <a:noFill/>
            <a:round/>
            <a:headEnd/>
            <a:tailEnd/>
          </a:ln>
          <a:effectLst>
            <a:outerShdw dist="107763" dir="2700000" algn="ctr" rotWithShape="0">
              <a:schemeClr val="bg2"/>
            </a:outerShdw>
          </a:effectLst>
        </p:spPr>
        <p:txBody>
          <a:bodyPr anchor="ctr"/>
          <a:lstStyle/>
          <a:p>
            <a:r>
              <a:rPr lang="zh-CN" altLang="en-US" b="1" dirty="0"/>
              <a:t>稳定性</a:t>
            </a:r>
            <a:r>
              <a:rPr lang="zh-CN" altLang="en-US" sz="1800" b="1" dirty="0"/>
              <a:t>：</a:t>
            </a:r>
            <a:r>
              <a:rPr lang="zh-CN" altLang="en-US" sz="1800" b="1" dirty="0">
                <a:solidFill>
                  <a:srgbClr val="3333FF"/>
                </a:solidFill>
              </a:rPr>
              <a:t>稳定</a:t>
            </a:r>
            <a:endParaRPr lang="en-US" altLang="zh-CN" sz="1800" b="1" i="1" dirty="0">
              <a:solidFill>
                <a:srgbClr val="3333FF"/>
              </a:solidFill>
            </a:endParaRPr>
          </a:p>
        </p:txBody>
      </p:sp>
      <p:sp>
        <p:nvSpPr>
          <p:cNvPr id="83" name="AutoShape 5"/>
          <p:cNvSpPr>
            <a:spLocks noChangeArrowheads="1"/>
          </p:cNvSpPr>
          <p:nvPr/>
        </p:nvSpPr>
        <p:spPr bwMode="auto">
          <a:xfrm>
            <a:off x="2071670" y="4786322"/>
            <a:ext cx="4572032" cy="714380"/>
          </a:xfrm>
          <a:prstGeom prst="wedgeEllipseCallout">
            <a:avLst>
              <a:gd name="adj1" fmla="val -18679"/>
              <a:gd name="adj2" fmla="val -46970"/>
            </a:avLst>
          </a:prstGeom>
          <a:gradFill rotWithShape="0">
            <a:gsLst>
              <a:gs pos="0">
                <a:srgbClr val="C0C0C0"/>
              </a:gs>
              <a:gs pos="100000">
                <a:srgbClr val="FFFFFF"/>
              </a:gs>
            </a:gsLst>
            <a:lin ang="2700000" scaled="1"/>
          </a:gradFill>
          <a:ln w="12700">
            <a:solidFill>
              <a:schemeClr val="tx1"/>
            </a:solidFill>
            <a:miter lim="800000"/>
            <a:headEnd/>
            <a:tailEnd/>
          </a:ln>
          <a:effectLst/>
        </p:spPr>
        <p:txBody>
          <a:bodyPr anchor="ctr"/>
          <a:lstStyle/>
          <a:p>
            <a:pPr algn="ctr"/>
            <a:r>
              <a:rPr lang="zh-CN" altLang="en-US" b="1" dirty="0"/>
              <a:t>用</a:t>
            </a:r>
            <a:r>
              <a:rPr lang="zh-CN" altLang="en-US" b="1" dirty="0">
                <a:solidFill>
                  <a:srgbClr val="3333FF"/>
                </a:solidFill>
              </a:rPr>
              <a:t>链式</a:t>
            </a:r>
            <a:r>
              <a:rPr lang="zh-CN" altLang="en-US" b="1" dirty="0"/>
              <a:t>储存更便于</a:t>
            </a:r>
            <a:r>
              <a:rPr lang="zh-CN" altLang="en-US" b="1" dirty="0">
                <a:solidFill>
                  <a:srgbClr val="3333FF"/>
                </a:solidFill>
              </a:rPr>
              <a:t>分配与收集？</a:t>
            </a:r>
            <a:endParaRPr lang="en-US" altLang="zh-CN" b="1" dirty="0">
              <a:solidFill>
                <a:srgbClr val="3333FF"/>
              </a:solidFill>
            </a:endParaRPr>
          </a:p>
        </p:txBody>
      </p:sp>
    </p:spTree>
    <p:extLst>
      <p:ext uri="{BB962C8B-B14F-4D97-AF65-F5344CB8AC3E}">
        <p14:creationId xmlns:p14="http://schemas.microsoft.com/office/powerpoint/2010/main" val="907256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65538"/>
                                        </p:tgtEl>
                                        <p:attrNameLst>
                                          <p:attrName>style.visibility</p:attrName>
                                        </p:attrNameLst>
                                      </p:cBhvr>
                                      <p:to>
                                        <p:strVal val="visible"/>
                                      </p:to>
                                    </p:set>
                                    <p:animEffect transition="in" filter="strips(downRight)">
                                      <p:cBhvr>
                                        <p:cTn id="7" dur="500"/>
                                        <p:tgtEl>
                                          <p:spTgt spid="655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5540"/>
                                        </p:tgtEl>
                                        <p:attrNameLst>
                                          <p:attrName>style.visibility</p:attrName>
                                        </p:attrNameLst>
                                      </p:cBhvr>
                                      <p:to>
                                        <p:strVal val="visible"/>
                                      </p:to>
                                    </p:set>
                                    <p:animEffect transition="in" filter="wipe(left)">
                                      <p:cBhvr>
                                        <p:cTn id="12" dur="500"/>
                                        <p:tgtEl>
                                          <p:spTgt spid="6554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65553"/>
                                        </p:tgtEl>
                                        <p:attrNameLst>
                                          <p:attrName>style.visibility</p:attrName>
                                        </p:attrNameLst>
                                      </p:cBhvr>
                                      <p:to>
                                        <p:strVal val="visible"/>
                                      </p:to>
                                    </p:set>
                                    <p:anim calcmode="lin" valueType="num">
                                      <p:cBhvr additive="base">
                                        <p:cTn id="17" dur="500" fill="hold"/>
                                        <p:tgtEl>
                                          <p:spTgt spid="65553"/>
                                        </p:tgtEl>
                                        <p:attrNameLst>
                                          <p:attrName>ppt_x</p:attrName>
                                        </p:attrNameLst>
                                      </p:cBhvr>
                                      <p:tavLst>
                                        <p:tav tm="0">
                                          <p:val>
                                            <p:strVal val="1+#ppt_w/2"/>
                                          </p:val>
                                        </p:tav>
                                        <p:tav tm="100000">
                                          <p:val>
                                            <p:strVal val="#ppt_x"/>
                                          </p:val>
                                        </p:tav>
                                      </p:tavLst>
                                    </p:anim>
                                    <p:anim calcmode="lin" valueType="num">
                                      <p:cBhvr additive="base">
                                        <p:cTn id="18" dur="500" fill="hold"/>
                                        <p:tgtEl>
                                          <p:spTgt spid="6555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up)">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up)">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65578"/>
                                        </p:tgtEl>
                                        <p:attrNameLst>
                                          <p:attrName>style.visibility</p:attrName>
                                        </p:attrNameLst>
                                      </p:cBhvr>
                                      <p:to>
                                        <p:strVal val="visible"/>
                                      </p:to>
                                    </p:set>
                                    <p:animEffect transition="in" filter="box(in)">
                                      <p:cBhvr>
                                        <p:cTn id="38" dur="500"/>
                                        <p:tgtEl>
                                          <p:spTgt spid="65578"/>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65579"/>
                                        </p:tgtEl>
                                        <p:attrNameLst>
                                          <p:attrName>style.visibility</p:attrName>
                                        </p:attrNameLst>
                                      </p:cBhvr>
                                      <p:to>
                                        <p:strVal val="visible"/>
                                      </p:to>
                                    </p:set>
                                    <p:animEffect transition="in" filter="box(in)">
                                      <p:cBhvr>
                                        <p:cTn id="43" dur="500"/>
                                        <p:tgtEl>
                                          <p:spTgt spid="65579"/>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65580"/>
                                        </p:tgtEl>
                                        <p:attrNameLst>
                                          <p:attrName>style.visibility</p:attrName>
                                        </p:attrNameLst>
                                      </p:cBhvr>
                                      <p:to>
                                        <p:strVal val="visible"/>
                                      </p:to>
                                    </p:set>
                                    <p:animEffect transition="in" filter="box(in)">
                                      <p:cBhvr>
                                        <p:cTn id="48" dur="500"/>
                                        <p:tgtEl>
                                          <p:spTgt spid="65580"/>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65581"/>
                                        </p:tgtEl>
                                        <p:attrNameLst>
                                          <p:attrName>style.visibility</p:attrName>
                                        </p:attrNameLst>
                                      </p:cBhvr>
                                      <p:to>
                                        <p:strVal val="visible"/>
                                      </p:to>
                                    </p:set>
                                    <p:animEffect transition="in" filter="box(in)">
                                      <p:cBhvr>
                                        <p:cTn id="53" dur="500"/>
                                        <p:tgtEl>
                                          <p:spTgt spid="65581"/>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65582"/>
                                        </p:tgtEl>
                                        <p:attrNameLst>
                                          <p:attrName>style.visibility</p:attrName>
                                        </p:attrNameLst>
                                      </p:cBhvr>
                                      <p:to>
                                        <p:strVal val="visible"/>
                                      </p:to>
                                    </p:set>
                                    <p:animEffect transition="in" filter="box(in)">
                                      <p:cBhvr>
                                        <p:cTn id="58" dur="500"/>
                                        <p:tgtEl>
                                          <p:spTgt spid="65582"/>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16" fill="hold" grpId="0" nodeType="clickEffect">
                                  <p:stCondLst>
                                    <p:cond delay="0"/>
                                  </p:stCondLst>
                                  <p:childTnLst>
                                    <p:set>
                                      <p:cBhvr>
                                        <p:cTn id="62" dur="1" fill="hold">
                                          <p:stCondLst>
                                            <p:cond delay="0"/>
                                          </p:stCondLst>
                                        </p:cTn>
                                        <p:tgtEl>
                                          <p:spTgt spid="65583"/>
                                        </p:tgtEl>
                                        <p:attrNameLst>
                                          <p:attrName>style.visibility</p:attrName>
                                        </p:attrNameLst>
                                      </p:cBhvr>
                                      <p:to>
                                        <p:strVal val="visible"/>
                                      </p:to>
                                    </p:set>
                                    <p:animEffect transition="in" filter="box(in)">
                                      <p:cBhvr>
                                        <p:cTn id="63" dur="500"/>
                                        <p:tgtEl>
                                          <p:spTgt spid="65583"/>
                                        </p:tgtEl>
                                      </p:cBhvr>
                                    </p:animEffect>
                                  </p:childTnLst>
                                </p:cTn>
                              </p:par>
                            </p:childTnLst>
                          </p:cTn>
                        </p:par>
                      </p:childTnLst>
                    </p:cTn>
                  </p:par>
                  <p:par>
                    <p:cTn id="64" fill="hold">
                      <p:stCondLst>
                        <p:cond delay="indefinite"/>
                      </p:stCondLst>
                      <p:childTnLst>
                        <p:par>
                          <p:cTn id="65" fill="hold">
                            <p:stCondLst>
                              <p:cond delay="0"/>
                            </p:stCondLst>
                            <p:childTnLst>
                              <p:par>
                                <p:cTn id="66" presetID="4" presetClass="entr" presetSubtype="16" fill="hold" grpId="0" nodeType="clickEffect">
                                  <p:stCondLst>
                                    <p:cond delay="0"/>
                                  </p:stCondLst>
                                  <p:childTnLst>
                                    <p:set>
                                      <p:cBhvr>
                                        <p:cTn id="67" dur="1" fill="hold">
                                          <p:stCondLst>
                                            <p:cond delay="0"/>
                                          </p:stCondLst>
                                        </p:cTn>
                                        <p:tgtEl>
                                          <p:spTgt spid="65584"/>
                                        </p:tgtEl>
                                        <p:attrNameLst>
                                          <p:attrName>style.visibility</p:attrName>
                                        </p:attrNameLst>
                                      </p:cBhvr>
                                      <p:to>
                                        <p:strVal val="visible"/>
                                      </p:to>
                                    </p:set>
                                    <p:animEffect transition="in" filter="box(in)">
                                      <p:cBhvr>
                                        <p:cTn id="68" dur="500"/>
                                        <p:tgtEl>
                                          <p:spTgt spid="65584"/>
                                        </p:tgtEl>
                                      </p:cBhvr>
                                    </p:animEffect>
                                  </p:childTnLst>
                                </p:cTn>
                              </p:par>
                            </p:childTnLst>
                          </p:cTn>
                        </p:par>
                      </p:childTnLst>
                    </p:cTn>
                  </p:par>
                  <p:par>
                    <p:cTn id="69" fill="hold">
                      <p:stCondLst>
                        <p:cond delay="indefinite"/>
                      </p:stCondLst>
                      <p:childTnLst>
                        <p:par>
                          <p:cTn id="70" fill="hold">
                            <p:stCondLst>
                              <p:cond delay="0"/>
                            </p:stCondLst>
                            <p:childTnLst>
                              <p:par>
                                <p:cTn id="71" presetID="4" presetClass="entr" presetSubtype="16" fill="hold" grpId="0" nodeType="clickEffect">
                                  <p:stCondLst>
                                    <p:cond delay="0"/>
                                  </p:stCondLst>
                                  <p:childTnLst>
                                    <p:set>
                                      <p:cBhvr>
                                        <p:cTn id="72" dur="1" fill="hold">
                                          <p:stCondLst>
                                            <p:cond delay="0"/>
                                          </p:stCondLst>
                                        </p:cTn>
                                        <p:tgtEl>
                                          <p:spTgt spid="65585"/>
                                        </p:tgtEl>
                                        <p:attrNameLst>
                                          <p:attrName>style.visibility</p:attrName>
                                        </p:attrNameLst>
                                      </p:cBhvr>
                                      <p:to>
                                        <p:strVal val="visible"/>
                                      </p:to>
                                    </p:set>
                                    <p:animEffect transition="in" filter="box(in)">
                                      <p:cBhvr>
                                        <p:cTn id="73" dur="500"/>
                                        <p:tgtEl>
                                          <p:spTgt spid="65585"/>
                                        </p:tgtEl>
                                      </p:cBhvr>
                                    </p:animEffect>
                                  </p:childTnLst>
                                </p:cTn>
                              </p:par>
                            </p:childTnLst>
                          </p:cTn>
                        </p:par>
                      </p:childTnLst>
                    </p:cTn>
                  </p:par>
                  <p:par>
                    <p:cTn id="74" fill="hold">
                      <p:stCondLst>
                        <p:cond delay="indefinite"/>
                      </p:stCondLst>
                      <p:childTnLst>
                        <p:par>
                          <p:cTn id="75" fill="hold">
                            <p:stCondLst>
                              <p:cond delay="0"/>
                            </p:stCondLst>
                            <p:childTnLst>
                              <p:par>
                                <p:cTn id="76" presetID="4" presetClass="entr" presetSubtype="16" fill="hold" grpId="0" nodeType="clickEffect">
                                  <p:stCondLst>
                                    <p:cond delay="0"/>
                                  </p:stCondLst>
                                  <p:childTnLst>
                                    <p:set>
                                      <p:cBhvr>
                                        <p:cTn id="77" dur="1" fill="hold">
                                          <p:stCondLst>
                                            <p:cond delay="0"/>
                                          </p:stCondLst>
                                        </p:cTn>
                                        <p:tgtEl>
                                          <p:spTgt spid="65586"/>
                                        </p:tgtEl>
                                        <p:attrNameLst>
                                          <p:attrName>style.visibility</p:attrName>
                                        </p:attrNameLst>
                                      </p:cBhvr>
                                      <p:to>
                                        <p:strVal val="visible"/>
                                      </p:to>
                                    </p:set>
                                    <p:animEffect transition="in" filter="box(in)">
                                      <p:cBhvr>
                                        <p:cTn id="78" dur="500"/>
                                        <p:tgtEl>
                                          <p:spTgt spid="65586"/>
                                        </p:tgtEl>
                                      </p:cBhvr>
                                    </p:animEffect>
                                  </p:childTnLst>
                                </p:cTn>
                              </p:par>
                            </p:childTnLst>
                          </p:cTn>
                        </p:par>
                      </p:childTnLst>
                    </p:cTn>
                  </p:par>
                  <p:par>
                    <p:cTn id="79" fill="hold">
                      <p:stCondLst>
                        <p:cond delay="indefinite"/>
                      </p:stCondLst>
                      <p:childTnLst>
                        <p:par>
                          <p:cTn id="80" fill="hold">
                            <p:stCondLst>
                              <p:cond delay="0"/>
                            </p:stCondLst>
                            <p:childTnLst>
                              <p:par>
                                <p:cTn id="81" presetID="4" presetClass="entr" presetSubtype="16" fill="hold" grpId="0" nodeType="clickEffect">
                                  <p:stCondLst>
                                    <p:cond delay="0"/>
                                  </p:stCondLst>
                                  <p:childTnLst>
                                    <p:set>
                                      <p:cBhvr>
                                        <p:cTn id="82" dur="1" fill="hold">
                                          <p:stCondLst>
                                            <p:cond delay="0"/>
                                          </p:stCondLst>
                                        </p:cTn>
                                        <p:tgtEl>
                                          <p:spTgt spid="65587"/>
                                        </p:tgtEl>
                                        <p:attrNameLst>
                                          <p:attrName>style.visibility</p:attrName>
                                        </p:attrNameLst>
                                      </p:cBhvr>
                                      <p:to>
                                        <p:strVal val="visible"/>
                                      </p:to>
                                    </p:set>
                                    <p:animEffect transition="in" filter="box(in)">
                                      <p:cBhvr>
                                        <p:cTn id="83" dur="500"/>
                                        <p:tgtEl>
                                          <p:spTgt spid="65587"/>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nodeType="clickEffect">
                                  <p:stCondLst>
                                    <p:cond delay="0"/>
                                  </p:stCondLst>
                                  <p:childTnLst>
                                    <p:set>
                                      <p:cBhvr>
                                        <p:cTn id="87" dur="1" fill="hold">
                                          <p:stCondLst>
                                            <p:cond delay="0"/>
                                          </p:stCondLst>
                                        </p:cTn>
                                        <p:tgtEl>
                                          <p:spTgt spid="5"/>
                                        </p:tgtEl>
                                        <p:attrNameLst>
                                          <p:attrName>style.visibility</p:attrName>
                                        </p:attrNameLst>
                                      </p:cBhvr>
                                      <p:to>
                                        <p:strVal val="visible"/>
                                      </p:to>
                                    </p:set>
                                    <p:animEffect transition="in" filter="wipe(up)">
                                      <p:cBhvr>
                                        <p:cTn id="88" dur="500"/>
                                        <p:tgtEl>
                                          <p:spTgt spid="5"/>
                                        </p:tgtEl>
                                      </p:cBhvr>
                                    </p:animEffect>
                                  </p:childTnLst>
                                </p:cTn>
                              </p:par>
                            </p:childTnLst>
                          </p:cTn>
                        </p:par>
                      </p:childTnLst>
                    </p:cTn>
                  </p:par>
                  <p:par>
                    <p:cTn id="89" fill="hold">
                      <p:stCondLst>
                        <p:cond delay="indefinite"/>
                      </p:stCondLst>
                      <p:childTnLst>
                        <p:par>
                          <p:cTn id="90" fill="hold">
                            <p:stCondLst>
                              <p:cond delay="0"/>
                            </p:stCondLst>
                            <p:childTnLst>
                              <p:par>
                                <p:cTn id="91" presetID="4" presetClass="entr" presetSubtype="16" fill="hold" grpId="0" nodeType="clickEffect">
                                  <p:stCondLst>
                                    <p:cond delay="0"/>
                                  </p:stCondLst>
                                  <p:childTnLst>
                                    <p:set>
                                      <p:cBhvr>
                                        <p:cTn id="92" dur="1" fill="hold">
                                          <p:stCondLst>
                                            <p:cond delay="0"/>
                                          </p:stCondLst>
                                        </p:cTn>
                                        <p:tgtEl>
                                          <p:spTgt spid="65600"/>
                                        </p:tgtEl>
                                        <p:attrNameLst>
                                          <p:attrName>style.visibility</p:attrName>
                                        </p:attrNameLst>
                                      </p:cBhvr>
                                      <p:to>
                                        <p:strVal val="visible"/>
                                      </p:to>
                                    </p:set>
                                    <p:animEffect transition="in" filter="box(in)">
                                      <p:cBhvr>
                                        <p:cTn id="93" dur="500"/>
                                        <p:tgtEl>
                                          <p:spTgt spid="65600"/>
                                        </p:tgtEl>
                                      </p:cBhvr>
                                    </p:animEffect>
                                  </p:childTnLst>
                                </p:cTn>
                              </p:par>
                            </p:childTnLst>
                          </p:cTn>
                        </p:par>
                      </p:childTnLst>
                    </p:cTn>
                  </p:par>
                  <p:par>
                    <p:cTn id="94" fill="hold">
                      <p:stCondLst>
                        <p:cond delay="indefinite"/>
                      </p:stCondLst>
                      <p:childTnLst>
                        <p:par>
                          <p:cTn id="95" fill="hold">
                            <p:stCondLst>
                              <p:cond delay="0"/>
                            </p:stCondLst>
                            <p:childTnLst>
                              <p:par>
                                <p:cTn id="96" presetID="4" presetClass="entr" presetSubtype="16" fill="hold" grpId="0" nodeType="clickEffect">
                                  <p:stCondLst>
                                    <p:cond delay="0"/>
                                  </p:stCondLst>
                                  <p:childTnLst>
                                    <p:set>
                                      <p:cBhvr>
                                        <p:cTn id="97" dur="1" fill="hold">
                                          <p:stCondLst>
                                            <p:cond delay="0"/>
                                          </p:stCondLst>
                                        </p:cTn>
                                        <p:tgtEl>
                                          <p:spTgt spid="65601"/>
                                        </p:tgtEl>
                                        <p:attrNameLst>
                                          <p:attrName>style.visibility</p:attrName>
                                        </p:attrNameLst>
                                      </p:cBhvr>
                                      <p:to>
                                        <p:strVal val="visible"/>
                                      </p:to>
                                    </p:set>
                                    <p:animEffect transition="in" filter="box(in)">
                                      <p:cBhvr>
                                        <p:cTn id="98" dur="500"/>
                                        <p:tgtEl>
                                          <p:spTgt spid="65601"/>
                                        </p:tgtEl>
                                      </p:cBhvr>
                                    </p:animEffect>
                                  </p:childTnLst>
                                </p:cTn>
                              </p:par>
                            </p:childTnLst>
                          </p:cTn>
                        </p:par>
                      </p:childTnLst>
                    </p:cTn>
                  </p:par>
                  <p:par>
                    <p:cTn id="99" fill="hold">
                      <p:stCondLst>
                        <p:cond delay="indefinite"/>
                      </p:stCondLst>
                      <p:childTnLst>
                        <p:par>
                          <p:cTn id="100" fill="hold">
                            <p:stCondLst>
                              <p:cond delay="0"/>
                            </p:stCondLst>
                            <p:childTnLst>
                              <p:par>
                                <p:cTn id="101" presetID="4" presetClass="entr" presetSubtype="16" fill="hold" grpId="0" nodeType="clickEffect">
                                  <p:stCondLst>
                                    <p:cond delay="0"/>
                                  </p:stCondLst>
                                  <p:childTnLst>
                                    <p:set>
                                      <p:cBhvr>
                                        <p:cTn id="102" dur="1" fill="hold">
                                          <p:stCondLst>
                                            <p:cond delay="0"/>
                                          </p:stCondLst>
                                        </p:cTn>
                                        <p:tgtEl>
                                          <p:spTgt spid="65602"/>
                                        </p:tgtEl>
                                        <p:attrNameLst>
                                          <p:attrName>style.visibility</p:attrName>
                                        </p:attrNameLst>
                                      </p:cBhvr>
                                      <p:to>
                                        <p:strVal val="visible"/>
                                      </p:to>
                                    </p:set>
                                    <p:animEffect transition="in" filter="box(in)">
                                      <p:cBhvr>
                                        <p:cTn id="103" dur="500"/>
                                        <p:tgtEl>
                                          <p:spTgt spid="65602"/>
                                        </p:tgtEl>
                                      </p:cBhvr>
                                    </p:animEffect>
                                  </p:childTnLst>
                                </p:cTn>
                              </p:par>
                            </p:childTnLst>
                          </p:cTn>
                        </p:par>
                      </p:childTnLst>
                    </p:cTn>
                  </p:par>
                  <p:par>
                    <p:cTn id="104" fill="hold">
                      <p:stCondLst>
                        <p:cond delay="indefinite"/>
                      </p:stCondLst>
                      <p:childTnLst>
                        <p:par>
                          <p:cTn id="105" fill="hold">
                            <p:stCondLst>
                              <p:cond delay="0"/>
                            </p:stCondLst>
                            <p:childTnLst>
                              <p:par>
                                <p:cTn id="106" presetID="4" presetClass="entr" presetSubtype="16" fill="hold" grpId="0" nodeType="clickEffect">
                                  <p:stCondLst>
                                    <p:cond delay="0"/>
                                  </p:stCondLst>
                                  <p:childTnLst>
                                    <p:set>
                                      <p:cBhvr>
                                        <p:cTn id="107" dur="1" fill="hold">
                                          <p:stCondLst>
                                            <p:cond delay="0"/>
                                          </p:stCondLst>
                                        </p:cTn>
                                        <p:tgtEl>
                                          <p:spTgt spid="65603"/>
                                        </p:tgtEl>
                                        <p:attrNameLst>
                                          <p:attrName>style.visibility</p:attrName>
                                        </p:attrNameLst>
                                      </p:cBhvr>
                                      <p:to>
                                        <p:strVal val="visible"/>
                                      </p:to>
                                    </p:set>
                                    <p:animEffect transition="in" filter="box(in)">
                                      <p:cBhvr>
                                        <p:cTn id="108" dur="500"/>
                                        <p:tgtEl>
                                          <p:spTgt spid="65603"/>
                                        </p:tgtEl>
                                      </p:cBhvr>
                                    </p:animEffect>
                                  </p:childTnLst>
                                </p:cTn>
                              </p:par>
                            </p:childTnLst>
                          </p:cTn>
                        </p:par>
                      </p:childTnLst>
                    </p:cTn>
                  </p:par>
                  <p:par>
                    <p:cTn id="109" fill="hold">
                      <p:stCondLst>
                        <p:cond delay="indefinite"/>
                      </p:stCondLst>
                      <p:childTnLst>
                        <p:par>
                          <p:cTn id="110" fill="hold">
                            <p:stCondLst>
                              <p:cond delay="0"/>
                            </p:stCondLst>
                            <p:childTnLst>
                              <p:par>
                                <p:cTn id="111" presetID="4" presetClass="entr" presetSubtype="16" fill="hold" grpId="0" nodeType="clickEffect">
                                  <p:stCondLst>
                                    <p:cond delay="0"/>
                                  </p:stCondLst>
                                  <p:childTnLst>
                                    <p:set>
                                      <p:cBhvr>
                                        <p:cTn id="112" dur="1" fill="hold">
                                          <p:stCondLst>
                                            <p:cond delay="0"/>
                                          </p:stCondLst>
                                        </p:cTn>
                                        <p:tgtEl>
                                          <p:spTgt spid="65604"/>
                                        </p:tgtEl>
                                        <p:attrNameLst>
                                          <p:attrName>style.visibility</p:attrName>
                                        </p:attrNameLst>
                                      </p:cBhvr>
                                      <p:to>
                                        <p:strVal val="visible"/>
                                      </p:to>
                                    </p:set>
                                    <p:animEffect transition="in" filter="box(in)">
                                      <p:cBhvr>
                                        <p:cTn id="113" dur="500"/>
                                        <p:tgtEl>
                                          <p:spTgt spid="65604"/>
                                        </p:tgtEl>
                                      </p:cBhvr>
                                    </p:animEffect>
                                  </p:childTnLst>
                                </p:cTn>
                              </p:par>
                            </p:childTnLst>
                          </p:cTn>
                        </p:par>
                      </p:childTnLst>
                    </p:cTn>
                  </p:par>
                  <p:par>
                    <p:cTn id="114" fill="hold">
                      <p:stCondLst>
                        <p:cond delay="indefinite"/>
                      </p:stCondLst>
                      <p:childTnLst>
                        <p:par>
                          <p:cTn id="115" fill="hold">
                            <p:stCondLst>
                              <p:cond delay="0"/>
                            </p:stCondLst>
                            <p:childTnLst>
                              <p:par>
                                <p:cTn id="116" presetID="4" presetClass="entr" presetSubtype="16" fill="hold" grpId="0" nodeType="clickEffect">
                                  <p:stCondLst>
                                    <p:cond delay="0"/>
                                  </p:stCondLst>
                                  <p:childTnLst>
                                    <p:set>
                                      <p:cBhvr>
                                        <p:cTn id="117" dur="1" fill="hold">
                                          <p:stCondLst>
                                            <p:cond delay="0"/>
                                          </p:stCondLst>
                                        </p:cTn>
                                        <p:tgtEl>
                                          <p:spTgt spid="65605"/>
                                        </p:tgtEl>
                                        <p:attrNameLst>
                                          <p:attrName>style.visibility</p:attrName>
                                        </p:attrNameLst>
                                      </p:cBhvr>
                                      <p:to>
                                        <p:strVal val="visible"/>
                                      </p:to>
                                    </p:set>
                                    <p:animEffect transition="in" filter="box(in)">
                                      <p:cBhvr>
                                        <p:cTn id="118" dur="500"/>
                                        <p:tgtEl>
                                          <p:spTgt spid="65605"/>
                                        </p:tgtEl>
                                      </p:cBhvr>
                                    </p:animEffect>
                                  </p:childTnLst>
                                </p:cTn>
                              </p:par>
                            </p:childTnLst>
                          </p:cTn>
                        </p:par>
                      </p:childTnLst>
                    </p:cTn>
                  </p:par>
                  <p:par>
                    <p:cTn id="119" fill="hold">
                      <p:stCondLst>
                        <p:cond delay="indefinite"/>
                      </p:stCondLst>
                      <p:childTnLst>
                        <p:par>
                          <p:cTn id="120" fill="hold">
                            <p:stCondLst>
                              <p:cond delay="0"/>
                            </p:stCondLst>
                            <p:childTnLst>
                              <p:par>
                                <p:cTn id="121" presetID="4" presetClass="entr" presetSubtype="16" fill="hold" grpId="0" nodeType="clickEffect">
                                  <p:stCondLst>
                                    <p:cond delay="0"/>
                                  </p:stCondLst>
                                  <p:childTnLst>
                                    <p:set>
                                      <p:cBhvr>
                                        <p:cTn id="122" dur="1" fill="hold">
                                          <p:stCondLst>
                                            <p:cond delay="0"/>
                                          </p:stCondLst>
                                        </p:cTn>
                                        <p:tgtEl>
                                          <p:spTgt spid="65606"/>
                                        </p:tgtEl>
                                        <p:attrNameLst>
                                          <p:attrName>style.visibility</p:attrName>
                                        </p:attrNameLst>
                                      </p:cBhvr>
                                      <p:to>
                                        <p:strVal val="visible"/>
                                      </p:to>
                                    </p:set>
                                    <p:animEffect transition="in" filter="box(in)">
                                      <p:cBhvr>
                                        <p:cTn id="123" dur="500"/>
                                        <p:tgtEl>
                                          <p:spTgt spid="65606"/>
                                        </p:tgtEl>
                                      </p:cBhvr>
                                    </p:animEffect>
                                  </p:childTnLst>
                                </p:cTn>
                              </p:par>
                            </p:childTnLst>
                          </p:cTn>
                        </p:par>
                      </p:childTnLst>
                    </p:cTn>
                  </p:par>
                  <p:par>
                    <p:cTn id="124" fill="hold">
                      <p:stCondLst>
                        <p:cond delay="indefinite"/>
                      </p:stCondLst>
                      <p:childTnLst>
                        <p:par>
                          <p:cTn id="125" fill="hold">
                            <p:stCondLst>
                              <p:cond delay="0"/>
                            </p:stCondLst>
                            <p:childTnLst>
                              <p:par>
                                <p:cTn id="126" presetID="4" presetClass="entr" presetSubtype="16" fill="hold" grpId="0" nodeType="clickEffect">
                                  <p:stCondLst>
                                    <p:cond delay="0"/>
                                  </p:stCondLst>
                                  <p:childTnLst>
                                    <p:set>
                                      <p:cBhvr>
                                        <p:cTn id="127" dur="1" fill="hold">
                                          <p:stCondLst>
                                            <p:cond delay="0"/>
                                          </p:stCondLst>
                                        </p:cTn>
                                        <p:tgtEl>
                                          <p:spTgt spid="65607"/>
                                        </p:tgtEl>
                                        <p:attrNameLst>
                                          <p:attrName>style.visibility</p:attrName>
                                        </p:attrNameLst>
                                      </p:cBhvr>
                                      <p:to>
                                        <p:strVal val="visible"/>
                                      </p:to>
                                    </p:set>
                                    <p:animEffect transition="in" filter="box(in)">
                                      <p:cBhvr>
                                        <p:cTn id="128" dur="500"/>
                                        <p:tgtEl>
                                          <p:spTgt spid="65607"/>
                                        </p:tgtEl>
                                      </p:cBhvr>
                                    </p:animEffect>
                                  </p:childTnLst>
                                </p:cTn>
                              </p:par>
                            </p:childTnLst>
                          </p:cTn>
                        </p:par>
                      </p:childTnLst>
                    </p:cTn>
                  </p:par>
                  <p:par>
                    <p:cTn id="129" fill="hold">
                      <p:stCondLst>
                        <p:cond delay="indefinite"/>
                      </p:stCondLst>
                      <p:childTnLst>
                        <p:par>
                          <p:cTn id="130" fill="hold">
                            <p:stCondLst>
                              <p:cond delay="0"/>
                            </p:stCondLst>
                            <p:childTnLst>
                              <p:par>
                                <p:cTn id="131" presetID="4" presetClass="entr" presetSubtype="16" fill="hold" grpId="0" nodeType="clickEffect">
                                  <p:stCondLst>
                                    <p:cond delay="0"/>
                                  </p:stCondLst>
                                  <p:childTnLst>
                                    <p:set>
                                      <p:cBhvr>
                                        <p:cTn id="132" dur="1" fill="hold">
                                          <p:stCondLst>
                                            <p:cond delay="0"/>
                                          </p:stCondLst>
                                        </p:cTn>
                                        <p:tgtEl>
                                          <p:spTgt spid="65608"/>
                                        </p:tgtEl>
                                        <p:attrNameLst>
                                          <p:attrName>style.visibility</p:attrName>
                                        </p:attrNameLst>
                                      </p:cBhvr>
                                      <p:to>
                                        <p:strVal val="visible"/>
                                      </p:to>
                                    </p:set>
                                    <p:animEffect transition="in" filter="box(in)">
                                      <p:cBhvr>
                                        <p:cTn id="133" dur="500"/>
                                        <p:tgtEl>
                                          <p:spTgt spid="65608"/>
                                        </p:tgtEl>
                                      </p:cBhvr>
                                    </p:animEffect>
                                  </p:childTnLst>
                                </p:cTn>
                              </p:par>
                            </p:childTnLst>
                          </p:cTn>
                        </p:par>
                      </p:childTnLst>
                    </p:cTn>
                  </p:par>
                  <p:par>
                    <p:cTn id="134" fill="hold">
                      <p:stCondLst>
                        <p:cond delay="indefinite"/>
                      </p:stCondLst>
                      <p:childTnLst>
                        <p:par>
                          <p:cTn id="135" fill="hold">
                            <p:stCondLst>
                              <p:cond delay="0"/>
                            </p:stCondLst>
                            <p:childTnLst>
                              <p:par>
                                <p:cTn id="136" presetID="4" presetClass="entr" presetSubtype="16" fill="hold" grpId="0" nodeType="clickEffect">
                                  <p:stCondLst>
                                    <p:cond delay="0"/>
                                  </p:stCondLst>
                                  <p:childTnLst>
                                    <p:set>
                                      <p:cBhvr>
                                        <p:cTn id="137" dur="1" fill="hold">
                                          <p:stCondLst>
                                            <p:cond delay="0"/>
                                          </p:stCondLst>
                                        </p:cTn>
                                        <p:tgtEl>
                                          <p:spTgt spid="65609"/>
                                        </p:tgtEl>
                                        <p:attrNameLst>
                                          <p:attrName>style.visibility</p:attrName>
                                        </p:attrNameLst>
                                      </p:cBhvr>
                                      <p:to>
                                        <p:strVal val="visible"/>
                                      </p:to>
                                    </p:set>
                                    <p:animEffect transition="in" filter="box(in)">
                                      <p:cBhvr>
                                        <p:cTn id="138" dur="500"/>
                                        <p:tgtEl>
                                          <p:spTgt spid="65609"/>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grpId="0" nodeType="clickEffect">
                                  <p:stCondLst>
                                    <p:cond delay="0"/>
                                  </p:stCondLst>
                                  <p:childTnLst>
                                    <p:set>
                                      <p:cBhvr>
                                        <p:cTn id="142" dur="1" fill="hold">
                                          <p:stCondLst>
                                            <p:cond delay="0"/>
                                          </p:stCondLst>
                                        </p:cTn>
                                        <p:tgtEl>
                                          <p:spTgt spid="65610"/>
                                        </p:tgtEl>
                                        <p:attrNameLst>
                                          <p:attrName>style.visibility</p:attrName>
                                        </p:attrNameLst>
                                      </p:cBhvr>
                                      <p:to>
                                        <p:strVal val="visible"/>
                                      </p:to>
                                    </p:set>
                                    <p:animEffect transition="in" filter="wipe(left)">
                                      <p:cBhvr>
                                        <p:cTn id="143" dur="500"/>
                                        <p:tgtEl>
                                          <p:spTgt spid="65610"/>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1" fill="hold" grpId="0" nodeType="clickEffect">
                                  <p:stCondLst>
                                    <p:cond delay="0"/>
                                  </p:stCondLst>
                                  <p:childTnLst>
                                    <p:set>
                                      <p:cBhvr>
                                        <p:cTn id="147" dur="1" fill="hold">
                                          <p:stCondLst>
                                            <p:cond delay="0"/>
                                          </p:stCondLst>
                                        </p:cTn>
                                        <p:tgtEl>
                                          <p:spTgt spid="83"/>
                                        </p:tgtEl>
                                        <p:attrNameLst>
                                          <p:attrName>style.visibility</p:attrName>
                                        </p:attrNameLst>
                                      </p:cBhvr>
                                      <p:to>
                                        <p:strVal val="visible"/>
                                      </p:to>
                                    </p:set>
                                    <p:animEffect transition="in" filter="wipe(up)">
                                      <p:cBhvr>
                                        <p:cTn id="148" dur="500"/>
                                        <p:tgtEl>
                                          <p:spTgt spid="83"/>
                                        </p:tgtEl>
                                      </p:cBhvr>
                                    </p:animEffect>
                                  </p:childTnLst>
                                </p:cTn>
                              </p:par>
                            </p:childTnLst>
                          </p:cTn>
                        </p:par>
                      </p:childTnLst>
                    </p:cTn>
                  </p:par>
                  <p:par>
                    <p:cTn id="149" fill="hold">
                      <p:stCondLst>
                        <p:cond delay="indefinite"/>
                      </p:stCondLst>
                      <p:childTnLst>
                        <p:par>
                          <p:cTn id="150" fill="hold">
                            <p:stCondLst>
                              <p:cond delay="0"/>
                            </p:stCondLst>
                            <p:childTnLst>
                              <p:par>
                                <p:cTn id="151" presetID="9" presetClass="exit" presetSubtype="0" fill="hold" grpId="1" nodeType="clickEffect">
                                  <p:stCondLst>
                                    <p:cond delay="0"/>
                                  </p:stCondLst>
                                  <p:childTnLst>
                                    <p:animEffect transition="out" filter="dissolve">
                                      <p:cBhvr>
                                        <p:cTn id="152" dur="500"/>
                                        <p:tgtEl>
                                          <p:spTgt spid="83"/>
                                        </p:tgtEl>
                                      </p:cBhvr>
                                    </p:animEffect>
                                    <p:set>
                                      <p:cBhvr>
                                        <p:cTn id="153" dur="1" fill="hold">
                                          <p:stCondLst>
                                            <p:cond delay="499"/>
                                          </p:stCondLst>
                                        </p:cTn>
                                        <p:tgtEl>
                                          <p:spTgt spid="83"/>
                                        </p:tgtEl>
                                        <p:attrNameLst>
                                          <p:attrName>style.visibility</p:attrName>
                                        </p:attrNameLst>
                                      </p:cBhvr>
                                      <p:to>
                                        <p:strVal val="hidden"/>
                                      </p:to>
                                    </p:set>
                                  </p:childTnLst>
                                </p:cTn>
                              </p:par>
                            </p:childTnLst>
                          </p:cTn>
                        </p:par>
                      </p:childTnLst>
                    </p:cTn>
                  </p:par>
                  <p:par>
                    <p:cTn id="154" fill="hold">
                      <p:stCondLst>
                        <p:cond delay="indefinite"/>
                      </p:stCondLst>
                      <p:childTnLst>
                        <p:par>
                          <p:cTn id="155" fill="hold">
                            <p:stCondLst>
                              <p:cond delay="0"/>
                            </p:stCondLst>
                            <p:childTnLst>
                              <p:par>
                                <p:cTn id="156" presetID="4" presetClass="entr" presetSubtype="16" fill="hold" grpId="0" nodeType="clickEffect">
                                  <p:stCondLst>
                                    <p:cond delay="0"/>
                                  </p:stCondLst>
                                  <p:childTnLst>
                                    <p:set>
                                      <p:cBhvr>
                                        <p:cTn id="157" dur="1" fill="hold">
                                          <p:stCondLst>
                                            <p:cond delay="0"/>
                                          </p:stCondLst>
                                        </p:cTn>
                                        <p:tgtEl>
                                          <p:spTgt spid="65611"/>
                                        </p:tgtEl>
                                        <p:attrNameLst>
                                          <p:attrName>style.visibility</p:attrName>
                                        </p:attrNameLst>
                                      </p:cBhvr>
                                      <p:to>
                                        <p:strVal val="visible"/>
                                      </p:to>
                                    </p:set>
                                    <p:animEffect transition="in" filter="box(in)">
                                      <p:cBhvr>
                                        <p:cTn id="158" dur="500"/>
                                        <p:tgtEl>
                                          <p:spTgt spid="65611"/>
                                        </p:tgtEl>
                                      </p:cBhvr>
                                    </p:animEffect>
                                  </p:childTnLst>
                                </p:cTn>
                              </p:par>
                            </p:childTnLst>
                          </p:cTn>
                        </p:par>
                      </p:childTnLst>
                    </p:cTn>
                  </p:par>
                  <p:par>
                    <p:cTn id="159" fill="hold">
                      <p:stCondLst>
                        <p:cond delay="indefinite"/>
                      </p:stCondLst>
                      <p:childTnLst>
                        <p:par>
                          <p:cTn id="160" fill="hold">
                            <p:stCondLst>
                              <p:cond delay="0"/>
                            </p:stCondLst>
                            <p:childTnLst>
                              <p:par>
                                <p:cTn id="161" presetID="4" presetClass="entr" presetSubtype="16" fill="hold" grpId="0" nodeType="clickEffect">
                                  <p:stCondLst>
                                    <p:cond delay="0"/>
                                  </p:stCondLst>
                                  <p:childTnLst>
                                    <p:set>
                                      <p:cBhvr>
                                        <p:cTn id="162" dur="1" fill="hold">
                                          <p:stCondLst>
                                            <p:cond delay="0"/>
                                          </p:stCondLst>
                                        </p:cTn>
                                        <p:tgtEl>
                                          <p:spTgt spid="81"/>
                                        </p:tgtEl>
                                        <p:attrNameLst>
                                          <p:attrName>style.visibility</p:attrName>
                                        </p:attrNameLst>
                                      </p:cBhvr>
                                      <p:to>
                                        <p:strVal val="visible"/>
                                      </p:to>
                                    </p:set>
                                    <p:animEffect transition="in" filter="box(in)">
                                      <p:cBhvr>
                                        <p:cTn id="163" dur="500"/>
                                        <p:tgtEl>
                                          <p:spTgt spid="81"/>
                                        </p:tgtEl>
                                      </p:cBhvr>
                                    </p:animEffect>
                                  </p:childTnLst>
                                </p:cTn>
                              </p:par>
                            </p:childTnLst>
                          </p:cTn>
                        </p:par>
                      </p:childTnLst>
                    </p:cTn>
                  </p:par>
                  <p:par>
                    <p:cTn id="164" fill="hold">
                      <p:stCondLst>
                        <p:cond delay="indefinite"/>
                      </p:stCondLst>
                      <p:childTnLst>
                        <p:par>
                          <p:cTn id="165" fill="hold">
                            <p:stCondLst>
                              <p:cond delay="0"/>
                            </p:stCondLst>
                            <p:childTnLst>
                              <p:par>
                                <p:cTn id="166" presetID="4" presetClass="entr" presetSubtype="16" fill="hold" grpId="0" nodeType="clickEffect">
                                  <p:stCondLst>
                                    <p:cond delay="0"/>
                                  </p:stCondLst>
                                  <p:childTnLst>
                                    <p:set>
                                      <p:cBhvr>
                                        <p:cTn id="167" dur="1" fill="hold">
                                          <p:stCondLst>
                                            <p:cond delay="0"/>
                                          </p:stCondLst>
                                        </p:cTn>
                                        <p:tgtEl>
                                          <p:spTgt spid="82"/>
                                        </p:tgtEl>
                                        <p:attrNameLst>
                                          <p:attrName>style.visibility</p:attrName>
                                        </p:attrNameLst>
                                      </p:cBhvr>
                                      <p:to>
                                        <p:strVal val="visible"/>
                                      </p:to>
                                    </p:set>
                                    <p:animEffect transition="in" filter="box(in)">
                                      <p:cBhvr>
                                        <p:cTn id="168" dur="500"/>
                                        <p:tgtEl>
                                          <p:spTgt spid="82"/>
                                        </p:tgtEl>
                                      </p:cBhvr>
                                    </p:animEffect>
                                  </p:childTnLst>
                                </p:cTn>
                              </p:par>
                            </p:childTnLst>
                          </p:cTn>
                        </p:par>
                      </p:childTnLst>
                    </p:cTn>
                  </p:par>
                  <p:par>
                    <p:cTn id="169" fill="hold">
                      <p:stCondLst>
                        <p:cond delay="indefinite"/>
                      </p:stCondLst>
                      <p:childTnLst>
                        <p:par>
                          <p:cTn id="170" fill="hold">
                            <p:stCondLst>
                              <p:cond delay="0"/>
                            </p:stCondLst>
                            <p:childTnLst>
                              <p:par>
                                <p:cTn id="171" presetID="4" presetClass="entr" presetSubtype="32" fill="hold" grpId="0" nodeType="clickEffect">
                                  <p:stCondLst>
                                    <p:cond delay="0"/>
                                  </p:stCondLst>
                                  <p:childTnLst>
                                    <p:set>
                                      <p:cBhvr>
                                        <p:cTn id="172" dur="1" fill="hold">
                                          <p:stCondLst>
                                            <p:cond delay="0"/>
                                          </p:stCondLst>
                                        </p:cTn>
                                        <p:tgtEl>
                                          <p:spTgt spid="65612"/>
                                        </p:tgtEl>
                                        <p:attrNameLst>
                                          <p:attrName>style.visibility</p:attrName>
                                        </p:attrNameLst>
                                      </p:cBhvr>
                                      <p:to>
                                        <p:strVal val="visible"/>
                                      </p:to>
                                    </p:set>
                                    <p:animEffect transition="in" filter="box(out)">
                                      <p:cBhvr>
                                        <p:cTn id="173" dur="500"/>
                                        <p:tgtEl>
                                          <p:spTgt spid="65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autoUpdateAnimBg="0"/>
      <p:bldP spid="65540" grpId="0" autoUpdateAnimBg="0"/>
      <p:bldP spid="65553" grpId="0" autoUpdateAnimBg="0"/>
      <p:bldP spid="65578" grpId="0" animBg="1" autoUpdateAnimBg="0"/>
      <p:bldP spid="65579" grpId="0" animBg="1" autoUpdateAnimBg="0"/>
      <p:bldP spid="65580" grpId="0" animBg="1" autoUpdateAnimBg="0"/>
      <p:bldP spid="65581" grpId="0" animBg="1" autoUpdateAnimBg="0"/>
      <p:bldP spid="65582" grpId="0" animBg="1" autoUpdateAnimBg="0"/>
      <p:bldP spid="65583" grpId="0" animBg="1" autoUpdateAnimBg="0"/>
      <p:bldP spid="65584" grpId="0" animBg="1" autoUpdateAnimBg="0"/>
      <p:bldP spid="65585" grpId="0" animBg="1" autoUpdateAnimBg="0"/>
      <p:bldP spid="65586" grpId="0" animBg="1" autoUpdateAnimBg="0"/>
      <p:bldP spid="65587" grpId="0" animBg="1" autoUpdateAnimBg="0"/>
      <p:bldP spid="65600" grpId="0" animBg="1" autoUpdateAnimBg="0"/>
      <p:bldP spid="65601" grpId="0" animBg="1" autoUpdateAnimBg="0"/>
      <p:bldP spid="65602" grpId="0" animBg="1" autoUpdateAnimBg="0"/>
      <p:bldP spid="65603" grpId="0" animBg="1" autoUpdateAnimBg="0"/>
      <p:bldP spid="65604" grpId="0" animBg="1" autoUpdateAnimBg="0"/>
      <p:bldP spid="65605" grpId="0" animBg="1" autoUpdateAnimBg="0"/>
      <p:bldP spid="65606" grpId="0" animBg="1" autoUpdateAnimBg="0"/>
      <p:bldP spid="65607" grpId="0" animBg="1" autoUpdateAnimBg="0"/>
      <p:bldP spid="65608" grpId="0" animBg="1" autoUpdateAnimBg="0"/>
      <p:bldP spid="65609" grpId="0" animBg="1" autoUpdateAnimBg="0"/>
      <p:bldP spid="65610" grpId="0" autoUpdateAnimBg="0"/>
      <p:bldP spid="65611" grpId="0" animBg="1" autoUpdateAnimBg="0"/>
      <p:bldP spid="65612" grpId="0" animBg="1" autoUpdateAnimBg="0"/>
      <p:bldP spid="81" grpId="0" animBg="1" autoUpdateAnimBg="0"/>
      <p:bldP spid="82" grpId="0" animBg="1" autoUpdateAnimBg="0"/>
      <p:bldP spid="83" grpId="0" animBg="1" autoUpdateAnimBg="0"/>
      <p:bldP spid="83"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348150" y="369332"/>
            <a:ext cx="32877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00" rIns="144000">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fontAlgn="base" hangingPunct="1">
              <a:spcBef>
                <a:spcPct val="50000"/>
              </a:spcBef>
              <a:spcAft>
                <a:spcPct val="0"/>
              </a:spcAft>
            </a:pPr>
            <a:r>
              <a:rPr kumimoji="1" lang="en-US" altLang="zh-CN" sz="2400" b="1" dirty="0">
                <a:solidFill>
                  <a:srgbClr val="000000"/>
                </a:solidFill>
                <a:sym typeface="Webdings" pitchFamily="18" charset="2"/>
              </a:rPr>
              <a:t>§7.8  </a:t>
            </a:r>
            <a:r>
              <a:rPr kumimoji="1" lang="zh-CN" altLang="en-US" sz="2400" b="1" dirty="0">
                <a:solidFill>
                  <a:srgbClr val="000000"/>
                </a:solidFill>
                <a:sym typeface="Webdings" pitchFamily="18" charset="2"/>
              </a:rPr>
              <a:t>排序总结</a:t>
            </a:r>
            <a:endParaRPr kumimoji="1" lang="en-US" altLang="zh-CN" sz="2400" b="1" dirty="0">
              <a:solidFill>
                <a:srgbClr val="000000"/>
              </a:solidFill>
              <a:sym typeface="Webdings" pitchFamily="18" charset="2"/>
            </a:endParaRPr>
          </a:p>
        </p:txBody>
      </p:sp>
      <p:graphicFrame>
        <p:nvGraphicFramePr>
          <p:cNvPr id="51" name="表格 50"/>
          <p:cNvGraphicFramePr>
            <a:graphicFrameLocks noGrp="1"/>
          </p:cNvGraphicFramePr>
          <p:nvPr>
            <p:extLst>
              <p:ext uri="{D42A27DB-BD31-4B8C-83A1-F6EECF244321}">
                <p14:modId xmlns:p14="http://schemas.microsoft.com/office/powerpoint/2010/main" val="3842796946"/>
              </p:ext>
            </p:extLst>
          </p:nvPr>
        </p:nvGraphicFramePr>
        <p:xfrm>
          <a:off x="531955" y="1381807"/>
          <a:ext cx="8072493" cy="4500595"/>
        </p:xfrm>
        <a:graphic>
          <a:graphicData uri="http://schemas.openxmlformats.org/drawingml/2006/table">
            <a:tbl>
              <a:tblPr/>
              <a:tblGrid>
                <a:gridCol w="1476282">
                  <a:extLst>
                    <a:ext uri="{9D8B030D-6E8A-4147-A177-3AD203B41FA5}">
                      <a16:colId xmlns:a16="http://schemas.microsoft.com/office/drawing/2014/main" val="20000"/>
                    </a:ext>
                  </a:extLst>
                </a:gridCol>
                <a:gridCol w="1684434">
                  <a:extLst>
                    <a:ext uri="{9D8B030D-6E8A-4147-A177-3AD203B41FA5}">
                      <a16:colId xmlns:a16="http://schemas.microsoft.com/office/drawing/2014/main" val="20001"/>
                    </a:ext>
                  </a:extLst>
                </a:gridCol>
                <a:gridCol w="2315298">
                  <a:extLst>
                    <a:ext uri="{9D8B030D-6E8A-4147-A177-3AD203B41FA5}">
                      <a16:colId xmlns:a16="http://schemas.microsoft.com/office/drawing/2014/main" val="20002"/>
                    </a:ext>
                  </a:extLst>
                </a:gridCol>
                <a:gridCol w="1667786">
                  <a:extLst>
                    <a:ext uri="{9D8B030D-6E8A-4147-A177-3AD203B41FA5}">
                      <a16:colId xmlns:a16="http://schemas.microsoft.com/office/drawing/2014/main" val="20003"/>
                    </a:ext>
                  </a:extLst>
                </a:gridCol>
                <a:gridCol w="928693">
                  <a:extLst>
                    <a:ext uri="{9D8B030D-6E8A-4147-A177-3AD203B41FA5}">
                      <a16:colId xmlns:a16="http://schemas.microsoft.com/office/drawing/2014/main" val="20004"/>
                    </a:ext>
                  </a:extLst>
                </a:gridCol>
              </a:tblGrid>
              <a:tr h="500067">
                <a:tc>
                  <a:txBody>
                    <a:bodyPr/>
                    <a:lstStyle/>
                    <a:p>
                      <a:pPr algn="just">
                        <a:lnSpc>
                          <a:spcPct val="150000"/>
                        </a:lnSpc>
                        <a:spcAft>
                          <a:spcPts val="600"/>
                        </a:spcAft>
                      </a:pPr>
                      <a:r>
                        <a:rPr lang="zh-CN" sz="1600" b="0" kern="100" dirty="0">
                          <a:latin typeface="Calibri"/>
                          <a:ea typeface="宋体"/>
                          <a:cs typeface="宋体"/>
                        </a:rPr>
                        <a:t>排序方法</a:t>
                      </a:r>
                      <a:endParaRPr lang="zh-CN" sz="1600" b="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600"/>
                        </a:spcAft>
                      </a:pPr>
                      <a:r>
                        <a:rPr lang="zh-CN" sz="1600" b="0" kern="100" dirty="0">
                          <a:latin typeface="Calibri"/>
                          <a:ea typeface="宋体"/>
                          <a:cs typeface="宋体"/>
                        </a:rPr>
                        <a:t>平均时间复杂度</a:t>
                      </a:r>
                      <a:endParaRPr lang="zh-CN" sz="1600" b="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600"/>
                        </a:spcAft>
                      </a:pPr>
                      <a:r>
                        <a:rPr lang="zh-CN" sz="1600" b="0" kern="100" dirty="0">
                          <a:latin typeface="Calibri"/>
                          <a:ea typeface="宋体"/>
                          <a:cs typeface="宋体"/>
                        </a:rPr>
                        <a:t>最坏情况下时间复杂度</a:t>
                      </a:r>
                      <a:endParaRPr lang="zh-CN" sz="1600" b="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600"/>
                        </a:spcAft>
                      </a:pPr>
                      <a:r>
                        <a:rPr lang="zh-CN" sz="1600" b="0" kern="100" dirty="0">
                          <a:latin typeface="Calibri"/>
                          <a:ea typeface="宋体"/>
                          <a:cs typeface="宋体"/>
                        </a:rPr>
                        <a:t>额外空间复杂度</a:t>
                      </a:r>
                      <a:endParaRPr lang="zh-CN" sz="1600" b="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600"/>
                        </a:spcAft>
                      </a:pPr>
                      <a:r>
                        <a:rPr lang="zh-CN" sz="1600" b="0" kern="100" dirty="0">
                          <a:latin typeface="Calibri"/>
                          <a:ea typeface="宋体"/>
                          <a:cs typeface="宋体"/>
                        </a:rPr>
                        <a:t>稳定性</a:t>
                      </a:r>
                      <a:endParaRPr lang="zh-CN" sz="1600" b="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00066">
                <a:tc>
                  <a:txBody>
                    <a:bodyPr/>
                    <a:lstStyle/>
                    <a:p>
                      <a:pPr algn="just">
                        <a:lnSpc>
                          <a:spcPct val="150000"/>
                        </a:lnSpc>
                        <a:spcAft>
                          <a:spcPts val="600"/>
                        </a:spcAft>
                      </a:pPr>
                      <a:r>
                        <a:rPr lang="zh-CN" sz="1600" b="0" kern="100" dirty="0">
                          <a:latin typeface="Calibri"/>
                          <a:ea typeface="宋体"/>
                          <a:cs typeface="宋体"/>
                        </a:rPr>
                        <a:t>简单选择排序</a:t>
                      </a:r>
                      <a:endParaRPr lang="zh-CN" sz="1600" b="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600"/>
                        </a:spcAft>
                      </a:pPr>
                      <a:r>
                        <a:rPr lang="en-US" sz="1600" b="1" kern="100">
                          <a:latin typeface="宋体"/>
                          <a:ea typeface="宋体"/>
                          <a:cs typeface="Times New Roman"/>
                        </a:rPr>
                        <a:t>O(N</a:t>
                      </a:r>
                      <a:r>
                        <a:rPr lang="en-US" sz="1600" b="1" kern="100" baseline="30000">
                          <a:latin typeface="宋体"/>
                          <a:ea typeface="宋体"/>
                          <a:cs typeface="Times New Roman"/>
                        </a:rPr>
                        <a:t>2</a:t>
                      </a:r>
                      <a:r>
                        <a:rPr lang="en-US" sz="1600" b="1" kern="100">
                          <a:latin typeface="宋体"/>
                          <a:ea typeface="宋体"/>
                          <a:cs typeface="Times New Roman"/>
                        </a:rPr>
                        <a:t>)</a:t>
                      </a:r>
                      <a:endParaRPr lang="zh-CN" sz="16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600"/>
                        </a:spcAft>
                      </a:pPr>
                      <a:r>
                        <a:rPr lang="en-US" sz="1600" b="1" kern="100">
                          <a:latin typeface="宋体"/>
                          <a:ea typeface="宋体"/>
                          <a:cs typeface="Times New Roman"/>
                        </a:rPr>
                        <a:t>O(N</a:t>
                      </a:r>
                      <a:r>
                        <a:rPr lang="en-US" sz="1600" b="1" kern="100" baseline="30000">
                          <a:latin typeface="宋体"/>
                          <a:ea typeface="宋体"/>
                          <a:cs typeface="Times New Roman"/>
                        </a:rPr>
                        <a:t>2</a:t>
                      </a:r>
                      <a:r>
                        <a:rPr lang="en-US" sz="1600" b="1" kern="100">
                          <a:latin typeface="宋体"/>
                          <a:ea typeface="宋体"/>
                          <a:cs typeface="Times New Roman"/>
                        </a:rPr>
                        <a:t>)</a:t>
                      </a:r>
                      <a:endParaRPr lang="zh-CN" sz="16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600"/>
                        </a:spcAft>
                      </a:pPr>
                      <a:r>
                        <a:rPr lang="en-US" sz="1600" b="1" kern="100">
                          <a:latin typeface="宋体"/>
                          <a:ea typeface="宋体"/>
                          <a:cs typeface="Times New Roman"/>
                        </a:rPr>
                        <a:t>O(1)</a:t>
                      </a:r>
                      <a:endParaRPr lang="zh-CN" sz="16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600"/>
                        </a:spcAft>
                      </a:pPr>
                      <a:r>
                        <a:rPr lang="zh-CN" sz="1600" b="1" kern="100">
                          <a:latin typeface="Calibri"/>
                          <a:ea typeface="宋体"/>
                          <a:cs typeface="宋体"/>
                        </a:rPr>
                        <a:t>不稳定</a:t>
                      </a:r>
                      <a:endParaRPr lang="zh-CN" sz="16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00066">
                <a:tc>
                  <a:txBody>
                    <a:bodyPr/>
                    <a:lstStyle/>
                    <a:p>
                      <a:pPr algn="just">
                        <a:lnSpc>
                          <a:spcPct val="150000"/>
                        </a:lnSpc>
                        <a:spcAft>
                          <a:spcPts val="600"/>
                        </a:spcAft>
                      </a:pPr>
                      <a:r>
                        <a:rPr lang="zh-CN" sz="1600" b="0" kern="100">
                          <a:latin typeface="Calibri"/>
                          <a:ea typeface="宋体"/>
                          <a:cs typeface="宋体"/>
                        </a:rPr>
                        <a:t>直接插入排序</a:t>
                      </a:r>
                      <a:endParaRPr lang="zh-CN" sz="1600" b="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600"/>
                        </a:spcAft>
                      </a:pPr>
                      <a:r>
                        <a:rPr lang="en-US" sz="1600" b="1" kern="100">
                          <a:latin typeface="宋体"/>
                          <a:ea typeface="宋体"/>
                          <a:cs typeface="Times New Roman"/>
                        </a:rPr>
                        <a:t>O(N</a:t>
                      </a:r>
                      <a:r>
                        <a:rPr lang="en-US" sz="1600" b="1" kern="100" baseline="30000">
                          <a:latin typeface="宋体"/>
                          <a:ea typeface="宋体"/>
                          <a:cs typeface="Times New Roman"/>
                        </a:rPr>
                        <a:t>2</a:t>
                      </a:r>
                      <a:r>
                        <a:rPr lang="en-US" sz="1600" b="1" kern="100">
                          <a:latin typeface="宋体"/>
                          <a:ea typeface="宋体"/>
                          <a:cs typeface="Times New Roman"/>
                        </a:rPr>
                        <a:t>)</a:t>
                      </a:r>
                      <a:endParaRPr lang="zh-CN" sz="16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600"/>
                        </a:spcAft>
                      </a:pPr>
                      <a:r>
                        <a:rPr lang="en-US" sz="1600" b="1" kern="100">
                          <a:latin typeface="宋体"/>
                          <a:ea typeface="宋体"/>
                          <a:cs typeface="Times New Roman"/>
                        </a:rPr>
                        <a:t>O(N</a:t>
                      </a:r>
                      <a:r>
                        <a:rPr lang="en-US" sz="1600" b="1" kern="100" baseline="30000">
                          <a:latin typeface="宋体"/>
                          <a:ea typeface="宋体"/>
                          <a:cs typeface="Times New Roman"/>
                        </a:rPr>
                        <a:t>2</a:t>
                      </a:r>
                      <a:r>
                        <a:rPr lang="en-US" sz="1600" b="1" kern="100">
                          <a:latin typeface="宋体"/>
                          <a:ea typeface="宋体"/>
                          <a:cs typeface="Times New Roman"/>
                        </a:rPr>
                        <a:t>)</a:t>
                      </a:r>
                      <a:endParaRPr lang="zh-CN" sz="16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600"/>
                        </a:spcAft>
                      </a:pPr>
                      <a:r>
                        <a:rPr lang="en-US" sz="1600" b="1" kern="100">
                          <a:latin typeface="宋体"/>
                          <a:ea typeface="宋体"/>
                          <a:cs typeface="Times New Roman"/>
                        </a:rPr>
                        <a:t>O(1)</a:t>
                      </a:r>
                      <a:endParaRPr lang="zh-CN" sz="16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600"/>
                        </a:spcAft>
                      </a:pPr>
                      <a:r>
                        <a:rPr lang="zh-CN" sz="1600" b="1" kern="100">
                          <a:latin typeface="Calibri"/>
                          <a:ea typeface="宋体"/>
                          <a:cs typeface="宋体"/>
                        </a:rPr>
                        <a:t>稳定</a:t>
                      </a:r>
                      <a:endParaRPr lang="zh-CN" sz="16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00066">
                <a:tc>
                  <a:txBody>
                    <a:bodyPr/>
                    <a:lstStyle/>
                    <a:p>
                      <a:pPr algn="just">
                        <a:lnSpc>
                          <a:spcPct val="150000"/>
                        </a:lnSpc>
                        <a:spcAft>
                          <a:spcPts val="600"/>
                        </a:spcAft>
                      </a:pPr>
                      <a:r>
                        <a:rPr lang="zh-CN" sz="1600" b="0" kern="100">
                          <a:latin typeface="Calibri"/>
                          <a:ea typeface="宋体"/>
                          <a:cs typeface="宋体"/>
                        </a:rPr>
                        <a:t>冒泡排序</a:t>
                      </a:r>
                      <a:endParaRPr lang="zh-CN" sz="1600" b="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600"/>
                        </a:spcAft>
                      </a:pPr>
                      <a:r>
                        <a:rPr lang="en-US" sz="1600" b="1" kern="100">
                          <a:latin typeface="宋体"/>
                          <a:ea typeface="宋体"/>
                          <a:cs typeface="Times New Roman"/>
                        </a:rPr>
                        <a:t>O(N</a:t>
                      </a:r>
                      <a:r>
                        <a:rPr lang="en-US" sz="1600" b="1" kern="100" baseline="30000">
                          <a:latin typeface="宋体"/>
                          <a:ea typeface="宋体"/>
                          <a:cs typeface="Times New Roman"/>
                        </a:rPr>
                        <a:t>2</a:t>
                      </a:r>
                      <a:r>
                        <a:rPr lang="en-US" sz="1600" b="1" kern="100">
                          <a:latin typeface="宋体"/>
                          <a:ea typeface="宋体"/>
                          <a:cs typeface="Times New Roman"/>
                        </a:rPr>
                        <a:t>)</a:t>
                      </a:r>
                      <a:endParaRPr lang="zh-CN" sz="16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600"/>
                        </a:spcAft>
                      </a:pPr>
                      <a:r>
                        <a:rPr lang="en-US" sz="1600" b="1" kern="100">
                          <a:latin typeface="宋体"/>
                          <a:ea typeface="宋体"/>
                          <a:cs typeface="Times New Roman"/>
                        </a:rPr>
                        <a:t>O(N</a:t>
                      </a:r>
                      <a:r>
                        <a:rPr lang="en-US" sz="1600" b="1" kern="100" baseline="30000">
                          <a:latin typeface="宋体"/>
                          <a:ea typeface="宋体"/>
                          <a:cs typeface="Times New Roman"/>
                        </a:rPr>
                        <a:t>2</a:t>
                      </a:r>
                      <a:r>
                        <a:rPr lang="en-US" sz="1600" b="1" kern="100">
                          <a:latin typeface="宋体"/>
                          <a:ea typeface="宋体"/>
                          <a:cs typeface="Times New Roman"/>
                        </a:rPr>
                        <a:t>)</a:t>
                      </a:r>
                      <a:endParaRPr lang="zh-CN" sz="16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600"/>
                        </a:spcAft>
                      </a:pPr>
                      <a:r>
                        <a:rPr lang="en-US" sz="1600" b="1" kern="100">
                          <a:latin typeface="宋体"/>
                          <a:ea typeface="宋体"/>
                          <a:cs typeface="Times New Roman"/>
                        </a:rPr>
                        <a:t>O(1)</a:t>
                      </a:r>
                      <a:endParaRPr lang="zh-CN" sz="16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600"/>
                        </a:spcAft>
                      </a:pPr>
                      <a:r>
                        <a:rPr lang="zh-CN" sz="1600" b="1" kern="100">
                          <a:latin typeface="Calibri"/>
                          <a:ea typeface="宋体"/>
                          <a:cs typeface="宋体"/>
                        </a:rPr>
                        <a:t>稳定</a:t>
                      </a:r>
                      <a:endParaRPr lang="zh-CN" sz="16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00066">
                <a:tc>
                  <a:txBody>
                    <a:bodyPr/>
                    <a:lstStyle/>
                    <a:p>
                      <a:pPr algn="just">
                        <a:lnSpc>
                          <a:spcPct val="150000"/>
                        </a:lnSpc>
                        <a:spcAft>
                          <a:spcPts val="600"/>
                        </a:spcAft>
                      </a:pPr>
                      <a:r>
                        <a:rPr lang="zh-CN" sz="1600" b="0" kern="100">
                          <a:latin typeface="Calibri"/>
                          <a:ea typeface="宋体"/>
                          <a:cs typeface="宋体"/>
                        </a:rPr>
                        <a:t>希尔排序</a:t>
                      </a:r>
                      <a:endParaRPr lang="zh-CN" sz="1600" b="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600"/>
                        </a:spcAft>
                      </a:pPr>
                      <a:r>
                        <a:rPr lang="en-US" sz="1600" b="1" kern="100" dirty="0">
                          <a:latin typeface="宋体"/>
                          <a:ea typeface="宋体"/>
                          <a:cs typeface="Times New Roman"/>
                        </a:rPr>
                        <a:t>O(</a:t>
                      </a:r>
                      <a:r>
                        <a:rPr lang="en-US" sz="1600" b="1" kern="100" dirty="0" err="1">
                          <a:latin typeface="宋体"/>
                          <a:ea typeface="宋体"/>
                          <a:cs typeface="Times New Roman"/>
                        </a:rPr>
                        <a:t>N</a:t>
                      </a:r>
                      <a:r>
                        <a:rPr lang="en-US" sz="1600" b="1" kern="100" baseline="30000" dirty="0" err="1">
                          <a:latin typeface="宋体"/>
                          <a:ea typeface="宋体"/>
                          <a:cs typeface="Times New Roman"/>
                        </a:rPr>
                        <a:t>d</a:t>
                      </a:r>
                      <a:r>
                        <a:rPr lang="en-US" sz="1600" b="1" kern="100" dirty="0">
                          <a:latin typeface="宋体"/>
                          <a:ea typeface="宋体"/>
                          <a:cs typeface="Times New Roman"/>
                        </a:rPr>
                        <a:t>)(1&lt;d&lt;1.5)</a:t>
                      </a:r>
                      <a:endParaRPr lang="zh-CN" sz="1600" b="1"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600"/>
                        </a:spcAft>
                      </a:pPr>
                      <a:r>
                        <a:rPr lang="en-US" sz="1600" b="1" kern="100">
                          <a:latin typeface="宋体"/>
                          <a:ea typeface="宋体"/>
                          <a:cs typeface="Times New Roman"/>
                        </a:rPr>
                        <a:t>O(N</a:t>
                      </a:r>
                      <a:r>
                        <a:rPr lang="en-US" sz="1600" b="1" kern="100" baseline="30000">
                          <a:latin typeface="宋体"/>
                          <a:ea typeface="宋体"/>
                          <a:cs typeface="Times New Roman"/>
                        </a:rPr>
                        <a:t>2</a:t>
                      </a:r>
                      <a:r>
                        <a:rPr lang="en-US" sz="1600" b="1" kern="100">
                          <a:latin typeface="宋体"/>
                          <a:ea typeface="宋体"/>
                          <a:cs typeface="Times New Roman"/>
                        </a:rPr>
                        <a:t>)</a:t>
                      </a:r>
                      <a:endParaRPr lang="zh-CN" sz="16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600"/>
                        </a:spcAft>
                      </a:pPr>
                      <a:r>
                        <a:rPr lang="en-US" sz="1600" b="1" kern="100">
                          <a:latin typeface="宋体"/>
                          <a:ea typeface="宋体"/>
                          <a:cs typeface="Times New Roman"/>
                        </a:rPr>
                        <a:t>O(1)</a:t>
                      </a:r>
                      <a:endParaRPr lang="zh-CN" sz="16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600"/>
                        </a:spcAft>
                      </a:pPr>
                      <a:r>
                        <a:rPr lang="zh-CN" sz="1600" b="1" kern="100">
                          <a:latin typeface="Calibri"/>
                          <a:ea typeface="宋体"/>
                          <a:cs typeface="宋体"/>
                        </a:rPr>
                        <a:t>不稳定</a:t>
                      </a:r>
                      <a:endParaRPr lang="zh-CN" sz="16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00066">
                <a:tc>
                  <a:txBody>
                    <a:bodyPr/>
                    <a:lstStyle/>
                    <a:p>
                      <a:pPr algn="just">
                        <a:lnSpc>
                          <a:spcPct val="150000"/>
                        </a:lnSpc>
                        <a:spcAft>
                          <a:spcPts val="600"/>
                        </a:spcAft>
                      </a:pPr>
                      <a:r>
                        <a:rPr lang="zh-CN" sz="1600" b="0" kern="100">
                          <a:latin typeface="Calibri"/>
                          <a:ea typeface="宋体"/>
                          <a:cs typeface="宋体"/>
                        </a:rPr>
                        <a:t>堆排序</a:t>
                      </a:r>
                      <a:endParaRPr lang="zh-CN" sz="1600" b="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600"/>
                        </a:spcAft>
                      </a:pPr>
                      <a:r>
                        <a:rPr lang="en-US" sz="1600" b="1" kern="100">
                          <a:latin typeface="宋体"/>
                          <a:ea typeface="宋体"/>
                          <a:cs typeface="Times New Roman"/>
                        </a:rPr>
                        <a:t>O(Nlog</a:t>
                      </a:r>
                      <a:r>
                        <a:rPr lang="en-US" sz="1600" b="1" kern="100" baseline="-25000">
                          <a:latin typeface="宋体"/>
                          <a:ea typeface="宋体"/>
                          <a:cs typeface="Times New Roman"/>
                        </a:rPr>
                        <a:t>2</a:t>
                      </a:r>
                      <a:r>
                        <a:rPr lang="en-US" sz="1600" b="1" kern="100">
                          <a:latin typeface="宋体"/>
                          <a:ea typeface="宋体"/>
                          <a:cs typeface="Times New Roman"/>
                        </a:rPr>
                        <a:t>N)</a:t>
                      </a:r>
                      <a:endParaRPr lang="zh-CN" sz="16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600"/>
                        </a:spcAft>
                      </a:pPr>
                      <a:r>
                        <a:rPr lang="en-US" sz="1600" b="1" kern="100">
                          <a:latin typeface="宋体"/>
                          <a:ea typeface="宋体"/>
                          <a:cs typeface="Times New Roman"/>
                        </a:rPr>
                        <a:t>O(Nlog</a:t>
                      </a:r>
                      <a:r>
                        <a:rPr lang="en-US" sz="1600" b="1" kern="100" baseline="-25000">
                          <a:latin typeface="宋体"/>
                          <a:ea typeface="宋体"/>
                          <a:cs typeface="Times New Roman"/>
                        </a:rPr>
                        <a:t>2</a:t>
                      </a:r>
                      <a:r>
                        <a:rPr lang="en-US" sz="1600" b="1" kern="100">
                          <a:latin typeface="宋体"/>
                          <a:ea typeface="宋体"/>
                          <a:cs typeface="Times New Roman"/>
                        </a:rPr>
                        <a:t>N)</a:t>
                      </a:r>
                      <a:endParaRPr lang="zh-CN" sz="16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600"/>
                        </a:spcAft>
                      </a:pPr>
                      <a:r>
                        <a:rPr lang="en-US" sz="1600" b="1" kern="100">
                          <a:latin typeface="宋体"/>
                          <a:ea typeface="宋体"/>
                          <a:cs typeface="Times New Roman"/>
                        </a:rPr>
                        <a:t>O(1)</a:t>
                      </a:r>
                      <a:endParaRPr lang="zh-CN" sz="16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600"/>
                        </a:spcAft>
                      </a:pPr>
                      <a:r>
                        <a:rPr lang="zh-CN" sz="1600" b="1" kern="100">
                          <a:latin typeface="Calibri"/>
                          <a:ea typeface="宋体"/>
                          <a:cs typeface="宋体"/>
                        </a:rPr>
                        <a:t>不稳定</a:t>
                      </a:r>
                      <a:endParaRPr lang="zh-CN" sz="16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00066">
                <a:tc>
                  <a:txBody>
                    <a:bodyPr/>
                    <a:lstStyle/>
                    <a:p>
                      <a:pPr algn="just">
                        <a:lnSpc>
                          <a:spcPct val="150000"/>
                        </a:lnSpc>
                        <a:spcAft>
                          <a:spcPts val="600"/>
                        </a:spcAft>
                      </a:pPr>
                      <a:r>
                        <a:rPr lang="zh-CN" sz="1600" b="0" kern="100">
                          <a:latin typeface="Calibri"/>
                          <a:ea typeface="宋体"/>
                          <a:cs typeface="宋体"/>
                        </a:rPr>
                        <a:t>快速排序</a:t>
                      </a:r>
                      <a:endParaRPr lang="zh-CN" sz="1600" b="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600"/>
                        </a:spcAft>
                      </a:pPr>
                      <a:r>
                        <a:rPr lang="en-US" sz="1600" b="1" kern="100">
                          <a:latin typeface="宋体"/>
                          <a:ea typeface="宋体"/>
                          <a:cs typeface="Times New Roman"/>
                        </a:rPr>
                        <a:t>O(Nlog</a:t>
                      </a:r>
                      <a:r>
                        <a:rPr lang="en-US" sz="1600" b="1" kern="100" baseline="-25000">
                          <a:latin typeface="宋体"/>
                          <a:ea typeface="宋体"/>
                          <a:cs typeface="Times New Roman"/>
                        </a:rPr>
                        <a:t>2</a:t>
                      </a:r>
                      <a:r>
                        <a:rPr lang="en-US" sz="1600" b="1" kern="100">
                          <a:latin typeface="宋体"/>
                          <a:ea typeface="宋体"/>
                          <a:cs typeface="Times New Roman"/>
                        </a:rPr>
                        <a:t>N)</a:t>
                      </a:r>
                      <a:endParaRPr lang="zh-CN" sz="16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600"/>
                        </a:spcAft>
                      </a:pPr>
                      <a:r>
                        <a:rPr lang="en-US" sz="1600" b="1" kern="100">
                          <a:latin typeface="宋体"/>
                          <a:ea typeface="宋体"/>
                          <a:cs typeface="Times New Roman"/>
                        </a:rPr>
                        <a:t>O(N</a:t>
                      </a:r>
                      <a:r>
                        <a:rPr lang="en-US" sz="1600" b="1" kern="100" baseline="30000">
                          <a:latin typeface="宋体"/>
                          <a:ea typeface="宋体"/>
                          <a:cs typeface="Times New Roman"/>
                        </a:rPr>
                        <a:t>2</a:t>
                      </a:r>
                      <a:r>
                        <a:rPr lang="en-US" sz="1600" b="1" kern="100">
                          <a:latin typeface="宋体"/>
                          <a:ea typeface="宋体"/>
                          <a:cs typeface="Times New Roman"/>
                        </a:rPr>
                        <a:t>)</a:t>
                      </a:r>
                      <a:endParaRPr lang="zh-CN" sz="16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600"/>
                        </a:spcAft>
                      </a:pPr>
                      <a:r>
                        <a:rPr lang="en-US" sz="1600" b="1" kern="100">
                          <a:latin typeface="宋体"/>
                          <a:ea typeface="宋体"/>
                          <a:cs typeface="Times New Roman"/>
                        </a:rPr>
                        <a:t>O(log</a:t>
                      </a:r>
                      <a:r>
                        <a:rPr lang="en-US" sz="1600" b="1" kern="100" baseline="-25000">
                          <a:latin typeface="宋体"/>
                          <a:ea typeface="宋体"/>
                          <a:cs typeface="Times New Roman"/>
                        </a:rPr>
                        <a:t>2</a:t>
                      </a:r>
                      <a:r>
                        <a:rPr lang="en-US" sz="1600" b="1" kern="100">
                          <a:latin typeface="宋体"/>
                          <a:ea typeface="宋体"/>
                          <a:cs typeface="Times New Roman"/>
                        </a:rPr>
                        <a:t>N)</a:t>
                      </a:r>
                      <a:endParaRPr lang="zh-CN" sz="16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600"/>
                        </a:spcAft>
                      </a:pPr>
                      <a:r>
                        <a:rPr lang="zh-CN" sz="1600" b="1" kern="100">
                          <a:latin typeface="Calibri"/>
                          <a:ea typeface="宋体"/>
                          <a:cs typeface="宋体"/>
                        </a:rPr>
                        <a:t>不稳定</a:t>
                      </a:r>
                      <a:endParaRPr lang="zh-CN" sz="16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00066">
                <a:tc>
                  <a:txBody>
                    <a:bodyPr/>
                    <a:lstStyle/>
                    <a:p>
                      <a:pPr algn="just">
                        <a:lnSpc>
                          <a:spcPct val="150000"/>
                        </a:lnSpc>
                        <a:spcAft>
                          <a:spcPts val="600"/>
                        </a:spcAft>
                      </a:pPr>
                      <a:r>
                        <a:rPr lang="zh-CN" sz="1600" b="0" kern="100" dirty="0">
                          <a:solidFill>
                            <a:srgbClr val="FF0000"/>
                          </a:solidFill>
                          <a:latin typeface="Calibri"/>
                          <a:ea typeface="宋体"/>
                          <a:cs typeface="宋体"/>
                        </a:rPr>
                        <a:t>归并排序</a:t>
                      </a:r>
                      <a:endParaRPr lang="zh-CN" sz="1600" b="0" kern="100" dirty="0">
                        <a:solidFill>
                          <a:srgbClr val="FF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600"/>
                        </a:spcAft>
                      </a:pPr>
                      <a:r>
                        <a:rPr lang="en-US" sz="1600" b="1" kern="100" dirty="0">
                          <a:solidFill>
                            <a:srgbClr val="FF0000"/>
                          </a:solidFill>
                          <a:latin typeface="宋体"/>
                          <a:ea typeface="宋体"/>
                          <a:cs typeface="Times New Roman"/>
                        </a:rPr>
                        <a:t>O(Nlog</a:t>
                      </a:r>
                      <a:r>
                        <a:rPr lang="en-US" sz="1600" b="1" kern="100" baseline="-25000" dirty="0">
                          <a:solidFill>
                            <a:srgbClr val="FF0000"/>
                          </a:solidFill>
                          <a:latin typeface="宋体"/>
                          <a:ea typeface="宋体"/>
                          <a:cs typeface="Times New Roman"/>
                        </a:rPr>
                        <a:t>2</a:t>
                      </a:r>
                      <a:r>
                        <a:rPr lang="en-US" sz="1600" b="1" kern="100" dirty="0">
                          <a:solidFill>
                            <a:srgbClr val="FF0000"/>
                          </a:solidFill>
                          <a:latin typeface="宋体"/>
                          <a:ea typeface="宋体"/>
                          <a:cs typeface="Times New Roman"/>
                        </a:rPr>
                        <a:t>N)</a:t>
                      </a:r>
                      <a:endParaRPr lang="zh-CN" sz="1600" b="1" kern="100" dirty="0">
                        <a:solidFill>
                          <a:srgbClr val="FF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600"/>
                        </a:spcAft>
                      </a:pPr>
                      <a:r>
                        <a:rPr lang="en-US" sz="1600" b="1" kern="100">
                          <a:solidFill>
                            <a:srgbClr val="FF0000"/>
                          </a:solidFill>
                          <a:latin typeface="宋体"/>
                          <a:ea typeface="宋体"/>
                          <a:cs typeface="Times New Roman"/>
                        </a:rPr>
                        <a:t>O(Nlog</a:t>
                      </a:r>
                      <a:r>
                        <a:rPr lang="en-US" sz="1600" b="1" kern="100" baseline="-25000">
                          <a:solidFill>
                            <a:srgbClr val="FF0000"/>
                          </a:solidFill>
                          <a:latin typeface="宋体"/>
                          <a:ea typeface="宋体"/>
                          <a:cs typeface="Times New Roman"/>
                        </a:rPr>
                        <a:t>2</a:t>
                      </a:r>
                      <a:r>
                        <a:rPr lang="en-US" sz="1600" b="1" kern="100">
                          <a:solidFill>
                            <a:srgbClr val="FF0000"/>
                          </a:solidFill>
                          <a:latin typeface="宋体"/>
                          <a:ea typeface="宋体"/>
                          <a:cs typeface="Times New Roman"/>
                        </a:rPr>
                        <a:t>N)</a:t>
                      </a:r>
                      <a:endParaRPr lang="zh-CN" sz="1600" b="1" kern="100">
                        <a:solidFill>
                          <a:srgbClr val="FF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600"/>
                        </a:spcAft>
                      </a:pPr>
                      <a:r>
                        <a:rPr lang="en-US" sz="1600" b="1" kern="100">
                          <a:solidFill>
                            <a:srgbClr val="FF0000"/>
                          </a:solidFill>
                          <a:latin typeface="宋体"/>
                          <a:ea typeface="宋体"/>
                          <a:cs typeface="Times New Roman"/>
                        </a:rPr>
                        <a:t>O(N)</a:t>
                      </a:r>
                      <a:endParaRPr lang="zh-CN" sz="1600" b="1" kern="100">
                        <a:solidFill>
                          <a:srgbClr val="FF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600"/>
                        </a:spcAft>
                      </a:pPr>
                      <a:r>
                        <a:rPr lang="zh-CN" sz="1600" b="1" kern="100">
                          <a:solidFill>
                            <a:srgbClr val="FF0000"/>
                          </a:solidFill>
                          <a:latin typeface="Calibri"/>
                          <a:ea typeface="宋体"/>
                          <a:cs typeface="宋体"/>
                        </a:rPr>
                        <a:t>稳定</a:t>
                      </a:r>
                      <a:endParaRPr lang="zh-CN" sz="1600" b="1" kern="100">
                        <a:solidFill>
                          <a:srgbClr val="FF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500066">
                <a:tc>
                  <a:txBody>
                    <a:bodyPr/>
                    <a:lstStyle/>
                    <a:p>
                      <a:pPr algn="just">
                        <a:lnSpc>
                          <a:spcPct val="150000"/>
                        </a:lnSpc>
                        <a:spcAft>
                          <a:spcPts val="600"/>
                        </a:spcAft>
                      </a:pPr>
                      <a:r>
                        <a:rPr lang="zh-CN" sz="1600" b="0" kern="100" dirty="0">
                          <a:solidFill>
                            <a:srgbClr val="FF0000"/>
                          </a:solidFill>
                          <a:latin typeface="Calibri"/>
                          <a:ea typeface="宋体"/>
                          <a:cs typeface="宋体"/>
                        </a:rPr>
                        <a:t>基数排序</a:t>
                      </a:r>
                      <a:endParaRPr lang="zh-CN" sz="1600" b="0" kern="100" dirty="0">
                        <a:solidFill>
                          <a:srgbClr val="FF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600"/>
                        </a:spcAft>
                      </a:pPr>
                      <a:r>
                        <a:rPr lang="en-US" sz="1600" b="1" kern="100" dirty="0">
                          <a:solidFill>
                            <a:srgbClr val="FF0000"/>
                          </a:solidFill>
                          <a:latin typeface="宋体"/>
                          <a:ea typeface="宋体"/>
                          <a:cs typeface="Times New Roman"/>
                        </a:rPr>
                        <a:t>O(</a:t>
                      </a:r>
                      <a:r>
                        <a:rPr lang="en-US" sz="1600" b="1" kern="0" dirty="0">
                          <a:solidFill>
                            <a:srgbClr val="FF0000"/>
                          </a:solidFill>
                          <a:latin typeface="Courier"/>
                          <a:ea typeface="宋体"/>
                          <a:cs typeface="宋体"/>
                        </a:rPr>
                        <a:t>D(N+R)</a:t>
                      </a:r>
                      <a:r>
                        <a:rPr lang="en-US" sz="1600" b="1" kern="100" dirty="0">
                          <a:solidFill>
                            <a:srgbClr val="FF0000"/>
                          </a:solidFill>
                          <a:latin typeface="宋体"/>
                          <a:ea typeface="宋体"/>
                          <a:cs typeface="Times New Roman"/>
                        </a:rPr>
                        <a:t>)</a:t>
                      </a:r>
                      <a:endParaRPr lang="zh-CN" sz="1600" b="1" kern="100" dirty="0">
                        <a:solidFill>
                          <a:srgbClr val="FF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600"/>
                        </a:spcAft>
                      </a:pPr>
                      <a:r>
                        <a:rPr lang="en-US" sz="1600" b="1" kern="100" dirty="0">
                          <a:solidFill>
                            <a:srgbClr val="FF0000"/>
                          </a:solidFill>
                          <a:latin typeface="宋体"/>
                          <a:ea typeface="宋体"/>
                          <a:cs typeface="Times New Roman"/>
                        </a:rPr>
                        <a:t>O(</a:t>
                      </a:r>
                      <a:r>
                        <a:rPr lang="en-US" sz="1600" b="1" kern="0" dirty="0">
                          <a:solidFill>
                            <a:srgbClr val="FF0000"/>
                          </a:solidFill>
                          <a:latin typeface="Courier"/>
                          <a:ea typeface="宋体"/>
                          <a:cs typeface="宋体"/>
                        </a:rPr>
                        <a:t>D(N+R)</a:t>
                      </a:r>
                      <a:r>
                        <a:rPr lang="en-US" sz="1600" b="1" kern="100" dirty="0">
                          <a:solidFill>
                            <a:srgbClr val="FF0000"/>
                          </a:solidFill>
                          <a:latin typeface="宋体"/>
                          <a:ea typeface="宋体"/>
                          <a:cs typeface="Times New Roman"/>
                        </a:rPr>
                        <a:t>)</a:t>
                      </a:r>
                      <a:endParaRPr lang="zh-CN" sz="1600" b="1" kern="100" dirty="0">
                        <a:solidFill>
                          <a:srgbClr val="FF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600"/>
                        </a:spcAft>
                      </a:pPr>
                      <a:r>
                        <a:rPr lang="en-US" sz="1600" b="1" kern="100" dirty="0">
                          <a:solidFill>
                            <a:srgbClr val="FF0000"/>
                          </a:solidFill>
                          <a:latin typeface="宋体"/>
                          <a:ea typeface="宋体"/>
                          <a:cs typeface="Times New Roman"/>
                        </a:rPr>
                        <a:t>O(N+R)</a:t>
                      </a:r>
                      <a:endParaRPr lang="zh-CN" sz="1600" b="1" kern="100" dirty="0">
                        <a:solidFill>
                          <a:srgbClr val="FF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600"/>
                        </a:spcAft>
                      </a:pPr>
                      <a:r>
                        <a:rPr lang="zh-CN" sz="1600" b="1" kern="100" dirty="0">
                          <a:solidFill>
                            <a:srgbClr val="FF0000"/>
                          </a:solidFill>
                          <a:latin typeface="Calibri"/>
                          <a:ea typeface="宋体"/>
                          <a:cs typeface="宋体"/>
                        </a:rPr>
                        <a:t>稳定</a:t>
                      </a:r>
                      <a:endParaRPr lang="zh-CN" sz="1600" b="1" kern="100" dirty="0">
                        <a:solidFill>
                          <a:srgbClr val="FF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52" name="椭圆 51"/>
          <p:cNvSpPr/>
          <p:nvPr/>
        </p:nvSpPr>
        <p:spPr bwMode="auto">
          <a:xfrm>
            <a:off x="5246863" y="1881874"/>
            <a:ext cx="571504" cy="3500462"/>
          </a:xfrm>
          <a:prstGeom prst="ellipse">
            <a:avLst/>
          </a:prstGeom>
          <a:solidFill>
            <a:schemeClr val="accent1">
              <a:alpha val="36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b="1" i="0" u="none" strike="noStrike" cap="none" normalizeH="0" baseline="0" dirty="0">
                <a:ln>
                  <a:noFill/>
                </a:ln>
                <a:solidFill>
                  <a:srgbClr val="3333FF"/>
                </a:solidFill>
                <a:effectLst/>
                <a:latin typeface="Times New Roman" pitchFamily="18" charset="0"/>
                <a:ea typeface="宋体" pitchFamily="2" charset="-122"/>
              </a:rPr>
              <a:t>基于关键字比较</a:t>
            </a:r>
          </a:p>
        </p:txBody>
      </p:sp>
      <p:sp>
        <p:nvSpPr>
          <p:cNvPr id="53" name="AutoShape 5"/>
          <p:cNvSpPr>
            <a:spLocks noChangeArrowheads="1"/>
          </p:cNvSpPr>
          <p:nvPr/>
        </p:nvSpPr>
        <p:spPr bwMode="auto">
          <a:xfrm>
            <a:off x="3460913" y="5953840"/>
            <a:ext cx="4357718" cy="571504"/>
          </a:xfrm>
          <a:prstGeom prst="wedgeEllipseCallout">
            <a:avLst>
              <a:gd name="adj1" fmla="val -91620"/>
              <a:gd name="adj2" fmla="val -78970"/>
            </a:avLst>
          </a:prstGeom>
          <a:gradFill rotWithShape="0">
            <a:gsLst>
              <a:gs pos="0">
                <a:srgbClr val="C0C0C0"/>
              </a:gs>
              <a:gs pos="100000">
                <a:srgbClr val="FFFFFF"/>
              </a:gs>
            </a:gsLst>
            <a:lin ang="2700000" scaled="1"/>
          </a:gradFill>
          <a:ln w="12700">
            <a:solidFill>
              <a:schemeClr val="tx1"/>
            </a:solidFill>
            <a:miter lim="800000"/>
            <a:headEnd/>
            <a:tailEnd/>
          </a:ln>
          <a:effectLst/>
        </p:spPr>
        <p:txBody>
          <a:bodyPr anchor="ctr"/>
          <a:lstStyle/>
          <a:p>
            <a:pPr algn="ctr"/>
            <a:r>
              <a:rPr lang="zh-CN" altLang="en-US" b="1" dirty="0">
                <a:solidFill>
                  <a:srgbClr val="3333FF"/>
                </a:solidFill>
              </a:rPr>
              <a:t>基于关键字与地址的映射</a:t>
            </a:r>
            <a:endParaRPr lang="en-US" altLang="zh-CN" b="1" dirty="0">
              <a:solidFill>
                <a:srgbClr val="3333FF"/>
              </a:solidFill>
            </a:endParaRPr>
          </a:p>
        </p:txBody>
      </p:sp>
      <p:sp>
        <p:nvSpPr>
          <p:cNvPr id="54" name="AutoShape 5"/>
          <p:cNvSpPr>
            <a:spLocks noChangeArrowheads="1"/>
          </p:cNvSpPr>
          <p:nvPr/>
        </p:nvSpPr>
        <p:spPr bwMode="auto">
          <a:xfrm>
            <a:off x="2817971" y="595990"/>
            <a:ext cx="4714908" cy="571504"/>
          </a:xfrm>
          <a:prstGeom prst="wedgeEllipseCallout">
            <a:avLst>
              <a:gd name="adj1" fmla="val -72488"/>
              <a:gd name="adj2" fmla="val 297498"/>
            </a:avLst>
          </a:prstGeom>
          <a:gradFill rotWithShape="0">
            <a:gsLst>
              <a:gs pos="0">
                <a:srgbClr val="C0C0C0"/>
              </a:gs>
              <a:gs pos="100000">
                <a:srgbClr val="FFFFFF"/>
              </a:gs>
            </a:gsLst>
            <a:lin ang="2700000" scaled="1"/>
          </a:gradFill>
          <a:ln w="12700">
            <a:solidFill>
              <a:schemeClr val="tx1"/>
            </a:solidFill>
            <a:miter lim="800000"/>
            <a:headEnd/>
            <a:tailEnd/>
          </a:ln>
          <a:effectLst/>
        </p:spPr>
        <p:txBody>
          <a:bodyPr anchor="ctr"/>
          <a:lstStyle/>
          <a:p>
            <a:pPr algn="ctr"/>
            <a:r>
              <a:rPr lang="zh-CN" altLang="en-US" b="1" dirty="0">
                <a:solidFill>
                  <a:srgbClr val="3333FF"/>
                </a:solidFill>
              </a:rPr>
              <a:t>初始序列基本有序时，效率高</a:t>
            </a:r>
            <a:endParaRPr lang="en-US" altLang="zh-CN" b="1" dirty="0">
              <a:solidFill>
                <a:srgbClr val="3333FF"/>
              </a:solidFill>
            </a:endParaRPr>
          </a:p>
        </p:txBody>
      </p:sp>
      <p:sp>
        <p:nvSpPr>
          <p:cNvPr id="56" name="AutoShape 5"/>
          <p:cNvSpPr>
            <a:spLocks noChangeArrowheads="1"/>
          </p:cNvSpPr>
          <p:nvPr/>
        </p:nvSpPr>
        <p:spPr bwMode="auto">
          <a:xfrm>
            <a:off x="2817971" y="595990"/>
            <a:ext cx="4714908" cy="571504"/>
          </a:xfrm>
          <a:prstGeom prst="wedgeEllipseCallout">
            <a:avLst>
              <a:gd name="adj1" fmla="val -73629"/>
              <a:gd name="adj2" fmla="val 483379"/>
            </a:avLst>
          </a:prstGeom>
          <a:gradFill rotWithShape="0">
            <a:gsLst>
              <a:gs pos="0">
                <a:srgbClr val="C0C0C0"/>
              </a:gs>
              <a:gs pos="100000">
                <a:srgbClr val="FFFFFF"/>
              </a:gs>
            </a:gsLst>
            <a:lin ang="2700000" scaled="1"/>
          </a:gradFill>
          <a:ln w="12700">
            <a:solidFill>
              <a:schemeClr val="tx1"/>
            </a:solidFill>
            <a:miter lim="800000"/>
            <a:headEnd/>
            <a:tailEnd/>
          </a:ln>
          <a:effectLst/>
        </p:spPr>
        <p:txBody>
          <a:bodyPr anchor="ctr"/>
          <a:lstStyle/>
          <a:p>
            <a:pPr algn="ctr"/>
            <a:r>
              <a:rPr lang="zh-CN" altLang="en-US" b="1" dirty="0">
                <a:solidFill>
                  <a:srgbClr val="3333FF"/>
                </a:solidFill>
              </a:rPr>
              <a:t>初始序列基本有序时，效率高</a:t>
            </a:r>
            <a:endParaRPr lang="en-US" altLang="zh-CN" b="1" dirty="0">
              <a:solidFill>
                <a:srgbClr val="3333FF"/>
              </a:solidFill>
            </a:endParaRPr>
          </a:p>
        </p:txBody>
      </p:sp>
      <p:sp>
        <p:nvSpPr>
          <p:cNvPr id="57" name="AutoShape 5"/>
          <p:cNvSpPr>
            <a:spLocks noChangeArrowheads="1"/>
          </p:cNvSpPr>
          <p:nvPr/>
        </p:nvSpPr>
        <p:spPr bwMode="auto">
          <a:xfrm>
            <a:off x="3103723" y="2239064"/>
            <a:ext cx="4643470" cy="1214446"/>
          </a:xfrm>
          <a:prstGeom prst="wedgeEllipseCallout">
            <a:avLst>
              <a:gd name="adj1" fmla="val -30268"/>
              <a:gd name="adj2" fmla="val 134933"/>
            </a:avLst>
          </a:prstGeom>
          <a:gradFill rotWithShape="0">
            <a:gsLst>
              <a:gs pos="0">
                <a:srgbClr val="C0C0C0"/>
              </a:gs>
              <a:gs pos="100000">
                <a:srgbClr val="FFFFFF"/>
              </a:gs>
            </a:gsLst>
            <a:lin ang="2700000" scaled="1"/>
          </a:gradFill>
          <a:ln w="12700">
            <a:solidFill>
              <a:schemeClr val="tx1"/>
            </a:solidFill>
            <a:miter lim="800000"/>
            <a:headEnd/>
            <a:tailEnd/>
          </a:ln>
          <a:effectLst/>
        </p:spPr>
        <p:txBody>
          <a:bodyPr anchor="ctr"/>
          <a:lstStyle/>
          <a:p>
            <a:pPr algn="ctr"/>
            <a:r>
              <a:rPr lang="zh-CN" altLang="en-US" b="1" dirty="0"/>
              <a:t>尽管最坏情况不好，但</a:t>
            </a:r>
            <a:endParaRPr lang="en-US" altLang="zh-CN" b="1" dirty="0"/>
          </a:p>
          <a:p>
            <a:pPr algn="ctr"/>
            <a:r>
              <a:rPr lang="zh-CN" altLang="en-US" b="1" dirty="0"/>
              <a:t>实际的</a:t>
            </a:r>
            <a:r>
              <a:rPr lang="zh-CN" altLang="en-US" b="1" dirty="0">
                <a:solidFill>
                  <a:srgbClr val="3333FF"/>
                </a:solidFill>
              </a:rPr>
              <a:t>平均时间效率</a:t>
            </a:r>
            <a:r>
              <a:rPr lang="zh-CN" altLang="en-US" b="1" dirty="0"/>
              <a:t>上，</a:t>
            </a:r>
            <a:r>
              <a:rPr lang="zh-CN" altLang="en-US" b="1" dirty="0">
                <a:solidFill>
                  <a:srgbClr val="3333FF"/>
                </a:solidFill>
              </a:rPr>
              <a:t>快速排序</a:t>
            </a:r>
            <a:r>
              <a:rPr lang="zh-CN" altLang="en-US" b="1" dirty="0"/>
              <a:t>是</a:t>
            </a:r>
            <a:r>
              <a:rPr lang="zh-CN" altLang="en-US" b="1" dirty="0">
                <a:solidFill>
                  <a:srgbClr val="3333FF"/>
                </a:solidFill>
              </a:rPr>
              <a:t>最佳</a:t>
            </a:r>
            <a:r>
              <a:rPr lang="zh-CN" altLang="en-US" b="1" dirty="0"/>
              <a:t>的排序方法</a:t>
            </a:r>
            <a:endParaRPr lang="en-US" altLang="zh-CN" b="1" dirty="0"/>
          </a:p>
        </p:txBody>
      </p:sp>
    </p:spTree>
    <p:extLst>
      <p:ext uri="{BB962C8B-B14F-4D97-AF65-F5344CB8AC3E}">
        <p14:creationId xmlns:p14="http://schemas.microsoft.com/office/powerpoint/2010/main" val="340109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up)">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up)">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1" nodeType="clickEffect">
                                  <p:stCondLst>
                                    <p:cond delay="0"/>
                                  </p:stCondLst>
                                  <p:childTnLst>
                                    <p:animEffect transition="out" filter="dissolve">
                                      <p:cBhvr>
                                        <p:cTn id="16" dur="500"/>
                                        <p:tgtEl>
                                          <p:spTgt spid="52"/>
                                        </p:tgtEl>
                                      </p:cBhvr>
                                    </p:animEffect>
                                    <p:set>
                                      <p:cBhvr>
                                        <p:cTn id="17" dur="1" fill="hold">
                                          <p:stCondLst>
                                            <p:cond delay="499"/>
                                          </p:stCondLst>
                                        </p:cTn>
                                        <p:tgtEl>
                                          <p:spTgt spid="52"/>
                                        </p:tgtEl>
                                        <p:attrNameLst>
                                          <p:attrName>style.visibility</p:attrName>
                                        </p:attrNameLst>
                                      </p:cBhvr>
                                      <p:to>
                                        <p:strVal val="hidden"/>
                                      </p:to>
                                    </p:set>
                                  </p:childTnLst>
                                </p:cTn>
                              </p:par>
                              <p:par>
                                <p:cTn id="18" presetID="9" presetClass="exit" presetSubtype="0" fill="hold" grpId="1" nodeType="withEffect">
                                  <p:stCondLst>
                                    <p:cond delay="0"/>
                                  </p:stCondLst>
                                  <p:childTnLst>
                                    <p:animEffect transition="out" filter="dissolve">
                                      <p:cBhvr>
                                        <p:cTn id="19" dur="500"/>
                                        <p:tgtEl>
                                          <p:spTgt spid="53"/>
                                        </p:tgtEl>
                                      </p:cBhvr>
                                    </p:animEffect>
                                    <p:set>
                                      <p:cBhvr>
                                        <p:cTn id="20" dur="1" fill="hold">
                                          <p:stCondLst>
                                            <p:cond delay="499"/>
                                          </p:stCondLst>
                                        </p:cTn>
                                        <p:tgtEl>
                                          <p:spTgt spid="53"/>
                                        </p:tgtEl>
                                        <p:attrNameLst>
                                          <p:attrName>style.visibility</p:attrName>
                                        </p:attrNameLst>
                                      </p:cBhvr>
                                      <p:to>
                                        <p:strVal val="hidden"/>
                                      </p:to>
                                    </p:se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wipe(up)">
                                      <p:cBhvr>
                                        <p:cTn id="24" dur="500"/>
                                        <p:tgtEl>
                                          <p:spTgt spid="54"/>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wipe(up)">
                                      <p:cBhvr>
                                        <p:cTn id="27" dur="500"/>
                                        <p:tgtEl>
                                          <p:spTgt spid="5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grpId="1" nodeType="clickEffect">
                                  <p:stCondLst>
                                    <p:cond delay="0"/>
                                  </p:stCondLst>
                                  <p:childTnLst>
                                    <p:animEffect transition="out" filter="dissolve">
                                      <p:cBhvr>
                                        <p:cTn id="31" dur="500"/>
                                        <p:tgtEl>
                                          <p:spTgt spid="54"/>
                                        </p:tgtEl>
                                      </p:cBhvr>
                                    </p:animEffect>
                                    <p:set>
                                      <p:cBhvr>
                                        <p:cTn id="32" dur="1" fill="hold">
                                          <p:stCondLst>
                                            <p:cond delay="499"/>
                                          </p:stCondLst>
                                        </p:cTn>
                                        <p:tgtEl>
                                          <p:spTgt spid="54"/>
                                        </p:tgtEl>
                                        <p:attrNameLst>
                                          <p:attrName>style.visibility</p:attrName>
                                        </p:attrNameLst>
                                      </p:cBhvr>
                                      <p:to>
                                        <p:strVal val="hidden"/>
                                      </p:to>
                                    </p:set>
                                  </p:childTnLst>
                                </p:cTn>
                              </p:par>
                              <p:par>
                                <p:cTn id="33" presetID="9" presetClass="exit" presetSubtype="0" fill="hold" grpId="1" nodeType="withEffect">
                                  <p:stCondLst>
                                    <p:cond delay="0"/>
                                  </p:stCondLst>
                                  <p:childTnLst>
                                    <p:animEffect transition="out" filter="dissolve">
                                      <p:cBhvr>
                                        <p:cTn id="34" dur="500"/>
                                        <p:tgtEl>
                                          <p:spTgt spid="56"/>
                                        </p:tgtEl>
                                      </p:cBhvr>
                                    </p:animEffect>
                                    <p:set>
                                      <p:cBhvr>
                                        <p:cTn id="35" dur="1" fill="hold">
                                          <p:stCondLst>
                                            <p:cond delay="499"/>
                                          </p:stCondLst>
                                        </p:cTn>
                                        <p:tgtEl>
                                          <p:spTgt spid="56"/>
                                        </p:tgtEl>
                                        <p:attrNameLst>
                                          <p:attrName>style.visibility</p:attrName>
                                        </p:attrNameLst>
                                      </p:cBhvr>
                                      <p:to>
                                        <p:strVal val="hidden"/>
                                      </p:to>
                                    </p:set>
                                  </p:childTnLst>
                                </p:cTn>
                              </p:par>
                            </p:childTnLst>
                          </p:cTn>
                        </p:par>
                        <p:par>
                          <p:cTn id="36" fill="hold">
                            <p:stCondLst>
                              <p:cond delay="500"/>
                            </p:stCondLst>
                            <p:childTnLst>
                              <p:par>
                                <p:cTn id="37" presetID="22" presetClass="entr" presetSubtype="1" fill="hold" grpId="0" nodeType="afterEffect">
                                  <p:stCondLst>
                                    <p:cond delay="0"/>
                                  </p:stCondLst>
                                  <p:childTnLst>
                                    <p:set>
                                      <p:cBhvr>
                                        <p:cTn id="38" dur="1" fill="hold">
                                          <p:stCondLst>
                                            <p:cond delay="0"/>
                                          </p:stCondLst>
                                        </p:cTn>
                                        <p:tgtEl>
                                          <p:spTgt spid="57"/>
                                        </p:tgtEl>
                                        <p:attrNameLst>
                                          <p:attrName>style.visibility</p:attrName>
                                        </p:attrNameLst>
                                      </p:cBhvr>
                                      <p:to>
                                        <p:strVal val="visible"/>
                                      </p:to>
                                    </p:set>
                                    <p:animEffect transition="in" filter="wipe(up)">
                                      <p:cBhvr>
                                        <p:cTn id="39"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2" grpId="1" animBg="1"/>
      <p:bldP spid="53" grpId="0" animBg="1" autoUpdateAnimBg="0"/>
      <p:bldP spid="53" grpId="1" animBg="1"/>
      <p:bldP spid="54" grpId="0" animBg="1" autoUpdateAnimBg="0"/>
      <p:bldP spid="54" grpId="1" animBg="1"/>
      <p:bldP spid="56" grpId="0" animBg="1" autoUpdateAnimBg="0"/>
      <p:bldP spid="56" grpId="1" animBg="1"/>
      <p:bldP spid="57"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Text Box 2"/>
          <p:cNvSpPr txBox="1">
            <a:spLocks noChangeArrowheads="1"/>
          </p:cNvSpPr>
          <p:nvPr/>
        </p:nvSpPr>
        <p:spPr bwMode="auto">
          <a:xfrm>
            <a:off x="374446" y="385500"/>
            <a:ext cx="66458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00" rIns="144000">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fontAlgn="base" hangingPunct="1">
              <a:spcBef>
                <a:spcPct val="50000"/>
              </a:spcBef>
              <a:spcAft>
                <a:spcPct val="0"/>
              </a:spcAft>
            </a:pPr>
            <a:r>
              <a:rPr kumimoji="1" lang="en-US" altLang="zh-CN" sz="2800" b="1" dirty="0">
                <a:solidFill>
                  <a:srgbClr val="000000"/>
                </a:solidFill>
                <a:sym typeface="Webdings" pitchFamily="18" charset="2"/>
              </a:rPr>
              <a:t>§7.2  </a:t>
            </a:r>
            <a:r>
              <a:rPr kumimoji="1" lang="zh-CN" altLang="en-US" sz="2800" b="1" dirty="0">
                <a:solidFill>
                  <a:srgbClr val="000000"/>
                </a:solidFill>
                <a:sym typeface="Webdings" pitchFamily="18" charset="2"/>
              </a:rPr>
              <a:t>选择排序</a:t>
            </a:r>
            <a:r>
              <a:rPr kumimoji="1" lang="en-US" altLang="zh-CN" sz="2800" b="1" dirty="0">
                <a:solidFill>
                  <a:srgbClr val="000000"/>
                </a:solidFill>
                <a:sym typeface="Webdings" pitchFamily="18" charset="2"/>
              </a:rPr>
              <a:t>-</a:t>
            </a:r>
            <a:r>
              <a:rPr kumimoji="1" lang="zh-CN" altLang="en-US" sz="2400" b="1" dirty="0">
                <a:solidFill>
                  <a:srgbClr val="FF0000"/>
                </a:solidFill>
                <a:latin typeface="黑体" panose="02010609060101010101" pitchFamily="49" charset="-122"/>
                <a:ea typeface="黑体" panose="02010609060101010101" pitchFamily="49" charset="-122"/>
                <a:sym typeface="Webdings" pitchFamily="18" charset="2"/>
              </a:rPr>
              <a:t>简单选择排序</a:t>
            </a:r>
            <a:endParaRPr kumimoji="1" lang="en-US" altLang="zh-CN" sz="2400" b="1" dirty="0">
              <a:solidFill>
                <a:srgbClr val="FF0000"/>
              </a:solidFill>
              <a:latin typeface="黑体" panose="02010609060101010101" pitchFamily="49" charset="-122"/>
              <a:ea typeface="黑体" panose="02010609060101010101" pitchFamily="49" charset="-122"/>
              <a:sym typeface="Webdings" pitchFamily="18" charset="2"/>
            </a:endParaRPr>
          </a:p>
        </p:txBody>
      </p:sp>
      <p:sp>
        <p:nvSpPr>
          <p:cNvPr id="3" name="TextBox 2"/>
          <p:cNvSpPr txBox="1"/>
          <p:nvPr/>
        </p:nvSpPr>
        <p:spPr>
          <a:xfrm>
            <a:off x="824035" y="980728"/>
            <a:ext cx="2739853"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sym typeface="Wingdings" pitchFamily="2" charset="2"/>
              </a:rPr>
              <a:t>7.2.1 </a:t>
            </a:r>
            <a:r>
              <a:rPr lang="zh-CN" altLang="en-US" sz="2400" b="1" dirty="0">
                <a:latin typeface="Times New Roman" panose="02020603050405020304" pitchFamily="18" charset="0"/>
                <a:cs typeface="Times New Roman" panose="02020603050405020304" pitchFamily="18" charset="0"/>
                <a:sym typeface="Wingdings" pitchFamily="2" charset="2"/>
              </a:rPr>
              <a:t>简单选择排序</a:t>
            </a:r>
            <a:endParaRPr lang="en-US" altLang="zh-CN" sz="2400" b="1" dirty="0">
              <a:latin typeface="Times New Roman" panose="02020603050405020304" pitchFamily="18" charset="0"/>
              <a:cs typeface="Times New Roman" panose="02020603050405020304" pitchFamily="18" charset="0"/>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6" name="Group 4"/>
          <p:cNvGraphicFramePr>
            <a:graphicFrameLocks noGrp="1"/>
          </p:cNvGraphicFramePr>
          <p:nvPr>
            <p:extLst>
              <p:ext uri="{D42A27DB-BD31-4B8C-83A1-F6EECF244321}">
                <p14:modId xmlns:p14="http://schemas.microsoft.com/office/powerpoint/2010/main" val="2565125400"/>
              </p:ext>
            </p:extLst>
          </p:nvPr>
        </p:nvGraphicFramePr>
        <p:xfrm>
          <a:off x="1796108" y="1835417"/>
          <a:ext cx="1008062" cy="4011614"/>
        </p:xfrm>
        <a:graphic>
          <a:graphicData uri="http://schemas.openxmlformats.org/drawingml/2006/table">
            <a:tbl>
              <a:tblPr/>
              <a:tblGrid>
                <a:gridCol w="1008062">
                  <a:extLst>
                    <a:ext uri="{9D8B030D-6E8A-4147-A177-3AD203B41FA5}">
                      <a16:colId xmlns:a16="http://schemas.microsoft.com/office/drawing/2014/main" val="20000"/>
                    </a:ext>
                  </a:extLst>
                </a:gridCol>
              </a:tblGrid>
              <a:tr h="8016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3200" b="1" i="0" u="none" strike="noStrike" cap="none" normalizeH="0" baseline="0" dirty="0">
                          <a:ln>
                            <a:noFill/>
                          </a:ln>
                          <a:solidFill>
                            <a:schemeClr val="bg1"/>
                          </a:solidFill>
                          <a:effectLst/>
                          <a:latin typeface="Times New Roman" pitchFamily="18" charset="0"/>
                          <a:ea typeface="楷体_GB2312" pitchFamily="1" charset="-122"/>
                          <a:cs typeface="Times New Roman" pitchFamily="18" charset="0"/>
                        </a:rPr>
                        <a:t>5</a:t>
                      </a:r>
                      <a:endParaRPr kumimoji="0" lang="en-US" sz="32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endParaRPr>
                    </a:p>
                  </a:txBody>
                  <a:tcPr marL="90006" marR="90006" marT="46800" marB="46800" anchor="ctr" horzOverflow="overflow">
                    <a:lnL>
                      <a:noFill/>
                    </a:lnL>
                    <a:lnR>
                      <a:noFill/>
                    </a:lnR>
                    <a:lnT>
                      <a:noFill/>
                    </a:lnT>
                    <a:lnB>
                      <a:noFill/>
                    </a:lnB>
                    <a:lnTlToBr>
                      <a:noFill/>
                    </a:lnTlToBr>
                    <a:lnBlToTr>
                      <a:noFill/>
                    </a:lnBlToTr>
                    <a:solidFill>
                      <a:srgbClr val="000000"/>
                    </a:solidFill>
                  </a:tcPr>
                </a:tc>
                <a:extLst>
                  <a:ext uri="{0D108BD9-81ED-4DB2-BD59-A6C34878D82A}">
                    <a16:rowId xmlns:a16="http://schemas.microsoft.com/office/drawing/2014/main" val="10000"/>
                  </a:ext>
                </a:extLst>
              </a:tr>
              <a:tr h="8032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3200" b="1" i="0" u="none" strike="noStrike" cap="none" normalizeH="0" baseline="0" dirty="0">
                          <a:ln>
                            <a:noFill/>
                          </a:ln>
                          <a:solidFill>
                            <a:schemeClr val="bg1"/>
                          </a:solidFill>
                          <a:effectLst/>
                          <a:latin typeface="Times New Roman" pitchFamily="18" charset="0"/>
                          <a:ea typeface="楷体_GB2312" pitchFamily="1" charset="-122"/>
                          <a:cs typeface="Times New Roman" pitchFamily="18" charset="0"/>
                        </a:rPr>
                        <a:t>3</a:t>
                      </a:r>
                      <a:endParaRPr kumimoji="0" lang="en-US" sz="32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endParaRPr>
                    </a:p>
                  </a:txBody>
                  <a:tcPr marL="90006" marR="90006" marT="46800" marB="46800" anchor="ctr" horzOverflow="overflow">
                    <a:lnL>
                      <a:noFill/>
                    </a:lnL>
                    <a:lnR>
                      <a:noFill/>
                    </a:lnR>
                    <a:lnT>
                      <a:noFill/>
                    </a:lnT>
                    <a:lnB>
                      <a:noFill/>
                    </a:lnB>
                    <a:lnTlToBr>
                      <a:noFill/>
                    </a:lnTlToBr>
                    <a:lnBlToTr>
                      <a:noFill/>
                    </a:lnBlToTr>
                    <a:solidFill>
                      <a:srgbClr val="000000"/>
                    </a:solidFill>
                  </a:tcPr>
                </a:tc>
                <a:extLst>
                  <a:ext uri="{0D108BD9-81ED-4DB2-BD59-A6C34878D82A}">
                    <a16:rowId xmlns:a16="http://schemas.microsoft.com/office/drawing/2014/main" val="10001"/>
                  </a:ext>
                </a:extLst>
              </a:tr>
              <a:tr h="8016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3200" b="1" i="0" u="none" strike="noStrike" cap="none" normalizeH="0" baseline="0" dirty="0">
                          <a:ln>
                            <a:noFill/>
                          </a:ln>
                          <a:solidFill>
                            <a:schemeClr val="bg1"/>
                          </a:solidFill>
                          <a:effectLst/>
                          <a:latin typeface="Times New Roman" pitchFamily="18" charset="0"/>
                          <a:ea typeface="楷体_GB2312" pitchFamily="1" charset="-122"/>
                          <a:cs typeface="Times New Roman" pitchFamily="18" charset="0"/>
                        </a:rPr>
                        <a:t>7</a:t>
                      </a:r>
                      <a:endParaRPr kumimoji="0" lang="en-US" sz="32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endParaRPr>
                    </a:p>
                  </a:txBody>
                  <a:tcPr marL="90006" marR="90006" marT="46800" marB="46800" anchor="ctr" horzOverflow="overflow">
                    <a:lnL>
                      <a:noFill/>
                    </a:lnL>
                    <a:lnR>
                      <a:noFill/>
                    </a:lnR>
                    <a:lnT>
                      <a:noFill/>
                    </a:lnT>
                    <a:lnB>
                      <a:noFill/>
                    </a:lnB>
                    <a:lnTlToBr>
                      <a:noFill/>
                    </a:lnTlToBr>
                    <a:lnBlToTr>
                      <a:noFill/>
                    </a:lnBlToTr>
                    <a:solidFill>
                      <a:srgbClr val="000000"/>
                    </a:solidFill>
                  </a:tcPr>
                </a:tc>
                <a:extLst>
                  <a:ext uri="{0D108BD9-81ED-4DB2-BD59-A6C34878D82A}">
                    <a16:rowId xmlns:a16="http://schemas.microsoft.com/office/drawing/2014/main" val="10002"/>
                  </a:ext>
                </a:extLst>
              </a:tr>
              <a:tr h="8032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3200" b="1" i="0" u="none" strike="noStrike" cap="none" normalizeH="0" baseline="0" dirty="0">
                          <a:ln>
                            <a:noFill/>
                          </a:ln>
                          <a:solidFill>
                            <a:schemeClr val="bg1"/>
                          </a:solidFill>
                          <a:effectLst/>
                          <a:latin typeface="Times New Roman" pitchFamily="18" charset="0"/>
                          <a:ea typeface="楷体_GB2312" pitchFamily="1" charset="-122"/>
                          <a:cs typeface="Times New Roman" pitchFamily="18" charset="0"/>
                        </a:rPr>
                        <a:t>6</a:t>
                      </a:r>
                      <a:endParaRPr kumimoji="0" lang="en-US" sz="32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endParaRPr>
                    </a:p>
                  </a:txBody>
                  <a:tcPr marL="90006" marR="90006" marT="46800" marB="46800" anchor="ctr" horzOverflow="overflow">
                    <a:lnL>
                      <a:noFill/>
                    </a:lnL>
                    <a:lnR>
                      <a:noFill/>
                    </a:lnR>
                    <a:lnT>
                      <a:noFill/>
                    </a:lnT>
                    <a:lnB>
                      <a:noFill/>
                    </a:lnB>
                    <a:lnTlToBr>
                      <a:noFill/>
                    </a:lnTlToBr>
                    <a:lnBlToTr>
                      <a:noFill/>
                    </a:lnBlToTr>
                    <a:solidFill>
                      <a:srgbClr val="000000"/>
                    </a:solidFill>
                  </a:tcPr>
                </a:tc>
                <a:extLst>
                  <a:ext uri="{0D108BD9-81ED-4DB2-BD59-A6C34878D82A}">
                    <a16:rowId xmlns:a16="http://schemas.microsoft.com/office/drawing/2014/main" val="10003"/>
                  </a:ext>
                </a:extLst>
              </a:tr>
              <a:tr h="8016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3200" b="1" i="0" u="none" strike="noStrike" cap="none" normalizeH="0" baseline="0" dirty="0">
                          <a:ln>
                            <a:noFill/>
                          </a:ln>
                          <a:solidFill>
                            <a:schemeClr val="bg1"/>
                          </a:solidFill>
                          <a:effectLst/>
                          <a:latin typeface="Times New Roman" pitchFamily="18" charset="0"/>
                          <a:ea typeface="楷体_GB2312" pitchFamily="1" charset="-122"/>
                          <a:cs typeface="Times New Roman" pitchFamily="18" charset="0"/>
                        </a:rPr>
                        <a:t>2</a:t>
                      </a:r>
                      <a:endParaRPr kumimoji="0" lang="en-US" sz="32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endParaRPr>
                    </a:p>
                  </a:txBody>
                  <a:tcPr marL="90006" marR="90006" marT="46800" marB="46800" anchor="ctr" horzOverflow="overflow">
                    <a:lnL>
                      <a:noFill/>
                    </a:lnL>
                    <a:lnR>
                      <a:noFill/>
                    </a:lnR>
                    <a:lnT>
                      <a:noFill/>
                    </a:lnT>
                    <a:lnB>
                      <a:noFill/>
                    </a:lnB>
                    <a:lnTlToBr>
                      <a:noFill/>
                    </a:lnTlToBr>
                    <a:lnBlToTr>
                      <a:noFill/>
                    </a:lnBlToTr>
                    <a:solidFill>
                      <a:srgbClr val="000000"/>
                    </a:solidFill>
                  </a:tcPr>
                </a:tc>
                <a:extLst>
                  <a:ext uri="{0D108BD9-81ED-4DB2-BD59-A6C34878D82A}">
                    <a16:rowId xmlns:a16="http://schemas.microsoft.com/office/drawing/2014/main" val="10004"/>
                  </a:ext>
                </a:extLst>
              </a:tr>
            </a:tbl>
          </a:graphicData>
        </a:graphic>
      </p:graphicFrame>
      <p:graphicFrame>
        <p:nvGraphicFramePr>
          <p:cNvPr id="34" name="Group 12"/>
          <p:cNvGraphicFramePr>
            <a:graphicFrameLocks noGrp="1"/>
          </p:cNvGraphicFramePr>
          <p:nvPr>
            <p:extLst>
              <p:ext uri="{D42A27DB-BD31-4B8C-83A1-F6EECF244321}">
                <p14:modId xmlns:p14="http://schemas.microsoft.com/office/powerpoint/2010/main" val="3024100079"/>
              </p:ext>
            </p:extLst>
          </p:nvPr>
        </p:nvGraphicFramePr>
        <p:xfrm>
          <a:off x="3163838" y="2649804"/>
          <a:ext cx="1008063" cy="3211514"/>
        </p:xfrm>
        <a:graphic>
          <a:graphicData uri="http://schemas.openxmlformats.org/drawingml/2006/table">
            <a:tbl>
              <a:tblPr/>
              <a:tblGrid>
                <a:gridCol w="1008063">
                  <a:extLst>
                    <a:ext uri="{9D8B030D-6E8A-4147-A177-3AD203B41FA5}">
                      <a16:colId xmlns:a16="http://schemas.microsoft.com/office/drawing/2014/main" val="20000"/>
                    </a:ext>
                  </a:extLst>
                </a:gridCol>
              </a:tblGrid>
              <a:tr h="7985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3200" b="1" i="0" u="none" strike="noStrike" cap="none" normalizeH="0" baseline="0" dirty="0">
                          <a:ln>
                            <a:noFill/>
                          </a:ln>
                          <a:solidFill>
                            <a:schemeClr val="bg1"/>
                          </a:solidFill>
                          <a:effectLst/>
                          <a:latin typeface="Times New Roman" pitchFamily="18" charset="0"/>
                          <a:ea typeface="楷体_GB2312" pitchFamily="1" charset="-122"/>
                          <a:cs typeface="Times New Roman" pitchFamily="18" charset="0"/>
                        </a:rPr>
                        <a:t>3</a:t>
                      </a:r>
                      <a:endParaRPr kumimoji="0" lang="en-US" sz="3200" b="1" i="0" u="none" strike="noStrike" cap="none" normalizeH="0" baseline="0" dirty="0">
                        <a:ln>
                          <a:noFill/>
                        </a:ln>
                        <a:solidFill>
                          <a:schemeClr val="bg1"/>
                        </a:solidFill>
                        <a:effectLst/>
                        <a:latin typeface="Times New Roman" pitchFamily="18" charset="0"/>
                        <a:ea typeface="宋体" pitchFamily="2" charset="-122"/>
                        <a:cs typeface="Times New Roman" pitchFamily="18" charset="0"/>
                      </a:endParaRPr>
                    </a:p>
                  </a:txBody>
                  <a:tcPr marL="91446" marR="91446" anchor="ctr" horzOverflow="overflow">
                    <a:lnL>
                      <a:noFill/>
                    </a:lnL>
                    <a:lnR>
                      <a:noFill/>
                    </a:lnR>
                    <a:lnT>
                      <a:noFill/>
                    </a:lnT>
                    <a:lnB>
                      <a:noFill/>
                    </a:lnB>
                    <a:lnTlToBr>
                      <a:noFill/>
                    </a:lnTlToBr>
                    <a:lnBlToTr>
                      <a:noFill/>
                    </a:lnBlToTr>
                    <a:solidFill>
                      <a:srgbClr val="000000"/>
                    </a:solidFill>
                  </a:tcPr>
                </a:tc>
                <a:extLst>
                  <a:ext uri="{0D108BD9-81ED-4DB2-BD59-A6C34878D82A}">
                    <a16:rowId xmlns:a16="http://schemas.microsoft.com/office/drawing/2014/main" val="10000"/>
                  </a:ext>
                </a:extLst>
              </a:tr>
              <a:tr h="8048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3200" b="1" i="0" u="none" strike="noStrike" cap="none" normalizeH="0" baseline="0" dirty="0">
                          <a:ln>
                            <a:noFill/>
                          </a:ln>
                          <a:solidFill>
                            <a:schemeClr val="bg1"/>
                          </a:solidFill>
                          <a:effectLst/>
                          <a:latin typeface="Times New Roman" pitchFamily="18" charset="0"/>
                          <a:ea typeface="楷体_GB2312" pitchFamily="1" charset="-122"/>
                          <a:cs typeface="Times New Roman" pitchFamily="18" charset="0"/>
                        </a:rPr>
                        <a:t>7</a:t>
                      </a:r>
                      <a:endParaRPr kumimoji="0" lang="en-US" sz="3200" b="1" i="0" u="none" strike="noStrike" cap="none" normalizeH="0" baseline="0" dirty="0">
                        <a:ln>
                          <a:noFill/>
                        </a:ln>
                        <a:solidFill>
                          <a:schemeClr val="bg1"/>
                        </a:solidFill>
                        <a:effectLst/>
                        <a:latin typeface="Times New Roman" pitchFamily="18" charset="0"/>
                        <a:ea typeface="宋体" pitchFamily="2" charset="-122"/>
                        <a:cs typeface="Times New Roman" pitchFamily="18" charset="0"/>
                      </a:endParaRPr>
                    </a:p>
                  </a:txBody>
                  <a:tcPr marL="91446" marR="91446" anchor="ctr" horzOverflow="overflow">
                    <a:lnL>
                      <a:noFill/>
                    </a:lnL>
                    <a:lnR>
                      <a:noFill/>
                    </a:lnR>
                    <a:lnT>
                      <a:noFill/>
                    </a:lnT>
                    <a:lnB>
                      <a:noFill/>
                    </a:lnB>
                    <a:lnTlToBr>
                      <a:noFill/>
                    </a:lnTlToBr>
                    <a:lnBlToTr>
                      <a:noFill/>
                    </a:lnBlToTr>
                    <a:solidFill>
                      <a:srgbClr val="000000"/>
                    </a:solidFill>
                  </a:tcPr>
                </a:tc>
                <a:extLst>
                  <a:ext uri="{0D108BD9-81ED-4DB2-BD59-A6C34878D82A}">
                    <a16:rowId xmlns:a16="http://schemas.microsoft.com/office/drawing/2014/main" val="10001"/>
                  </a:ext>
                </a:extLst>
              </a:tr>
              <a:tr h="8032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3200" b="1"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6</a:t>
                      </a:r>
                    </a:p>
                  </a:txBody>
                  <a:tcPr marL="91446" marR="91446" anchor="ctr" horzOverflow="overflow">
                    <a:lnL>
                      <a:noFill/>
                    </a:lnL>
                    <a:lnR>
                      <a:noFill/>
                    </a:lnR>
                    <a:lnT>
                      <a:noFill/>
                    </a:lnT>
                    <a:lnB>
                      <a:noFill/>
                    </a:lnB>
                    <a:lnTlToBr>
                      <a:noFill/>
                    </a:lnTlToBr>
                    <a:lnBlToTr>
                      <a:noFill/>
                    </a:lnBlToTr>
                    <a:solidFill>
                      <a:srgbClr val="000000"/>
                    </a:solidFill>
                  </a:tcPr>
                </a:tc>
                <a:extLst>
                  <a:ext uri="{0D108BD9-81ED-4DB2-BD59-A6C34878D82A}">
                    <a16:rowId xmlns:a16="http://schemas.microsoft.com/office/drawing/2014/main" val="10002"/>
                  </a:ext>
                </a:extLst>
              </a:tr>
              <a:tr h="8048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en-US" sz="3200" b="1" i="0" u="none" strike="noStrike" cap="none" normalizeH="0" baseline="0" dirty="0">
                        <a:ln>
                          <a:noFill/>
                        </a:ln>
                        <a:solidFill>
                          <a:schemeClr val="bg1"/>
                        </a:solidFill>
                        <a:effectLst/>
                        <a:latin typeface="Times New Roman" pitchFamily="18" charset="0"/>
                        <a:ea typeface="宋体" pitchFamily="2" charset="-122"/>
                        <a:cs typeface="Times New Roman" pitchFamily="18" charset="0"/>
                      </a:endParaRPr>
                    </a:p>
                  </a:txBody>
                  <a:tcPr marL="91446" marR="91446" anchor="ctr" horzOverflow="overflow">
                    <a:lnL>
                      <a:noFill/>
                    </a:lnL>
                    <a:lnR>
                      <a:noFill/>
                    </a:lnR>
                    <a:lnT>
                      <a:noFill/>
                    </a:lnT>
                    <a:lnB>
                      <a:noFill/>
                    </a:lnB>
                    <a:lnTlToBr>
                      <a:noFill/>
                    </a:lnTlToBr>
                    <a:lnBlToTr>
                      <a:noFill/>
                    </a:lnBlToTr>
                    <a:solidFill>
                      <a:srgbClr val="000000"/>
                    </a:solidFill>
                  </a:tcPr>
                </a:tc>
                <a:extLst>
                  <a:ext uri="{0D108BD9-81ED-4DB2-BD59-A6C34878D82A}">
                    <a16:rowId xmlns:a16="http://schemas.microsoft.com/office/drawing/2014/main" val="10003"/>
                  </a:ext>
                </a:extLst>
              </a:tr>
            </a:tbl>
          </a:graphicData>
        </a:graphic>
      </p:graphicFrame>
      <p:graphicFrame>
        <p:nvGraphicFramePr>
          <p:cNvPr id="35" name="Group 20"/>
          <p:cNvGraphicFramePr>
            <a:graphicFrameLocks noGrp="1"/>
          </p:cNvGraphicFramePr>
          <p:nvPr>
            <p:extLst>
              <p:ext uri="{D42A27DB-BD31-4B8C-83A1-F6EECF244321}">
                <p14:modId xmlns:p14="http://schemas.microsoft.com/office/powerpoint/2010/main" val="3169926808"/>
              </p:ext>
            </p:extLst>
          </p:nvPr>
        </p:nvGraphicFramePr>
        <p:xfrm>
          <a:off x="4505672" y="3448318"/>
          <a:ext cx="1008062" cy="2413001"/>
        </p:xfrm>
        <a:graphic>
          <a:graphicData uri="http://schemas.openxmlformats.org/drawingml/2006/table">
            <a:tbl>
              <a:tblPr/>
              <a:tblGrid>
                <a:gridCol w="1008062">
                  <a:extLst>
                    <a:ext uri="{9D8B030D-6E8A-4147-A177-3AD203B41FA5}">
                      <a16:colId xmlns:a16="http://schemas.microsoft.com/office/drawing/2014/main" val="20000"/>
                    </a:ext>
                  </a:extLst>
                </a:gridCol>
              </a:tblGrid>
              <a:tr h="8048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32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7</a:t>
                      </a:r>
                    </a:p>
                  </a:txBody>
                  <a:tcPr marL="91446" marR="91446" anchor="ctr" horzOverflow="overflow">
                    <a:lnL>
                      <a:noFill/>
                    </a:lnL>
                    <a:lnR>
                      <a:noFill/>
                    </a:lnR>
                    <a:lnT>
                      <a:noFill/>
                    </a:lnT>
                    <a:lnB>
                      <a:noFill/>
                    </a:lnB>
                    <a:lnTlToBr>
                      <a:noFill/>
                    </a:lnTlToBr>
                    <a:lnBlToTr>
                      <a:noFill/>
                    </a:lnBlToTr>
                    <a:solidFill>
                      <a:srgbClr val="000000"/>
                    </a:solidFill>
                  </a:tcPr>
                </a:tc>
                <a:extLst>
                  <a:ext uri="{0D108BD9-81ED-4DB2-BD59-A6C34878D82A}">
                    <a16:rowId xmlns:a16="http://schemas.microsoft.com/office/drawing/2014/main" val="10000"/>
                  </a:ext>
                </a:extLst>
              </a:tr>
              <a:tr h="8032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3200" b="1" i="0" u="none" strike="noStrike" cap="none" normalizeH="0" baseline="0" dirty="0">
                          <a:ln>
                            <a:noFill/>
                          </a:ln>
                          <a:solidFill>
                            <a:schemeClr val="bg1"/>
                          </a:solidFill>
                          <a:effectLst/>
                          <a:latin typeface="Times New Roman" pitchFamily="18" charset="0"/>
                          <a:ea typeface="楷体_GB2312" pitchFamily="1" charset="-122"/>
                          <a:cs typeface="Times New Roman" pitchFamily="18" charset="0"/>
                        </a:rPr>
                        <a:t>6</a:t>
                      </a:r>
                      <a:endParaRPr kumimoji="0" lang="en-US" sz="32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endParaRPr>
                    </a:p>
                  </a:txBody>
                  <a:tcPr marL="91446" marR="91446" anchor="ctr" horzOverflow="overflow">
                    <a:lnL>
                      <a:noFill/>
                    </a:lnL>
                    <a:lnR>
                      <a:noFill/>
                    </a:lnR>
                    <a:lnT>
                      <a:noFill/>
                    </a:lnT>
                    <a:lnB>
                      <a:noFill/>
                    </a:lnB>
                    <a:lnTlToBr>
                      <a:noFill/>
                    </a:lnTlToBr>
                    <a:lnBlToTr>
                      <a:noFill/>
                    </a:lnBlToTr>
                    <a:solidFill>
                      <a:srgbClr val="000000"/>
                    </a:solidFill>
                  </a:tcPr>
                </a:tc>
                <a:extLst>
                  <a:ext uri="{0D108BD9-81ED-4DB2-BD59-A6C34878D82A}">
                    <a16:rowId xmlns:a16="http://schemas.microsoft.com/office/drawing/2014/main" val="10001"/>
                  </a:ext>
                </a:extLst>
              </a:tr>
              <a:tr h="8048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en-US" sz="32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endParaRPr>
                    </a:p>
                  </a:txBody>
                  <a:tcPr marL="91446" marR="91446" anchor="ctr" horzOverflow="overflow">
                    <a:lnL>
                      <a:noFill/>
                    </a:lnL>
                    <a:lnR>
                      <a:noFill/>
                    </a:lnR>
                    <a:lnT>
                      <a:noFill/>
                    </a:lnT>
                    <a:lnB>
                      <a:noFill/>
                    </a:lnB>
                    <a:lnTlToBr>
                      <a:noFill/>
                    </a:lnTlToBr>
                    <a:lnBlToTr>
                      <a:noFill/>
                    </a:lnBlToTr>
                    <a:solidFill>
                      <a:srgbClr val="000000"/>
                    </a:solidFill>
                  </a:tcPr>
                </a:tc>
                <a:extLst>
                  <a:ext uri="{0D108BD9-81ED-4DB2-BD59-A6C34878D82A}">
                    <a16:rowId xmlns:a16="http://schemas.microsoft.com/office/drawing/2014/main" val="10002"/>
                  </a:ext>
                </a:extLst>
              </a:tr>
            </a:tbl>
          </a:graphicData>
        </a:graphic>
      </p:graphicFrame>
      <p:graphicFrame>
        <p:nvGraphicFramePr>
          <p:cNvPr id="39" name="Group 36"/>
          <p:cNvGraphicFramePr>
            <a:graphicFrameLocks noGrp="1"/>
          </p:cNvGraphicFramePr>
          <p:nvPr>
            <p:extLst>
              <p:ext uri="{D42A27DB-BD31-4B8C-83A1-F6EECF244321}">
                <p14:modId xmlns:p14="http://schemas.microsoft.com/office/powerpoint/2010/main" val="2193190773"/>
              </p:ext>
            </p:extLst>
          </p:nvPr>
        </p:nvGraphicFramePr>
        <p:xfrm>
          <a:off x="5833963" y="4253179"/>
          <a:ext cx="1008062" cy="1608138"/>
        </p:xfrm>
        <a:graphic>
          <a:graphicData uri="http://schemas.openxmlformats.org/drawingml/2006/table">
            <a:tbl>
              <a:tblPr/>
              <a:tblGrid>
                <a:gridCol w="1008062">
                  <a:extLst>
                    <a:ext uri="{9D8B030D-6E8A-4147-A177-3AD203B41FA5}">
                      <a16:colId xmlns:a16="http://schemas.microsoft.com/office/drawing/2014/main" val="20000"/>
                    </a:ext>
                  </a:extLst>
                </a:gridCol>
              </a:tblGrid>
              <a:tr h="8032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3200" b="1" i="0" u="none" strike="noStrike" cap="none" normalizeH="0" baseline="0" dirty="0">
                          <a:ln>
                            <a:noFill/>
                          </a:ln>
                          <a:solidFill>
                            <a:schemeClr val="bg1"/>
                          </a:solidFill>
                          <a:effectLst/>
                          <a:latin typeface="Times New Roman" pitchFamily="18" charset="0"/>
                          <a:ea typeface="楷体_GB2312" pitchFamily="1" charset="-122"/>
                          <a:cs typeface="Times New Roman" pitchFamily="18" charset="0"/>
                        </a:rPr>
                        <a:t>6</a:t>
                      </a:r>
                      <a:endParaRPr kumimoji="0" lang="en-US" sz="32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endParaRPr>
                    </a:p>
                  </a:txBody>
                  <a:tcPr marL="91446" marR="91446" anchor="ctr" horzOverflow="overflow">
                    <a:lnL>
                      <a:noFill/>
                    </a:lnL>
                    <a:lnR>
                      <a:noFill/>
                    </a:lnR>
                    <a:lnT>
                      <a:noFill/>
                    </a:lnT>
                    <a:lnB>
                      <a:noFill/>
                    </a:lnB>
                    <a:lnTlToBr>
                      <a:noFill/>
                    </a:lnTlToBr>
                    <a:lnBlToTr>
                      <a:noFill/>
                    </a:lnBlToTr>
                    <a:solidFill>
                      <a:srgbClr val="000000"/>
                    </a:solidFill>
                  </a:tcPr>
                </a:tc>
                <a:extLst>
                  <a:ext uri="{0D108BD9-81ED-4DB2-BD59-A6C34878D82A}">
                    <a16:rowId xmlns:a16="http://schemas.microsoft.com/office/drawing/2014/main" val="10000"/>
                  </a:ext>
                </a:extLst>
              </a:tr>
              <a:tr h="8048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en-US" sz="32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endParaRPr>
                    </a:p>
                  </a:txBody>
                  <a:tcPr marL="91446" marR="91446" anchor="ctr" horzOverflow="overflow">
                    <a:lnL>
                      <a:noFill/>
                    </a:lnL>
                    <a:lnR>
                      <a:noFill/>
                    </a:lnR>
                    <a:lnT>
                      <a:noFill/>
                    </a:lnT>
                    <a:lnB>
                      <a:noFill/>
                    </a:lnB>
                    <a:lnTlToBr>
                      <a:noFill/>
                    </a:lnTlToBr>
                    <a:lnBlToTr>
                      <a:noFill/>
                    </a:lnBlToTr>
                    <a:solidFill>
                      <a:srgbClr val="000000"/>
                    </a:solidFill>
                  </a:tcPr>
                </a:tc>
                <a:extLst>
                  <a:ext uri="{0D108BD9-81ED-4DB2-BD59-A6C34878D82A}">
                    <a16:rowId xmlns:a16="http://schemas.microsoft.com/office/drawing/2014/main" val="10001"/>
                  </a:ext>
                </a:extLst>
              </a:tr>
            </a:tbl>
          </a:graphicData>
        </a:graphic>
      </p:graphicFrame>
      <p:graphicFrame>
        <p:nvGraphicFramePr>
          <p:cNvPr id="40" name="Group 44"/>
          <p:cNvGraphicFramePr>
            <a:graphicFrameLocks noGrp="1"/>
          </p:cNvGraphicFramePr>
          <p:nvPr>
            <p:extLst>
              <p:ext uri="{D42A27DB-BD31-4B8C-83A1-F6EECF244321}">
                <p14:modId xmlns:p14="http://schemas.microsoft.com/office/powerpoint/2010/main" val="2981904704"/>
              </p:ext>
            </p:extLst>
          </p:nvPr>
        </p:nvGraphicFramePr>
        <p:xfrm>
          <a:off x="7201942" y="5054868"/>
          <a:ext cx="1008063" cy="801687"/>
        </p:xfrm>
        <a:graphic>
          <a:graphicData uri="http://schemas.openxmlformats.org/drawingml/2006/table">
            <a:tbl>
              <a:tblPr/>
              <a:tblGrid>
                <a:gridCol w="1008063">
                  <a:extLst>
                    <a:ext uri="{9D8B030D-6E8A-4147-A177-3AD203B41FA5}">
                      <a16:colId xmlns:a16="http://schemas.microsoft.com/office/drawing/2014/main" val="20000"/>
                    </a:ext>
                  </a:extLst>
                </a:gridCol>
              </a:tblGrid>
              <a:tr h="80168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3200" b="1" i="0" u="none" strike="noStrike" cap="none" normalizeH="0" baseline="0" dirty="0">
                          <a:ln>
                            <a:noFill/>
                          </a:ln>
                          <a:solidFill>
                            <a:schemeClr val="bg1"/>
                          </a:solidFill>
                          <a:effectLst/>
                          <a:latin typeface="Times New Roman" pitchFamily="18" charset="0"/>
                          <a:ea typeface="楷体_GB2312" pitchFamily="1" charset="-122"/>
                          <a:cs typeface="Times New Roman" pitchFamily="18" charset="0"/>
                        </a:rPr>
                        <a:t>7</a:t>
                      </a:r>
                      <a:endParaRPr kumimoji="0" lang="en-US" sz="32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endParaRPr>
                    </a:p>
                  </a:txBody>
                  <a:tcPr marL="91446" marR="91446" anchor="ctr" horzOverflow="overflow">
                    <a:lnL>
                      <a:noFill/>
                    </a:lnL>
                    <a:lnR>
                      <a:noFill/>
                    </a:lnR>
                    <a:lnT>
                      <a:noFill/>
                    </a:lnT>
                    <a:lnB>
                      <a:noFill/>
                    </a:lnB>
                    <a:lnTlToBr>
                      <a:noFill/>
                    </a:lnTlToBr>
                    <a:lnBlToTr>
                      <a:noFill/>
                    </a:lnBlToTr>
                    <a:solidFill>
                      <a:srgbClr val="000000"/>
                    </a:solidFill>
                  </a:tcPr>
                </a:tc>
                <a:extLst>
                  <a:ext uri="{0D108BD9-81ED-4DB2-BD59-A6C34878D82A}">
                    <a16:rowId xmlns:a16="http://schemas.microsoft.com/office/drawing/2014/main" val="10000"/>
                  </a:ext>
                </a:extLst>
              </a:tr>
            </a:tbl>
          </a:graphicData>
        </a:graphic>
      </p:graphicFrame>
      <p:sp>
        <p:nvSpPr>
          <p:cNvPr id="41" name="Freeform 330"/>
          <p:cNvSpPr>
            <a:spLocks/>
          </p:cNvSpPr>
          <p:nvPr/>
        </p:nvSpPr>
        <p:spPr bwMode="auto">
          <a:xfrm>
            <a:off x="2581921" y="2268805"/>
            <a:ext cx="100013" cy="790575"/>
          </a:xfrm>
          <a:custGeom>
            <a:avLst/>
            <a:gdLst>
              <a:gd name="T0" fmla="*/ 0 w 226"/>
              <a:gd name="T1" fmla="*/ 0 h 363"/>
              <a:gd name="T2" fmla="*/ 2147483647 w 226"/>
              <a:gd name="T3" fmla="*/ 2147483647 h 363"/>
              <a:gd name="T4" fmla="*/ 0 w 226"/>
              <a:gd name="T5" fmla="*/ 2147483647 h 363"/>
              <a:gd name="T6" fmla="*/ 0 60000 65536"/>
              <a:gd name="T7" fmla="*/ 0 60000 65536"/>
              <a:gd name="T8" fmla="*/ 0 60000 65536"/>
              <a:gd name="T9" fmla="*/ 0 w 226"/>
              <a:gd name="T10" fmla="*/ 0 h 363"/>
              <a:gd name="T11" fmla="*/ 226 w 226"/>
              <a:gd name="T12" fmla="*/ 363 h 363"/>
            </a:gdLst>
            <a:ahLst/>
            <a:cxnLst>
              <a:cxn ang="T6">
                <a:pos x="T0" y="T1"/>
              </a:cxn>
              <a:cxn ang="T7">
                <a:pos x="T2" y="T3"/>
              </a:cxn>
              <a:cxn ang="T8">
                <a:pos x="T4" y="T5"/>
              </a:cxn>
            </a:cxnLst>
            <a:rect l="T9" t="T10" r="T11" b="T12"/>
            <a:pathLst>
              <a:path w="226" h="363">
                <a:moveTo>
                  <a:pt x="0" y="0"/>
                </a:moveTo>
                <a:cubicBezTo>
                  <a:pt x="113" y="60"/>
                  <a:pt x="226" y="121"/>
                  <a:pt x="226" y="181"/>
                </a:cubicBezTo>
                <a:cubicBezTo>
                  <a:pt x="226" y="241"/>
                  <a:pt x="113" y="302"/>
                  <a:pt x="0" y="363"/>
                </a:cubicBezTo>
              </a:path>
            </a:pathLst>
          </a:custGeom>
          <a:noFill/>
          <a:ln w="38100" cmpd="sng">
            <a:solidFill>
              <a:srgbClr val="FFFF00"/>
            </a:solidFill>
            <a:bevel/>
            <a:headEnd type="triangle" w="sm"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 name="Freeform 335"/>
          <p:cNvSpPr>
            <a:spLocks/>
          </p:cNvSpPr>
          <p:nvPr/>
        </p:nvSpPr>
        <p:spPr bwMode="auto">
          <a:xfrm>
            <a:off x="2542233" y="3059380"/>
            <a:ext cx="188912" cy="796925"/>
          </a:xfrm>
          <a:custGeom>
            <a:avLst/>
            <a:gdLst>
              <a:gd name="T0" fmla="*/ 0 w 226"/>
              <a:gd name="T1" fmla="*/ 0 h 363"/>
              <a:gd name="T2" fmla="*/ 2147483647 w 226"/>
              <a:gd name="T3" fmla="*/ 2147483647 h 363"/>
              <a:gd name="T4" fmla="*/ 0 w 226"/>
              <a:gd name="T5" fmla="*/ 2147483647 h 363"/>
              <a:gd name="T6" fmla="*/ 0 60000 65536"/>
              <a:gd name="T7" fmla="*/ 0 60000 65536"/>
              <a:gd name="T8" fmla="*/ 0 60000 65536"/>
              <a:gd name="T9" fmla="*/ 0 w 226"/>
              <a:gd name="T10" fmla="*/ 0 h 363"/>
              <a:gd name="T11" fmla="*/ 226 w 226"/>
              <a:gd name="T12" fmla="*/ 363 h 363"/>
            </a:gdLst>
            <a:ahLst/>
            <a:cxnLst>
              <a:cxn ang="T6">
                <a:pos x="T0" y="T1"/>
              </a:cxn>
              <a:cxn ang="T7">
                <a:pos x="T2" y="T3"/>
              </a:cxn>
              <a:cxn ang="T8">
                <a:pos x="T4" y="T5"/>
              </a:cxn>
            </a:cxnLst>
            <a:rect l="T9" t="T10" r="T11" b="T12"/>
            <a:pathLst>
              <a:path w="226" h="363">
                <a:moveTo>
                  <a:pt x="0" y="0"/>
                </a:moveTo>
                <a:cubicBezTo>
                  <a:pt x="113" y="60"/>
                  <a:pt x="226" y="121"/>
                  <a:pt x="226" y="181"/>
                </a:cubicBezTo>
                <a:cubicBezTo>
                  <a:pt x="226" y="241"/>
                  <a:pt x="113" y="302"/>
                  <a:pt x="0" y="363"/>
                </a:cubicBezTo>
              </a:path>
            </a:pathLst>
          </a:custGeom>
          <a:noFill/>
          <a:ln w="38100" cmpd="sng">
            <a:solidFill>
              <a:srgbClr val="00B0F0"/>
            </a:solidFill>
            <a:bevel/>
            <a:headEnd type="triangle" w="sm"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 name="Freeform 336"/>
          <p:cNvSpPr>
            <a:spLocks/>
          </p:cNvSpPr>
          <p:nvPr/>
        </p:nvSpPr>
        <p:spPr bwMode="auto">
          <a:xfrm>
            <a:off x="2581921" y="3095893"/>
            <a:ext cx="100013" cy="1620837"/>
          </a:xfrm>
          <a:custGeom>
            <a:avLst/>
            <a:gdLst>
              <a:gd name="T0" fmla="*/ 0 w 226"/>
              <a:gd name="T1" fmla="*/ 0 h 363"/>
              <a:gd name="T2" fmla="*/ 2147483647 w 226"/>
              <a:gd name="T3" fmla="*/ 2147483647 h 363"/>
              <a:gd name="T4" fmla="*/ 0 w 226"/>
              <a:gd name="T5" fmla="*/ 2147483647 h 363"/>
              <a:gd name="T6" fmla="*/ 0 60000 65536"/>
              <a:gd name="T7" fmla="*/ 0 60000 65536"/>
              <a:gd name="T8" fmla="*/ 0 60000 65536"/>
              <a:gd name="T9" fmla="*/ 0 w 226"/>
              <a:gd name="T10" fmla="*/ 0 h 363"/>
              <a:gd name="T11" fmla="*/ 226 w 226"/>
              <a:gd name="T12" fmla="*/ 363 h 363"/>
            </a:gdLst>
            <a:ahLst/>
            <a:cxnLst>
              <a:cxn ang="T6">
                <a:pos x="T0" y="T1"/>
              </a:cxn>
              <a:cxn ang="T7">
                <a:pos x="T2" y="T3"/>
              </a:cxn>
              <a:cxn ang="T8">
                <a:pos x="T4" y="T5"/>
              </a:cxn>
            </a:cxnLst>
            <a:rect l="T9" t="T10" r="T11" b="T12"/>
            <a:pathLst>
              <a:path w="226" h="363">
                <a:moveTo>
                  <a:pt x="0" y="0"/>
                </a:moveTo>
                <a:cubicBezTo>
                  <a:pt x="113" y="60"/>
                  <a:pt x="226" y="121"/>
                  <a:pt x="226" y="181"/>
                </a:cubicBezTo>
                <a:cubicBezTo>
                  <a:pt x="226" y="241"/>
                  <a:pt x="113" y="302"/>
                  <a:pt x="0" y="363"/>
                </a:cubicBezTo>
              </a:path>
            </a:pathLst>
          </a:custGeom>
          <a:noFill/>
          <a:ln w="38100" cmpd="sng">
            <a:solidFill>
              <a:srgbClr val="FFFF00"/>
            </a:solidFill>
            <a:bevel/>
            <a:headEnd type="triangle" w="sm"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 name="Freeform 337"/>
          <p:cNvSpPr>
            <a:spLocks/>
          </p:cNvSpPr>
          <p:nvPr/>
        </p:nvSpPr>
        <p:spPr bwMode="auto">
          <a:xfrm>
            <a:off x="2610496" y="3095892"/>
            <a:ext cx="265113" cy="2413000"/>
          </a:xfrm>
          <a:custGeom>
            <a:avLst/>
            <a:gdLst>
              <a:gd name="T0" fmla="*/ 0 w 226"/>
              <a:gd name="T1" fmla="*/ 0 h 363"/>
              <a:gd name="T2" fmla="*/ 2147483647 w 226"/>
              <a:gd name="T3" fmla="*/ 2147483647 h 363"/>
              <a:gd name="T4" fmla="*/ 0 w 226"/>
              <a:gd name="T5" fmla="*/ 2147483647 h 363"/>
              <a:gd name="T6" fmla="*/ 0 60000 65536"/>
              <a:gd name="T7" fmla="*/ 0 60000 65536"/>
              <a:gd name="T8" fmla="*/ 0 60000 65536"/>
              <a:gd name="T9" fmla="*/ 0 w 226"/>
              <a:gd name="T10" fmla="*/ 0 h 363"/>
              <a:gd name="T11" fmla="*/ 226 w 226"/>
              <a:gd name="T12" fmla="*/ 363 h 363"/>
            </a:gdLst>
            <a:ahLst/>
            <a:cxnLst>
              <a:cxn ang="T6">
                <a:pos x="T0" y="T1"/>
              </a:cxn>
              <a:cxn ang="T7">
                <a:pos x="T2" y="T3"/>
              </a:cxn>
              <a:cxn ang="T8">
                <a:pos x="T4" y="T5"/>
              </a:cxn>
            </a:cxnLst>
            <a:rect l="T9" t="T10" r="T11" b="T12"/>
            <a:pathLst>
              <a:path w="226" h="363">
                <a:moveTo>
                  <a:pt x="0" y="0"/>
                </a:moveTo>
                <a:cubicBezTo>
                  <a:pt x="113" y="60"/>
                  <a:pt x="226" y="121"/>
                  <a:pt x="226" y="181"/>
                </a:cubicBezTo>
                <a:cubicBezTo>
                  <a:pt x="226" y="241"/>
                  <a:pt x="113" y="302"/>
                  <a:pt x="0" y="363"/>
                </a:cubicBezTo>
              </a:path>
            </a:pathLst>
          </a:custGeom>
          <a:noFill/>
          <a:ln w="38100" cmpd="sng">
            <a:solidFill>
              <a:srgbClr val="FF0000"/>
            </a:solidFill>
            <a:bevel/>
            <a:headEnd type="triangle" w="sm"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 name="Freeform 340"/>
          <p:cNvSpPr>
            <a:spLocks/>
          </p:cNvSpPr>
          <p:nvPr/>
        </p:nvSpPr>
        <p:spPr bwMode="auto">
          <a:xfrm>
            <a:off x="3948063" y="3059380"/>
            <a:ext cx="100013" cy="792163"/>
          </a:xfrm>
          <a:custGeom>
            <a:avLst/>
            <a:gdLst>
              <a:gd name="T0" fmla="*/ 0 w 226"/>
              <a:gd name="T1" fmla="*/ 0 h 363"/>
              <a:gd name="T2" fmla="*/ 2147483647 w 226"/>
              <a:gd name="T3" fmla="*/ 2147483647 h 363"/>
              <a:gd name="T4" fmla="*/ 0 w 226"/>
              <a:gd name="T5" fmla="*/ 2147483647 h 363"/>
              <a:gd name="T6" fmla="*/ 0 60000 65536"/>
              <a:gd name="T7" fmla="*/ 0 60000 65536"/>
              <a:gd name="T8" fmla="*/ 0 60000 65536"/>
              <a:gd name="T9" fmla="*/ 0 w 226"/>
              <a:gd name="T10" fmla="*/ 0 h 363"/>
              <a:gd name="T11" fmla="*/ 226 w 226"/>
              <a:gd name="T12" fmla="*/ 363 h 363"/>
            </a:gdLst>
            <a:ahLst/>
            <a:cxnLst>
              <a:cxn ang="T6">
                <a:pos x="T0" y="T1"/>
              </a:cxn>
              <a:cxn ang="T7">
                <a:pos x="T2" y="T3"/>
              </a:cxn>
              <a:cxn ang="T8">
                <a:pos x="T4" y="T5"/>
              </a:cxn>
            </a:cxnLst>
            <a:rect l="T9" t="T10" r="T11" b="T12"/>
            <a:pathLst>
              <a:path w="226" h="363">
                <a:moveTo>
                  <a:pt x="0" y="0"/>
                </a:moveTo>
                <a:cubicBezTo>
                  <a:pt x="113" y="60"/>
                  <a:pt x="226" y="121"/>
                  <a:pt x="226" y="181"/>
                </a:cubicBezTo>
                <a:cubicBezTo>
                  <a:pt x="226" y="241"/>
                  <a:pt x="113" y="302"/>
                  <a:pt x="0" y="363"/>
                </a:cubicBezTo>
              </a:path>
            </a:pathLst>
          </a:custGeom>
          <a:noFill/>
          <a:ln w="38100" cmpd="sng">
            <a:solidFill>
              <a:srgbClr val="FFFF00"/>
            </a:solidFill>
            <a:bevel/>
            <a:headEnd type="triangle" w="sm"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 name="Freeform 342"/>
          <p:cNvSpPr>
            <a:spLocks/>
          </p:cNvSpPr>
          <p:nvPr/>
        </p:nvSpPr>
        <p:spPr bwMode="auto">
          <a:xfrm>
            <a:off x="3997276" y="3059379"/>
            <a:ext cx="173037" cy="1657350"/>
          </a:xfrm>
          <a:custGeom>
            <a:avLst/>
            <a:gdLst>
              <a:gd name="T0" fmla="*/ 0 w 226"/>
              <a:gd name="T1" fmla="*/ 0 h 363"/>
              <a:gd name="T2" fmla="*/ 2147483647 w 226"/>
              <a:gd name="T3" fmla="*/ 2147483647 h 363"/>
              <a:gd name="T4" fmla="*/ 0 w 226"/>
              <a:gd name="T5" fmla="*/ 2147483647 h 363"/>
              <a:gd name="T6" fmla="*/ 0 60000 65536"/>
              <a:gd name="T7" fmla="*/ 0 60000 65536"/>
              <a:gd name="T8" fmla="*/ 0 60000 65536"/>
              <a:gd name="T9" fmla="*/ 0 w 226"/>
              <a:gd name="T10" fmla="*/ 0 h 363"/>
              <a:gd name="T11" fmla="*/ 226 w 226"/>
              <a:gd name="T12" fmla="*/ 363 h 363"/>
            </a:gdLst>
            <a:ahLst/>
            <a:cxnLst>
              <a:cxn ang="T6">
                <a:pos x="T0" y="T1"/>
              </a:cxn>
              <a:cxn ang="T7">
                <a:pos x="T2" y="T3"/>
              </a:cxn>
              <a:cxn ang="T8">
                <a:pos x="T4" y="T5"/>
              </a:cxn>
            </a:cxnLst>
            <a:rect l="T9" t="T10" r="T11" b="T12"/>
            <a:pathLst>
              <a:path w="226" h="363">
                <a:moveTo>
                  <a:pt x="0" y="0"/>
                </a:moveTo>
                <a:cubicBezTo>
                  <a:pt x="113" y="60"/>
                  <a:pt x="226" y="121"/>
                  <a:pt x="226" y="181"/>
                </a:cubicBezTo>
                <a:cubicBezTo>
                  <a:pt x="226" y="241"/>
                  <a:pt x="113" y="302"/>
                  <a:pt x="0" y="363"/>
                </a:cubicBezTo>
              </a:path>
            </a:pathLst>
          </a:custGeom>
          <a:noFill/>
          <a:ln w="38100" cmpd="sng">
            <a:solidFill>
              <a:srgbClr val="FF0000"/>
            </a:solidFill>
            <a:bevel/>
            <a:headEnd type="triangle" w="sm"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 name="Freeform 345"/>
          <p:cNvSpPr>
            <a:spLocks/>
          </p:cNvSpPr>
          <p:nvPr/>
        </p:nvSpPr>
        <p:spPr bwMode="auto">
          <a:xfrm>
            <a:off x="5289897" y="3851543"/>
            <a:ext cx="100012" cy="865187"/>
          </a:xfrm>
          <a:custGeom>
            <a:avLst/>
            <a:gdLst>
              <a:gd name="T0" fmla="*/ 0 w 226"/>
              <a:gd name="T1" fmla="*/ 0 h 363"/>
              <a:gd name="T2" fmla="*/ 2147483647 w 226"/>
              <a:gd name="T3" fmla="*/ 2147483647 h 363"/>
              <a:gd name="T4" fmla="*/ 0 w 226"/>
              <a:gd name="T5" fmla="*/ 2147483647 h 363"/>
              <a:gd name="T6" fmla="*/ 0 60000 65536"/>
              <a:gd name="T7" fmla="*/ 0 60000 65536"/>
              <a:gd name="T8" fmla="*/ 0 60000 65536"/>
              <a:gd name="T9" fmla="*/ 0 w 226"/>
              <a:gd name="T10" fmla="*/ 0 h 363"/>
              <a:gd name="T11" fmla="*/ 226 w 226"/>
              <a:gd name="T12" fmla="*/ 363 h 363"/>
            </a:gdLst>
            <a:ahLst/>
            <a:cxnLst>
              <a:cxn ang="T6">
                <a:pos x="T0" y="T1"/>
              </a:cxn>
              <a:cxn ang="T7">
                <a:pos x="T2" y="T3"/>
              </a:cxn>
              <a:cxn ang="T8">
                <a:pos x="T4" y="T5"/>
              </a:cxn>
            </a:cxnLst>
            <a:rect l="T9" t="T10" r="T11" b="T12"/>
            <a:pathLst>
              <a:path w="226" h="363">
                <a:moveTo>
                  <a:pt x="0" y="0"/>
                </a:moveTo>
                <a:cubicBezTo>
                  <a:pt x="113" y="60"/>
                  <a:pt x="226" y="121"/>
                  <a:pt x="226" y="181"/>
                </a:cubicBezTo>
                <a:cubicBezTo>
                  <a:pt x="226" y="241"/>
                  <a:pt x="113" y="302"/>
                  <a:pt x="0" y="363"/>
                </a:cubicBezTo>
              </a:path>
            </a:pathLst>
          </a:custGeom>
          <a:noFill/>
          <a:ln w="38100" cmpd="sng">
            <a:solidFill>
              <a:srgbClr val="FFFF00"/>
            </a:solidFill>
            <a:bevel/>
            <a:headEnd type="triangle" w="sm"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 name="Freeform 346"/>
          <p:cNvSpPr>
            <a:spLocks/>
          </p:cNvSpPr>
          <p:nvPr/>
        </p:nvSpPr>
        <p:spPr bwMode="auto">
          <a:xfrm>
            <a:off x="5283547" y="4715143"/>
            <a:ext cx="106362" cy="865187"/>
          </a:xfrm>
          <a:custGeom>
            <a:avLst/>
            <a:gdLst>
              <a:gd name="T0" fmla="*/ 0 w 226"/>
              <a:gd name="T1" fmla="*/ 0 h 363"/>
              <a:gd name="T2" fmla="*/ 2147483647 w 226"/>
              <a:gd name="T3" fmla="*/ 2147483647 h 363"/>
              <a:gd name="T4" fmla="*/ 0 w 226"/>
              <a:gd name="T5" fmla="*/ 2147483647 h 363"/>
              <a:gd name="T6" fmla="*/ 0 60000 65536"/>
              <a:gd name="T7" fmla="*/ 0 60000 65536"/>
              <a:gd name="T8" fmla="*/ 0 60000 65536"/>
              <a:gd name="T9" fmla="*/ 0 w 226"/>
              <a:gd name="T10" fmla="*/ 0 h 363"/>
              <a:gd name="T11" fmla="*/ 226 w 226"/>
              <a:gd name="T12" fmla="*/ 363 h 363"/>
            </a:gdLst>
            <a:ahLst/>
            <a:cxnLst>
              <a:cxn ang="T6">
                <a:pos x="T0" y="T1"/>
              </a:cxn>
              <a:cxn ang="T7">
                <a:pos x="T2" y="T3"/>
              </a:cxn>
              <a:cxn ang="T8">
                <a:pos x="T4" y="T5"/>
              </a:cxn>
            </a:cxnLst>
            <a:rect l="T9" t="T10" r="T11" b="T12"/>
            <a:pathLst>
              <a:path w="226" h="363">
                <a:moveTo>
                  <a:pt x="0" y="0"/>
                </a:moveTo>
                <a:cubicBezTo>
                  <a:pt x="113" y="60"/>
                  <a:pt x="226" y="121"/>
                  <a:pt x="226" y="181"/>
                </a:cubicBezTo>
                <a:cubicBezTo>
                  <a:pt x="226" y="241"/>
                  <a:pt x="113" y="302"/>
                  <a:pt x="0" y="363"/>
                </a:cubicBezTo>
              </a:path>
            </a:pathLst>
          </a:custGeom>
          <a:noFill/>
          <a:ln w="38100" cmpd="sng">
            <a:solidFill>
              <a:srgbClr val="FF0000"/>
            </a:solidFill>
            <a:bevel/>
            <a:headEnd type="triangle" w="sm"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 name="Freeform 349"/>
          <p:cNvSpPr>
            <a:spLocks/>
          </p:cNvSpPr>
          <p:nvPr/>
        </p:nvSpPr>
        <p:spPr bwMode="auto">
          <a:xfrm>
            <a:off x="6632476" y="4643704"/>
            <a:ext cx="100013" cy="865188"/>
          </a:xfrm>
          <a:custGeom>
            <a:avLst/>
            <a:gdLst>
              <a:gd name="T0" fmla="*/ 0 w 226"/>
              <a:gd name="T1" fmla="*/ 0 h 363"/>
              <a:gd name="T2" fmla="*/ 2147483647 w 226"/>
              <a:gd name="T3" fmla="*/ 2147483647 h 363"/>
              <a:gd name="T4" fmla="*/ 0 w 226"/>
              <a:gd name="T5" fmla="*/ 2147483647 h 363"/>
              <a:gd name="T6" fmla="*/ 0 60000 65536"/>
              <a:gd name="T7" fmla="*/ 0 60000 65536"/>
              <a:gd name="T8" fmla="*/ 0 60000 65536"/>
              <a:gd name="T9" fmla="*/ 0 w 226"/>
              <a:gd name="T10" fmla="*/ 0 h 363"/>
              <a:gd name="T11" fmla="*/ 226 w 226"/>
              <a:gd name="T12" fmla="*/ 363 h 363"/>
            </a:gdLst>
            <a:ahLst/>
            <a:cxnLst>
              <a:cxn ang="T6">
                <a:pos x="T0" y="T1"/>
              </a:cxn>
              <a:cxn ang="T7">
                <a:pos x="T2" y="T3"/>
              </a:cxn>
              <a:cxn ang="T8">
                <a:pos x="T4" y="T5"/>
              </a:cxn>
            </a:cxnLst>
            <a:rect l="T9" t="T10" r="T11" b="T12"/>
            <a:pathLst>
              <a:path w="226" h="363">
                <a:moveTo>
                  <a:pt x="0" y="0"/>
                </a:moveTo>
                <a:cubicBezTo>
                  <a:pt x="113" y="60"/>
                  <a:pt x="226" y="121"/>
                  <a:pt x="226" y="181"/>
                </a:cubicBezTo>
                <a:cubicBezTo>
                  <a:pt x="226" y="241"/>
                  <a:pt x="113" y="302"/>
                  <a:pt x="0" y="363"/>
                </a:cubicBezTo>
              </a:path>
            </a:pathLst>
          </a:custGeom>
          <a:noFill/>
          <a:ln w="38100" cmpd="sng">
            <a:solidFill>
              <a:srgbClr val="FFFF00"/>
            </a:solidFill>
            <a:bevel/>
            <a:headEnd type="triangle" w="sm"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 name="Oval 355"/>
          <p:cNvSpPr>
            <a:spLocks noChangeArrowheads="1"/>
          </p:cNvSpPr>
          <p:nvPr/>
        </p:nvSpPr>
        <p:spPr bwMode="auto">
          <a:xfrm>
            <a:off x="3451175" y="2083068"/>
            <a:ext cx="431800" cy="504825"/>
          </a:xfrm>
          <a:prstGeom prst="ellipse">
            <a:avLst/>
          </a:prstGeom>
          <a:solidFill>
            <a:schemeClr val="tx1"/>
          </a:solidFill>
          <a:ln w="38100">
            <a:solidFill>
              <a:srgbClr val="FF00FF"/>
            </a:solidFill>
            <a:round/>
            <a:headEnd/>
            <a:tailEnd/>
          </a:ln>
        </p:spPr>
        <p:txBody>
          <a:bodyPr wrap="none" anchor="ctr"/>
          <a:lstStyle/>
          <a:p>
            <a:pPr>
              <a:buFont typeface="Wingdings" pitchFamily="2" charset="2"/>
              <a:buNone/>
            </a:pPr>
            <a:r>
              <a:rPr lang="en-US" altLang="zh-CN" sz="2800" b="1">
                <a:solidFill>
                  <a:schemeClr val="bg1"/>
                </a:solidFill>
                <a:latin typeface="Times New Roman" pitchFamily="18" charset="0"/>
                <a:cs typeface="Times New Roman" pitchFamily="18" charset="0"/>
              </a:rPr>
              <a:t>5</a:t>
            </a:r>
            <a:endParaRPr lang="zh-CN" altLang="zh-CN" sz="2800" b="1">
              <a:solidFill>
                <a:schemeClr val="bg1"/>
              </a:solidFill>
              <a:latin typeface="Times New Roman" pitchFamily="18" charset="0"/>
              <a:cs typeface="Times New Roman" pitchFamily="18" charset="0"/>
            </a:endParaRPr>
          </a:p>
        </p:txBody>
      </p:sp>
      <p:sp>
        <p:nvSpPr>
          <p:cNvPr id="51" name="Oval 356"/>
          <p:cNvSpPr>
            <a:spLocks noChangeArrowheads="1"/>
          </p:cNvSpPr>
          <p:nvPr/>
        </p:nvSpPr>
        <p:spPr bwMode="auto">
          <a:xfrm>
            <a:off x="3451175" y="5148530"/>
            <a:ext cx="431800" cy="504825"/>
          </a:xfrm>
          <a:prstGeom prst="ellipse">
            <a:avLst/>
          </a:prstGeom>
          <a:solidFill>
            <a:schemeClr val="tx1"/>
          </a:solidFill>
          <a:ln w="38100">
            <a:solidFill>
              <a:srgbClr val="FF00FF"/>
            </a:solidFill>
            <a:round/>
            <a:headEnd/>
            <a:tailEnd/>
          </a:ln>
        </p:spPr>
        <p:txBody>
          <a:bodyPr wrap="none" anchor="ctr"/>
          <a:lstStyle/>
          <a:p>
            <a:pPr>
              <a:buFont typeface="Wingdings" pitchFamily="2" charset="2"/>
              <a:buNone/>
            </a:pPr>
            <a:r>
              <a:rPr lang="en-US" altLang="zh-CN" sz="2800" b="1">
                <a:solidFill>
                  <a:schemeClr val="bg1"/>
                </a:solidFill>
                <a:latin typeface="Times New Roman" pitchFamily="18" charset="0"/>
                <a:cs typeface="Times New Roman" pitchFamily="18" charset="0"/>
              </a:rPr>
              <a:t>2</a:t>
            </a:r>
            <a:endParaRPr lang="zh-CN" altLang="zh-CN" sz="2800" b="1">
              <a:solidFill>
                <a:schemeClr val="bg1"/>
              </a:solidFill>
              <a:latin typeface="Times New Roman" pitchFamily="18" charset="0"/>
              <a:cs typeface="Times New Roman" pitchFamily="18" charset="0"/>
            </a:endParaRPr>
          </a:p>
        </p:txBody>
      </p:sp>
      <p:sp>
        <p:nvSpPr>
          <p:cNvPr id="52" name="Oval 360"/>
          <p:cNvSpPr>
            <a:spLocks noChangeArrowheads="1"/>
          </p:cNvSpPr>
          <p:nvPr/>
        </p:nvSpPr>
        <p:spPr bwMode="auto">
          <a:xfrm>
            <a:off x="7489279" y="4464318"/>
            <a:ext cx="431800" cy="466725"/>
          </a:xfrm>
          <a:prstGeom prst="ellipse">
            <a:avLst/>
          </a:prstGeom>
          <a:solidFill>
            <a:schemeClr val="tx1"/>
          </a:solidFill>
          <a:ln w="38100">
            <a:solidFill>
              <a:srgbClr val="FF00FF"/>
            </a:solidFill>
            <a:round/>
            <a:headEnd/>
            <a:tailEnd/>
          </a:ln>
        </p:spPr>
        <p:txBody>
          <a:bodyPr wrap="none" anchor="ctr"/>
          <a:lstStyle/>
          <a:p>
            <a:r>
              <a:rPr lang="en-US" altLang="zh-CN" sz="2800" b="1">
                <a:solidFill>
                  <a:schemeClr val="bg1"/>
                </a:solidFill>
                <a:latin typeface="Times New Roman" pitchFamily="18" charset="0"/>
                <a:cs typeface="Times New Roman" pitchFamily="18" charset="0"/>
              </a:rPr>
              <a:t>6</a:t>
            </a:r>
            <a:endParaRPr lang="zh-CN" altLang="zh-CN" sz="2800" b="1">
              <a:solidFill>
                <a:schemeClr val="bg1"/>
              </a:solidFill>
              <a:latin typeface="Times New Roman" pitchFamily="18" charset="0"/>
              <a:cs typeface="Times New Roman" pitchFamily="18" charset="0"/>
            </a:endParaRPr>
          </a:p>
        </p:txBody>
      </p:sp>
      <p:sp>
        <p:nvSpPr>
          <p:cNvPr id="63" name="Oval 355"/>
          <p:cNvSpPr>
            <a:spLocks noChangeArrowheads="1"/>
          </p:cNvSpPr>
          <p:nvPr/>
        </p:nvSpPr>
        <p:spPr bwMode="auto">
          <a:xfrm>
            <a:off x="4824759" y="2843480"/>
            <a:ext cx="431800" cy="504825"/>
          </a:xfrm>
          <a:prstGeom prst="ellipse">
            <a:avLst/>
          </a:prstGeom>
          <a:solidFill>
            <a:schemeClr val="tx1"/>
          </a:solidFill>
          <a:ln w="38100">
            <a:solidFill>
              <a:srgbClr val="FF00FF"/>
            </a:solidFill>
            <a:round/>
            <a:headEnd/>
            <a:tailEnd/>
          </a:ln>
        </p:spPr>
        <p:txBody>
          <a:bodyPr wrap="none" anchor="ctr"/>
          <a:lstStyle/>
          <a:p>
            <a:pPr>
              <a:buFont typeface="Wingdings" pitchFamily="2" charset="2"/>
              <a:buNone/>
            </a:pPr>
            <a:r>
              <a:rPr lang="en-US" altLang="zh-CN" sz="2800" b="1">
                <a:solidFill>
                  <a:schemeClr val="bg1"/>
                </a:solidFill>
                <a:latin typeface="Times New Roman" pitchFamily="18" charset="0"/>
                <a:cs typeface="Times New Roman" pitchFamily="18" charset="0"/>
              </a:rPr>
              <a:t>3</a:t>
            </a:r>
            <a:endParaRPr lang="zh-CN" altLang="zh-CN" sz="2800" b="1">
              <a:solidFill>
                <a:schemeClr val="bg1"/>
              </a:solidFill>
              <a:latin typeface="Times New Roman" pitchFamily="18" charset="0"/>
              <a:cs typeface="Times New Roman" pitchFamily="18" charset="0"/>
            </a:endParaRPr>
          </a:p>
        </p:txBody>
      </p:sp>
      <p:sp>
        <p:nvSpPr>
          <p:cNvPr id="64" name="Oval 355"/>
          <p:cNvSpPr>
            <a:spLocks noChangeArrowheads="1"/>
          </p:cNvSpPr>
          <p:nvPr/>
        </p:nvSpPr>
        <p:spPr bwMode="auto">
          <a:xfrm>
            <a:off x="4810472" y="5219968"/>
            <a:ext cx="431800" cy="504825"/>
          </a:xfrm>
          <a:prstGeom prst="ellipse">
            <a:avLst/>
          </a:prstGeom>
          <a:solidFill>
            <a:schemeClr val="tx1"/>
          </a:solidFill>
          <a:ln w="38100">
            <a:solidFill>
              <a:srgbClr val="FF00FF"/>
            </a:solidFill>
            <a:round/>
            <a:headEnd/>
            <a:tailEnd/>
          </a:ln>
        </p:spPr>
        <p:txBody>
          <a:bodyPr wrap="none" anchor="ctr"/>
          <a:lstStyle/>
          <a:p>
            <a:pPr>
              <a:buFont typeface="Wingdings" pitchFamily="2" charset="2"/>
              <a:buNone/>
            </a:pPr>
            <a:r>
              <a:rPr lang="en-US" altLang="zh-CN" sz="2800" b="1">
                <a:solidFill>
                  <a:schemeClr val="bg1"/>
                </a:solidFill>
                <a:latin typeface="Times New Roman" pitchFamily="18" charset="0"/>
                <a:cs typeface="Times New Roman" pitchFamily="18" charset="0"/>
              </a:rPr>
              <a:t>5</a:t>
            </a:r>
            <a:endParaRPr lang="zh-CN" altLang="zh-CN" sz="2800" b="1">
              <a:solidFill>
                <a:schemeClr val="bg1"/>
              </a:solidFill>
              <a:latin typeface="Times New Roman" pitchFamily="18" charset="0"/>
              <a:cs typeface="Times New Roman" pitchFamily="18" charset="0"/>
            </a:endParaRPr>
          </a:p>
        </p:txBody>
      </p:sp>
      <p:sp>
        <p:nvSpPr>
          <p:cNvPr id="65" name="Oval 355"/>
          <p:cNvSpPr>
            <a:spLocks noChangeArrowheads="1"/>
          </p:cNvSpPr>
          <p:nvPr/>
        </p:nvSpPr>
        <p:spPr bwMode="auto">
          <a:xfrm>
            <a:off x="6121300" y="3562618"/>
            <a:ext cx="431800" cy="504825"/>
          </a:xfrm>
          <a:prstGeom prst="ellipse">
            <a:avLst/>
          </a:prstGeom>
          <a:solidFill>
            <a:schemeClr val="tx1"/>
          </a:solidFill>
          <a:ln w="38100">
            <a:solidFill>
              <a:srgbClr val="FF00FF"/>
            </a:solidFill>
            <a:round/>
            <a:headEnd/>
            <a:tailEnd/>
          </a:ln>
        </p:spPr>
        <p:txBody>
          <a:bodyPr wrap="none" anchor="ctr"/>
          <a:lstStyle/>
          <a:p>
            <a:pPr>
              <a:buFont typeface="Wingdings" pitchFamily="2" charset="2"/>
              <a:buNone/>
            </a:pPr>
            <a:r>
              <a:rPr lang="en-US" altLang="zh-CN" sz="2800" b="1">
                <a:solidFill>
                  <a:schemeClr val="bg1"/>
                </a:solidFill>
                <a:latin typeface="Times New Roman" pitchFamily="18" charset="0"/>
                <a:cs typeface="Times New Roman" pitchFamily="18" charset="0"/>
              </a:rPr>
              <a:t>7</a:t>
            </a:r>
            <a:endParaRPr lang="zh-CN" altLang="zh-CN" sz="2800" b="1">
              <a:solidFill>
                <a:schemeClr val="bg1"/>
              </a:solidFill>
              <a:latin typeface="Times New Roman" pitchFamily="18" charset="0"/>
              <a:cs typeface="Times New Roman" pitchFamily="18" charset="0"/>
            </a:endParaRPr>
          </a:p>
        </p:txBody>
      </p:sp>
      <p:sp>
        <p:nvSpPr>
          <p:cNvPr id="66" name="TextBox 65"/>
          <p:cNvSpPr txBox="1">
            <a:spLocks noChangeArrowheads="1"/>
          </p:cNvSpPr>
          <p:nvPr/>
        </p:nvSpPr>
        <p:spPr bwMode="auto">
          <a:xfrm>
            <a:off x="827584" y="1560919"/>
            <a:ext cx="7200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华文细黑" pitchFamily="2" charset="-122"/>
              </a:defRPr>
            </a:lvl1pPr>
            <a:lvl2pPr marL="742950" indent="-285750" eaLnBrk="0" hangingPunct="0">
              <a:defRPr>
                <a:solidFill>
                  <a:schemeClr val="tx1"/>
                </a:solidFill>
                <a:latin typeface="Arial" charset="0"/>
                <a:ea typeface="华文细黑" pitchFamily="2" charset="-122"/>
              </a:defRPr>
            </a:lvl2pPr>
            <a:lvl3pPr marL="1143000" indent="-228600" eaLnBrk="0" hangingPunct="0">
              <a:defRPr>
                <a:solidFill>
                  <a:schemeClr val="tx1"/>
                </a:solidFill>
                <a:latin typeface="Arial" charset="0"/>
                <a:ea typeface="华文细黑" pitchFamily="2" charset="-122"/>
              </a:defRPr>
            </a:lvl3pPr>
            <a:lvl4pPr marL="1600200" indent="-228600" eaLnBrk="0" hangingPunct="0">
              <a:defRPr>
                <a:solidFill>
                  <a:schemeClr val="tx1"/>
                </a:solidFill>
                <a:latin typeface="Arial" charset="0"/>
                <a:ea typeface="华文细黑" pitchFamily="2" charset="-122"/>
              </a:defRPr>
            </a:lvl4pPr>
            <a:lvl5pPr marL="2057400" indent="-228600" eaLnBrk="0" hangingPunct="0">
              <a:defRPr>
                <a:solidFill>
                  <a:schemeClr val="tx1"/>
                </a:solidFill>
                <a:latin typeface="Arial" charset="0"/>
                <a:ea typeface="华文细黑" pitchFamily="2" charset="-122"/>
              </a:defRPr>
            </a:lvl5pPr>
            <a:lvl6pPr marL="2514600" indent="-228600" algn="ctr" eaLnBrk="0" fontAlgn="base" hangingPunct="0">
              <a:spcBef>
                <a:spcPct val="0"/>
              </a:spcBef>
              <a:spcAft>
                <a:spcPct val="0"/>
              </a:spcAft>
              <a:defRPr>
                <a:solidFill>
                  <a:schemeClr val="tx1"/>
                </a:solidFill>
                <a:latin typeface="Arial" charset="0"/>
                <a:ea typeface="华文细黑" pitchFamily="2" charset="-122"/>
              </a:defRPr>
            </a:lvl6pPr>
            <a:lvl7pPr marL="2971800" indent="-228600" algn="ctr" eaLnBrk="0" fontAlgn="base" hangingPunct="0">
              <a:spcBef>
                <a:spcPct val="0"/>
              </a:spcBef>
              <a:spcAft>
                <a:spcPct val="0"/>
              </a:spcAft>
              <a:defRPr>
                <a:solidFill>
                  <a:schemeClr val="tx1"/>
                </a:solidFill>
                <a:latin typeface="Arial" charset="0"/>
                <a:ea typeface="华文细黑" pitchFamily="2" charset="-122"/>
              </a:defRPr>
            </a:lvl7pPr>
            <a:lvl8pPr marL="3429000" indent="-228600" algn="ctr" eaLnBrk="0" fontAlgn="base" hangingPunct="0">
              <a:spcBef>
                <a:spcPct val="0"/>
              </a:spcBef>
              <a:spcAft>
                <a:spcPct val="0"/>
              </a:spcAft>
              <a:defRPr>
                <a:solidFill>
                  <a:schemeClr val="tx1"/>
                </a:solidFill>
                <a:latin typeface="Arial" charset="0"/>
                <a:ea typeface="华文细黑" pitchFamily="2" charset="-122"/>
              </a:defRPr>
            </a:lvl8pPr>
            <a:lvl9pPr marL="3886200" indent="-228600" algn="ctr" eaLnBrk="0" fontAlgn="base" hangingPunct="0">
              <a:spcBef>
                <a:spcPct val="0"/>
              </a:spcBef>
              <a:spcAft>
                <a:spcPct val="0"/>
              </a:spcAft>
              <a:defRPr>
                <a:solidFill>
                  <a:schemeClr val="tx1"/>
                </a:solidFill>
                <a:latin typeface="Arial" charset="0"/>
                <a:ea typeface="华文细黑" pitchFamily="2" charset="-122"/>
              </a:defRPr>
            </a:lvl9pPr>
          </a:lstStyle>
          <a:p>
            <a:pPr eaLnBrk="1" hangingPunct="1"/>
            <a:r>
              <a:rPr lang="en-US" altLang="zh-CN" sz="2400" b="1" dirty="0">
                <a:latin typeface="Times New Roman" pitchFamily="18" charset="0"/>
                <a:cs typeface="Times New Roman" pitchFamily="18" charset="0"/>
              </a:rPr>
              <a:t>min</a:t>
            </a:r>
            <a:endParaRPr lang="zh-CN" altLang="en-US" sz="2400" b="1" dirty="0">
              <a:latin typeface="Times New Roman" pitchFamily="18" charset="0"/>
              <a:cs typeface="Times New Roman" pitchFamily="18" charset="0"/>
            </a:endParaRPr>
          </a:p>
        </p:txBody>
      </p:sp>
      <p:sp>
        <p:nvSpPr>
          <p:cNvPr id="67" name="Freeform 342"/>
          <p:cNvSpPr>
            <a:spLocks/>
          </p:cNvSpPr>
          <p:nvPr/>
        </p:nvSpPr>
        <p:spPr bwMode="auto">
          <a:xfrm>
            <a:off x="3997275" y="3203842"/>
            <a:ext cx="203200" cy="2305050"/>
          </a:xfrm>
          <a:custGeom>
            <a:avLst/>
            <a:gdLst>
              <a:gd name="T0" fmla="*/ 0 w 226"/>
              <a:gd name="T1" fmla="*/ 0 h 363"/>
              <a:gd name="T2" fmla="*/ 2147483647 w 226"/>
              <a:gd name="T3" fmla="*/ 2147483647 h 363"/>
              <a:gd name="T4" fmla="*/ 0 w 226"/>
              <a:gd name="T5" fmla="*/ 2147483647 h 363"/>
              <a:gd name="T6" fmla="*/ 0 60000 65536"/>
              <a:gd name="T7" fmla="*/ 0 60000 65536"/>
              <a:gd name="T8" fmla="*/ 0 60000 65536"/>
              <a:gd name="T9" fmla="*/ 0 w 226"/>
              <a:gd name="T10" fmla="*/ 0 h 363"/>
              <a:gd name="T11" fmla="*/ 226 w 226"/>
              <a:gd name="T12" fmla="*/ 363 h 363"/>
            </a:gdLst>
            <a:ahLst/>
            <a:cxnLst>
              <a:cxn ang="T6">
                <a:pos x="T0" y="T1"/>
              </a:cxn>
              <a:cxn ang="T7">
                <a:pos x="T2" y="T3"/>
              </a:cxn>
              <a:cxn ang="T8">
                <a:pos x="T4" y="T5"/>
              </a:cxn>
            </a:cxnLst>
            <a:rect l="T9" t="T10" r="T11" b="T12"/>
            <a:pathLst>
              <a:path w="226" h="363">
                <a:moveTo>
                  <a:pt x="0" y="0"/>
                </a:moveTo>
                <a:cubicBezTo>
                  <a:pt x="113" y="60"/>
                  <a:pt x="226" y="121"/>
                  <a:pt x="226" y="181"/>
                </a:cubicBezTo>
                <a:cubicBezTo>
                  <a:pt x="226" y="241"/>
                  <a:pt x="113" y="302"/>
                  <a:pt x="0" y="363"/>
                </a:cubicBezTo>
              </a:path>
            </a:pathLst>
          </a:custGeom>
          <a:noFill/>
          <a:ln w="38100" cmpd="sng">
            <a:solidFill>
              <a:srgbClr val="FF0000"/>
            </a:solidFill>
            <a:bevel/>
            <a:headEnd type="triangle" w="sm"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 name="Oval 355"/>
          <p:cNvSpPr>
            <a:spLocks noChangeArrowheads="1"/>
          </p:cNvSpPr>
          <p:nvPr/>
        </p:nvSpPr>
        <p:spPr bwMode="auto">
          <a:xfrm>
            <a:off x="6121300" y="5219968"/>
            <a:ext cx="431800" cy="504825"/>
          </a:xfrm>
          <a:prstGeom prst="ellipse">
            <a:avLst/>
          </a:prstGeom>
          <a:solidFill>
            <a:schemeClr val="tx1"/>
          </a:solidFill>
          <a:ln w="38100">
            <a:solidFill>
              <a:srgbClr val="FF00FF"/>
            </a:solidFill>
            <a:round/>
            <a:headEnd/>
            <a:tailEnd/>
          </a:ln>
        </p:spPr>
        <p:txBody>
          <a:bodyPr wrap="none" anchor="ctr"/>
          <a:lstStyle/>
          <a:p>
            <a:pPr>
              <a:buFont typeface="Wingdings" pitchFamily="2" charset="2"/>
              <a:buNone/>
            </a:pPr>
            <a:r>
              <a:rPr lang="en-US" altLang="zh-CN" sz="2800" b="1">
                <a:solidFill>
                  <a:schemeClr val="bg1"/>
                </a:solidFill>
                <a:latin typeface="Times New Roman" pitchFamily="18" charset="0"/>
                <a:cs typeface="Times New Roman" pitchFamily="18" charset="0"/>
              </a:rPr>
              <a:t>5</a:t>
            </a:r>
            <a:endParaRPr lang="zh-CN" altLang="zh-CN" sz="2800" b="1">
              <a:solidFill>
                <a:schemeClr val="bg1"/>
              </a:solidFill>
              <a:latin typeface="Times New Roman" pitchFamily="18" charset="0"/>
              <a:cs typeface="Times New Roman" pitchFamily="18" charset="0"/>
            </a:endParaRPr>
          </a:p>
        </p:txBody>
      </p:sp>
      <p:sp>
        <p:nvSpPr>
          <p:cNvPr id="30" name="圆角矩形标注 29"/>
          <p:cNvSpPr/>
          <p:nvPr/>
        </p:nvSpPr>
        <p:spPr bwMode="auto">
          <a:xfrm>
            <a:off x="4350332" y="6165304"/>
            <a:ext cx="4579938" cy="504056"/>
          </a:xfrm>
          <a:prstGeom prst="wedgeRoundRectCallout">
            <a:avLst>
              <a:gd name="adj1" fmla="val 23046"/>
              <a:gd name="adj2" fmla="val -105748"/>
              <a:gd name="adj3"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0000" tIns="46800" rIns="90000" bIns="46800" numCol="1" rtlCol="0" anchor="ctr" anchorCtr="0" compatLnSpc="1">
            <a:prstTxWarp prst="textNoShape">
              <a:avLst/>
            </a:prstTxWarp>
          </a:bodyPr>
          <a:lstStyle/>
          <a:p>
            <a:pPr algn="l"/>
            <a:r>
              <a:rPr lang="en-US" altLang="zh-CN" sz="2400" dirty="0">
                <a:latin typeface="Times New Roman" pitchFamily="18" charset="0"/>
                <a:ea typeface="方正姚体" pitchFamily="2" charset="-122"/>
                <a:cs typeface="Times New Roman" pitchFamily="18" charset="0"/>
              </a:rPr>
              <a:t>5</a:t>
            </a:r>
            <a:r>
              <a:rPr lang="zh-CN" altLang="en-US" sz="2400" dirty="0">
                <a:latin typeface="Times New Roman" pitchFamily="18" charset="0"/>
                <a:ea typeface="方正姚体" pitchFamily="2" charset="-122"/>
                <a:cs typeface="Times New Roman" pitchFamily="18" charset="0"/>
              </a:rPr>
              <a:t>个数扫描几趟实现了最终目标？</a:t>
            </a:r>
            <a:endParaRPr lang="en-US" altLang="zh-CN" sz="2400" dirty="0">
              <a:latin typeface="Times New Roman" pitchFamily="18" charset="0"/>
              <a:ea typeface="方正姚体" pitchFamily="2" charset="-122"/>
              <a:cs typeface="Times New Roman" pitchFamily="18" charset="0"/>
            </a:endParaRPr>
          </a:p>
        </p:txBody>
      </p:sp>
      <p:sp>
        <p:nvSpPr>
          <p:cNvPr id="31" name="圆角矩形标注 30"/>
          <p:cNvSpPr/>
          <p:nvPr/>
        </p:nvSpPr>
        <p:spPr bwMode="auto">
          <a:xfrm>
            <a:off x="235059" y="6093296"/>
            <a:ext cx="4816053" cy="504056"/>
          </a:xfrm>
          <a:prstGeom prst="wedgeRoundRectCallout">
            <a:avLst>
              <a:gd name="adj1" fmla="val -13768"/>
              <a:gd name="adj2" fmla="val -91164"/>
              <a:gd name="adj3"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0000" tIns="46800" rIns="90000" bIns="46800" numCol="1" rtlCol="0" anchor="ctr" anchorCtr="0" compatLnSpc="1">
            <a:prstTxWarp prst="textNoShape">
              <a:avLst/>
            </a:prstTxWarp>
          </a:bodyPr>
          <a:lstStyle/>
          <a:p>
            <a:pPr algn="l"/>
            <a:r>
              <a:rPr lang="zh-CN" altLang="en-US" sz="2400" dirty="0">
                <a:latin typeface="Times New Roman" pitchFamily="18" charset="0"/>
                <a:ea typeface="方正姚体" pitchFamily="2" charset="-122"/>
                <a:cs typeface="Times New Roman" pitchFamily="18" charset="0"/>
              </a:rPr>
              <a:t>每一轮需要比较的次数是否一致？</a:t>
            </a:r>
            <a:endParaRPr lang="en-US" altLang="zh-CN" sz="2400" dirty="0">
              <a:latin typeface="Times New Roman" pitchFamily="18" charset="0"/>
              <a:ea typeface="方正姚体" pitchFamily="2" charset="-122"/>
              <a:cs typeface="Times New Roman" pitchFamily="18" charset="0"/>
            </a:endParaRPr>
          </a:p>
        </p:txBody>
      </p:sp>
      <p:sp>
        <p:nvSpPr>
          <p:cNvPr id="32" name="圆角矩形标注 31"/>
          <p:cNvSpPr/>
          <p:nvPr/>
        </p:nvSpPr>
        <p:spPr bwMode="auto">
          <a:xfrm>
            <a:off x="1643732" y="692696"/>
            <a:ext cx="7104732" cy="504056"/>
          </a:xfrm>
          <a:prstGeom prst="wedgeRoundRectCallout">
            <a:avLst>
              <a:gd name="adj1" fmla="val -45098"/>
              <a:gd name="adj2" fmla="val 174368"/>
              <a:gd name="adj3"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0000" tIns="46800" rIns="90000" bIns="46800" numCol="1" rtlCol="0" anchor="ctr" anchorCtr="0" compatLnSpc="1">
            <a:prstTxWarp prst="textNoShape">
              <a:avLst/>
            </a:prstTxWarp>
          </a:bodyPr>
          <a:lstStyle/>
          <a:p>
            <a:pPr algn="l"/>
            <a:r>
              <a:rPr lang="zh-CN" altLang="en-US" sz="2400" dirty="0">
                <a:latin typeface="Times New Roman" pitchFamily="18" charset="0"/>
                <a:ea typeface="方正姚体" pitchFamily="2" charset="-122"/>
                <a:cs typeface="Times New Roman" pitchFamily="18" charset="0"/>
              </a:rPr>
              <a:t>每一轮的开始，都是从数组的哪个变量开始的比较？</a:t>
            </a:r>
            <a:endParaRPr lang="zh-CN" altLang="en-US" sz="2400" dirty="0"/>
          </a:p>
        </p:txBody>
      </p:sp>
      <p:sp>
        <p:nvSpPr>
          <p:cNvPr id="33" name="圆角矩形标注 32"/>
          <p:cNvSpPr/>
          <p:nvPr/>
        </p:nvSpPr>
        <p:spPr bwMode="auto">
          <a:xfrm>
            <a:off x="114281" y="116632"/>
            <a:ext cx="8813801" cy="504056"/>
          </a:xfrm>
          <a:prstGeom prst="wedgeRoundRectCallout">
            <a:avLst>
              <a:gd name="adj1" fmla="val -9664"/>
              <a:gd name="adj2" fmla="val 335678"/>
              <a:gd name="adj3"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0000" tIns="46800" rIns="90000" bIns="46800" numCol="1" rtlCol="0" anchor="ctr" anchorCtr="0" compatLnSpc="1">
            <a:prstTxWarp prst="textNoShape">
              <a:avLst/>
            </a:prstTxWarp>
          </a:bodyPr>
          <a:lstStyle/>
          <a:p>
            <a:r>
              <a:rPr lang="zh-CN" altLang="en-US" sz="2400" dirty="0">
                <a:latin typeface="Times New Roman" pitchFamily="18" charset="0"/>
                <a:ea typeface="方正姚体" pitchFamily="2" charset="-122"/>
                <a:cs typeface="Times New Roman" pitchFamily="18" charset="0"/>
              </a:rPr>
              <a:t>每一轮结束后，将比较出的最小的数放在数组的哪一个变量里？</a:t>
            </a:r>
            <a:endParaRPr lang="en-US" altLang="zh-CN" sz="2400" dirty="0">
              <a:latin typeface="Times New Roman" pitchFamily="18" charset="0"/>
              <a:ea typeface="方正姚体" pitchFamily="2" charset="-122"/>
              <a:cs typeface="Times New Roman" pitchFamily="18" charset="0"/>
            </a:endParaRPr>
          </a:p>
        </p:txBody>
      </p:sp>
    </p:spTree>
    <p:extLst>
      <p:ext uri="{BB962C8B-B14F-4D97-AF65-F5344CB8AC3E}">
        <p14:creationId xmlns:p14="http://schemas.microsoft.com/office/powerpoint/2010/main" val="3314714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5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42" presetClass="path" presetSubtype="0" accel="50000" decel="50000" fill="hold" grpId="1" nodeType="clickEffect">
                                  <p:stCondLst>
                                    <p:cond delay="0"/>
                                  </p:stCondLst>
                                  <p:childTnLst>
                                    <p:animMotion origin="layout" path="M 2.77778E-6 -2.59259E-6 L 2.77778E-6 0.44167 " pathEditMode="relative" rAng="0" ptsTypes="AA">
                                      <p:cBhvr>
                                        <p:cTn id="39" dur="2000" fill="hold"/>
                                        <p:tgtEl>
                                          <p:spTgt spid="50"/>
                                        </p:tgtEl>
                                        <p:attrNameLst>
                                          <p:attrName>ppt_x</p:attrName>
                                          <p:attrName>ppt_y</p:attrName>
                                        </p:attrNameLst>
                                      </p:cBhvr>
                                      <p:rCtr x="0" y="22083"/>
                                    </p:animMotion>
                                  </p:childTnLst>
                                </p:cTn>
                              </p:par>
                            </p:childTnLst>
                          </p:cTn>
                        </p:par>
                      </p:childTnLst>
                    </p:cTn>
                  </p:par>
                  <p:par>
                    <p:cTn id="40" fill="hold">
                      <p:stCondLst>
                        <p:cond delay="indefinite"/>
                      </p:stCondLst>
                      <p:childTnLst>
                        <p:par>
                          <p:cTn id="41" fill="hold">
                            <p:stCondLst>
                              <p:cond delay="0"/>
                            </p:stCondLst>
                            <p:childTnLst>
                              <p:par>
                                <p:cTn id="42" presetID="64" presetClass="path" presetSubtype="0" accel="50000" decel="50000" fill="hold" grpId="1" nodeType="clickEffect">
                                  <p:stCondLst>
                                    <p:cond delay="0"/>
                                  </p:stCondLst>
                                  <p:childTnLst>
                                    <p:animMotion origin="layout" path="M 2.77778E-6 -0.00533 L 2.77778E-6 -0.46204 " pathEditMode="relative" rAng="0" ptsTypes="AA">
                                      <p:cBhvr>
                                        <p:cTn id="43" dur="2000" fill="hold"/>
                                        <p:tgtEl>
                                          <p:spTgt spid="51"/>
                                        </p:tgtEl>
                                        <p:attrNameLst>
                                          <p:attrName>ppt_x</p:attrName>
                                          <p:attrName>ppt_y</p:attrName>
                                        </p:attrNameLst>
                                      </p:cBhvr>
                                      <p:rCtr x="0" y="-22847"/>
                                    </p:animMotion>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4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6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63"/>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35"/>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64"/>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47"/>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4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65"/>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39"/>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68"/>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42" presetClass="path" presetSubtype="0" accel="50000" decel="50000" fill="hold" grpId="1" nodeType="clickEffect">
                                  <p:stCondLst>
                                    <p:cond delay="0"/>
                                  </p:stCondLst>
                                  <p:childTnLst>
                                    <p:animMotion origin="layout" path="M 0 0 L 0 0.25 E" pathEditMode="relative" ptsTypes="">
                                      <p:cBhvr>
                                        <p:cTn id="83" dur="2000" fill="hold"/>
                                        <p:tgtEl>
                                          <p:spTgt spid="65"/>
                                        </p:tgtEl>
                                        <p:attrNameLst>
                                          <p:attrName>ppt_x</p:attrName>
                                          <p:attrName>ppt_y</p:attrName>
                                        </p:attrNameLst>
                                      </p:cBhvr>
                                    </p:animMotion>
                                  </p:childTnLst>
                                </p:cTn>
                              </p:par>
                            </p:childTnLst>
                          </p:cTn>
                        </p:par>
                      </p:childTnLst>
                    </p:cTn>
                  </p:par>
                  <p:par>
                    <p:cTn id="84" fill="hold">
                      <p:stCondLst>
                        <p:cond delay="indefinite"/>
                      </p:stCondLst>
                      <p:childTnLst>
                        <p:par>
                          <p:cTn id="85" fill="hold">
                            <p:stCondLst>
                              <p:cond delay="0"/>
                            </p:stCondLst>
                            <p:childTnLst>
                              <p:par>
                                <p:cTn id="86" presetID="64" presetClass="path" presetSubtype="0" accel="50000" decel="50000" fill="hold" grpId="1" nodeType="clickEffect">
                                  <p:stCondLst>
                                    <p:cond delay="0"/>
                                  </p:stCondLst>
                                  <p:childTnLst>
                                    <p:animMotion origin="layout" path="M 0 0 L 0 -0.25 E" pathEditMode="relative" ptsTypes="">
                                      <p:cBhvr>
                                        <p:cTn id="87" dur="2000" fill="hold"/>
                                        <p:tgtEl>
                                          <p:spTgt spid="68"/>
                                        </p:tgtEl>
                                        <p:attrNameLst>
                                          <p:attrName>ppt_x</p:attrName>
                                          <p:attrName>ppt_y</p:attrName>
                                        </p:attrNameLst>
                                      </p:cBhvr>
                                    </p:animMotion>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49"/>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40"/>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52"/>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30"/>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0" presetClass="exit" presetSubtype="0" fill="hold" grpId="1" nodeType="clickEffect">
                                  <p:stCondLst>
                                    <p:cond delay="0"/>
                                  </p:stCondLst>
                                  <p:childTnLst>
                                    <p:animEffect transition="out" filter="fade">
                                      <p:cBhvr>
                                        <p:cTn id="105" dur="500"/>
                                        <p:tgtEl>
                                          <p:spTgt spid="30"/>
                                        </p:tgtEl>
                                      </p:cBhvr>
                                    </p:animEffect>
                                    <p:set>
                                      <p:cBhvr>
                                        <p:cTn id="106" dur="1" fill="hold">
                                          <p:stCondLst>
                                            <p:cond delay="499"/>
                                          </p:stCondLst>
                                        </p:cTn>
                                        <p:tgtEl>
                                          <p:spTgt spid="30"/>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31"/>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0" presetClass="exit" presetSubtype="0" fill="hold" grpId="1" nodeType="clickEffect">
                                  <p:stCondLst>
                                    <p:cond delay="0"/>
                                  </p:stCondLst>
                                  <p:childTnLst>
                                    <p:animEffect transition="out" filter="fade">
                                      <p:cBhvr>
                                        <p:cTn id="114" dur="500"/>
                                        <p:tgtEl>
                                          <p:spTgt spid="31"/>
                                        </p:tgtEl>
                                      </p:cBhvr>
                                    </p:animEffect>
                                    <p:set>
                                      <p:cBhvr>
                                        <p:cTn id="115" dur="1" fill="hold">
                                          <p:stCondLst>
                                            <p:cond delay="499"/>
                                          </p:stCondLst>
                                        </p:cTn>
                                        <p:tgtEl>
                                          <p:spTgt spid="31"/>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32"/>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0" presetClass="exit" presetSubtype="0" fill="hold" grpId="1" nodeType="clickEffect">
                                  <p:stCondLst>
                                    <p:cond delay="0"/>
                                  </p:stCondLst>
                                  <p:childTnLst>
                                    <p:animEffect transition="out" filter="fade">
                                      <p:cBhvr>
                                        <p:cTn id="123" dur="500"/>
                                        <p:tgtEl>
                                          <p:spTgt spid="32"/>
                                        </p:tgtEl>
                                      </p:cBhvr>
                                    </p:animEffect>
                                    <p:set>
                                      <p:cBhvr>
                                        <p:cTn id="124" dur="1" fill="hold">
                                          <p:stCondLst>
                                            <p:cond delay="499"/>
                                          </p:stCondLst>
                                        </p:cTn>
                                        <p:tgtEl>
                                          <p:spTgt spid="32"/>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33"/>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22" presetClass="exit" presetSubtype="4" fill="hold" grpId="1" nodeType="clickEffect">
                                  <p:stCondLst>
                                    <p:cond delay="0"/>
                                  </p:stCondLst>
                                  <p:childTnLst>
                                    <p:animEffect transition="out" filter="wipe(down)">
                                      <p:cBhvr>
                                        <p:cTn id="132" dur="500"/>
                                        <p:tgtEl>
                                          <p:spTgt spid="33"/>
                                        </p:tgtEl>
                                      </p:cBhvr>
                                    </p:animEffect>
                                    <p:set>
                                      <p:cBhvr>
                                        <p:cTn id="133"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0" grpId="1" animBg="1"/>
      <p:bldP spid="51" grpId="0" animBg="1"/>
      <p:bldP spid="51" grpId="1" animBg="1"/>
      <p:bldP spid="52" grpId="0" animBg="1"/>
      <p:bldP spid="63" grpId="0" animBg="1"/>
      <p:bldP spid="64" grpId="0" animBg="1"/>
      <p:bldP spid="65" grpId="0" animBg="1"/>
      <p:bldP spid="65" grpId="1" animBg="1"/>
      <p:bldP spid="66" grpId="0"/>
      <p:bldP spid="67" grpId="0" animBg="1"/>
      <p:bldP spid="68" grpId="0" animBg="1"/>
      <p:bldP spid="68" grpId="1" animBg="1"/>
      <p:bldP spid="30" grpId="0" animBg="1"/>
      <p:bldP spid="30" grpId="1" animBg="1"/>
      <p:bldP spid="31" grpId="0" animBg="1"/>
      <p:bldP spid="31" grpId="1" animBg="1"/>
      <p:bldP spid="32" grpId="0" animBg="1"/>
      <p:bldP spid="32" grpId="1" animBg="1"/>
      <p:bldP spid="33" grpId="0" animBg="1"/>
      <p:bldP spid="33"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197346"/>
            <a:ext cx="8208912" cy="6555641"/>
          </a:xfrm>
          <a:prstGeom prst="rect">
            <a:avLst/>
          </a:prstGeom>
        </p:spPr>
        <p:txBody>
          <a:bodyPr wrap="square">
            <a:spAutoFit/>
          </a:bodyPr>
          <a:lstStyle/>
          <a:p>
            <a:r>
              <a:rPr lang="en-US" altLang="zh-CN" sz="2800" dirty="0">
                <a:latin typeface="Times New Roman" panose="02020603050405020304" pitchFamily="18" charset="0"/>
                <a:cs typeface="Times New Roman" panose="02020603050405020304" pitchFamily="18" charset="0"/>
              </a:rPr>
              <a:t>void Swap( </a:t>
            </a:r>
            <a:r>
              <a:rPr lang="en-US" altLang="zh-CN" sz="2800" dirty="0" err="1">
                <a:latin typeface="Times New Roman" panose="02020603050405020304" pitchFamily="18" charset="0"/>
                <a:cs typeface="Times New Roman" panose="02020603050405020304" pitchFamily="18" charset="0"/>
              </a:rPr>
              <a:t>ElementType</a:t>
            </a:r>
            <a:r>
              <a:rPr lang="en-US" altLang="zh-CN" sz="2800" dirty="0">
                <a:latin typeface="Times New Roman" panose="02020603050405020304" pitchFamily="18" charset="0"/>
                <a:cs typeface="Times New Roman" panose="02020603050405020304" pitchFamily="18" charset="0"/>
              </a:rPr>
              <a:t> *a, </a:t>
            </a:r>
            <a:r>
              <a:rPr lang="en-US" altLang="zh-CN" sz="2800" dirty="0" err="1">
                <a:latin typeface="Times New Roman" panose="02020603050405020304" pitchFamily="18" charset="0"/>
                <a:cs typeface="Times New Roman" panose="02020603050405020304" pitchFamily="18" charset="0"/>
              </a:rPr>
              <a:t>ElementType</a:t>
            </a:r>
            <a:r>
              <a:rPr lang="en-US" altLang="zh-CN" sz="2800" dirty="0">
                <a:latin typeface="Times New Roman" panose="02020603050405020304" pitchFamily="18" charset="0"/>
                <a:cs typeface="Times New Roman" panose="02020603050405020304" pitchFamily="18" charset="0"/>
              </a:rPr>
              <a:t> *b ){</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ElementType</a:t>
            </a:r>
            <a:r>
              <a:rPr lang="en-US" altLang="zh-CN" sz="2800" dirty="0">
                <a:latin typeface="Times New Roman" panose="02020603050405020304" pitchFamily="18" charset="0"/>
                <a:cs typeface="Times New Roman" panose="02020603050405020304" pitchFamily="18" charset="0"/>
              </a:rPr>
              <a:t> t = *a; *a = *b; *b = t;</a:t>
            </a:r>
          </a:p>
          <a:p>
            <a:r>
              <a:rPr lang="en-US" altLang="zh-CN" sz="2800" dirty="0">
                <a:latin typeface="Times New Roman" panose="02020603050405020304" pitchFamily="18" charset="0"/>
                <a:cs typeface="Times New Roman" panose="02020603050405020304" pitchFamily="18" charset="0"/>
              </a:rPr>
              <a:t>}</a:t>
            </a:r>
          </a:p>
          <a:p>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void </a:t>
            </a:r>
            <a:r>
              <a:rPr lang="en-US" altLang="zh-CN" sz="2800" dirty="0" err="1">
                <a:latin typeface="Times New Roman" panose="02020603050405020304" pitchFamily="18" charset="0"/>
                <a:cs typeface="Times New Roman" panose="02020603050405020304" pitchFamily="18" charset="0"/>
              </a:rPr>
              <a:t>SimpleSelectionSort</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ElementType</a:t>
            </a:r>
            <a:r>
              <a:rPr lang="en-US" altLang="zh-CN" sz="2800" dirty="0">
                <a:latin typeface="Times New Roman" panose="02020603050405020304" pitchFamily="18" charset="0"/>
                <a:cs typeface="Times New Roman" panose="02020603050405020304" pitchFamily="18" charset="0"/>
              </a:rPr>
              <a:t> A[ ],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N ){ </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 j, min;</a:t>
            </a:r>
          </a:p>
          <a:p>
            <a:r>
              <a:rPr lang="en-US" altLang="zh-CN" sz="2800" dirty="0">
                <a:latin typeface="Times New Roman" panose="02020603050405020304" pitchFamily="18" charset="0"/>
                <a:cs typeface="Times New Roman" panose="02020603050405020304" pitchFamily="18" charset="0"/>
              </a:rPr>
              <a:t>	for ( </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=0; </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&lt;N-1; </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 ) {</a:t>
            </a:r>
          </a:p>
          <a:p>
            <a:r>
              <a:rPr lang="en-US" altLang="zh-CN" sz="2800" dirty="0">
                <a:latin typeface="Times New Roman" panose="02020603050405020304" pitchFamily="18" charset="0"/>
                <a:cs typeface="Times New Roman" panose="02020603050405020304" pitchFamily="18" charset="0"/>
              </a:rPr>
              <a:t>		min = </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a:t>
            </a:r>
          </a:p>
          <a:p>
            <a:r>
              <a:rPr lang="en-US" altLang="zh-CN" sz="2800" dirty="0">
                <a:latin typeface="Times New Roman" panose="02020603050405020304" pitchFamily="18" charset="0"/>
                <a:cs typeface="Times New Roman" panose="02020603050405020304" pitchFamily="18" charset="0"/>
              </a:rPr>
              <a:t>		for ( j=i+1; j&lt;N; </a:t>
            </a:r>
            <a:r>
              <a:rPr lang="en-US" altLang="zh-CN" sz="2800" dirty="0" err="1">
                <a:latin typeface="Times New Roman" panose="02020603050405020304" pitchFamily="18" charset="0"/>
                <a:cs typeface="Times New Roman" panose="02020603050405020304" pitchFamily="18" charset="0"/>
              </a:rPr>
              <a:t>j++</a:t>
            </a:r>
            <a:r>
              <a:rPr lang="en-US" altLang="zh-CN" sz="2800" dirty="0">
                <a:latin typeface="Times New Roman" panose="02020603050405020304" pitchFamily="18" charset="0"/>
                <a:cs typeface="Times New Roman" panose="02020603050405020304" pitchFamily="18" charset="0"/>
              </a:rPr>
              <a:t> )</a:t>
            </a:r>
          </a:p>
          <a:p>
            <a:r>
              <a:rPr lang="en-US" altLang="zh-CN" sz="2800" dirty="0">
                <a:latin typeface="Times New Roman" panose="02020603050405020304" pitchFamily="18" charset="0"/>
                <a:cs typeface="Times New Roman" panose="02020603050405020304" pitchFamily="18" charset="0"/>
              </a:rPr>
              <a:t>			if ( A[j] &lt; A[min] )</a:t>
            </a:r>
          </a:p>
          <a:p>
            <a:r>
              <a:rPr lang="en-US" altLang="zh-CN" sz="2800" dirty="0">
                <a:latin typeface="Times New Roman" panose="02020603050405020304" pitchFamily="18" charset="0"/>
                <a:cs typeface="Times New Roman" panose="02020603050405020304" pitchFamily="18" charset="0"/>
              </a:rPr>
              <a:t>				min = j; </a:t>
            </a:r>
          </a:p>
          <a:p>
            <a:r>
              <a:rPr lang="en-US" altLang="zh-CN" sz="2800" dirty="0">
                <a:latin typeface="Times New Roman" panose="02020603050405020304" pitchFamily="18" charset="0"/>
                <a:cs typeface="Times New Roman" panose="02020603050405020304" pitchFamily="18" charset="0"/>
              </a:rPr>
              <a:t>	/* </a:t>
            </a:r>
            <a:r>
              <a:rPr lang="zh-CN" altLang="en-US" sz="2800" dirty="0">
                <a:latin typeface="Times New Roman" panose="02020603050405020304" pitchFamily="18" charset="0"/>
                <a:cs typeface="Times New Roman" panose="02020603050405020304" pitchFamily="18" charset="0"/>
              </a:rPr>
              <a:t>将第</a:t>
            </a:r>
            <a:r>
              <a:rPr lang="en-US" altLang="zh-CN" sz="2800" dirty="0" err="1">
                <a:latin typeface="Times New Roman" panose="02020603050405020304" pitchFamily="18" charset="0"/>
                <a:cs typeface="Times New Roman" panose="02020603050405020304" pitchFamily="18" charset="0"/>
              </a:rPr>
              <a:t>i</a:t>
            </a:r>
            <a:r>
              <a:rPr lang="zh-CN" altLang="en-US" sz="2800" dirty="0">
                <a:latin typeface="Times New Roman" panose="02020603050405020304" pitchFamily="18" charset="0"/>
                <a:cs typeface="Times New Roman" panose="02020603050405020304" pitchFamily="18" charset="0"/>
              </a:rPr>
              <a:t>个元素与最小元素交换 *</a:t>
            </a:r>
            <a:r>
              <a:rPr lang="en-US" altLang="zh-CN" sz="2800" dirty="0">
                <a:latin typeface="Times New Roman" panose="02020603050405020304" pitchFamily="18" charset="0"/>
                <a:cs typeface="Times New Roman" panose="02020603050405020304" pitchFamily="18" charset="0"/>
              </a:rPr>
              <a:t>/</a:t>
            </a:r>
          </a:p>
          <a:p>
            <a:r>
              <a:rPr lang="en-US" altLang="zh-CN" sz="2800" dirty="0">
                <a:latin typeface="Times New Roman" panose="02020603050405020304" pitchFamily="18" charset="0"/>
                <a:cs typeface="Times New Roman" panose="02020603050405020304" pitchFamily="18" charset="0"/>
              </a:rPr>
              <a:t>		Swap( &amp;A[</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  &amp;A[min] );</a:t>
            </a:r>
          </a:p>
          <a:p>
            <a:r>
              <a:rPr lang="en-US" altLang="zh-CN" sz="2800" dirty="0">
                <a:latin typeface="Times New Roman" panose="02020603050405020304" pitchFamily="18" charset="0"/>
                <a:cs typeface="Times New Roman" panose="02020603050405020304" pitchFamily="18" charset="0"/>
              </a:rPr>
              <a:t>	}</a:t>
            </a:r>
          </a:p>
          <a:p>
            <a:r>
              <a:rPr lang="en-US" altLang="zh-CN"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3710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928662" y="786551"/>
            <a:ext cx="4022255" cy="461665"/>
          </a:xfrm>
          <a:prstGeom prst="rect">
            <a:avLst/>
          </a:prstGeom>
        </p:spPr>
        <p:txBody>
          <a:bodyPr wrap="none">
            <a:spAutoFit/>
          </a:bodyPr>
          <a:lstStyle/>
          <a:p>
            <a:r>
              <a:rPr lang="en-US" altLang="zh-CN" sz="2400" b="1" dirty="0">
                <a:solidFill>
                  <a:schemeClr val="hlink"/>
                </a:solidFill>
                <a:latin typeface="Arial" pitchFamily="34" charset="0"/>
                <a:sym typeface="Wingdings" pitchFamily="2" charset="2"/>
              </a:rPr>
              <a:t> </a:t>
            </a:r>
            <a:r>
              <a:rPr lang="zh-CN" altLang="en-US" sz="2400" b="1" dirty="0"/>
              <a:t>时间复杂性 </a:t>
            </a:r>
            <a:r>
              <a:rPr lang="en-US" altLang="zh-CN" sz="2400" b="1" dirty="0"/>
              <a:t>T(n) = </a:t>
            </a:r>
            <a:r>
              <a:rPr lang="en-US" altLang="zh-CN" sz="2400" b="1" i="1" dirty="0">
                <a:solidFill>
                  <a:srgbClr val="3333FF"/>
                </a:solidFill>
              </a:rPr>
              <a:t>O</a:t>
            </a:r>
            <a:r>
              <a:rPr lang="zh-CN" altLang="en-US" sz="2400" b="1" i="1" dirty="0">
                <a:solidFill>
                  <a:srgbClr val="3333FF"/>
                </a:solidFill>
              </a:rPr>
              <a:t>（</a:t>
            </a:r>
            <a:r>
              <a:rPr lang="en-US" altLang="zh-CN" sz="2400" b="1" i="1" dirty="0">
                <a:solidFill>
                  <a:srgbClr val="3333FF"/>
                </a:solidFill>
              </a:rPr>
              <a:t>n</a:t>
            </a:r>
            <a:r>
              <a:rPr lang="en-US" altLang="zh-CN" sz="2400" b="1" i="1" baseline="30000" dirty="0">
                <a:solidFill>
                  <a:srgbClr val="3333FF"/>
                </a:solidFill>
              </a:rPr>
              <a:t>2</a:t>
            </a:r>
            <a:r>
              <a:rPr lang="zh-CN" altLang="en-US" sz="2400" b="1" i="1" dirty="0">
                <a:solidFill>
                  <a:srgbClr val="3333FF"/>
                </a:solidFill>
              </a:rPr>
              <a:t>）</a:t>
            </a:r>
          </a:p>
        </p:txBody>
      </p:sp>
      <p:sp>
        <p:nvSpPr>
          <p:cNvPr id="22" name="矩形 21"/>
          <p:cNvSpPr/>
          <p:nvPr/>
        </p:nvSpPr>
        <p:spPr>
          <a:xfrm>
            <a:off x="928662" y="1499791"/>
            <a:ext cx="3905236" cy="461665"/>
          </a:xfrm>
          <a:prstGeom prst="rect">
            <a:avLst/>
          </a:prstGeom>
        </p:spPr>
        <p:txBody>
          <a:bodyPr wrap="none">
            <a:spAutoFit/>
          </a:bodyPr>
          <a:lstStyle/>
          <a:p>
            <a:r>
              <a:rPr lang="en-US" altLang="zh-CN" sz="2400" b="1" dirty="0">
                <a:solidFill>
                  <a:schemeClr val="hlink"/>
                </a:solidFill>
                <a:latin typeface="Arial" pitchFamily="34" charset="0"/>
                <a:sym typeface="Wingdings" pitchFamily="2" charset="2"/>
              </a:rPr>
              <a:t> </a:t>
            </a:r>
            <a:r>
              <a:rPr lang="zh-CN" altLang="en-US" sz="2400" b="1" dirty="0">
                <a:latin typeface="Arial" pitchFamily="34" charset="0"/>
                <a:sym typeface="Wingdings" pitchFamily="2" charset="2"/>
              </a:rPr>
              <a:t>空</a:t>
            </a:r>
            <a:r>
              <a:rPr lang="en-US" altLang="zh-CN" sz="2400" b="1" dirty="0"/>
              <a:t> </a:t>
            </a:r>
            <a:r>
              <a:rPr lang="zh-CN" altLang="en-US" sz="2400" b="1" dirty="0"/>
              <a:t>间复杂性</a:t>
            </a:r>
            <a:r>
              <a:rPr lang="en-US" altLang="zh-CN" sz="2400" b="1" dirty="0"/>
              <a:t>S(n) = </a:t>
            </a:r>
            <a:r>
              <a:rPr lang="en-US" altLang="zh-CN" sz="2400" b="1" i="1" dirty="0">
                <a:solidFill>
                  <a:srgbClr val="3333FF"/>
                </a:solidFill>
              </a:rPr>
              <a:t>O</a:t>
            </a:r>
            <a:r>
              <a:rPr lang="zh-CN" altLang="en-US" sz="2400" b="1" i="1" dirty="0">
                <a:solidFill>
                  <a:srgbClr val="3333FF"/>
                </a:solidFill>
              </a:rPr>
              <a:t>（</a:t>
            </a:r>
            <a:r>
              <a:rPr lang="en-US" altLang="zh-CN" sz="2400" b="1" i="1" dirty="0">
                <a:solidFill>
                  <a:srgbClr val="3333FF"/>
                </a:solidFill>
              </a:rPr>
              <a:t>1</a:t>
            </a:r>
            <a:r>
              <a:rPr lang="zh-CN" altLang="en-US" sz="2400" b="1" i="1" dirty="0">
                <a:solidFill>
                  <a:srgbClr val="3333FF"/>
                </a:solidFill>
              </a:rPr>
              <a:t>）</a:t>
            </a:r>
          </a:p>
        </p:txBody>
      </p:sp>
      <p:sp>
        <p:nvSpPr>
          <p:cNvPr id="23" name="矩形 22"/>
          <p:cNvSpPr/>
          <p:nvPr/>
        </p:nvSpPr>
        <p:spPr>
          <a:xfrm>
            <a:off x="955255" y="2060848"/>
            <a:ext cx="4624857" cy="1137106"/>
          </a:xfrm>
          <a:prstGeom prst="rect">
            <a:avLst/>
          </a:prstGeom>
        </p:spPr>
        <p:txBody>
          <a:bodyPr wrap="square">
            <a:spAutoFit/>
          </a:bodyPr>
          <a:lstStyle/>
          <a:p>
            <a:pPr marL="342900" indent="-342900">
              <a:lnSpc>
                <a:spcPct val="150000"/>
              </a:lnSpc>
              <a:buFont typeface="Wingdings"/>
              <a:buChar char="Ø"/>
            </a:pPr>
            <a:r>
              <a:rPr lang="zh-CN" altLang="en-US" sz="2400" b="1" dirty="0">
                <a:latin typeface="Arial" pitchFamily="34" charset="0"/>
                <a:sym typeface="Wingdings" pitchFamily="2" charset="2"/>
              </a:rPr>
              <a:t>稳定性：</a:t>
            </a:r>
            <a:r>
              <a:rPr lang="zh-CN" altLang="en-US" sz="2400" b="1" dirty="0">
                <a:solidFill>
                  <a:srgbClr val="3333FF"/>
                </a:solidFill>
                <a:latin typeface="Arial" pitchFamily="34" charset="0"/>
                <a:sym typeface="Wingdings" pitchFamily="2" charset="2"/>
              </a:rPr>
              <a:t>不稳定。</a:t>
            </a:r>
            <a:endParaRPr lang="en-US" altLang="zh-CN" sz="2400" b="1" dirty="0">
              <a:latin typeface="Arial" pitchFamily="34" charset="0"/>
              <a:sym typeface="Wingdings" pitchFamily="2" charset="2"/>
            </a:endParaRPr>
          </a:p>
          <a:p>
            <a:pPr>
              <a:lnSpc>
                <a:spcPct val="150000"/>
              </a:lnSpc>
            </a:pPr>
            <a:r>
              <a:rPr lang="en-US" altLang="zh-CN" sz="2400" b="1" dirty="0">
                <a:latin typeface="Arial" pitchFamily="34" charset="0"/>
                <a:sym typeface="Wingdings" pitchFamily="2" charset="2"/>
              </a:rPr>
              <a:t>【</a:t>
            </a:r>
            <a:r>
              <a:rPr lang="zh-CN" altLang="en-US" sz="2400" b="1" dirty="0">
                <a:latin typeface="Arial" pitchFamily="34" charset="0"/>
                <a:sym typeface="Wingdings" pitchFamily="2" charset="2"/>
              </a:rPr>
              <a:t>例</a:t>
            </a:r>
            <a:r>
              <a:rPr lang="en-US" altLang="zh-CN" sz="2400" b="1" dirty="0">
                <a:latin typeface="Arial" pitchFamily="34" charset="0"/>
                <a:sym typeface="Wingdings" pitchFamily="2" charset="2"/>
              </a:rPr>
              <a:t>】</a:t>
            </a:r>
            <a:r>
              <a:rPr lang="zh-CN" altLang="en-US" sz="2400" b="1" dirty="0">
                <a:latin typeface="Arial" pitchFamily="34" charset="0"/>
                <a:sym typeface="Wingdings" pitchFamily="2" charset="2"/>
              </a:rPr>
              <a:t>有序列：</a:t>
            </a:r>
            <a:r>
              <a:rPr lang="en-US" altLang="zh-CN" sz="2400" b="1" dirty="0">
                <a:solidFill>
                  <a:srgbClr val="3333FF"/>
                </a:solidFill>
                <a:latin typeface="Arial" pitchFamily="34" charset="0"/>
                <a:sym typeface="Wingdings" pitchFamily="2" charset="2"/>
              </a:rPr>
              <a:t>5`</a:t>
            </a:r>
            <a:r>
              <a:rPr lang="en-US" altLang="zh-CN" sz="2400" b="1" dirty="0">
                <a:latin typeface="Arial" pitchFamily="34" charset="0"/>
                <a:sym typeface="Wingdings" pitchFamily="2" charset="2"/>
              </a:rPr>
              <a:t>    8     </a:t>
            </a:r>
            <a:r>
              <a:rPr lang="en-US" altLang="zh-CN" sz="2400" b="1" dirty="0">
                <a:solidFill>
                  <a:srgbClr val="FF0000"/>
                </a:solidFill>
                <a:latin typeface="Arial" pitchFamily="34" charset="0"/>
                <a:sym typeface="Wingdings" pitchFamily="2" charset="2"/>
              </a:rPr>
              <a:t>5</a:t>
            </a:r>
            <a:r>
              <a:rPr lang="en-US" altLang="zh-CN" sz="2400" b="1" dirty="0">
                <a:latin typeface="Arial" pitchFamily="34" charset="0"/>
                <a:sym typeface="Wingdings" pitchFamily="2" charset="2"/>
              </a:rPr>
              <a:t>    2</a:t>
            </a:r>
            <a:endParaRPr lang="zh-CN" altLang="en-US" sz="2400" b="1" dirty="0"/>
          </a:p>
        </p:txBody>
      </p:sp>
      <p:sp>
        <p:nvSpPr>
          <p:cNvPr id="24" name="矩形 23"/>
          <p:cNvSpPr/>
          <p:nvPr/>
        </p:nvSpPr>
        <p:spPr>
          <a:xfrm>
            <a:off x="2596961" y="3752003"/>
            <a:ext cx="1475084" cy="400110"/>
          </a:xfrm>
          <a:prstGeom prst="rect">
            <a:avLst/>
          </a:prstGeom>
        </p:spPr>
        <p:txBody>
          <a:bodyPr wrap="none">
            <a:spAutoFit/>
          </a:bodyPr>
          <a:lstStyle/>
          <a:p>
            <a:r>
              <a:rPr lang="en-US" altLang="zh-CN" sz="2000" b="1" dirty="0">
                <a:solidFill>
                  <a:schemeClr val="hlink"/>
                </a:solidFill>
                <a:latin typeface="Arial" pitchFamily="34" charset="0"/>
                <a:sym typeface="Wingdings" pitchFamily="2" charset="2"/>
              </a:rPr>
              <a:t>5`   8   </a:t>
            </a:r>
            <a:r>
              <a:rPr lang="en-US" altLang="zh-CN" sz="2000" b="1" dirty="0">
                <a:solidFill>
                  <a:srgbClr val="FF0000"/>
                </a:solidFill>
                <a:latin typeface="Arial" pitchFamily="34" charset="0"/>
                <a:sym typeface="Wingdings" pitchFamily="2" charset="2"/>
              </a:rPr>
              <a:t>5 </a:t>
            </a:r>
            <a:r>
              <a:rPr lang="en-US" altLang="zh-CN" sz="2000" b="1" dirty="0">
                <a:solidFill>
                  <a:schemeClr val="hlink"/>
                </a:solidFill>
                <a:latin typeface="Arial" pitchFamily="34" charset="0"/>
                <a:sym typeface="Wingdings" pitchFamily="2" charset="2"/>
              </a:rPr>
              <a:t>  2</a:t>
            </a:r>
            <a:endParaRPr lang="zh-CN" altLang="en-US" sz="2000" b="1" dirty="0"/>
          </a:p>
        </p:txBody>
      </p:sp>
      <p:sp>
        <p:nvSpPr>
          <p:cNvPr id="25" name="矩形 24"/>
          <p:cNvSpPr/>
          <p:nvPr/>
        </p:nvSpPr>
        <p:spPr>
          <a:xfrm>
            <a:off x="6858016" y="3760568"/>
            <a:ext cx="1475084" cy="400110"/>
          </a:xfrm>
          <a:prstGeom prst="rect">
            <a:avLst/>
          </a:prstGeom>
        </p:spPr>
        <p:txBody>
          <a:bodyPr wrap="none">
            <a:spAutoFit/>
          </a:bodyPr>
          <a:lstStyle/>
          <a:p>
            <a:r>
              <a:rPr lang="en-US" altLang="zh-CN" sz="2000" b="1" dirty="0">
                <a:solidFill>
                  <a:schemeClr val="hlink"/>
                </a:solidFill>
                <a:latin typeface="Arial" pitchFamily="34" charset="0"/>
                <a:sym typeface="Wingdings" pitchFamily="2" charset="2"/>
              </a:rPr>
              <a:t>2   8   </a:t>
            </a:r>
            <a:r>
              <a:rPr lang="en-US" altLang="zh-CN" sz="2000" b="1" dirty="0">
                <a:solidFill>
                  <a:srgbClr val="FF0000"/>
                </a:solidFill>
                <a:latin typeface="Arial" pitchFamily="34" charset="0"/>
                <a:sym typeface="Wingdings" pitchFamily="2" charset="2"/>
              </a:rPr>
              <a:t>5</a:t>
            </a:r>
            <a:r>
              <a:rPr lang="en-US" altLang="zh-CN" sz="2000" b="1" dirty="0">
                <a:solidFill>
                  <a:schemeClr val="hlink"/>
                </a:solidFill>
                <a:latin typeface="Arial" pitchFamily="34" charset="0"/>
                <a:sym typeface="Wingdings" pitchFamily="2" charset="2"/>
              </a:rPr>
              <a:t>   5`</a:t>
            </a:r>
            <a:endParaRPr lang="zh-CN" altLang="en-US" sz="2000" b="1" dirty="0"/>
          </a:p>
        </p:txBody>
      </p:sp>
      <p:grpSp>
        <p:nvGrpSpPr>
          <p:cNvPr id="36" name="组合 35"/>
          <p:cNvGrpSpPr/>
          <p:nvPr/>
        </p:nvGrpSpPr>
        <p:grpSpPr>
          <a:xfrm>
            <a:off x="1115616" y="3496276"/>
            <a:ext cx="1415646" cy="940836"/>
            <a:chOff x="2500298" y="2500306"/>
            <a:chExt cx="1415646" cy="940836"/>
          </a:xfrm>
        </p:grpSpPr>
        <p:sp>
          <p:nvSpPr>
            <p:cNvPr id="27" name="右箭头 26"/>
            <p:cNvSpPr/>
            <p:nvPr/>
          </p:nvSpPr>
          <p:spPr bwMode="auto">
            <a:xfrm>
              <a:off x="2500298" y="2857496"/>
              <a:ext cx="1357322" cy="214314"/>
            </a:xfrm>
            <a:prstGeom prst="rightArrow">
              <a:avLst/>
            </a:prstGeom>
            <a:solidFill>
              <a:schemeClr val="accent5">
                <a:alpha val="52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28" name="矩形 27"/>
            <p:cNvSpPr/>
            <p:nvPr/>
          </p:nvSpPr>
          <p:spPr>
            <a:xfrm>
              <a:off x="2761333" y="3071810"/>
              <a:ext cx="881973" cy="369332"/>
            </a:xfrm>
            <a:prstGeom prst="rect">
              <a:avLst/>
            </a:prstGeom>
          </p:spPr>
          <p:txBody>
            <a:bodyPr wrap="none">
              <a:spAutoFit/>
            </a:bodyPr>
            <a:lstStyle/>
            <a:p>
              <a:r>
                <a:rPr lang="zh-CN" altLang="en-US" b="1" dirty="0"/>
                <a:t>排序前</a:t>
              </a:r>
            </a:p>
          </p:txBody>
        </p:sp>
        <p:sp>
          <p:nvSpPr>
            <p:cNvPr id="32" name="矩形 31"/>
            <p:cNvSpPr/>
            <p:nvPr/>
          </p:nvSpPr>
          <p:spPr>
            <a:xfrm>
              <a:off x="2572306" y="2500306"/>
              <a:ext cx="1343638" cy="369332"/>
            </a:xfrm>
            <a:prstGeom prst="rect">
              <a:avLst/>
            </a:prstGeom>
          </p:spPr>
          <p:txBody>
            <a:bodyPr wrap="none">
              <a:spAutoFit/>
            </a:bodyPr>
            <a:lstStyle/>
            <a:p>
              <a:r>
                <a:rPr lang="en-US" altLang="zh-CN" b="1" dirty="0">
                  <a:solidFill>
                    <a:schemeClr val="hlink"/>
                  </a:solidFill>
                  <a:latin typeface="Arial" pitchFamily="34" charset="0"/>
                  <a:sym typeface="Wingdings" pitchFamily="2" charset="2"/>
                </a:rPr>
                <a:t>5` </a:t>
              </a:r>
              <a:r>
                <a:rPr lang="zh-CN" altLang="en-US" b="1" dirty="0">
                  <a:solidFill>
                    <a:schemeClr val="hlink"/>
                  </a:solidFill>
                  <a:latin typeface="Arial" pitchFamily="34" charset="0"/>
                  <a:sym typeface="Wingdings" pitchFamily="2" charset="2"/>
                </a:rPr>
                <a:t>领先于</a:t>
              </a:r>
              <a:r>
                <a:rPr lang="zh-CN" altLang="en-US" b="1" dirty="0">
                  <a:solidFill>
                    <a:srgbClr val="FF0000"/>
                  </a:solidFill>
                  <a:latin typeface="Arial" pitchFamily="34" charset="0"/>
                  <a:sym typeface="Wingdings" pitchFamily="2" charset="2"/>
                </a:rPr>
                <a:t> </a:t>
              </a:r>
              <a:r>
                <a:rPr lang="en-US" altLang="zh-CN" b="1" dirty="0">
                  <a:solidFill>
                    <a:srgbClr val="FF0000"/>
                  </a:solidFill>
                  <a:latin typeface="Arial" pitchFamily="34" charset="0"/>
                  <a:sym typeface="Wingdings" pitchFamily="2" charset="2"/>
                </a:rPr>
                <a:t>5</a:t>
              </a:r>
              <a:endParaRPr lang="zh-CN" altLang="en-US" b="1" dirty="0">
                <a:solidFill>
                  <a:srgbClr val="FF0000"/>
                </a:solidFill>
              </a:endParaRPr>
            </a:p>
          </p:txBody>
        </p:sp>
      </p:grpSp>
      <p:grpSp>
        <p:nvGrpSpPr>
          <p:cNvPr id="37" name="组合 36"/>
          <p:cNvGrpSpPr/>
          <p:nvPr/>
        </p:nvGrpSpPr>
        <p:grpSpPr>
          <a:xfrm>
            <a:off x="4236536" y="3853466"/>
            <a:ext cx="2490899" cy="583646"/>
            <a:chOff x="5572131" y="2857496"/>
            <a:chExt cx="2490899" cy="583646"/>
          </a:xfrm>
        </p:grpSpPr>
        <p:sp>
          <p:nvSpPr>
            <p:cNvPr id="29" name="右箭头 28"/>
            <p:cNvSpPr/>
            <p:nvPr/>
          </p:nvSpPr>
          <p:spPr bwMode="auto">
            <a:xfrm>
              <a:off x="5572131" y="2857496"/>
              <a:ext cx="2490899" cy="214314"/>
            </a:xfrm>
            <a:prstGeom prst="rightArrow">
              <a:avLst/>
            </a:prstGeom>
            <a:solidFill>
              <a:schemeClr val="accent5">
                <a:alpha val="52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33" name="矩形 32"/>
            <p:cNvSpPr/>
            <p:nvPr/>
          </p:nvSpPr>
          <p:spPr>
            <a:xfrm>
              <a:off x="5647234" y="3071810"/>
              <a:ext cx="2276585" cy="369332"/>
            </a:xfrm>
            <a:prstGeom prst="rect">
              <a:avLst/>
            </a:prstGeom>
          </p:spPr>
          <p:txBody>
            <a:bodyPr wrap="none">
              <a:spAutoFit/>
            </a:bodyPr>
            <a:lstStyle/>
            <a:p>
              <a:r>
                <a:rPr lang="zh-CN" altLang="en-US" b="1" dirty="0"/>
                <a:t>经过一次选择排序后</a:t>
              </a:r>
            </a:p>
          </p:txBody>
        </p:sp>
      </p:grpSp>
      <p:sp>
        <p:nvSpPr>
          <p:cNvPr id="20" name="矩形 19"/>
          <p:cNvSpPr/>
          <p:nvPr/>
        </p:nvSpPr>
        <p:spPr>
          <a:xfrm>
            <a:off x="3743816" y="4957320"/>
            <a:ext cx="1475084" cy="400110"/>
          </a:xfrm>
          <a:prstGeom prst="rect">
            <a:avLst/>
          </a:prstGeom>
        </p:spPr>
        <p:txBody>
          <a:bodyPr wrap="none">
            <a:spAutoFit/>
          </a:bodyPr>
          <a:lstStyle/>
          <a:p>
            <a:r>
              <a:rPr lang="en-US" altLang="zh-CN" sz="2000" b="1" dirty="0">
                <a:solidFill>
                  <a:schemeClr val="hlink"/>
                </a:solidFill>
                <a:latin typeface="Arial" pitchFamily="34" charset="0"/>
                <a:sym typeface="Wingdings" pitchFamily="2" charset="2"/>
              </a:rPr>
              <a:t>2   </a:t>
            </a:r>
            <a:r>
              <a:rPr lang="en-US" altLang="zh-CN" sz="2000" b="1" dirty="0">
                <a:solidFill>
                  <a:srgbClr val="FF0000"/>
                </a:solidFill>
                <a:latin typeface="Arial" pitchFamily="34" charset="0"/>
                <a:sym typeface="Wingdings" pitchFamily="2" charset="2"/>
              </a:rPr>
              <a:t>5</a:t>
            </a:r>
            <a:r>
              <a:rPr lang="en-US" altLang="zh-CN" sz="2000" b="1" dirty="0">
                <a:solidFill>
                  <a:schemeClr val="hlink"/>
                </a:solidFill>
                <a:latin typeface="Arial" pitchFamily="34" charset="0"/>
                <a:sym typeface="Wingdings" pitchFamily="2" charset="2"/>
              </a:rPr>
              <a:t>   5`   8</a:t>
            </a:r>
            <a:endParaRPr lang="zh-CN" altLang="en-US" sz="2000" b="1" dirty="0"/>
          </a:p>
        </p:txBody>
      </p:sp>
      <p:grpSp>
        <p:nvGrpSpPr>
          <p:cNvPr id="34" name="组合 33"/>
          <p:cNvGrpSpPr/>
          <p:nvPr/>
        </p:nvGrpSpPr>
        <p:grpSpPr>
          <a:xfrm>
            <a:off x="2195736" y="5050218"/>
            <a:ext cx="1428760" cy="583646"/>
            <a:chOff x="5572132" y="2857496"/>
            <a:chExt cx="1428760" cy="583646"/>
          </a:xfrm>
        </p:grpSpPr>
        <p:sp>
          <p:nvSpPr>
            <p:cNvPr id="35" name="右箭头 34"/>
            <p:cNvSpPr/>
            <p:nvPr/>
          </p:nvSpPr>
          <p:spPr bwMode="auto">
            <a:xfrm>
              <a:off x="5572132" y="2857496"/>
              <a:ext cx="1428760" cy="214314"/>
            </a:xfrm>
            <a:prstGeom prst="rightArrow">
              <a:avLst/>
            </a:prstGeom>
            <a:solidFill>
              <a:schemeClr val="accent5">
                <a:alpha val="52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0" name="矩形 39"/>
            <p:cNvSpPr/>
            <p:nvPr/>
          </p:nvSpPr>
          <p:spPr>
            <a:xfrm>
              <a:off x="5572132" y="3071810"/>
              <a:ext cx="1346844" cy="369332"/>
            </a:xfrm>
            <a:prstGeom prst="rect">
              <a:avLst/>
            </a:prstGeom>
          </p:spPr>
          <p:txBody>
            <a:bodyPr wrap="none">
              <a:spAutoFit/>
            </a:bodyPr>
            <a:lstStyle/>
            <a:p>
              <a:r>
                <a:rPr lang="zh-CN" altLang="en-US" b="1" dirty="0"/>
                <a:t>排序完成后</a:t>
              </a:r>
            </a:p>
          </p:txBody>
        </p:sp>
      </p:grpSp>
      <p:sp>
        <p:nvSpPr>
          <p:cNvPr id="42" name="矩形 41"/>
          <p:cNvSpPr/>
          <p:nvPr/>
        </p:nvSpPr>
        <p:spPr>
          <a:xfrm>
            <a:off x="4881595" y="3486984"/>
            <a:ext cx="1279517" cy="369332"/>
          </a:xfrm>
          <a:prstGeom prst="rect">
            <a:avLst/>
          </a:prstGeom>
        </p:spPr>
        <p:txBody>
          <a:bodyPr wrap="none">
            <a:spAutoFit/>
          </a:bodyPr>
          <a:lstStyle/>
          <a:p>
            <a:r>
              <a:rPr lang="en-US" altLang="zh-CN" b="1" dirty="0">
                <a:solidFill>
                  <a:schemeClr val="hlink"/>
                </a:solidFill>
                <a:latin typeface="Arial" pitchFamily="34" charset="0"/>
                <a:sym typeface="Wingdings" pitchFamily="2" charset="2"/>
              </a:rPr>
              <a:t>5` </a:t>
            </a:r>
            <a:r>
              <a:rPr lang="zh-CN" altLang="en-US" b="1" dirty="0">
                <a:solidFill>
                  <a:schemeClr val="hlink"/>
                </a:solidFill>
                <a:latin typeface="Arial" pitchFamily="34" charset="0"/>
                <a:sym typeface="Wingdings" pitchFamily="2" charset="2"/>
              </a:rPr>
              <a:t>和</a:t>
            </a:r>
            <a:r>
              <a:rPr lang="en-US" altLang="zh-CN" b="1" dirty="0">
                <a:solidFill>
                  <a:schemeClr val="hlink"/>
                </a:solidFill>
                <a:latin typeface="Arial" pitchFamily="34" charset="0"/>
                <a:sym typeface="Wingdings" pitchFamily="2" charset="2"/>
              </a:rPr>
              <a:t>2</a:t>
            </a:r>
            <a:r>
              <a:rPr lang="zh-CN" altLang="en-US" b="1" dirty="0">
                <a:solidFill>
                  <a:schemeClr val="hlink"/>
                </a:solidFill>
                <a:latin typeface="Arial" pitchFamily="34" charset="0"/>
                <a:sym typeface="Wingdings" pitchFamily="2" charset="2"/>
              </a:rPr>
              <a:t>对调</a:t>
            </a:r>
            <a:endParaRPr lang="zh-CN" altLang="en-US" b="1" dirty="0">
              <a:solidFill>
                <a:srgbClr val="FF0000"/>
              </a:solidFill>
            </a:endParaRPr>
          </a:p>
        </p:txBody>
      </p:sp>
      <p:sp>
        <p:nvSpPr>
          <p:cNvPr id="2" name="圆角矩形标注 1"/>
          <p:cNvSpPr/>
          <p:nvPr/>
        </p:nvSpPr>
        <p:spPr>
          <a:xfrm>
            <a:off x="6804248" y="2766119"/>
            <a:ext cx="1512168" cy="446857"/>
          </a:xfrm>
          <a:prstGeom prst="wedgeRoundRectCallout">
            <a:avLst>
              <a:gd name="adj1" fmla="val 32476"/>
              <a:gd name="adj2" fmla="val 16750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a:solidFill>
                  <a:schemeClr val="hlink"/>
                </a:solidFill>
                <a:latin typeface="Arial" pitchFamily="34" charset="0"/>
                <a:sym typeface="Wingdings" pitchFamily="2" charset="2"/>
              </a:rPr>
              <a:t>5` </a:t>
            </a:r>
            <a:r>
              <a:rPr lang="zh-CN" altLang="en-US" b="1" dirty="0">
                <a:solidFill>
                  <a:schemeClr val="hlink"/>
                </a:solidFill>
                <a:latin typeface="Arial" pitchFamily="34" charset="0"/>
                <a:sym typeface="Wingdings" pitchFamily="2" charset="2"/>
              </a:rPr>
              <a:t>落后于</a:t>
            </a:r>
            <a:r>
              <a:rPr lang="zh-CN" altLang="en-US" b="1" dirty="0">
                <a:solidFill>
                  <a:srgbClr val="FF0000"/>
                </a:solidFill>
                <a:latin typeface="Arial" pitchFamily="34" charset="0"/>
                <a:sym typeface="Wingdings" pitchFamily="2" charset="2"/>
              </a:rPr>
              <a:t> </a:t>
            </a:r>
            <a:r>
              <a:rPr lang="en-US" altLang="zh-CN" b="1" dirty="0">
                <a:solidFill>
                  <a:srgbClr val="FF0000"/>
                </a:solidFill>
                <a:latin typeface="Arial" pitchFamily="34" charset="0"/>
                <a:sym typeface="Wingdings" pitchFamily="2" charset="2"/>
              </a:rPr>
              <a:t>5</a:t>
            </a:r>
            <a:endParaRPr lang="zh-CN" altLang="en-US" b="1" dirty="0">
              <a:solidFill>
                <a:srgbClr val="FF0000"/>
              </a:solidFill>
            </a:endParaRPr>
          </a:p>
        </p:txBody>
      </p:sp>
      <p:sp>
        <p:nvSpPr>
          <p:cNvPr id="43" name="圆角矩形标注 42"/>
          <p:cNvSpPr/>
          <p:nvPr/>
        </p:nvSpPr>
        <p:spPr>
          <a:xfrm>
            <a:off x="6300192" y="4769768"/>
            <a:ext cx="2160240" cy="1008112"/>
          </a:xfrm>
          <a:prstGeom prst="wedgeRoundRectCallout">
            <a:avLst>
              <a:gd name="adj1" fmla="val -94032"/>
              <a:gd name="adj2" fmla="val 42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b="1" dirty="0">
                <a:solidFill>
                  <a:srgbClr val="FF0000"/>
                </a:solidFill>
                <a:latin typeface="黑体" panose="02010609060101010101" pitchFamily="49" charset="-122"/>
                <a:ea typeface="黑体" panose="02010609060101010101" pitchFamily="49" charset="-122"/>
              </a:rPr>
              <a:t>简单选择排序不稳定</a:t>
            </a:r>
          </a:p>
        </p:txBody>
      </p:sp>
      <p:sp>
        <p:nvSpPr>
          <p:cNvPr id="44" name="圆角矩形标注 43"/>
          <p:cNvSpPr/>
          <p:nvPr/>
        </p:nvSpPr>
        <p:spPr>
          <a:xfrm>
            <a:off x="3203848" y="5763071"/>
            <a:ext cx="1512168" cy="446857"/>
          </a:xfrm>
          <a:prstGeom prst="wedgeRoundRectCallout">
            <a:avLst>
              <a:gd name="adj1" fmla="val 42819"/>
              <a:gd name="adj2" fmla="val -14751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a:solidFill>
                  <a:schemeClr val="hlink"/>
                </a:solidFill>
                <a:latin typeface="Arial" pitchFamily="34" charset="0"/>
                <a:sym typeface="Wingdings" pitchFamily="2" charset="2"/>
              </a:rPr>
              <a:t>5` </a:t>
            </a:r>
            <a:r>
              <a:rPr lang="zh-CN" altLang="en-US" b="1" dirty="0">
                <a:solidFill>
                  <a:schemeClr val="hlink"/>
                </a:solidFill>
                <a:latin typeface="Arial" pitchFamily="34" charset="0"/>
                <a:sym typeface="Wingdings" pitchFamily="2" charset="2"/>
              </a:rPr>
              <a:t>落后于</a:t>
            </a:r>
            <a:r>
              <a:rPr lang="zh-CN" altLang="en-US" b="1" dirty="0">
                <a:solidFill>
                  <a:srgbClr val="FF0000"/>
                </a:solidFill>
                <a:latin typeface="Arial" pitchFamily="34" charset="0"/>
                <a:sym typeface="Wingdings" pitchFamily="2" charset="2"/>
              </a:rPr>
              <a:t> </a:t>
            </a:r>
            <a:r>
              <a:rPr lang="en-US" altLang="zh-CN" b="1" dirty="0">
                <a:solidFill>
                  <a:srgbClr val="FF0000"/>
                </a:solidFill>
                <a:latin typeface="Arial" pitchFamily="34" charset="0"/>
                <a:sym typeface="Wingdings" pitchFamily="2" charset="2"/>
              </a:rPr>
              <a:t>5</a:t>
            </a:r>
            <a:endParaRPr lang="zh-CN" altLang="en-US" b="1" dirty="0">
              <a:solidFill>
                <a:srgbClr val="FF0000"/>
              </a:solidFill>
            </a:endParaRPr>
          </a:p>
        </p:txBody>
      </p:sp>
      <p:sp>
        <p:nvSpPr>
          <p:cNvPr id="3" name="圆角矩形标注 2"/>
          <p:cNvSpPr/>
          <p:nvPr/>
        </p:nvSpPr>
        <p:spPr>
          <a:xfrm>
            <a:off x="5148064" y="734889"/>
            <a:ext cx="3816424" cy="1181943"/>
          </a:xfrm>
          <a:prstGeom prst="wedgeRoundRectCallout">
            <a:avLst>
              <a:gd name="adj1" fmla="val -59925"/>
              <a:gd name="adj2" fmla="val -32169"/>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t>对初始已经有序的序列</a:t>
            </a:r>
            <a:endParaRPr lang="en-US" altLang="zh-CN" sz="2400" b="1" dirty="0"/>
          </a:p>
          <a:p>
            <a:pPr algn="ctr"/>
            <a:r>
              <a:rPr lang="zh-CN" altLang="en-US" sz="2400" b="1" dirty="0">
                <a:solidFill>
                  <a:srgbClr val="3333FF"/>
                </a:solidFill>
              </a:rPr>
              <a:t>没有实质性的省时间优势</a:t>
            </a:r>
            <a:r>
              <a:rPr lang="zh-CN" altLang="en-US" sz="2400" b="1" dirty="0"/>
              <a:t>。</a:t>
            </a:r>
            <a:endParaRPr lang="en-US" altLang="zh-CN" sz="2400" b="1" dirty="0"/>
          </a:p>
        </p:txBody>
      </p:sp>
    </p:spTree>
    <p:extLst>
      <p:ext uri="{BB962C8B-B14F-4D97-AF65-F5344CB8AC3E}">
        <p14:creationId xmlns:p14="http://schemas.microsoft.com/office/powerpoint/2010/main" val="3262447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up)">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up)">
                                      <p:cBhvr>
                                        <p:cTn id="21" dur="500"/>
                                        <p:tgtEl>
                                          <p:spTgt spid="2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left)">
                                      <p:cBhvr>
                                        <p:cTn id="26" dur="500"/>
                                        <p:tgtEl>
                                          <p:spTgt spid="3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wipe(left)">
                                      <p:cBhvr>
                                        <p:cTn id="36" dur="500"/>
                                        <p:tgtEl>
                                          <p:spTgt spid="37"/>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wipe(left)">
                                      <p:cBhvr>
                                        <p:cTn id="45" dur="500"/>
                                        <p:tgtEl>
                                          <p:spTgt spid="25"/>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3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0"/>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44"/>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20" grpId="0"/>
      <p:bldP spid="42" grpId="0"/>
      <p:bldP spid="2" grpId="0" animBg="1"/>
      <p:bldP spid="43" grpId="0" animBg="1"/>
      <p:bldP spid="44"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Text Box 2"/>
          <p:cNvSpPr txBox="1">
            <a:spLocks noChangeArrowheads="1"/>
          </p:cNvSpPr>
          <p:nvPr/>
        </p:nvSpPr>
        <p:spPr bwMode="auto">
          <a:xfrm>
            <a:off x="374446" y="385500"/>
            <a:ext cx="52776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00" rIns="144000">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fontAlgn="base" hangingPunct="1">
              <a:spcBef>
                <a:spcPct val="50000"/>
              </a:spcBef>
              <a:spcAft>
                <a:spcPct val="0"/>
              </a:spcAft>
            </a:pPr>
            <a:r>
              <a:rPr kumimoji="1" lang="en-US" altLang="zh-CN" sz="2800" b="1" dirty="0">
                <a:solidFill>
                  <a:srgbClr val="000000"/>
                </a:solidFill>
                <a:sym typeface="Webdings" pitchFamily="18" charset="2"/>
              </a:rPr>
              <a:t>§7.2  </a:t>
            </a:r>
            <a:r>
              <a:rPr kumimoji="1" lang="zh-CN" altLang="en-US" sz="2800" b="1" dirty="0">
                <a:solidFill>
                  <a:srgbClr val="000000"/>
                </a:solidFill>
                <a:sym typeface="Webdings" pitchFamily="18" charset="2"/>
              </a:rPr>
              <a:t>选择排序</a:t>
            </a:r>
            <a:r>
              <a:rPr kumimoji="1" lang="en-US" altLang="zh-CN" sz="2800" b="1" dirty="0">
                <a:solidFill>
                  <a:srgbClr val="000000"/>
                </a:solidFill>
                <a:sym typeface="Webdings" pitchFamily="18" charset="2"/>
              </a:rPr>
              <a:t>-</a:t>
            </a:r>
            <a:r>
              <a:rPr kumimoji="1" lang="zh-CN" altLang="en-US" sz="2400" b="1" dirty="0">
                <a:solidFill>
                  <a:srgbClr val="FF0000"/>
                </a:solidFill>
                <a:latin typeface="黑体" panose="02010609060101010101" pitchFamily="49" charset="-122"/>
                <a:ea typeface="黑体" panose="02010609060101010101" pitchFamily="49" charset="-122"/>
                <a:sym typeface="Webdings" pitchFamily="18" charset="2"/>
              </a:rPr>
              <a:t>堆排序</a:t>
            </a:r>
            <a:endParaRPr kumimoji="1" lang="en-US" altLang="zh-CN" sz="2400" b="1" dirty="0">
              <a:solidFill>
                <a:srgbClr val="FF0000"/>
              </a:solidFill>
              <a:latin typeface="黑体" panose="02010609060101010101" pitchFamily="49" charset="-122"/>
              <a:ea typeface="黑体" panose="02010609060101010101" pitchFamily="49" charset="-122"/>
              <a:sym typeface="Webdings" pitchFamily="18" charset="2"/>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4" name="矩形 33"/>
          <p:cNvSpPr/>
          <p:nvPr/>
        </p:nvSpPr>
        <p:spPr>
          <a:xfrm>
            <a:off x="1043608" y="1644339"/>
            <a:ext cx="7358114" cy="3970318"/>
          </a:xfrm>
          <a:prstGeom prst="rect">
            <a:avLst/>
          </a:prstGeom>
        </p:spPr>
        <p:txBody>
          <a:bodyPr wrap="square">
            <a:spAutoFit/>
          </a:bodyPr>
          <a:lstStyle/>
          <a:p>
            <a:pPr marL="342900" indent="-342900">
              <a:lnSpc>
                <a:spcPct val="150000"/>
              </a:lnSpc>
              <a:buFont typeface="Wingdings"/>
              <a:buChar char="Ø"/>
            </a:pPr>
            <a:r>
              <a:rPr lang="zh-CN" altLang="en-US" sz="2400" b="1" dirty="0"/>
              <a:t>堆排序的核心思想是：利用</a:t>
            </a:r>
            <a:r>
              <a:rPr lang="zh-CN" altLang="en-US" sz="2400" b="1" dirty="0">
                <a:solidFill>
                  <a:srgbClr val="3333FF"/>
                </a:solidFill>
              </a:rPr>
              <a:t>最大堆</a:t>
            </a:r>
            <a:r>
              <a:rPr lang="zh-CN" altLang="en-US" sz="2400" b="1" dirty="0"/>
              <a:t>（或者最小堆）</a:t>
            </a:r>
            <a:r>
              <a:rPr lang="zh-CN" altLang="en-US" sz="2400" b="1" dirty="0">
                <a:solidFill>
                  <a:srgbClr val="FF0000"/>
                </a:solidFill>
              </a:rPr>
              <a:t>“输出”</a:t>
            </a:r>
            <a:r>
              <a:rPr lang="zh-CN" altLang="en-US" sz="2400" b="1" dirty="0">
                <a:solidFill>
                  <a:srgbClr val="3333FF"/>
                </a:solidFill>
              </a:rPr>
              <a:t>堆顶元素</a:t>
            </a:r>
            <a:r>
              <a:rPr lang="zh-CN" altLang="en-US" sz="2400" b="1" dirty="0"/>
              <a:t>，即最大值（或最小值），将剩余元素</a:t>
            </a:r>
            <a:r>
              <a:rPr lang="zh-CN" altLang="en-US" sz="2400" b="1" dirty="0">
                <a:solidFill>
                  <a:srgbClr val="3333FF"/>
                </a:solidFill>
              </a:rPr>
              <a:t>重新生成最大堆</a:t>
            </a:r>
            <a:r>
              <a:rPr lang="zh-CN" altLang="en-US" sz="2400" b="1" dirty="0"/>
              <a:t>（或者最小堆），继续输出堆顶元素，</a:t>
            </a:r>
            <a:r>
              <a:rPr lang="zh-CN" altLang="en-US" sz="2400" b="1" dirty="0">
                <a:solidFill>
                  <a:srgbClr val="3333FF"/>
                </a:solidFill>
              </a:rPr>
              <a:t>重复此过程</a:t>
            </a:r>
            <a:r>
              <a:rPr lang="zh-CN" altLang="en-US" sz="2400" b="1" dirty="0"/>
              <a:t>，直到全部元素都已输出，得到的</a:t>
            </a:r>
            <a:r>
              <a:rPr lang="zh-CN" altLang="en-US" sz="2400" b="1" dirty="0">
                <a:solidFill>
                  <a:srgbClr val="FF0000"/>
                </a:solidFill>
              </a:rPr>
              <a:t>“输出”</a:t>
            </a:r>
            <a:r>
              <a:rPr lang="zh-CN" altLang="en-US" sz="2400" b="1" dirty="0"/>
              <a:t>元素序列即为有序序列。</a:t>
            </a:r>
            <a:endParaRPr lang="en-US" altLang="zh-CN" sz="2400" b="1" dirty="0"/>
          </a:p>
          <a:p>
            <a:pPr marL="342900" indent="-342900">
              <a:lnSpc>
                <a:spcPct val="150000"/>
              </a:lnSpc>
              <a:buFont typeface="Wingdings"/>
              <a:buChar char="Ø"/>
            </a:pPr>
            <a:r>
              <a:rPr lang="zh-CN" altLang="en-US" sz="2400" b="1" dirty="0"/>
              <a:t>算法实现：先建最大堆</a:t>
            </a:r>
            <a:r>
              <a:rPr lang="en-US" altLang="zh-CN" sz="2400" b="1" dirty="0">
                <a:sym typeface="Wingdings" panose="05000000000000000000" pitchFamily="2" charset="2"/>
              </a:rPr>
              <a:t> </a:t>
            </a:r>
            <a:r>
              <a:rPr lang="zh-CN" altLang="en-US" sz="2400" b="1" dirty="0">
                <a:sym typeface="Wingdings" panose="05000000000000000000" pitchFamily="2" charset="2"/>
              </a:rPr>
              <a:t>堆顶元素和堆的最后一个元素调换</a:t>
            </a:r>
            <a:r>
              <a:rPr lang="en-US" altLang="zh-CN" sz="2400" b="1" dirty="0">
                <a:sym typeface="Wingdings" panose="05000000000000000000" pitchFamily="2" charset="2"/>
              </a:rPr>
              <a:t> </a:t>
            </a:r>
            <a:r>
              <a:rPr lang="zh-CN" altLang="en-US" sz="2400" b="1" dirty="0">
                <a:sym typeface="Wingdings" panose="05000000000000000000" pitchFamily="2" charset="2"/>
              </a:rPr>
              <a:t>从堆顶元素自上而下调整为最大堆</a:t>
            </a:r>
            <a:endParaRPr lang="en-US" altLang="zh-CN" sz="2400" b="1" dirty="0"/>
          </a:p>
        </p:txBody>
      </p:sp>
      <p:sp>
        <p:nvSpPr>
          <p:cNvPr id="35" name="TextBox 34"/>
          <p:cNvSpPr txBox="1"/>
          <p:nvPr/>
        </p:nvSpPr>
        <p:spPr>
          <a:xfrm>
            <a:off x="893705" y="1052736"/>
            <a:ext cx="4974439"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sym typeface="Wingdings" pitchFamily="2" charset="2"/>
              </a:rPr>
              <a:t>7.2.2  </a:t>
            </a:r>
            <a:r>
              <a:rPr lang="zh-CN" altLang="en-US" sz="2400" b="1" dirty="0">
                <a:latin typeface="Times New Roman" panose="02020603050405020304" pitchFamily="18" charset="0"/>
                <a:cs typeface="Times New Roman" panose="02020603050405020304" pitchFamily="18" charset="0"/>
                <a:sym typeface="Wingdings" pitchFamily="2" charset="2"/>
              </a:rPr>
              <a:t>堆排序（属于选择排序大类）</a:t>
            </a:r>
            <a:endParaRPr lang="en-US" altLang="zh-CN" sz="2400" b="1" dirty="0">
              <a:latin typeface="Times New Roman" panose="02020603050405020304" pitchFamily="18" charset="0"/>
              <a:cs typeface="Times New Roman" panose="02020603050405020304" pitchFamily="18" charset="0"/>
            </a:endParaRPr>
          </a:p>
        </p:txBody>
      </p:sp>
      <p:sp>
        <p:nvSpPr>
          <p:cNvPr id="9" name="圆角矩形标注 8"/>
          <p:cNvSpPr/>
          <p:nvPr/>
        </p:nvSpPr>
        <p:spPr>
          <a:xfrm>
            <a:off x="743628" y="5614657"/>
            <a:ext cx="2388212" cy="766671"/>
          </a:xfrm>
          <a:prstGeom prst="wedgeRoundRectCallout">
            <a:avLst>
              <a:gd name="adj1" fmla="val 60223"/>
              <a:gd name="adj2" fmla="val -14215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solidFill>
                  <a:srgbClr val="FF0000"/>
                </a:solidFill>
                <a:latin typeface="黑体" panose="02010609060101010101" pitchFamily="49" charset="-122"/>
                <a:ea typeface="黑体" panose="02010609060101010101" pitchFamily="49" charset="-122"/>
              </a:rPr>
              <a:t>将待排序的排序码调整为初始最大堆</a:t>
            </a:r>
          </a:p>
        </p:txBody>
      </p:sp>
    </p:spTree>
    <p:extLst>
      <p:ext uri="{BB962C8B-B14F-4D97-AF65-F5344CB8AC3E}">
        <p14:creationId xmlns:p14="http://schemas.microsoft.com/office/powerpoint/2010/main" val="977128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strips(downRight)">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4">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p:cNvGrpSpPr/>
          <p:nvPr/>
        </p:nvGrpSpPr>
        <p:grpSpPr>
          <a:xfrm>
            <a:off x="571472" y="642918"/>
            <a:ext cx="3714776" cy="2921792"/>
            <a:chOff x="1142976" y="1214422"/>
            <a:chExt cx="3714776" cy="2921792"/>
          </a:xfrm>
        </p:grpSpPr>
        <p:sp>
          <p:nvSpPr>
            <p:cNvPr id="389" name="Oval 398"/>
            <p:cNvSpPr>
              <a:spLocks noChangeArrowheads="1"/>
            </p:cNvSpPr>
            <p:nvPr/>
          </p:nvSpPr>
          <p:spPr bwMode="auto">
            <a:xfrm>
              <a:off x="2928926" y="1214422"/>
              <a:ext cx="561769" cy="53337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alibri" pitchFamily="34" charset="0"/>
                  <a:ea typeface="宋体" pitchFamily="2" charset="-122"/>
                </a:rPr>
                <a:t>99</a:t>
              </a:r>
              <a:endParaRPr kumimoji="0" lang="zh-CN" altLang="zh-CN" sz="1600" b="1" i="0" u="none" strike="noStrike" cap="none" normalizeH="0" baseline="0">
                <a:ln>
                  <a:noFill/>
                </a:ln>
                <a:solidFill>
                  <a:schemeClr val="tx1"/>
                </a:solidFill>
                <a:effectLst/>
                <a:latin typeface="Arial" pitchFamily="34" charset="0"/>
                <a:ea typeface="宋体" pitchFamily="2" charset="-122"/>
              </a:endParaRPr>
            </a:p>
          </p:txBody>
        </p:sp>
        <p:sp>
          <p:nvSpPr>
            <p:cNvPr id="390" name="Oval 399"/>
            <p:cNvSpPr>
              <a:spLocks noChangeArrowheads="1"/>
            </p:cNvSpPr>
            <p:nvPr/>
          </p:nvSpPr>
          <p:spPr bwMode="auto">
            <a:xfrm>
              <a:off x="2129504" y="2020933"/>
              <a:ext cx="560828" cy="53337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alibri" pitchFamily="34" charset="0"/>
                  <a:ea typeface="宋体" pitchFamily="2" charset="-122"/>
                </a:rPr>
                <a:t>66</a:t>
              </a:r>
              <a:endParaRPr kumimoji="0" lang="zh-CN" altLang="zh-CN" sz="1600" b="1" i="0" u="none" strike="noStrike" cap="none" normalizeH="0" baseline="0">
                <a:ln>
                  <a:noFill/>
                </a:ln>
                <a:solidFill>
                  <a:schemeClr val="tx1"/>
                </a:solidFill>
                <a:effectLst/>
                <a:latin typeface="Arial" pitchFamily="34" charset="0"/>
                <a:ea typeface="宋体" pitchFamily="2" charset="-122"/>
              </a:endParaRPr>
            </a:p>
          </p:txBody>
        </p:sp>
        <p:sp>
          <p:nvSpPr>
            <p:cNvPr id="391" name="Oval 400"/>
            <p:cNvSpPr>
              <a:spLocks noChangeArrowheads="1"/>
            </p:cNvSpPr>
            <p:nvPr/>
          </p:nvSpPr>
          <p:spPr bwMode="auto">
            <a:xfrm>
              <a:off x="3722461" y="2020933"/>
              <a:ext cx="563787" cy="53337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alibri" pitchFamily="34" charset="0"/>
                  <a:ea typeface="宋体" pitchFamily="2" charset="-122"/>
                </a:rPr>
                <a:t>45</a:t>
              </a:r>
              <a:endParaRPr kumimoji="0" lang="zh-CN" altLang="zh-CN" sz="1600" b="1" i="0" u="none" strike="noStrike" cap="none" normalizeH="0" baseline="0">
                <a:ln>
                  <a:noFill/>
                </a:ln>
                <a:solidFill>
                  <a:schemeClr val="tx1"/>
                </a:solidFill>
                <a:effectLst/>
                <a:latin typeface="Arial" pitchFamily="34" charset="0"/>
                <a:ea typeface="宋体" pitchFamily="2" charset="-122"/>
              </a:endParaRPr>
            </a:p>
          </p:txBody>
        </p:sp>
        <p:sp>
          <p:nvSpPr>
            <p:cNvPr id="392" name="AutoShape 401"/>
            <p:cNvSpPr>
              <a:spLocks noChangeShapeType="1"/>
            </p:cNvSpPr>
            <p:nvPr/>
          </p:nvSpPr>
          <p:spPr bwMode="auto">
            <a:xfrm flipH="1">
              <a:off x="2571735" y="1643050"/>
              <a:ext cx="428627" cy="42862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393" name="AutoShape 402"/>
            <p:cNvSpPr>
              <a:spLocks noChangeShapeType="1"/>
            </p:cNvSpPr>
            <p:nvPr/>
          </p:nvSpPr>
          <p:spPr bwMode="auto">
            <a:xfrm>
              <a:off x="3428992" y="1643050"/>
              <a:ext cx="428628" cy="42862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394" name="Oval 403"/>
            <p:cNvSpPr>
              <a:spLocks noChangeArrowheads="1"/>
            </p:cNvSpPr>
            <p:nvPr/>
          </p:nvSpPr>
          <p:spPr bwMode="auto">
            <a:xfrm>
              <a:off x="2512896" y="2764845"/>
              <a:ext cx="556926" cy="53337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alibri" pitchFamily="34" charset="0"/>
                  <a:ea typeface="宋体" pitchFamily="2" charset="-122"/>
                </a:rPr>
                <a:t>37</a:t>
              </a:r>
              <a:endParaRPr kumimoji="0" lang="zh-CN" altLang="zh-CN" sz="1600" b="1" i="0" u="none" strike="noStrike" cap="none" normalizeH="0" baseline="0" dirty="0">
                <a:ln>
                  <a:noFill/>
                </a:ln>
                <a:solidFill>
                  <a:schemeClr val="tx1"/>
                </a:solidFill>
                <a:effectLst/>
                <a:latin typeface="Arial" pitchFamily="34" charset="0"/>
                <a:ea typeface="宋体" pitchFamily="2" charset="-122"/>
              </a:endParaRPr>
            </a:p>
          </p:txBody>
        </p:sp>
        <p:sp>
          <p:nvSpPr>
            <p:cNvPr id="395" name="Oval 404"/>
            <p:cNvSpPr>
              <a:spLocks noChangeArrowheads="1"/>
            </p:cNvSpPr>
            <p:nvPr/>
          </p:nvSpPr>
          <p:spPr bwMode="auto">
            <a:xfrm>
              <a:off x="3286116" y="2824183"/>
              <a:ext cx="560828" cy="53337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alibri" pitchFamily="34" charset="0"/>
                  <a:ea typeface="宋体" pitchFamily="2" charset="-122"/>
                </a:rPr>
                <a:t>10</a:t>
              </a:r>
              <a:endParaRPr kumimoji="0" lang="zh-CN" altLang="zh-CN" sz="1600" b="1" i="0" u="none" strike="noStrike" cap="none" normalizeH="0" baseline="0">
                <a:ln>
                  <a:noFill/>
                </a:ln>
                <a:solidFill>
                  <a:schemeClr val="tx1"/>
                </a:solidFill>
                <a:effectLst/>
                <a:latin typeface="Arial" pitchFamily="34" charset="0"/>
                <a:ea typeface="宋体" pitchFamily="2" charset="-122"/>
              </a:endParaRPr>
            </a:p>
          </p:txBody>
        </p:sp>
        <p:sp>
          <p:nvSpPr>
            <p:cNvPr id="396" name="Oval 405"/>
            <p:cNvSpPr>
              <a:spLocks noChangeArrowheads="1"/>
            </p:cNvSpPr>
            <p:nvPr/>
          </p:nvSpPr>
          <p:spPr bwMode="auto">
            <a:xfrm>
              <a:off x="1610110" y="2764845"/>
              <a:ext cx="562845" cy="53337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alibri" pitchFamily="34" charset="0"/>
                  <a:ea typeface="宋体" pitchFamily="2" charset="-122"/>
                </a:rPr>
                <a:t>33</a:t>
              </a:r>
              <a:endParaRPr kumimoji="0" lang="zh-CN" altLang="zh-CN" sz="1600" b="1" i="0" u="none" strike="noStrike" cap="none" normalizeH="0" baseline="0">
                <a:ln>
                  <a:noFill/>
                </a:ln>
                <a:solidFill>
                  <a:schemeClr val="tx1"/>
                </a:solidFill>
                <a:effectLst/>
                <a:latin typeface="Arial" pitchFamily="34" charset="0"/>
                <a:ea typeface="宋体" pitchFamily="2" charset="-122"/>
              </a:endParaRPr>
            </a:p>
          </p:txBody>
        </p:sp>
        <p:sp>
          <p:nvSpPr>
            <p:cNvPr id="397" name="Oval 406"/>
            <p:cNvSpPr>
              <a:spLocks noChangeArrowheads="1"/>
            </p:cNvSpPr>
            <p:nvPr/>
          </p:nvSpPr>
          <p:spPr bwMode="auto">
            <a:xfrm>
              <a:off x="4298001" y="2764845"/>
              <a:ext cx="559751" cy="53337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alibri" pitchFamily="34" charset="0"/>
                  <a:ea typeface="宋体" pitchFamily="2" charset="-122"/>
                </a:rPr>
                <a:t>22</a:t>
              </a:r>
              <a:endParaRPr kumimoji="0" lang="zh-CN" altLang="zh-CN" sz="1600" b="1" i="0" u="none" strike="noStrike" cap="none" normalizeH="0" baseline="0">
                <a:ln>
                  <a:noFill/>
                </a:ln>
                <a:solidFill>
                  <a:schemeClr val="tx1"/>
                </a:solidFill>
                <a:effectLst/>
                <a:latin typeface="Arial" pitchFamily="34" charset="0"/>
                <a:ea typeface="宋体" pitchFamily="2" charset="-122"/>
              </a:endParaRPr>
            </a:p>
          </p:txBody>
        </p:sp>
        <p:sp>
          <p:nvSpPr>
            <p:cNvPr id="398" name="AutoShape 407"/>
            <p:cNvSpPr>
              <a:spLocks noChangeShapeType="1"/>
            </p:cNvSpPr>
            <p:nvPr/>
          </p:nvSpPr>
          <p:spPr bwMode="auto">
            <a:xfrm flipH="1">
              <a:off x="2000230" y="2500306"/>
              <a:ext cx="214316" cy="28575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399" name="AutoShape 408"/>
            <p:cNvSpPr>
              <a:spLocks noChangeShapeType="1"/>
            </p:cNvSpPr>
            <p:nvPr/>
          </p:nvSpPr>
          <p:spPr bwMode="auto">
            <a:xfrm>
              <a:off x="2591726" y="2477365"/>
              <a:ext cx="184297" cy="28748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400" name="AutoShape 409"/>
            <p:cNvSpPr>
              <a:spLocks noChangeShapeType="1"/>
            </p:cNvSpPr>
            <p:nvPr/>
          </p:nvSpPr>
          <p:spPr bwMode="auto">
            <a:xfrm flipH="1">
              <a:off x="3714744" y="2500306"/>
              <a:ext cx="160621" cy="36539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401" name="AutoShape 410"/>
            <p:cNvSpPr>
              <a:spLocks noChangeShapeType="1"/>
            </p:cNvSpPr>
            <p:nvPr/>
          </p:nvSpPr>
          <p:spPr bwMode="auto">
            <a:xfrm>
              <a:off x="4214810" y="2500306"/>
              <a:ext cx="285752" cy="29492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402" name="Oval 411"/>
            <p:cNvSpPr>
              <a:spLocks noChangeArrowheads="1"/>
            </p:cNvSpPr>
            <p:nvPr/>
          </p:nvSpPr>
          <p:spPr bwMode="auto">
            <a:xfrm>
              <a:off x="1142976" y="3605874"/>
              <a:ext cx="558810" cy="53034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alibri" pitchFamily="34" charset="0"/>
                  <a:ea typeface="宋体" pitchFamily="2" charset="-122"/>
                </a:rPr>
                <a:t>13</a:t>
              </a:r>
              <a:endParaRPr kumimoji="0" lang="zh-CN" altLang="zh-CN" sz="1600" b="1" i="0" u="none" strike="noStrike" cap="none" normalizeH="0" baseline="0">
                <a:ln>
                  <a:noFill/>
                </a:ln>
                <a:solidFill>
                  <a:schemeClr val="tx1"/>
                </a:solidFill>
                <a:effectLst/>
                <a:latin typeface="Arial" pitchFamily="34" charset="0"/>
                <a:ea typeface="宋体" pitchFamily="2" charset="-122"/>
              </a:endParaRPr>
            </a:p>
          </p:txBody>
        </p:sp>
        <p:sp>
          <p:nvSpPr>
            <p:cNvPr id="403" name="AutoShape 412"/>
            <p:cNvSpPr>
              <a:spLocks noChangeShapeType="1"/>
            </p:cNvSpPr>
            <p:nvPr/>
          </p:nvSpPr>
          <p:spPr bwMode="auto">
            <a:xfrm flipH="1">
              <a:off x="1500164" y="3286124"/>
              <a:ext cx="214315" cy="31988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grpSp>
      <p:grpSp>
        <p:nvGrpSpPr>
          <p:cNvPr id="47" name="组合 46"/>
          <p:cNvGrpSpPr/>
          <p:nvPr/>
        </p:nvGrpSpPr>
        <p:grpSpPr>
          <a:xfrm>
            <a:off x="4643438" y="642918"/>
            <a:ext cx="3786214" cy="2887379"/>
            <a:chOff x="4714876" y="970249"/>
            <a:chExt cx="3786214" cy="2887379"/>
          </a:xfrm>
        </p:grpSpPr>
        <p:sp>
          <p:nvSpPr>
            <p:cNvPr id="2" name="Oval 411"/>
            <p:cNvSpPr>
              <a:spLocks noChangeArrowheads="1"/>
            </p:cNvSpPr>
            <p:nvPr/>
          </p:nvSpPr>
          <p:spPr bwMode="auto">
            <a:xfrm>
              <a:off x="4714876" y="3327703"/>
              <a:ext cx="558675" cy="529925"/>
            </a:xfrm>
            <a:prstGeom prst="ellipse">
              <a:avLst/>
            </a:prstGeom>
            <a:solidFill>
              <a:srgbClr val="80808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Calibri" pitchFamily="34" charset="0"/>
                  <a:ea typeface="宋体" pitchFamily="2" charset="-122"/>
                </a:rPr>
                <a:t>99</a:t>
              </a:r>
              <a:endParaRPr kumimoji="0" lang="zh-CN" altLang="zh-CN" sz="1600" b="1" i="0" u="none" strike="noStrike" cap="none" normalizeH="0" baseline="0">
                <a:ln>
                  <a:noFill/>
                </a:ln>
                <a:solidFill>
                  <a:schemeClr val="tx1"/>
                </a:solidFill>
                <a:effectLst/>
                <a:latin typeface="Arial" pitchFamily="34" charset="0"/>
                <a:ea typeface="宋体" pitchFamily="2" charset="-122"/>
              </a:endParaRPr>
            </a:p>
          </p:txBody>
        </p:sp>
        <p:sp>
          <p:nvSpPr>
            <p:cNvPr id="3" name="AutoShape 412"/>
            <p:cNvSpPr>
              <a:spLocks noChangeShapeType="1"/>
            </p:cNvSpPr>
            <p:nvPr/>
          </p:nvSpPr>
          <p:spPr bwMode="auto">
            <a:xfrm flipH="1">
              <a:off x="5143504" y="3013927"/>
              <a:ext cx="236241" cy="38521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33" name="Oval 398"/>
            <p:cNvSpPr>
              <a:spLocks noChangeArrowheads="1"/>
            </p:cNvSpPr>
            <p:nvPr/>
          </p:nvSpPr>
          <p:spPr bwMode="auto">
            <a:xfrm>
              <a:off x="6572264" y="970249"/>
              <a:ext cx="561769" cy="533379"/>
            </a:xfrm>
            <a:prstGeom prst="ellipse">
              <a:avLst/>
            </a:prstGeom>
            <a:solidFill>
              <a:schemeClr val="accent6">
                <a:lumMod val="20000"/>
                <a:lumOff val="80000"/>
              </a:scheme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alibri" pitchFamily="34" charset="0"/>
                  <a:ea typeface="宋体" pitchFamily="2" charset="-122"/>
                </a:rPr>
                <a:t>13</a:t>
              </a:r>
              <a:endParaRPr kumimoji="0" lang="zh-CN" altLang="zh-CN" sz="1600" b="1" i="0" u="none" strike="noStrike" cap="none" normalizeH="0" baseline="0" dirty="0">
                <a:ln>
                  <a:noFill/>
                </a:ln>
                <a:solidFill>
                  <a:schemeClr val="tx1"/>
                </a:solidFill>
                <a:effectLst/>
                <a:latin typeface="Arial" pitchFamily="34" charset="0"/>
                <a:ea typeface="宋体" pitchFamily="2" charset="-122"/>
              </a:endParaRPr>
            </a:p>
          </p:txBody>
        </p:sp>
        <p:sp>
          <p:nvSpPr>
            <p:cNvPr id="34" name="Oval 399"/>
            <p:cNvSpPr>
              <a:spLocks noChangeArrowheads="1"/>
            </p:cNvSpPr>
            <p:nvPr/>
          </p:nvSpPr>
          <p:spPr bwMode="auto">
            <a:xfrm>
              <a:off x="5772842" y="1776760"/>
              <a:ext cx="560828" cy="53337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alibri" pitchFamily="34" charset="0"/>
                  <a:ea typeface="宋体" pitchFamily="2" charset="-122"/>
                </a:rPr>
                <a:t>66</a:t>
              </a:r>
              <a:endParaRPr kumimoji="0" lang="zh-CN" altLang="zh-CN" sz="1600" b="1" i="0" u="none" strike="noStrike" cap="none" normalizeH="0" baseline="0">
                <a:ln>
                  <a:noFill/>
                </a:ln>
                <a:solidFill>
                  <a:schemeClr val="tx1"/>
                </a:solidFill>
                <a:effectLst/>
                <a:latin typeface="Arial" pitchFamily="34" charset="0"/>
                <a:ea typeface="宋体" pitchFamily="2" charset="-122"/>
              </a:endParaRPr>
            </a:p>
          </p:txBody>
        </p:sp>
        <p:sp>
          <p:nvSpPr>
            <p:cNvPr id="35" name="Oval 400"/>
            <p:cNvSpPr>
              <a:spLocks noChangeArrowheads="1"/>
            </p:cNvSpPr>
            <p:nvPr/>
          </p:nvSpPr>
          <p:spPr bwMode="auto">
            <a:xfrm>
              <a:off x="7365799" y="1776760"/>
              <a:ext cx="563787" cy="53337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alibri" pitchFamily="34" charset="0"/>
                  <a:ea typeface="宋体" pitchFamily="2" charset="-122"/>
                </a:rPr>
                <a:t>45</a:t>
              </a:r>
              <a:endParaRPr kumimoji="0" lang="zh-CN" altLang="zh-CN" sz="1600" b="1" i="0" u="none" strike="noStrike" cap="none" normalizeH="0" baseline="0">
                <a:ln>
                  <a:noFill/>
                </a:ln>
                <a:solidFill>
                  <a:schemeClr val="tx1"/>
                </a:solidFill>
                <a:effectLst/>
                <a:latin typeface="Arial" pitchFamily="34" charset="0"/>
                <a:ea typeface="宋体" pitchFamily="2" charset="-122"/>
              </a:endParaRPr>
            </a:p>
          </p:txBody>
        </p:sp>
        <p:sp>
          <p:nvSpPr>
            <p:cNvPr id="36" name="AutoShape 401"/>
            <p:cNvSpPr>
              <a:spLocks noChangeShapeType="1"/>
            </p:cNvSpPr>
            <p:nvPr/>
          </p:nvSpPr>
          <p:spPr bwMode="auto">
            <a:xfrm flipH="1">
              <a:off x="6215073" y="1398877"/>
              <a:ext cx="428627" cy="42862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37" name="AutoShape 402"/>
            <p:cNvSpPr>
              <a:spLocks noChangeShapeType="1"/>
            </p:cNvSpPr>
            <p:nvPr/>
          </p:nvSpPr>
          <p:spPr bwMode="auto">
            <a:xfrm>
              <a:off x="7072330" y="1398877"/>
              <a:ext cx="428628" cy="42862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38" name="Oval 403"/>
            <p:cNvSpPr>
              <a:spLocks noChangeArrowheads="1"/>
            </p:cNvSpPr>
            <p:nvPr/>
          </p:nvSpPr>
          <p:spPr bwMode="auto">
            <a:xfrm>
              <a:off x="6156234" y="2520672"/>
              <a:ext cx="556926" cy="53337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alibri" pitchFamily="34" charset="0"/>
                  <a:ea typeface="宋体" pitchFamily="2" charset="-122"/>
                </a:rPr>
                <a:t>37</a:t>
              </a:r>
              <a:endParaRPr kumimoji="0" lang="zh-CN" altLang="zh-CN" sz="1600" b="1" i="0" u="none" strike="noStrike" cap="none" normalizeH="0" baseline="0" dirty="0">
                <a:ln>
                  <a:noFill/>
                </a:ln>
                <a:solidFill>
                  <a:schemeClr val="tx1"/>
                </a:solidFill>
                <a:effectLst/>
                <a:latin typeface="Arial" pitchFamily="34" charset="0"/>
                <a:ea typeface="宋体" pitchFamily="2" charset="-122"/>
              </a:endParaRPr>
            </a:p>
          </p:txBody>
        </p:sp>
        <p:sp>
          <p:nvSpPr>
            <p:cNvPr id="39" name="Oval 404"/>
            <p:cNvSpPr>
              <a:spLocks noChangeArrowheads="1"/>
            </p:cNvSpPr>
            <p:nvPr/>
          </p:nvSpPr>
          <p:spPr bwMode="auto">
            <a:xfrm>
              <a:off x="6929454" y="2580010"/>
              <a:ext cx="560828" cy="53337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alibri" pitchFamily="34" charset="0"/>
                  <a:ea typeface="宋体" pitchFamily="2" charset="-122"/>
                </a:rPr>
                <a:t>10</a:t>
              </a:r>
              <a:endParaRPr kumimoji="0" lang="zh-CN" altLang="zh-CN" sz="1600" b="1" i="0" u="none" strike="noStrike" cap="none" normalizeH="0" baseline="0">
                <a:ln>
                  <a:noFill/>
                </a:ln>
                <a:solidFill>
                  <a:schemeClr val="tx1"/>
                </a:solidFill>
                <a:effectLst/>
                <a:latin typeface="Arial" pitchFamily="34" charset="0"/>
                <a:ea typeface="宋体" pitchFamily="2" charset="-122"/>
              </a:endParaRPr>
            </a:p>
          </p:txBody>
        </p:sp>
        <p:sp>
          <p:nvSpPr>
            <p:cNvPr id="40" name="Oval 405"/>
            <p:cNvSpPr>
              <a:spLocks noChangeArrowheads="1"/>
            </p:cNvSpPr>
            <p:nvPr/>
          </p:nvSpPr>
          <p:spPr bwMode="auto">
            <a:xfrm>
              <a:off x="5253448" y="2520672"/>
              <a:ext cx="562845" cy="53337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alibri" pitchFamily="34" charset="0"/>
                  <a:ea typeface="宋体" pitchFamily="2" charset="-122"/>
                </a:rPr>
                <a:t>33</a:t>
              </a:r>
              <a:endParaRPr kumimoji="0" lang="zh-CN" altLang="zh-CN" sz="1600" b="1" i="0" u="none" strike="noStrike" cap="none" normalizeH="0" baseline="0">
                <a:ln>
                  <a:noFill/>
                </a:ln>
                <a:solidFill>
                  <a:schemeClr val="tx1"/>
                </a:solidFill>
                <a:effectLst/>
                <a:latin typeface="Arial" pitchFamily="34" charset="0"/>
                <a:ea typeface="宋体" pitchFamily="2" charset="-122"/>
              </a:endParaRPr>
            </a:p>
          </p:txBody>
        </p:sp>
        <p:sp>
          <p:nvSpPr>
            <p:cNvPr id="41" name="Oval 406"/>
            <p:cNvSpPr>
              <a:spLocks noChangeArrowheads="1"/>
            </p:cNvSpPr>
            <p:nvPr/>
          </p:nvSpPr>
          <p:spPr bwMode="auto">
            <a:xfrm>
              <a:off x="7941339" y="2520672"/>
              <a:ext cx="559751" cy="53337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alibri" pitchFamily="34" charset="0"/>
                  <a:ea typeface="宋体" pitchFamily="2" charset="-122"/>
                </a:rPr>
                <a:t>22</a:t>
              </a:r>
              <a:endParaRPr kumimoji="0" lang="zh-CN" altLang="zh-CN" sz="1600" b="1" i="0" u="none" strike="noStrike" cap="none" normalizeH="0" baseline="0">
                <a:ln>
                  <a:noFill/>
                </a:ln>
                <a:solidFill>
                  <a:schemeClr val="tx1"/>
                </a:solidFill>
                <a:effectLst/>
                <a:latin typeface="Arial" pitchFamily="34" charset="0"/>
                <a:ea typeface="宋体" pitchFamily="2" charset="-122"/>
              </a:endParaRPr>
            </a:p>
          </p:txBody>
        </p:sp>
        <p:sp>
          <p:nvSpPr>
            <p:cNvPr id="42" name="AutoShape 407"/>
            <p:cNvSpPr>
              <a:spLocks noChangeShapeType="1"/>
            </p:cNvSpPr>
            <p:nvPr/>
          </p:nvSpPr>
          <p:spPr bwMode="auto">
            <a:xfrm flipH="1">
              <a:off x="5643568" y="2256133"/>
              <a:ext cx="214316" cy="28575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43" name="AutoShape 408"/>
            <p:cNvSpPr>
              <a:spLocks noChangeShapeType="1"/>
            </p:cNvSpPr>
            <p:nvPr/>
          </p:nvSpPr>
          <p:spPr bwMode="auto">
            <a:xfrm>
              <a:off x="6235064" y="2233192"/>
              <a:ext cx="184297" cy="28748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44" name="AutoShape 409"/>
            <p:cNvSpPr>
              <a:spLocks noChangeShapeType="1"/>
            </p:cNvSpPr>
            <p:nvPr/>
          </p:nvSpPr>
          <p:spPr bwMode="auto">
            <a:xfrm flipH="1">
              <a:off x="7358082" y="2256133"/>
              <a:ext cx="160621" cy="36539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45" name="AutoShape 410"/>
            <p:cNvSpPr>
              <a:spLocks noChangeShapeType="1"/>
            </p:cNvSpPr>
            <p:nvPr/>
          </p:nvSpPr>
          <p:spPr bwMode="auto">
            <a:xfrm>
              <a:off x="7858148" y="2256133"/>
              <a:ext cx="285752" cy="29492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grpSp>
      <p:grpSp>
        <p:nvGrpSpPr>
          <p:cNvPr id="48" name="组合 47"/>
          <p:cNvGrpSpPr/>
          <p:nvPr/>
        </p:nvGrpSpPr>
        <p:grpSpPr>
          <a:xfrm>
            <a:off x="641770" y="3429000"/>
            <a:ext cx="3786214" cy="2887379"/>
            <a:chOff x="4714876" y="970249"/>
            <a:chExt cx="3786214" cy="2887379"/>
          </a:xfrm>
        </p:grpSpPr>
        <p:sp>
          <p:nvSpPr>
            <p:cNvPr id="49" name="Oval 411"/>
            <p:cNvSpPr>
              <a:spLocks noChangeArrowheads="1"/>
            </p:cNvSpPr>
            <p:nvPr/>
          </p:nvSpPr>
          <p:spPr bwMode="auto">
            <a:xfrm>
              <a:off x="4714876" y="3327703"/>
              <a:ext cx="558675" cy="529925"/>
            </a:xfrm>
            <a:prstGeom prst="ellipse">
              <a:avLst/>
            </a:prstGeom>
            <a:solidFill>
              <a:srgbClr val="80808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Calibri" pitchFamily="34" charset="0"/>
                  <a:ea typeface="宋体" pitchFamily="2" charset="-122"/>
                </a:rPr>
                <a:t>99</a:t>
              </a:r>
              <a:endParaRPr kumimoji="0" lang="zh-CN" altLang="zh-CN" sz="1600" b="1" i="0" u="none" strike="noStrike" cap="none" normalizeH="0" baseline="0">
                <a:ln>
                  <a:noFill/>
                </a:ln>
                <a:solidFill>
                  <a:schemeClr val="tx1"/>
                </a:solidFill>
                <a:effectLst/>
                <a:latin typeface="Arial" pitchFamily="34" charset="0"/>
                <a:ea typeface="宋体" pitchFamily="2" charset="-122"/>
              </a:endParaRPr>
            </a:p>
          </p:txBody>
        </p:sp>
        <p:sp>
          <p:nvSpPr>
            <p:cNvPr id="50" name="AutoShape 412"/>
            <p:cNvSpPr>
              <a:spLocks noChangeShapeType="1"/>
            </p:cNvSpPr>
            <p:nvPr/>
          </p:nvSpPr>
          <p:spPr bwMode="auto">
            <a:xfrm flipH="1">
              <a:off x="5143504" y="3013927"/>
              <a:ext cx="236241" cy="38521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51" name="Oval 398"/>
            <p:cNvSpPr>
              <a:spLocks noChangeArrowheads="1"/>
            </p:cNvSpPr>
            <p:nvPr/>
          </p:nvSpPr>
          <p:spPr bwMode="auto">
            <a:xfrm>
              <a:off x="6572264" y="970249"/>
              <a:ext cx="561769" cy="533379"/>
            </a:xfrm>
            <a:prstGeom prst="ellipse">
              <a:avLst/>
            </a:prstGeom>
            <a:solidFill>
              <a:schemeClr val="accent3"/>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alibri" pitchFamily="34" charset="0"/>
                  <a:ea typeface="宋体" pitchFamily="2" charset="-122"/>
                </a:rPr>
                <a:t>66</a:t>
              </a:r>
              <a:endParaRPr kumimoji="0" lang="zh-CN" altLang="zh-CN" sz="1600" b="1" i="0" u="none" strike="noStrike" cap="none" normalizeH="0" baseline="0" dirty="0">
                <a:ln>
                  <a:noFill/>
                </a:ln>
                <a:solidFill>
                  <a:schemeClr val="tx1"/>
                </a:solidFill>
                <a:effectLst/>
                <a:latin typeface="Arial" pitchFamily="34" charset="0"/>
                <a:ea typeface="宋体" pitchFamily="2" charset="-122"/>
              </a:endParaRPr>
            </a:p>
          </p:txBody>
        </p:sp>
        <p:sp>
          <p:nvSpPr>
            <p:cNvPr id="52" name="Oval 399"/>
            <p:cNvSpPr>
              <a:spLocks noChangeArrowheads="1"/>
            </p:cNvSpPr>
            <p:nvPr/>
          </p:nvSpPr>
          <p:spPr bwMode="auto">
            <a:xfrm>
              <a:off x="5772842" y="1776760"/>
              <a:ext cx="560828" cy="53337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alibri" pitchFamily="34" charset="0"/>
                  <a:ea typeface="宋体" pitchFamily="2" charset="-122"/>
                </a:rPr>
                <a:t>37</a:t>
              </a:r>
              <a:endParaRPr kumimoji="0" lang="zh-CN" altLang="zh-CN" sz="1600" b="1" i="0" u="none" strike="noStrike" cap="none" normalizeH="0" baseline="0" dirty="0">
                <a:ln>
                  <a:noFill/>
                </a:ln>
                <a:solidFill>
                  <a:schemeClr val="tx1"/>
                </a:solidFill>
                <a:effectLst/>
                <a:latin typeface="Arial" pitchFamily="34" charset="0"/>
                <a:ea typeface="宋体" pitchFamily="2" charset="-122"/>
              </a:endParaRPr>
            </a:p>
          </p:txBody>
        </p:sp>
        <p:sp>
          <p:nvSpPr>
            <p:cNvPr id="53" name="Oval 400"/>
            <p:cNvSpPr>
              <a:spLocks noChangeArrowheads="1"/>
            </p:cNvSpPr>
            <p:nvPr/>
          </p:nvSpPr>
          <p:spPr bwMode="auto">
            <a:xfrm>
              <a:off x="7365799" y="1776760"/>
              <a:ext cx="563787" cy="53337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alibri" pitchFamily="34" charset="0"/>
                  <a:ea typeface="宋体" pitchFamily="2" charset="-122"/>
                </a:rPr>
                <a:t>45</a:t>
              </a:r>
              <a:endParaRPr kumimoji="0" lang="zh-CN" altLang="zh-CN" sz="1600" b="1" i="0" u="none" strike="noStrike" cap="none" normalizeH="0" baseline="0">
                <a:ln>
                  <a:noFill/>
                </a:ln>
                <a:solidFill>
                  <a:schemeClr val="tx1"/>
                </a:solidFill>
                <a:effectLst/>
                <a:latin typeface="Arial" pitchFamily="34" charset="0"/>
                <a:ea typeface="宋体" pitchFamily="2" charset="-122"/>
              </a:endParaRPr>
            </a:p>
          </p:txBody>
        </p:sp>
        <p:sp>
          <p:nvSpPr>
            <p:cNvPr id="54" name="AutoShape 401"/>
            <p:cNvSpPr>
              <a:spLocks noChangeShapeType="1"/>
            </p:cNvSpPr>
            <p:nvPr/>
          </p:nvSpPr>
          <p:spPr bwMode="auto">
            <a:xfrm flipH="1">
              <a:off x="6215073" y="1398877"/>
              <a:ext cx="428627" cy="42862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55" name="AutoShape 402"/>
            <p:cNvSpPr>
              <a:spLocks noChangeShapeType="1"/>
            </p:cNvSpPr>
            <p:nvPr/>
          </p:nvSpPr>
          <p:spPr bwMode="auto">
            <a:xfrm>
              <a:off x="7072330" y="1398877"/>
              <a:ext cx="428628" cy="42862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56" name="Oval 403"/>
            <p:cNvSpPr>
              <a:spLocks noChangeArrowheads="1"/>
            </p:cNvSpPr>
            <p:nvPr/>
          </p:nvSpPr>
          <p:spPr bwMode="auto">
            <a:xfrm>
              <a:off x="6156234" y="2520672"/>
              <a:ext cx="556926" cy="53337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alibri" pitchFamily="34" charset="0"/>
                  <a:ea typeface="宋体" pitchFamily="2" charset="-122"/>
                </a:rPr>
                <a:t>13</a:t>
              </a:r>
              <a:endParaRPr kumimoji="0" lang="zh-CN" altLang="zh-CN" sz="1600" b="1" i="0" u="none" strike="noStrike" cap="none" normalizeH="0" baseline="0" dirty="0">
                <a:ln>
                  <a:noFill/>
                </a:ln>
                <a:solidFill>
                  <a:schemeClr val="tx1"/>
                </a:solidFill>
                <a:effectLst/>
                <a:latin typeface="Arial" pitchFamily="34" charset="0"/>
                <a:ea typeface="宋体" pitchFamily="2" charset="-122"/>
              </a:endParaRPr>
            </a:p>
          </p:txBody>
        </p:sp>
        <p:sp>
          <p:nvSpPr>
            <p:cNvPr id="57" name="Oval 404"/>
            <p:cNvSpPr>
              <a:spLocks noChangeArrowheads="1"/>
            </p:cNvSpPr>
            <p:nvPr/>
          </p:nvSpPr>
          <p:spPr bwMode="auto">
            <a:xfrm>
              <a:off x="6929454" y="2580010"/>
              <a:ext cx="560828" cy="53337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alibri" pitchFamily="34" charset="0"/>
                  <a:ea typeface="宋体" pitchFamily="2" charset="-122"/>
                </a:rPr>
                <a:t>10</a:t>
              </a:r>
              <a:endParaRPr kumimoji="0" lang="zh-CN" altLang="zh-CN" sz="1600" b="1" i="0" u="none" strike="noStrike" cap="none" normalizeH="0" baseline="0">
                <a:ln>
                  <a:noFill/>
                </a:ln>
                <a:solidFill>
                  <a:schemeClr val="tx1"/>
                </a:solidFill>
                <a:effectLst/>
                <a:latin typeface="Arial" pitchFamily="34" charset="0"/>
                <a:ea typeface="宋体" pitchFamily="2" charset="-122"/>
              </a:endParaRPr>
            </a:p>
          </p:txBody>
        </p:sp>
        <p:sp>
          <p:nvSpPr>
            <p:cNvPr id="58" name="Oval 405"/>
            <p:cNvSpPr>
              <a:spLocks noChangeArrowheads="1"/>
            </p:cNvSpPr>
            <p:nvPr/>
          </p:nvSpPr>
          <p:spPr bwMode="auto">
            <a:xfrm>
              <a:off x="5253448" y="2520672"/>
              <a:ext cx="562845" cy="53337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alibri" pitchFamily="34" charset="0"/>
                  <a:ea typeface="宋体" pitchFamily="2" charset="-122"/>
                </a:rPr>
                <a:t>33</a:t>
              </a:r>
              <a:endParaRPr kumimoji="0" lang="zh-CN" altLang="zh-CN" sz="1600" b="1" i="0" u="none" strike="noStrike" cap="none" normalizeH="0" baseline="0">
                <a:ln>
                  <a:noFill/>
                </a:ln>
                <a:solidFill>
                  <a:schemeClr val="tx1"/>
                </a:solidFill>
                <a:effectLst/>
                <a:latin typeface="Arial" pitchFamily="34" charset="0"/>
                <a:ea typeface="宋体" pitchFamily="2" charset="-122"/>
              </a:endParaRPr>
            </a:p>
          </p:txBody>
        </p:sp>
        <p:sp>
          <p:nvSpPr>
            <p:cNvPr id="59" name="Oval 406"/>
            <p:cNvSpPr>
              <a:spLocks noChangeArrowheads="1"/>
            </p:cNvSpPr>
            <p:nvPr/>
          </p:nvSpPr>
          <p:spPr bwMode="auto">
            <a:xfrm>
              <a:off x="7941339" y="2520672"/>
              <a:ext cx="559751" cy="53337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alibri" pitchFamily="34" charset="0"/>
                  <a:ea typeface="宋体" pitchFamily="2" charset="-122"/>
                </a:rPr>
                <a:t>22</a:t>
              </a:r>
              <a:endParaRPr kumimoji="0" lang="zh-CN" altLang="zh-CN" sz="1600" b="1" i="0" u="none" strike="noStrike" cap="none" normalizeH="0" baseline="0">
                <a:ln>
                  <a:noFill/>
                </a:ln>
                <a:solidFill>
                  <a:schemeClr val="tx1"/>
                </a:solidFill>
                <a:effectLst/>
                <a:latin typeface="Arial" pitchFamily="34" charset="0"/>
                <a:ea typeface="宋体" pitchFamily="2" charset="-122"/>
              </a:endParaRPr>
            </a:p>
          </p:txBody>
        </p:sp>
        <p:sp>
          <p:nvSpPr>
            <p:cNvPr id="60" name="AutoShape 407"/>
            <p:cNvSpPr>
              <a:spLocks noChangeShapeType="1"/>
            </p:cNvSpPr>
            <p:nvPr/>
          </p:nvSpPr>
          <p:spPr bwMode="auto">
            <a:xfrm flipH="1">
              <a:off x="5643568" y="2256133"/>
              <a:ext cx="214316" cy="28575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61" name="AutoShape 408"/>
            <p:cNvSpPr>
              <a:spLocks noChangeShapeType="1"/>
            </p:cNvSpPr>
            <p:nvPr/>
          </p:nvSpPr>
          <p:spPr bwMode="auto">
            <a:xfrm>
              <a:off x="6235064" y="2233192"/>
              <a:ext cx="184297" cy="28748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62" name="AutoShape 409"/>
            <p:cNvSpPr>
              <a:spLocks noChangeShapeType="1"/>
            </p:cNvSpPr>
            <p:nvPr/>
          </p:nvSpPr>
          <p:spPr bwMode="auto">
            <a:xfrm flipH="1">
              <a:off x="7358082" y="2256133"/>
              <a:ext cx="160621" cy="36539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63" name="AutoShape 410"/>
            <p:cNvSpPr>
              <a:spLocks noChangeShapeType="1"/>
            </p:cNvSpPr>
            <p:nvPr/>
          </p:nvSpPr>
          <p:spPr bwMode="auto">
            <a:xfrm>
              <a:off x="7858148" y="2256133"/>
              <a:ext cx="285752" cy="29492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grpSp>
      <p:cxnSp>
        <p:nvCxnSpPr>
          <p:cNvPr id="64" name="直接箭头连接符 63"/>
          <p:cNvCxnSpPr>
            <a:stCxn id="34" idx="0"/>
            <a:endCxn id="33" idx="2"/>
          </p:cNvCxnSpPr>
          <p:nvPr/>
        </p:nvCxnSpPr>
        <p:spPr bwMode="auto">
          <a:xfrm rot="5400000" flipH="1" flipV="1">
            <a:off x="5971412" y="920015"/>
            <a:ext cx="539821" cy="519008"/>
          </a:xfrm>
          <a:prstGeom prst="straightConnector1">
            <a:avLst/>
          </a:prstGeom>
          <a:solidFill>
            <a:schemeClr val="accent1"/>
          </a:solidFill>
          <a:ln w="25400" cap="flat" cmpd="sng" algn="ctr">
            <a:solidFill>
              <a:srgbClr val="0000FF"/>
            </a:solidFill>
            <a:prstDash val="sysDot"/>
            <a:round/>
            <a:headEnd type="arrow"/>
            <a:tailEnd type="arrow"/>
          </a:ln>
          <a:effectLst/>
        </p:spPr>
      </p:cxnSp>
      <p:cxnSp>
        <p:nvCxnSpPr>
          <p:cNvPr id="68" name="直接箭头连接符 67"/>
          <p:cNvCxnSpPr>
            <a:stCxn id="38" idx="7"/>
            <a:endCxn id="34" idx="6"/>
          </p:cNvCxnSpPr>
          <p:nvPr/>
        </p:nvCxnSpPr>
        <p:spPr bwMode="auto">
          <a:xfrm rot="16200000" flipV="1">
            <a:off x="6133531" y="1844821"/>
            <a:ext cx="555333" cy="297930"/>
          </a:xfrm>
          <a:prstGeom prst="straightConnector1">
            <a:avLst/>
          </a:prstGeom>
          <a:solidFill>
            <a:schemeClr val="accent1"/>
          </a:solidFill>
          <a:ln w="25400" cap="flat" cmpd="sng" algn="ctr">
            <a:solidFill>
              <a:srgbClr val="0000FF"/>
            </a:solidFill>
            <a:prstDash val="sysDot"/>
            <a:round/>
            <a:headEnd type="arrow"/>
            <a:tailEnd type="arrow"/>
          </a:ln>
          <a:effectLst/>
        </p:spPr>
      </p:cxnSp>
      <p:sp>
        <p:nvSpPr>
          <p:cNvPr id="67" name="矩形 66"/>
          <p:cNvSpPr/>
          <p:nvPr/>
        </p:nvSpPr>
        <p:spPr>
          <a:xfrm>
            <a:off x="357158" y="476672"/>
            <a:ext cx="1266693" cy="523220"/>
          </a:xfrm>
          <a:prstGeom prst="rect">
            <a:avLst/>
          </a:prstGeom>
        </p:spPr>
        <p:txBody>
          <a:bodyPr wrap="none">
            <a:spAutoFit/>
          </a:bodyPr>
          <a:lstStyle/>
          <a:p>
            <a:r>
              <a:rPr lang="en-US" altLang="zh-CN" sz="2800" b="1" dirty="0">
                <a:solidFill>
                  <a:srgbClr val="3333FF"/>
                </a:solidFill>
              </a:rPr>
              <a:t>【</a:t>
            </a:r>
            <a:r>
              <a:rPr lang="zh-CN" altLang="en-US" sz="2800" b="1" dirty="0">
                <a:solidFill>
                  <a:srgbClr val="3333FF"/>
                </a:solidFill>
              </a:rPr>
              <a:t>例</a:t>
            </a:r>
            <a:r>
              <a:rPr lang="en-US" altLang="zh-CN" sz="2800" b="1" dirty="0">
                <a:solidFill>
                  <a:srgbClr val="3333FF"/>
                </a:solidFill>
              </a:rPr>
              <a:t>】</a:t>
            </a:r>
            <a:endParaRPr lang="zh-CN" altLang="en-US" sz="2800" b="1" dirty="0">
              <a:solidFill>
                <a:srgbClr val="3333FF"/>
              </a:solidFill>
            </a:endParaRPr>
          </a:p>
        </p:txBody>
      </p:sp>
      <p:sp>
        <p:nvSpPr>
          <p:cNvPr id="69" name="AutoShape 39"/>
          <p:cNvSpPr>
            <a:spLocks noChangeArrowheads="1"/>
          </p:cNvSpPr>
          <p:nvPr/>
        </p:nvSpPr>
        <p:spPr bwMode="auto">
          <a:xfrm>
            <a:off x="70868" y="1176298"/>
            <a:ext cx="4429124" cy="1752636"/>
          </a:xfrm>
          <a:prstGeom prst="wedgeEllipseCallout">
            <a:avLst>
              <a:gd name="adj1" fmla="val -32876"/>
              <a:gd name="adj2" fmla="val 213309"/>
            </a:avLst>
          </a:prstGeom>
          <a:gradFill rotWithShape="0">
            <a:gsLst>
              <a:gs pos="0">
                <a:srgbClr val="C0C0C0"/>
              </a:gs>
              <a:gs pos="100000">
                <a:srgbClr val="FFFFFF"/>
              </a:gs>
            </a:gsLst>
            <a:lin ang="5400000" scaled="1"/>
          </a:gradFill>
          <a:ln w="9525">
            <a:solidFill>
              <a:schemeClr val="tx1"/>
            </a:solidFill>
            <a:miter lim="800000"/>
            <a:headEnd/>
            <a:tailEnd/>
          </a:ln>
        </p:spPr>
        <p:txBody>
          <a:bodyPr anchor="ctr"/>
          <a:lstStyle/>
          <a:p>
            <a:pPr algn="ctr">
              <a:lnSpc>
                <a:spcPct val="150000"/>
              </a:lnSpc>
            </a:pPr>
            <a:r>
              <a:rPr lang="zh-CN" altLang="en-US" sz="2000" b="1" dirty="0">
                <a:latin typeface="Times New Roman" panose="02020603050405020304" pitchFamily="18" charset="0"/>
                <a:cs typeface="Times New Roman" panose="02020603050405020304" pitchFamily="18" charset="0"/>
              </a:rPr>
              <a:t>花了</a:t>
            </a:r>
            <a:r>
              <a:rPr lang="en-US" altLang="zh-CN" sz="2000" b="1" dirty="0" err="1">
                <a:solidFill>
                  <a:srgbClr val="3333FF"/>
                </a:solidFill>
                <a:latin typeface="Times New Roman" panose="02020603050405020304" pitchFamily="18" charset="0"/>
                <a:cs typeface="Times New Roman" panose="02020603050405020304" pitchFamily="18" charset="0"/>
              </a:rPr>
              <a:t>logN</a:t>
            </a:r>
            <a:r>
              <a:rPr lang="zh-CN" altLang="en-US" sz="2000" b="1" dirty="0">
                <a:latin typeface="Times New Roman" panose="02020603050405020304" pitchFamily="18" charset="0"/>
                <a:cs typeface="Times New Roman" panose="02020603050405020304" pitchFamily="18" charset="0"/>
              </a:rPr>
              <a:t>的时间搞定了最大元素。以后类似</a:t>
            </a:r>
            <a:r>
              <a:rPr lang="zh-CN" altLang="en-US" sz="2000" b="1" dirty="0">
                <a:solidFill>
                  <a:srgbClr val="3333FF"/>
                </a:solidFill>
                <a:latin typeface="Times New Roman" panose="02020603050405020304" pitchFamily="18" charset="0"/>
                <a:cs typeface="Times New Roman" panose="02020603050405020304" pitchFamily="18" charset="0"/>
              </a:rPr>
              <a:t>可以搞定第二大、第三大</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元素。</a:t>
            </a:r>
            <a:endParaRPr lang="en-US" altLang="zh-CN" sz="2000" b="1" dirty="0">
              <a:latin typeface="Times New Roman" panose="02020603050405020304" pitchFamily="18" charset="0"/>
              <a:cs typeface="Times New Roman" panose="02020603050405020304" pitchFamily="18" charset="0"/>
            </a:endParaRPr>
          </a:p>
        </p:txBody>
      </p:sp>
      <p:sp>
        <p:nvSpPr>
          <p:cNvPr id="70" name="AutoShape 39"/>
          <p:cNvSpPr>
            <a:spLocks noChangeArrowheads="1"/>
          </p:cNvSpPr>
          <p:nvPr/>
        </p:nvSpPr>
        <p:spPr bwMode="auto">
          <a:xfrm>
            <a:off x="1461764" y="1640771"/>
            <a:ext cx="3429024" cy="1500197"/>
          </a:xfrm>
          <a:prstGeom prst="wedgeEllipseCallout">
            <a:avLst>
              <a:gd name="adj1" fmla="val 67082"/>
              <a:gd name="adj2" fmla="val 122758"/>
            </a:avLst>
          </a:prstGeom>
          <a:gradFill rotWithShape="0">
            <a:gsLst>
              <a:gs pos="0">
                <a:srgbClr val="C0C0C0"/>
              </a:gs>
              <a:gs pos="100000">
                <a:srgbClr val="FFFFFF"/>
              </a:gs>
            </a:gsLst>
            <a:lin ang="5400000" scaled="1"/>
          </a:gradFill>
          <a:ln w="9525">
            <a:solidFill>
              <a:schemeClr val="tx1"/>
            </a:solidFill>
            <a:miter lim="800000"/>
            <a:headEnd/>
            <a:tailEnd/>
          </a:ln>
        </p:spPr>
        <p:txBody>
          <a:bodyPr anchor="ctr"/>
          <a:lstStyle/>
          <a:p>
            <a:pPr algn="ctr">
              <a:lnSpc>
                <a:spcPct val="150000"/>
              </a:lnSpc>
            </a:pPr>
            <a:r>
              <a:rPr lang="zh-CN" altLang="en-US" sz="2000" b="1" dirty="0">
                <a:latin typeface="Times New Roman" panose="02020603050405020304" pitchFamily="18" charset="0"/>
                <a:cs typeface="Times New Roman" panose="02020603050405020304" pitchFamily="18" charset="0"/>
              </a:rPr>
              <a:t>花</a:t>
            </a:r>
            <a:r>
              <a:rPr lang="en-US" altLang="zh-CN" sz="2000" b="1" dirty="0">
                <a:solidFill>
                  <a:srgbClr val="3333FF"/>
                </a:solidFill>
                <a:latin typeface="Times New Roman" panose="02020603050405020304" pitchFamily="18" charset="0"/>
                <a:cs typeface="Times New Roman" panose="02020603050405020304" pitchFamily="18" charset="0"/>
              </a:rPr>
              <a:t>O(N)</a:t>
            </a:r>
            <a:r>
              <a:rPr lang="zh-CN" altLang="en-US" sz="2000" b="1" dirty="0">
                <a:latin typeface="Times New Roman" panose="02020603050405020304" pitchFamily="18" charset="0"/>
                <a:cs typeface="Times New Roman" panose="02020603050405020304" pitchFamily="18" charset="0"/>
              </a:rPr>
              <a:t>的时间建立成从小到大的顺序。</a:t>
            </a:r>
            <a:endParaRPr lang="en-US" altLang="zh-CN" sz="2000" b="1" dirty="0">
              <a:latin typeface="Times New Roman" panose="02020603050405020304" pitchFamily="18" charset="0"/>
              <a:cs typeface="Times New Roman" panose="02020603050405020304" pitchFamily="18" charset="0"/>
            </a:endParaRPr>
          </a:p>
        </p:txBody>
      </p:sp>
      <p:sp>
        <p:nvSpPr>
          <p:cNvPr id="71" name="AutoShape 39"/>
          <p:cNvSpPr>
            <a:spLocks noChangeArrowheads="1"/>
          </p:cNvSpPr>
          <p:nvPr/>
        </p:nvSpPr>
        <p:spPr bwMode="auto">
          <a:xfrm>
            <a:off x="5500694" y="3786191"/>
            <a:ext cx="3429024" cy="1500197"/>
          </a:xfrm>
          <a:prstGeom prst="wedgeEllipseCallout">
            <a:avLst>
              <a:gd name="adj1" fmla="val -24864"/>
              <a:gd name="adj2" fmla="val -121050"/>
            </a:avLst>
          </a:prstGeom>
          <a:gradFill rotWithShape="0">
            <a:gsLst>
              <a:gs pos="0">
                <a:srgbClr val="C0C0C0"/>
              </a:gs>
              <a:gs pos="100000">
                <a:srgbClr val="FFFFFF"/>
              </a:gs>
            </a:gsLst>
            <a:lin ang="5400000" scaled="1"/>
          </a:gradFill>
          <a:ln w="9525">
            <a:solidFill>
              <a:schemeClr val="tx1"/>
            </a:solidFill>
            <a:miter lim="800000"/>
            <a:headEnd/>
            <a:tailEnd/>
          </a:ln>
        </p:spPr>
        <p:txBody>
          <a:bodyPr anchor="ctr"/>
          <a:lstStyle/>
          <a:p>
            <a:pPr algn="ctr">
              <a:lnSpc>
                <a:spcPct val="150000"/>
              </a:lnSpc>
            </a:pPr>
            <a:r>
              <a:rPr lang="zh-CN" altLang="en-US" sz="2000" b="1" dirty="0">
                <a:latin typeface="Times New Roman" panose="02020603050405020304" pitchFamily="18" charset="0"/>
                <a:cs typeface="Times New Roman" panose="02020603050405020304" pitchFamily="18" charset="0"/>
              </a:rPr>
              <a:t>从根往</a:t>
            </a:r>
            <a:r>
              <a:rPr lang="zh-CN" altLang="en-US" sz="2000" b="1" dirty="0">
                <a:solidFill>
                  <a:srgbClr val="3333FF"/>
                </a:solidFill>
                <a:latin typeface="Times New Roman" panose="02020603050405020304" pitchFamily="18" charset="0"/>
                <a:cs typeface="Times New Roman" panose="02020603050405020304" pitchFamily="18" charset="0"/>
              </a:rPr>
              <a:t>较大孩子方向渗透</a:t>
            </a:r>
            <a:r>
              <a:rPr lang="zh-CN" altLang="en-US" sz="2000" b="1" dirty="0">
                <a:latin typeface="Times New Roman" panose="02020603050405020304" pitchFamily="18" charset="0"/>
                <a:cs typeface="Times New Roman" panose="02020603050405020304" pitchFamily="18" charset="0"/>
              </a:rPr>
              <a:t>到合适位置。</a:t>
            </a:r>
            <a:endParaRPr lang="en-US" altLang="zh-CN" sz="2000" b="1" dirty="0">
              <a:latin typeface="Times New Roman" panose="02020603050405020304" pitchFamily="18" charset="0"/>
              <a:cs typeface="Times New Roman" panose="02020603050405020304" pitchFamily="18" charset="0"/>
            </a:endParaRPr>
          </a:p>
        </p:txBody>
      </p:sp>
      <p:sp>
        <p:nvSpPr>
          <p:cNvPr id="4" name="圆角矩形标注 3"/>
          <p:cNvSpPr/>
          <p:nvPr/>
        </p:nvSpPr>
        <p:spPr>
          <a:xfrm>
            <a:off x="1763688" y="6111381"/>
            <a:ext cx="3971686" cy="504056"/>
          </a:xfrm>
          <a:prstGeom prst="wedgeRoundRectCallout">
            <a:avLst>
              <a:gd name="adj1" fmla="val -29323"/>
              <a:gd name="adj2" fmla="val -10033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t>所以时间复杂性 </a:t>
            </a:r>
            <a:r>
              <a:rPr lang="en-US" altLang="zh-CN" sz="2000" b="1" dirty="0"/>
              <a:t>T(n) = </a:t>
            </a:r>
            <a:r>
              <a:rPr lang="en-US" altLang="zh-CN" sz="2000" b="1" i="1" dirty="0">
                <a:solidFill>
                  <a:srgbClr val="3333FF"/>
                </a:solidFill>
              </a:rPr>
              <a:t>O</a:t>
            </a:r>
            <a:r>
              <a:rPr lang="zh-CN" altLang="en-US" sz="2000" b="1" i="1" dirty="0">
                <a:solidFill>
                  <a:srgbClr val="3333FF"/>
                </a:solidFill>
              </a:rPr>
              <a:t>（</a:t>
            </a:r>
            <a:r>
              <a:rPr lang="en-US" altLang="zh-CN" sz="2000" b="1" i="1" dirty="0" err="1">
                <a:solidFill>
                  <a:srgbClr val="3333FF"/>
                </a:solidFill>
              </a:rPr>
              <a:t>nlogn</a:t>
            </a:r>
            <a:r>
              <a:rPr lang="zh-CN" altLang="en-US" sz="2000" b="1" i="1" dirty="0">
                <a:solidFill>
                  <a:srgbClr val="3333FF"/>
                </a:solidFill>
              </a:rPr>
              <a:t>）</a:t>
            </a:r>
          </a:p>
        </p:txBody>
      </p:sp>
      <p:sp>
        <p:nvSpPr>
          <p:cNvPr id="65" name="圆角矩形标注 64"/>
          <p:cNvSpPr/>
          <p:nvPr/>
        </p:nvSpPr>
        <p:spPr>
          <a:xfrm>
            <a:off x="3707904" y="132022"/>
            <a:ext cx="2137263" cy="1136738"/>
          </a:xfrm>
          <a:prstGeom prst="wedgeRoundRectCallout">
            <a:avLst>
              <a:gd name="adj1" fmla="val 3895"/>
              <a:gd name="adj2" fmla="val 20128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solidFill>
                  <a:srgbClr val="FF0000"/>
                </a:solidFill>
                <a:latin typeface="黑体" panose="02010609060101010101" pitchFamily="49" charset="-122"/>
                <a:ea typeface="黑体" panose="02010609060101010101" pitchFamily="49" charset="-122"/>
              </a:rPr>
              <a:t>注意：只是交换，不需要将堆顶元素输出</a:t>
            </a:r>
          </a:p>
        </p:txBody>
      </p:sp>
      <p:grpSp>
        <p:nvGrpSpPr>
          <p:cNvPr id="66" name="组合 65"/>
          <p:cNvGrpSpPr/>
          <p:nvPr/>
        </p:nvGrpSpPr>
        <p:grpSpPr>
          <a:xfrm>
            <a:off x="4818234" y="3140968"/>
            <a:ext cx="3786214" cy="2887379"/>
            <a:chOff x="4714876" y="970249"/>
            <a:chExt cx="3786214" cy="2887379"/>
          </a:xfrm>
        </p:grpSpPr>
        <p:sp>
          <p:nvSpPr>
            <p:cNvPr id="72" name="Oval 411"/>
            <p:cNvSpPr>
              <a:spLocks noChangeArrowheads="1"/>
            </p:cNvSpPr>
            <p:nvPr/>
          </p:nvSpPr>
          <p:spPr bwMode="auto">
            <a:xfrm>
              <a:off x="4714876" y="3327703"/>
              <a:ext cx="558675" cy="529925"/>
            </a:xfrm>
            <a:prstGeom prst="ellipse">
              <a:avLst/>
            </a:prstGeom>
            <a:solidFill>
              <a:srgbClr val="80808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rgbClr val="FFFFFF"/>
                  </a:solidFill>
                  <a:effectLst/>
                  <a:latin typeface="Calibri" pitchFamily="34" charset="0"/>
                  <a:ea typeface="宋体" pitchFamily="2" charset="-122"/>
                </a:rPr>
                <a:t>99</a:t>
              </a:r>
              <a:endParaRPr kumimoji="0" lang="zh-CN" altLang="zh-CN" sz="1500" b="1" i="0" u="none" strike="noStrike" cap="none" normalizeH="0" baseline="0">
                <a:ln>
                  <a:noFill/>
                </a:ln>
                <a:solidFill>
                  <a:schemeClr val="tx1"/>
                </a:solidFill>
                <a:effectLst/>
                <a:latin typeface="Arial" pitchFamily="34" charset="0"/>
                <a:ea typeface="宋体" pitchFamily="2" charset="-122"/>
              </a:endParaRPr>
            </a:p>
          </p:txBody>
        </p:sp>
        <p:sp>
          <p:nvSpPr>
            <p:cNvPr id="73" name="AutoShape 412"/>
            <p:cNvSpPr>
              <a:spLocks noChangeShapeType="1"/>
            </p:cNvSpPr>
            <p:nvPr/>
          </p:nvSpPr>
          <p:spPr bwMode="auto">
            <a:xfrm flipH="1">
              <a:off x="5143504" y="3013927"/>
              <a:ext cx="236241" cy="38521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500" b="1"/>
            </a:p>
          </p:txBody>
        </p:sp>
        <p:sp>
          <p:nvSpPr>
            <p:cNvPr id="74" name="Oval 398"/>
            <p:cNvSpPr>
              <a:spLocks noChangeArrowheads="1"/>
            </p:cNvSpPr>
            <p:nvPr/>
          </p:nvSpPr>
          <p:spPr bwMode="auto">
            <a:xfrm>
              <a:off x="6572264" y="970249"/>
              <a:ext cx="561769" cy="533379"/>
            </a:xfrm>
            <a:prstGeom prst="ellipse">
              <a:avLst/>
            </a:prstGeom>
            <a:solidFill>
              <a:schemeClr val="accent3"/>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a:ln>
                    <a:noFill/>
                  </a:ln>
                  <a:solidFill>
                    <a:schemeClr val="tx1"/>
                  </a:solidFill>
                  <a:effectLst/>
                  <a:latin typeface="Arial" pitchFamily="34" charset="0"/>
                  <a:ea typeface="宋体" pitchFamily="2" charset="-122"/>
                </a:rPr>
                <a:t>10</a:t>
              </a:r>
              <a:endParaRPr kumimoji="0" lang="zh-CN" altLang="zh-CN" sz="1500" b="1" i="0" u="none" strike="noStrike" cap="none" normalizeH="0" baseline="0" dirty="0">
                <a:ln>
                  <a:noFill/>
                </a:ln>
                <a:solidFill>
                  <a:schemeClr val="tx1"/>
                </a:solidFill>
                <a:effectLst/>
                <a:latin typeface="Arial" pitchFamily="34" charset="0"/>
                <a:ea typeface="宋体" pitchFamily="2" charset="-122"/>
              </a:endParaRPr>
            </a:p>
          </p:txBody>
        </p:sp>
        <p:sp>
          <p:nvSpPr>
            <p:cNvPr id="75" name="Oval 399"/>
            <p:cNvSpPr>
              <a:spLocks noChangeArrowheads="1"/>
            </p:cNvSpPr>
            <p:nvPr/>
          </p:nvSpPr>
          <p:spPr bwMode="auto">
            <a:xfrm>
              <a:off x="5772842" y="1776760"/>
              <a:ext cx="560828" cy="53337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a:ln>
                    <a:noFill/>
                  </a:ln>
                  <a:solidFill>
                    <a:schemeClr val="tx1"/>
                  </a:solidFill>
                  <a:effectLst/>
                  <a:latin typeface="Arial" pitchFamily="34" charset="0"/>
                  <a:ea typeface="宋体" pitchFamily="2" charset="-122"/>
                </a:rPr>
                <a:t>13</a:t>
              </a:r>
              <a:endParaRPr kumimoji="0" lang="zh-CN" altLang="zh-CN" sz="1500" b="1" i="0" u="none" strike="noStrike" cap="none" normalizeH="0" baseline="0" dirty="0">
                <a:ln>
                  <a:noFill/>
                </a:ln>
                <a:solidFill>
                  <a:schemeClr val="tx1"/>
                </a:solidFill>
                <a:effectLst/>
                <a:latin typeface="Arial" pitchFamily="34" charset="0"/>
                <a:ea typeface="宋体" pitchFamily="2" charset="-122"/>
              </a:endParaRPr>
            </a:p>
          </p:txBody>
        </p:sp>
        <p:sp>
          <p:nvSpPr>
            <p:cNvPr id="76" name="Oval 400"/>
            <p:cNvSpPr>
              <a:spLocks noChangeArrowheads="1"/>
            </p:cNvSpPr>
            <p:nvPr/>
          </p:nvSpPr>
          <p:spPr bwMode="auto">
            <a:xfrm>
              <a:off x="7365799" y="1776760"/>
              <a:ext cx="563787" cy="53337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a:ln>
                    <a:noFill/>
                  </a:ln>
                  <a:solidFill>
                    <a:schemeClr val="tx1"/>
                  </a:solidFill>
                  <a:effectLst/>
                  <a:latin typeface="Arial" pitchFamily="34" charset="0"/>
                  <a:ea typeface="宋体" pitchFamily="2" charset="-122"/>
                </a:rPr>
                <a:t>22</a:t>
              </a:r>
              <a:endParaRPr kumimoji="0" lang="zh-CN" altLang="zh-CN" sz="1500" b="1" i="0" u="none" strike="noStrike" cap="none" normalizeH="0" baseline="0" dirty="0">
                <a:ln>
                  <a:noFill/>
                </a:ln>
                <a:solidFill>
                  <a:schemeClr val="tx1"/>
                </a:solidFill>
                <a:effectLst/>
                <a:latin typeface="Arial" pitchFamily="34" charset="0"/>
                <a:ea typeface="宋体" pitchFamily="2" charset="-122"/>
              </a:endParaRPr>
            </a:p>
          </p:txBody>
        </p:sp>
        <p:sp>
          <p:nvSpPr>
            <p:cNvPr id="77" name="AutoShape 401"/>
            <p:cNvSpPr>
              <a:spLocks noChangeShapeType="1"/>
            </p:cNvSpPr>
            <p:nvPr/>
          </p:nvSpPr>
          <p:spPr bwMode="auto">
            <a:xfrm flipH="1">
              <a:off x="6215073" y="1398877"/>
              <a:ext cx="428627" cy="42862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500" b="1"/>
            </a:p>
          </p:txBody>
        </p:sp>
        <p:sp>
          <p:nvSpPr>
            <p:cNvPr id="78" name="AutoShape 402"/>
            <p:cNvSpPr>
              <a:spLocks noChangeShapeType="1"/>
            </p:cNvSpPr>
            <p:nvPr/>
          </p:nvSpPr>
          <p:spPr bwMode="auto">
            <a:xfrm>
              <a:off x="7072330" y="1398877"/>
              <a:ext cx="428628" cy="42862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500" b="1"/>
            </a:p>
          </p:txBody>
        </p:sp>
        <p:sp>
          <p:nvSpPr>
            <p:cNvPr id="79" name="Oval 403"/>
            <p:cNvSpPr>
              <a:spLocks noChangeArrowheads="1"/>
            </p:cNvSpPr>
            <p:nvPr/>
          </p:nvSpPr>
          <p:spPr bwMode="auto">
            <a:xfrm>
              <a:off x="6156234" y="2520672"/>
              <a:ext cx="556926" cy="53337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a:ln>
                    <a:noFill/>
                  </a:ln>
                  <a:solidFill>
                    <a:schemeClr val="tx1"/>
                  </a:solidFill>
                  <a:effectLst/>
                  <a:latin typeface="Calibri" pitchFamily="34" charset="0"/>
                  <a:ea typeface="宋体" pitchFamily="2" charset="-122"/>
                </a:rPr>
                <a:t>37</a:t>
              </a:r>
              <a:endParaRPr kumimoji="0" lang="zh-CN" altLang="zh-CN" sz="1500" b="1" i="0" u="none" strike="noStrike" cap="none" normalizeH="0" baseline="0" dirty="0">
                <a:ln>
                  <a:noFill/>
                </a:ln>
                <a:solidFill>
                  <a:schemeClr val="tx1"/>
                </a:solidFill>
                <a:effectLst/>
                <a:latin typeface="Arial" pitchFamily="34" charset="0"/>
                <a:ea typeface="宋体" pitchFamily="2" charset="-122"/>
              </a:endParaRPr>
            </a:p>
          </p:txBody>
        </p:sp>
        <p:sp>
          <p:nvSpPr>
            <p:cNvPr id="80" name="Oval 404"/>
            <p:cNvSpPr>
              <a:spLocks noChangeArrowheads="1"/>
            </p:cNvSpPr>
            <p:nvPr/>
          </p:nvSpPr>
          <p:spPr bwMode="auto">
            <a:xfrm>
              <a:off x="6929454" y="2580010"/>
              <a:ext cx="560828" cy="53337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a:ln>
                    <a:noFill/>
                  </a:ln>
                  <a:solidFill>
                    <a:schemeClr val="tx1"/>
                  </a:solidFill>
                  <a:effectLst/>
                  <a:latin typeface="Arial" pitchFamily="34" charset="0"/>
                  <a:ea typeface="宋体" pitchFamily="2" charset="-122"/>
                </a:rPr>
                <a:t>45</a:t>
              </a:r>
              <a:endParaRPr kumimoji="0" lang="zh-CN" altLang="zh-CN" sz="1500" b="1" i="0" u="none" strike="noStrike" cap="none" normalizeH="0" baseline="0" dirty="0">
                <a:ln>
                  <a:noFill/>
                </a:ln>
                <a:solidFill>
                  <a:schemeClr val="tx1"/>
                </a:solidFill>
                <a:effectLst/>
                <a:latin typeface="Arial" pitchFamily="34" charset="0"/>
                <a:ea typeface="宋体" pitchFamily="2" charset="-122"/>
              </a:endParaRPr>
            </a:p>
          </p:txBody>
        </p:sp>
        <p:sp>
          <p:nvSpPr>
            <p:cNvPr id="81" name="Oval 405"/>
            <p:cNvSpPr>
              <a:spLocks noChangeArrowheads="1"/>
            </p:cNvSpPr>
            <p:nvPr/>
          </p:nvSpPr>
          <p:spPr bwMode="auto">
            <a:xfrm>
              <a:off x="5253448" y="2520672"/>
              <a:ext cx="562845" cy="53337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Calibri" pitchFamily="34" charset="0"/>
                  <a:ea typeface="宋体" pitchFamily="2" charset="-122"/>
                </a:rPr>
                <a:t>33</a:t>
              </a:r>
              <a:endParaRPr kumimoji="0" lang="zh-CN" altLang="zh-CN" sz="1500" b="1" i="0" u="none" strike="noStrike" cap="none" normalizeH="0" baseline="0">
                <a:ln>
                  <a:noFill/>
                </a:ln>
                <a:solidFill>
                  <a:schemeClr val="tx1"/>
                </a:solidFill>
                <a:effectLst/>
                <a:latin typeface="Arial" pitchFamily="34" charset="0"/>
                <a:ea typeface="宋体" pitchFamily="2" charset="-122"/>
              </a:endParaRPr>
            </a:p>
          </p:txBody>
        </p:sp>
        <p:sp>
          <p:nvSpPr>
            <p:cNvPr id="82" name="Oval 406"/>
            <p:cNvSpPr>
              <a:spLocks noChangeArrowheads="1"/>
            </p:cNvSpPr>
            <p:nvPr/>
          </p:nvSpPr>
          <p:spPr bwMode="auto">
            <a:xfrm>
              <a:off x="7941339" y="2520672"/>
              <a:ext cx="559751" cy="53337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altLang="zh-CN" sz="1500" dirty="0">
                  <a:latin typeface="Arial" pitchFamily="34" charset="0"/>
                  <a:ea typeface="宋体" pitchFamily="2" charset="-122"/>
                </a:rPr>
                <a:t>6</a:t>
              </a:r>
              <a:r>
                <a:rPr kumimoji="0" lang="en-US" altLang="zh-CN" sz="1500" i="0" u="none" strike="noStrike" cap="none" normalizeH="0" baseline="0" dirty="0">
                  <a:ln>
                    <a:noFill/>
                  </a:ln>
                  <a:solidFill>
                    <a:schemeClr val="tx1"/>
                  </a:solidFill>
                  <a:effectLst/>
                  <a:latin typeface="Arial" pitchFamily="34" charset="0"/>
                  <a:ea typeface="宋体" pitchFamily="2" charset="-122"/>
                </a:rPr>
                <a:t>6</a:t>
              </a:r>
              <a:endParaRPr kumimoji="0" lang="zh-CN" altLang="zh-CN" sz="1500" i="0" u="none" strike="noStrike" cap="none" normalizeH="0" baseline="0" dirty="0">
                <a:ln>
                  <a:noFill/>
                </a:ln>
                <a:solidFill>
                  <a:schemeClr val="tx1"/>
                </a:solidFill>
                <a:effectLst/>
                <a:latin typeface="Arial" pitchFamily="34" charset="0"/>
                <a:ea typeface="宋体" pitchFamily="2" charset="-122"/>
              </a:endParaRPr>
            </a:p>
          </p:txBody>
        </p:sp>
        <p:sp>
          <p:nvSpPr>
            <p:cNvPr id="83" name="AutoShape 407"/>
            <p:cNvSpPr>
              <a:spLocks noChangeShapeType="1"/>
            </p:cNvSpPr>
            <p:nvPr/>
          </p:nvSpPr>
          <p:spPr bwMode="auto">
            <a:xfrm flipH="1">
              <a:off x="5643568" y="2256133"/>
              <a:ext cx="214316" cy="28575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500" b="1"/>
            </a:p>
          </p:txBody>
        </p:sp>
        <p:sp>
          <p:nvSpPr>
            <p:cNvPr id="84" name="AutoShape 408"/>
            <p:cNvSpPr>
              <a:spLocks noChangeShapeType="1"/>
            </p:cNvSpPr>
            <p:nvPr/>
          </p:nvSpPr>
          <p:spPr bwMode="auto">
            <a:xfrm>
              <a:off x="6235064" y="2233192"/>
              <a:ext cx="184297" cy="28748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500" b="1"/>
            </a:p>
          </p:txBody>
        </p:sp>
        <p:sp>
          <p:nvSpPr>
            <p:cNvPr id="85" name="AutoShape 409"/>
            <p:cNvSpPr>
              <a:spLocks noChangeShapeType="1"/>
            </p:cNvSpPr>
            <p:nvPr/>
          </p:nvSpPr>
          <p:spPr bwMode="auto">
            <a:xfrm flipH="1">
              <a:off x="7358082" y="2256133"/>
              <a:ext cx="160621" cy="36539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500" b="1"/>
            </a:p>
          </p:txBody>
        </p:sp>
        <p:sp>
          <p:nvSpPr>
            <p:cNvPr id="86" name="AutoShape 410"/>
            <p:cNvSpPr>
              <a:spLocks noChangeShapeType="1"/>
            </p:cNvSpPr>
            <p:nvPr/>
          </p:nvSpPr>
          <p:spPr bwMode="auto">
            <a:xfrm>
              <a:off x="7858148" y="2256133"/>
              <a:ext cx="285752" cy="29492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500" b="1"/>
            </a:p>
          </p:txBody>
        </p:sp>
      </p:grpSp>
      <p:sp>
        <p:nvSpPr>
          <p:cNvPr id="87" name="圆角矩形标注 86"/>
          <p:cNvSpPr/>
          <p:nvPr/>
        </p:nvSpPr>
        <p:spPr>
          <a:xfrm>
            <a:off x="1393959" y="46806"/>
            <a:ext cx="1354129" cy="568369"/>
          </a:xfrm>
          <a:prstGeom prst="wedgeRoundRectCallout">
            <a:avLst>
              <a:gd name="adj1" fmla="val 13899"/>
              <a:gd name="adj2" fmla="val 8608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solidFill>
                  <a:srgbClr val="FF0000"/>
                </a:solidFill>
                <a:latin typeface="黑体" panose="02010609060101010101" pitchFamily="49" charset="-122"/>
                <a:ea typeface="黑体" panose="02010609060101010101" pitchFamily="49" charset="-122"/>
              </a:rPr>
              <a:t>初始堆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dissolv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wipe(up)">
                                      <p:cBhvr>
                                        <p:cTn id="16" dur="500"/>
                                        <p:tgtEl>
                                          <p:spTgt spid="4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71"/>
                                        </p:tgtEl>
                                        <p:attrNameLst>
                                          <p:attrName>style.visibility</p:attrName>
                                        </p:attrNameLst>
                                      </p:cBhvr>
                                      <p:to>
                                        <p:strVal val="visible"/>
                                      </p:to>
                                    </p:set>
                                    <p:animEffect transition="in" filter="wipe(up)">
                                      <p:cBhvr>
                                        <p:cTn id="25" dur="500"/>
                                        <p:tgtEl>
                                          <p:spTgt spid="7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64"/>
                                        </p:tgtEl>
                                        <p:attrNameLst>
                                          <p:attrName>style.visibility</p:attrName>
                                        </p:attrNameLst>
                                      </p:cBhvr>
                                      <p:to>
                                        <p:strVal val="visible"/>
                                      </p:to>
                                    </p:set>
                                    <p:animEffect transition="in" filter="wipe(up)">
                                      <p:cBhvr>
                                        <p:cTn id="30" dur="500"/>
                                        <p:tgtEl>
                                          <p:spTgt spid="6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68"/>
                                        </p:tgtEl>
                                        <p:attrNameLst>
                                          <p:attrName>style.visibility</p:attrName>
                                        </p:attrNameLst>
                                      </p:cBhvr>
                                      <p:to>
                                        <p:strVal val="visible"/>
                                      </p:to>
                                    </p:set>
                                    <p:animEffect transition="in" filter="wipe(up)">
                                      <p:cBhvr>
                                        <p:cTn id="35" dur="500"/>
                                        <p:tgtEl>
                                          <p:spTgt spid="68"/>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xit" presetSubtype="0" fill="hold" grpId="1" nodeType="clickEffect">
                                  <p:stCondLst>
                                    <p:cond delay="0"/>
                                  </p:stCondLst>
                                  <p:childTnLst>
                                    <p:animEffect transition="out" filter="dissolve">
                                      <p:cBhvr>
                                        <p:cTn id="39" dur="500"/>
                                        <p:tgtEl>
                                          <p:spTgt spid="71"/>
                                        </p:tgtEl>
                                      </p:cBhvr>
                                    </p:animEffect>
                                    <p:set>
                                      <p:cBhvr>
                                        <p:cTn id="40" dur="1" fill="hold">
                                          <p:stCondLst>
                                            <p:cond delay="499"/>
                                          </p:stCondLst>
                                        </p:cTn>
                                        <p:tgtEl>
                                          <p:spTgt spid="71"/>
                                        </p:tgtEl>
                                        <p:attrNameLst>
                                          <p:attrName>style.visibility</p:attrName>
                                        </p:attrNameLst>
                                      </p:cBhvr>
                                      <p:to>
                                        <p:strVal val="hidden"/>
                                      </p:to>
                                    </p:set>
                                  </p:childTnLst>
                                </p:cTn>
                              </p:par>
                              <p:par>
                                <p:cTn id="41" presetID="22" presetClass="entr" presetSubtype="1" fill="hold" nodeType="with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wipe(up)">
                                      <p:cBhvr>
                                        <p:cTn id="43" dur="500"/>
                                        <p:tgtEl>
                                          <p:spTgt spid="4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69"/>
                                        </p:tgtEl>
                                        <p:attrNameLst>
                                          <p:attrName>style.visibility</p:attrName>
                                        </p:attrNameLst>
                                      </p:cBhvr>
                                      <p:to>
                                        <p:strVal val="visible"/>
                                      </p:to>
                                    </p:set>
                                    <p:animEffect transition="in" filter="wipe(up)">
                                      <p:cBhvr>
                                        <p:cTn id="48" dur="500"/>
                                        <p:tgtEl>
                                          <p:spTgt spid="6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66"/>
                                        </p:tgtEl>
                                        <p:attrNameLst>
                                          <p:attrName>style.visibility</p:attrName>
                                        </p:attrNameLst>
                                      </p:cBhvr>
                                      <p:to>
                                        <p:strVal val="visible"/>
                                      </p:to>
                                    </p:set>
                                    <p:animEffect transition="in" filter="wipe(up)">
                                      <p:cBhvr>
                                        <p:cTn id="53" dur="500"/>
                                        <p:tgtEl>
                                          <p:spTgt spid="6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70"/>
                                        </p:tgtEl>
                                        <p:attrNameLst>
                                          <p:attrName>style.visibility</p:attrName>
                                        </p:attrNameLst>
                                      </p:cBhvr>
                                      <p:to>
                                        <p:strVal val="visible"/>
                                      </p:to>
                                    </p:set>
                                    <p:animEffect transition="in" filter="wipe(up)">
                                      <p:cBhvr>
                                        <p:cTn id="58" dur="500"/>
                                        <p:tgtEl>
                                          <p:spTgt spid="70"/>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autoUpdateAnimBg="0"/>
      <p:bldP spid="70" grpId="0" animBg="1" autoUpdateAnimBg="0"/>
      <p:bldP spid="71" grpId="0" animBg="1" autoUpdateAnimBg="0"/>
      <p:bldP spid="71" grpId="1" animBg="1"/>
      <p:bldP spid="4" grpId="0" animBg="1"/>
      <p:bldP spid="65" grpId="0" animBg="1"/>
      <p:bldP spid="87"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17472</TotalTime>
  <Words>6014</Words>
  <Application>Microsoft Office PowerPoint</Application>
  <PresentationFormat>全屏显示(4:3)</PresentationFormat>
  <Paragraphs>971</Paragraphs>
  <Slides>42</Slides>
  <Notes>16</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42</vt:i4>
      </vt:variant>
    </vt:vector>
  </HeadingPairs>
  <TitlesOfParts>
    <vt:vector size="59" baseType="lpstr">
      <vt:lpstr>Courier</vt:lpstr>
      <vt:lpstr>MS Hei</vt:lpstr>
      <vt:lpstr>方正姚体</vt:lpstr>
      <vt:lpstr>黑体</vt:lpstr>
      <vt:lpstr>华文细黑</vt:lpstr>
      <vt:lpstr>楷体_GB2312</vt:lpstr>
      <vt:lpstr>宋体</vt:lpstr>
      <vt:lpstr>Arial</vt:lpstr>
      <vt:lpstr>Calibri</vt:lpstr>
      <vt:lpstr>Courier New</vt:lpstr>
      <vt:lpstr>Symbol</vt:lpstr>
      <vt:lpstr>Times New Roman</vt:lpstr>
      <vt:lpstr>Webdings</vt:lpstr>
      <vt:lpstr>Wingdings</vt:lpstr>
      <vt:lpstr>Office 主题</vt:lpstr>
      <vt:lpstr>Equation</vt:lpstr>
      <vt:lpstr>剪辑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2216184931@qq.com</cp:lastModifiedBy>
  <cp:revision>447</cp:revision>
  <dcterms:modified xsi:type="dcterms:W3CDTF">2022-05-23T01:31:22Z</dcterms:modified>
</cp:coreProperties>
</file>