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4" r:id="rId5"/>
    <p:sldId id="342" r:id="rId6"/>
    <p:sldId id="343" r:id="rId7"/>
    <p:sldId id="344" r:id="rId8"/>
    <p:sldId id="345" r:id="rId9"/>
    <p:sldId id="346" r:id="rId10"/>
    <p:sldId id="347" r:id="rId11"/>
    <p:sldId id="328" r:id="rId12"/>
    <p:sldId id="330" r:id="rId13"/>
    <p:sldId id="331" r:id="rId14"/>
    <p:sldId id="333" r:id="rId15"/>
    <p:sldId id="336" r:id="rId16"/>
  </p:sldIdLst>
  <p:sldSz cx="9906000" cy="6858000" type="A4"/>
  <p:notesSz cx="6858000" cy="9144000"/>
  <p:defaultTextStyle>
    <a:defPPr>
      <a:defRPr lang="zh-CN"/>
    </a:defPPr>
    <a:lvl1pPr marL="0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3150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665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240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10725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519D42-2225-4764-8BE8-EC6824EB35C3}">
          <p14:sldIdLst>
            <p14:sldId id="257"/>
            <p14:sldId id="342"/>
            <p14:sldId id="343"/>
            <p14:sldId id="345"/>
            <p14:sldId id="347"/>
            <p14:sldId id="328"/>
            <p14:sldId id="330"/>
            <p14:sldId id="331"/>
            <p14:sldId id="333"/>
            <p14:sldId id="336"/>
            <p14:sldId id="354"/>
            <p14:sldId id="344"/>
            <p14:sldId id="3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jackl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3137" autoAdjust="0"/>
  </p:normalViewPr>
  <p:slideViewPr>
    <p:cSldViewPr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14T14:03:48.93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C1DA-F18E-45B7-910B-0D4F3D768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0AC1-544D-4A96-9D32-A1C320621E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0AC1-544D-4A96-9D32-A1C320621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0AC1-544D-4A96-9D32-A1C320621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64807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575" indent="0">
              <a:buNone/>
              <a:defRPr sz="2300" b="1"/>
            </a:lvl2pPr>
            <a:lvl3pPr marL="1073150" indent="0">
              <a:buNone/>
              <a:defRPr sz="2100" b="1"/>
            </a:lvl3pPr>
            <a:lvl4pPr marL="1609090" indent="0">
              <a:buNone/>
              <a:defRPr sz="1900" b="1"/>
            </a:lvl4pPr>
            <a:lvl5pPr marL="2145665" indent="0">
              <a:buNone/>
              <a:defRPr sz="1900" b="1"/>
            </a:lvl5pPr>
            <a:lvl6pPr marL="2682240" indent="0">
              <a:buNone/>
              <a:defRPr sz="1900" b="1"/>
            </a:lvl6pPr>
            <a:lvl7pPr marL="3218815" indent="0">
              <a:buNone/>
              <a:defRPr sz="1900" b="1"/>
            </a:lvl7pPr>
            <a:lvl8pPr marL="3754755" indent="0">
              <a:buNone/>
              <a:defRPr sz="1900" b="1"/>
            </a:lvl8pPr>
            <a:lvl9pPr marL="4291330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575" indent="0">
              <a:buNone/>
              <a:defRPr sz="2300" b="1"/>
            </a:lvl2pPr>
            <a:lvl3pPr marL="1073150" indent="0">
              <a:buNone/>
              <a:defRPr sz="2100" b="1"/>
            </a:lvl3pPr>
            <a:lvl4pPr marL="1609090" indent="0">
              <a:buNone/>
              <a:defRPr sz="1900" b="1"/>
            </a:lvl4pPr>
            <a:lvl5pPr marL="2145665" indent="0">
              <a:buNone/>
              <a:defRPr sz="1900" b="1"/>
            </a:lvl5pPr>
            <a:lvl6pPr marL="2682240" indent="0">
              <a:buNone/>
              <a:defRPr sz="1900" b="1"/>
            </a:lvl6pPr>
            <a:lvl7pPr marL="3218815" indent="0">
              <a:buNone/>
              <a:defRPr sz="1900" b="1"/>
            </a:lvl7pPr>
            <a:lvl8pPr marL="3754755" indent="0">
              <a:buNone/>
              <a:defRPr sz="1900" b="1"/>
            </a:lvl8pPr>
            <a:lvl9pPr marL="4291330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356350"/>
            <a:ext cx="990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5300" y="1340769"/>
            <a:ext cx="8915400" cy="47853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64807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90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6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732-31D3-4051-9C4B-B10D15795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340769"/>
            <a:ext cx="8915400" cy="4785396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332656"/>
            <a:ext cx="4953000" cy="648072"/>
            <a:chOff x="0" y="332656"/>
            <a:chExt cx="4953000" cy="648072"/>
          </a:xfrm>
        </p:grpSpPr>
        <p:sp>
          <p:nvSpPr>
            <p:cNvPr id="8" name="矩形 7"/>
            <p:cNvSpPr/>
            <p:nvPr/>
          </p:nvSpPr>
          <p:spPr>
            <a:xfrm>
              <a:off x="0" y="332656"/>
              <a:ext cx="4232920" cy="648072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3440832" y="332656"/>
              <a:ext cx="1512168" cy="648072"/>
            </a:xfrm>
            <a:prstGeom prst="parallelogram">
              <a:avLst>
                <a:gd name="adj" fmla="val 84525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648072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1" name="Rectangle 48"/>
          <p:cNvSpPr>
            <a:spLocks noChangeArrowheads="1"/>
          </p:cNvSpPr>
          <p:nvPr userDrawn="1"/>
        </p:nvSpPr>
        <p:spPr bwMode="auto">
          <a:xfrm>
            <a:off x="0" y="6336072"/>
            <a:ext cx="9906000" cy="385404"/>
          </a:xfrm>
          <a:prstGeom prst="rect">
            <a:avLst/>
          </a:prstGeom>
          <a:solidFill>
            <a:srgbClr val="FB8605"/>
          </a:solidFill>
          <a:ln w="9525">
            <a:noFill/>
            <a:miter lim="800000"/>
          </a:ln>
        </p:spPr>
        <p:txBody>
          <a:bodyPr wrap="none" lIns="82590" tIns="41294" rIns="82590" bIns="41294" anchor="ctr"/>
          <a:lstStyle/>
          <a:p>
            <a:pPr algn="r" defTabSz="882650"/>
            <a:r>
              <a:rPr lang="zh-CN" altLang="en-US" sz="130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13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90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072515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2590" indent="-40259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71855" indent="-335280" algn="l" defTabSz="10725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20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695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635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210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785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935" indent="-267970" algn="l" defTabSz="1072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090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665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815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755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330" algn="l" defTabSz="10725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13240" y="3347700"/>
            <a:ext cx="24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:2018-06-21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:JACK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0" y="6336072"/>
            <a:ext cx="9906000" cy="431800"/>
          </a:xfrm>
          <a:prstGeom prst="rect">
            <a:avLst/>
          </a:prstGeom>
          <a:solidFill>
            <a:srgbClr val="FB8605"/>
          </a:solidFill>
          <a:ln w="9525">
            <a:noFill/>
            <a:miter lim="800000"/>
          </a:ln>
        </p:spPr>
        <p:txBody>
          <a:bodyPr wrap="none" lIns="82590" tIns="41294" rIns="82590" bIns="41294" anchor="ctr"/>
          <a:lstStyle/>
          <a:p>
            <a:pPr algn="r" defTabSz="882650"/>
            <a:r>
              <a:rPr lang="zh-CN" altLang="en-US" sz="130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13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906000" cy="36512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TimaNetworks</a:t>
            </a: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dirty="0"/>
              <a:t>钛马车联网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997" y="404664"/>
            <a:ext cx="466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前端框架架构设计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demo</a:t>
            </a:r>
            <a:r>
              <a:rPr lang="zh-CN" altLang="en-US" dirty="0"/>
              <a:t>分析功能点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8315" y="1341120"/>
            <a:ext cx="748919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项目前准备</a:t>
            </a:r>
            <a:endParaRPr lang="zh-CN" altLang="en-US"/>
          </a:p>
          <a:p>
            <a:r>
              <a:rPr lang="en-US" altLang="zh-CN" sz="1400"/>
              <a:t>             1</a:t>
            </a:r>
            <a:r>
              <a:rPr lang="zh-CN" altLang="en-US" sz="1400"/>
              <a:t>、兼容性分析</a:t>
            </a:r>
            <a:endParaRPr lang="zh-CN" altLang="en-US" sz="1400"/>
          </a:p>
          <a:p>
            <a:r>
              <a:rPr lang="en-US" altLang="zh-CN" sz="1400"/>
              <a:t>             2</a:t>
            </a:r>
            <a:r>
              <a:rPr lang="zh-CN" altLang="en-US" sz="1400"/>
              <a:t>、页面规划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           3</a:t>
            </a:r>
            <a:r>
              <a:rPr lang="zh-CN" altLang="en-US" sz="1400">
                <a:sym typeface="+mn-ea"/>
              </a:rPr>
              <a:t>、公共样式提取</a:t>
            </a:r>
            <a:endParaRPr lang="zh-CN" altLang="en-US" sz="1400"/>
          </a:p>
          <a:p>
            <a:r>
              <a:rPr lang="en-US" altLang="zh-CN" sz="1400"/>
              <a:t>             4</a:t>
            </a:r>
            <a:r>
              <a:rPr lang="zh-CN" altLang="en-US" sz="1400"/>
              <a:t>、权限设计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期望的规范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7580" y="1341120"/>
            <a:ext cx="4787265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约定的文件夹名字</a:t>
            </a:r>
            <a:endParaRPr lang="zh-CN" altLang="en-US"/>
          </a:p>
          <a:p>
            <a:r>
              <a:rPr lang="en-US" altLang="zh-CN" sz="1600"/>
              <a:t>      1</a:t>
            </a:r>
            <a:r>
              <a:rPr lang="zh-CN" altLang="en-US" sz="1600"/>
              <a:t>、</a:t>
            </a:r>
            <a:r>
              <a:rPr lang="en-US" altLang="zh-CN" sz="1600"/>
              <a:t>lib </a:t>
            </a:r>
            <a:r>
              <a:rPr lang="zh-CN" altLang="en-US" sz="1600"/>
              <a:t>（框架级公共资源）</a:t>
            </a:r>
            <a:endParaRPr lang="zh-CN" altLang="en-US" sz="1600"/>
          </a:p>
          <a:p>
            <a:r>
              <a:rPr lang="en-US" altLang="zh-CN" sz="1600"/>
              <a:t>      2</a:t>
            </a:r>
            <a:r>
              <a:rPr lang="zh-CN" altLang="en-US" sz="1600"/>
              <a:t>、</a:t>
            </a:r>
            <a:r>
              <a:rPr lang="en-US" altLang="zh-CN" sz="1600"/>
              <a:t>public</a:t>
            </a:r>
            <a:r>
              <a:rPr lang="zh-CN" altLang="en-US" sz="1600"/>
              <a:t>（项目级公共资源）</a:t>
            </a:r>
            <a:endParaRPr lang="zh-CN" altLang="en-US" sz="1600"/>
          </a:p>
          <a:p>
            <a:r>
              <a:rPr lang="en-US" altLang="zh-CN" sz="1600"/>
              <a:t>      3</a:t>
            </a:r>
            <a:r>
              <a:rPr lang="zh-CN" altLang="en-US" sz="1600"/>
              <a:t>、</a:t>
            </a:r>
            <a:r>
              <a:rPr lang="en-US" altLang="zh-CN" sz="1600"/>
              <a:t>apis</a:t>
            </a:r>
            <a:r>
              <a:rPr lang="zh-CN" altLang="en-US" sz="1600"/>
              <a:t>（接口地址管理）</a:t>
            </a:r>
            <a:endParaRPr lang="zh-CN" altLang="en-US" sz="1600"/>
          </a:p>
          <a:p>
            <a:r>
              <a:rPr lang="zh-CN" altLang="en-US" sz="1600"/>
              <a:t>      </a:t>
            </a:r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utils </a:t>
            </a:r>
            <a:r>
              <a:rPr lang="zh-CN" altLang="en-US" sz="1600"/>
              <a:t>（工具统一用：类）</a:t>
            </a:r>
            <a:endParaRPr lang="zh-CN" altLang="en-US" sz="1600"/>
          </a:p>
          <a:p>
            <a:r>
              <a:rPr lang="zh-CN" altLang="en-US" sz="1600"/>
              <a:t>      </a:t>
            </a:r>
            <a:r>
              <a:rPr lang="en-US" altLang="zh-CN" sz="1600"/>
              <a:t>5</a:t>
            </a:r>
            <a:r>
              <a:rPr lang="zh-CN" altLang="en-US" sz="1600"/>
              <a:t>、</a:t>
            </a:r>
            <a:r>
              <a:rPr lang="en-US" altLang="zh-CN" sz="1600"/>
              <a:t>vuex</a:t>
            </a:r>
            <a:r>
              <a:rPr lang="zh-CN" altLang="en-US" sz="1600"/>
              <a:t>不创建非全局性</a:t>
            </a:r>
            <a:r>
              <a:rPr lang="en-US" altLang="zh-CN" sz="1600"/>
              <a:t>module</a:t>
            </a:r>
            <a:endParaRPr lang="en-US" altLang="zh-CN" sz="1600"/>
          </a:p>
          <a:p>
            <a:r>
              <a:rPr lang="en-US" altLang="zh-CN" sz="1600"/>
              <a:t>      6</a:t>
            </a:r>
            <a:r>
              <a:rPr lang="zh-CN" altLang="en-US" sz="1600"/>
              <a:t>、详细注释</a:t>
            </a:r>
            <a:endParaRPr lang="zh-CN" altLang="en-US" sz="1600"/>
          </a:p>
          <a:p>
            <a:r>
              <a:rPr lang="zh-CN" altLang="en-US" sz="1600"/>
              <a:t>      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未完成的工作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1840" y="1269365"/>
            <a:ext cx="600138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、开发环境</a:t>
            </a:r>
            <a:r>
              <a:rPr lang="en-US" altLang="zh-CN"/>
              <a:t>pm2 </a:t>
            </a:r>
            <a:r>
              <a:rPr lang="zh-CN" altLang="en-US"/>
              <a:t>进程管理</a:t>
            </a:r>
            <a:endParaRPr lang="zh-CN" altLang="en-US"/>
          </a:p>
          <a:p>
            <a:r>
              <a:rPr lang="en-US" altLang="zh-CN" sz="1600"/>
              <a:t>2</a:t>
            </a:r>
            <a:r>
              <a:rPr lang="zh-CN" altLang="en-US" sz="1600"/>
              <a:t>、 健全日志系统 </a:t>
            </a:r>
            <a:r>
              <a:rPr lang="en-US" altLang="zh-CN" sz="1600"/>
              <a:t>winston</a:t>
            </a:r>
            <a:endParaRPr lang="zh-CN" altLang="en-US" sz="1600"/>
          </a:p>
          <a:p>
            <a:r>
              <a:rPr lang="en-US" altLang="zh-CN" sz="1600"/>
              <a:t>3 </a:t>
            </a:r>
            <a:r>
              <a:rPr lang="zh-CN" altLang="en-US" sz="1600"/>
              <a:t>、更多功能性组件封装</a:t>
            </a:r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svgsprite</a:t>
            </a:r>
            <a:endParaRPr lang="en-US" altLang="zh-CN" sz="1600"/>
          </a:p>
          <a:p>
            <a:r>
              <a:rPr lang="en-US" altLang="zh-CN" sz="1600"/>
              <a:t>5</a:t>
            </a:r>
            <a:r>
              <a:rPr lang="zh-CN" altLang="en-US" sz="1600"/>
              <a:t>、</a:t>
            </a:r>
            <a:r>
              <a:rPr lang="en-US" altLang="zh-CN" sz="1600"/>
              <a:t>model</a:t>
            </a:r>
            <a:r>
              <a:rPr lang="zh-CN" altLang="en-US" sz="1600"/>
              <a:t>层操作数据库</a:t>
            </a:r>
            <a:endParaRPr lang="zh-CN" altLang="en-US" sz="1600"/>
          </a:p>
          <a:p>
            <a:r>
              <a:rPr lang="en-US" altLang="zh-CN" sz="1600"/>
              <a:t>6</a:t>
            </a:r>
            <a:r>
              <a:rPr lang="zh-CN" altLang="en-US" sz="1600"/>
              <a:t>、</a:t>
            </a:r>
            <a:r>
              <a:rPr lang="en-US" altLang="zh-CN" sz="1600"/>
              <a:t>echart</a:t>
            </a:r>
            <a:r>
              <a:rPr lang="zh-CN" altLang="en-US" sz="1600"/>
              <a:t>配置规划</a:t>
            </a:r>
            <a:endParaRPr lang="zh-CN" altLang="en-US" sz="1600"/>
          </a:p>
          <a:p>
            <a:r>
              <a:rPr lang="en-US" altLang="zh-CN" sz="1600"/>
              <a:t>7</a:t>
            </a:r>
            <a:r>
              <a:rPr lang="zh-CN" altLang="en-US" sz="1600"/>
              <a:t>、负载均衡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79775" y="2562225"/>
            <a:ext cx="2379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Thanks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8315" y="1341120"/>
            <a:ext cx="748919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1400"/>
              <a:t>             1</a:t>
            </a:r>
            <a:r>
              <a:rPr lang="zh-CN" altLang="en-US" sz="1400"/>
              <a:t>、架构设计（技术选型）？</a:t>
            </a:r>
            <a:endParaRPr lang="zh-CN" altLang="en-US" sz="1400"/>
          </a:p>
          <a:p>
            <a:r>
              <a:rPr lang="en-US" altLang="zh-CN" sz="1400"/>
              <a:t>             2</a:t>
            </a:r>
            <a:r>
              <a:rPr lang="zh-CN" altLang="en-US" sz="1400"/>
              <a:t>、项目优劣势？</a:t>
            </a:r>
            <a:endParaRPr lang="zh-CN" altLang="en-US" sz="1400"/>
          </a:p>
          <a:p>
            <a:r>
              <a:rPr lang="en-US" altLang="zh-CN" sz="1400"/>
              <a:t>             3</a:t>
            </a:r>
            <a:r>
              <a:rPr lang="zh-CN" altLang="en-US" sz="1400"/>
              <a:t>、做了些什么？</a:t>
            </a:r>
            <a:endParaRPr lang="zh-CN" altLang="en-US" sz="1400"/>
          </a:p>
          <a:p>
            <a:r>
              <a:rPr lang="en-US" altLang="zh-CN" sz="1400"/>
              <a:t>             4</a:t>
            </a:r>
            <a:r>
              <a:rPr lang="zh-CN" altLang="en-US" sz="1400"/>
              <a:t>、能做什么？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0892" y="4504722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8504" y="4504722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04069" y="4535190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57968" y="4820667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1" name="右弧形箭头 10"/>
          <p:cNvSpPr/>
          <p:nvPr/>
        </p:nvSpPr>
        <p:spPr>
          <a:xfrm>
            <a:off x="4660329" y="3787230"/>
            <a:ext cx="547405" cy="531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36117" y="4825924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2405" y="4837033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6" name="左箭头 15"/>
          <p:cNvSpPr/>
          <p:nvPr/>
        </p:nvSpPr>
        <p:spPr>
          <a:xfrm>
            <a:off x="5910696" y="4936631"/>
            <a:ext cx="792088" cy="1882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2415684" y="4934269"/>
            <a:ext cx="792088" cy="1882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V="1">
            <a:off x="5924728" y="5283647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438132" y="5276648"/>
            <a:ext cx="79208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88704" y="4426139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27065" y="4498975"/>
            <a:ext cx="137668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sp>
        <p:nvSpPr>
          <p:cNvPr id="23" name="流程图: 磁盘 22"/>
          <p:cNvSpPr/>
          <p:nvPr/>
        </p:nvSpPr>
        <p:spPr>
          <a:xfrm>
            <a:off x="7360682" y="1845595"/>
            <a:ext cx="1142957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磁盘 23"/>
          <p:cNvSpPr/>
          <p:nvPr/>
        </p:nvSpPr>
        <p:spPr>
          <a:xfrm>
            <a:off x="745117" y="1844824"/>
            <a:ext cx="1142957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4237505" y="1844824"/>
            <a:ext cx="1142957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52672" y="3246965"/>
            <a:ext cx="16580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数据转换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60683" y="3246965"/>
            <a:ext cx="1336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4528" y="3246965"/>
            <a:ext cx="1440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目标数据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4353" y="478687"/>
            <a:ext cx="32403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整体数据流结构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594513" y="2235429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Request-promise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617325" y="2160606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axios</a:t>
            </a:r>
            <a:endParaRPr lang="zh-CN" altLang="en-US" sz="1600" dirty="0"/>
          </a:p>
        </p:txBody>
      </p:sp>
      <p:sp>
        <p:nvSpPr>
          <p:cNvPr id="32" name="右箭头 31"/>
          <p:cNvSpPr/>
          <p:nvPr/>
        </p:nvSpPr>
        <p:spPr>
          <a:xfrm>
            <a:off x="2540732" y="2520366"/>
            <a:ext cx="79208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974528" y="2580190"/>
            <a:ext cx="79208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>
            <a:off x="5969315" y="2082832"/>
            <a:ext cx="792088" cy="1882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箭头 34"/>
          <p:cNvSpPr/>
          <p:nvPr/>
        </p:nvSpPr>
        <p:spPr>
          <a:xfrm>
            <a:off x="2520097" y="2057451"/>
            <a:ext cx="792088" cy="1882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0" y="6237312"/>
            <a:ext cx="9906000" cy="484163"/>
          </a:xfrm>
        </p:spPr>
        <p:txBody>
          <a:bodyPr/>
          <a:lstStyle/>
          <a:p>
            <a:r>
              <a:rPr lang="en-US" altLang="zh-CN" sz="1800" dirty="0"/>
              <a:t> </a:t>
            </a:r>
            <a:r>
              <a:rPr lang="en-US" altLang="zh-CN" sz="1800" dirty="0" err="1"/>
              <a:t>TimaNetworks</a:t>
            </a:r>
            <a:r>
              <a:rPr lang="en-US" altLang="zh-CN" sz="1800" dirty="0"/>
              <a:t>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1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496" y="476672"/>
            <a:ext cx="32403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层技术选型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3794" y="1556792"/>
            <a:ext cx="187220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352600" y="1700808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345677" y="2295720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345672" y="3109610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52600" y="4905367"/>
            <a:ext cx="1224136" cy="446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4628" y="1725633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2800" y="17008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视图构建框架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42775" y="2351777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Element-</a:t>
            </a:r>
            <a:r>
              <a:rPr lang="en-US" altLang="zh-CN" sz="1400" dirty="0" err="1"/>
              <a:t>ui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52800" y="23584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基于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的</a:t>
            </a:r>
            <a:r>
              <a:rPr lang="en-US" altLang="zh-CN" sz="1800" dirty="0"/>
              <a:t>UI</a:t>
            </a:r>
            <a:r>
              <a:rPr lang="zh-CN" altLang="en-US" sz="1800" dirty="0"/>
              <a:t>组件库</a:t>
            </a:r>
            <a:endParaRPr lang="zh-CN" altLang="en-US" sz="1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196368" y="324353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针对于浏览器到</a:t>
            </a:r>
            <a:r>
              <a:rPr lang="en-US" altLang="zh-CN" sz="1200" dirty="0"/>
              <a:t>node</a:t>
            </a:r>
            <a:r>
              <a:rPr lang="zh-CN" altLang="en-US" sz="1200" dirty="0"/>
              <a:t>的</a:t>
            </a:r>
            <a:r>
              <a:rPr lang="en-US" altLang="zh-CN" sz="1200" dirty="0"/>
              <a:t>http</a:t>
            </a:r>
            <a:r>
              <a:rPr lang="zh-CN" altLang="en-US" sz="1200" dirty="0"/>
              <a:t>客户端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568624" y="3112598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173921" y="3520529"/>
            <a:ext cx="2376264" cy="6644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5992972" y="2851878"/>
            <a:ext cx="1179129" cy="9804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36634" y="3172326"/>
            <a:ext cx="8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Node</a:t>
            </a:r>
            <a:endParaRPr lang="zh-CN" altLang="en-US" sz="1800" dirty="0"/>
          </a:p>
        </p:txBody>
      </p:sp>
      <p:sp>
        <p:nvSpPr>
          <p:cNvPr id="15" name="左箭头 14"/>
          <p:cNvSpPr/>
          <p:nvPr/>
        </p:nvSpPr>
        <p:spPr>
          <a:xfrm>
            <a:off x="3201023" y="3132500"/>
            <a:ext cx="2331258" cy="10659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49114" y="281637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封装于</a:t>
            </a:r>
            <a:r>
              <a:rPr lang="en-US" altLang="zh-CN" sz="1600" dirty="0"/>
              <a:t>APIS</a:t>
            </a:r>
            <a:r>
              <a:rPr lang="zh-CN" altLang="en-US" sz="1600" dirty="0"/>
              <a:t>中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1348590" y="3958497"/>
            <a:ext cx="1224136" cy="446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622795" y="3989117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466261" y="4959149"/>
            <a:ext cx="104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开发环境</a:t>
            </a:r>
            <a:endParaRPr lang="zh-CN" altLang="en-US" sz="1600" dirty="0"/>
          </a:p>
        </p:txBody>
      </p:sp>
      <p:sp>
        <p:nvSpPr>
          <p:cNvPr id="19" name="右箭头 18"/>
          <p:cNvSpPr/>
          <p:nvPr/>
        </p:nvSpPr>
        <p:spPr>
          <a:xfrm>
            <a:off x="2792760" y="5065408"/>
            <a:ext cx="1224136" cy="12603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55105" y="4317855"/>
            <a:ext cx="1263357" cy="149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435282" y="4379736"/>
            <a:ext cx="888967" cy="3634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54233" y="4361982"/>
            <a:ext cx="801738" cy="4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550184" y="4404615"/>
            <a:ext cx="3939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开发环境服务，使用同一个</a:t>
            </a:r>
            <a:r>
              <a:rPr lang="en-US" altLang="zh-CN" sz="1600" dirty="0"/>
              <a:t>node</a:t>
            </a:r>
            <a:r>
              <a:rPr lang="zh-CN" altLang="en-US" sz="1600" dirty="0"/>
              <a:t>服务</a:t>
            </a:r>
            <a:endParaRPr lang="zh-CN" altLang="en-US" sz="1600" dirty="0"/>
          </a:p>
        </p:txBody>
      </p:sp>
      <p:sp>
        <p:nvSpPr>
          <p:cNvPr id="59" name="圆角矩形 58"/>
          <p:cNvSpPr/>
          <p:nvPr/>
        </p:nvSpPr>
        <p:spPr>
          <a:xfrm>
            <a:off x="4435282" y="4885717"/>
            <a:ext cx="948594" cy="316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435282" y="5369260"/>
            <a:ext cx="948594" cy="3217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54233" y="4846605"/>
            <a:ext cx="731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npm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574203" y="4891795"/>
            <a:ext cx="3939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开发环境依赖，使用同一个依赖库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435282" y="5342816"/>
            <a:ext cx="119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webpack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5574203" y="5418935"/>
            <a:ext cx="3939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开发环境工具：打包、编译、压缩</a:t>
            </a:r>
            <a:r>
              <a:rPr lang="en-US" altLang="zh-CN" sz="1600" dirty="0"/>
              <a:t>….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层结构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52800" y="1637974"/>
            <a:ext cx="1800200" cy="452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440832" y="1802268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40832" y="2381066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33856" y="3677053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433856" y="3006441"/>
            <a:ext cx="1231112" cy="4545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33856" y="4286985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440832" y="4894136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08849" y="1802288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APIS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704528" y="1421050"/>
            <a:ext cx="1008112" cy="119448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1011" y="1965568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967139" y="1834763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数据请求统一管理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657065" y="4286985"/>
            <a:ext cx="79208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69693" y="4380479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全局数据管理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08573" y="2416059"/>
            <a:ext cx="100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981278" y="238106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功能性静态资源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440832" y="3044913"/>
            <a:ext cx="1600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Components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7351" y="2970394"/>
            <a:ext cx="112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功能组件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981278" y="37436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结构组件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505114" y="3715469"/>
            <a:ext cx="110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Containers</a:t>
            </a:r>
            <a:endParaRPr lang="zh-CN" altLang="en-US" sz="1600" dirty="0"/>
          </a:p>
        </p:txBody>
      </p:sp>
      <p:sp>
        <p:nvSpPr>
          <p:cNvPr id="31" name="圆角矩形 30"/>
          <p:cNvSpPr/>
          <p:nvPr/>
        </p:nvSpPr>
        <p:spPr>
          <a:xfrm>
            <a:off x="3440832" y="5475316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69185" y="4910080"/>
            <a:ext cx="1079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981278" y="4940883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</a:t>
            </a:r>
            <a:r>
              <a:rPr lang="zh-CN" altLang="en-US" sz="1600" dirty="0"/>
              <a:t>层路由管理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69185" y="5521528"/>
            <a:ext cx="1079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Layouts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981278" y="554676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输出页面与入口配置</a:t>
            </a:r>
            <a:endParaRPr lang="zh-CN" altLang="en-US" sz="1600" dirty="0"/>
          </a:p>
        </p:txBody>
      </p:sp>
      <p:sp>
        <p:nvSpPr>
          <p:cNvPr id="47" name="右箭头 46"/>
          <p:cNvSpPr/>
          <p:nvPr/>
        </p:nvSpPr>
        <p:spPr>
          <a:xfrm>
            <a:off x="5037351" y="3233735"/>
            <a:ext cx="1931873" cy="75213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053574" y="2964340"/>
            <a:ext cx="1355809" cy="125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142332" y="3076082"/>
            <a:ext cx="11950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142332" y="3611230"/>
            <a:ext cx="11950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7142332" y="3076082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386797" y="3133965"/>
            <a:ext cx="78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86797" y="3657977"/>
            <a:ext cx="78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libs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469895" y="3715469"/>
            <a:ext cx="112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基础组件</a:t>
            </a:r>
            <a:endParaRPr lang="zh-CN" altLang="en-US" sz="1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8446860" y="3141401"/>
            <a:ext cx="112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公用组件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167371" y="1675662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58" name="右箭头 57"/>
          <p:cNvSpPr/>
          <p:nvPr/>
        </p:nvSpPr>
        <p:spPr>
          <a:xfrm>
            <a:off x="1816889" y="2053472"/>
            <a:ext cx="1531544" cy="75377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83364" y="1286762"/>
            <a:ext cx="5256584" cy="4428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92960" y="3212976"/>
            <a:ext cx="244827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5028" y="3293259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76936" y="1833112"/>
            <a:ext cx="576064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9872" y="2041519"/>
            <a:ext cx="507831" cy="648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apis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4664968" y="2816932"/>
            <a:ext cx="144016" cy="2880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57056" y="1662053"/>
            <a:ext cx="684113" cy="10468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788019" y="2816932"/>
            <a:ext cx="144016" cy="2880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53045" y="1689782"/>
            <a:ext cx="400110" cy="1127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components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5025008" y="2041519"/>
            <a:ext cx="360040" cy="2236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21043" y="2073056"/>
            <a:ext cx="576064" cy="6660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62694" y="2153339"/>
            <a:ext cx="507831" cy="747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6760164" y="2836552"/>
            <a:ext cx="144016" cy="2880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6186338" y="2307534"/>
            <a:ext cx="328894" cy="227617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793914" y="1749768"/>
            <a:ext cx="576064" cy="1891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62147" y="2369681"/>
            <a:ext cx="507831" cy="7627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6392950" y="1812442"/>
            <a:ext cx="1149183" cy="13620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7135284" y="3298497"/>
            <a:ext cx="557832" cy="227617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476654" y="4437112"/>
            <a:ext cx="1197137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647048" y="452910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5025008" y="3981549"/>
            <a:ext cx="144016" cy="2880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254007" y="4447175"/>
            <a:ext cx="1197137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5841540" y="4617132"/>
            <a:ext cx="328894" cy="227617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10502" y="4517395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515232" y="508486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路由管理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76654" y="50530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入口文件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673791" y="381751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结构组件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333075" y="136303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功能组件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176062" y="3716525"/>
            <a:ext cx="169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功能性静态资源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666892" y="148769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数据接口管理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133531" y="1970626"/>
            <a:ext cx="38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全局数据管理</a:t>
            </a:r>
            <a:endParaRPr lang="zh-CN" altLang="en-US" sz="1200" dirty="0"/>
          </a:p>
        </p:txBody>
      </p:sp>
      <p:sp>
        <p:nvSpPr>
          <p:cNvPr id="39" name="圆柱形 38"/>
          <p:cNvSpPr/>
          <p:nvPr/>
        </p:nvSpPr>
        <p:spPr>
          <a:xfrm>
            <a:off x="963110" y="1813306"/>
            <a:ext cx="1152128" cy="20072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435581" y="2225761"/>
            <a:ext cx="1656184" cy="18030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226668" y="2539643"/>
            <a:ext cx="93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Node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681266" y="26476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axios</a:t>
            </a:r>
            <a:endParaRPr lang="zh-CN" altLang="en-US" sz="1600" dirty="0"/>
          </a:p>
        </p:txBody>
      </p:sp>
      <p:sp>
        <p:nvSpPr>
          <p:cNvPr id="43" name="左箭头 42"/>
          <p:cNvSpPr/>
          <p:nvPr/>
        </p:nvSpPr>
        <p:spPr>
          <a:xfrm>
            <a:off x="2333715" y="3294272"/>
            <a:ext cx="2142939" cy="20673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准备 43"/>
          <p:cNvSpPr/>
          <p:nvPr/>
        </p:nvSpPr>
        <p:spPr>
          <a:xfrm>
            <a:off x="808980" y="4397443"/>
            <a:ext cx="1656184" cy="78202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26813" y="459440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webpack</a:t>
            </a:r>
            <a:endParaRPr lang="zh-CN" altLang="en-US" sz="1600" dirty="0"/>
          </a:p>
        </p:txBody>
      </p:sp>
      <p:sp>
        <p:nvSpPr>
          <p:cNvPr id="46" name="左箭头 45"/>
          <p:cNvSpPr/>
          <p:nvPr/>
        </p:nvSpPr>
        <p:spPr>
          <a:xfrm>
            <a:off x="2572127" y="4685155"/>
            <a:ext cx="1827783" cy="159594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1620954" y="5288219"/>
            <a:ext cx="144016" cy="2880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094393" y="5648333"/>
            <a:ext cx="1122303" cy="427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22198" y="5660405"/>
            <a:ext cx="834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37016" y="3485247"/>
            <a:ext cx="90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请求开始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24191" y="1933230"/>
            <a:ext cx="90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请求响应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6656" y="468417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View</a:t>
            </a:r>
            <a:r>
              <a:rPr lang="zh-CN" altLang="en-US" dirty="0"/>
              <a:t>层数据流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层结构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52800" y="1637975"/>
            <a:ext cx="1800200" cy="409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440832" y="1802268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40832" y="2562366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441082" y="3329470"/>
            <a:ext cx="1223035" cy="4545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39981" y="4062097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439981" y="4874677"/>
            <a:ext cx="122413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28864" y="1810543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App.js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41032" y="1862133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入口文件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45087" y="4056319"/>
            <a:ext cx="9565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515581" y="2653424"/>
            <a:ext cx="11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controller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241032" y="2669755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控制器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92363" y="3434182"/>
            <a:ext cx="112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中间件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169024" y="4090331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数据模型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45087" y="4882952"/>
            <a:ext cx="1079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192363" y="4968171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路由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490044" y="3415892"/>
            <a:ext cx="10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middleware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TimaNetworks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钛马车联网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层机制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8941" y="1358119"/>
            <a:ext cx="2619101" cy="3830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72880" y="2852937"/>
            <a:ext cx="1800200" cy="603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560512" y="2549695"/>
            <a:ext cx="1008112" cy="1253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7855" y="3040465"/>
            <a:ext cx="1063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910364" y="2935144"/>
            <a:ext cx="1916602" cy="1425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8334" y="2957904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808778" y="2997074"/>
            <a:ext cx="1489076" cy="887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07738" y="2763550"/>
            <a:ext cx="1728192" cy="82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81205" y="2968501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9" name="左箭头 18"/>
          <p:cNvSpPr/>
          <p:nvPr/>
        </p:nvSpPr>
        <p:spPr>
          <a:xfrm>
            <a:off x="5773952" y="3204811"/>
            <a:ext cx="1492697" cy="15402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1931052" y="3248215"/>
            <a:ext cx="1840956" cy="11496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877535" y="1436512"/>
            <a:ext cx="720080" cy="10649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002499" y="1482765"/>
            <a:ext cx="461665" cy="1126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800" dirty="0"/>
              <a:t>controller</a:t>
            </a:r>
            <a:endParaRPr lang="zh-CN" altLang="en-US" sz="1800" dirty="0"/>
          </a:p>
        </p:txBody>
      </p:sp>
      <p:sp>
        <p:nvSpPr>
          <p:cNvPr id="26" name="下箭头 25"/>
          <p:cNvSpPr/>
          <p:nvPr/>
        </p:nvSpPr>
        <p:spPr>
          <a:xfrm>
            <a:off x="4160912" y="2609488"/>
            <a:ext cx="157422" cy="15406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961710" y="1804471"/>
            <a:ext cx="97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控制器</a:t>
            </a:r>
            <a:endParaRPr lang="zh-CN" altLang="en-US" sz="1800" dirty="0"/>
          </a:p>
        </p:txBody>
      </p:sp>
      <p:sp>
        <p:nvSpPr>
          <p:cNvPr id="28" name="圆柱形 27"/>
          <p:cNvSpPr/>
          <p:nvPr/>
        </p:nvSpPr>
        <p:spPr>
          <a:xfrm>
            <a:off x="4930402" y="3888011"/>
            <a:ext cx="648072" cy="9361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23605" y="4085466"/>
            <a:ext cx="461665" cy="1126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800" dirty="0"/>
              <a:t>model</a:t>
            </a:r>
            <a:endParaRPr lang="zh-CN" altLang="en-US" sz="1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78473" y="4085466"/>
            <a:ext cx="17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数据模型，非</a:t>
            </a:r>
            <a:r>
              <a:rPr lang="en-US" altLang="zh-CN" sz="1800" dirty="0"/>
              <a:t>server</a:t>
            </a:r>
            <a:r>
              <a:rPr lang="zh-CN" altLang="en-US" sz="1800" dirty="0"/>
              <a:t>来源数据</a:t>
            </a:r>
            <a:endParaRPr lang="zh-CN" altLang="en-US" sz="1800" dirty="0"/>
          </a:p>
        </p:txBody>
      </p:sp>
      <p:sp>
        <p:nvSpPr>
          <p:cNvPr id="31" name="上箭头 30"/>
          <p:cNvSpPr/>
          <p:nvPr/>
        </p:nvSpPr>
        <p:spPr>
          <a:xfrm>
            <a:off x="5162515" y="3551515"/>
            <a:ext cx="183843" cy="21919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050401" y="1482765"/>
            <a:ext cx="792180" cy="10649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252771" y="1482765"/>
            <a:ext cx="430887" cy="1226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middleware</a:t>
            </a:r>
            <a:endParaRPr lang="zh-CN" altLang="en-US" sz="1600" dirty="0"/>
          </a:p>
        </p:txBody>
      </p:sp>
      <p:sp>
        <p:nvSpPr>
          <p:cNvPr id="34" name="左箭头 33"/>
          <p:cNvSpPr/>
          <p:nvPr/>
        </p:nvSpPr>
        <p:spPr>
          <a:xfrm>
            <a:off x="4701779" y="1888039"/>
            <a:ext cx="193426" cy="1849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808778" y="1506129"/>
            <a:ext cx="1618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</a:t>
            </a:r>
            <a:endParaRPr lang="zh-CN" altLang="en-US" dirty="0"/>
          </a:p>
        </p:txBody>
      </p:sp>
      <p:sp>
        <p:nvSpPr>
          <p:cNvPr id="38" name="流程图: 终止 37"/>
          <p:cNvSpPr/>
          <p:nvPr/>
        </p:nvSpPr>
        <p:spPr>
          <a:xfrm>
            <a:off x="3798912" y="4037172"/>
            <a:ext cx="665251" cy="477093"/>
          </a:xfrm>
          <a:prstGeom prst="flowChartTerminato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772008" y="4106441"/>
            <a:ext cx="85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App.js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791989" y="4127081"/>
            <a:ext cx="126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启动文件</a:t>
            </a:r>
            <a:endParaRPr lang="zh-CN" altLang="en-US" sz="1600" dirty="0"/>
          </a:p>
        </p:txBody>
      </p:sp>
      <p:sp>
        <p:nvSpPr>
          <p:cNvPr id="41" name="下箭头 40"/>
          <p:cNvSpPr/>
          <p:nvPr/>
        </p:nvSpPr>
        <p:spPr>
          <a:xfrm>
            <a:off x="4160912" y="3551515"/>
            <a:ext cx="157422" cy="3815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弧形箭头 41"/>
          <p:cNvSpPr/>
          <p:nvPr/>
        </p:nvSpPr>
        <p:spPr>
          <a:xfrm>
            <a:off x="5718994" y="2578761"/>
            <a:ext cx="264108" cy="1438823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121" y="3615446"/>
            <a:ext cx="2438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dist</a:t>
            </a:r>
            <a:r>
              <a:rPr lang="zh-CN" altLang="en-US" dirty="0"/>
              <a:t>包中的</a:t>
            </a:r>
            <a:r>
              <a:rPr lang="en-US" altLang="zh-CN" dirty="0" err="1"/>
              <a:t>apis</a:t>
            </a:r>
            <a:r>
              <a:rPr lang="zh-CN" altLang="en-US" dirty="0"/>
              <a:t>接收</a:t>
            </a:r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5267647" y="2603983"/>
            <a:ext cx="157422" cy="15406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 TimaNetworks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/>
              <a:t>钛马车联网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496" y="476672"/>
            <a:ext cx="32403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8990" y="1125220"/>
            <a:ext cx="68764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、单一入口管理：</a:t>
            </a:r>
            <a:r>
              <a:rPr lang="en-US" altLang="zh-CN"/>
              <a:t>apis</a:t>
            </a:r>
            <a:r>
              <a:rPr lang="zh-CN" altLang="en-US"/>
              <a:t>、</a:t>
            </a:r>
            <a:r>
              <a:rPr lang="en-US" altLang="zh-CN"/>
              <a:t>router</a:t>
            </a:r>
            <a:r>
              <a:rPr lang="zh-CN" altLang="en-US"/>
              <a:t>、</a:t>
            </a:r>
            <a:r>
              <a:rPr lang="en-US" altLang="zh-CN"/>
              <a:t>handle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、唯一数据来源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、按文件夹读取和生成配置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、单一工具处理系统</a:t>
            </a:r>
            <a:r>
              <a:rPr lang="en-US" altLang="zh-CN"/>
              <a:t>utils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、简单健壮的组件封装</a:t>
            </a:r>
            <a:r>
              <a:rPr lang="en-US" altLang="zh-CN"/>
              <a:t>echart  table formfield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、继承构建模块</a:t>
            </a:r>
            <a:r>
              <a:rPr lang="en-US" altLang="zh-CN"/>
              <a:t>extends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、完全不依赖后台 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、统一模块机制（</a:t>
            </a:r>
            <a:r>
              <a:rPr lang="en-US" altLang="zh-CN"/>
              <a:t>es6 import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4425</Words>
  <Application>WPS 演示</Application>
  <PresentationFormat>A4 纸张(210x297 毫米)</PresentationFormat>
  <Paragraphs>272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幼圆</vt:lpstr>
      <vt:lpstr>Calibri</vt:lpstr>
      <vt:lpstr>Arial Unicode MS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皇甫伟锋</dc:creator>
  <cp:lastModifiedBy>jackl</cp:lastModifiedBy>
  <cp:revision>295</cp:revision>
  <dcterms:created xsi:type="dcterms:W3CDTF">2017-07-25T11:57:00Z</dcterms:created>
  <dcterms:modified xsi:type="dcterms:W3CDTF">2018-07-11T03:43:28Z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