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준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sz="1200" b="1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타이틀</a:t>
            </a: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서브 타이틀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2022-05-30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사이트 제작 기획서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77943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최초 작성일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2022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</a:t>
            </a:r>
            <a:r>
              <a:rPr lang="en-US" altLang="ko-KR"/>
              <a:t>30</a:t>
            </a:r>
            <a:r>
              <a:rPr lang="ko-KR" altLang="en-US"/>
              <a:t>일</a:t>
            </a:r>
            <a:endParaRPr lang="ko-KR" altLang="en-US"/>
          </a:p>
          <a:p>
            <a:pPr>
              <a:defRPr/>
            </a:pPr>
            <a:r>
              <a:rPr lang="ko-KR" altLang="en-US"/>
              <a:t>담당자 </a:t>
            </a:r>
            <a:r>
              <a:rPr lang="en-US" altLang="ko-KR"/>
              <a:t>:</a:t>
            </a:r>
            <a:r>
              <a:rPr lang="ko-KR" altLang="en-US"/>
              <a:t> 차성빈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0"/>
            <a:ext cx="11302999" cy="93978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5-1.</a:t>
            </a:r>
            <a:r>
              <a:rPr lang="ko-KR" altLang="en-US"/>
              <a:t>비주얼 무드보드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3047" y="939784"/>
            <a:ext cx="4810123" cy="210062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4926" y="3040407"/>
            <a:ext cx="4066365" cy="225489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94926" y="5098330"/>
            <a:ext cx="4187042" cy="1759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graphicFrame>
        <p:nvGraphicFramePr>
          <p:cNvPr id="4" name="표 9"/>
          <p:cNvGraphicFramePr>
            <a:graphicFrameLocks noGrp="1"/>
          </p:cNvGraphicFramePr>
          <p:nvPr/>
        </p:nvGraphicFramePr>
        <p:xfrm>
          <a:off x="951140" y="1149150"/>
          <a:ext cx="9274326" cy="4459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5779"/>
                <a:gridCol w="7288547"/>
              </a:tblGrid>
              <a:tr h="230163">
                <a:tc>
                  <a:txBody>
                    <a:bodyPr vert="horz" lIns="68352" tIns="34176" rIns="68352" bIns="34176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68352" tIns="34176" rIns="68352" bIns="34176" anchor="ctr" anchorCtr="0"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313">
                <a:tc>
                  <a:txBody>
                    <a:bodyPr vert="horz" lIns="68352" tIns="34176" rIns="68352" bIns="34176" anchor="ctr" anchorCtr="0"/>
                    <a:p>
                      <a:pPr algn="ctr" latinLnBrk="1">
                        <a:defRPr/>
                      </a:pPr>
                      <a:r>
                        <a:rPr lang="ko-KR" altLang="en-US" sz="800" b="1"/>
                        <a:t>기획 서비스</a:t>
                      </a:r>
                      <a:endParaRPr lang="en-US" altLang="ko-KR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p>
                      <a:pPr marL="171450" marR="0" indent="-171450" algn="just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자기소개를 위한 간편한 포트폴리오 기능을위해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3975">
                <a:tc>
                  <a:txBody>
                    <a:bodyPr vert="horz" lIns="68352" tIns="34176" rIns="68352" bIns="34176" anchor="ctr" anchorCtr="0"/>
                    <a:p>
                      <a:pPr algn="ctr" latinLnBrk="1">
                        <a:defRPr/>
                      </a:pPr>
                      <a:r>
                        <a:rPr lang="ko-KR" altLang="en-US" sz="800" b="1"/>
                        <a:t>기획 배경</a:t>
                      </a:r>
                      <a:endParaRPr lang="ko-KR" altLang="en-US" sz="800" b="1"/>
                    </a:p>
                    <a:p>
                      <a:pPr algn="ctr" latinLnBrk="1">
                        <a:defRPr/>
                      </a:pPr>
                      <a:endParaRPr lang="en-US" altLang="ko-KR" sz="800" b="1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p>
                      <a:pPr marL="171450" marR="0" indent="-171450" algn="just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포트폴리오를 편하게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누구든 볼수있게하기위해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171450" marR="0" indent="-171450" algn="just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제출용 포트폴리오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6144">
                <a:tc>
                  <a:txBody>
                    <a:bodyPr vert="horz" lIns="68352" tIns="34176" rIns="68352" bIns="34176" anchor="ctr" anchorCtr="0"/>
                    <a:p>
                      <a:pPr algn="ctr" latinLnBrk="1">
                        <a:defRPr/>
                      </a:pPr>
                      <a:r>
                        <a:rPr lang="ko-KR" altLang="en-US" sz="800" b="1"/>
                        <a:t>기획 목적</a:t>
                      </a:r>
                      <a:endParaRPr lang="en-US" altLang="ko-KR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71450" marR="0" indent="-171450" algn="just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편리한 포트폴리오 관리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171450" marR="0" indent="-171450" algn="just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나를 어필하기 위해서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26466">
                <a:tc>
                  <a:txBody>
                    <a:bodyPr vert="horz" lIns="68352" tIns="34176" rIns="68352" bIns="34176" anchor="ctr" anchorCtr="0"/>
                    <a:p>
                      <a:pPr algn="ctr" latinLnBrk="1">
                        <a:defRPr/>
                      </a:pPr>
                      <a:r>
                        <a:rPr lang="ko-KR" altLang="en-US" sz="800" b="1"/>
                        <a:t>주요 기능</a:t>
                      </a:r>
                      <a:endParaRPr lang="ko-KR" altLang="en-US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나의 학력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경력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능력 등을 보기쉽게 표현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보고 마음에 들었을 때 연락을 취할수 있는 수단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6037">
                <a:tc>
                  <a:txBody>
                    <a:bodyPr vert="horz" lIns="68352" tIns="34176" rIns="68352" bIns="34176" anchor="ctr" anchorCtr="0"/>
                    <a:p>
                      <a:pPr algn="ctr" latinLnBrk="1">
                        <a:defRPr/>
                      </a:pPr>
                      <a:r>
                        <a:rPr lang="ko-KR" altLang="en-US" sz="800" b="1"/>
                        <a:t>주요 고객</a:t>
                      </a:r>
                      <a:endParaRPr lang="ko-KR" altLang="en-US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나를 고용하고자 하는  사람들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929">
                <a:tc>
                  <a:txBody>
                    <a:bodyPr vert="horz" lIns="68352" tIns="34176" rIns="68352" bIns="34176" anchor="ctr" anchorCtr="0"/>
                    <a:p>
                      <a:pPr algn="ctr" latinLnBrk="1">
                        <a:defRPr/>
                      </a:pPr>
                      <a:r>
                        <a:rPr lang="ko-KR" altLang="en-US" sz="800" b="1"/>
                        <a:t>서비스 채널</a:t>
                      </a:r>
                      <a:endParaRPr lang="ko-KR" altLang="en-US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PC/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모바일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baseline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웹</a:t>
                      </a:r>
                      <a:endParaRPr lang="en-US" altLang="ko-KR" sz="800" baseline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313">
                <a:tc>
                  <a:txBody>
                    <a:bodyPr vert="horz" lIns="68352" tIns="34176" rIns="68352" bIns="34176" anchor="ctr" anchorCtr="0"/>
                    <a:p>
                      <a:pPr algn="ctr" latinLnBrk="1">
                        <a:defRPr/>
                      </a:pPr>
                      <a:r>
                        <a:rPr lang="ko-KR" altLang="en-US" sz="800" b="1"/>
                        <a:t>기타</a:t>
                      </a:r>
                      <a:r>
                        <a:rPr lang="en-US" altLang="ko-KR" sz="800" b="1"/>
                        <a:t>(</a:t>
                      </a:r>
                      <a:r>
                        <a:rPr lang="ko-KR" altLang="en-US" sz="800" b="1"/>
                        <a:t>오픈시점 등</a:t>
                      </a:r>
                      <a:r>
                        <a:rPr lang="en-US" altLang="ko-KR" sz="800" b="1"/>
                        <a:t>)</a:t>
                      </a:r>
                      <a:endParaRPr lang="ko-KR" altLang="en-US" sz="800" b="1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68352" tIns="34176" rIns="68352" bIns="34176" anchor="ctr" anchorCtr="0"/>
                    <a:p>
                      <a:pPr algn="l" latinLnBrk="1">
                        <a:defRPr/>
                      </a:pPr>
                      <a:r>
                        <a:rPr lang="en-US" altLang="ko-KR" sz="800"/>
                        <a:t>2022</a:t>
                      </a:r>
                      <a:r>
                        <a:rPr lang="ko-KR" altLang="en-US" sz="800"/>
                        <a:t>년 </a:t>
                      </a:r>
                      <a:r>
                        <a:rPr lang="en-US" altLang="ko-KR" sz="800"/>
                        <a:t>6</a:t>
                      </a:r>
                      <a:r>
                        <a:rPr lang="ko-KR" altLang="en-US" sz="800"/>
                        <a:t>월</a:t>
                      </a:r>
                      <a:endParaRPr lang="ko-KR" altLang="en-US" sz="8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사이트 맵</a:t>
            </a:r>
            <a:endParaRPr lang="ko-KR" altLang="en-US"/>
          </a:p>
        </p:txBody>
      </p:sp>
      <p:sp>
        <p:nvSpPr>
          <p:cNvPr id="4" name="직사각형 2"/>
          <p:cNvSpPr/>
          <p:nvPr/>
        </p:nvSpPr>
        <p:spPr>
          <a:xfrm>
            <a:off x="4816846" y="1063586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Main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5" name="직선 연결선 36"/>
          <p:cNvCxnSpPr/>
          <p:nvPr/>
        </p:nvCxnSpPr>
        <p:spPr>
          <a:xfrm>
            <a:off x="5562477" y="1448221"/>
            <a:ext cx="0" cy="4805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2"/>
          <p:cNvSpPr/>
          <p:nvPr/>
        </p:nvSpPr>
        <p:spPr>
          <a:xfrm>
            <a:off x="1834000" y="238598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Blog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7" name=""/>
          <p:cNvCxnSpPr/>
          <p:nvPr/>
        </p:nvCxnSpPr>
        <p:spPr>
          <a:xfrm rot="10800000">
            <a:off x="2579630" y="1928783"/>
            <a:ext cx="298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rot="16200000" flipH="1" flipV="1">
            <a:off x="2351030" y="2157382"/>
            <a:ext cx="457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2"/>
          <p:cNvSpPr/>
          <p:nvPr/>
        </p:nvSpPr>
        <p:spPr>
          <a:xfrm>
            <a:off x="7799697" y="240503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Contact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 rot="10800000">
            <a:off x="5562477" y="1928783"/>
            <a:ext cx="298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16200000" flipH="1" flipV="1">
            <a:off x="8316727" y="2165090"/>
            <a:ext cx="457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H="1" flipV="1">
            <a:off x="2351031" y="2999218"/>
            <a:ext cx="457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 rot="10800000">
            <a:off x="1088207" y="3227820"/>
            <a:ext cx="298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 flipV="1">
            <a:off x="2351029" y="3428999"/>
            <a:ext cx="457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16200000" flipH="1" flipV="1">
            <a:off x="3842458" y="3457574"/>
            <a:ext cx="457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rot="16200000" flipH="1" flipV="1">
            <a:off x="859606" y="3457574"/>
            <a:ext cx="457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2"/>
          <p:cNvSpPr/>
          <p:nvPr/>
        </p:nvSpPr>
        <p:spPr>
          <a:xfrm>
            <a:off x="342576" y="368617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Project one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8" name="직사각형 2"/>
          <p:cNvSpPr/>
          <p:nvPr/>
        </p:nvSpPr>
        <p:spPr>
          <a:xfrm>
            <a:off x="1834002" y="368617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Project Two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9" name="직사각형 2"/>
          <p:cNvSpPr/>
          <p:nvPr/>
        </p:nvSpPr>
        <p:spPr>
          <a:xfrm>
            <a:off x="3325585" y="3686175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Project Three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0" name=""/>
          <p:cNvCxnSpPr/>
          <p:nvPr/>
        </p:nvCxnSpPr>
        <p:spPr>
          <a:xfrm rot="16200000" flipH="1" flipV="1">
            <a:off x="8316728" y="3018268"/>
            <a:ext cx="4572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>
            <a:off x="5485238" y="3248052"/>
            <a:ext cx="4551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 rot="16200000" flipH="1">
            <a:off x="6307247" y="3994679"/>
            <a:ext cx="149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rot="16200000" flipH="1">
            <a:off x="7799271" y="3994083"/>
            <a:ext cx="1492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6200000" flipH="1">
            <a:off x="9293058" y="3991725"/>
            <a:ext cx="148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"/>
          <p:cNvSpPr/>
          <p:nvPr/>
        </p:nvSpPr>
        <p:spPr>
          <a:xfrm>
            <a:off x="6194136" y="4733927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Address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6" name="직사각형 2"/>
          <p:cNvSpPr/>
          <p:nvPr/>
        </p:nvSpPr>
        <p:spPr>
          <a:xfrm>
            <a:off x="7685395" y="4733927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Phone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7" name="직사각형 2"/>
          <p:cNvSpPr/>
          <p:nvPr/>
        </p:nvSpPr>
        <p:spPr>
          <a:xfrm>
            <a:off x="9176821" y="4733927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SNS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8" name="직사각형 2"/>
          <p:cNvSpPr/>
          <p:nvPr/>
        </p:nvSpPr>
        <p:spPr>
          <a:xfrm>
            <a:off x="4702546" y="4733927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Email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9" name=""/>
          <p:cNvCxnSpPr/>
          <p:nvPr/>
        </p:nvCxnSpPr>
        <p:spPr>
          <a:xfrm rot="16200000" flipH="1">
            <a:off x="4738584" y="3994679"/>
            <a:ext cx="149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0"/>
            <a:ext cx="11302999" cy="93978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와이어 프레임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05384" y="752668"/>
            <a:ext cx="6884593" cy="3109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상단 메뉴바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13"/>
          <p:cNvSpPr/>
          <p:nvPr/>
        </p:nvSpPr>
        <p:spPr>
          <a:xfrm>
            <a:off x="3764360" y="1315184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자기소개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직사각형 13"/>
          <p:cNvSpPr/>
          <p:nvPr/>
        </p:nvSpPr>
        <p:spPr>
          <a:xfrm>
            <a:off x="2901157" y="2385428"/>
            <a:ext cx="4693046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코딩경력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프로젝트 수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진행중인 프로젝트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직사각형 13"/>
          <p:cNvSpPr/>
          <p:nvPr/>
        </p:nvSpPr>
        <p:spPr>
          <a:xfrm>
            <a:off x="3764360" y="3429000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학력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경력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능력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직사각형 13"/>
          <p:cNvSpPr/>
          <p:nvPr/>
        </p:nvSpPr>
        <p:spPr>
          <a:xfrm>
            <a:off x="3764360" y="4462673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프로젝트 결과물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사이드 프로젝트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직사각형 13"/>
          <p:cNvSpPr/>
          <p:nvPr/>
        </p:nvSpPr>
        <p:spPr>
          <a:xfrm>
            <a:off x="3764360" y="5536010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블로그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연락할수있는 방법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직사각형 20"/>
          <p:cNvSpPr/>
          <p:nvPr/>
        </p:nvSpPr>
        <p:spPr>
          <a:xfrm>
            <a:off x="9499022" y="1772478"/>
            <a:ext cx="508000" cy="4841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리모컨기능 및 컨텐츠 바로이동기능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0"/>
            <a:ext cx="11302999" cy="93978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2-1.</a:t>
            </a:r>
            <a:r>
              <a:rPr lang="ko-KR" altLang="en-US"/>
              <a:t>와이어 프레임 설명</a:t>
            </a:r>
            <a:endParaRPr lang="ko-KR" altLang="en-US"/>
          </a:p>
        </p:txBody>
      </p:sp>
      <p:graphicFrame>
        <p:nvGraphicFramePr>
          <p:cNvPr id="4" name="표 31"/>
          <p:cNvGraphicFramePr>
            <a:graphicFrameLocks noGrp="1"/>
          </p:cNvGraphicFramePr>
          <p:nvPr/>
        </p:nvGraphicFramePr>
        <p:xfrm>
          <a:off x="7184871" y="1909216"/>
          <a:ext cx="4873338" cy="4144509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42358"/>
                <a:gridCol w="4030980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499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로고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메뉴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메뉴버튼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고용주가 나를 알수있게 정보제공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내가 얼마나 코딩을 했고 무슨일을 했고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무슨일을 했었는지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814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최종학력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전공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경력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어떤일을 할수있는지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내가 해왔던 일들의 결과물 표출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814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나의 히스토리</a:t>
                      </a:r>
                      <a:r>
                        <a:rPr lang="en-US" altLang="ko-KR"/>
                        <a:t>/email/</a:t>
                      </a:r>
                      <a:r>
                        <a:rPr lang="ko-KR" altLang="en-US"/>
                        <a:t>전화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기타등등의 연락기능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궁금한 것을 바로 이동해서 볼수있도록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리모컨 기능 탑재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링크 등을 바로 이동할수 있게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직사각형 21"/>
          <p:cNvSpPr/>
          <p:nvPr/>
        </p:nvSpPr>
        <p:spPr>
          <a:xfrm>
            <a:off x="188118" y="813089"/>
            <a:ext cx="5907881" cy="3109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상단 메뉴바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13"/>
          <p:cNvSpPr/>
          <p:nvPr/>
        </p:nvSpPr>
        <p:spPr>
          <a:xfrm>
            <a:off x="2147095" y="1375606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자기소개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직사각형 13"/>
          <p:cNvSpPr/>
          <p:nvPr/>
        </p:nvSpPr>
        <p:spPr>
          <a:xfrm>
            <a:off x="1283892" y="2445850"/>
            <a:ext cx="4693046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코딩경력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프로젝트 수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진행중인 프로젝트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직사각형 13"/>
          <p:cNvSpPr/>
          <p:nvPr/>
        </p:nvSpPr>
        <p:spPr>
          <a:xfrm>
            <a:off x="2147095" y="3489421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학력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경력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능력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2147095" y="4523095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프로젝트 결과물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사이드 프로젝트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직사각형 13"/>
          <p:cNvSpPr/>
          <p:nvPr/>
        </p:nvSpPr>
        <p:spPr>
          <a:xfrm>
            <a:off x="2147095" y="5596432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블로그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연락할수있는 방법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직사각형 20"/>
          <p:cNvSpPr/>
          <p:nvPr/>
        </p:nvSpPr>
        <p:spPr>
          <a:xfrm>
            <a:off x="6214882" y="1832899"/>
            <a:ext cx="508000" cy="4841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리모컨기능 및 컨텐츠 바로이동기능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" name="그룹 13"/>
          <p:cNvGrpSpPr/>
          <p:nvPr/>
        </p:nvGrpSpPr>
        <p:grpSpPr>
          <a:xfrm rot="0">
            <a:off x="444500" y="826616"/>
            <a:ext cx="323849" cy="297391"/>
            <a:chOff x="5672667" y="2302072"/>
            <a:chExt cx="270933" cy="270933"/>
          </a:xfrm>
        </p:grpSpPr>
        <p:sp>
          <p:nvSpPr>
            <p:cNvPr id="13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678930" y="2314426"/>
              <a:ext cx="258404" cy="215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/>
                <a:t>1</a:t>
              </a:r>
              <a:endParaRPr lang="ko-KR" altLang="en-US" sz="1000" b="1"/>
            </a:p>
          </p:txBody>
        </p:sp>
      </p:grpSp>
      <p:grpSp>
        <p:nvGrpSpPr>
          <p:cNvPr id="15" name="그룹 13"/>
          <p:cNvGrpSpPr/>
          <p:nvPr/>
        </p:nvGrpSpPr>
        <p:grpSpPr>
          <a:xfrm rot="0">
            <a:off x="2147095" y="1375606"/>
            <a:ext cx="323849" cy="297391"/>
            <a:chOff x="5672667" y="2302072"/>
            <a:chExt cx="270933" cy="270933"/>
          </a:xfrm>
        </p:grpSpPr>
        <p:sp>
          <p:nvSpPr>
            <p:cNvPr id="16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5678930" y="2314425"/>
              <a:ext cx="258404" cy="216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/>
                <a:t>2</a:t>
              </a:r>
              <a:endParaRPr lang="en-US" altLang="ko-KR" sz="1000" b="1"/>
            </a:p>
          </p:txBody>
        </p:sp>
      </p:grpSp>
      <p:grpSp>
        <p:nvGrpSpPr>
          <p:cNvPr id="18" name="그룹 13"/>
          <p:cNvGrpSpPr/>
          <p:nvPr/>
        </p:nvGrpSpPr>
        <p:grpSpPr>
          <a:xfrm rot="0">
            <a:off x="1283892" y="2445850"/>
            <a:ext cx="323849" cy="297391"/>
            <a:chOff x="5672667" y="2302072"/>
            <a:chExt cx="270933" cy="270933"/>
          </a:xfrm>
        </p:grpSpPr>
        <p:sp>
          <p:nvSpPr>
            <p:cNvPr id="19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5678929" y="2314425"/>
              <a:ext cx="258404" cy="222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/>
                <a:t>3</a:t>
              </a:r>
              <a:endParaRPr lang="en-US" altLang="ko-KR" sz="1000" b="1"/>
            </a:p>
          </p:txBody>
        </p:sp>
      </p:grpSp>
      <p:grpSp>
        <p:nvGrpSpPr>
          <p:cNvPr id="21" name="그룹 13"/>
          <p:cNvGrpSpPr/>
          <p:nvPr/>
        </p:nvGrpSpPr>
        <p:grpSpPr>
          <a:xfrm rot="0">
            <a:off x="2147095" y="3570109"/>
            <a:ext cx="323849" cy="297391"/>
            <a:chOff x="5672667" y="2302072"/>
            <a:chExt cx="270933" cy="270933"/>
          </a:xfrm>
        </p:grpSpPr>
        <p:sp>
          <p:nvSpPr>
            <p:cNvPr id="22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5678930" y="2314426"/>
              <a:ext cx="258404" cy="221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/>
                <a:t>4</a:t>
              </a:r>
              <a:endParaRPr lang="en-US" altLang="ko-KR" sz="1000" b="1"/>
            </a:p>
          </p:txBody>
        </p:sp>
      </p:grpSp>
      <p:grpSp>
        <p:nvGrpSpPr>
          <p:cNvPr id="24" name="그룹 13"/>
          <p:cNvGrpSpPr/>
          <p:nvPr/>
        </p:nvGrpSpPr>
        <p:grpSpPr>
          <a:xfrm rot="0">
            <a:off x="2147095" y="4523095"/>
            <a:ext cx="323849" cy="297391"/>
            <a:chOff x="5672667" y="2302072"/>
            <a:chExt cx="270933" cy="270933"/>
          </a:xfrm>
        </p:grpSpPr>
        <p:sp>
          <p:nvSpPr>
            <p:cNvPr id="2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5678930" y="2314426"/>
              <a:ext cx="258404" cy="2213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/>
                <a:t>5</a:t>
              </a:r>
              <a:endParaRPr lang="en-US" altLang="ko-KR" sz="1000" b="1"/>
            </a:p>
          </p:txBody>
        </p:sp>
      </p:grpSp>
      <p:grpSp>
        <p:nvGrpSpPr>
          <p:cNvPr id="27" name="그룹 13"/>
          <p:cNvGrpSpPr/>
          <p:nvPr/>
        </p:nvGrpSpPr>
        <p:grpSpPr>
          <a:xfrm rot="0">
            <a:off x="2147095" y="5596432"/>
            <a:ext cx="323849" cy="297391"/>
            <a:chOff x="5672667" y="2302072"/>
            <a:chExt cx="270933" cy="270933"/>
          </a:xfrm>
        </p:grpSpPr>
        <p:sp>
          <p:nvSpPr>
            <p:cNvPr id="28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5678930" y="2314426"/>
              <a:ext cx="258404" cy="215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/>
                <a:t>6</a:t>
              </a:r>
              <a:endParaRPr lang="en-US" altLang="ko-KR" sz="1000" b="1"/>
            </a:p>
          </p:txBody>
        </p:sp>
      </p:grpSp>
      <p:grpSp>
        <p:nvGrpSpPr>
          <p:cNvPr id="30" name="그룹 13"/>
          <p:cNvGrpSpPr/>
          <p:nvPr/>
        </p:nvGrpSpPr>
        <p:grpSpPr>
          <a:xfrm rot="0">
            <a:off x="6096000" y="1684204"/>
            <a:ext cx="323849" cy="297391"/>
            <a:chOff x="5672667" y="2302072"/>
            <a:chExt cx="270933" cy="270933"/>
          </a:xfrm>
        </p:grpSpPr>
        <p:sp>
          <p:nvSpPr>
            <p:cNvPr id="31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15"/>
            <p:cNvSpPr txBox="1"/>
            <p:nvPr/>
          </p:nvSpPr>
          <p:spPr>
            <a:xfrm>
              <a:off x="5678930" y="2314425"/>
              <a:ext cx="258404" cy="216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/>
                <a:t>7</a:t>
              </a:r>
              <a:endParaRPr lang="en-US" altLang="ko-KR" sz="10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3.SWOT</a:t>
            </a:r>
            <a:endParaRPr lang="en-US" altLang="ko-KR"/>
          </a:p>
        </p:txBody>
      </p:sp>
      <p:sp>
        <p:nvSpPr>
          <p:cNvPr id="4" name="TextBox 105"/>
          <p:cNvSpPr txBox="1"/>
          <p:nvPr/>
        </p:nvSpPr>
        <p:spPr>
          <a:xfrm>
            <a:off x="902144" y="1631844"/>
            <a:ext cx="3507060" cy="100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간결한 디자인으로 어지럽지 않고 내용이 한눈에 들어옴</a:t>
            </a:r>
            <a:r>
              <a:rPr lang="en-US" altLang="ko-KR" sz="1500"/>
              <a:t>.</a:t>
            </a:r>
            <a:endParaRPr lang="en-US" altLang="ko-KR" sz="1500"/>
          </a:p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모바일 </a:t>
            </a:r>
            <a:r>
              <a:rPr lang="en-US" altLang="ko-KR" sz="1500"/>
              <a:t>/ pc</a:t>
            </a:r>
            <a:r>
              <a:rPr lang="ko-KR" altLang="en-US" sz="1500"/>
              <a:t> 모두 지원한다</a:t>
            </a:r>
            <a:endParaRPr lang="ko-KR" altLang="en-US" sz="1500"/>
          </a:p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알고싶은 내용을 찾기 쉽다</a:t>
            </a:r>
            <a:endParaRPr lang="ko-KR" altLang="en-US" sz="1500"/>
          </a:p>
        </p:txBody>
      </p:sp>
      <p:sp>
        <p:nvSpPr>
          <p:cNvPr id="5" name="TextBox 106"/>
          <p:cNvSpPr txBox="1"/>
          <p:nvPr/>
        </p:nvSpPr>
        <p:spPr>
          <a:xfrm>
            <a:off x="902145" y="3900094"/>
            <a:ext cx="3508046" cy="1231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심플한 디자인을 좋아하는 사람은 사이트를 자주방문할 수 있다</a:t>
            </a:r>
            <a:r>
              <a:rPr lang="en-US" altLang="ko-KR" sz="1500"/>
              <a:t>.</a:t>
            </a:r>
            <a:endParaRPr lang="en-US" altLang="ko-KR" sz="1500"/>
          </a:p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고용주가 나에대해 쉽게 알수있다</a:t>
            </a:r>
            <a:r>
              <a:rPr lang="en-US" altLang="ko-KR" sz="1500"/>
              <a:t>.</a:t>
            </a:r>
            <a:endParaRPr lang="en-US" altLang="ko-KR" sz="1500"/>
          </a:p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디자인 샘플을 받아가려는 사람들이 생길수도있다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6" name="TextBox 107"/>
          <p:cNvSpPr txBox="1"/>
          <p:nvPr/>
        </p:nvSpPr>
        <p:spPr>
          <a:xfrm>
            <a:off x="7541556" y="1631844"/>
            <a:ext cx="3933700" cy="547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디자인이 너무 심플해서 투박한 느낌이 든다</a:t>
            </a:r>
            <a:r>
              <a:rPr lang="en-US" altLang="ko-KR" sz="1500"/>
              <a:t>.</a:t>
            </a:r>
            <a:endParaRPr lang="en-US" altLang="ko-KR" sz="1500"/>
          </a:p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아직 마땅한 경력이 없다</a:t>
            </a:r>
            <a:endParaRPr lang="ko-KR" altLang="en-US" sz="1500"/>
          </a:p>
        </p:txBody>
      </p:sp>
      <p:sp>
        <p:nvSpPr>
          <p:cNvPr id="7" name="TextBox 108"/>
          <p:cNvSpPr txBox="1"/>
          <p:nvPr/>
        </p:nvSpPr>
        <p:spPr>
          <a:xfrm>
            <a:off x="7541556" y="3900094"/>
            <a:ext cx="3933700" cy="1003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심플한 디자인을 싫어하는는 사람은 사이트를 방문하지 않을것이다</a:t>
            </a:r>
            <a:r>
              <a:rPr lang="en-US" altLang="ko-KR" sz="1500"/>
              <a:t>.</a:t>
            </a:r>
            <a:endParaRPr lang="en-US" altLang="ko-KR" sz="1500"/>
          </a:p>
          <a:p>
            <a:pPr marL="214200" lvl="0" indent="-21420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500"/>
              <a:t>심플하기때문에 양식이 흔하다는 느낌을 받을수도 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8" name="TextBox 109"/>
          <p:cNvSpPr txBox="1"/>
          <p:nvPr/>
        </p:nvSpPr>
        <p:spPr>
          <a:xfrm>
            <a:off x="2886954" y="1309806"/>
            <a:ext cx="1414240" cy="433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500" spc="-11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rPr>
              <a:t>STRENGTH</a:t>
            </a:r>
            <a:endParaRPr lang="ko-KR" altLang="en-US" sz="1500" spc="-110">
              <a:ln w="9525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9" name="TextBox 110"/>
          <p:cNvSpPr txBox="1"/>
          <p:nvPr/>
        </p:nvSpPr>
        <p:spPr>
          <a:xfrm>
            <a:off x="2886954" y="3578854"/>
            <a:ext cx="1414240" cy="431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500" spc="-11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rPr>
              <a:t>OPPORTUNITY</a:t>
            </a:r>
            <a:endParaRPr lang="ko-KR" altLang="en-US" sz="1500" spc="-110">
              <a:ln w="9525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10" name="TextBox 111"/>
          <p:cNvSpPr txBox="1"/>
          <p:nvPr/>
        </p:nvSpPr>
        <p:spPr>
          <a:xfrm>
            <a:off x="7541555" y="1300015"/>
            <a:ext cx="1414240" cy="433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spc="-11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rPr>
              <a:t>WEAKNESS</a:t>
            </a:r>
            <a:endParaRPr lang="ko-KR" altLang="en-US" sz="1500" spc="-110">
              <a:ln w="9525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11" name="TextBox 112"/>
          <p:cNvSpPr txBox="1"/>
          <p:nvPr/>
        </p:nvSpPr>
        <p:spPr>
          <a:xfrm>
            <a:off x="7541555" y="3569063"/>
            <a:ext cx="1414240" cy="43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spc="-11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rPr>
              <a:t>THREAT</a:t>
            </a:r>
            <a:endParaRPr lang="ko-KR" altLang="en-US" sz="1500" spc="-110">
              <a:ln w="9525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12" name="그룹 3"/>
          <p:cNvGrpSpPr/>
          <p:nvPr/>
        </p:nvGrpSpPr>
        <p:grpSpPr>
          <a:xfrm rot="0">
            <a:off x="4553223" y="2108753"/>
            <a:ext cx="2808312" cy="1892622"/>
            <a:chOff x="3203848" y="2619781"/>
            <a:chExt cx="2808312" cy="1892622"/>
          </a:xfrm>
        </p:grpSpPr>
        <p:sp>
          <p:nvSpPr>
            <p:cNvPr id="13" name="Freeform 118"/>
            <p:cNvSpPr/>
            <p:nvPr/>
          </p:nvSpPr>
          <p:spPr>
            <a:xfrm>
              <a:off x="5022792" y="2620958"/>
              <a:ext cx="989368" cy="855920"/>
            </a:xfrm>
            <a:custGeom>
              <a:avLst/>
              <a:gdLst>
                <a:gd name="connsiteX0" fmla="*/ 0 w 1820800"/>
                <a:gd name="connsiteY0" fmla="*/ 787603 h 1575206"/>
                <a:gd name="connsiteX1" fmla="*/ 450036 w 1820800"/>
                <a:gd name="connsiteY1" fmla="*/ 0 h 1575206"/>
                <a:gd name="connsiteX2" fmla="*/ 1370764 w 1820800"/>
                <a:gd name="connsiteY2" fmla="*/ 0 h 1575206"/>
                <a:gd name="connsiteX3" fmla="*/ 1820800 w 1820800"/>
                <a:gd name="connsiteY3" fmla="*/ 787603 h 1575206"/>
                <a:gd name="connsiteX4" fmla="*/ 1370764 w 1820800"/>
                <a:gd name="connsiteY4" fmla="*/ 1575206 h 1575206"/>
                <a:gd name="connsiteX5" fmla="*/ 450036 w 1820800"/>
                <a:gd name="connsiteY5" fmla="*/ 1575206 h 1575206"/>
                <a:gd name="connsiteX6" fmla="*/ 0 w 1820800"/>
                <a:gd name="connsiteY6" fmla="*/ 787603 h 15752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0800" h="1575206">
                  <a:moveTo>
                    <a:pt x="0" y="787603"/>
                  </a:moveTo>
                  <a:lnTo>
                    <a:pt x="450036" y="0"/>
                  </a:lnTo>
                  <a:lnTo>
                    <a:pt x="1370764" y="0"/>
                  </a:lnTo>
                  <a:lnTo>
                    <a:pt x="1820800" y="787603"/>
                  </a:lnTo>
                  <a:lnTo>
                    <a:pt x="1370764" y="1575206"/>
                  </a:lnTo>
                  <a:lnTo>
                    <a:pt x="450036" y="1575206"/>
                  </a:lnTo>
                  <a:lnTo>
                    <a:pt x="0" y="7876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348735" tIns="308035" rIns="348735" bIns="308035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1500" kern="1200"/>
            </a:p>
          </p:txBody>
        </p:sp>
        <p:sp>
          <p:nvSpPr>
            <p:cNvPr id="14" name="Freeform 121"/>
            <p:cNvSpPr/>
            <p:nvPr/>
          </p:nvSpPr>
          <p:spPr>
            <a:xfrm>
              <a:off x="3203848" y="3656483"/>
              <a:ext cx="989368" cy="855920"/>
            </a:xfrm>
            <a:custGeom>
              <a:avLst/>
              <a:gdLst>
                <a:gd name="connsiteX0" fmla="*/ 0 w 1820800"/>
                <a:gd name="connsiteY0" fmla="*/ 787603 h 1575206"/>
                <a:gd name="connsiteX1" fmla="*/ 450036 w 1820800"/>
                <a:gd name="connsiteY1" fmla="*/ 0 h 1575206"/>
                <a:gd name="connsiteX2" fmla="*/ 1370764 w 1820800"/>
                <a:gd name="connsiteY2" fmla="*/ 0 h 1575206"/>
                <a:gd name="connsiteX3" fmla="*/ 1820800 w 1820800"/>
                <a:gd name="connsiteY3" fmla="*/ 787603 h 1575206"/>
                <a:gd name="connsiteX4" fmla="*/ 1370764 w 1820800"/>
                <a:gd name="connsiteY4" fmla="*/ 1575206 h 1575206"/>
                <a:gd name="connsiteX5" fmla="*/ 450036 w 1820800"/>
                <a:gd name="connsiteY5" fmla="*/ 1575206 h 1575206"/>
                <a:gd name="connsiteX6" fmla="*/ 0 w 1820800"/>
                <a:gd name="connsiteY6" fmla="*/ 787603 h 15752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0800" h="1575206">
                  <a:moveTo>
                    <a:pt x="0" y="787603"/>
                  </a:moveTo>
                  <a:lnTo>
                    <a:pt x="450036" y="0"/>
                  </a:lnTo>
                  <a:lnTo>
                    <a:pt x="1370764" y="0"/>
                  </a:lnTo>
                  <a:lnTo>
                    <a:pt x="1820800" y="787603"/>
                  </a:lnTo>
                  <a:lnTo>
                    <a:pt x="1370764" y="1575206"/>
                  </a:lnTo>
                  <a:lnTo>
                    <a:pt x="450036" y="1575206"/>
                  </a:lnTo>
                  <a:lnTo>
                    <a:pt x="0" y="7876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348735" tIns="308035" rIns="348735" bIns="308035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1500" kern="1200"/>
            </a:p>
          </p:txBody>
        </p:sp>
        <p:sp>
          <p:nvSpPr>
            <p:cNvPr id="15" name="Freeform 119"/>
            <p:cNvSpPr/>
            <p:nvPr/>
          </p:nvSpPr>
          <p:spPr>
            <a:xfrm>
              <a:off x="5022792" y="3655894"/>
              <a:ext cx="989368" cy="855920"/>
            </a:xfrm>
            <a:custGeom>
              <a:avLst/>
              <a:gdLst>
                <a:gd name="connsiteX0" fmla="*/ 0 w 1820800"/>
                <a:gd name="connsiteY0" fmla="*/ 787603 h 1575206"/>
                <a:gd name="connsiteX1" fmla="*/ 450036 w 1820800"/>
                <a:gd name="connsiteY1" fmla="*/ 0 h 1575206"/>
                <a:gd name="connsiteX2" fmla="*/ 1370764 w 1820800"/>
                <a:gd name="connsiteY2" fmla="*/ 0 h 1575206"/>
                <a:gd name="connsiteX3" fmla="*/ 1820800 w 1820800"/>
                <a:gd name="connsiteY3" fmla="*/ 787603 h 1575206"/>
                <a:gd name="connsiteX4" fmla="*/ 1370764 w 1820800"/>
                <a:gd name="connsiteY4" fmla="*/ 1575206 h 1575206"/>
                <a:gd name="connsiteX5" fmla="*/ 450036 w 1820800"/>
                <a:gd name="connsiteY5" fmla="*/ 1575206 h 1575206"/>
                <a:gd name="connsiteX6" fmla="*/ 0 w 1820800"/>
                <a:gd name="connsiteY6" fmla="*/ 787603 h 15752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0800" h="1575206">
                  <a:moveTo>
                    <a:pt x="0" y="787603"/>
                  </a:moveTo>
                  <a:lnTo>
                    <a:pt x="450036" y="0"/>
                  </a:lnTo>
                  <a:lnTo>
                    <a:pt x="1370764" y="0"/>
                  </a:lnTo>
                  <a:lnTo>
                    <a:pt x="1820800" y="787603"/>
                  </a:lnTo>
                  <a:lnTo>
                    <a:pt x="1370764" y="1575206"/>
                  </a:lnTo>
                  <a:lnTo>
                    <a:pt x="450036" y="1575206"/>
                  </a:lnTo>
                  <a:lnTo>
                    <a:pt x="0" y="78760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348735" tIns="308035" rIns="348735" bIns="308035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1500" kern="1200"/>
            </a:p>
          </p:txBody>
        </p:sp>
        <p:sp>
          <p:nvSpPr>
            <p:cNvPr id="16" name="Freeform 122"/>
            <p:cNvSpPr/>
            <p:nvPr/>
          </p:nvSpPr>
          <p:spPr>
            <a:xfrm>
              <a:off x="3203848" y="2619781"/>
              <a:ext cx="989368" cy="855920"/>
            </a:xfrm>
            <a:custGeom>
              <a:avLst/>
              <a:gdLst>
                <a:gd name="connsiteX0" fmla="*/ 0 w 1820800"/>
                <a:gd name="connsiteY0" fmla="*/ 787603 h 1575206"/>
                <a:gd name="connsiteX1" fmla="*/ 450036 w 1820800"/>
                <a:gd name="connsiteY1" fmla="*/ 0 h 1575206"/>
                <a:gd name="connsiteX2" fmla="*/ 1370764 w 1820800"/>
                <a:gd name="connsiteY2" fmla="*/ 0 h 1575206"/>
                <a:gd name="connsiteX3" fmla="*/ 1820800 w 1820800"/>
                <a:gd name="connsiteY3" fmla="*/ 787603 h 1575206"/>
                <a:gd name="connsiteX4" fmla="*/ 1370764 w 1820800"/>
                <a:gd name="connsiteY4" fmla="*/ 1575206 h 1575206"/>
                <a:gd name="connsiteX5" fmla="*/ 450036 w 1820800"/>
                <a:gd name="connsiteY5" fmla="*/ 1575206 h 1575206"/>
                <a:gd name="connsiteX6" fmla="*/ 0 w 1820800"/>
                <a:gd name="connsiteY6" fmla="*/ 787603 h 15752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0800" h="1575206">
                  <a:moveTo>
                    <a:pt x="0" y="787603"/>
                  </a:moveTo>
                  <a:lnTo>
                    <a:pt x="450036" y="0"/>
                  </a:lnTo>
                  <a:lnTo>
                    <a:pt x="1370764" y="0"/>
                  </a:lnTo>
                  <a:lnTo>
                    <a:pt x="1820800" y="787603"/>
                  </a:lnTo>
                  <a:lnTo>
                    <a:pt x="1370764" y="1575206"/>
                  </a:lnTo>
                  <a:lnTo>
                    <a:pt x="450036" y="1575206"/>
                  </a:lnTo>
                  <a:lnTo>
                    <a:pt x="0" y="78760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348735" tIns="308035" rIns="348735" bIns="308035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1500" kern="1200"/>
            </a:p>
          </p:txBody>
        </p:sp>
        <p:grpSp>
          <p:nvGrpSpPr>
            <p:cNvPr id="17" name="Group 10"/>
            <p:cNvGrpSpPr/>
            <p:nvPr/>
          </p:nvGrpSpPr>
          <p:grpSpPr>
            <a:xfrm rot="0">
              <a:off x="4004217" y="3044354"/>
              <a:ext cx="1207293" cy="1044358"/>
              <a:chOff x="5261145" y="3357860"/>
              <a:chExt cx="1669318" cy="1444028"/>
            </a:xfrm>
          </p:grpSpPr>
          <p:sp>
            <p:nvSpPr>
              <p:cNvPr id="18" name="Freeform 116"/>
              <p:cNvSpPr/>
              <p:nvPr/>
            </p:nvSpPr>
            <p:spPr>
              <a:xfrm>
                <a:off x="5261145" y="3357860"/>
                <a:ext cx="1669318" cy="1444028"/>
              </a:xfrm>
              <a:custGeom>
                <a:avLst/>
                <a:gdLst>
                  <a:gd name="connsiteX0" fmla="*/ 0 w 2221862"/>
                  <a:gd name="connsiteY0" fmla="*/ 961001 h 1922001"/>
                  <a:gd name="connsiteX1" fmla="*/ 549116 w 2221862"/>
                  <a:gd name="connsiteY1" fmla="*/ 0 h 1922001"/>
                  <a:gd name="connsiteX2" fmla="*/ 1672746 w 2221862"/>
                  <a:gd name="connsiteY2" fmla="*/ 0 h 1922001"/>
                  <a:gd name="connsiteX3" fmla="*/ 2221862 w 2221862"/>
                  <a:gd name="connsiteY3" fmla="*/ 961001 h 1922001"/>
                  <a:gd name="connsiteX4" fmla="*/ 1672746 w 2221862"/>
                  <a:gd name="connsiteY4" fmla="*/ 1922001 h 1922001"/>
                  <a:gd name="connsiteX5" fmla="*/ 549116 w 2221862"/>
                  <a:gd name="connsiteY5" fmla="*/ 1922001 h 1922001"/>
                  <a:gd name="connsiteX6" fmla="*/ 0 w 2221862"/>
                  <a:gd name="connsiteY6" fmla="*/ 961001 h 192200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1862" h="1922001">
                    <a:moveTo>
                      <a:pt x="0" y="961001"/>
                    </a:moveTo>
                    <a:lnTo>
                      <a:pt x="549116" y="0"/>
                    </a:lnTo>
                    <a:lnTo>
                      <a:pt x="1672746" y="0"/>
                    </a:lnTo>
                    <a:lnTo>
                      <a:pt x="2221862" y="961001"/>
                    </a:lnTo>
                    <a:lnTo>
                      <a:pt x="1672746" y="1922001"/>
                    </a:lnTo>
                    <a:lnTo>
                      <a:pt x="549116" y="1922001"/>
                    </a:lnTo>
                    <a:lnTo>
                      <a:pt x="0" y="9610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vert="horz" wrap="square" lIns="425344" tIns="375653" rIns="425344" bIns="375653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500" kern="1200"/>
              </a:p>
            </p:txBody>
          </p:sp>
          <p:sp>
            <p:nvSpPr>
              <p:cNvPr id="19" name="TextBox 51"/>
              <p:cNvSpPr txBox="1"/>
              <p:nvPr/>
            </p:nvSpPr>
            <p:spPr>
              <a:xfrm>
                <a:off x="5540041" y="3876856"/>
                <a:ext cx="1003566" cy="4297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500" b="1" spc="-110">
                    <a:ln w="9525">
                      <a:solidFill>
                        <a:schemeClr val="tx1">
                          <a:lumMod val="75000"/>
                          <a:lumOff val="2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SWOT</a:t>
                </a:r>
                <a:endParaRPr lang="en-US" sz="1500" b="1" spc="-11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0" name="Freeform 11"/>
            <p:cNvSpPr/>
            <p:nvPr/>
          </p:nvSpPr>
          <p:spPr>
            <a:xfrm>
              <a:off x="3569033" y="2944868"/>
              <a:ext cx="258997" cy="205746"/>
            </a:xfrm>
            <a:custGeom>
              <a:avLst/>
              <a:gdLst>
                <a:gd name="T0" fmla="*/ 275 w 308"/>
                <a:gd name="T1" fmla="*/ 27 h 245"/>
                <a:gd name="T2" fmla="*/ 173 w 308"/>
                <a:gd name="T3" fmla="*/ 27 h 245"/>
                <a:gd name="T4" fmla="*/ 154 w 308"/>
                <a:gd name="T5" fmla="*/ 44 h 245"/>
                <a:gd name="T6" fmla="*/ 135 w 308"/>
                <a:gd name="T7" fmla="*/ 27 h 245"/>
                <a:gd name="T8" fmla="*/ 32 w 308"/>
                <a:gd name="T9" fmla="*/ 27 h 245"/>
                <a:gd name="T10" fmla="*/ 32 w 308"/>
                <a:gd name="T11" fmla="*/ 133 h 245"/>
                <a:gd name="T12" fmla="*/ 155 w 308"/>
                <a:gd name="T13" fmla="*/ 245 h 245"/>
                <a:gd name="T14" fmla="*/ 277 w 308"/>
                <a:gd name="T15" fmla="*/ 133 h 245"/>
                <a:gd name="T16" fmla="*/ 275 w 308"/>
                <a:gd name="T17" fmla="*/ 27 h 2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245">
                  <a:moveTo>
                    <a:pt x="275" y="27"/>
                  </a:moveTo>
                  <a:cubicBezTo>
                    <a:pt x="246" y="0"/>
                    <a:pt x="200" y="0"/>
                    <a:pt x="173" y="27"/>
                  </a:cubicBezTo>
                  <a:lnTo>
                    <a:pt x="154" y="44"/>
                  </a:lnTo>
                  <a:lnTo>
                    <a:pt x="135" y="27"/>
                  </a:lnTo>
                  <a:cubicBezTo>
                    <a:pt x="106" y="0"/>
                    <a:pt x="60" y="0"/>
                    <a:pt x="32" y="27"/>
                  </a:cubicBezTo>
                  <a:cubicBezTo>
                    <a:pt x="0" y="57"/>
                    <a:pt x="0" y="104"/>
                    <a:pt x="32" y="133"/>
                  </a:cubicBezTo>
                  <a:lnTo>
                    <a:pt x="155" y="245"/>
                  </a:lnTo>
                  <a:lnTo>
                    <a:pt x="277" y="133"/>
                  </a:lnTo>
                  <a:cubicBezTo>
                    <a:pt x="308" y="104"/>
                    <a:pt x="308" y="57"/>
                    <a:pt x="275" y="27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500"/>
            </a:p>
          </p:txBody>
        </p:sp>
        <p:sp>
          <p:nvSpPr>
            <p:cNvPr id="21" name="Freeform 48"/>
            <p:cNvSpPr/>
            <p:nvPr/>
          </p:nvSpPr>
          <p:spPr>
            <a:xfrm>
              <a:off x="5458172" y="3959213"/>
              <a:ext cx="118607" cy="258997"/>
            </a:xfrm>
            <a:custGeom>
              <a:avLst/>
              <a:gdLst>
                <a:gd name="T0" fmla="*/ 16 w 141"/>
                <a:gd name="T1" fmla="*/ 310 h 312"/>
                <a:gd name="T2" fmla="*/ 68 w 141"/>
                <a:gd name="T3" fmla="*/ 182 h 312"/>
                <a:gd name="T4" fmla="*/ 2 w 141"/>
                <a:gd name="T5" fmla="*/ 149 h 312"/>
                <a:gd name="T6" fmla="*/ 125 w 141"/>
                <a:gd name="T7" fmla="*/ 4 h 312"/>
                <a:gd name="T8" fmla="*/ 74 w 141"/>
                <a:gd name="T9" fmla="*/ 131 h 312"/>
                <a:gd name="T10" fmla="*/ 139 w 141"/>
                <a:gd name="T11" fmla="*/ 165 h 312"/>
                <a:gd name="T12" fmla="*/ 16 w 141"/>
                <a:gd name="T13" fmla="*/ 310 h 3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312">
                  <a:moveTo>
                    <a:pt x="16" y="310"/>
                  </a:moveTo>
                  <a:cubicBezTo>
                    <a:pt x="13" y="307"/>
                    <a:pt x="70" y="187"/>
                    <a:pt x="68" y="182"/>
                  </a:cubicBezTo>
                  <a:cubicBezTo>
                    <a:pt x="65" y="177"/>
                    <a:pt x="5" y="157"/>
                    <a:pt x="2" y="149"/>
                  </a:cubicBezTo>
                  <a:cubicBezTo>
                    <a:pt x="0" y="140"/>
                    <a:pt x="121" y="0"/>
                    <a:pt x="125" y="4"/>
                  </a:cubicBezTo>
                  <a:cubicBezTo>
                    <a:pt x="129" y="6"/>
                    <a:pt x="71" y="127"/>
                    <a:pt x="74" y="131"/>
                  </a:cubicBezTo>
                  <a:cubicBezTo>
                    <a:pt x="75" y="135"/>
                    <a:pt x="137" y="155"/>
                    <a:pt x="139" y="165"/>
                  </a:cubicBezTo>
                  <a:cubicBezTo>
                    <a:pt x="141" y="175"/>
                    <a:pt x="20" y="312"/>
                    <a:pt x="16" y="31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500"/>
            </a:p>
          </p:txBody>
        </p:sp>
        <p:sp>
          <p:nvSpPr>
            <p:cNvPr id="22" name="Freeform 202"/>
            <p:cNvSpPr>
              <a:spLocks noEditPoints="1"/>
            </p:cNvSpPr>
            <p:nvPr/>
          </p:nvSpPr>
          <p:spPr>
            <a:xfrm>
              <a:off x="5382149" y="2905057"/>
              <a:ext cx="270654" cy="287721"/>
            </a:xfrm>
            <a:custGeom>
              <a:avLst/>
              <a:gdLst>
                <a:gd name="T0" fmla="*/ 58 w 321"/>
                <a:gd name="T1" fmla="*/ 2 h 342"/>
                <a:gd name="T2" fmla="*/ 54 w 321"/>
                <a:gd name="T3" fmla="*/ 2 h 342"/>
                <a:gd name="T4" fmla="*/ 0 w 321"/>
                <a:gd name="T5" fmla="*/ 136 h 342"/>
                <a:gd name="T6" fmla="*/ 55 w 321"/>
                <a:gd name="T7" fmla="*/ 191 h 342"/>
                <a:gd name="T8" fmla="*/ 110 w 321"/>
                <a:gd name="T9" fmla="*/ 136 h 342"/>
                <a:gd name="T10" fmla="*/ 58 w 321"/>
                <a:gd name="T11" fmla="*/ 2 h 342"/>
                <a:gd name="T12" fmla="*/ 268 w 321"/>
                <a:gd name="T13" fmla="*/ 2 h 342"/>
                <a:gd name="T14" fmla="*/ 264 w 321"/>
                <a:gd name="T15" fmla="*/ 2 h 342"/>
                <a:gd name="T16" fmla="*/ 210 w 321"/>
                <a:gd name="T17" fmla="*/ 136 h 342"/>
                <a:gd name="T18" fmla="*/ 265 w 321"/>
                <a:gd name="T19" fmla="*/ 191 h 342"/>
                <a:gd name="T20" fmla="*/ 320 w 321"/>
                <a:gd name="T21" fmla="*/ 136 h 342"/>
                <a:gd name="T22" fmla="*/ 268 w 321"/>
                <a:gd name="T23" fmla="*/ 2 h 342"/>
                <a:gd name="T24" fmla="*/ 159 w 321"/>
                <a:gd name="T25" fmla="*/ 153 h 342"/>
                <a:gd name="T26" fmla="*/ 105 w 321"/>
                <a:gd name="T27" fmla="*/ 287 h 342"/>
                <a:gd name="T28" fmla="*/ 160 w 321"/>
                <a:gd name="T29" fmla="*/ 342 h 342"/>
                <a:gd name="T30" fmla="*/ 215 w 321"/>
                <a:gd name="T31" fmla="*/ 287 h 342"/>
                <a:gd name="T32" fmla="*/ 161 w 321"/>
                <a:gd name="T33" fmla="*/ 153 h 342"/>
                <a:gd name="T34" fmla="*/ 159 w 321"/>
                <a:gd name="T35" fmla="*/ 153 h 3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1" h="342">
                  <a:moveTo>
                    <a:pt x="58" y="2"/>
                  </a:moveTo>
                  <a:cubicBezTo>
                    <a:pt x="58" y="0"/>
                    <a:pt x="54" y="0"/>
                    <a:pt x="54" y="2"/>
                  </a:cubicBezTo>
                  <a:cubicBezTo>
                    <a:pt x="45" y="72"/>
                    <a:pt x="0" y="87"/>
                    <a:pt x="0" y="136"/>
                  </a:cubicBezTo>
                  <a:cubicBezTo>
                    <a:pt x="0" y="166"/>
                    <a:pt x="25" y="191"/>
                    <a:pt x="55" y="191"/>
                  </a:cubicBezTo>
                  <a:cubicBezTo>
                    <a:pt x="85" y="191"/>
                    <a:pt x="110" y="166"/>
                    <a:pt x="110" y="136"/>
                  </a:cubicBezTo>
                  <a:cubicBezTo>
                    <a:pt x="111" y="87"/>
                    <a:pt x="66" y="72"/>
                    <a:pt x="58" y="2"/>
                  </a:cubicBezTo>
                  <a:close/>
                  <a:moveTo>
                    <a:pt x="268" y="2"/>
                  </a:moveTo>
                  <a:cubicBezTo>
                    <a:pt x="268" y="0"/>
                    <a:pt x="264" y="0"/>
                    <a:pt x="264" y="2"/>
                  </a:cubicBezTo>
                  <a:cubicBezTo>
                    <a:pt x="255" y="72"/>
                    <a:pt x="210" y="87"/>
                    <a:pt x="210" y="136"/>
                  </a:cubicBezTo>
                  <a:cubicBezTo>
                    <a:pt x="210" y="166"/>
                    <a:pt x="235" y="191"/>
                    <a:pt x="265" y="191"/>
                  </a:cubicBezTo>
                  <a:cubicBezTo>
                    <a:pt x="295" y="191"/>
                    <a:pt x="320" y="166"/>
                    <a:pt x="320" y="136"/>
                  </a:cubicBezTo>
                  <a:cubicBezTo>
                    <a:pt x="321" y="87"/>
                    <a:pt x="276" y="72"/>
                    <a:pt x="268" y="2"/>
                  </a:cubicBezTo>
                  <a:close/>
                  <a:moveTo>
                    <a:pt x="159" y="153"/>
                  </a:moveTo>
                  <a:cubicBezTo>
                    <a:pt x="150" y="223"/>
                    <a:pt x="105" y="238"/>
                    <a:pt x="105" y="287"/>
                  </a:cubicBezTo>
                  <a:cubicBezTo>
                    <a:pt x="105" y="317"/>
                    <a:pt x="130" y="342"/>
                    <a:pt x="160" y="342"/>
                  </a:cubicBezTo>
                  <a:cubicBezTo>
                    <a:pt x="190" y="342"/>
                    <a:pt x="215" y="317"/>
                    <a:pt x="215" y="287"/>
                  </a:cubicBezTo>
                  <a:cubicBezTo>
                    <a:pt x="215" y="238"/>
                    <a:pt x="170" y="223"/>
                    <a:pt x="161" y="153"/>
                  </a:cubicBezTo>
                  <a:cubicBezTo>
                    <a:pt x="162" y="152"/>
                    <a:pt x="159" y="152"/>
                    <a:pt x="159" y="15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500"/>
            </a:p>
          </p:txBody>
        </p:sp>
        <p:sp>
          <p:nvSpPr>
            <p:cNvPr id="23" name="Freeform 218"/>
            <p:cNvSpPr>
              <a:spLocks noEditPoints="1"/>
            </p:cNvSpPr>
            <p:nvPr/>
          </p:nvSpPr>
          <p:spPr>
            <a:xfrm>
              <a:off x="3584766" y="3927098"/>
              <a:ext cx="227530" cy="263839"/>
            </a:xfrm>
            <a:custGeom>
              <a:avLst/>
              <a:gdLst>
                <a:gd name="T0" fmla="*/ 198 w 273"/>
                <a:gd name="T1" fmla="*/ 118 h 317"/>
                <a:gd name="T2" fmla="*/ 222 w 273"/>
                <a:gd name="T3" fmla="*/ 10 h 317"/>
                <a:gd name="T4" fmla="*/ 143 w 273"/>
                <a:gd name="T5" fmla="*/ 89 h 317"/>
                <a:gd name="T6" fmla="*/ 68 w 273"/>
                <a:gd name="T7" fmla="*/ 155 h 317"/>
                <a:gd name="T8" fmla="*/ 68 w 273"/>
                <a:gd name="T9" fmla="*/ 272 h 317"/>
                <a:gd name="T10" fmla="*/ 215 w 273"/>
                <a:gd name="T11" fmla="*/ 317 h 317"/>
                <a:gd name="T12" fmla="*/ 273 w 273"/>
                <a:gd name="T13" fmla="*/ 148 h 317"/>
                <a:gd name="T14" fmla="*/ 198 w 273"/>
                <a:gd name="T15" fmla="*/ 118 h 317"/>
                <a:gd name="T16" fmla="*/ 52 w 273"/>
                <a:gd name="T17" fmla="*/ 119 h 317"/>
                <a:gd name="T18" fmla="*/ 0 w 273"/>
                <a:gd name="T19" fmla="*/ 173 h 317"/>
                <a:gd name="T20" fmla="*/ 0 w 273"/>
                <a:gd name="T21" fmla="*/ 255 h 317"/>
                <a:gd name="T22" fmla="*/ 52 w 273"/>
                <a:gd name="T23" fmla="*/ 307 h 317"/>
                <a:gd name="T24" fmla="*/ 34 w 273"/>
                <a:gd name="T25" fmla="*/ 268 h 317"/>
                <a:gd name="T26" fmla="*/ 34 w 273"/>
                <a:gd name="T27" fmla="*/ 159 h 317"/>
                <a:gd name="T28" fmla="*/ 52 w 273"/>
                <a:gd name="T29" fmla="*/ 119 h 3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3" h="317">
                  <a:moveTo>
                    <a:pt x="198" y="118"/>
                  </a:moveTo>
                  <a:cubicBezTo>
                    <a:pt x="195" y="112"/>
                    <a:pt x="258" y="55"/>
                    <a:pt x="222" y="10"/>
                  </a:cubicBezTo>
                  <a:cubicBezTo>
                    <a:pt x="213" y="0"/>
                    <a:pt x="184" y="62"/>
                    <a:pt x="143" y="89"/>
                  </a:cubicBezTo>
                  <a:cubicBezTo>
                    <a:pt x="120" y="104"/>
                    <a:pt x="68" y="137"/>
                    <a:pt x="68" y="155"/>
                  </a:cubicBezTo>
                  <a:lnTo>
                    <a:pt x="68" y="272"/>
                  </a:lnTo>
                  <a:cubicBezTo>
                    <a:pt x="68" y="293"/>
                    <a:pt x="152" y="317"/>
                    <a:pt x="215" y="317"/>
                  </a:cubicBezTo>
                  <a:cubicBezTo>
                    <a:pt x="239" y="317"/>
                    <a:pt x="273" y="170"/>
                    <a:pt x="273" y="148"/>
                  </a:cubicBezTo>
                  <a:cubicBezTo>
                    <a:pt x="273" y="123"/>
                    <a:pt x="200" y="124"/>
                    <a:pt x="198" y="118"/>
                  </a:cubicBezTo>
                  <a:close/>
                  <a:moveTo>
                    <a:pt x="52" y="119"/>
                  </a:moveTo>
                  <a:cubicBezTo>
                    <a:pt x="40" y="119"/>
                    <a:pt x="0" y="125"/>
                    <a:pt x="0" y="173"/>
                  </a:cubicBezTo>
                  <a:lnTo>
                    <a:pt x="0" y="255"/>
                  </a:lnTo>
                  <a:cubicBezTo>
                    <a:pt x="0" y="302"/>
                    <a:pt x="40" y="307"/>
                    <a:pt x="52" y="307"/>
                  </a:cubicBezTo>
                  <a:cubicBezTo>
                    <a:pt x="63" y="307"/>
                    <a:pt x="34" y="297"/>
                    <a:pt x="34" y="268"/>
                  </a:cubicBezTo>
                  <a:lnTo>
                    <a:pt x="34" y="159"/>
                  </a:lnTo>
                  <a:cubicBezTo>
                    <a:pt x="34" y="129"/>
                    <a:pt x="63" y="119"/>
                    <a:pt x="52" y="11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5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글꼴 및 컬러</a:t>
            </a:r>
            <a:endParaRPr lang="ko-KR" altLang="en-US"/>
          </a:p>
        </p:txBody>
      </p:sp>
      <p:sp>
        <p:nvSpPr>
          <p:cNvPr id="5" name="TextBox 49"/>
          <p:cNvSpPr txBox="1"/>
          <p:nvPr/>
        </p:nvSpPr>
        <p:spPr>
          <a:xfrm>
            <a:off x="180973" y="1474390"/>
            <a:ext cx="5915027" cy="8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ko-KR" sz="1600" b="1"/>
              <a:t>Arial, Baskerville, monospace</a:t>
            </a:r>
            <a:endParaRPr lang="en-US" altLang="ko-KR" sz="1600" b="1"/>
          </a:p>
          <a:p>
            <a:pPr>
              <a:lnSpc>
                <a:spcPts val="3000"/>
              </a:lnSpc>
              <a:defRPr/>
            </a:pPr>
            <a:r>
              <a:rPr lang="en-US" altLang="ko-KR" sz="1600" b="1"/>
              <a:t>-&gt;</a:t>
            </a:r>
            <a:r>
              <a:rPr lang="ko-KR" altLang="en-US" sz="1600" b="1"/>
              <a:t> 가독성이 좋고 깔끔함</a:t>
            </a:r>
            <a:r>
              <a:rPr lang="en-US" altLang="ko-KR" sz="1600" b="1"/>
              <a:t>.</a:t>
            </a:r>
            <a:endParaRPr lang="en-US" altLang="ko-KR" sz="1600" b="1"/>
          </a:p>
        </p:txBody>
      </p:sp>
      <p:sp>
        <p:nvSpPr>
          <p:cNvPr id="6" name=""/>
          <p:cNvSpPr txBox="1"/>
          <p:nvPr/>
        </p:nvSpPr>
        <p:spPr>
          <a:xfrm>
            <a:off x="180972" y="2824789"/>
            <a:ext cx="2045370" cy="366563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Background Color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180973" y="3429000"/>
            <a:ext cx="2045370" cy="366563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Font Color</a:t>
            </a:r>
            <a:endParaRPr lang="en-US" altLang="ko-KR"/>
          </a:p>
        </p:txBody>
      </p:sp>
      <p:sp>
        <p:nvSpPr>
          <p:cNvPr id="8" name="TextBox 49"/>
          <p:cNvSpPr txBox="1"/>
          <p:nvPr/>
        </p:nvSpPr>
        <p:spPr>
          <a:xfrm>
            <a:off x="180973" y="3951650"/>
            <a:ext cx="2498349" cy="122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indent="-228480">
              <a:lnSpc>
                <a:spcPts val="3000"/>
              </a:lnSpc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600" b="1"/>
              <a:t>컬러는 다음페이지 참조</a:t>
            </a:r>
            <a:endParaRPr lang="ko-KR" altLang="en-US" sz="1600" b="1"/>
          </a:p>
          <a:p>
            <a:pPr marL="228480" indent="-228480">
              <a:lnSpc>
                <a:spcPts val="3000"/>
              </a:lnSpc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600" b="1"/>
              <a:t>박스 컬러에 유의</a:t>
            </a:r>
            <a:endParaRPr lang="ko-KR" altLang="en-US" sz="1600" b="1"/>
          </a:p>
          <a:p>
            <a:pPr marL="228480" indent="-228480">
              <a:lnSpc>
                <a:spcPts val="3000"/>
              </a:lnSpc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600" b="1"/>
              <a:t>외엔 기본값 유지</a:t>
            </a:r>
            <a:endParaRPr lang="ko-KR" altLang="en-US" sz="1600" b="1"/>
          </a:p>
        </p:txBody>
      </p:sp>
      <p:sp>
        <p:nvSpPr>
          <p:cNvPr id="9" name="TextBox 49"/>
          <p:cNvSpPr txBox="1"/>
          <p:nvPr/>
        </p:nvSpPr>
        <p:spPr>
          <a:xfrm>
            <a:off x="4106664" y="3429000"/>
            <a:ext cx="5107804" cy="57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indent="-228480">
              <a:buClr>
                <a:schemeClr val="tx1"/>
              </a:buClr>
              <a:buFont typeface="Wingdings"/>
              <a:buChar char="ü"/>
              <a:defRPr/>
            </a:pPr>
            <a:r>
              <a:rPr lang="en-US" altLang="ko-KR" sz="1600" b="1"/>
              <a:t>Background Color</a:t>
            </a:r>
            <a:r>
              <a:rPr lang="ko-KR" altLang="en-US" sz="1600" b="1"/>
              <a:t>은  전체가아닌 중간중간 꾸밀때만 바꿀계획 그전까진 </a:t>
            </a:r>
            <a:r>
              <a:rPr lang="en-US" altLang="ko-KR" sz="1600"/>
              <a:t>#ffffff</a:t>
            </a:r>
            <a:r>
              <a:rPr lang="ko-KR" altLang="en-US" sz="1600"/>
              <a:t> 유지</a:t>
            </a:r>
            <a:endParaRPr lang="ko-KR" altLang="en-US" sz="1600"/>
          </a:p>
        </p:txBody>
      </p:sp>
      <p:cxnSp>
        <p:nvCxnSpPr>
          <p:cNvPr id="10" name=""/>
          <p:cNvCxnSpPr/>
          <p:nvPr/>
        </p:nvCxnSpPr>
        <p:spPr>
          <a:xfrm>
            <a:off x="2400101" y="3008071"/>
            <a:ext cx="1706562" cy="60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0"/>
            <a:ext cx="11302999" cy="93978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4-1.</a:t>
            </a:r>
            <a:r>
              <a:rPr lang="ko-KR" altLang="en-US"/>
              <a:t>글꼴 및 컬러</a:t>
            </a:r>
            <a:endParaRPr lang="ko-KR" altLang="en-US"/>
          </a:p>
        </p:txBody>
      </p:sp>
      <p:sp>
        <p:nvSpPr>
          <p:cNvPr id="4" name="직사각형 21"/>
          <p:cNvSpPr/>
          <p:nvPr/>
        </p:nvSpPr>
        <p:spPr>
          <a:xfrm>
            <a:off x="3920547" y="813089"/>
            <a:ext cx="5907881" cy="3109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상단 메뉴바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직사각형 13"/>
          <p:cNvSpPr/>
          <p:nvPr/>
        </p:nvSpPr>
        <p:spPr>
          <a:xfrm>
            <a:off x="5252642" y="1375606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자기소개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13"/>
          <p:cNvSpPr/>
          <p:nvPr/>
        </p:nvSpPr>
        <p:spPr>
          <a:xfrm>
            <a:off x="4389439" y="2445850"/>
            <a:ext cx="4693046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코딩경력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프로젝트 수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진행중인 프로젝트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직사각형 13"/>
          <p:cNvSpPr/>
          <p:nvPr/>
        </p:nvSpPr>
        <p:spPr>
          <a:xfrm>
            <a:off x="5252642" y="3489421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학력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경력</a:t>
            </a:r>
            <a:r>
              <a:rPr lang="en-US" altLang="ko-KR" sz="2000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능력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직사각형 13"/>
          <p:cNvSpPr/>
          <p:nvPr/>
        </p:nvSpPr>
        <p:spPr>
          <a:xfrm>
            <a:off x="5252642" y="4523095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프로젝트 결과물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사이드 프로젝트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5252642" y="5596432"/>
            <a:ext cx="2966641" cy="914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블로그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>
                    <a:lumMod val="85000"/>
                  </a:schemeClr>
                </a:solidFill>
              </a:rPr>
              <a:t>연락할수있는 방법</a:t>
            </a:r>
            <a:endParaRPr lang="ko-KR" altLang="en-US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직사각형 20"/>
          <p:cNvSpPr/>
          <p:nvPr/>
        </p:nvSpPr>
        <p:spPr>
          <a:xfrm>
            <a:off x="9320429" y="1832899"/>
            <a:ext cx="508000" cy="4841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리모컨기능 및 컨텐츠 바로이동기능</a:t>
            </a:r>
            <a:endParaRPr lang="ko-KR" altLang="en-US"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44500" y="1292292"/>
            <a:ext cx="1153027" cy="360045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#ffffff</a:t>
            </a: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4932945" y="1471773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#2c54ff</a:t>
            </a:r>
            <a:endParaRPr lang="en-US" altLang="ko-KR"/>
          </a:p>
        </p:txBody>
      </p:sp>
      <p:sp>
        <p:nvSpPr>
          <p:cNvPr id="31" name=""/>
          <p:cNvSpPr txBox="1"/>
          <p:nvPr/>
        </p:nvSpPr>
        <p:spPr>
          <a:xfrm>
            <a:off x="4932945" y="1832899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#000000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3464506" y="2470216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#2c54ff</a:t>
            </a:r>
            <a:endParaRPr lang="en-US" altLang="ko-KR"/>
          </a:p>
        </p:txBody>
      </p:sp>
      <p:sp>
        <p:nvSpPr>
          <p:cNvPr id="33" name=""/>
          <p:cNvSpPr txBox="1"/>
          <p:nvPr/>
        </p:nvSpPr>
        <p:spPr>
          <a:xfrm>
            <a:off x="3464506" y="2831342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#000000</a:t>
            </a:r>
            <a:endParaRPr lang="en-US" altLang="ko-KR"/>
          </a:p>
        </p:txBody>
      </p:sp>
      <p:sp>
        <p:nvSpPr>
          <p:cNvPr id="34" name=""/>
          <p:cNvSpPr txBox="1"/>
          <p:nvPr/>
        </p:nvSpPr>
        <p:spPr>
          <a:xfrm>
            <a:off x="4671114" y="3585589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#2c54ff</a:t>
            </a:r>
            <a:endParaRPr lang="en-US" altLang="ko-KR"/>
          </a:p>
        </p:txBody>
      </p:sp>
      <p:sp>
        <p:nvSpPr>
          <p:cNvPr id="35" name=""/>
          <p:cNvSpPr txBox="1"/>
          <p:nvPr/>
        </p:nvSpPr>
        <p:spPr>
          <a:xfrm>
            <a:off x="4671114" y="3946715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#000000</a:t>
            </a:r>
            <a:endParaRPr lang="en-US" altLang="ko-KR"/>
          </a:p>
        </p:txBody>
      </p:sp>
      <p:sp>
        <p:nvSpPr>
          <p:cNvPr id="36" name=""/>
          <p:cNvSpPr txBox="1"/>
          <p:nvPr/>
        </p:nvSpPr>
        <p:spPr>
          <a:xfrm>
            <a:off x="4627561" y="4619263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#2c54ff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4627561" y="4980389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#000000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4508497" y="5692599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#2c54ff</a:t>
            </a:r>
            <a:endParaRPr lang="en-US" altLang="ko-KR"/>
          </a:p>
        </p:txBody>
      </p:sp>
      <p:sp>
        <p:nvSpPr>
          <p:cNvPr id="39" name=""/>
          <p:cNvSpPr txBox="1"/>
          <p:nvPr/>
        </p:nvSpPr>
        <p:spPr>
          <a:xfrm>
            <a:off x="4508497" y="6053725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#000000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444500" y="1652336"/>
            <a:ext cx="1153027" cy="366517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#869dff</a:t>
            </a:r>
            <a:endParaRPr lang="en-US" altLang="ko-KR"/>
          </a:p>
        </p:txBody>
      </p:sp>
      <p:sp>
        <p:nvSpPr>
          <p:cNvPr id="42" name=""/>
          <p:cNvSpPr txBox="1"/>
          <p:nvPr/>
        </p:nvSpPr>
        <p:spPr>
          <a:xfrm>
            <a:off x="9699445" y="2825951"/>
            <a:ext cx="1153027" cy="366517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#000000</a:t>
            </a:r>
            <a:endParaRPr lang="en-US" altLang="ko-KR"/>
          </a:p>
        </p:txBody>
      </p:sp>
      <p:sp>
        <p:nvSpPr>
          <p:cNvPr id="43" name=""/>
          <p:cNvSpPr txBox="1"/>
          <p:nvPr/>
        </p:nvSpPr>
        <p:spPr>
          <a:xfrm>
            <a:off x="9699444" y="3173940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#000000</a:t>
            </a:r>
            <a:endParaRPr lang="en-US" altLang="ko-KR"/>
          </a:p>
        </p:txBody>
      </p:sp>
      <p:sp>
        <p:nvSpPr>
          <p:cNvPr id="44" name=""/>
          <p:cNvSpPr txBox="1"/>
          <p:nvPr/>
        </p:nvSpPr>
        <p:spPr>
          <a:xfrm>
            <a:off x="9699444" y="573267"/>
            <a:ext cx="1153027" cy="366517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#000000</a:t>
            </a:r>
            <a:endParaRPr lang="en-US" altLang="ko-KR"/>
          </a:p>
        </p:txBody>
      </p:sp>
      <p:cxnSp>
        <p:nvCxnSpPr>
          <p:cNvPr id="47" name=""/>
          <p:cNvCxnSpPr>
            <a:stCxn id="41" idx="2"/>
          </p:cNvCxnSpPr>
          <p:nvPr/>
        </p:nvCxnSpPr>
        <p:spPr>
          <a:xfrm rot="16200000" flipH="1">
            <a:off x="614770" y="2425098"/>
            <a:ext cx="81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 txBox="1"/>
          <p:nvPr/>
        </p:nvSpPr>
        <p:spPr>
          <a:xfrm>
            <a:off x="554632" y="2825951"/>
            <a:ext cx="1547813" cy="3630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반반씩 구성</a:t>
            </a:r>
            <a:endParaRPr lang="ko-KR" altLang="en-US"/>
          </a:p>
        </p:txBody>
      </p:sp>
      <p:cxnSp>
        <p:nvCxnSpPr>
          <p:cNvPr id="49" name=""/>
          <p:cNvCxnSpPr/>
          <p:nvPr/>
        </p:nvCxnSpPr>
        <p:spPr>
          <a:xfrm rot="16200000" flipH="1">
            <a:off x="10138702" y="1346028"/>
            <a:ext cx="81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/>
          <p:cNvSpPr txBox="1"/>
          <p:nvPr/>
        </p:nvSpPr>
        <p:spPr>
          <a:xfrm>
            <a:off x="10199687" y="1692468"/>
            <a:ext cx="1547813" cy="641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모바일 버전시 메뉴 표시</a:t>
            </a: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3920547" y="756525"/>
            <a:ext cx="1163055" cy="361126"/>
          </a:xfrm>
          <a:prstGeom prst="rect">
            <a:avLst/>
          </a:prstGeom>
          <a:noFill/>
          <a:ln w="25400">
            <a:solidFill>
              <a:srgbClr val="9d5cbb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#000000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0"/>
            <a:ext cx="11302999" cy="93978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비주얼 무드보드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0282" y="939784"/>
            <a:ext cx="10831437" cy="75258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4533" y="1802047"/>
            <a:ext cx="2362934" cy="121023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88047" y="3105788"/>
            <a:ext cx="6615906" cy="64642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23219" y="3910675"/>
            <a:ext cx="3795877" cy="170544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32734" y="5621708"/>
            <a:ext cx="6126531" cy="1236291"/>
          </a:xfrm>
          <a:prstGeom prst="rect">
            <a:avLst/>
          </a:prstGeom>
        </p:spPr>
      </p:pic>
      <p:sp>
        <p:nvSpPr>
          <p:cNvPr id="10" name="대각선 방향의 모서리가 잘린 사각형 91"/>
          <p:cNvSpPr/>
          <p:nvPr/>
        </p:nvSpPr>
        <p:spPr>
          <a:xfrm>
            <a:off x="10115285" y="6367532"/>
            <a:ext cx="2057665" cy="46189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d7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다음페이지 계속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299</ep:Words>
  <ep:PresentationFormat/>
  <ep:Paragraphs>90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교차</vt:lpstr>
      <vt:lpstr>사이트 제작 기획서</vt:lpstr>
      <vt:lpstr>개요</vt:lpstr>
      <vt:lpstr>1.사이트 맵</vt:lpstr>
      <vt:lpstr>2.와이어 프레임</vt:lpstr>
      <vt:lpstr>2-1.와이어 프레임 설명</vt:lpstr>
      <vt:lpstr>3.SWOT</vt:lpstr>
      <vt:lpstr>4.글꼴 및 컬러</vt:lpstr>
      <vt:lpstr>4-1.글꼴 및 컬러</vt:lpstr>
      <vt:lpstr>5.비주얼 무드보드</vt:lpstr>
      <vt:lpstr>5-1.비주얼 무드보드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hs</cp:lastModifiedBy>
  <dcterms:modified xsi:type="dcterms:W3CDTF">2022-05-30T05:54:07.082</dcterms:modified>
  <cp:revision>21</cp:revision>
  <dc:title>사이트 제작 기획서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