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64" r:id="rId11"/>
    <p:sldId id="266" r:id="rId12"/>
    <p:sldId id="267" r:id="rId13"/>
    <p:sldId id="268" r:id="rId14"/>
    <p:sldId id="269" r:id="rId15"/>
    <p:sldId id="265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" y="4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js/js-htmldom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656715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js/js-timin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js/js-obj-dat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16.31.95.2:81/psp/csprd/?&amp;cmd=login&amp;languageCd=ENG" TargetMode="External"/><Relationship Id="rId2" Type="http://schemas.openxmlformats.org/officeDocument/2006/relationships/hyperlink" Target="http://116.31.95.2:81/psp/csprd/EMPLOYEE/HRMS/h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rommet.io/" TargetMode="External"/><Relationship Id="rId3" Type="http://schemas.openxmlformats.org/officeDocument/2006/relationships/hyperlink" Target="https://ant.design/index-cn" TargetMode="External"/><Relationship Id="rId7" Type="http://schemas.openxmlformats.org/officeDocument/2006/relationships/hyperlink" Target="http://react-toolbox.io/" TargetMode="External"/><Relationship Id="rId2" Type="http://schemas.openxmlformats.org/officeDocument/2006/relationships/hyperlink" Target="https://react.docschin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ikgraf.github.io/belle/" TargetMode="External"/><Relationship Id="rId5" Type="http://schemas.openxmlformats.org/officeDocument/2006/relationships/hyperlink" Target="https://react-bootstrap.netlify.com/" TargetMode="External"/><Relationship Id="rId10" Type="http://schemas.openxmlformats.org/officeDocument/2006/relationships/hyperlink" Target="https://onsen.io/react/" TargetMode="External"/><Relationship Id="rId4" Type="http://schemas.openxmlformats.org/officeDocument/2006/relationships/hyperlink" Target="https://material-ui.com/" TargetMode="External"/><Relationship Id="rId9" Type="http://schemas.openxmlformats.org/officeDocument/2006/relationships/hyperlink" Target="https://react.semantic-ui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a.io/miniconda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two-sum/" TargetMode="External"/><Relationship Id="rId2" Type="http://schemas.openxmlformats.org/officeDocument/2006/relationships/hyperlink" Target="https://leetcode-c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155BB-5548-46D8-B85A-FFF31D48C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Course – L4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B61CB6-81C8-45D7-BB58-331390EE1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XIE Guochao</a:t>
            </a:r>
          </a:p>
        </p:txBody>
      </p:sp>
    </p:spTree>
    <p:extLst>
      <p:ext uri="{BB962C8B-B14F-4D97-AF65-F5344CB8AC3E}">
        <p14:creationId xmlns:p14="http://schemas.microsoft.com/office/powerpoint/2010/main" val="288087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 DOM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48211" cy="419548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DOM: </a:t>
            </a:r>
            <a:r>
              <a:rPr lang="zh-CN" altLang="en-US" sz="2800" dirty="0"/>
              <a:t>与 </a:t>
            </a:r>
            <a:r>
              <a:rPr lang="en-US" sz="2800" dirty="0"/>
              <a:t>HTML </a:t>
            </a:r>
            <a:r>
              <a:rPr lang="en-US" altLang="zh-CN" sz="2800" dirty="0"/>
              <a:t>&amp;</a:t>
            </a:r>
            <a:r>
              <a:rPr lang="en-US" sz="2800" dirty="0"/>
              <a:t> CSS</a:t>
            </a:r>
            <a:r>
              <a:rPr lang="zh-CN" altLang="en-US" sz="2800" dirty="0"/>
              <a:t>进行交互</a:t>
            </a:r>
            <a:r>
              <a:rPr lang="en-US" sz="2800" dirty="0"/>
              <a:t>!</a:t>
            </a:r>
          </a:p>
          <a:p>
            <a:endParaRPr lang="en-US" sz="2800" dirty="0"/>
          </a:p>
          <a:p>
            <a:r>
              <a:rPr lang="zh-CN" altLang="en-US" sz="2800" dirty="0"/>
              <a:t>如何定位一个元素？</a:t>
            </a:r>
            <a:endParaRPr lang="en-US" altLang="zh-CN" sz="2800" dirty="0"/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通过</a:t>
            </a:r>
            <a:r>
              <a:rPr lang="en-US" altLang="zh-CN" sz="2800" dirty="0"/>
              <a:t>id: </a:t>
            </a:r>
            <a:r>
              <a:rPr lang="en-US" dirty="0" err="1"/>
              <a:t>document.getElementById</a:t>
            </a:r>
            <a:r>
              <a:rPr lang="en-US" dirty="0"/>
              <a:t>(id)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通过</a:t>
            </a:r>
            <a:r>
              <a:rPr lang="en-US" altLang="zh-CN" sz="2800" dirty="0"/>
              <a:t>class: </a:t>
            </a:r>
            <a:r>
              <a:rPr lang="en-US" dirty="0" err="1"/>
              <a:t>document.getElementsByClassName</a:t>
            </a:r>
            <a:r>
              <a:rPr lang="en-US" dirty="0"/>
              <a:t>(</a:t>
            </a:r>
            <a:r>
              <a:rPr lang="en-US" dirty="0" err="1"/>
              <a:t>class_name</a:t>
            </a:r>
            <a:r>
              <a:rPr lang="en-US" dirty="0"/>
              <a:t>)</a:t>
            </a:r>
            <a:endParaRPr lang="en-US" altLang="zh-CN" sz="2800" dirty="0"/>
          </a:p>
          <a:p>
            <a:r>
              <a:rPr lang="en-US" sz="2800" dirty="0"/>
              <a:t>3. </a:t>
            </a:r>
            <a:r>
              <a:rPr lang="zh-CN" altLang="en-US" sz="2800" dirty="0"/>
              <a:t>通过</a:t>
            </a:r>
            <a:r>
              <a:rPr lang="en-US" altLang="zh-CN" sz="2800" dirty="0"/>
              <a:t>tag name: </a:t>
            </a:r>
            <a:r>
              <a:rPr lang="en-US" dirty="0" err="1"/>
              <a:t>document.getElementsByTagName</a:t>
            </a:r>
            <a:r>
              <a:rPr lang="en-US" dirty="0"/>
              <a:t>(</a:t>
            </a:r>
            <a:r>
              <a:rPr lang="en-US" dirty="0" err="1"/>
              <a:t>tag_name</a:t>
            </a:r>
            <a:r>
              <a:rPr lang="en-US" dirty="0"/>
              <a:t>)</a:t>
            </a:r>
          </a:p>
          <a:p>
            <a:r>
              <a:rPr lang="en-US" sz="2800" dirty="0"/>
              <a:t>Reference: </a:t>
            </a:r>
            <a:r>
              <a:rPr lang="en-US" sz="2800" dirty="0">
                <a:hlinkClick r:id="rId2"/>
              </a:rPr>
              <a:t>http://www.runoob.com/js/js-htmldom.html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130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DOM Event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96492" cy="419548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如何添加事件？</a:t>
            </a:r>
            <a:endParaRPr lang="en-US" sz="2400" dirty="0"/>
          </a:p>
          <a:p>
            <a:r>
              <a:rPr lang="en-US" sz="2400" i="1" dirty="0" err="1"/>
              <a:t>element</a:t>
            </a:r>
            <a:r>
              <a:rPr lang="en-US" sz="2400" dirty="0" err="1"/>
              <a:t>.addEventListener</a:t>
            </a:r>
            <a:r>
              <a:rPr lang="en-US" sz="2400" dirty="0"/>
              <a:t>(</a:t>
            </a:r>
            <a:r>
              <a:rPr lang="en-US" sz="2400" i="1" dirty="0"/>
              <a:t>event, function, </a:t>
            </a:r>
            <a:r>
              <a:rPr lang="en-US" sz="2400" i="1" dirty="0" err="1"/>
              <a:t>useCapture</a:t>
            </a:r>
            <a:r>
              <a:rPr lang="en-US" sz="2400" dirty="0"/>
              <a:t>);</a:t>
            </a:r>
          </a:p>
          <a:p>
            <a:pPr latinLnBrk="1"/>
            <a:r>
              <a:rPr lang="en-US" sz="2400" i="1" dirty="0" err="1"/>
              <a:t>element</a:t>
            </a:r>
            <a:r>
              <a:rPr lang="en-US" sz="2400" dirty="0" err="1"/>
              <a:t>.removeEventListener</a:t>
            </a:r>
            <a:r>
              <a:rPr lang="en-US" sz="2400" dirty="0"/>
              <a:t>("</a:t>
            </a:r>
            <a:r>
              <a:rPr lang="en-US" sz="2400" dirty="0" err="1"/>
              <a:t>mousemove</a:t>
            </a:r>
            <a:r>
              <a:rPr lang="en-US" sz="2400" dirty="0"/>
              <a:t>", </a:t>
            </a:r>
            <a:r>
              <a:rPr lang="en-US" sz="2400" dirty="0" err="1"/>
              <a:t>myFunction</a:t>
            </a:r>
            <a:r>
              <a:rPr lang="en-US" sz="2400" dirty="0"/>
              <a:t>);</a:t>
            </a:r>
          </a:p>
          <a:p>
            <a:pPr latinLnBrk="1"/>
            <a:r>
              <a:rPr lang="en-US" altLang="zh-CN" sz="2400" i="1" dirty="0" err="1"/>
              <a:t>element.eventfunction</a:t>
            </a:r>
            <a:r>
              <a:rPr lang="en-US" altLang="zh-CN" sz="2400" i="1" dirty="0"/>
              <a:t> = function;</a:t>
            </a:r>
          </a:p>
          <a:p>
            <a:pPr latinLnBrk="1"/>
            <a:r>
              <a:rPr lang="en-US" sz="2400" i="1" dirty="0"/>
              <a:t>E.g. </a:t>
            </a:r>
            <a:r>
              <a:rPr lang="en-US" sz="2400" i="1" dirty="0" err="1"/>
              <a:t>element.onclick</a:t>
            </a:r>
            <a:r>
              <a:rPr lang="en-US" sz="2400" i="1" dirty="0"/>
              <a:t> = calculate;</a:t>
            </a:r>
          </a:p>
        </p:txBody>
      </p:sp>
    </p:spTree>
    <p:extLst>
      <p:ext uri="{BB962C8B-B14F-4D97-AF65-F5344CB8AC3E}">
        <p14:creationId xmlns:p14="http://schemas.microsoft.com/office/powerpoint/2010/main" val="216455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DOM Event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96492" cy="4195481"/>
          </a:xfrm>
        </p:spPr>
        <p:txBody>
          <a:bodyPr>
            <a:normAutofit/>
          </a:bodyPr>
          <a:lstStyle/>
          <a:p>
            <a:r>
              <a:rPr lang="en-US" sz="3200" dirty="0"/>
              <a:t>Example: </a:t>
            </a:r>
            <a:r>
              <a:rPr lang="zh-CN" altLang="en-US" sz="3200" dirty="0"/>
              <a:t>制作一个计算器！</a:t>
            </a:r>
            <a:endParaRPr lang="en-US" altLang="zh-CN" sz="3200" dirty="0"/>
          </a:p>
          <a:p>
            <a:r>
              <a:rPr lang="en-US" sz="3200" dirty="0"/>
              <a:t>Another demo: User</a:t>
            </a:r>
            <a:r>
              <a:rPr lang="zh-CN" altLang="en-US" sz="3200" dirty="0"/>
              <a:t> </a:t>
            </a:r>
            <a:r>
              <a:rPr lang="en-US" altLang="zh-CN" sz="3200" dirty="0"/>
              <a:t>Table!</a:t>
            </a:r>
          </a:p>
          <a:p>
            <a:endParaRPr lang="en-US" sz="3200" dirty="0"/>
          </a:p>
          <a:p>
            <a:r>
              <a:rPr lang="en-US" sz="3200" dirty="0"/>
              <a:t>Suggestion: </a:t>
            </a:r>
            <a:r>
              <a:rPr lang="zh-CN" altLang="en-US" sz="3200" dirty="0"/>
              <a:t>为</a:t>
            </a:r>
            <a:r>
              <a:rPr lang="en-US" altLang="zh-CN" sz="3200" dirty="0"/>
              <a:t>group profile</a:t>
            </a:r>
            <a:r>
              <a:rPr lang="zh-CN" altLang="en-US" sz="3200" dirty="0"/>
              <a:t>添加一个登录页面？收集用户信息的输入框？搜索框？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 may have a break here.</a:t>
            </a:r>
          </a:p>
        </p:txBody>
      </p:sp>
    </p:spTree>
    <p:extLst>
      <p:ext uri="{BB962C8B-B14F-4D97-AF65-F5344CB8AC3E}">
        <p14:creationId xmlns:p14="http://schemas.microsoft.com/office/powerpoint/2010/main" val="327927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7">
            <a:extLst>
              <a:ext uri="{FF2B5EF4-FFF2-40B4-BE49-F238E27FC236}">
                <a16:creationId xmlns:a16="http://schemas.microsoft.com/office/drawing/2014/main" id="{32454A55-8D0E-4288-BA8C-0F28467A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JavaScript – </a:t>
            </a:r>
            <a:r>
              <a:rPr lang="zh-CN" altLang="en-US" dirty="0"/>
              <a:t>异步</a:t>
            </a:r>
            <a:r>
              <a:rPr lang="en-US" altLang="zh-CN" dirty="0"/>
              <a:t>(</a:t>
            </a:r>
            <a:r>
              <a:rPr lang="zh-CN" altLang="en-US" dirty="0"/>
              <a:t>定时器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BF945A-4452-4881-AF25-582DE194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7BF02DAB-EEF0-487F-A106-B70843EA6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假如我们想某个函数每秒调用一次，</a:t>
            </a:r>
            <a:r>
              <a:rPr lang="en-US" altLang="zh-CN">
                <a:solidFill>
                  <a:schemeClr val="bg1"/>
                </a:solidFill>
              </a:rPr>
              <a:t>how</a:t>
            </a:r>
            <a:r>
              <a:rPr lang="zh-CN" altLang="en-US">
                <a:solidFill>
                  <a:schemeClr val="bg1"/>
                </a:solidFill>
              </a:rPr>
              <a:t>？</a:t>
            </a:r>
            <a:br>
              <a:rPr lang="en-US" altLang="zh-CN">
                <a:solidFill>
                  <a:schemeClr val="bg1"/>
                </a:solidFill>
              </a:rPr>
            </a:b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异步：</a:t>
            </a:r>
            <a:r>
              <a:rPr lang="en-US" altLang="zh-CN">
                <a:solidFill>
                  <a:schemeClr val="bg1"/>
                </a:solidFill>
                <a:hlinkClick r:id="rId3"/>
              </a:rPr>
              <a:t>https://zhuanlan.zhihu.com/p/26567159</a:t>
            </a:r>
            <a:r>
              <a:rPr lang="en-US" altLang="zh-CN">
                <a:solidFill>
                  <a:schemeClr val="bg1"/>
                </a:solidFill>
              </a:rPr>
              <a:t>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2050" name="Picture 2" descr="JavaScriptå¼æ­¥ç¼ç¨">
            <a:extLst>
              <a:ext uri="{FF2B5EF4-FFF2-40B4-BE49-F238E27FC236}">
                <a16:creationId xmlns:a16="http://schemas.microsoft.com/office/drawing/2014/main" id="{1A9D60B4-B7A6-4F64-A189-93DCFD36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54" y="2588000"/>
            <a:ext cx="5723789" cy="34199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990AF-51CF-4FCA-AF93-1E9BEEC6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 – </a:t>
            </a:r>
            <a:r>
              <a:rPr lang="zh-CN" altLang="en-US" dirty="0"/>
              <a:t>异步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A182F-7C42-4A9D-8E93-D6C31C313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setTimeout</a:t>
            </a:r>
            <a:r>
              <a:rPr lang="en-US" altLang="zh-CN" sz="2800" dirty="0"/>
              <a:t>( function, time(</a:t>
            </a:r>
            <a:r>
              <a:rPr lang="en-US" altLang="zh-CN" sz="2800" dirty="0" err="1"/>
              <a:t>ms</a:t>
            </a:r>
            <a:r>
              <a:rPr lang="en-US" altLang="zh-CN" sz="2800" dirty="0"/>
              <a:t>) )</a:t>
            </a:r>
          </a:p>
          <a:p>
            <a:r>
              <a:rPr lang="en-US" altLang="zh-CN" sz="2800" dirty="0" err="1"/>
              <a:t>setInterval</a:t>
            </a:r>
            <a:r>
              <a:rPr lang="en-US" altLang="zh-CN" sz="2800" dirty="0"/>
              <a:t>( function, time(</a:t>
            </a:r>
            <a:r>
              <a:rPr lang="en-US" altLang="zh-CN" sz="2800" dirty="0" err="1"/>
              <a:t>ms</a:t>
            </a:r>
            <a:r>
              <a:rPr lang="en-US" altLang="zh-CN" sz="2800" dirty="0"/>
              <a:t>) )</a:t>
            </a:r>
          </a:p>
          <a:p>
            <a:r>
              <a:rPr lang="zh-CN" altLang="en-US" sz="2800" dirty="0"/>
              <a:t>停止：</a:t>
            </a:r>
            <a:endParaRPr lang="en-US" altLang="zh-CN" sz="2800" dirty="0"/>
          </a:p>
          <a:p>
            <a:r>
              <a:rPr lang="en-US" altLang="zh-CN" sz="2800" dirty="0" err="1"/>
              <a:t>window.clearTimeout</a:t>
            </a:r>
            <a:r>
              <a:rPr lang="en-US" altLang="zh-CN" sz="2800" dirty="0"/>
              <a:t>( </a:t>
            </a:r>
            <a:r>
              <a:rPr lang="en-US" altLang="zh-CN" sz="2800" dirty="0" err="1"/>
              <a:t>timeoutVariable</a:t>
            </a:r>
            <a:r>
              <a:rPr lang="en-US" altLang="zh-CN" sz="2800" dirty="0"/>
              <a:t> )</a:t>
            </a:r>
          </a:p>
          <a:p>
            <a:r>
              <a:rPr lang="en-US" altLang="zh-CN" sz="2800" dirty="0" err="1"/>
              <a:t>window.clearInterval</a:t>
            </a:r>
            <a:r>
              <a:rPr lang="en-US" altLang="zh-CN" sz="2800" dirty="0"/>
              <a:t>( </a:t>
            </a:r>
            <a:r>
              <a:rPr lang="en-US" altLang="zh-CN" sz="2800" dirty="0" err="1"/>
              <a:t>intervalVariable</a:t>
            </a:r>
            <a:r>
              <a:rPr lang="en-US" altLang="zh-CN" sz="2800" dirty="0"/>
              <a:t>) </a:t>
            </a:r>
          </a:p>
          <a:p>
            <a:endParaRPr lang="en-US" altLang="zh-CN" sz="2800" dirty="0"/>
          </a:p>
          <a:p>
            <a:r>
              <a:rPr lang="en-US" sz="2800" dirty="0">
                <a:hlinkClick r:id="rId2"/>
              </a:rPr>
              <a:t>http://www.runoob.com/js/js-timing.html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454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</a:t>
            </a:r>
            <a:r>
              <a:rPr lang="zh-CN" altLang="en-US" dirty="0"/>
              <a:t>异步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 1: A Clock</a:t>
            </a:r>
          </a:p>
          <a:p>
            <a:r>
              <a:rPr lang="en-US" sz="2800" dirty="0"/>
              <a:t>Example 2: A Stopwatch (</a:t>
            </a:r>
            <a:r>
              <a:rPr lang="zh-CN" altLang="en-US" sz="2800" dirty="0"/>
              <a:t>页面打开后开始计时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Some reference of Date:</a:t>
            </a:r>
          </a:p>
          <a:p>
            <a:r>
              <a:rPr lang="en-US" sz="2800" dirty="0">
                <a:hlinkClick r:id="rId2"/>
              </a:rPr>
              <a:t>http://www.runoob.com/js/js-obj-date.html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78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</a:t>
            </a:r>
            <a:r>
              <a:rPr lang="zh-CN" altLang="en-US" dirty="0"/>
              <a:t>异步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Look into the SIS:</a:t>
            </a:r>
          </a:p>
          <a:p>
            <a:r>
              <a:rPr lang="en-US" sz="2800" dirty="0">
                <a:hlinkClick r:id="rId2"/>
              </a:rPr>
              <a:t>http://116.31.95.2:81/psp/csprd/EMPLOYEE/HRMS/h/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http://116.31.95.2:81/psp/csprd/?&amp;cmd=login&amp;languageCd</a:t>
            </a:r>
            <a:r>
              <a:rPr lang="en-US" sz="2800">
                <a:hlinkClick r:id="rId3"/>
              </a:rPr>
              <a:t>=ENG</a:t>
            </a:r>
            <a:endParaRPr lang="en-US" sz="2800"/>
          </a:p>
          <a:p>
            <a:endParaRPr lang="en-US" sz="2800" dirty="0"/>
          </a:p>
          <a:p>
            <a:r>
              <a:rPr lang="en-US" altLang="zh-CN" sz="2800" dirty="0"/>
              <a:t>Open question: Why the bug occurs?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0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of what we have learnt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HTML5</a:t>
            </a:r>
          </a:p>
          <a:p>
            <a:r>
              <a:rPr lang="en-US" sz="2800" dirty="0"/>
              <a:t>CSS3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 A good looking website.</a:t>
            </a:r>
          </a:p>
          <a:p>
            <a:r>
              <a:rPr lang="en-US" sz="2800" dirty="0">
                <a:sym typeface="Wingdings" panose="05000000000000000000" pitchFamily="2" charset="2"/>
              </a:rPr>
              <a:t>JavaScript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 A powerful website.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685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– React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React: a powerful platform.</a:t>
            </a:r>
          </a:p>
          <a:p>
            <a:r>
              <a:rPr lang="en-US" sz="2800" dirty="0"/>
              <a:t>Use JavaScript ES6 to write HTML.</a:t>
            </a:r>
          </a:p>
          <a:p>
            <a:r>
              <a:rPr lang="en-US" sz="2800" dirty="0"/>
              <a:t>More fancy UI libraries!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033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– React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9849"/>
            <a:ext cx="8946541" cy="545006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React Tutorial: </a:t>
            </a:r>
            <a:r>
              <a:rPr lang="en-US" sz="2800" dirty="0">
                <a:hlinkClick r:id="rId2"/>
              </a:rPr>
              <a:t>https://react.docschina.org/</a:t>
            </a:r>
            <a:endParaRPr lang="en-US" sz="2800" dirty="0"/>
          </a:p>
          <a:p>
            <a:r>
              <a:rPr lang="en-US" sz="2800" dirty="0"/>
              <a:t>Ant Design: </a:t>
            </a:r>
            <a:r>
              <a:rPr lang="en-US" sz="2800" dirty="0">
                <a:hlinkClick r:id="rId3"/>
              </a:rPr>
              <a:t>https://ant.design/index-cn</a:t>
            </a:r>
            <a:endParaRPr lang="en-US" sz="2800" dirty="0"/>
          </a:p>
          <a:p>
            <a:r>
              <a:rPr lang="en-US" sz="2800" dirty="0"/>
              <a:t>Material UI: </a:t>
            </a:r>
            <a:r>
              <a:rPr lang="en-US" sz="2800" dirty="0">
                <a:hlinkClick r:id="rId4"/>
              </a:rPr>
              <a:t>https://material-ui.com/</a:t>
            </a:r>
            <a:endParaRPr lang="en-US" sz="2800" dirty="0"/>
          </a:p>
          <a:p>
            <a:r>
              <a:rPr lang="en-US" sz="2800" dirty="0"/>
              <a:t>React Bootstrap: </a:t>
            </a:r>
            <a:r>
              <a:rPr lang="en-US" sz="2800" dirty="0">
                <a:hlinkClick r:id="rId5"/>
              </a:rPr>
              <a:t>https://react-bootstrap.netlify.com/</a:t>
            </a:r>
            <a:endParaRPr lang="en-US" sz="2800" dirty="0"/>
          </a:p>
          <a:p>
            <a:r>
              <a:rPr lang="en-US" sz="2800" dirty="0"/>
              <a:t>Belle: </a:t>
            </a:r>
            <a:r>
              <a:rPr lang="en-US" sz="2800" dirty="0">
                <a:hlinkClick r:id="rId6"/>
              </a:rPr>
              <a:t>http://nikgraf.github.io/belle/</a:t>
            </a:r>
            <a:endParaRPr lang="en-US" sz="2800" dirty="0"/>
          </a:p>
          <a:p>
            <a:r>
              <a:rPr lang="en-US" sz="2800" dirty="0"/>
              <a:t>React Toolbox: </a:t>
            </a:r>
            <a:r>
              <a:rPr lang="en-US" sz="2800" dirty="0">
                <a:hlinkClick r:id="rId7"/>
              </a:rPr>
              <a:t>http://react-toolbox.io/</a:t>
            </a:r>
            <a:endParaRPr lang="en-US" sz="2800" dirty="0"/>
          </a:p>
          <a:p>
            <a:r>
              <a:rPr lang="en-US" sz="2800" dirty="0"/>
              <a:t>Grommet: </a:t>
            </a:r>
            <a:r>
              <a:rPr lang="en-US" sz="2800" dirty="0">
                <a:hlinkClick r:id="rId8"/>
              </a:rPr>
              <a:t>https://grommet.io/</a:t>
            </a:r>
            <a:endParaRPr lang="en-US" sz="2800" dirty="0"/>
          </a:p>
          <a:p>
            <a:r>
              <a:rPr lang="en-US" sz="2800" dirty="0"/>
              <a:t>Semantic UI React: </a:t>
            </a:r>
            <a:r>
              <a:rPr lang="en-US" sz="2800" dirty="0">
                <a:hlinkClick r:id="rId9"/>
              </a:rPr>
              <a:t>https://react.semantic-ui.com/</a:t>
            </a:r>
            <a:endParaRPr lang="en-US" sz="2800" dirty="0"/>
          </a:p>
          <a:p>
            <a:r>
              <a:rPr lang="en-US" sz="2800" dirty="0" err="1"/>
              <a:t>Onsen</a:t>
            </a:r>
            <a:r>
              <a:rPr lang="en-US" sz="2800" dirty="0"/>
              <a:t> UI: </a:t>
            </a:r>
            <a:r>
              <a:rPr lang="en-US" sz="2800" dirty="0">
                <a:hlinkClick r:id="rId10"/>
              </a:rPr>
              <a:t>https://onsen.io/react/</a:t>
            </a:r>
            <a:endParaRPr lang="en-US" sz="2800" dirty="0"/>
          </a:p>
          <a:p>
            <a:r>
              <a:rPr lang="en-US" sz="2800" dirty="0"/>
              <a:t>For more, Google: React UI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897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4272D-24BC-4943-87DD-59B66CFA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 Show Time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BB258-E5E1-4420-9F5E-D5861507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3C15F-9973-4482-960E-F611ACE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during the break?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434E5-1623-4C3C-A0D0-EE860173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Get your group website better – more pages, functions, creative styles . . .</a:t>
            </a:r>
          </a:p>
          <a:p>
            <a:r>
              <a:rPr lang="en-US" sz="3200" dirty="0"/>
              <a:t>Practice JavaScript programming with </a:t>
            </a:r>
            <a:r>
              <a:rPr lang="en-US" sz="3200" dirty="0" err="1"/>
              <a:t>LeetCode</a:t>
            </a:r>
            <a:r>
              <a:rPr lang="en-US" sz="3200" dirty="0"/>
              <a:t>!</a:t>
            </a:r>
          </a:p>
          <a:p>
            <a:r>
              <a:rPr lang="en-US" sz="3200" dirty="0"/>
              <a:t>Enjoy learning React with tutorial.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577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19442-7035-44BE-88EE-22D5ED42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1</a:t>
            </a:r>
            <a:br>
              <a:rPr lang="en-US" dirty="0"/>
            </a:br>
            <a:r>
              <a:rPr lang="en-US" dirty="0"/>
              <a:t>How to use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iJavascript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A48FC-FCC9-4D06-B2CB-9408DB7B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 1: install </a:t>
            </a:r>
            <a:r>
              <a:rPr lang="en-US" sz="2400" dirty="0" err="1"/>
              <a:t>miniconda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https://conda.io/miniconda.html</a:t>
            </a:r>
            <a:endParaRPr lang="en-US" sz="2400" dirty="0"/>
          </a:p>
          <a:p>
            <a:r>
              <a:rPr lang="en-US" sz="2400" dirty="0"/>
              <a:t>Step 2: install </a:t>
            </a:r>
            <a:r>
              <a:rPr lang="en-US" sz="2400" dirty="0" err="1"/>
              <a:t>jupyter</a:t>
            </a:r>
            <a:r>
              <a:rPr lang="en-US" sz="2400" dirty="0"/>
              <a:t> notebook: in command/terminal: </a:t>
            </a:r>
            <a:r>
              <a:rPr lang="zh-CN" altLang="en-US" sz="2400" dirty="0"/>
              <a:t>输入 </a:t>
            </a:r>
            <a:r>
              <a:rPr lang="en-US" altLang="zh-CN" sz="2400" dirty="0"/>
              <a:t>pip install 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</a:t>
            </a:r>
            <a:r>
              <a:rPr lang="zh-CN" altLang="en-US" sz="2400" dirty="0"/>
              <a:t>按回车，等一下就可以了。测试能否正常运行：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</a:t>
            </a:r>
          </a:p>
          <a:p>
            <a:r>
              <a:rPr lang="en-US" sz="2400" dirty="0"/>
              <a:t>Step 3: install </a:t>
            </a:r>
            <a:r>
              <a:rPr lang="en-US" sz="2400" dirty="0" err="1"/>
              <a:t>iJavaScript</a:t>
            </a:r>
            <a:r>
              <a:rPr lang="en-US" sz="2400" dirty="0"/>
              <a:t>:  </a:t>
            </a:r>
            <a:r>
              <a:rPr lang="zh-CN" altLang="en-US" sz="2400" dirty="0"/>
              <a:t>输入 </a:t>
            </a:r>
            <a:r>
              <a:rPr lang="en-US" altLang="zh-CN" sz="2400" dirty="0" err="1"/>
              <a:t>npm</a:t>
            </a:r>
            <a:r>
              <a:rPr lang="en-US" altLang="zh-CN" sz="2400" dirty="0"/>
              <a:t> install -g </a:t>
            </a:r>
            <a:r>
              <a:rPr lang="en-US" altLang="zh-CN" sz="2400" dirty="0" err="1"/>
              <a:t>ijavascript</a:t>
            </a:r>
            <a:r>
              <a:rPr lang="zh-CN" altLang="en-US" sz="2400" dirty="0"/>
              <a:t>，等一下，运行完之后输入</a:t>
            </a:r>
            <a:r>
              <a:rPr lang="en-US" altLang="zh-CN" sz="2400" dirty="0" err="1"/>
              <a:t>ijsinstall</a:t>
            </a:r>
            <a:r>
              <a:rPr lang="zh-CN" altLang="en-US" sz="2400" dirty="0"/>
              <a:t>即可</a:t>
            </a:r>
            <a:endParaRPr lang="en-US" altLang="zh-CN" sz="2400" dirty="0"/>
          </a:p>
          <a:p>
            <a:r>
              <a:rPr lang="en-US" sz="2400" dirty="0"/>
              <a:t>Step 4: </a:t>
            </a:r>
            <a:r>
              <a:rPr lang="zh-CN" altLang="en-US" sz="2400" dirty="0"/>
              <a:t>运行：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 – new – JavaScript(node.js)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164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C78C-5474-42EA-87A0-67D7BDFE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Revision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A4C8F-AC64-400D-A521-C434294F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Statement Grammar</a:t>
            </a:r>
          </a:p>
          <a:p>
            <a:r>
              <a:rPr lang="en-US" sz="3200" dirty="0"/>
              <a:t>Data Type</a:t>
            </a:r>
          </a:p>
          <a:p>
            <a:r>
              <a:rPr lang="en-US" sz="3200" dirty="0"/>
              <a:t>Data Type Conversion</a:t>
            </a:r>
          </a:p>
          <a:p>
            <a:r>
              <a:rPr lang="en-US" sz="3200" dirty="0"/>
              <a:t>If</a:t>
            </a:r>
          </a:p>
          <a:p>
            <a:r>
              <a:rPr lang="en-US" sz="3200" dirty="0"/>
              <a:t>While</a:t>
            </a:r>
          </a:p>
          <a:p>
            <a:r>
              <a:rPr lang="en-US" sz="3200" dirty="0"/>
              <a:t>For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607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F7EED-767E-4540-8ED6-42B7A17A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4C282-AFF6-495B-B5CF-EE7F30E5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sz="2800" dirty="0"/>
              <a:t>Why Function?</a:t>
            </a:r>
          </a:p>
          <a:p>
            <a:r>
              <a:rPr lang="zh-CN" altLang="en-US" sz="2800" dirty="0"/>
              <a:t>把代码块包装成一个函数 </a:t>
            </a:r>
            <a:r>
              <a:rPr lang="en-US" altLang="zh-CN" sz="2800" dirty="0">
                <a:sym typeface="Wingdings" panose="05000000000000000000" pitchFamily="2" charset="2"/>
              </a:rPr>
              <a:t> Clear, Simple, Easy to manage</a:t>
            </a:r>
          </a:p>
          <a:p>
            <a:endParaRPr lang="en-US" sz="2800" dirty="0"/>
          </a:p>
        </p:txBody>
      </p:sp>
      <p:pic>
        <p:nvPicPr>
          <p:cNvPr id="1026" name="Picture 2" descr="Image result for building house cartoon">
            <a:extLst>
              <a:ext uri="{FF2B5EF4-FFF2-40B4-BE49-F238E27FC236}">
                <a16:creationId xmlns:a16="http://schemas.microsoft.com/office/drawing/2014/main" id="{4AB13A6C-0149-4D4D-9789-FC1FD40C1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5" r="456" b="-1"/>
          <a:stretch/>
        </p:blipFill>
        <p:spPr bwMode="auto">
          <a:xfrm>
            <a:off x="6091916" y="2052213"/>
            <a:ext cx="5451627" cy="41961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74B1-589B-4107-95E4-FD92B22B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78165-E04C-4BC3-9452-2F237299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Grammar:</a:t>
            </a:r>
          </a:p>
          <a:p>
            <a:r>
              <a:rPr lang="en-US" sz="2400" dirty="0"/>
              <a:t>1. function name1( parameters </a:t>
            </a:r>
            <a:r>
              <a:rPr lang="zh-CN" altLang="en-US" sz="2400" dirty="0"/>
              <a:t>参数</a:t>
            </a:r>
            <a:r>
              <a:rPr lang="en-US" sz="2400" dirty="0"/>
              <a:t>) { . . . return </a:t>
            </a:r>
            <a:r>
              <a:rPr lang="zh-CN" altLang="en-US" sz="2400" dirty="0"/>
              <a:t>返回值 </a:t>
            </a:r>
            <a:r>
              <a:rPr lang="en-US" altLang="zh-CN" sz="2400" dirty="0"/>
              <a:t>}</a:t>
            </a:r>
          </a:p>
          <a:p>
            <a:r>
              <a:rPr lang="en-US" sz="2400" dirty="0"/>
              <a:t>2. (var like) var name1 = function( parameters </a:t>
            </a:r>
            <a:r>
              <a:rPr lang="zh-CN" altLang="en-US" sz="2400" dirty="0"/>
              <a:t>参数</a:t>
            </a:r>
            <a:r>
              <a:rPr lang="en-US" sz="2400" dirty="0"/>
              <a:t>) { . . . return </a:t>
            </a:r>
            <a:r>
              <a:rPr lang="zh-CN" altLang="en-US" sz="2400" dirty="0"/>
              <a:t>返回值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3. (</a:t>
            </a:r>
            <a:r>
              <a:rPr lang="zh-CN" altLang="en-US" sz="2400" dirty="0"/>
              <a:t>箭头函数</a:t>
            </a:r>
            <a:r>
              <a:rPr lang="en-US" altLang="zh-CN" sz="2400" dirty="0"/>
              <a:t>) ( parameters </a:t>
            </a:r>
            <a:r>
              <a:rPr lang="zh-CN" altLang="en-US" sz="2400" dirty="0"/>
              <a:t>参数</a:t>
            </a:r>
            <a:r>
              <a:rPr lang="en-US" altLang="zh-CN" sz="2400" dirty="0"/>
              <a:t>) =&gt; { . . . return </a:t>
            </a:r>
            <a:r>
              <a:rPr lang="zh-CN" altLang="en-US" sz="2400" dirty="0"/>
              <a:t>返回值 </a:t>
            </a:r>
            <a:r>
              <a:rPr lang="en-US" altLang="zh-CN" sz="2400"/>
              <a:t>}</a:t>
            </a:r>
            <a:endParaRPr lang="en-US" altLang="zh-CN" sz="2400" dirty="0"/>
          </a:p>
          <a:p>
            <a:endParaRPr lang="en-US" sz="2400" dirty="0"/>
          </a:p>
          <a:p>
            <a:r>
              <a:rPr lang="en-US" sz="2400" dirty="0"/>
              <a:t>Note: </a:t>
            </a:r>
            <a:r>
              <a:rPr lang="zh-CN" altLang="en-US" sz="2400" dirty="0"/>
              <a:t>参数，返回值均可以没有，也可以有多个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551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74B1-589B-4107-95E4-FD92B22B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78165-E04C-4BC3-9452-2F237299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// The max of an array</a:t>
            </a:r>
          </a:p>
          <a:p>
            <a:endParaRPr lang="en-US" dirty="0"/>
          </a:p>
          <a:p>
            <a:r>
              <a:rPr lang="en-US" dirty="0"/>
              <a:t>var list1 = [2, -1, 10, 5, 3];</a:t>
            </a:r>
          </a:p>
          <a:p>
            <a:r>
              <a:rPr lang="en-US" dirty="0"/>
              <a:t>function max( list ){</a:t>
            </a:r>
          </a:p>
          <a:p>
            <a:pPr lvl="1"/>
            <a:r>
              <a:rPr lang="en-US" dirty="0"/>
              <a:t>var m = null;</a:t>
            </a:r>
          </a:p>
          <a:p>
            <a:pPr lvl="1"/>
            <a:r>
              <a:rPr lang="en-US" dirty="0"/>
              <a:t>for (var i of list){  if (m==null || m&lt;i) m = i;  }</a:t>
            </a:r>
          </a:p>
          <a:p>
            <a:pPr lvl="1"/>
            <a:r>
              <a:rPr lang="en-US" dirty="0"/>
              <a:t>return m;</a:t>
            </a:r>
          </a:p>
          <a:p>
            <a:r>
              <a:rPr lang="en-US" dirty="0"/>
              <a:t>}</a:t>
            </a:r>
          </a:p>
          <a:p>
            <a:r>
              <a:rPr lang="en-US" altLang="zh-CN" dirty="0"/>
              <a:t>max(list1);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返回最大值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2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74B1-589B-4107-95E4-FD92B22B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78165-E04C-4BC3-9452-2F237299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// </a:t>
            </a:r>
            <a:r>
              <a:rPr lang="en-US" altLang="zh-CN" dirty="0"/>
              <a:t>Multi returns</a:t>
            </a:r>
          </a:p>
          <a:p>
            <a:endParaRPr lang="en-US" dirty="0"/>
          </a:p>
          <a:p>
            <a:r>
              <a:rPr lang="en-US" dirty="0"/>
              <a:t> function </a:t>
            </a:r>
            <a:r>
              <a:rPr lang="en-US" dirty="0" err="1"/>
              <a:t>xor</a:t>
            </a:r>
            <a:r>
              <a:rPr lang="en-US" dirty="0"/>
              <a:t>(a, b){</a:t>
            </a:r>
          </a:p>
          <a:p>
            <a:r>
              <a:rPr lang="en-US" dirty="0"/>
              <a:t>   if </a:t>
            </a:r>
            <a:r>
              <a:rPr lang="en-US"/>
              <a:t>(a!=</a:t>
            </a:r>
            <a:r>
              <a:rPr lang="en-US" dirty="0"/>
              <a:t>b) {return true}</a:t>
            </a:r>
          </a:p>
          <a:p>
            <a:r>
              <a:rPr lang="en-US" dirty="0"/>
              <a:t>   else {return false}</a:t>
            </a:r>
          </a:p>
          <a:p>
            <a:r>
              <a:rPr lang="en-US" dirty="0"/>
              <a:t>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8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74B1-589B-4107-95E4-FD92B22B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78165-E04C-4BC3-9452-2F237299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Exercise: How to exchange two variables with a function swap?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2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ADB3B-745C-4211-ACEE-305FB2F8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Get more practice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0F71C-37F0-402F-BBDD-6B3041E7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868667" cy="4195481"/>
          </a:xfrm>
        </p:spPr>
        <p:txBody>
          <a:bodyPr>
            <a:normAutofit/>
          </a:bodyPr>
          <a:lstStyle/>
          <a:p>
            <a:r>
              <a:rPr lang="en-US" sz="2800" dirty="0"/>
              <a:t>Go to </a:t>
            </a:r>
            <a:r>
              <a:rPr lang="en-US" sz="2800" dirty="0" err="1"/>
              <a:t>leetcode</a:t>
            </a:r>
            <a:r>
              <a:rPr lang="en-US" sz="2800" dirty="0"/>
              <a:t>.</a:t>
            </a:r>
          </a:p>
          <a:p>
            <a:r>
              <a:rPr lang="en-US" sz="2800" dirty="0">
                <a:hlinkClick r:id="rId2"/>
              </a:rPr>
              <a:t>https://leetcode-cn.com/</a:t>
            </a:r>
            <a:endParaRPr lang="en-US" sz="2800" dirty="0"/>
          </a:p>
          <a:p>
            <a:r>
              <a:rPr lang="en-US" sz="2800" dirty="0"/>
              <a:t>Choose language: JavaScript!</a:t>
            </a:r>
          </a:p>
          <a:p>
            <a:r>
              <a:rPr lang="en-US" sz="2800" dirty="0"/>
              <a:t>Example: </a:t>
            </a:r>
            <a:r>
              <a:rPr lang="en-US" sz="2800" dirty="0">
                <a:hlinkClick r:id="rId3"/>
              </a:rPr>
              <a:t>https://leetcode-cn.com/problems/two-sum/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1875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宽屏</PresentationFormat>
  <Paragraphs>118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Century Gothic</vt:lpstr>
      <vt:lpstr>Wingdings</vt:lpstr>
      <vt:lpstr>Wingdings 3</vt:lpstr>
      <vt:lpstr>离子</vt:lpstr>
      <vt:lpstr>React Course – L4</vt:lpstr>
      <vt:lpstr>Group Project Show Time</vt:lpstr>
      <vt:lpstr>JavaScript Revision</vt:lpstr>
      <vt:lpstr>JavaScript Function</vt:lpstr>
      <vt:lpstr>JavaScript Function</vt:lpstr>
      <vt:lpstr>JavaScript Function</vt:lpstr>
      <vt:lpstr>JavaScript Function</vt:lpstr>
      <vt:lpstr>JavaScript Function</vt:lpstr>
      <vt:lpstr>JavaScript – Get more practice</vt:lpstr>
      <vt:lpstr>JavaScript - DOM</vt:lpstr>
      <vt:lpstr>JavaScript – DOM Event</vt:lpstr>
      <vt:lpstr>JavaScript – DOM Event</vt:lpstr>
      <vt:lpstr>JavaScript – 异步(定时器)</vt:lpstr>
      <vt:lpstr>JavaScript – 异步</vt:lpstr>
      <vt:lpstr>JavaScript – 异步</vt:lpstr>
      <vt:lpstr>JavaScript – 异步</vt:lpstr>
      <vt:lpstr>Revision of what we have learnt</vt:lpstr>
      <vt:lpstr>NEXT STEP – React </vt:lpstr>
      <vt:lpstr>NEXT STEP – React </vt:lpstr>
      <vt:lpstr>What to do during the break?</vt:lpstr>
      <vt:lpstr>Extension 1 How to use Jupyter iJavascript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Course – L4</dc:title>
  <dc:creator>Guochao Xie</dc:creator>
  <cp:lastModifiedBy>Guochao Xie</cp:lastModifiedBy>
  <cp:revision>20</cp:revision>
  <dcterms:created xsi:type="dcterms:W3CDTF">2018-10-15T09:21:44Z</dcterms:created>
  <dcterms:modified xsi:type="dcterms:W3CDTF">2018-10-20T07:18:48Z</dcterms:modified>
</cp:coreProperties>
</file>