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s/slide33.xml" ContentType="application/vnd.openxmlformats-officedocument.presentationml.slid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s/slide22.xml" ContentType="application/vnd.openxmlformats-officedocument.presentationml.slide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s/slide24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7.xml" ContentType="application/vnd.openxmlformats-officedocument.them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4.xml" ContentType="application/vnd.openxmlformats-officedocument.them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4023" r:id="rId11"/>
    <p:sldMasterId id="2147483669" r:id="rId12"/>
    <p:sldMasterId id="2147483670" r:id="rId13"/>
    <p:sldMasterId id="2147483806" r:id="rId14"/>
    <p:sldMasterId id="2147483821" r:id="rId15"/>
    <p:sldMasterId id="2147484005" r:id="rId16"/>
  </p:sldMasterIdLst>
  <p:notesMasterIdLst>
    <p:notesMasterId r:id="rId50"/>
  </p:notesMasterIdLst>
  <p:handoutMasterIdLst>
    <p:handoutMasterId r:id="rId51"/>
  </p:handoutMasterIdLst>
  <p:sldIdLst>
    <p:sldId id="377" r:id="rId17"/>
    <p:sldId id="393" r:id="rId18"/>
    <p:sldId id="392" r:id="rId19"/>
    <p:sldId id="256" r:id="rId20"/>
    <p:sldId id="259" r:id="rId21"/>
    <p:sldId id="258" r:id="rId22"/>
    <p:sldId id="394" r:id="rId23"/>
    <p:sldId id="442" r:id="rId24"/>
    <p:sldId id="396" r:id="rId25"/>
    <p:sldId id="452" r:id="rId26"/>
    <p:sldId id="453" r:id="rId27"/>
    <p:sldId id="454" r:id="rId28"/>
    <p:sldId id="456" r:id="rId29"/>
    <p:sldId id="455" r:id="rId30"/>
    <p:sldId id="355" r:id="rId31"/>
    <p:sldId id="382" r:id="rId32"/>
    <p:sldId id="384" r:id="rId33"/>
    <p:sldId id="457" r:id="rId34"/>
    <p:sldId id="458" r:id="rId35"/>
    <p:sldId id="383" r:id="rId36"/>
    <p:sldId id="356" r:id="rId37"/>
    <p:sldId id="357" r:id="rId38"/>
    <p:sldId id="443" r:id="rId39"/>
    <p:sldId id="459" r:id="rId40"/>
    <p:sldId id="444" r:id="rId41"/>
    <p:sldId id="445" r:id="rId42"/>
    <p:sldId id="446" r:id="rId43"/>
    <p:sldId id="447" r:id="rId44"/>
    <p:sldId id="448" r:id="rId45"/>
    <p:sldId id="449" r:id="rId46"/>
    <p:sldId id="386" r:id="rId47"/>
    <p:sldId id="389" r:id="rId48"/>
    <p:sldId id="390" r:id="rId4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FFD869"/>
    <a:srgbClr val="CCECFF"/>
    <a:srgbClr val="FFFF00"/>
    <a:srgbClr val="969696"/>
    <a:srgbClr val="F8F8F8"/>
    <a:srgbClr val="6699FF"/>
    <a:srgbClr val="FF0000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163" autoAdjust="0"/>
    <p:restoredTop sz="83364" autoAdjust="0"/>
  </p:normalViewPr>
  <p:slideViewPr>
    <p:cSldViewPr>
      <p:cViewPr varScale="1">
        <p:scale>
          <a:sx n="59" d="100"/>
          <a:sy n="59" d="100"/>
        </p:scale>
        <p:origin x="-10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slide" Target="slides/slide26.xml"/><Relationship Id="rId47" Type="http://schemas.openxmlformats.org/officeDocument/2006/relationships/slide" Target="slides/slide31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slide" Target="slides/slide30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41" Type="http://schemas.openxmlformats.org/officeDocument/2006/relationships/slide" Target="slides/slide25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slide" Target="slides/slide29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slide" Target="slides/slide3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slide" Target="slides/slide32.xml"/><Relationship Id="rId8" Type="http://schemas.openxmlformats.org/officeDocument/2006/relationships/slideMaster" Target="slideMasters/slideMaster8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Tahoma" pitchFamily="34" charset="0"/>
              </a:defRPr>
            </a:lvl1pPr>
          </a:lstStyle>
          <a:p>
            <a:pPr>
              <a:defRPr/>
            </a:pPr>
            <a:fld id="{A7A00122-4951-4DAE-955F-7E4FC0A9CA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Tahoma" pitchFamily="34" charset="0"/>
              </a:defRPr>
            </a:lvl1pPr>
          </a:lstStyle>
          <a:p>
            <a:pPr>
              <a:defRPr/>
            </a:pPr>
            <a:fld id="{AE1C0D41-ABBC-4304-BB0B-9B9A26F4DB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81BFDF-7539-4545-9248-697982C110BD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en-US" sz="8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4D1C32-EC92-4A8E-B82F-E12DC3D0AFE2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en-US" sz="8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B4EF23-59BC-4EAE-BA18-AF26BACB06F5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有没有一种机制使得编译出的内核本身并不需要包含所有功能，而在这些功能需要被使用的时候，其对应的代码可被动态地加载到内核中呢</a:t>
            </a: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EE9E1D-3E3F-4D7E-B127-9CD526CA9D1C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6CF71F-0BC8-4C20-8ED4-5A4702374F23}" type="slidenum">
              <a:rPr lang="zh-CN" altLang="en-US" smtClean="0"/>
              <a:pPr/>
              <a:t>16</a:t>
            </a:fld>
            <a:endParaRPr lang="en-US" altLang="zh-CN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D98F0-9848-4C15-8452-E3BAB14C65E6}" type="slidenum">
              <a:rPr lang="zh-CN" altLang="en-US" smtClean="0"/>
              <a:pPr/>
              <a:t>21</a:t>
            </a:fld>
            <a:endParaRPr lang="en-US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AD33B-F963-4A70-98D4-8F4DEEFDB9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7D468-E683-4D82-8A72-5AF595AE35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1336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2484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FEBFA-8AE5-4ACB-9E62-6C62C350BF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68580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01813-658B-40B7-933F-4EF7057A2DAC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68580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5E1EB-937D-489C-94E7-2F5791B8A55B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18A8-C78E-42A6-A399-4F177F2484A5}" type="datetimeFigureOut">
              <a:rPr lang="zh-CN" altLang="en-US" smtClean="0"/>
              <a:t>2011/7/2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85E1-7ACC-475D-8947-3E4B258292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18A8-C78E-42A6-A399-4F177F2484A5}" type="datetimeFigureOut">
              <a:rPr lang="zh-CN" altLang="en-US" smtClean="0"/>
              <a:t>2011/7/2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85E1-7ACC-475D-8947-3E4B258292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18A8-C78E-42A6-A399-4F177F2484A5}" type="datetimeFigureOut">
              <a:rPr lang="zh-CN" altLang="en-US" smtClean="0"/>
              <a:t>2011/7/2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85E1-7ACC-475D-8947-3E4B258292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18A8-C78E-42A6-A399-4F177F2484A5}" type="datetimeFigureOut">
              <a:rPr lang="zh-CN" altLang="en-US" smtClean="0"/>
              <a:t>2011/7/2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85E1-7ACC-475D-8947-3E4B258292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18A8-C78E-42A6-A399-4F177F2484A5}" type="datetimeFigureOut">
              <a:rPr lang="zh-CN" altLang="en-US" smtClean="0"/>
              <a:t>2011/7/2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85E1-7ACC-475D-8947-3E4B258292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18A8-C78E-42A6-A399-4F177F2484A5}" type="datetimeFigureOut">
              <a:rPr lang="zh-CN" altLang="en-US" smtClean="0"/>
              <a:t>2011/7/2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85E1-7ACC-475D-8947-3E4B258292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18A8-C78E-42A6-A399-4F177F2484A5}" type="datetimeFigureOut">
              <a:rPr lang="zh-CN" altLang="en-US" smtClean="0"/>
              <a:t>2011/7/2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85E1-7ACC-475D-8947-3E4B258292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B8A9A-075E-4A9E-9511-FD6250B56B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18A8-C78E-42A6-A399-4F177F2484A5}" type="datetimeFigureOut">
              <a:rPr lang="zh-CN" altLang="en-US" smtClean="0"/>
              <a:t>2011/7/2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85E1-7ACC-475D-8947-3E4B258292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18A8-C78E-42A6-A399-4F177F2484A5}" type="datetimeFigureOut">
              <a:rPr lang="zh-CN" altLang="en-US" smtClean="0"/>
              <a:t>2011/7/2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85E1-7ACC-475D-8947-3E4B258292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18A8-C78E-42A6-A399-4F177F2484A5}" type="datetimeFigureOut">
              <a:rPr lang="zh-CN" altLang="en-US" smtClean="0"/>
              <a:t>2011/7/2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85E1-7ACC-475D-8947-3E4B258292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18A8-C78E-42A6-A399-4F177F2484A5}" type="datetimeFigureOut">
              <a:rPr lang="zh-CN" altLang="en-US" smtClean="0"/>
              <a:t>2011/7/2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85E1-7ACC-475D-8947-3E4B258292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78554-7C23-41B1-B060-9A300D67F489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A7399-B346-427E-81D6-FF47D32A4ECE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EC5C2-F503-45C0-B8B7-770555FBD3B1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878D1-3770-4F63-B5BD-DCF9F5D44AF2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BC300-AB3D-4550-87BD-EEA8359B918E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32808-9E91-4954-B11D-3A5816E0FCF0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9F612-3ADA-4B32-B380-DA20AB7470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3DC9B-0224-45CD-9653-0FF753FF8D34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12063-AAD5-4A00-B8F0-18AB14039BB5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F12F6-398B-4AE4-8B40-DE1DE9975F46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EAE5A-3A8A-4DA6-AA50-DF06AD6D856D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BCD0E-B3E3-4867-86BF-0810DB433292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68580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01813-658B-40B7-933F-4EF7057A2DAC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68580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5E1EB-937D-489C-94E7-2F5791B8A55B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68580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4666D-6501-44F4-B960-B2E52667B053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6BD2A-1881-46BD-9A72-8EC2798A69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D4ABD-EB74-4198-AA36-22307B893B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B18F4-B57A-4DC7-847A-30759EE991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09B0A-C44A-486F-A7E1-2D4839190E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C61F4-B0C7-48F4-B03B-20C6203727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A6A58-4A40-4F49-B690-BB4C25D7D9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0C8C2-68FA-4994-8338-94FF1F93A3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D8321-F27E-4FC3-B9B3-7FEB5C6254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D0BF4-DC26-4E41-AC7F-43555FF0B6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A0078-2C6E-497D-81AF-185F9C4297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E8B40-3AEF-4CCC-9F7B-578DAA551D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1336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2484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242DF-7B80-46AD-9413-C58A336B93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68580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A6AC6-C654-4F63-9338-C61994AAA7F4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95080-C6F0-466B-B8B1-7DE04C36DA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68580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E1CE2-CA01-4C8A-A369-E3F941939B5C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3A7D51-864F-4F3E-841F-56AA9F2DD117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4B5A29-BA75-467E-BC61-FB4C01F51B59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216A93-FB54-45F2-A018-084D1A625AD3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DACB64-CC75-4DA5-BBD0-A090619C119E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94CC421-2472-49E7-BA36-8832A9965115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3276BB-FD57-4CD6-A395-DA9A9BC36FD3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D089B9-AE4A-4D78-932F-048A2BC186FC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FCD627-7ACD-4CC7-ABAF-3E6B1349B04A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4B572F-80FC-4C06-B67D-D2EF99199A9C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3C4EB-DBF6-432C-8C03-CCF2DB2685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1554E59-E1C0-4CD3-9B33-C0AF46A70F1B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6F7BDA-2BFB-4196-9692-0010E3017878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68580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A6AC6-C654-4F63-9338-C61994AAA7F4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68580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E1CE2-CA01-4C8A-A369-E3F941939B5C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338AD-4180-423B-AB00-0DF9B4450D64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A197-3D9C-4D88-8FCC-592176D16B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67A8D-0735-49BE-8664-E425E69881F8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1DF0C-9E4B-4FAC-B223-DD913F854E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B1283-2CEA-4307-A71E-B0DF35BB5F5F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44948-88E8-4C68-973D-AE44114195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BEF21-EC6A-4D1C-B5F0-D2A24F0282A4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28134-690B-455B-B7EE-77CEFAE4C1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4EAE4-FE08-43AB-9EB5-223C2E0C7EF6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0AC49-61FD-4943-BA7A-D66E2110F2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EE52C-2447-49C0-AAC4-FC8B7F7BF3DF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C8D96-31BA-49FF-8972-442187734C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29E1D-8138-42BA-91C1-C8212B54A8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0AF26-BBC9-4481-8FCC-932B277D65AD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708DB-E8AD-44DA-87DD-33BF16F3B0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794CE-8732-4C6A-9F28-1C9CD3F86255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B3461-D3DD-4F24-A4CA-24238362F1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D996A-6A80-420A-B027-3893854A8A8D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D5A03-1B18-4F5D-A214-C61C08A0CF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9BFFF-A05B-43E6-9925-CA090E6786BD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F8223-0F91-48C3-8679-7CC2E37C69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F7B30-E6C8-4F1A-BAA6-44866221C2C1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2293E-7A4B-4053-B279-98BAEA3567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A7D51-864F-4F3E-841F-56AA9F2DD117}" type="datetime1">
              <a:rPr lang="zh-CN" altLang="en-US" smtClean="0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B5A29-BA75-467E-BC61-FB4C01F51B59}" type="datetime1">
              <a:rPr lang="zh-CN" altLang="en-US" smtClean="0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16A93-FB54-45F2-A018-084D1A625AD3}" type="datetime1">
              <a:rPr lang="zh-CN" altLang="en-US" smtClean="0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ACB64-CC75-4DA5-BBD0-A090619C119E}" type="datetime1">
              <a:rPr lang="zh-CN" altLang="en-US" smtClean="0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CC421-2472-49E7-BA36-8832A9965115}" type="datetime1">
              <a:rPr lang="zh-CN" altLang="en-US" smtClean="0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3212C-61A7-4F1D-A2D5-FA33C1F404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276BB-FD57-4CD6-A395-DA9A9BC36FD3}" type="datetime1">
              <a:rPr lang="zh-CN" altLang="en-US" smtClean="0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089B9-AE4A-4D78-932F-048A2BC186FC}" type="datetime1">
              <a:rPr lang="zh-CN" altLang="en-US" smtClean="0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CD627-7ACD-4CC7-ABAF-3E6B1349B04A}" type="datetime1">
              <a:rPr lang="zh-CN" altLang="en-US" smtClean="0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B572F-80FC-4C06-B67D-D2EF99199A9C}" type="datetime1">
              <a:rPr lang="zh-CN" altLang="en-US" smtClean="0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54E59-E1C0-4CD3-9B33-C0AF46A70F1B}" type="datetime1">
              <a:rPr lang="zh-CN" altLang="en-US" smtClean="0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4863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F7BDA-2BFB-4196-9692-0010E3017878}" type="datetime1">
              <a:rPr lang="zh-CN" altLang="en-US" smtClean="0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68580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A6AC6-C654-4F63-9338-C61994AAA7F4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68580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E1CE2-CA01-4C8A-A369-E3F941939B5C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00277-1610-40F7-B350-91E2E7C0C8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AE346-3FDE-4678-ADEB-DEA42F4EA3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D6394-1BD3-4103-97CB-8C434B4FF6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82F27-B1FA-4AAA-941E-EEE95CCE29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6DE10-8FF6-475C-A95B-C344885A38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E6DB1-05FE-4885-9690-02EF4A7525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1336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2484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CC42E-5F84-40AC-B588-C2CD215E5C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88C19-060B-4796-BD15-AF5A61E67C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B13B4-BA42-4C82-9495-DBBB19145E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E68B2-4A55-4AD4-B901-06067EBEF9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9067F-4553-4115-B163-6D603D9DCA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EA399-5327-41A5-9414-AFEAB721E0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1E1B5-D410-41C0-93FB-A3D45E0546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84AC6-7048-4A8C-B699-F15F72C90D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B1732-A986-456C-9ACB-260E2776DC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0E4F3-46D1-4D8F-AF2E-8A58FA982E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D1B60-3FB2-4C45-B2D4-9EC32E857A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7D35E-18E4-4051-99FA-A1ADA34C27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62412-030B-4254-90A1-1A57A92FAD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19B34-1114-43B8-BC74-3553F4980E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1336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2484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9963A-CEC2-4210-8813-0B0DD154CD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A0507-D8E6-49DD-AD8D-B3A2350F90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6103E-ED77-4A4A-A453-F7D58879CB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04B79-CE59-429A-8E48-40388AEB0E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A7E06-289C-4B2A-9320-AB4802E7EE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F815B-041F-4C2A-9794-0243F6F2FA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8422F-0733-461C-8A86-BE6BC26C38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04F52-F8F8-45F2-96B1-95B1D8542F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2EAF0-CE69-49F9-BF6A-FB0C71BE9C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9F8D8-F902-47B5-9798-52249A305E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61647-DB8E-4918-B74A-20354A4D7A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614D8-931B-41AE-BD1A-68B3A15134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971B0-8380-42E8-99F6-426AB41E15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DBB88-E063-470E-8C79-6098AE5F0F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1336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2484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12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1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0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9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6.xml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5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25.xml"/><Relationship Id="rId16" Type="http://schemas.openxmlformats.org/officeDocument/2006/relationships/image" Target="../media/image1.jpe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5" Type="http://schemas.openxmlformats.org/officeDocument/2006/relationships/theme" Target="../theme/theme12.xml"/><Relationship Id="rId10" Type="http://schemas.openxmlformats.org/officeDocument/2006/relationships/slideLayout" Target="../slideLayouts/slideLayout133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Relationship Id="rId14" Type="http://schemas.openxmlformats.org/officeDocument/2006/relationships/slideLayout" Target="../slideLayouts/slideLayout137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13" Type="http://schemas.openxmlformats.org/officeDocument/2006/relationships/slideLayout" Target="../slideLayouts/slideLayout150.xml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12" Type="http://schemas.openxmlformats.org/officeDocument/2006/relationships/slideLayout" Target="../slideLayouts/slideLayout149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139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Relationship Id="rId1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8.xml"/><Relationship Id="rId13" Type="http://schemas.openxmlformats.org/officeDocument/2006/relationships/slideLayout" Target="../slideLayouts/slideLayout16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53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157.xml"/><Relationship Id="rId12" Type="http://schemas.openxmlformats.org/officeDocument/2006/relationships/slideLayout" Target="../slideLayouts/slideLayout16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52.xml"/><Relationship Id="rId16" Type="http://schemas.openxmlformats.org/officeDocument/2006/relationships/image" Target="../media/image7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5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6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54.xml"/><Relationship Id="rId9" Type="http://schemas.openxmlformats.org/officeDocument/2006/relationships/slideLayout" Target="../slideLayouts/slideLayout159.xml"/><Relationship Id="rId14" Type="http://schemas.openxmlformats.org/officeDocument/2006/relationships/theme" Target="../theme/theme14.xml"/><Relationship Id="rId22" Type="http://schemas.openxmlformats.org/officeDocument/2006/relationships/image" Target="../media/image10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13" Type="http://schemas.openxmlformats.org/officeDocument/2006/relationships/slideLayout" Target="../slideLayouts/slideLayout187.xml"/><Relationship Id="rId18" Type="http://schemas.openxmlformats.org/officeDocument/2006/relationships/image" Target="../media/image13.png"/><Relationship Id="rId3" Type="http://schemas.openxmlformats.org/officeDocument/2006/relationships/slideLayout" Target="../slideLayouts/slideLayout177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181.xml"/><Relationship Id="rId12" Type="http://schemas.openxmlformats.org/officeDocument/2006/relationships/slideLayout" Target="../slideLayouts/slideLayout186.xml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176.xml"/><Relationship Id="rId16" Type="http://schemas.openxmlformats.org/officeDocument/2006/relationships/image" Target="../media/image1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5" Type="http://schemas.openxmlformats.org/officeDocument/2006/relationships/image" Target="../media/image1.jpeg"/><Relationship Id="rId23" Type="http://schemas.openxmlformats.org/officeDocument/2006/relationships/image" Target="../media/image10.png"/><Relationship Id="rId10" Type="http://schemas.openxmlformats.org/officeDocument/2006/relationships/slideLayout" Target="../slideLayouts/slideLayout184.xml"/><Relationship Id="rId19" Type="http://schemas.openxmlformats.org/officeDocument/2006/relationships/image" Target="../media/image14.png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Relationship Id="rId14" Type="http://schemas.openxmlformats.org/officeDocument/2006/relationships/theme" Target="../theme/theme16.xml"/><Relationship Id="rId22" Type="http://schemas.openxmlformats.org/officeDocument/2006/relationships/image" Target="../media/image9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9" name="Text Box 3"/>
          <p:cNvSpPr txBox="1">
            <a:spLocks noChangeArrowheads="1"/>
          </p:cNvSpPr>
          <p:nvPr/>
        </p:nvSpPr>
        <p:spPr bwMode="auto">
          <a:xfrm>
            <a:off x="5943600" y="6477000"/>
            <a:ext cx="1944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altLang="zh-CN" sz="1000">
                <a:solidFill>
                  <a:schemeClr val="bg2"/>
                </a:solidFill>
                <a:latin typeface="Arial" pitchFamily="34" charset="0"/>
              </a:rPr>
              <a:t>IOTek Information Tchnology</a:t>
            </a:r>
            <a:endParaRPr lang="en-US" altLang="zh-CN" sz="100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16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70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900" b="0">
                <a:latin typeface="+mn-lt"/>
                <a:ea typeface="ヒラギノ角ゴ Pro W3" pitchFamily="1" charset="-128"/>
              </a:defRPr>
            </a:lvl1pPr>
          </a:lstStyle>
          <a:p>
            <a:pPr>
              <a:defRPr/>
            </a:pPr>
            <a:fld id="{1A2F5DE9-7A83-47B5-B76B-D3A229DB83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pic>
        <p:nvPicPr>
          <p:cNvPr id="1029" name="Picture 8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254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defRPr/>
            </a:pPr>
            <a:endParaRPr lang="zh-CN" altLang="en-US" b="0">
              <a:latin typeface="Arial" pitchFamily="34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IOtek logo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defRPr/>
            </a:pPr>
            <a:endParaRPr lang="zh-CN" altLang="en-US" b="0">
              <a:latin typeface="Arial" pitchFamily="34" charset="0"/>
              <a:ea typeface="+mn-ea"/>
            </a:endParaRPr>
          </a:p>
        </p:txBody>
      </p:sp>
      <p:pic>
        <p:nvPicPr>
          <p:cNvPr id="10244" name="Picture 2" descr="speedway_v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4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4021" r:id="rId12"/>
    <p:sldLayoutId id="214748402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B18A8-C78E-42A6-A399-4F177F2484A5}" type="datetimeFigureOut">
              <a:rPr lang="zh-CN" altLang="en-US" smtClean="0"/>
              <a:t>2011/7/2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685E1-7ACC-475D-8947-3E4B258292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6" descr="IOtek logo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defRPr/>
            </a:pPr>
            <a:endParaRPr lang="zh-CN" altLang="en-US" b="0">
              <a:latin typeface="Arial" pitchFamily="34" charset="0"/>
              <a:ea typeface="+mn-ea"/>
            </a:endParaRP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26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1270" name="Picture 6" descr="pic01c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109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fld id="{EEB3F228-C999-4E24-A28C-3BE8DC485DFF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6010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20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9" name="Text Box 3"/>
          <p:cNvSpPr txBox="1">
            <a:spLocks noChangeArrowheads="1"/>
          </p:cNvSpPr>
          <p:nvPr/>
        </p:nvSpPr>
        <p:spPr bwMode="auto">
          <a:xfrm>
            <a:off x="5943600" y="6477000"/>
            <a:ext cx="1944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altLang="zh-CN" sz="1000">
                <a:solidFill>
                  <a:schemeClr val="bg2"/>
                </a:solidFill>
                <a:latin typeface="Arial" pitchFamily="34" charset="0"/>
              </a:rPr>
              <a:t>IOTek Information Tchnology</a:t>
            </a:r>
            <a:endParaRPr lang="en-US" altLang="zh-CN" sz="100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16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70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900" b="0">
                <a:latin typeface="+mn-lt"/>
                <a:ea typeface="ヒラギノ角ゴ Pro W3" pitchFamily="1" charset="-128"/>
              </a:defRPr>
            </a:lvl1pPr>
          </a:lstStyle>
          <a:p>
            <a:pPr>
              <a:defRPr/>
            </a:pPr>
            <a:fld id="{1111674E-2FC1-47AE-8939-4DD467A93B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pic>
        <p:nvPicPr>
          <p:cNvPr id="12293" name="Picture 8" descr="IOtek logo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254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defRPr/>
            </a:pPr>
            <a:endParaRPr lang="zh-CN" altLang="en-US" b="0">
              <a:latin typeface="Arial" pitchFamily="34" charset="0"/>
              <a:ea typeface="+mn-ea"/>
            </a:endParaRPr>
          </a:p>
        </p:txBody>
      </p:sp>
      <p:pic>
        <p:nvPicPr>
          <p:cNvPr id="12295" name="Picture 7" descr="pic01c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4019" r:id="rId12"/>
    <p:sldLayoutId id="214748402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2" descr="WW copy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289425" y="3209925"/>
            <a:ext cx="485457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6" descr="IOtek logo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defRPr/>
            </a:pPr>
            <a:endParaRPr lang="zh-CN" altLang="en-US" b="0">
              <a:latin typeface="Arial" pitchFamily="34" charset="0"/>
              <a:ea typeface="+mn-ea"/>
            </a:endParaRPr>
          </a:p>
        </p:txBody>
      </p:sp>
      <p:sp>
        <p:nvSpPr>
          <p:cNvPr id="1331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0109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fld id="{85A9E556-0279-431D-9D8F-40F5ABD46043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6010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 smtClean="0">
                <a:latin typeface="+mn-lt"/>
              </a:defRPr>
            </a:lvl1pPr>
          </a:lstStyle>
          <a:p>
            <a:pPr>
              <a:defRPr/>
            </a:pPr>
            <a:fld id="{6F3D6193-E9F9-404A-BBAC-BDD8283A39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  <p:sldLayoutId id="214748400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20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21"/>
        </a:buBlip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Blip>
          <a:blip r:embed="rId22"/>
        </a:buBlip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9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fld id="{5D74C416-D7FE-45B4-ADDF-CACD9B64D7D0}" type="datetime1">
              <a:rPr lang="zh-CN" altLang="en-US"/>
              <a:pPr>
                <a:defRPr/>
              </a:pPr>
              <a:t>2011/7/2</a:t>
            </a:fld>
            <a:endParaRPr lang="en-US" altLang="zh-CN"/>
          </a:p>
        </p:txBody>
      </p:sp>
      <p:sp>
        <p:nvSpPr>
          <p:cNvPr id="619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619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fld id="{4822717E-F752-4C2F-817B-68B40B14FC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19527" name="AutoShape 7"/>
          <p:cNvSpPr>
            <a:spLocks noChangeArrowheads="1"/>
          </p:cNvSpPr>
          <p:nvPr/>
        </p:nvSpPr>
        <p:spPr bwMode="auto">
          <a:xfrm>
            <a:off x="722313" y="1781175"/>
            <a:ext cx="7810500" cy="4311650"/>
          </a:xfrm>
          <a:prstGeom prst="roundRect">
            <a:avLst>
              <a:gd name="adj" fmla="val 370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en-US" noProof="1">
                <a:latin typeface="Arial" pitchFamily="34" charset="0"/>
              </a:rPr>
              <a:t>static void Main(string[</a:t>
            </a:r>
            <a:r>
              <a:rPr lang="en-US" altLang="zh-CN">
                <a:latin typeface="Arial" pitchFamily="34" charset="0"/>
              </a:rPr>
              <a:t> </a:t>
            </a:r>
            <a:r>
              <a:rPr lang="en-US" altLang="en-US" noProof="1">
                <a:latin typeface="Arial" pitchFamily="34" charset="0"/>
              </a:rPr>
              <a:t>] args)</a:t>
            </a:r>
          </a:p>
          <a:p>
            <a:pPr algn="l">
              <a:spcBef>
                <a:spcPct val="0"/>
              </a:spcBef>
              <a:defRPr/>
            </a:pPr>
            <a:r>
              <a:rPr lang="en-US" altLang="en-US" noProof="1">
                <a:latin typeface="Arial" pitchFamily="34" charset="0"/>
              </a:rPr>
              <a:t>{        </a:t>
            </a:r>
          </a:p>
          <a:p>
            <a:pPr algn="l">
              <a:spcBef>
                <a:spcPct val="0"/>
              </a:spcBef>
              <a:defRPr/>
            </a:pPr>
            <a:r>
              <a:rPr lang="en-US" altLang="en-US" noProof="1">
                <a:latin typeface="Arial" pitchFamily="34" charset="0"/>
              </a:rPr>
              <a:t>        Console.WriteLine("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请输入一个字符串</a:t>
            </a:r>
            <a:r>
              <a:rPr lang="zh-CN" altLang="en-US" noProof="1">
                <a:latin typeface="Arial" pitchFamily="34" charset="0"/>
              </a:rPr>
              <a:t>："); // 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输入提示</a:t>
            </a:r>
            <a:endParaRPr lang="zh-CN" altLang="en-US">
              <a:latin typeface="Arial" pitchFamily="34" charset="0"/>
              <a:ea typeface="黑体" pitchFamily="49" charset="-122"/>
            </a:endParaRPr>
          </a:p>
          <a:p>
            <a:pPr algn="l">
              <a:spcBef>
                <a:spcPct val="0"/>
              </a:spcBef>
              <a:defRPr/>
            </a:pPr>
            <a:endParaRPr lang="zh-CN" altLang="en-US" noProof="1">
              <a:latin typeface="Arial" pitchFamily="34" charset="0"/>
            </a:endParaRPr>
          </a:p>
          <a:p>
            <a:pPr algn="l">
              <a:spcBef>
                <a:spcPct val="0"/>
              </a:spcBef>
              <a:defRPr/>
            </a:pPr>
            <a:r>
              <a:rPr lang="zh-CN" altLang="en-US" noProof="1">
                <a:latin typeface="Arial" pitchFamily="34" charset="0"/>
              </a:rPr>
              <a:t>        // 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从控制台读入字符串</a:t>
            </a:r>
          </a:p>
          <a:p>
            <a:pPr algn="l">
              <a:spcBef>
                <a:spcPct val="0"/>
              </a:spcBef>
              <a:defRPr/>
            </a:pPr>
            <a:r>
              <a:rPr lang="en-US" altLang="en-US" noProof="1">
                <a:latin typeface="Arial" pitchFamily="34" charset="0"/>
              </a:rPr>
              <a:t>        string </a:t>
            </a:r>
            <a:r>
              <a:rPr lang="en-US" altLang="zh-CN">
                <a:latin typeface="Arial" pitchFamily="34" charset="0"/>
              </a:rPr>
              <a:t>line</a:t>
            </a:r>
            <a:r>
              <a:rPr lang="en-US" altLang="en-US" noProof="1">
                <a:latin typeface="Arial" pitchFamily="34" charset="0"/>
              </a:rPr>
              <a:t> = Console.ReadLine();</a:t>
            </a:r>
          </a:p>
          <a:p>
            <a:pPr algn="l">
              <a:spcBef>
                <a:spcPct val="0"/>
              </a:spcBef>
              <a:defRPr/>
            </a:pPr>
            <a:endParaRPr lang="en-US" altLang="en-US" noProof="1">
              <a:latin typeface="Arial" pitchFamily="34" charset="0"/>
            </a:endParaRPr>
          </a:p>
          <a:p>
            <a:pPr algn="l">
              <a:spcBef>
                <a:spcPct val="0"/>
              </a:spcBef>
              <a:defRPr/>
            </a:pPr>
            <a:r>
              <a:rPr lang="en-US" altLang="en-US" noProof="1">
                <a:latin typeface="Arial" pitchFamily="34" charset="0"/>
              </a:rPr>
              <a:t>        // 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循环输出字符串中的字符</a:t>
            </a:r>
          </a:p>
          <a:p>
            <a:pPr algn="l">
              <a:spcBef>
                <a:spcPct val="0"/>
              </a:spcBef>
              <a:defRPr/>
            </a:pPr>
            <a:r>
              <a:rPr lang="en-US" altLang="en-US" noProof="1">
                <a:latin typeface="Arial" pitchFamily="34" charset="0"/>
              </a:rPr>
              <a:t>        foreach (char c in </a:t>
            </a:r>
            <a:r>
              <a:rPr lang="en-US" altLang="zh-CN">
                <a:latin typeface="Arial" pitchFamily="34" charset="0"/>
              </a:rPr>
              <a:t>line</a:t>
            </a:r>
            <a:r>
              <a:rPr lang="en-US" altLang="en-US" noProof="1">
                <a:latin typeface="Arial" pitchFamily="34" charset="0"/>
              </a:rPr>
              <a:t>)</a:t>
            </a:r>
          </a:p>
          <a:p>
            <a:pPr algn="l">
              <a:spcBef>
                <a:spcPct val="0"/>
              </a:spcBef>
              <a:defRPr/>
            </a:pPr>
            <a:r>
              <a:rPr lang="en-US" altLang="en-US" noProof="1">
                <a:latin typeface="Arial" pitchFamily="34" charset="0"/>
              </a:rPr>
              <a:t>        {</a:t>
            </a:r>
          </a:p>
          <a:p>
            <a:pPr algn="l">
              <a:spcBef>
                <a:spcPct val="0"/>
              </a:spcBef>
              <a:defRPr/>
            </a:pPr>
            <a:r>
              <a:rPr lang="en-US" altLang="zh-CN" noProof="1">
                <a:latin typeface="Arial" pitchFamily="34" charset="0"/>
              </a:rPr>
              <a:t>　</a:t>
            </a:r>
            <a:r>
              <a:rPr lang="en-US" altLang="en-US" noProof="1">
                <a:latin typeface="Arial" pitchFamily="34" charset="0"/>
              </a:rPr>
              <a:t>             Console.WriteLine(c);</a:t>
            </a:r>
          </a:p>
          <a:p>
            <a:pPr algn="l">
              <a:spcBef>
                <a:spcPct val="0"/>
              </a:spcBef>
              <a:defRPr/>
            </a:pPr>
            <a:r>
              <a:rPr lang="en-US" altLang="en-US" noProof="1">
                <a:latin typeface="Arial" pitchFamily="34" charset="0"/>
              </a:rPr>
              <a:t>        }              </a:t>
            </a:r>
          </a:p>
          <a:p>
            <a:pPr algn="l">
              <a:spcBef>
                <a:spcPct val="0"/>
              </a:spcBef>
              <a:defRPr/>
            </a:pPr>
            <a:endParaRPr lang="en-US" altLang="en-US" noProof="1">
              <a:latin typeface="Arial" pitchFamily="34" charset="0"/>
            </a:endParaRPr>
          </a:p>
          <a:p>
            <a:pPr algn="l">
              <a:spcBef>
                <a:spcPct val="0"/>
              </a:spcBef>
              <a:defRPr/>
            </a:pPr>
            <a:r>
              <a:rPr lang="en-US" altLang="en-US" noProof="1">
                <a:latin typeface="Arial" pitchFamily="34" charset="0"/>
              </a:rPr>
              <a:t>        Console.ReadLine();</a:t>
            </a:r>
          </a:p>
          <a:p>
            <a:pPr algn="l">
              <a:spcBef>
                <a:spcPct val="0"/>
              </a:spcBef>
              <a:defRPr/>
            </a:pPr>
            <a:r>
              <a:rPr lang="en-US" altLang="en-US" noProof="1">
                <a:latin typeface="Arial" pitchFamily="34" charset="0"/>
              </a:rPr>
              <a:t>}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619528" name="AutoShape 8"/>
          <p:cNvSpPr>
            <a:spLocks noChangeArrowheads="1"/>
          </p:cNvSpPr>
          <p:nvPr/>
        </p:nvSpPr>
        <p:spPr bwMode="auto">
          <a:xfrm>
            <a:off x="722313" y="1781175"/>
            <a:ext cx="7810500" cy="4311650"/>
          </a:xfrm>
          <a:prstGeom prst="roundRect">
            <a:avLst>
              <a:gd name="adj" fmla="val 370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en-US" noProof="1">
                <a:latin typeface="Arial" pitchFamily="34" charset="0"/>
              </a:rPr>
              <a:t>static void Main(string[</a:t>
            </a:r>
            <a:r>
              <a:rPr lang="en-US" altLang="zh-CN">
                <a:latin typeface="Arial" pitchFamily="34" charset="0"/>
              </a:rPr>
              <a:t> </a:t>
            </a:r>
            <a:r>
              <a:rPr lang="en-US" altLang="en-US" noProof="1">
                <a:latin typeface="Arial" pitchFamily="34" charset="0"/>
              </a:rPr>
              <a:t>] args)</a:t>
            </a:r>
          </a:p>
          <a:p>
            <a:pPr algn="l">
              <a:spcBef>
                <a:spcPct val="0"/>
              </a:spcBef>
              <a:defRPr/>
            </a:pPr>
            <a:r>
              <a:rPr lang="en-US" altLang="en-US" noProof="1">
                <a:latin typeface="Arial" pitchFamily="34" charset="0"/>
              </a:rPr>
              <a:t>{        </a:t>
            </a:r>
          </a:p>
          <a:p>
            <a:pPr algn="l">
              <a:spcBef>
                <a:spcPct val="0"/>
              </a:spcBef>
              <a:defRPr/>
            </a:pPr>
            <a:r>
              <a:rPr lang="en-US" altLang="en-US" noProof="1">
                <a:latin typeface="Arial" pitchFamily="34" charset="0"/>
              </a:rPr>
              <a:t>        Console.WriteLine("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请输入一个字符串</a:t>
            </a:r>
            <a:r>
              <a:rPr lang="zh-CN" altLang="en-US" noProof="1">
                <a:latin typeface="Arial" pitchFamily="34" charset="0"/>
              </a:rPr>
              <a:t>："); // 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输入提示</a:t>
            </a:r>
            <a:endParaRPr lang="zh-CN" altLang="en-US">
              <a:latin typeface="Arial" pitchFamily="34" charset="0"/>
              <a:ea typeface="黑体" pitchFamily="49" charset="-122"/>
            </a:endParaRPr>
          </a:p>
          <a:p>
            <a:pPr algn="l">
              <a:spcBef>
                <a:spcPct val="0"/>
              </a:spcBef>
              <a:defRPr/>
            </a:pPr>
            <a:endParaRPr lang="zh-CN" altLang="en-US" noProof="1">
              <a:latin typeface="Arial" pitchFamily="34" charset="0"/>
            </a:endParaRPr>
          </a:p>
          <a:p>
            <a:pPr algn="l">
              <a:spcBef>
                <a:spcPct val="0"/>
              </a:spcBef>
              <a:defRPr/>
            </a:pPr>
            <a:r>
              <a:rPr lang="zh-CN" altLang="en-US" noProof="1">
                <a:latin typeface="Arial" pitchFamily="34" charset="0"/>
              </a:rPr>
              <a:t>        // 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从控制台读入字符串</a:t>
            </a:r>
          </a:p>
          <a:p>
            <a:pPr algn="l">
              <a:spcBef>
                <a:spcPct val="0"/>
              </a:spcBef>
              <a:defRPr/>
            </a:pPr>
            <a:r>
              <a:rPr lang="en-US" altLang="en-US" noProof="1">
                <a:latin typeface="Arial" pitchFamily="34" charset="0"/>
              </a:rPr>
              <a:t>        string </a:t>
            </a:r>
            <a:r>
              <a:rPr lang="en-US" altLang="zh-CN">
                <a:latin typeface="Arial" pitchFamily="34" charset="0"/>
              </a:rPr>
              <a:t>line</a:t>
            </a:r>
            <a:r>
              <a:rPr lang="en-US" altLang="en-US" noProof="1">
                <a:latin typeface="Arial" pitchFamily="34" charset="0"/>
              </a:rPr>
              <a:t> = Console.ReadLine();</a:t>
            </a:r>
          </a:p>
          <a:p>
            <a:pPr algn="l">
              <a:spcBef>
                <a:spcPct val="0"/>
              </a:spcBef>
              <a:defRPr/>
            </a:pPr>
            <a:endParaRPr lang="en-US" altLang="en-US" noProof="1">
              <a:latin typeface="Arial" pitchFamily="34" charset="0"/>
            </a:endParaRPr>
          </a:p>
          <a:p>
            <a:pPr algn="l">
              <a:spcBef>
                <a:spcPct val="0"/>
              </a:spcBef>
              <a:defRPr/>
            </a:pPr>
            <a:r>
              <a:rPr lang="en-US" altLang="en-US" noProof="1">
                <a:latin typeface="Arial" pitchFamily="34" charset="0"/>
              </a:rPr>
              <a:t>        // 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循环输出字符串中的字符</a:t>
            </a:r>
          </a:p>
          <a:p>
            <a:pPr algn="l">
              <a:spcBef>
                <a:spcPct val="0"/>
              </a:spcBef>
              <a:defRPr/>
            </a:pPr>
            <a:r>
              <a:rPr lang="en-US" altLang="en-US" noProof="1">
                <a:latin typeface="Arial" pitchFamily="34" charset="0"/>
              </a:rPr>
              <a:t>        foreach (char c in </a:t>
            </a:r>
            <a:r>
              <a:rPr lang="en-US" altLang="zh-CN">
                <a:latin typeface="Arial" pitchFamily="34" charset="0"/>
              </a:rPr>
              <a:t>line</a:t>
            </a:r>
            <a:r>
              <a:rPr lang="en-US" altLang="en-US" noProof="1">
                <a:latin typeface="Arial" pitchFamily="34" charset="0"/>
              </a:rPr>
              <a:t>)</a:t>
            </a:r>
          </a:p>
          <a:p>
            <a:pPr algn="l">
              <a:spcBef>
                <a:spcPct val="0"/>
              </a:spcBef>
              <a:defRPr/>
            </a:pPr>
            <a:r>
              <a:rPr lang="en-US" altLang="en-US" noProof="1">
                <a:latin typeface="Arial" pitchFamily="34" charset="0"/>
              </a:rPr>
              <a:t>        {</a:t>
            </a:r>
          </a:p>
          <a:p>
            <a:pPr algn="l">
              <a:spcBef>
                <a:spcPct val="0"/>
              </a:spcBef>
              <a:defRPr/>
            </a:pPr>
            <a:r>
              <a:rPr lang="en-US" altLang="zh-CN" noProof="1">
                <a:latin typeface="Arial" pitchFamily="34" charset="0"/>
              </a:rPr>
              <a:t>　</a:t>
            </a:r>
            <a:r>
              <a:rPr lang="en-US" altLang="en-US" noProof="1">
                <a:latin typeface="Arial" pitchFamily="34" charset="0"/>
              </a:rPr>
              <a:t>             Console.WriteLine(c);</a:t>
            </a:r>
          </a:p>
          <a:p>
            <a:pPr algn="l">
              <a:spcBef>
                <a:spcPct val="0"/>
              </a:spcBef>
              <a:defRPr/>
            </a:pPr>
            <a:r>
              <a:rPr lang="en-US" altLang="en-US" noProof="1">
                <a:latin typeface="Arial" pitchFamily="34" charset="0"/>
              </a:rPr>
              <a:t>        }              </a:t>
            </a:r>
          </a:p>
          <a:p>
            <a:pPr algn="l">
              <a:spcBef>
                <a:spcPct val="0"/>
              </a:spcBef>
              <a:defRPr/>
            </a:pPr>
            <a:endParaRPr lang="en-US" altLang="en-US" noProof="1">
              <a:latin typeface="Arial" pitchFamily="34" charset="0"/>
            </a:endParaRPr>
          </a:p>
          <a:p>
            <a:pPr algn="l">
              <a:spcBef>
                <a:spcPct val="0"/>
              </a:spcBef>
              <a:defRPr/>
            </a:pPr>
            <a:r>
              <a:rPr lang="en-US" altLang="en-US" noProof="1">
                <a:latin typeface="Arial" pitchFamily="34" charset="0"/>
              </a:rPr>
              <a:t>        Console.ReadLine();</a:t>
            </a:r>
          </a:p>
          <a:p>
            <a:pPr algn="l">
              <a:spcBef>
                <a:spcPct val="0"/>
              </a:spcBef>
              <a:defRPr/>
            </a:pPr>
            <a:r>
              <a:rPr lang="en-US" altLang="en-US" noProof="1">
                <a:latin typeface="Arial" pitchFamily="34" charset="0"/>
              </a:rPr>
              <a:t>}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619529" name="Rectangle 9"/>
          <p:cNvSpPr>
            <a:spLocks noChangeArrowheads="1"/>
          </p:cNvSpPr>
          <p:nvPr/>
        </p:nvSpPr>
        <p:spPr bwMode="auto">
          <a:xfrm>
            <a:off x="1258888" y="3716338"/>
            <a:ext cx="3382962" cy="1512887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9530" name="AutoShape 10"/>
          <p:cNvSpPr>
            <a:spLocks noChangeArrowheads="1"/>
          </p:cNvSpPr>
          <p:nvPr/>
        </p:nvSpPr>
        <p:spPr bwMode="auto">
          <a:xfrm>
            <a:off x="5148263" y="3933825"/>
            <a:ext cx="2089150" cy="1016000"/>
          </a:xfrm>
          <a:prstGeom prst="roundRect">
            <a:avLst>
              <a:gd name="adj" fmla="val 11093"/>
            </a:avLst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latin typeface="Arial" pitchFamily="34" charset="0"/>
                <a:ea typeface="黑体" pitchFamily="49" charset="-122"/>
              </a:rPr>
              <a:t>依次循环字符串中的每个字符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9" grpId="0" animBg="1"/>
      <p:bldP spid="619530" grpId="0" animBg="1"/>
    </p:bld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332" name="Picture 20" descr="图片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292600" y="3213100"/>
            <a:ext cx="4851400" cy="3644900"/>
          </a:xfrm>
          <a:prstGeom prst="rect">
            <a:avLst/>
          </a:prstGeom>
          <a:noFill/>
        </p:spPr>
      </p:pic>
      <p:sp>
        <p:nvSpPr>
          <p:cNvPr id="39731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9731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9731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3973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A2F5DE9-7A83-47B5-B76B-D3A229DB83F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97336" name="Picture 24" descr="LOGO1副本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380288" y="44450"/>
            <a:ext cx="1692275" cy="676275"/>
          </a:xfrm>
          <a:prstGeom prst="rect">
            <a:avLst/>
          </a:prstGeom>
          <a:noFill/>
        </p:spPr>
      </p:pic>
      <p:pic>
        <p:nvPicPr>
          <p:cNvPr id="397338" name="Picture 26" descr="图片2副本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688975"/>
            <a:ext cx="9148763" cy="2921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400">
          <a:solidFill>
            <a:srgbClr val="0033CC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23"/>
        </a:buBlip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3"/>
        </a:buBlip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3"/>
        </a:buBlip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3"/>
        </a:buBlip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3"/>
        </a:buBlip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peedway_v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2547" name="Text Box 3"/>
          <p:cNvSpPr txBox="1">
            <a:spLocks noChangeArrowheads="1"/>
          </p:cNvSpPr>
          <p:nvPr/>
        </p:nvSpPr>
        <p:spPr bwMode="auto">
          <a:xfrm>
            <a:off x="5943600" y="6477000"/>
            <a:ext cx="1944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altLang="zh-CN" sz="1000">
                <a:solidFill>
                  <a:schemeClr val="bg2"/>
                </a:solidFill>
                <a:latin typeface="Arial" pitchFamily="34" charset="0"/>
              </a:rPr>
              <a:t>IOTek Information Tchnology</a:t>
            </a:r>
            <a:endParaRPr lang="en-US" altLang="zh-CN" sz="100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254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defRPr/>
            </a:pPr>
            <a:endParaRPr lang="zh-CN" altLang="en-US" b="0">
              <a:latin typeface="Arial" pitchFamily="34" charset="0"/>
              <a:ea typeface="+mn-ea"/>
            </a:endParaRPr>
          </a:p>
        </p:txBody>
      </p:sp>
      <p:sp>
        <p:nvSpPr>
          <p:cNvPr id="11325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70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900" b="0">
                <a:latin typeface="+mn-lt"/>
                <a:ea typeface="ヒラギノ角ゴ Pro W3" pitchFamily="1" charset="-128"/>
              </a:defRPr>
            </a:lvl1pPr>
          </a:lstStyle>
          <a:p>
            <a:pPr>
              <a:defRPr/>
            </a:pPr>
            <a:fld id="{499737A7-A861-45F1-A99B-D84B20DDCF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2056" name="Picture 8" descr="IOtek 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defRPr/>
            </a:pPr>
            <a:endParaRPr lang="zh-CN" altLang="en-US" b="0">
              <a:latin typeface="Arial" pitchFamily="34" charset="0"/>
              <a:ea typeface="+mn-ea"/>
            </a:endParaRPr>
          </a:p>
        </p:txBody>
      </p:sp>
      <p:pic>
        <p:nvPicPr>
          <p:cNvPr id="3076" name="Picture 2" descr="speedway_v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defRPr/>
            </a:pPr>
            <a:endParaRPr lang="zh-CN" altLang="en-US" b="0">
              <a:latin typeface="Arial" pitchFamily="34" charset="0"/>
              <a:ea typeface="+mn-ea"/>
            </a:endParaRPr>
          </a:p>
        </p:txBody>
      </p:sp>
      <p:pic>
        <p:nvPicPr>
          <p:cNvPr id="4100" name="Picture 2" descr="speedway_v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peedway_v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2547" name="Text Box 3"/>
          <p:cNvSpPr txBox="1">
            <a:spLocks noChangeArrowheads="1"/>
          </p:cNvSpPr>
          <p:nvPr/>
        </p:nvSpPr>
        <p:spPr bwMode="auto">
          <a:xfrm>
            <a:off x="5943600" y="6477000"/>
            <a:ext cx="1944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altLang="zh-CN" sz="1000">
                <a:solidFill>
                  <a:schemeClr val="bg2"/>
                </a:solidFill>
                <a:latin typeface="Arial" pitchFamily="34" charset="0"/>
              </a:rPr>
              <a:t>IOTek Information Tchnology</a:t>
            </a:r>
            <a:endParaRPr lang="en-US" altLang="zh-CN" sz="100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254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defRPr/>
            </a:pPr>
            <a:endParaRPr lang="zh-CN" altLang="en-US" b="0">
              <a:latin typeface="Arial" pitchFamily="34" charset="0"/>
              <a:ea typeface="+mn-ea"/>
            </a:endParaRPr>
          </a:p>
        </p:txBody>
      </p:sp>
      <p:sp>
        <p:nvSpPr>
          <p:cNvPr id="11325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70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900" b="0">
                <a:latin typeface="+mn-lt"/>
                <a:ea typeface="ヒラギノ角ゴ Pro W3" pitchFamily="1" charset="-128"/>
              </a:defRPr>
            </a:lvl1pPr>
          </a:lstStyle>
          <a:p>
            <a:pPr>
              <a:defRPr/>
            </a:pPr>
            <a:fld id="{ACA9A1D3-0AD2-4E96-93EE-110DAE49DF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5128" name="Picture 8" descr="IOtek 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defRPr/>
            </a:pPr>
            <a:endParaRPr lang="zh-CN" altLang="en-US" b="0">
              <a:latin typeface="Arial" pitchFamily="34" charset="0"/>
              <a:ea typeface="+mn-ea"/>
            </a:endParaRPr>
          </a:p>
        </p:txBody>
      </p:sp>
      <p:pic>
        <p:nvPicPr>
          <p:cNvPr id="6148" name="Picture 2" descr="speedway_v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defRPr/>
            </a:pPr>
            <a:endParaRPr lang="zh-CN" altLang="en-US" b="0">
              <a:latin typeface="Arial" pitchFamily="34" charset="0"/>
              <a:ea typeface="+mn-ea"/>
            </a:endParaRPr>
          </a:p>
        </p:txBody>
      </p:sp>
      <p:pic>
        <p:nvPicPr>
          <p:cNvPr id="7172" name="Picture 2" descr="speedway_v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peedway_v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2547" name="Text Box 3"/>
          <p:cNvSpPr txBox="1">
            <a:spLocks noChangeArrowheads="1"/>
          </p:cNvSpPr>
          <p:nvPr/>
        </p:nvSpPr>
        <p:spPr bwMode="auto">
          <a:xfrm>
            <a:off x="5943600" y="6477000"/>
            <a:ext cx="1944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altLang="zh-CN" sz="1000">
                <a:solidFill>
                  <a:schemeClr val="bg2"/>
                </a:solidFill>
                <a:latin typeface="Arial" pitchFamily="34" charset="0"/>
              </a:rPr>
              <a:t>IOTek Information Tchnology</a:t>
            </a:r>
            <a:endParaRPr lang="en-US" altLang="zh-CN" sz="100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254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defRPr/>
            </a:pPr>
            <a:endParaRPr lang="zh-CN" altLang="en-US" b="0">
              <a:latin typeface="Arial" pitchFamily="34" charset="0"/>
              <a:ea typeface="+mn-ea"/>
            </a:endParaRPr>
          </a:p>
        </p:txBody>
      </p:sp>
      <p:sp>
        <p:nvSpPr>
          <p:cNvPr id="11325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70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900" b="0">
                <a:latin typeface="+mn-lt"/>
                <a:ea typeface="ヒラギノ角ゴ Pro W3" pitchFamily="1" charset="-128"/>
              </a:defRPr>
            </a:lvl1pPr>
          </a:lstStyle>
          <a:p>
            <a:pPr>
              <a:defRPr/>
            </a:pPr>
            <a:fld id="{AFFD7043-31D5-45CE-832D-CAB59958DC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8200" name="Picture 8" descr="IOtek 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8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defRPr/>
            </a:pPr>
            <a:endParaRPr lang="zh-CN" altLang="en-US" b="0">
              <a:latin typeface="Arial" pitchFamily="34" charset="0"/>
              <a:ea typeface="+mn-ea"/>
            </a:endParaRPr>
          </a:p>
        </p:txBody>
      </p:sp>
      <p:pic>
        <p:nvPicPr>
          <p:cNvPr id="9220" name="Picture 2" descr="speedway_v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420938"/>
            <a:ext cx="7772400" cy="1470025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4800" dirty="0" smtClean="0">
                <a:latin typeface="黑体" pitchFamily="49" charset="-122"/>
              </a:rPr>
              <a:t> </a:t>
            </a:r>
            <a:r>
              <a:rPr lang="en-US" altLang="en-US" sz="4800" dirty="0" smtClean="0">
                <a:latin typeface="黑体" pitchFamily="49" charset="-122"/>
              </a:rPr>
              <a:t>Linux</a:t>
            </a:r>
            <a:r>
              <a:rPr lang="zh-CN" altLang="en-US" sz="4800" dirty="0" smtClean="0">
                <a:latin typeface="黑体" pitchFamily="49" charset="-122"/>
              </a:rPr>
              <a:t>驱动程序设计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1-2</a:t>
            </a:r>
            <a:r>
              <a:rPr lang="zh-CN" altLang="en-US" i="1" smtClean="0">
                <a:solidFill>
                  <a:schemeClr val="tx1"/>
                </a:solidFill>
              </a:rPr>
              <a:t>设备的分类和特点</a:t>
            </a:r>
            <a:endParaRPr lang="zh-CN" altLang="en-US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r>
              <a:rPr lang="zh-CN" altLang="en-US" b="1" dirty="0" smtClean="0">
                <a:latin typeface="黑体" pitchFamily="49" charset="-122"/>
              </a:rPr>
              <a:t>字符设备特点</a:t>
            </a:r>
            <a:endParaRPr lang="en-US" altLang="zh-CN" b="1" dirty="0" smtClean="0">
              <a:latin typeface="黑体" pitchFamily="49" charset="-122"/>
            </a:endParaRPr>
          </a:p>
          <a:p>
            <a:pPr lvl="1"/>
            <a:r>
              <a:rPr lang="zh-CN" altLang="en-US" dirty="0" smtClean="0"/>
              <a:t>像字节流一样来存取的设备</a:t>
            </a:r>
            <a:r>
              <a:rPr lang="en-US" altLang="zh-CN" dirty="0" smtClean="0"/>
              <a:t>( </a:t>
            </a:r>
            <a:r>
              <a:rPr lang="zh-CN" altLang="en-US" dirty="0" smtClean="0"/>
              <a:t>如同文件 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/dev</a:t>
            </a:r>
            <a:r>
              <a:rPr lang="zh-CN" altLang="en-US" dirty="0" smtClean="0"/>
              <a:t>下的文件系统结点来访问。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通常至少需要实现 </a:t>
            </a:r>
            <a:r>
              <a:rPr lang="en-US" altLang="zh-CN" dirty="0" smtClean="0"/>
              <a:t>open, close, read,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write </a:t>
            </a:r>
            <a:r>
              <a:rPr lang="zh-CN" altLang="en-US" dirty="0" smtClean="0"/>
              <a:t>等系统调用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只能顺序访问的数据通道，不能前后移动访问指针。</a:t>
            </a:r>
            <a:endParaRPr lang="en-US" altLang="zh-CN" dirty="0" smtClean="0"/>
          </a:p>
          <a:p>
            <a:pPr lvl="2"/>
            <a:r>
              <a:rPr lang="zh-CN" altLang="en-US" sz="1800" dirty="0" smtClean="0"/>
              <a:t>特例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比如</a:t>
            </a:r>
            <a:r>
              <a:rPr lang="en-US" altLang="zh-CN" sz="1800" dirty="0" err="1" smtClean="0"/>
              <a:t>framebuffer</a:t>
            </a:r>
            <a:r>
              <a:rPr lang="zh-CN" altLang="en-US" sz="1800" dirty="0" smtClean="0"/>
              <a:t>设备就是这样的设备，应用程序可以使用</a:t>
            </a:r>
            <a:r>
              <a:rPr lang="en-US" altLang="zh-CN" sz="1800" dirty="0" err="1" smtClean="0"/>
              <a:t>mmap</a:t>
            </a:r>
            <a:r>
              <a:rPr lang="zh-CN" altLang="en-US" sz="1800" dirty="0" smtClean="0"/>
              <a:t>或</a:t>
            </a:r>
            <a:r>
              <a:rPr lang="en-US" altLang="zh-CN" sz="1800" dirty="0" err="1" smtClean="0"/>
              <a:t>lseek</a:t>
            </a:r>
            <a:r>
              <a:rPr lang="zh-CN" altLang="en-US" sz="1800" dirty="0" smtClean="0"/>
              <a:t>访问图像的各个区域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1-2</a:t>
            </a:r>
            <a:r>
              <a:rPr lang="zh-CN" altLang="en-US" i="1" smtClean="0"/>
              <a:t>设备的分类和特点</a:t>
            </a:r>
            <a:endParaRPr lang="zh-CN" altLang="en-US" smtClean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黑体" pitchFamily="49" charset="-122"/>
              </a:rPr>
              <a:t>块设备特点</a:t>
            </a:r>
            <a:endParaRPr lang="en-US" altLang="zh-CN" sz="2800" dirty="0" smtClean="0">
              <a:latin typeface="黑体" pitchFamily="49" charset="-122"/>
            </a:endParaRPr>
          </a:p>
          <a:p>
            <a:pPr lvl="1"/>
            <a:r>
              <a:rPr lang="zh-CN" altLang="en-US" dirty="0" smtClean="0"/>
              <a:t>块设备通过位于 </a:t>
            </a:r>
            <a:r>
              <a:rPr lang="en-US" altLang="zh-CN" dirty="0" smtClean="0"/>
              <a:t>/dev </a:t>
            </a:r>
            <a:r>
              <a:rPr lang="zh-CN" altLang="en-US" dirty="0" smtClean="0"/>
              <a:t>目录的文件系统结点来存取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块设备和字符设备的区别仅仅在于内核内部管理数据的方式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块设备有专门的接口，块设备的接口必须支持挂装（</a:t>
            </a:r>
            <a:r>
              <a:rPr lang="en-US" altLang="zh-CN" dirty="0" smtClean="0"/>
              <a:t>mount</a:t>
            </a:r>
            <a:r>
              <a:rPr lang="zh-CN" altLang="en-US" dirty="0" smtClean="0"/>
              <a:t>）文件系统。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应用程序一般通过文件系统来访问块设备上的内容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1-2</a:t>
            </a:r>
            <a:r>
              <a:rPr lang="zh-CN" altLang="en-US" i="1" smtClean="0"/>
              <a:t>设备的分类和特点</a:t>
            </a:r>
            <a:endParaRPr lang="zh-CN" altLang="en-US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黑体" pitchFamily="49" charset="-122"/>
              </a:rPr>
              <a:t>网络设备特点</a:t>
            </a:r>
            <a:endParaRPr lang="en-US" altLang="zh-CN" sz="2800" dirty="0" smtClean="0">
              <a:latin typeface="黑体" pitchFamily="49" charset="-122"/>
            </a:endParaRPr>
          </a:p>
          <a:p>
            <a:pPr lvl="1"/>
            <a:r>
              <a:rPr lang="zh-CN" altLang="en-US" dirty="0" smtClean="0"/>
              <a:t>通过单独的网络接口来访问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任何一个网络事务都通过一个网络接口，即一个能够和其他主机交换数据的设备。</a:t>
            </a:r>
            <a:endParaRPr lang="en-US" altLang="zh-CN" dirty="0" smtClean="0"/>
          </a:p>
          <a:p>
            <a:pPr lvl="2"/>
            <a:r>
              <a:rPr lang="zh-CN" altLang="en-US" sz="1800" dirty="0" smtClean="0"/>
              <a:t>网卡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软件设备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环回接口（</a:t>
            </a:r>
            <a:r>
              <a:rPr lang="en-US" altLang="zh-CN" sz="1800" dirty="0" smtClean="0"/>
              <a:t>loopback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内核调用一套和数据包传输相关的函数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1-3 </a:t>
            </a:r>
            <a:r>
              <a:rPr lang="zh-CN" altLang="en-US" smtClean="0"/>
              <a:t>构造和运行模块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28625" y="1143000"/>
            <a:ext cx="8029575" cy="3143250"/>
          </a:xfrm>
        </p:spPr>
        <p:txBody>
          <a:bodyPr/>
          <a:lstStyle/>
          <a:p>
            <a:r>
              <a:rPr lang="zh-CN" altLang="en-US" sz="2800" b="1" dirty="0" smtClean="0"/>
              <a:t>驱动程序加入内核的方法</a:t>
            </a:r>
            <a:endParaRPr lang="en-US" altLang="zh-CN" sz="2800" b="1" dirty="0" smtClean="0"/>
          </a:p>
          <a:p>
            <a:pPr lvl="1"/>
            <a:endParaRPr lang="en-US" altLang="zh-CN" b="1" dirty="0" smtClean="0"/>
          </a:p>
          <a:p>
            <a:pPr lvl="1"/>
            <a:r>
              <a:rPr lang="zh-CN" altLang="en-US" b="1" dirty="0" smtClean="0"/>
              <a:t>把所有需要的功能都编译到内核中</a:t>
            </a:r>
            <a:endParaRPr lang="en-US" altLang="zh-CN" b="1" dirty="0" smtClean="0"/>
          </a:p>
          <a:p>
            <a:pPr lvl="2"/>
            <a:endParaRPr lang="en-US" altLang="zh-CN" sz="1800" dirty="0" smtClean="0"/>
          </a:p>
          <a:p>
            <a:pPr lvl="2"/>
            <a:r>
              <a:rPr lang="zh-CN" altLang="en-US" sz="1800" dirty="0" smtClean="0"/>
              <a:t>生成的内核镜像（</a:t>
            </a:r>
            <a:r>
              <a:rPr lang="en-US" altLang="zh-CN" sz="1800" dirty="0" smtClean="0"/>
              <a:t>Image</a:t>
            </a:r>
            <a:r>
              <a:rPr lang="zh-CN" altLang="en-US" sz="1800" dirty="0" smtClean="0"/>
              <a:t>）文件会很大 </a:t>
            </a:r>
            <a:endParaRPr lang="en-US" altLang="zh-CN" sz="1800" dirty="0" smtClean="0"/>
          </a:p>
          <a:p>
            <a:pPr lvl="2"/>
            <a:endParaRPr lang="en-US" altLang="zh-CN" sz="1800" dirty="0" smtClean="0"/>
          </a:p>
          <a:p>
            <a:pPr lvl="2"/>
            <a:r>
              <a:rPr lang="zh-CN" altLang="en-US" sz="1800" dirty="0" smtClean="0"/>
              <a:t>如果我们要在现有的内核中新增或删除功能，将不得不重新编译和装载内核。 </a:t>
            </a:r>
          </a:p>
          <a:p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zh-CN" altLang="en-US" sz="2800" dirty="0" smtClean="0"/>
          </a:p>
        </p:txBody>
      </p:sp>
      <p:sp>
        <p:nvSpPr>
          <p:cNvPr id="5" name="WordArt 6"/>
          <p:cNvSpPr>
            <a:spLocks noChangeArrowheads="1" noChangeShapeType="1" noTextEdit="1"/>
          </p:cNvSpPr>
          <p:nvPr/>
        </p:nvSpPr>
        <p:spPr bwMode="auto">
          <a:xfrm>
            <a:off x="3143250" y="1785938"/>
            <a:ext cx="2773363" cy="2720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3005"/>
              </a:avLst>
            </a:prstTxWarp>
          </a:bodyPr>
          <a:lstStyle/>
          <a:p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1-3</a:t>
            </a:r>
            <a:r>
              <a:rPr lang="zh-CN" altLang="en-US" smtClean="0"/>
              <a:t>驱动程序加入内核的方法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Linux</a:t>
            </a:r>
            <a:r>
              <a:rPr lang="zh-CN" altLang="en-US" dirty="0" smtClean="0"/>
              <a:t>提供了机制被称为</a:t>
            </a:r>
            <a:r>
              <a:rPr lang="zh-CN" altLang="en-US" dirty="0" smtClean="0">
                <a:solidFill>
                  <a:srgbClr val="FF0000"/>
                </a:solidFill>
              </a:rPr>
              <a:t>模块（</a:t>
            </a:r>
            <a:r>
              <a:rPr lang="en-US" altLang="zh-CN" dirty="0" smtClean="0">
                <a:solidFill>
                  <a:srgbClr val="FF0000"/>
                </a:solidFill>
              </a:rPr>
              <a:t>Module</a:t>
            </a:r>
            <a:r>
              <a:rPr lang="zh-CN" altLang="en-US" dirty="0" smtClean="0">
                <a:solidFill>
                  <a:srgbClr val="FF0000"/>
                </a:solidFill>
              </a:rPr>
              <a:t>）的机制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提供了对许多模块支持</a:t>
            </a:r>
            <a:r>
              <a:rPr lang="en-US" altLang="zh-CN" dirty="0" smtClean="0"/>
              <a:t>, </a:t>
            </a:r>
            <a:r>
              <a:rPr lang="zh-CN" altLang="en-US" dirty="0" smtClean="0"/>
              <a:t>包括但不限于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设备驱动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每个模块由目标代码组成</a:t>
            </a:r>
            <a:r>
              <a:rPr lang="en-US" altLang="zh-CN" dirty="0" smtClean="0"/>
              <a:t>( </a:t>
            </a:r>
            <a:r>
              <a:rPr lang="zh-CN" altLang="en-US" dirty="0" smtClean="0"/>
              <a:t>没有连接成一个完整可执行程序 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sz="1800" dirty="0" err="1" smtClean="0"/>
              <a:t>insmod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将模块动态加载到正在运行内核</a:t>
            </a:r>
            <a:endParaRPr lang="en-US" altLang="zh-CN" sz="1800" dirty="0" smtClean="0"/>
          </a:p>
          <a:p>
            <a:pPr lvl="2"/>
            <a:r>
              <a:rPr lang="en-US" altLang="zh-CN" sz="1800" dirty="0" err="1" smtClean="0"/>
              <a:t>rmmod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程序移除模块</a:t>
            </a:r>
            <a:endParaRPr lang="en-US" altLang="zh-CN" sz="1800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smtClean="0"/>
              <a:t>1.3.1 </a:t>
            </a:r>
            <a:r>
              <a:rPr lang="zh-CN" altLang="en-US" sz="2400" smtClean="0"/>
              <a:t>设备驱动的</a:t>
            </a:r>
            <a:r>
              <a:rPr lang="en-US" altLang="zh-CN" sz="2400" smtClean="0"/>
              <a:t>Hello World</a:t>
            </a:r>
            <a:r>
              <a:rPr lang="zh-CN" altLang="en-US" sz="2400" smtClean="0"/>
              <a:t>模块</a:t>
            </a:r>
            <a:r>
              <a:rPr lang="en-US" altLang="zh-CN" sz="2400" smtClean="0"/>
              <a:t>(hello.c)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196975"/>
            <a:ext cx="7772400" cy="4724400"/>
          </a:xfrm>
          <a:gradFill flip="none" rotWithShape="1">
            <a:gsLst>
              <a:gs pos="5000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linux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init.h</a:t>
            </a:r>
            <a:r>
              <a:rPr lang="en-US" altLang="zh-CN" sz="1600" dirty="0" smtClean="0"/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linux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module.h</a:t>
            </a:r>
            <a:r>
              <a:rPr lang="en-US" altLang="zh-CN" sz="1600" dirty="0" smtClean="0"/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6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dirty="0" smtClean="0"/>
              <a:t>MODULE_LICENSE("Dual BSD/GPL");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6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dirty="0" smtClean="0"/>
              <a:t>static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__init </a:t>
            </a:r>
            <a:r>
              <a:rPr lang="en-US" altLang="zh-CN" sz="1600" dirty="0" err="1" smtClean="0"/>
              <a:t>hello_init</a:t>
            </a:r>
            <a:r>
              <a:rPr lang="en-US" altLang="zh-CN" sz="1600" dirty="0" smtClean="0"/>
              <a:t>(void)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dirty="0" smtClean="0"/>
              <a:t>{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printk</a:t>
            </a:r>
            <a:r>
              <a:rPr lang="en-US" altLang="zh-CN" sz="1600" dirty="0" smtClean="0"/>
              <a:t>(KERN_ALERT "Hello world\n");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dirty="0" smtClean="0"/>
              <a:t>	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dirty="0" smtClean="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6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dirty="0" smtClean="0"/>
              <a:t>static void __exit </a:t>
            </a:r>
            <a:r>
              <a:rPr lang="en-US" altLang="zh-CN" sz="1600" dirty="0" err="1" smtClean="0"/>
              <a:t>hello_exit</a:t>
            </a:r>
            <a:r>
              <a:rPr lang="en-US" altLang="zh-CN" sz="1600" dirty="0" smtClean="0"/>
              <a:t>(void)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dirty="0" smtClean="0"/>
              <a:t>{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printk</a:t>
            </a:r>
            <a:r>
              <a:rPr lang="en-US" altLang="zh-CN" sz="1600" dirty="0" smtClean="0"/>
              <a:t>(KERN_ALERT " Hello world exit\n");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dirty="0" smtClean="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dirty="0" err="1" smtClean="0"/>
              <a:t>module_init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hello_init</a:t>
            </a:r>
            <a:r>
              <a:rPr lang="en-US" altLang="zh-CN" sz="1600" dirty="0" smtClean="0"/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dirty="0" err="1" smtClean="0"/>
              <a:t>module_exit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hello_exit</a:t>
            </a:r>
            <a:r>
              <a:rPr lang="en-US" altLang="zh-CN" sz="1600" dirty="0" smtClean="0"/>
              <a:t>); </a:t>
            </a:r>
          </a:p>
        </p:txBody>
      </p:sp>
      <p:sp>
        <p:nvSpPr>
          <p:cNvPr id="450564" name="AutoShape 4"/>
          <p:cNvSpPr>
            <a:spLocks noChangeArrowheads="1"/>
          </p:cNvSpPr>
          <p:nvPr/>
        </p:nvSpPr>
        <p:spPr bwMode="auto">
          <a:xfrm>
            <a:off x="4932363" y="1125538"/>
            <a:ext cx="2087562" cy="647700"/>
          </a:xfrm>
          <a:prstGeom prst="cloudCallout">
            <a:avLst>
              <a:gd name="adj1" fmla="val -74106"/>
              <a:gd name="adj2" fmla="val 99264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/>
              <a:t>自由许可证</a:t>
            </a:r>
          </a:p>
        </p:txBody>
      </p:sp>
      <p:sp>
        <p:nvSpPr>
          <p:cNvPr id="450566" name="Rectangle 6"/>
          <p:cNvSpPr>
            <a:spLocks noChangeArrowheads="1"/>
          </p:cNvSpPr>
          <p:nvPr/>
        </p:nvSpPr>
        <p:spPr bwMode="auto">
          <a:xfrm>
            <a:off x="684213" y="5300663"/>
            <a:ext cx="2232025" cy="2159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0567" name="Rectangle 7"/>
          <p:cNvSpPr>
            <a:spLocks noChangeArrowheads="1"/>
          </p:cNvSpPr>
          <p:nvPr/>
        </p:nvSpPr>
        <p:spPr bwMode="auto">
          <a:xfrm>
            <a:off x="755650" y="1989138"/>
            <a:ext cx="3600450" cy="360362"/>
          </a:xfrm>
          <a:prstGeom prst="rect">
            <a:avLst/>
          </a:prstGeom>
          <a:solidFill>
            <a:schemeClr val="bg1">
              <a:alpha val="0"/>
            </a:schemeClr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0568" name="Rectangle 8"/>
          <p:cNvSpPr>
            <a:spLocks noChangeArrowheads="1"/>
          </p:cNvSpPr>
          <p:nvPr/>
        </p:nvSpPr>
        <p:spPr bwMode="auto">
          <a:xfrm>
            <a:off x="684213" y="5589588"/>
            <a:ext cx="2232025" cy="2159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0570" name="AutoShape 10"/>
          <p:cNvSpPr>
            <a:spLocks noChangeArrowheads="1"/>
          </p:cNvSpPr>
          <p:nvPr/>
        </p:nvSpPr>
        <p:spPr bwMode="auto">
          <a:xfrm>
            <a:off x="3708400" y="6021388"/>
            <a:ext cx="2374900" cy="649287"/>
          </a:xfrm>
          <a:prstGeom prst="cloudCallout">
            <a:avLst>
              <a:gd name="adj1" fmla="val -82352"/>
              <a:gd name="adj2" fmla="val -89611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/>
              <a:t>模块卸载宏</a:t>
            </a:r>
          </a:p>
        </p:txBody>
      </p:sp>
      <p:sp>
        <p:nvSpPr>
          <p:cNvPr id="450571" name="Rectangle 11"/>
          <p:cNvSpPr>
            <a:spLocks noChangeArrowheads="1"/>
          </p:cNvSpPr>
          <p:nvPr/>
        </p:nvSpPr>
        <p:spPr bwMode="auto">
          <a:xfrm>
            <a:off x="1116013" y="3068638"/>
            <a:ext cx="3384550" cy="360362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0572" name="AutoShape 12"/>
          <p:cNvSpPr>
            <a:spLocks noChangeArrowheads="1"/>
          </p:cNvSpPr>
          <p:nvPr/>
        </p:nvSpPr>
        <p:spPr bwMode="auto">
          <a:xfrm>
            <a:off x="5292725" y="2420938"/>
            <a:ext cx="3455988" cy="1223962"/>
          </a:xfrm>
          <a:prstGeom prst="cloudCallout">
            <a:avLst>
              <a:gd name="adj1" fmla="val -70856"/>
              <a:gd name="adj2" fmla="val 17056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/>
              <a:t>用法类似于</a:t>
            </a:r>
            <a:r>
              <a:rPr lang="en-US" altLang="zh-CN"/>
              <a:t>printf</a:t>
            </a:r>
            <a:r>
              <a:rPr lang="zh-CN" altLang="en-US"/>
              <a:t>，但它有优先级</a:t>
            </a:r>
            <a:r>
              <a:rPr lang="en-US" altLang="zh-CN"/>
              <a:t>(</a:t>
            </a:r>
            <a:r>
              <a:rPr lang="zh-CN" altLang="en-US"/>
              <a:t>比如</a:t>
            </a:r>
            <a:r>
              <a:rPr lang="en-US" altLang="zh-CN"/>
              <a:t>KERN_ALERT)</a:t>
            </a:r>
          </a:p>
        </p:txBody>
      </p:sp>
      <p:sp>
        <p:nvSpPr>
          <p:cNvPr id="450588" name="AutoShape 28"/>
          <p:cNvSpPr>
            <a:spLocks noChangeArrowheads="1"/>
          </p:cNvSpPr>
          <p:nvPr/>
        </p:nvSpPr>
        <p:spPr bwMode="auto">
          <a:xfrm>
            <a:off x="3708400" y="5300663"/>
            <a:ext cx="2374900" cy="649287"/>
          </a:xfrm>
          <a:prstGeom prst="cloudCallout">
            <a:avLst>
              <a:gd name="adj1" fmla="val -71190"/>
              <a:gd name="adj2" fmla="val -11856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/>
              <a:t>模块初始化宏</a:t>
            </a:r>
          </a:p>
        </p:txBody>
      </p:sp>
      <p:sp>
        <p:nvSpPr>
          <p:cNvPr id="450612" name="AutoShape 52"/>
          <p:cNvSpPr>
            <a:spLocks noChangeArrowheads="1"/>
          </p:cNvSpPr>
          <p:nvPr/>
        </p:nvSpPr>
        <p:spPr bwMode="auto">
          <a:xfrm>
            <a:off x="3348038" y="3716338"/>
            <a:ext cx="4967287" cy="865187"/>
          </a:xfrm>
          <a:prstGeom prst="cloudCallout">
            <a:avLst>
              <a:gd name="adj1" fmla="val -60130"/>
              <a:gd name="adj2" fmla="val -21375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/>
              <a:t>宏，告诉内核这两个函数只会在加载和卸载模块时使用</a:t>
            </a:r>
          </a:p>
        </p:txBody>
      </p:sp>
      <p:sp>
        <p:nvSpPr>
          <p:cNvPr id="450613" name="Line 53"/>
          <p:cNvSpPr>
            <a:spLocks noChangeShapeType="1"/>
          </p:cNvSpPr>
          <p:nvPr/>
        </p:nvSpPr>
        <p:spPr bwMode="auto">
          <a:xfrm>
            <a:off x="2124075" y="2852738"/>
            <a:ext cx="576263" cy="10810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14" name="Line 54"/>
          <p:cNvSpPr>
            <a:spLocks noChangeShapeType="1"/>
          </p:cNvSpPr>
          <p:nvPr/>
        </p:nvSpPr>
        <p:spPr bwMode="auto">
          <a:xfrm flipV="1">
            <a:off x="2339975" y="3933825"/>
            <a:ext cx="360363" cy="287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15" name="Rectangle 55"/>
          <p:cNvSpPr>
            <a:spLocks noChangeArrowheads="1"/>
          </p:cNvSpPr>
          <p:nvPr/>
        </p:nvSpPr>
        <p:spPr bwMode="auto">
          <a:xfrm>
            <a:off x="1547813" y="2565400"/>
            <a:ext cx="576262" cy="28733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0616" name="Rectangle 56"/>
          <p:cNvSpPr>
            <a:spLocks noChangeArrowheads="1"/>
          </p:cNvSpPr>
          <p:nvPr/>
        </p:nvSpPr>
        <p:spPr bwMode="auto">
          <a:xfrm>
            <a:off x="1692275" y="4221163"/>
            <a:ext cx="647700" cy="28733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45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45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0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0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0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0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0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0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0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0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0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4" grpId="0" animBg="1"/>
      <p:bldP spid="450566" grpId="0" animBg="1"/>
      <p:bldP spid="450567" grpId="0" animBg="1"/>
      <p:bldP spid="450568" grpId="0" animBg="1"/>
      <p:bldP spid="450570" grpId="0" animBg="1"/>
      <p:bldP spid="450571" grpId="0" animBg="1"/>
      <p:bldP spid="450572" grpId="0" animBg="1"/>
      <p:bldP spid="450588" grpId="0" animBg="1"/>
      <p:bldP spid="450612" grpId="0" animBg="1"/>
      <p:bldP spid="450613" grpId="0" animBg="1"/>
      <p:bldP spid="450614" grpId="0" animBg="1"/>
      <p:bldP spid="450615" grpId="0" animBg="1"/>
      <p:bldP spid="4506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smtClean="0"/>
              <a:t>1-3-1 </a:t>
            </a:r>
            <a:r>
              <a:rPr lang="zh-CN" altLang="en-US" sz="2400" smtClean="0"/>
              <a:t>设备驱动的</a:t>
            </a:r>
            <a:r>
              <a:rPr lang="en-US" altLang="zh-CN" sz="2400" smtClean="0"/>
              <a:t>Hello World</a:t>
            </a:r>
            <a:r>
              <a:rPr lang="zh-CN" altLang="en-US" sz="2400" smtClean="0"/>
              <a:t>模块</a:t>
            </a:r>
            <a:r>
              <a:rPr lang="en-US" altLang="zh-CN" sz="2400" smtClean="0"/>
              <a:t>(hello.c)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>
          <a:xfrm>
            <a:off x="0" y="1643063"/>
            <a:ext cx="9144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 smtClean="0"/>
              <a:t>编译内核模块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    #</a:t>
            </a:r>
            <a:r>
              <a:rPr lang="en-US" altLang="zh-CN" sz="1800" dirty="0" err="1" smtClean="0"/>
              <a:t>gcc</a:t>
            </a:r>
            <a:r>
              <a:rPr lang="en-US" altLang="zh-CN" sz="1800" dirty="0" smtClean="0"/>
              <a:t> –DMODULE –D__</a:t>
            </a:r>
            <a:r>
              <a:rPr lang="en-US" altLang="zh-CN" sz="1800" dirty="0" smtClean="0"/>
              <a:t>KERNEL__ -c </a:t>
            </a:r>
            <a:r>
              <a:rPr lang="en-US" altLang="zh-CN" sz="1800" dirty="0" err="1" smtClean="0"/>
              <a:t>hello.c</a:t>
            </a:r>
            <a:r>
              <a:rPr lang="en-US" altLang="zh-CN" sz="1800" dirty="0" smtClean="0"/>
              <a:t>  </a:t>
            </a:r>
            <a:r>
              <a:rPr lang="en-US" altLang="zh-CN" sz="1800" dirty="0" smtClean="0"/>
              <a:t>–I /</a:t>
            </a:r>
            <a:r>
              <a:rPr lang="en-US" altLang="zh-CN" sz="1800" dirty="0" err="1" smtClean="0"/>
              <a:t>your_kernel_path</a:t>
            </a:r>
            <a:r>
              <a:rPr lang="en-US" altLang="zh-CN" sz="1800" dirty="0" smtClean="0"/>
              <a:t>/include/</a:t>
            </a:r>
            <a:r>
              <a:rPr lang="en-US" altLang="zh-CN" sz="1800" dirty="0" err="1" smtClean="0"/>
              <a:t>linux</a:t>
            </a:r>
            <a:endParaRPr lang="zh-CN" altLang="en-US" sz="1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 </a:t>
            </a:r>
            <a:endParaRPr lang="zh-CN" altLang="en-US" sz="1800" dirty="0" smtClean="0"/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加载内核模块：</a:t>
            </a:r>
            <a:endParaRPr lang="en-US" altLang="zh-CN" sz="1800" dirty="0" smtClean="0"/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insmod</a:t>
            </a:r>
            <a:r>
              <a:rPr lang="en-US" altLang="zh-CN" dirty="0" smtClean="0"/>
              <a:t> ./</a:t>
            </a:r>
            <a:r>
              <a:rPr lang="en-US" altLang="zh-CN" dirty="0" err="1" smtClean="0"/>
              <a:t>hello.ko</a:t>
            </a:r>
            <a:endParaRPr lang="en-US" altLang="zh-CN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      </a:t>
            </a:r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查看内核中已装载的模块</a:t>
            </a:r>
            <a:endParaRPr lang="en-US" altLang="zh-CN" sz="2800" dirty="0" smtClean="0"/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lsmod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hello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800" dirty="0" smtClean="0"/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卸载内核模块：</a:t>
            </a:r>
            <a:endParaRPr lang="en-US" altLang="zh-CN" sz="2800" dirty="0" smtClean="0"/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rmmod</a:t>
            </a:r>
            <a:r>
              <a:rPr lang="en-US" altLang="zh-CN" dirty="0" smtClean="0"/>
              <a:t> hello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     </a:t>
            </a:r>
            <a:endParaRPr lang="zh-CN" altLang="en-US" sz="1800" dirty="0" smtClean="0"/>
          </a:p>
          <a:p>
            <a:pPr>
              <a:lnSpc>
                <a:spcPct val="80000"/>
              </a:lnSpc>
              <a:buFontTx/>
              <a:buNone/>
            </a:pPr>
            <a:endParaRPr lang="zh-CN" altLang="en-US" sz="1800" dirty="0" smtClean="0"/>
          </a:p>
          <a:p>
            <a:pPr fontAlgn="b">
              <a:lnSpc>
                <a:spcPct val="80000"/>
              </a:lnSpc>
              <a:buClr>
                <a:schemeClr val="accent2"/>
              </a:buClr>
              <a:buSzPct val="60000"/>
              <a:buFont typeface="Wingdings" pitchFamily="2" charset="2"/>
              <a:buNone/>
            </a:pPr>
            <a:endParaRPr lang="zh-CN" altLang="en-US" sz="1800" b="1" dirty="0" smtClean="0"/>
          </a:p>
          <a:p>
            <a:pPr>
              <a:lnSpc>
                <a:spcPct val="80000"/>
              </a:lnSpc>
            </a:pPr>
            <a:endParaRPr lang="zh-CN" altLang="en-US" sz="1800" dirty="0" smtClean="0"/>
          </a:p>
          <a:p>
            <a:pPr fontAlgn="b">
              <a:lnSpc>
                <a:spcPct val="80000"/>
              </a:lnSpc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sz="1800" b="1" dirty="0" smtClean="0"/>
              <a:t>  </a:t>
            </a:r>
            <a:endParaRPr lang="zh-CN" altLang="en-US" sz="1800" b="1" dirty="0" smtClean="0"/>
          </a:p>
        </p:txBody>
      </p:sp>
      <p:sp>
        <p:nvSpPr>
          <p:cNvPr id="44036" name="Text Box 38"/>
          <p:cNvSpPr txBox="1">
            <a:spLocks noChangeArrowheads="1"/>
          </p:cNvSpPr>
          <p:nvPr/>
        </p:nvSpPr>
        <p:spPr bwMode="auto">
          <a:xfrm>
            <a:off x="4751388" y="3744913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fontAlgn="b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88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88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88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1.3.1 </a:t>
            </a:r>
            <a:r>
              <a:rPr lang="zh-CN" altLang="en-US" smtClean="0"/>
              <a:t>设备驱动的</a:t>
            </a:r>
            <a:r>
              <a:rPr lang="en-US" altLang="zh-CN" smtClean="0"/>
              <a:t>Hello World</a:t>
            </a:r>
            <a:r>
              <a:rPr lang="zh-CN" altLang="en-US" smtClean="0"/>
              <a:t>模块</a:t>
            </a:r>
          </a:p>
        </p:txBody>
      </p:sp>
      <p:sp>
        <p:nvSpPr>
          <p:cNvPr id="490505" name="Rectangle 9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458200" cy="4794250"/>
          </a:xfrm>
        </p:spPr>
        <p:txBody>
          <a:bodyPr/>
          <a:lstStyle/>
          <a:p>
            <a:r>
              <a:rPr lang="en-US" altLang="zh-CN" sz="2800" b="1" smtClean="0"/>
              <a:t>Linux</a:t>
            </a:r>
            <a:r>
              <a:rPr lang="zh-CN" altLang="en-US" sz="2800" b="1" smtClean="0"/>
              <a:t>内核模块的程序结构</a:t>
            </a:r>
            <a:endParaRPr lang="en-US" altLang="zh-CN" sz="2800" b="1" smtClean="0"/>
          </a:p>
          <a:p>
            <a:pPr lvl="1"/>
            <a:endParaRPr lang="en-US" altLang="zh-CN" b="1" smtClean="0"/>
          </a:p>
          <a:p>
            <a:pPr lvl="1"/>
            <a:r>
              <a:rPr lang="en-US" altLang="zh-CN" b="1" smtClean="0"/>
              <a:t>module_init()---</a:t>
            </a:r>
            <a:r>
              <a:rPr lang="zh-CN" altLang="en-US" b="1" smtClean="0"/>
              <a:t>模块加载函数（必须）</a:t>
            </a:r>
            <a:r>
              <a:rPr lang="zh-CN" altLang="en-US" smtClean="0"/>
              <a:t> </a:t>
            </a:r>
            <a:endParaRPr lang="en-US" altLang="zh-CN" smtClean="0"/>
          </a:p>
          <a:p>
            <a:pPr lvl="2"/>
            <a:r>
              <a:rPr lang="zh-CN" altLang="en-US" sz="1800" smtClean="0"/>
              <a:t>通过</a:t>
            </a:r>
            <a:r>
              <a:rPr lang="en-US" altLang="zh-CN" sz="1800" smtClean="0"/>
              <a:t>insmod</a:t>
            </a:r>
            <a:r>
              <a:rPr lang="zh-CN" altLang="en-US" sz="1800" smtClean="0"/>
              <a:t>或</a:t>
            </a:r>
            <a:r>
              <a:rPr lang="en-US" altLang="zh-CN" sz="1800" smtClean="0"/>
              <a:t>modprobe</a:t>
            </a:r>
            <a:r>
              <a:rPr lang="zh-CN" altLang="en-US" sz="1800" smtClean="0"/>
              <a:t>命令加载内核模块时，模块的加载函数会自动被内核执行，完成模块的相关初始化工作</a:t>
            </a:r>
            <a:endParaRPr lang="en-US" altLang="zh-CN" sz="1800" smtClean="0"/>
          </a:p>
          <a:p>
            <a:pPr lvl="1"/>
            <a:endParaRPr lang="en-US" altLang="zh-CN" b="1" smtClean="0"/>
          </a:p>
          <a:p>
            <a:pPr lvl="1"/>
            <a:r>
              <a:rPr lang="en-US" altLang="zh-CN" b="1" smtClean="0"/>
              <a:t>module_exit()---</a:t>
            </a:r>
            <a:r>
              <a:rPr lang="zh-CN" altLang="en-US" b="1" smtClean="0"/>
              <a:t>模块卸载函数（必须）</a:t>
            </a:r>
            <a:r>
              <a:rPr lang="zh-CN" altLang="en-US" smtClean="0"/>
              <a:t> </a:t>
            </a:r>
            <a:endParaRPr lang="en-US" altLang="zh-CN" smtClean="0"/>
          </a:p>
          <a:p>
            <a:pPr lvl="2"/>
            <a:r>
              <a:rPr lang="zh-CN" altLang="en-US" sz="1800" smtClean="0"/>
              <a:t>当通过</a:t>
            </a:r>
            <a:r>
              <a:rPr lang="en-US" altLang="zh-CN" sz="1800" smtClean="0"/>
              <a:t>rmmod</a:t>
            </a:r>
            <a:r>
              <a:rPr lang="zh-CN" altLang="en-US" sz="1800" smtClean="0"/>
              <a:t>命令卸载某模块时，模块的卸载函数会自动被内核执行，完成与模块装载函数相反的功能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zh-CN" altLang="en-US" sz="16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0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0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0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0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05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1-3-1 </a:t>
            </a:r>
            <a:r>
              <a:rPr lang="zh-CN" altLang="en-US" smtClean="0"/>
              <a:t>设备驱动的</a:t>
            </a:r>
            <a:r>
              <a:rPr lang="en-US" altLang="zh-CN" smtClean="0"/>
              <a:t>Hello World</a:t>
            </a:r>
            <a:r>
              <a:rPr lang="zh-CN" altLang="en-US" smtClean="0"/>
              <a:t>模块</a:t>
            </a:r>
            <a:r>
              <a:rPr lang="en-US" altLang="zh-CN" smtClean="0"/>
              <a:t>(hello.c)</a:t>
            </a:r>
            <a:endParaRPr lang="zh-CN" altLang="en-US" smtClean="0"/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428625" y="1371600"/>
            <a:ext cx="8358188" cy="3986213"/>
          </a:xfrm>
        </p:spPr>
        <p:txBody>
          <a:bodyPr/>
          <a:lstStyle/>
          <a:p>
            <a:pPr lvl="1"/>
            <a:r>
              <a:rPr lang="en-US" altLang="zh-CN" b="1" smtClean="0"/>
              <a:t>MODULE_LICENSE()---</a:t>
            </a:r>
            <a:r>
              <a:rPr lang="zh-CN" altLang="en-US" b="1" smtClean="0"/>
              <a:t>模块许可证声明（必须）</a:t>
            </a:r>
            <a:endParaRPr lang="en-US" altLang="zh-CN" smtClean="0"/>
          </a:p>
          <a:p>
            <a:pPr lvl="2"/>
            <a:r>
              <a:rPr lang="zh-CN" altLang="en-US" sz="1800" smtClean="0"/>
              <a:t>模块许可证（</a:t>
            </a:r>
            <a:r>
              <a:rPr lang="en-US" altLang="zh-CN" sz="1800" smtClean="0"/>
              <a:t>LICENSE</a:t>
            </a:r>
            <a:r>
              <a:rPr lang="zh-CN" altLang="en-US" sz="1800" smtClean="0"/>
              <a:t>）声明描述内核模块的许可权限</a:t>
            </a:r>
            <a:endParaRPr lang="en-US" altLang="zh-CN" sz="1800" smtClean="0"/>
          </a:p>
          <a:p>
            <a:pPr lvl="2"/>
            <a:r>
              <a:rPr lang="zh-CN" altLang="en-US" sz="1800" smtClean="0"/>
              <a:t>如果不声明</a:t>
            </a:r>
            <a:r>
              <a:rPr lang="en-US" altLang="zh-CN" sz="1800" smtClean="0"/>
              <a:t>LICENSE,</a:t>
            </a:r>
            <a:r>
              <a:rPr lang="zh-CN" altLang="en-US" sz="1800" smtClean="0"/>
              <a:t>模块被加载时，将收到内核被污染（</a:t>
            </a:r>
            <a:r>
              <a:rPr lang="en-US" altLang="zh-CN" sz="1800" smtClean="0"/>
              <a:t>kernel tainted</a:t>
            </a:r>
            <a:r>
              <a:rPr lang="zh-CN" altLang="en-US" sz="1800" smtClean="0"/>
              <a:t>）的警告</a:t>
            </a:r>
            <a:endParaRPr lang="en-US" altLang="zh-CN" sz="1800" smtClean="0"/>
          </a:p>
          <a:p>
            <a:pPr lvl="2"/>
            <a:endParaRPr lang="en-US" altLang="zh-CN" sz="1800" smtClean="0"/>
          </a:p>
          <a:p>
            <a:pPr lvl="2"/>
            <a:endParaRPr lang="en-US" altLang="zh-CN" sz="1800" smtClean="0"/>
          </a:p>
          <a:p>
            <a:pPr lvl="1"/>
            <a:r>
              <a:rPr lang="en-US" altLang="zh-CN" b="1" smtClean="0"/>
              <a:t>module_param()---</a:t>
            </a:r>
            <a:r>
              <a:rPr lang="zh-CN" altLang="en-US" b="1" smtClean="0"/>
              <a:t>模块参数（可选）</a:t>
            </a:r>
            <a:endParaRPr lang="en-US" altLang="zh-CN" b="1" smtClean="0"/>
          </a:p>
          <a:p>
            <a:pPr lvl="2"/>
            <a:r>
              <a:rPr lang="zh-CN" altLang="en-US" sz="1800" smtClean="0"/>
              <a:t>模块参数是模块被加载的时候可以被传递给它的值，它本身对应模块内部的全局变量。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1-3-1 </a:t>
            </a:r>
            <a:r>
              <a:rPr lang="zh-CN" altLang="en-US" smtClean="0"/>
              <a:t>设备驱动的</a:t>
            </a:r>
            <a:r>
              <a:rPr lang="en-US" altLang="zh-CN" smtClean="0"/>
              <a:t>Hello World</a:t>
            </a:r>
            <a:r>
              <a:rPr lang="zh-CN" altLang="en-US" smtClean="0"/>
              <a:t>模块</a:t>
            </a:r>
            <a:r>
              <a:rPr lang="en-US" altLang="zh-CN" smtClean="0"/>
              <a:t>(hello.c)</a:t>
            </a:r>
            <a:endParaRPr lang="zh-CN" altLang="en-US" smtClean="0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b="1" smtClean="0"/>
          </a:p>
          <a:p>
            <a:pPr lvl="1"/>
            <a:r>
              <a:rPr lang="en-US" altLang="zh-CN" b="1" smtClean="0"/>
              <a:t>EXPORT_SYMBOL()---</a:t>
            </a:r>
            <a:r>
              <a:rPr lang="zh-CN" altLang="en-US" b="1" smtClean="0"/>
              <a:t>模块导出符号（可选）</a:t>
            </a:r>
            <a:endParaRPr lang="en-US" altLang="zh-CN" b="1" smtClean="0"/>
          </a:p>
          <a:p>
            <a:pPr lvl="2"/>
            <a:r>
              <a:rPr lang="zh-CN" altLang="en-US" sz="1800" smtClean="0"/>
              <a:t>内核模块可以导出符号（</a:t>
            </a:r>
            <a:r>
              <a:rPr lang="en-US" altLang="zh-CN" sz="1800" smtClean="0"/>
              <a:t>symbol</a:t>
            </a:r>
            <a:r>
              <a:rPr lang="zh-CN" altLang="en-US" sz="1800" smtClean="0"/>
              <a:t>，对应于函数或变量）到内核</a:t>
            </a:r>
            <a:endParaRPr lang="en-US" altLang="zh-CN" sz="1800" smtClean="0"/>
          </a:p>
          <a:p>
            <a:pPr lvl="2"/>
            <a:r>
              <a:rPr lang="zh-CN" altLang="en-US" sz="1800" smtClean="0"/>
              <a:t>其他模块可以使用本模块中的变量或函数</a:t>
            </a:r>
            <a:endParaRPr lang="en-US" altLang="zh-CN" sz="1800" smtClean="0"/>
          </a:p>
          <a:p>
            <a:pPr lvl="1"/>
            <a:endParaRPr lang="en-US" altLang="zh-CN" b="1" smtClean="0"/>
          </a:p>
          <a:p>
            <a:pPr lvl="1"/>
            <a:r>
              <a:rPr lang="zh-CN" altLang="en-US" b="1" smtClean="0"/>
              <a:t>其他一些声明</a:t>
            </a:r>
            <a:r>
              <a:rPr lang="en-US" altLang="zh-CN" b="1" smtClean="0"/>
              <a:t>MODULE_XXXXX()---</a:t>
            </a:r>
            <a:r>
              <a:rPr lang="zh-CN" altLang="en-US" b="1" smtClean="0"/>
              <a:t>模块声明（可选） </a:t>
            </a:r>
          </a:p>
          <a:p>
            <a:endParaRPr lang="en-US" altLang="zh-CN" sz="2800" smtClean="0"/>
          </a:p>
          <a:p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课程目标</a:t>
            </a:r>
          </a:p>
        </p:txBody>
      </p:sp>
      <p:sp>
        <p:nvSpPr>
          <p:cNvPr id="29699" name="Rectangle 10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CN" altLang="en-US" dirty="0" smtClean="0"/>
          </a:p>
          <a:p>
            <a:r>
              <a:rPr lang="zh-CN" altLang="en-US" dirty="0" smtClean="0">
                <a:latin typeface="黑体" pitchFamily="49" charset="-122"/>
              </a:rPr>
              <a:t>掌握嵌入式</a:t>
            </a:r>
            <a:r>
              <a:rPr lang="en-US" altLang="zh-CN" dirty="0" smtClean="0">
                <a:latin typeface="黑体" pitchFamily="49" charset="-122"/>
              </a:rPr>
              <a:t>Linux</a:t>
            </a:r>
            <a:r>
              <a:rPr lang="zh-CN" altLang="en-US" dirty="0" smtClean="0">
                <a:latin typeface="黑体" pitchFamily="49" charset="-122"/>
              </a:rPr>
              <a:t>设备驱动程序的基本原理、架构和设计方法</a:t>
            </a:r>
          </a:p>
          <a:p>
            <a:pPr lvl="1"/>
            <a:r>
              <a:rPr lang="zh-CN" altLang="en-US" dirty="0" smtClean="0">
                <a:latin typeface="黑体" pitchFamily="49" charset="-122"/>
              </a:rPr>
              <a:t>字符设备驱动</a:t>
            </a:r>
          </a:p>
          <a:p>
            <a:pPr lvl="1"/>
            <a:r>
              <a:rPr lang="zh-CN" altLang="en-US" dirty="0" smtClean="0">
                <a:latin typeface="黑体" pitchFamily="49" charset="-122"/>
              </a:rPr>
              <a:t>块设备驱动</a:t>
            </a:r>
          </a:p>
          <a:p>
            <a:pPr lvl="1"/>
            <a:r>
              <a:rPr lang="zh-CN" altLang="en-US" dirty="0" smtClean="0">
                <a:latin typeface="黑体" pitchFamily="49" charset="-122"/>
              </a:rPr>
              <a:t>网络设备驱动</a:t>
            </a:r>
          </a:p>
          <a:p>
            <a:r>
              <a:rPr lang="zh-CN" altLang="en-US" dirty="0" smtClean="0">
                <a:latin typeface="黑体" pitchFamily="49" charset="-122"/>
              </a:rPr>
              <a:t>掌握</a:t>
            </a:r>
            <a:r>
              <a:rPr lang="en-US" altLang="zh-CN" dirty="0" smtClean="0">
                <a:latin typeface="黑体" pitchFamily="49" charset="-122"/>
              </a:rPr>
              <a:t>Linux</a:t>
            </a:r>
            <a:r>
              <a:rPr lang="zh-CN" altLang="en-US" dirty="0" smtClean="0">
                <a:latin typeface="黑体" pitchFamily="49" charset="-122"/>
              </a:rPr>
              <a:t>设备驱动开发中常用的机制和内核资源</a:t>
            </a:r>
          </a:p>
          <a:p>
            <a:pPr lvl="1"/>
            <a:r>
              <a:rPr lang="zh-CN" altLang="en-US" dirty="0" smtClean="0">
                <a:latin typeface="黑体" pitchFamily="49" charset="-122"/>
              </a:rPr>
              <a:t>中断顶</a:t>
            </a:r>
            <a:r>
              <a:rPr lang="en-US" altLang="zh-CN" dirty="0" smtClean="0">
                <a:latin typeface="黑体" pitchFamily="49" charset="-122"/>
              </a:rPr>
              <a:t>/</a:t>
            </a:r>
            <a:r>
              <a:rPr lang="zh-CN" altLang="en-US" dirty="0" smtClean="0">
                <a:latin typeface="黑体" pitchFamily="49" charset="-122"/>
              </a:rPr>
              <a:t>底半部处理</a:t>
            </a:r>
          </a:p>
          <a:p>
            <a:pPr lvl="1"/>
            <a:r>
              <a:rPr lang="zh-CN" altLang="en-US" dirty="0" smtClean="0">
                <a:latin typeface="黑体" pitchFamily="49" charset="-122"/>
              </a:rPr>
              <a:t>内核定时器和延时操作</a:t>
            </a:r>
          </a:p>
          <a:p>
            <a:pPr lvl="1"/>
            <a:r>
              <a:rPr lang="zh-CN" altLang="en-US" dirty="0" smtClean="0">
                <a:latin typeface="黑体" pitchFamily="49" charset="-122"/>
              </a:rPr>
              <a:t>并发控制在内核中的应用</a:t>
            </a:r>
          </a:p>
          <a:p>
            <a:pPr lvl="1"/>
            <a:r>
              <a:rPr lang="zh-CN" altLang="en-US" dirty="0" smtClean="0">
                <a:latin typeface="黑体" pitchFamily="49" charset="-122"/>
              </a:rPr>
              <a:t>内存管理和分配</a:t>
            </a:r>
          </a:p>
          <a:p>
            <a:pPr lvl="1"/>
            <a:r>
              <a:rPr lang="zh-CN" altLang="en-US" dirty="0" smtClean="0">
                <a:latin typeface="黑体" pitchFamily="49" charset="-122"/>
              </a:rPr>
              <a:t>阻塞型</a:t>
            </a:r>
            <a:r>
              <a:rPr lang="en-US" altLang="zh-CN" dirty="0" smtClean="0">
                <a:latin typeface="黑体" pitchFamily="49" charset="-122"/>
              </a:rPr>
              <a:t>I/O</a:t>
            </a:r>
            <a:r>
              <a:rPr lang="zh-CN" altLang="en-US" dirty="0" smtClean="0">
                <a:latin typeface="黑体" pitchFamily="49" charset="-122"/>
              </a:rPr>
              <a:t>和非阻塞型</a:t>
            </a:r>
            <a:r>
              <a:rPr lang="en-US" altLang="zh-CN" dirty="0" smtClean="0">
                <a:latin typeface="黑体" pitchFamily="49" charset="-122"/>
              </a:rPr>
              <a:t>I/O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1-3-1 </a:t>
            </a:r>
            <a:r>
              <a:rPr lang="zh-CN" altLang="en-US" dirty="0" smtClean="0"/>
              <a:t>设备驱动的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模块</a:t>
            </a:r>
            <a:endParaRPr lang="en-US" altLang="zh-CN" dirty="0" smtClean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模块加载函数</a:t>
            </a:r>
          </a:p>
          <a:p>
            <a:pPr>
              <a:buFontTx/>
              <a:buNone/>
            </a:pPr>
            <a:r>
              <a:rPr lang="en-US" altLang="zh-CN" sz="1600" dirty="0" smtClean="0"/>
              <a:t>static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  __init     </a:t>
            </a:r>
            <a:r>
              <a:rPr lang="en-US" altLang="zh-CN" sz="1600" dirty="0" err="1" smtClean="0"/>
              <a:t>initialization_function</a:t>
            </a:r>
            <a:r>
              <a:rPr lang="en-US" altLang="zh-CN" sz="1600" dirty="0" smtClean="0"/>
              <a:t>(void)</a:t>
            </a:r>
          </a:p>
          <a:p>
            <a:pPr>
              <a:buFontTx/>
              <a:buNone/>
            </a:pPr>
            <a:r>
              <a:rPr lang="en-US" altLang="zh-CN" sz="1600" dirty="0" smtClean="0"/>
              <a:t>{ </a:t>
            </a:r>
          </a:p>
          <a:p>
            <a:pPr>
              <a:buFontTx/>
              <a:buNone/>
            </a:pPr>
            <a:r>
              <a:rPr lang="en-US" altLang="zh-CN" sz="1600" dirty="0" smtClean="0"/>
              <a:t>	/* </a:t>
            </a:r>
            <a:r>
              <a:rPr lang="zh-CN" altLang="en-US" sz="1600" dirty="0" smtClean="0"/>
              <a:t>初始化代码 *</a:t>
            </a:r>
            <a:r>
              <a:rPr lang="en-US" altLang="zh-CN" sz="1600" dirty="0" smtClean="0"/>
              <a:t>/</a:t>
            </a:r>
          </a:p>
          <a:p>
            <a:pPr>
              <a:buFontTx/>
              <a:buNone/>
            </a:pPr>
            <a:r>
              <a:rPr lang="en-US" altLang="zh-CN" sz="1600" dirty="0" smtClean="0"/>
              <a:t>}</a:t>
            </a:r>
          </a:p>
          <a:p>
            <a:pPr>
              <a:buFontTx/>
              <a:buNone/>
            </a:pPr>
            <a:r>
              <a:rPr lang="en-US" altLang="zh-CN" sz="1600" dirty="0" err="1" smtClean="0"/>
              <a:t>module_init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initialization_function</a:t>
            </a:r>
            <a:r>
              <a:rPr lang="en-US" altLang="zh-CN" sz="1600" dirty="0" smtClean="0"/>
              <a:t>); </a:t>
            </a:r>
          </a:p>
          <a:p>
            <a:pPr>
              <a:buFontTx/>
              <a:buNone/>
            </a:pPr>
            <a:endParaRPr lang="en-US" altLang="zh-CN" sz="1600" dirty="0" smtClean="0"/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en-US" altLang="zh-CN" sz="1600" dirty="0" smtClean="0"/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en-US" altLang="zh-CN" sz="1600" dirty="0" smtClean="0"/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en-US" altLang="zh-CN" sz="1600" dirty="0" smtClean="0"/>
          </a:p>
          <a:p>
            <a:pPr>
              <a:buClr>
                <a:srgbClr val="FF0000"/>
              </a:buClr>
              <a:buNone/>
            </a:pPr>
            <a:endParaRPr lang="en-US" altLang="zh-CN" sz="1600" dirty="0" smtClean="0"/>
          </a:p>
        </p:txBody>
      </p:sp>
      <p:sp>
        <p:nvSpPr>
          <p:cNvPr id="48132" name="圆角矩形 3"/>
          <p:cNvSpPr>
            <a:spLocks noChangeArrowheads="1"/>
          </p:cNvSpPr>
          <p:nvPr/>
        </p:nvSpPr>
        <p:spPr bwMode="auto">
          <a:xfrm>
            <a:off x="571500" y="1785938"/>
            <a:ext cx="714375" cy="287337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33" name="矩形标注 4"/>
          <p:cNvSpPr>
            <a:spLocks noChangeArrowheads="1"/>
          </p:cNvSpPr>
          <p:nvPr/>
        </p:nvSpPr>
        <p:spPr bwMode="auto">
          <a:xfrm>
            <a:off x="4500562" y="2285992"/>
            <a:ext cx="2571750" cy="923925"/>
          </a:xfrm>
          <a:prstGeom prst="wedgeRectCallout">
            <a:avLst>
              <a:gd name="adj1" fmla="val -177020"/>
              <a:gd name="adj2" fmla="val -72123"/>
            </a:avLst>
          </a:prstGeom>
          <a:solidFill>
            <a:srgbClr val="92D050"/>
          </a:solidFill>
          <a:ln w="9525" algn="ctr">
            <a:solidFill>
              <a:srgbClr val="00B05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应当声明成静态的（</a:t>
            </a:r>
            <a:r>
              <a:rPr lang="en-US" altLang="zh-CN" dirty="0"/>
              <a:t>static</a:t>
            </a:r>
            <a:r>
              <a:rPr lang="zh-CN" altLang="en-US" dirty="0"/>
              <a:t>）</a:t>
            </a:r>
            <a:r>
              <a:rPr lang="en-US" altLang="zh-CN" dirty="0"/>
              <a:t>, </a:t>
            </a:r>
            <a:r>
              <a:rPr lang="zh-CN" altLang="en-US" dirty="0"/>
              <a:t>因为它们不会在特定文件之外可见</a:t>
            </a:r>
          </a:p>
        </p:txBody>
      </p:sp>
      <p:sp>
        <p:nvSpPr>
          <p:cNvPr id="6" name="圆角矩形 3"/>
          <p:cNvSpPr>
            <a:spLocks noChangeArrowheads="1"/>
          </p:cNvSpPr>
          <p:nvPr/>
        </p:nvSpPr>
        <p:spPr bwMode="auto">
          <a:xfrm>
            <a:off x="1571609" y="1785926"/>
            <a:ext cx="714375" cy="287337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矩形标注 6"/>
          <p:cNvSpPr/>
          <p:nvPr/>
        </p:nvSpPr>
        <p:spPr bwMode="auto">
          <a:xfrm>
            <a:off x="428596" y="3857628"/>
            <a:ext cx="5929322" cy="1338828"/>
          </a:xfrm>
          <a:prstGeom prst="wedgeRectCallout">
            <a:avLst>
              <a:gd name="adj1" fmla="val -27330"/>
              <a:gd name="adj2" fmla="val -185700"/>
            </a:avLst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buClr>
                <a:srgbClr val="FF0000"/>
              </a:buClr>
            </a:pPr>
            <a:r>
              <a:rPr lang="zh-CN" altLang="en-US" dirty="0" smtClean="0"/>
              <a:t>表明该函数只是在初始化时使用。模块加载器在模块加载后会丢掉这个初始化函数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这样可将该函数占用的内存释放出来，以作他用。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 smtClean="0"/>
              <a:t>原型：</a:t>
            </a:r>
            <a:r>
              <a:rPr lang="en-US" altLang="zh-CN" dirty="0" smtClean="0"/>
              <a:t>#define __init __attribute__ ((__section__(“.</a:t>
            </a:r>
            <a:r>
              <a:rPr lang="en-US" altLang="zh-CN" dirty="0" err="1" smtClean="0"/>
              <a:t>init.text</a:t>
            </a:r>
            <a:r>
              <a:rPr lang="en-US" altLang="zh-CN" dirty="0" smtClean="0"/>
              <a:t>”)))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" name="矩形标注 7"/>
          <p:cNvSpPr/>
          <p:nvPr/>
        </p:nvSpPr>
        <p:spPr bwMode="auto">
          <a:xfrm>
            <a:off x="3857620" y="4786322"/>
            <a:ext cx="4500594" cy="923330"/>
          </a:xfrm>
          <a:prstGeom prst="wedgeRectCallout">
            <a:avLst>
              <a:gd name="adj1" fmla="val -50946"/>
              <a:gd name="adj2" fmla="val -199230"/>
            </a:avLst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定义会在模块目标代码中增加一个特殊的段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用于说明内核模块初始化函数所在的位置。没有这个定义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初始化函数不会被调用。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714348" y="3000372"/>
            <a:ext cx="3357586" cy="3571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4" dur="1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7" dur="1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30" dur="1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33" dur="1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nimBg="1"/>
      <p:bldP spid="48132" grpId="1" animBg="1"/>
      <p:bldP spid="48133" grpId="0" animBg="1"/>
      <p:bldP spid="48133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1-3-1 </a:t>
            </a:r>
            <a:r>
              <a:rPr lang="zh-CN" altLang="en-US" dirty="0" smtClean="0"/>
              <a:t>设备驱动的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模块</a:t>
            </a:r>
            <a:endParaRPr lang="en-US" altLang="zh-CN" dirty="0" smtClean="0"/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模块卸载函数</a:t>
            </a:r>
          </a:p>
          <a:p>
            <a:pPr>
              <a:buFontTx/>
              <a:buNone/>
            </a:pPr>
            <a:r>
              <a:rPr lang="en-US" altLang="zh-CN" sz="1600" dirty="0" smtClean="0"/>
              <a:t>   static void     __exit   </a:t>
            </a:r>
            <a:r>
              <a:rPr lang="en-US" altLang="zh-CN" sz="1600" dirty="0" err="1" smtClean="0"/>
              <a:t>cleanup_function</a:t>
            </a:r>
            <a:r>
              <a:rPr lang="en-US" altLang="zh-CN" sz="1600" dirty="0" smtClean="0"/>
              <a:t>(void)</a:t>
            </a:r>
          </a:p>
          <a:p>
            <a:pPr>
              <a:buFontTx/>
              <a:buNone/>
            </a:pPr>
            <a:r>
              <a:rPr lang="en-US" altLang="zh-CN" sz="1600" dirty="0" smtClean="0"/>
              <a:t>  {</a:t>
            </a:r>
          </a:p>
          <a:p>
            <a:pPr>
              <a:buFontTx/>
              <a:buNone/>
            </a:pPr>
            <a:r>
              <a:rPr lang="en-US" altLang="zh-CN" sz="1600" dirty="0" smtClean="0"/>
              <a:t>        /* </a:t>
            </a:r>
            <a:r>
              <a:rPr lang="zh-CN" altLang="en-US" sz="1600" dirty="0" smtClean="0"/>
              <a:t>释放资源 *</a:t>
            </a:r>
            <a:r>
              <a:rPr lang="en-US" altLang="zh-CN" sz="1600" dirty="0" smtClean="0"/>
              <a:t>/</a:t>
            </a:r>
          </a:p>
          <a:p>
            <a:pPr>
              <a:buFontTx/>
              <a:buNone/>
            </a:pPr>
            <a:r>
              <a:rPr lang="en-US" altLang="zh-CN" sz="1600" dirty="0" smtClean="0"/>
              <a:t>  }</a:t>
            </a:r>
          </a:p>
          <a:p>
            <a:pPr>
              <a:buFontTx/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module_exit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cleanup_function</a:t>
            </a:r>
            <a:r>
              <a:rPr lang="en-US" altLang="zh-CN" sz="1600" dirty="0" smtClean="0"/>
              <a:t>); 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en-US" altLang="zh-CN" sz="1600" dirty="0" smtClean="0"/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zh-CN" altLang="en-US" sz="1600" dirty="0" smtClean="0"/>
          </a:p>
        </p:txBody>
      </p:sp>
      <p:sp>
        <p:nvSpPr>
          <p:cNvPr id="4" name="圆角矩形 3"/>
          <p:cNvSpPr/>
          <p:nvPr/>
        </p:nvSpPr>
        <p:spPr bwMode="auto">
          <a:xfrm>
            <a:off x="928662" y="1857365"/>
            <a:ext cx="4071966" cy="408623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solidFill>
                  <a:srgbClr val="C00000"/>
                </a:solidFill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5" name="矩形标注 4"/>
          <p:cNvSpPr/>
          <p:nvPr/>
        </p:nvSpPr>
        <p:spPr bwMode="auto">
          <a:xfrm>
            <a:off x="5429256" y="1571612"/>
            <a:ext cx="3071834" cy="646331"/>
          </a:xfrm>
          <a:prstGeom prst="wedgeRectCallout">
            <a:avLst>
              <a:gd name="adj1" fmla="val -61858"/>
              <a:gd name="adj2" fmla="val 604"/>
            </a:avLst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在模块被移除前注销接口并释放所有所占用的系统资源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857356" y="1857364"/>
            <a:ext cx="857256" cy="408623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3214678" y="3429000"/>
            <a:ext cx="6000792" cy="1477328"/>
          </a:xfrm>
          <a:prstGeom prst="wedgeRectCallout">
            <a:avLst>
              <a:gd name="adj1" fmla="val -60374"/>
              <a:gd name="adj2" fmla="val -127784"/>
            </a:avLst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buClr>
                <a:srgbClr val="FF0000"/>
              </a:buClr>
            </a:pPr>
            <a:r>
              <a:rPr lang="zh-CN" altLang="en-US" dirty="0" smtClean="0"/>
              <a:t>标识这个代码是只用于模块卸载</a:t>
            </a:r>
            <a:r>
              <a:rPr lang="en-US" altLang="zh-CN" dirty="0" smtClean="0"/>
              <a:t>( </a:t>
            </a:r>
            <a:r>
              <a:rPr lang="zh-CN" altLang="en-US" dirty="0" smtClean="0"/>
              <a:t>通过使编译器把它放在特殊的 </a:t>
            </a:r>
            <a:r>
              <a:rPr lang="en-US" altLang="zh-CN" dirty="0" smtClean="0"/>
              <a:t>ELF </a:t>
            </a:r>
            <a:r>
              <a:rPr lang="zh-CN" altLang="en-US" dirty="0" smtClean="0"/>
              <a:t>段</a:t>
            </a:r>
            <a:r>
              <a:rPr lang="en-US" altLang="zh-CN" dirty="0" smtClean="0"/>
              <a:t>)</a:t>
            </a:r>
          </a:p>
          <a:p>
            <a:pPr algn="l">
              <a:buClr>
                <a:srgbClr val="FF0000"/>
              </a:buClr>
            </a:pPr>
            <a:r>
              <a:rPr lang="zh-CN" altLang="en-US" dirty="0" smtClean="0"/>
              <a:t>原型：</a:t>
            </a:r>
            <a:r>
              <a:rPr lang="en-US" altLang="zh-CN" dirty="0" smtClean="0"/>
              <a:t>#define __exit __attribute__ ((__section__(“.</a:t>
            </a:r>
            <a:r>
              <a:rPr lang="en-US" altLang="zh-CN" dirty="0" err="1" smtClean="0"/>
              <a:t>exit.text</a:t>
            </a:r>
            <a:r>
              <a:rPr lang="en-US" altLang="zh-CN" dirty="0" smtClean="0"/>
              <a:t>”)))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4" dur="1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7" dur="1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1.3.1 </a:t>
            </a:r>
            <a:r>
              <a:rPr lang="zh-CN" altLang="en-US" smtClean="0"/>
              <a:t>设备驱动的</a:t>
            </a:r>
            <a:r>
              <a:rPr lang="en-US" altLang="zh-CN" smtClean="0"/>
              <a:t>Hello World</a:t>
            </a:r>
            <a:r>
              <a:rPr lang="zh-CN" altLang="en-US" smtClean="0"/>
              <a:t>模块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928670"/>
            <a:ext cx="8572560" cy="5572164"/>
          </a:xfrm>
          <a:gradFill flip="none" rotWithShape="1">
            <a:gsLst>
              <a:gs pos="5600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b="1" dirty="0" smtClean="0"/>
              <a:t>#include &lt;</a:t>
            </a:r>
            <a:r>
              <a:rPr lang="en-US" altLang="zh-CN" sz="1400" b="1" dirty="0" err="1" smtClean="0"/>
              <a:t>linux</a:t>
            </a:r>
            <a:r>
              <a:rPr lang="en-US" altLang="zh-CN" sz="1400" b="1" dirty="0" smtClean="0"/>
              <a:t>/</a:t>
            </a:r>
            <a:r>
              <a:rPr lang="en-US" altLang="zh-CN" sz="1400" b="1" dirty="0" err="1" smtClean="0"/>
              <a:t>init.h</a:t>
            </a:r>
            <a:r>
              <a:rPr lang="en-US" altLang="zh-CN" sz="1400" b="1" dirty="0" smtClean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b="1" dirty="0" smtClean="0"/>
              <a:t>#include &lt;</a:t>
            </a:r>
            <a:r>
              <a:rPr lang="en-US" altLang="zh-CN" sz="1400" b="1" dirty="0" err="1" smtClean="0"/>
              <a:t>linux</a:t>
            </a:r>
            <a:r>
              <a:rPr lang="en-US" altLang="zh-CN" sz="1400" b="1" dirty="0" smtClean="0"/>
              <a:t>/</a:t>
            </a:r>
            <a:r>
              <a:rPr lang="en-US" altLang="zh-CN" sz="1400" b="1" dirty="0" err="1" smtClean="0"/>
              <a:t>module.h</a:t>
            </a:r>
            <a:r>
              <a:rPr lang="en-US" altLang="zh-CN" sz="1400" b="1" dirty="0" smtClean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b="1" dirty="0" smtClean="0"/>
              <a:t>MODULE_LICENSE("Dual BSD/GPL");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b="1" dirty="0" smtClean="0"/>
              <a:t>static char *whom = "world";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b="1" dirty="0" smtClean="0"/>
              <a:t>static </a:t>
            </a:r>
            <a:r>
              <a:rPr lang="en-US" altLang="zh-CN" sz="1400" b="1" dirty="0" err="1" smtClean="0"/>
              <a:t>int</a:t>
            </a:r>
            <a:r>
              <a:rPr lang="en-US" altLang="zh-CN" sz="1400" b="1" dirty="0" smtClean="0"/>
              <a:t> </a:t>
            </a:r>
            <a:r>
              <a:rPr lang="en-US" altLang="zh-CN" sz="1400" b="1" dirty="0" err="1" smtClean="0"/>
              <a:t>howmany</a:t>
            </a:r>
            <a:r>
              <a:rPr lang="en-US" altLang="zh-CN" sz="1400" b="1" dirty="0" smtClean="0"/>
              <a:t> =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b="1" dirty="0" smtClean="0"/>
              <a:t>static </a:t>
            </a:r>
            <a:r>
              <a:rPr lang="en-US" altLang="zh-CN" sz="1400" b="1" dirty="0" err="1" smtClean="0"/>
              <a:t>int</a:t>
            </a:r>
            <a:r>
              <a:rPr lang="en-US" altLang="zh-CN" sz="1400" b="1" dirty="0" smtClean="0"/>
              <a:t> </a:t>
            </a:r>
            <a:r>
              <a:rPr lang="en-US" altLang="zh-CN" sz="1400" b="1" dirty="0" err="1" smtClean="0"/>
              <a:t>hello_init</a:t>
            </a:r>
            <a:r>
              <a:rPr lang="en-US" altLang="zh-CN" sz="1400" b="1" dirty="0" smtClean="0"/>
              <a:t>(void)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b="1" dirty="0" smtClean="0"/>
              <a:t>{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b="1" dirty="0" smtClean="0"/>
              <a:t>	</a:t>
            </a:r>
            <a:r>
              <a:rPr lang="en-US" altLang="zh-CN" sz="1400" b="1" dirty="0" err="1" smtClean="0"/>
              <a:t>int</a:t>
            </a:r>
            <a:r>
              <a:rPr lang="en-US" altLang="zh-CN" sz="1400" b="1" dirty="0" smtClean="0"/>
              <a:t> </a:t>
            </a:r>
            <a:r>
              <a:rPr lang="en-US" altLang="zh-CN" sz="1400" b="1" dirty="0" err="1" smtClean="0"/>
              <a:t>i</a:t>
            </a:r>
            <a:r>
              <a:rPr lang="en-US" altLang="zh-CN" sz="1400" b="1" dirty="0" smtClean="0"/>
              <a:t>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b="1" dirty="0" smtClean="0"/>
              <a:t>    	for(</a:t>
            </a:r>
            <a:r>
              <a:rPr lang="en-US" altLang="zh-CN" sz="1400" b="1" dirty="0" err="1" smtClean="0"/>
              <a:t>i</a:t>
            </a:r>
            <a:r>
              <a:rPr lang="en-US" altLang="zh-CN" sz="1400" b="1" dirty="0" smtClean="0"/>
              <a:t>=0;i&lt;</a:t>
            </a:r>
            <a:r>
              <a:rPr lang="en-US" altLang="zh-CN" sz="1400" b="1" dirty="0" err="1" smtClean="0"/>
              <a:t>howmany;i</a:t>
            </a:r>
            <a:r>
              <a:rPr lang="en-US" altLang="zh-CN" sz="1400" b="1" dirty="0" smtClean="0"/>
              <a:t>++){        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b="1" dirty="0" smtClean="0"/>
              <a:t>		</a:t>
            </a:r>
            <a:r>
              <a:rPr lang="en-US" altLang="zh-CN" sz="1400" b="1" dirty="0" err="1" smtClean="0"/>
              <a:t>printk</a:t>
            </a:r>
            <a:r>
              <a:rPr lang="en-US" altLang="zh-CN" sz="1400" b="1" dirty="0" smtClean="0"/>
              <a:t>(KERN_ALERT "Hello %s\</a:t>
            </a:r>
            <a:r>
              <a:rPr lang="en-US" altLang="zh-CN" sz="1400" b="1" dirty="0" err="1" smtClean="0"/>
              <a:t>n",whom</a:t>
            </a:r>
            <a:r>
              <a:rPr lang="en-US" altLang="zh-CN" sz="1400" b="1" dirty="0" smtClean="0"/>
              <a:t>);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b="1" dirty="0" smtClean="0"/>
              <a:t>    	}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b="1" dirty="0" smtClean="0"/>
              <a:t>   	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b="1" dirty="0" smtClean="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b="1" dirty="0" smtClean="0"/>
              <a:t>static void </a:t>
            </a:r>
            <a:r>
              <a:rPr lang="en-US" altLang="zh-CN" sz="1400" b="1" dirty="0" err="1" smtClean="0"/>
              <a:t>hello_exit</a:t>
            </a:r>
            <a:r>
              <a:rPr lang="en-US" altLang="zh-CN" sz="1400" b="1" dirty="0" smtClean="0"/>
              <a:t>(void)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b="1" dirty="0" smtClean="0"/>
              <a:t>{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b="1" dirty="0" smtClean="0"/>
              <a:t>	</a:t>
            </a:r>
            <a:r>
              <a:rPr lang="en-US" altLang="zh-CN" sz="1400" b="1" dirty="0" err="1" smtClean="0"/>
              <a:t>printk</a:t>
            </a:r>
            <a:r>
              <a:rPr lang="en-US" altLang="zh-CN" sz="1400" b="1" dirty="0" smtClean="0"/>
              <a:t>(KERN_ALERT " Hello world exit\n");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b="1" dirty="0" smtClean="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b="1" dirty="0" err="1" smtClean="0"/>
              <a:t>module_init</a:t>
            </a:r>
            <a:r>
              <a:rPr lang="en-US" altLang="zh-CN" sz="1400" b="1" dirty="0" smtClean="0"/>
              <a:t>(</a:t>
            </a:r>
            <a:r>
              <a:rPr lang="en-US" altLang="zh-CN" sz="1400" b="1" dirty="0" err="1" smtClean="0"/>
              <a:t>hello_init</a:t>
            </a:r>
            <a:r>
              <a:rPr lang="en-US" altLang="zh-CN" sz="1400" b="1" dirty="0" smtClean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b="1" dirty="0" err="1" smtClean="0"/>
              <a:t>module_exit</a:t>
            </a:r>
            <a:r>
              <a:rPr lang="en-US" altLang="zh-CN" sz="1400" b="1" dirty="0" smtClean="0"/>
              <a:t>(</a:t>
            </a:r>
            <a:r>
              <a:rPr lang="en-US" altLang="zh-CN" sz="1400" b="1" dirty="0" err="1" smtClean="0"/>
              <a:t>hello_exit</a:t>
            </a:r>
            <a:r>
              <a:rPr lang="en-US" altLang="zh-CN" sz="1400" b="1" dirty="0" smtClean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b="1" dirty="0" err="1" smtClean="0"/>
              <a:t>module_param</a:t>
            </a:r>
            <a:r>
              <a:rPr lang="en-US" altLang="zh-CN" sz="1400" b="1" dirty="0" smtClean="0"/>
              <a:t>(</a:t>
            </a:r>
            <a:r>
              <a:rPr lang="en-US" altLang="zh-CN" sz="1400" b="1" dirty="0" err="1" smtClean="0"/>
              <a:t>howmany</a:t>
            </a:r>
            <a:r>
              <a:rPr lang="en-US" altLang="zh-CN" sz="1400" b="1" dirty="0" smtClean="0"/>
              <a:t>, </a:t>
            </a:r>
            <a:r>
              <a:rPr lang="en-US" altLang="zh-CN" sz="1400" b="1" dirty="0" err="1" smtClean="0"/>
              <a:t>int</a:t>
            </a:r>
            <a:r>
              <a:rPr lang="en-US" altLang="zh-CN" sz="1400" b="1" dirty="0" smtClean="0"/>
              <a:t>, S_IRUGO);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b="1" dirty="0" err="1" smtClean="0"/>
              <a:t>module_param</a:t>
            </a:r>
            <a:r>
              <a:rPr lang="en-US" altLang="zh-CN" sz="1400" b="1" dirty="0" smtClean="0"/>
              <a:t>(whom, </a:t>
            </a:r>
            <a:r>
              <a:rPr lang="en-US" altLang="zh-CN" sz="1400" b="1" dirty="0" err="1" smtClean="0"/>
              <a:t>charp</a:t>
            </a:r>
            <a:r>
              <a:rPr lang="en-US" altLang="zh-CN" sz="1400" b="1" dirty="0" smtClean="0"/>
              <a:t>, S_IRUGO);</a:t>
            </a:r>
            <a:r>
              <a:rPr lang="en-US" altLang="zh-CN" sz="1400" dirty="0" smtClean="0"/>
              <a:t> </a:t>
            </a:r>
            <a:endParaRPr lang="zh-CN" altLang="en-US" sz="1400" b="1" dirty="0" smtClean="0"/>
          </a:p>
          <a:p>
            <a:pPr>
              <a:lnSpc>
                <a:spcPct val="80000"/>
              </a:lnSpc>
              <a:buFontTx/>
              <a:buNone/>
            </a:pPr>
            <a:endParaRPr lang="zh-CN" altLang="en-US" sz="1000" dirty="0" smtClean="0"/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684213" y="2924175"/>
            <a:ext cx="2232025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2614" name="Rectangle 6"/>
          <p:cNvSpPr>
            <a:spLocks noChangeArrowheads="1"/>
          </p:cNvSpPr>
          <p:nvPr/>
        </p:nvSpPr>
        <p:spPr bwMode="auto">
          <a:xfrm>
            <a:off x="428596" y="1571612"/>
            <a:ext cx="2270155" cy="369332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52617" name="Rectangle 9"/>
          <p:cNvSpPr>
            <a:spLocks noChangeArrowheads="1"/>
          </p:cNvSpPr>
          <p:nvPr/>
        </p:nvSpPr>
        <p:spPr bwMode="auto">
          <a:xfrm>
            <a:off x="357158" y="5000636"/>
            <a:ext cx="3786214" cy="4320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52618" name="AutoShape 10"/>
          <p:cNvSpPr>
            <a:spLocks noChangeArrowheads="1"/>
          </p:cNvSpPr>
          <p:nvPr/>
        </p:nvSpPr>
        <p:spPr bwMode="auto">
          <a:xfrm>
            <a:off x="4500562" y="4797425"/>
            <a:ext cx="4608512" cy="1081088"/>
          </a:xfrm>
          <a:prstGeom prst="cloudCallout">
            <a:avLst>
              <a:gd name="adj1" fmla="val -58027"/>
              <a:gd name="adj2" fmla="val 12052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dirty="0" err="1"/>
              <a:t>module_param</a:t>
            </a:r>
            <a:r>
              <a:rPr lang="zh-CN" altLang="en-US" dirty="0"/>
              <a:t>（参数名，</a:t>
            </a:r>
          </a:p>
          <a:p>
            <a:r>
              <a:rPr lang="zh-CN" altLang="en-US" dirty="0"/>
              <a:t>  参数类型，参数读</a:t>
            </a:r>
            <a:r>
              <a:rPr lang="en-US" altLang="zh-CN" dirty="0"/>
              <a:t>/</a:t>
            </a:r>
            <a:r>
              <a:rPr lang="zh-CN" altLang="en-US" dirty="0"/>
              <a:t>写权限）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5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5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52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52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52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52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52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52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526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526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526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526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526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526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526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45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45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4" grpId="0" animBg="1"/>
      <p:bldP spid="452617" grpId="0" animBg="1"/>
      <p:bldP spid="4526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1-3-1 </a:t>
            </a:r>
            <a:r>
              <a:rPr lang="zh-CN" altLang="en-US" dirty="0" smtClean="0"/>
              <a:t>设备驱动的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模块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412874"/>
            <a:ext cx="7929617" cy="37306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 err="1" smtClean="0"/>
              <a:t>module_param</a:t>
            </a:r>
            <a:r>
              <a:rPr lang="zh-CN" altLang="en-US" b="1" dirty="0" smtClean="0"/>
              <a:t>（参数名，参数类型，参数读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写权限）</a:t>
            </a:r>
            <a:r>
              <a:rPr lang="zh-CN" altLang="en-US" dirty="0" smtClean="0"/>
              <a:t> </a:t>
            </a:r>
          </a:p>
          <a:p>
            <a:pPr>
              <a:buFontTx/>
              <a:buNone/>
            </a:pPr>
            <a:endParaRPr lang="en-US" altLang="zh-CN" sz="1400" dirty="0" smtClean="0"/>
          </a:p>
          <a:p>
            <a:pPr>
              <a:buFontTx/>
              <a:buNone/>
            </a:pPr>
            <a:endParaRPr lang="en-US" altLang="zh-CN" sz="1400" dirty="0" smtClean="0"/>
          </a:p>
          <a:p>
            <a:pPr>
              <a:buFontTx/>
              <a:buNone/>
            </a:pPr>
            <a:endParaRPr lang="en-US" altLang="zh-CN" sz="1400" dirty="0" smtClean="0"/>
          </a:p>
          <a:p>
            <a:pPr>
              <a:buFontTx/>
              <a:buNone/>
            </a:pPr>
            <a:endParaRPr lang="en-US" altLang="zh-CN" sz="1400" dirty="0" smtClean="0"/>
          </a:p>
          <a:p>
            <a:pPr>
              <a:buFontTx/>
              <a:buNone/>
            </a:pPr>
            <a:endParaRPr lang="en-US" altLang="zh-CN" sz="1400" dirty="0" smtClean="0"/>
          </a:p>
          <a:p>
            <a:pPr>
              <a:buFontTx/>
              <a:buNone/>
            </a:pPr>
            <a:endParaRPr lang="en-US" altLang="zh-CN" sz="1600" b="1" dirty="0" smtClean="0"/>
          </a:p>
          <a:p>
            <a:pPr>
              <a:buFontTx/>
              <a:buNone/>
            </a:pPr>
            <a:r>
              <a:rPr lang="zh-CN" altLang="en-US" b="1" dirty="0" smtClean="0"/>
              <a:t>内核支持的模块参数类型包括：</a:t>
            </a:r>
          </a:p>
          <a:p>
            <a:pPr>
              <a:buFontTx/>
              <a:buNone/>
            </a:pPr>
            <a:r>
              <a:rPr lang="en-US" altLang="zh-CN" dirty="0" smtClean="0"/>
              <a:t>      byte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ushort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uint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ulong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charp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字符指针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bool</a:t>
            </a:r>
            <a:r>
              <a:rPr lang="zh-CN" altLang="en-US" dirty="0" smtClean="0"/>
              <a:t>以‘</a:t>
            </a:r>
            <a:r>
              <a:rPr lang="en-US" altLang="zh-CN" dirty="0" smtClean="0"/>
              <a:t>u’</a:t>
            </a:r>
            <a:r>
              <a:rPr lang="zh-CN" altLang="en-US" dirty="0" smtClean="0"/>
              <a:t>开头的为无符号值。</a:t>
            </a:r>
          </a:p>
          <a:p>
            <a:pPr>
              <a:buFontTx/>
              <a:buNone/>
            </a:pPr>
            <a:endParaRPr lang="zh-CN" altLang="en-US" sz="1600" dirty="0" smtClean="0"/>
          </a:p>
          <a:p>
            <a:pPr>
              <a:buFontTx/>
              <a:buNone/>
            </a:pPr>
            <a:endParaRPr lang="zh-CN" altLang="en-US" sz="1400" dirty="0" smtClean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684213" y="2924175"/>
            <a:ext cx="2232025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4348" y="2000240"/>
            <a:ext cx="7143800" cy="12772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None/>
            </a:pPr>
            <a:r>
              <a:rPr lang="en-US" altLang="zh-CN" sz="1400" dirty="0" smtClean="0"/>
              <a:t> static char *whom = "world";</a:t>
            </a:r>
          </a:p>
          <a:p>
            <a:pPr algn="l">
              <a:buFontTx/>
              <a:buNone/>
            </a:pPr>
            <a:r>
              <a:rPr lang="en-US" altLang="zh-CN" sz="1400" dirty="0" smtClean="0"/>
              <a:t>     static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howmany</a:t>
            </a:r>
            <a:r>
              <a:rPr lang="en-US" altLang="zh-CN" sz="1400" dirty="0" smtClean="0"/>
              <a:t> = 1; </a:t>
            </a:r>
          </a:p>
          <a:p>
            <a:pPr algn="l">
              <a:buFontTx/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module_param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howmany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, S_IRUGO);</a:t>
            </a:r>
          </a:p>
          <a:p>
            <a:pPr algn="l">
              <a:buFontTx/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module_param</a:t>
            </a:r>
            <a:r>
              <a:rPr lang="en-US" altLang="zh-CN" sz="1400" dirty="0" smtClean="0"/>
              <a:t>(whom, </a:t>
            </a:r>
            <a:r>
              <a:rPr lang="en-US" altLang="zh-CN" sz="1400" dirty="0" err="1" smtClean="0"/>
              <a:t>charp</a:t>
            </a:r>
            <a:r>
              <a:rPr lang="en-US" altLang="zh-CN" sz="1400" dirty="0" smtClean="0"/>
              <a:t>, S_IRUGO); 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1-3-1 </a:t>
            </a:r>
            <a:r>
              <a:rPr lang="zh-CN" altLang="en-US" dirty="0" smtClean="0"/>
              <a:t>设备驱动的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模块也可以拥有参数数组</a:t>
            </a:r>
            <a:endParaRPr lang="en-US" altLang="zh-CN" sz="2800" b="1" dirty="0" smtClean="0"/>
          </a:p>
          <a:p>
            <a:pPr lvl="1"/>
            <a:r>
              <a:rPr lang="zh-CN" altLang="en-US" dirty="0" smtClean="0"/>
              <a:t>形式为“</a:t>
            </a:r>
            <a:r>
              <a:rPr lang="en-US" altLang="zh-CN" dirty="0" err="1" smtClean="0"/>
              <a:t>module_param_array</a:t>
            </a:r>
            <a:r>
              <a:rPr lang="zh-CN" altLang="en-US" dirty="0" smtClean="0"/>
              <a:t>（数组名，数组类型，数组长，参数读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写权限）”。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</a:t>
            </a:r>
            <a:r>
              <a:rPr lang="en-US" altLang="zh-CN" dirty="0" err="1" smtClean="0"/>
              <a:t>insmod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modprobe</a:t>
            </a:r>
            <a:r>
              <a:rPr lang="zh-CN" altLang="en-US" dirty="0" smtClean="0"/>
              <a:t>命令时，应使用逗号分隔输入的数组元素</a:t>
            </a:r>
            <a:endParaRPr lang="en-US" altLang="zh-CN" dirty="0" smtClean="0"/>
          </a:p>
          <a:p>
            <a:endParaRPr lang="en-US" altLang="zh-CN" sz="2800" b="1" dirty="0" smtClean="0"/>
          </a:p>
          <a:p>
            <a:r>
              <a:rPr lang="zh-CN" altLang="en-US" sz="2800" b="1" dirty="0" smtClean="0"/>
              <a:t>装载模块时改变参数：</a:t>
            </a:r>
            <a:endParaRPr lang="en-US" altLang="zh-CN" sz="2800" b="1" dirty="0" smtClean="0"/>
          </a:p>
          <a:p>
            <a:pPr lvl="1"/>
            <a:r>
              <a:rPr lang="zh-CN" altLang="en-US" b="1" dirty="0" smtClean="0"/>
              <a:t>可通过</a:t>
            </a:r>
            <a:r>
              <a:rPr lang="en-US" altLang="zh-CN" b="1" dirty="0" err="1" smtClean="0"/>
              <a:t>insmod</a:t>
            </a:r>
            <a:r>
              <a:rPr lang="zh-CN" altLang="en-US" b="1" dirty="0" smtClean="0"/>
              <a:t>或</a:t>
            </a:r>
            <a:r>
              <a:rPr lang="en-US" altLang="zh-CN" b="1" dirty="0" err="1" smtClean="0"/>
              <a:t>modprobe</a:t>
            </a:r>
            <a:endParaRPr lang="en-US" altLang="zh-CN" b="1" dirty="0" smtClean="0"/>
          </a:p>
          <a:p>
            <a:pPr lvl="1"/>
            <a:r>
              <a:rPr lang="en-US" altLang="zh-CN" dirty="0" err="1" smtClean="0"/>
              <a:t>insmod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hello_ext.ko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howmany</a:t>
            </a:r>
            <a:r>
              <a:rPr lang="en-US" altLang="zh-CN" dirty="0" smtClean="0"/>
              <a:t>=5 whom="Students" </a:t>
            </a:r>
          </a:p>
          <a:p>
            <a:pPr lvl="1"/>
            <a:r>
              <a:rPr lang="en-US" altLang="zh-CN" dirty="0" err="1" smtClean="0"/>
              <a:t>modprobe</a:t>
            </a:r>
            <a:r>
              <a:rPr lang="zh-CN" altLang="en-US" dirty="0" smtClean="0"/>
              <a:t>也可以从它的配置文件</a:t>
            </a:r>
            <a:r>
              <a:rPr lang="en-US" altLang="zh-CN" dirty="0" smtClean="0"/>
              <a:t>(/etc/</a:t>
            </a:r>
            <a:r>
              <a:rPr lang="en-US" altLang="zh-CN" dirty="0" err="1" smtClean="0"/>
              <a:t>modprobe.conf</a:t>
            </a:r>
            <a:r>
              <a:rPr lang="en-US" altLang="zh-CN" dirty="0" smtClean="0"/>
              <a:t>)</a:t>
            </a:r>
            <a:r>
              <a:rPr lang="zh-CN" altLang="en-US" dirty="0" smtClean="0"/>
              <a:t>读取参数的值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22145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1.3.1 </a:t>
            </a:r>
            <a:r>
              <a:rPr lang="zh-CN" altLang="en-US" smtClean="0"/>
              <a:t>设备驱动的</a:t>
            </a:r>
            <a:r>
              <a:rPr lang="en-US" altLang="zh-CN" smtClean="0"/>
              <a:t>Hello World</a:t>
            </a:r>
            <a:r>
              <a:rPr lang="zh-CN" altLang="en-US" smtClean="0"/>
              <a:t>模块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412875"/>
            <a:ext cx="7772400" cy="4724400"/>
          </a:xfrm>
        </p:spPr>
        <p:txBody>
          <a:bodyPr/>
          <a:lstStyle/>
          <a:p>
            <a:r>
              <a:rPr lang="zh-CN" altLang="en-US" sz="2800" b="1" dirty="0" smtClean="0"/>
              <a:t>模块导出符号</a:t>
            </a:r>
            <a:endParaRPr lang="en-US" altLang="zh-CN" sz="2800" b="1" dirty="0" smtClean="0"/>
          </a:p>
          <a:p>
            <a:pPr lvl="1"/>
            <a:r>
              <a:rPr lang="en-US" altLang="zh-CN" dirty="0" smtClean="0"/>
              <a:t>EXPORT_SYMBOL(name);</a:t>
            </a:r>
          </a:p>
          <a:p>
            <a:pPr lvl="1"/>
            <a:r>
              <a:rPr lang="en-US" altLang="zh-CN" dirty="0" smtClean="0"/>
              <a:t>EXPORT_SYMBOL_GPL(name); </a:t>
            </a:r>
          </a:p>
          <a:p>
            <a:pPr>
              <a:buFontTx/>
              <a:buNone/>
            </a:pPr>
            <a:endParaRPr lang="zh-CN" altLang="en-US" sz="2800" dirty="0" smtClean="0"/>
          </a:p>
          <a:p>
            <a:pPr>
              <a:buFontTx/>
              <a:buNone/>
            </a:pPr>
            <a:endParaRPr lang="zh-CN" altLang="en-US" sz="1600" dirty="0" smtClean="0"/>
          </a:p>
          <a:p>
            <a:pPr>
              <a:buFontTx/>
              <a:buNone/>
            </a:pPr>
            <a:r>
              <a:rPr lang="en-US" altLang="zh-CN" sz="1600" b="1" dirty="0" smtClean="0"/>
              <a:t>	</a:t>
            </a:r>
            <a:endParaRPr lang="zh-CN" altLang="en-US" sz="1600" b="1" dirty="0" smtClean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684213" y="2924175"/>
            <a:ext cx="2232025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 bwMode="auto">
          <a:xfrm>
            <a:off x="1500166" y="2285992"/>
            <a:ext cx="4000528" cy="428628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6215074" y="2143116"/>
            <a:ext cx="2357454" cy="923330"/>
          </a:xfrm>
          <a:prstGeom prst="wedgeRectCallout">
            <a:avLst>
              <a:gd name="adj1" fmla="val -78322"/>
              <a:gd name="adj2" fmla="val -25922"/>
            </a:avLst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dirty="0" smtClean="0"/>
              <a:t>_GPL </a:t>
            </a:r>
            <a:r>
              <a:rPr lang="zh-CN" altLang="en-US" dirty="0" smtClean="0"/>
              <a:t>版本的宏定义的导出符号只能对 </a:t>
            </a:r>
            <a:r>
              <a:rPr lang="en-US" altLang="zh-CN" dirty="0" smtClean="0"/>
              <a:t>GPL </a:t>
            </a:r>
            <a:r>
              <a:rPr lang="zh-CN" altLang="en-US" dirty="0" smtClean="0"/>
              <a:t>许可的模块可用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" name="横卷形 6"/>
          <p:cNvSpPr/>
          <p:nvPr/>
        </p:nvSpPr>
        <p:spPr bwMode="auto">
          <a:xfrm>
            <a:off x="1428728" y="3571876"/>
            <a:ext cx="4929222" cy="1104245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400" dirty="0" smtClean="0"/>
              <a:t>符号必须在模块文件的全局部分导出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不能在函数中导出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1-3-1 </a:t>
            </a:r>
            <a:r>
              <a:rPr lang="zh-CN" altLang="en-US" dirty="0" smtClean="0"/>
              <a:t>设备驱动的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模块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571612"/>
            <a:ext cx="7915276" cy="4214842"/>
          </a:xfrm>
        </p:spPr>
        <p:txBody>
          <a:bodyPr/>
          <a:lstStyle/>
          <a:p>
            <a:r>
              <a:rPr lang="zh-CN" altLang="en-US" sz="2800" b="1" dirty="0" smtClean="0"/>
              <a:t>模块声明与描述</a:t>
            </a:r>
            <a:r>
              <a:rPr lang="zh-CN" altLang="en-US" sz="2800" dirty="0" smtClean="0"/>
              <a:t> </a:t>
            </a:r>
            <a:endParaRPr lang="zh-CN" altLang="en-US" sz="1800" b="1" dirty="0" smtClean="0"/>
          </a:p>
          <a:p>
            <a:pPr>
              <a:buFontTx/>
              <a:buNone/>
            </a:pPr>
            <a:endParaRPr lang="en-US" altLang="zh-CN" sz="1600" dirty="0" smtClean="0"/>
          </a:p>
          <a:p>
            <a:pPr>
              <a:buFontTx/>
              <a:buNone/>
            </a:pPr>
            <a:r>
              <a:rPr lang="en-US" altLang="zh-CN" sz="2000" dirty="0" smtClean="0"/>
              <a:t>MODULE_AUTHOR(author); ---</a:t>
            </a:r>
            <a:r>
              <a:rPr lang="zh-CN" altLang="en-US" sz="2000" dirty="0" smtClean="0"/>
              <a:t>声明模块的作者 </a:t>
            </a:r>
            <a:endParaRPr lang="en-US" altLang="zh-CN" sz="2000" dirty="0" smtClean="0"/>
          </a:p>
          <a:p>
            <a:pPr>
              <a:buFontTx/>
              <a:buNone/>
            </a:pP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MODULE_DESCRIPTION(description); ---</a:t>
            </a:r>
            <a:r>
              <a:rPr lang="zh-CN" altLang="en-US" sz="2000" dirty="0" smtClean="0"/>
              <a:t>声明模块的描述</a:t>
            </a:r>
          </a:p>
          <a:p>
            <a:pPr>
              <a:buFontTx/>
              <a:buNone/>
            </a:pP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MODULE_VERSION(</a:t>
            </a:r>
            <a:r>
              <a:rPr lang="en-US" altLang="zh-CN" sz="2000" dirty="0" err="1" smtClean="0"/>
              <a:t>version_string</a:t>
            </a:r>
            <a:r>
              <a:rPr lang="en-US" altLang="zh-CN" sz="2000" dirty="0" smtClean="0"/>
              <a:t>); ---</a:t>
            </a:r>
            <a:r>
              <a:rPr lang="zh-CN" altLang="en-US" sz="2000" dirty="0" smtClean="0"/>
              <a:t>声明模块的版本 </a:t>
            </a:r>
          </a:p>
          <a:p>
            <a:pPr>
              <a:buFontTx/>
              <a:buNone/>
            </a:pP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MODULE_DEVICE_TABLE(</a:t>
            </a:r>
            <a:r>
              <a:rPr lang="en-US" altLang="zh-CN" sz="2000" dirty="0" err="1" smtClean="0"/>
              <a:t>table_info</a:t>
            </a:r>
            <a:r>
              <a:rPr lang="en-US" altLang="zh-CN" sz="2000" dirty="0" smtClean="0"/>
              <a:t>); ---</a:t>
            </a:r>
            <a:r>
              <a:rPr lang="zh-CN" altLang="en-US" sz="2000" dirty="0" smtClean="0"/>
              <a:t>声明模块的设备表</a:t>
            </a:r>
          </a:p>
          <a:p>
            <a:pPr>
              <a:buFontTx/>
              <a:buNone/>
            </a:pP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MODULE_ALIAS(</a:t>
            </a:r>
            <a:r>
              <a:rPr lang="en-US" altLang="zh-CN" sz="2000" dirty="0" err="1" smtClean="0"/>
              <a:t>alternate_name</a:t>
            </a:r>
            <a:r>
              <a:rPr lang="en-US" altLang="zh-CN" sz="2000" dirty="0" smtClean="0"/>
              <a:t>); ---</a:t>
            </a:r>
            <a:r>
              <a:rPr lang="zh-CN" altLang="en-US" sz="2000" dirty="0" smtClean="0"/>
              <a:t>声明模块的别名</a:t>
            </a:r>
          </a:p>
          <a:p>
            <a:pPr>
              <a:buFontTx/>
              <a:buNone/>
            </a:pPr>
            <a:endParaRPr lang="en-US" altLang="zh-CN" sz="1600" dirty="0" smtClean="0"/>
          </a:p>
          <a:p>
            <a:pPr>
              <a:buFontTx/>
              <a:buNone/>
            </a:pPr>
            <a:endParaRPr lang="zh-CN" altLang="en-US" sz="1600" dirty="0" smtClean="0"/>
          </a:p>
          <a:p>
            <a:pPr>
              <a:buFontTx/>
              <a:buNone/>
            </a:pPr>
            <a:r>
              <a:rPr lang="en-US" altLang="zh-CN" sz="1600" b="1" dirty="0" smtClean="0"/>
              <a:t>	</a:t>
            </a:r>
            <a:endParaRPr lang="zh-CN" altLang="en-US" sz="1600" b="1" dirty="0" smtClean="0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684213" y="2924175"/>
            <a:ext cx="2232025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1-3-1 </a:t>
            </a:r>
            <a:r>
              <a:rPr lang="zh-CN" altLang="en-US" dirty="0" smtClean="0"/>
              <a:t>设备驱动的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模块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125538"/>
            <a:ext cx="8137525" cy="52562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b="1" dirty="0" smtClean="0"/>
              <a:t>模块的使用计数</a:t>
            </a:r>
            <a:endParaRPr lang="en-US" altLang="zh-CN" sz="2800" b="1" dirty="0" smtClean="0"/>
          </a:p>
          <a:p>
            <a:pPr lvl="1">
              <a:lnSpc>
                <a:spcPct val="80000"/>
              </a:lnSpc>
            </a:pPr>
            <a:r>
              <a:rPr lang="en-US" altLang="zh-CN" b="1" dirty="0" smtClean="0"/>
              <a:t> Linux2.4</a:t>
            </a:r>
            <a:r>
              <a:rPr lang="zh-CN" altLang="en-US" b="1" dirty="0" smtClean="0"/>
              <a:t>内核</a:t>
            </a:r>
            <a:endParaRPr lang="en-US" altLang="zh-CN" b="1" dirty="0" smtClean="0"/>
          </a:p>
          <a:p>
            <a:pPr lvl="2">
              <a:lnSpc>
                <a:spcPct val="80000"/>
              </a:lnSpc>
            </a:pPr>
            <a:r>
              <a:rPr lang="en-US" altLang="zh-CN" sz="1800" dirty="0" smtClean="0"/>
              <a:t>MOD_INC_USE_COUNT</a:t>
            </a:r>
            <a:r>
              <a:rPr lang="zh-CN" altLang="en-US" sz="1800" dirty="0" smtClean="0"/>
              <a:t>（加一计数）</a:t>
            </a:r>
            <a:endParaRPr lang="en-US" altLang="zh-CN" sz="1800" dirty="0" smtClean="0"/>
          </a:p>
          <a:p>
            <a:pPr lvl="2">
              <a:lnSpc>
                <a:spcPct val="80000"/>
              </a:lnSpc>
            </a:pPr>
            <a:r>
              <a:rPr lang="en-US" altLang="zh-CN" sz="1800" dirty="0" smtClean="0"/>
              <a:t> MOD_DEC_USE_COUNT</a:t>
            </a:r>
            <a:r>
              <a:rPr lang="zh-CN" altLang="en-US" sz="1800" dirty="0" smtClean="0"/>
              <a:t>（减一计数）</a:t>
            </a:r>
            <a:endParaRPr lang="en-US" altLang="zh-CN" sz="1800" dirty="0" smtClean="0"/>
          </a:p>
          <a:p>
            <a:pPr lvl="1">
              <a:lnSpc>
                <a:spcPct val="80000"/>
              </a:lnSpc>
            </a:pPr>
            <a:r>
              <a:rPr lang="en-US" altLang="zh-CN" b="1" dirty="0" smtClean="0"/>
              <a:t>Linux2.6</a:t>
            </a:r>
            <a:r>
              <a:rPr lang="zh-CN" altLang="en-US" b="1" dirty="0" smtClean="0"/>
              <a:t>内核中</a:t>
            </a:r>
            <a:endParaRPr lang="en-US" altLang="zh-CN" b="1" dirty="0" smtClean="0"/>
          </a:p>
          <a:p>
            <a:pPr lvl="2">
              <a:lnSpc>
                <a:spcPct val="80000"/>
              </a:lnSpc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try_module_get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module *module);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module_put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module *module);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1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b="1" dirty="0" smtClean="0"/>
              <a:t>	</a:t>
            </a:r>
            <a:endParaRPr lang="zh-CN" altLang="en-US" sz="1400" b="1" dirty="0" smtClean="0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684213" y="2924175"/>
            <a:ext cx="2232025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1071538" y="3854959"/>
            <a:ext cx="6929486" cy="2044898"/>
          </a:xfrm>
          <a:prstGeom prst="horizontalScroll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000" b="0" dirty="0" smtClean="0"/>
              <a:t>在</a:t>
            </a:r>
            <a:r>
              <a:rPr lang="en-US" altLang="zh-CN" sz="2000" b="0" dirty="0" smtClean="0"/>
              <a:t>Linux2.6</a:t>
            </a:r>
            <a:r>
              <a:rPr lang="zh-CN" altLang="en-US" sz="2000" b="0" dirty="0" smtClean="0"/>
              <a:t>内核下，对于设备驱动工程师而言，很少需要</a:t>
            </a:r>
            <a:endParaRPr lang="en-US" altLang="zh-CN" sz="2000" b="0" dirty="0" smtClean="0"/>
          </a:p>
          <a:p>
            <a:pPr algn="l">
              <a:lnSpc>
                <a:spcPct val="80000"/>
              </a:lnSpc>
            </a:pPr>
            <a:r>
              <a:rPr lang="zh-CN" altLang="en-US" sz="2000" b="0" dirty="0" smtClean="0"/>
              <a:t>亲自调用</a:t>
            </a:r>
            <a:r>
              <a:rPr lang="en-US" altLang="zh-CN" sz="2000" b="0" dirty="0" err="1" smtClean="0"/>
              <a:t>try_module_get</a:t>
            </a:r>
            <a:r>
              <a:rPr lang="en-US" altLang="zh-CN" sz="2000" b="0" dirty="0" smtClean="0"/>
              <a:t>()</a:t>
            </a:r>
            <a:r>
              <a:rPr lang="zh-CN" altLang="en-US" sz="2000" b="0" dirty="0" smtClean="0"/>
              <a:t>和</a:t>
            </a:r>
            <a:r>
              <a:rPr lang="en-US" altLang="zh-CN" sz="2000" b="0" dirty="0" err="1" smtClean="0"/>
              <a:t>module_put</a:t>
            </a:r>
            <a:r>
              <a:rPr lang="en-US" altLang="zh-CN" sz="2000" b="0" dirty="0" smtClean="0"/>
              <a:t>()</a:t>
            </a:r>
            <a:r>
              <a:rPr lang="zh-CN" altLang="en-US" sz="2000" b="0" dirty="0" smtClean="0"/>
              <a:t>，因为模块的</a:t>
            </a:r>
            <a:endParaRPr lang="en-US" altLang="zh-CN" sz="2000" b="0" dirty="0" smtClean="0"/>
          </a:p>
          <a:p>
            <a:pPr algn="l">
              <a:lnSpc>
                <a:spcPct val="80000"/>
              </a:lnSpc>
            </a:pPr>
            <a:r>
              <a:rPr lang="zh-CN" altLang="en-US" sz="2000" b="0" dirty="0" smtClean="0"/>
              <a:t>计数管理由内核里更底层的代码（如总线驱动或是此类设</a:t>
            </a:r>
            <a:endParaRPr lang="en-US" altLang="zh-CN" sz="2000" b="0" dirty="0" smtClean="0"/>
          </a:p>
          <a:p>
            <a:pPr algn="l">
              <a:lnSpc>
                <a:spcPct val="80000"/>
              </a:lnSpc>
            </a:pPr>
            <a:r>
              <a:rPr lang="zh-CN" altLang="en-US" sz="2000" b="0" dirty="0" smtClean="0"/>
              <a:t>备共用的核心模块）来实现，从而简化了设备驱动的开发</a:t>
            </a:r>
            <a:endParaRPr lang="en-US" altLang="zh-CN" sz="20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62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1-3-2 </a:t>
            </a:r>
            <a:r>
              <a:rPr lang="zh-CN" altLang="en-US" dirty="0" smtClean="0"/>
              <a:t>内核驱动模块与应用程序对比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125538"/>
            <a:ext cx="8137525" cy="5256212"/>
          </a:xfrm>
        </p:spPr>
        <p:txBody>
          <a:bodyPr/>
          <a:lstStyle/>
          <a:p>
            <a:r>
              <a:rPr lang="zh-CN" altLang="en-US" sz="2800" b="1" dirty="0" smtClean="0"/>
              <a:t>应用程序是一个进程</a:t>
            </a:r>
            <a:endParaRPr lang="en-US" altLang="zh-CN" sz="2800" b="1" dirty="0" smtClean="0"/>
          </a:p>
          <a:p>
            <a:pPr lvl="1"/>
            <a:r>
              <a:rPr lang="zh-CN" altLang="en-US" dirty="0" smtClean="0"/>
              <a:t>编程从主函数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（）开始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主函数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返回即是进程结束</a:t>
            </a:r>
          </a:p>
          <a:p>
            <a:r>
              <a:rPr lang="zh-CN" altLang="en-US" sz="2800" b="1" dirty="0" smtClean="0"/>
              <a:t>驱动程序是一系列内核函数</a:t>
            </a:r>
            <a:endParaRPr lang="en-US" altLang="zh-CN" sz="2800" b="1" dirty="0" smtClean="0"/>
          </a:p>
          <a:p>
            <a:pPr lvl="1"/>
            <a:r>
              <a:rPr lang="zh-CN" altLang="en-US" dirty="0" smtClean="0"/>
              <a:t>驱动程序向内核添加了一些函数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是内核的一部分</a:t>
            </a:r>
            <a:endParaRPr lang="en-US" altLang="zh-CN" dirty="0" smtClean="0"/>
          </a:p>
          <a:p>
            <a:pPr lvl="2"/>
            <a:r>
              <a:rPr lang="en-US" altLang="zh-CN" sz="1800" dirty="0" smtClean="0"/>
              <a:t>Open</a:t>
            </a:r>
            <a:r>
              <a:rPr lang="zh-CN" altLang="en-US" sz="1800" dirty="0" smtClean="0"/>
              <a:t>（）</a:t>
            </a:r>
            <a:endParaRPr lang="en-US" altLang="zh-CN" sz="1800" dirty="0" smtClean="0"/>
          </a:p>
          <a:p>
            <a:pPr lvl="2"/>
            <a:r>
              <a:rPr lang="en-US" altLang="zh-CN" sz="1800" dirty="0" smtClean="0"/>
              <a:t>Release</a:t>
            </a:r>
            <a:r>
              <a:rPr lang="zh-CN" altLang="en-US" sz="1800" dirty="0" smtClean="0"/>
              <a:t>（）</a:t>
            </a:r>
            <a:endParaRPr lang="en-US" altLang="zh-CN" sz="1800" dirty="0" smtClean="0"/>
          </a:p>
          <a:p>
            <a:pPr lvl="2"/>
            <a:r>
              <a:rPr lang="en-US" altLang="zh-CN" sz="1800" dirty="0" smtClean="0"/>
              <a:t>Read</a:t>
            </a:r>
            <a:r>
              <a:rPr lang="zh-CN" altLang="en-US" sz="1800" dirty="0" smtClean="0"/>
              <a:t>（）</a:t>
            </a:r>
            <a:endParaRPr lang="en-US" altLang="zh-CN" sz="1800" dirty="0" smtClean="0"/>
          </a:p>
          <a:p>
            <a:pPr lvl="2"/>
            <a:r>
              <a:rPr lang="en-US" altLang="zh-CN" sz="1800" dirty="0" smtClean="0"/>
              <a:t>Write</a:t>
            </a:r>
            <a:r>
              <a:rPr lang="zh-CN" altLang="en-US" sz="1800" dirty="0" smtClean="0"/>
              <a:t>（）</a:t>
            </a:r>
            <a:endParaRPr lang="en-US" altLang="zh-CN" sz="1800" dirty="0" smtClean="0"/>
          </a:p>
          <a:p>
            <a:pPr lvl="1"/>
            <a:r>
              <a:rPr lang="zh-CN" altLang="en-US" dirty="0" smtClean="0"/>
              <a:t>这些函数由内核在适当的时候来调用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这些函数可以用来完成硬件访问等操作</a:t>
            </a:r>
          </a:p>
          <a:p>
            <a:pPr>
              <a:buFontTx/>
              <a:buNone/>
            </a:pPr>
            <a:endParaRPr lang="zh-CN" altLang="en-US" sz="1800" dirty="0" smtClean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684213" y="2924175"/>
            <a:ext cx="2232025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626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1-3-3 </a:t>
            </a:r>
            <a:r>
              <a:rPr lang="zh-CN" altLang="en-US" dirty="0" smtClean="0"/>
              <a:t>编译和装载驱动模块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125538"/>
            <a:ext cx="8137525" cy="2589214"/>
          </a:xfrm>
          <a:gradFill flip="none" rotWithShape="1">
            <a:gsLst>
              <a:gs pos="4200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Tx/>
              <a:buNone/>
            </a:pPr>
            <a:r>
              <a:rPr lang="zh-CN" altLang="en-US" b="1" dirty="0" smtClean="0"/>
              <a:t>编译模块</a:t>
            </a:r>
          </a:p>
          <a:p>
            <a:r>
              <a:rPr lang="en-US" altLang="zh-CN" sz="1600" dirty="0" err="1" smtClean="0"/>
              <a:t>ifneq</a:t>
            </a:r>
            <a:r>
              <a:rPr lang="en-US" altLang="zh-CN" sz="1600" dirty="0" smtClean="0"/>
              <a:t> ($(KERNELRELEASE),) 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600" dirty="0" smtClean="0"/>
              <a:t>      </a:t>
            </a:r>
            <a:r>
              <a:rPr lang="en-US" altLang="zh-CN" sz="1600" dirty="0" err="1" smtClean="0"/>
              <a:t>obj</a:t>
            </a:r>
            <a:r>
              <a:rPr lang="en-US" altLang="zh-CN" sz="1600" dirty="0" smtClean="0"/>
              <a:t>-m := </a:t>
            </a:r>
            <a:r>
              <a:rPr lang="en-US" altLang="zh-CN" sz="1600" dirty="0" err="1" smtClean="0"/>
              <a:t>hello.o</a:t>
            </a:r>
            <a:r>
              <a:rPr lang="en-US" altLang="zh-CN" sz="1600" dirty="0" smtClean="0"/>
              <a:t> 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600" dirty="0" smtClean="0"/>
              <a:t>      else 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600" dirty="0" smtClean="0"/>
              <a:t>     KERNELDIR ?= /lib/modules/$(shell </a:t>
            </a:r>
            <a:r>
              <a:rPr lang="en-US" altLang="zh-CN" sz="1600" dirty="0" err="1" smtClean="0"/>
              <a:t>uname</a:t>
            </a:r>
            <a:r>
              <a:rPr lang="en-US" altLang="zh-CN" sz="1600" dirty="0" smtClean="0"/>
              <a:t> -r)/build PWD := $(shell </a:t>
            </a:r>
            <a:r>
              <a:rPr lang="en-US" altLang="zh-CN" sz="1600" dirty="0" err="1" smtClean="0"/>
              <a:t>pwd</a:t>
            </a:r>
            <a:r>
              <a:rPr lang="en-US" altLang="zh-CN" sz="1600" dirty="0" smtClean="0"/>
              <a:t>) 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600" dirty="0" smtClean="0"/>
              <a:t>     default: 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600" dirty="0" smtClean="0"/>
              <a:t>     $(MAKE) -C $(KERNELDIR) M=$(PWD) modules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600" dirty="0" smtClean="0"/>
              <a:t>     </a:t>
            </a:r>
            <a:r>
              <a:rPr lang="en-US" altLang="zh-CN" sz="1600" dirty="0" err="1" smtClean="0"/>
              <a:t>endif</a:t>
            </a:r>
            <a:r>
              <a:rPr lang="en-US" altLang="zh-CN" sz="1600" dirty="0" smtClean="0"/>
              <a:t> 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zh-CN" altLang="en-US" sz="1600" dirty="0" smtClean="0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684213" y="2924175"/>
            <a:ext cx="2232025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5752" y="4143380"/>
            <a:ext cx="8643966" cy="1615827"/>
          </a:xfrm>
          <a:prstGeom prst="rect">
            <a:avLst/>
          </a:prstGeom>
          <a:gradFill flip="none" rotWithShape="1">
            <a:gsLst>
              <a:gs pos="5300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None/>
            </a:pPr>
            <a:r>
              <a:rPr lang="zh-CN" altLang="en-US" dirty="0" smtClean="0"/>
              <a:t>如果我们想由两个源文件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file1.c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file2.c )</a:t>
            </a:r>
            <a:r>
              <a:rPr lang="zh-CN" altLang="en-US" dirty="0" smtClean="0"/>
              <a:t>构造出一个名称为</a:t>
            </a:r>
            <a:r>
              <a:rPr lang="en-US" altLang="zh-CN" dirty="0" err="1" smtClean="0"/>
              <a:t>module.ko</a:t>
            </a:r>
            <a:r>
              <a:rPr lang="zh-CN" altLang="en-US" dirty="0" smtClean="0"/>
              <a:t>的模块</a:t>
            </a:r>
            <a:r>
              <a:rPr lang="en-US" altLang="zh-CN" dirty="0" smtClean="0"/>
              <a:t>,</a:t>
            </a:r>
          </a:p>
          <a:p>
            <a:pPr algn="l">
              <a:buFontTx/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则正确的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可如下编写</a:t>
            </a:r>
            <a:r>
              <a:rPr lang="en-US" altLang="zh-CN" dirty="0" smtClean="0"/>
              <a:t>: </a:t>
            </a:r>
          </a:p>
          <a:p>
            <a:pPr algn="l">
              <a:buFontTx/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-m := </a:t>
            </a:r>
            <a:r>
              <a:rPr lang="en-US" altLang="zh-CN" dirty="0" err="1" smtClean="0"/>
              <a:t>module.o</a:t>
            </a:r>
            <a:endParaRPr lang="en-US" altLang="zh-CN" dirty="0" smtClean="0"/>
          </a:p>
          <a:p>
            <a:pPr algn="l">
              <a:buFontTx/>
              <a:buNone/>
            </a:pPr>
            <a:r>
              <a:rPr lang="en-US" altLang="zh-CN" dirty="0" smtClean="0"/>
              <a:t>     module-</a:t>
            </a:r>
            <a:r>
              <a:rPr lang="en-US" altLang="zh-CN" dirty="0" err="1" smtClean="0"/>
              <a:t>objs</a:t>
            </a:r>
            <a:r>
              <a:rPr lang="en-US" altLang="zh-CN" dirty="0" smtClean="0"/>
              <a:t> := file1.o file2.o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课程结构图</a:t>
            </a:r>
          </a:p>
        </p:txBody>
      </p:sp>
      <p:graphicFrame>
        <p:nvGraphicFramePr>
          <p:cNvPr id="502250" name="Group 490"/>
          <p:cNvGraphicFramePr>
            <a:graphicFrameLocks noGrp="1"/>
          </p:cNvGraphicFramePr>
          <p:nvPr>
            <p:ph type="tbl" idx="1"/>
          </p:nvPr>
        </p:nvGraphicFramePr>
        <p:xfrm>
          <a:off x="250825" y="1484313"/>
          <a:ext cx="8393140" cy="3728950"/>
        </p:xfrm>
        <a:graphic>
          <a:graphicData uri="http://schemas.openxmlformats.org/drawingml/2006/table">
            <a:tbl>
              <a:tblPr/>
              <a:tblGrid>
                <a:gridCol w="2169785"/>
                <a:gridCol w="2328039"/>
                <a:gridCol w="2253822"/>
                <a:gridCol w="1641494"/>
              </a:tblGrid>
              <a:tr h="8089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Linux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字符设备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驱动程序开发 </a:t>
                      </a: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CCFF">
                            <a:alpha val="81000"/>
                          </a:srgbClr>
                        </a:gs>
                        <a:gs pos="50000">
                          <a:schemeClr val="bg1"/>
                        </a:gs>
                        <a:gs pos="100000">
                          <a:srgbClr val="CCCCFF">
                            <a:alpha val="81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Linux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块设备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驱动程序开发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CCFF">
                            <a:alpha val="81000"/>
                          </a:srgbClr>
                        </a:gs>
                        <a:gs pos="50000">
                          <a:schemeClr val="bg1"/>
                        </a:gs>
                        <a:gs pos="100000">
                          <a:srgbClr val="CCCCFF">
                            <a:alpha val="81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Linux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网络设备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驱动程序开发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CCFF">
                            <a:alpha val="81000"/>
                          </a:srgbClr>
                        </a:gs>
                        <a:gs pos="50000">
                          <a:schemeClr val="bg1"/>
                        </a:gs>
                        <a:gs pos="100000">
                          <a:srgbClr val="CCCCFF">
                            <a:alpha val="81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Linux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下显示设备驱动程序开发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CCFF">
                            <a:alpha val="81000"/>
                          </a:srgbClr>
                        </a:gs>
                        <a:gs pos="50000">
                          <a:schemeClr val="bg1"/>
                        </a:gs>
                        <a:gs pos="100000">
                          <a:srgbClr val="CCCCFF">
                            <a:alpha val="81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2707357">
                <a:tc>
                  <a:txBody>
                    <a:bodyPr/>
                    <a:lstStyle/>
                    <a:p>
                      <a:pPr marL="0" marR="0" lvl="0" indent="66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1.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驱动程序概述</a:t>
                      </a:r>
                    </a:p>
                    <a:p>
                      <a:pPr marL="0" marR="0" lvl="0" indent="66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字符驱动程序</a:t>
                      </a:r>
                    </a:p>
                    <a:p>
                      <a:pPr marL="0" marR="0" lvl="0" indent="66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3.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时钟与中断</a:t>
                      </a:r>
                    </a:p>
                    <a:p>
                      <a:pPr marL="0" marR="0" lvl="0" indent="66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4.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并发和竞态</a:t>
                      </a:r>
                    </a:p>
                    <a:p>
                      <a:pPr marL="0" marR="0" lvl="0" indent="66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5.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内存管理</a:t>
                      </a:r>
                    </a:p>
                    <a:p>
                      <a:pPr marL="0" marR="0" lvl="0" indent="66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6.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阻塞和非阻塞型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I/O </a:t>
                      </a:r>
                    </a:p>
                    <a:p>
                      <a:pPr marL="0" marR="0" lvl="0" indent="66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66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66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（第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1-2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章） 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1.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块设备驱动程序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 Linux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下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MTD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驱动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3. MTD Flash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驱动实例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（第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3-4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章）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1.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网络设备驱</a:t>
                      </a:r>
                    </a:p>
                    <a:p>
                      <a:pPr marL="381000" marR="0" lvl="0" indent="-381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程序结构</a:t>
                      </a:r>
                    </a:p>
                    <a:p>
                      <a:pPr marL="381000" marR="0" lvl="0" indent="-381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网卡驱动程序实例</a:t>
                      </a:r>
                    </a:p>
                    <a:p>
                      <a:pPr marL="381000" marR="0" lvl="0" indent="-381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381000" marR="0" lvl="0" indent="-381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381000" marR="0" lvl="0" indent="-381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381000" marR="0" lvl="0" indent="-381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381000" marR="0" lvl="0" indent="-381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381000" marR="0" lvl="0" indent="-381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（第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章）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1.Framebuffer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驱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动程序结构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驱动实例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（第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6-7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章）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1-3-3 </a:t>
            </a:r>
            <a:r>
              <a:rPr lang="zh-CN" altLang="en-US" dirty="0" smtClean="0"/>
              <a:t>编译和装载驱动模块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125538"/>
            <a:ext cx="8248679" cy="4375164"/>
          </a:xfrm>
        </p:spPr>
        <p:txBody>
          <a:bodyPr/>
          <a:lstStyle/>
          <a:p>
            <a:r>
              <a:rPr lang="zh-CN" altLang="en-US" sz="2800" b="1" dirty="0" smtClean="0"/>
              <a:t>装载模块</a:t>
            </a:r>
            <a:endParaRPr lang="en-US" altLang="zh-CN" sz="2800" b="1" dirty="0" smtClean="0"/>
          </a:p>
          <a:p>
            <a:pPr lvl="1"/>
            <a:r>
              <a:rPr lang="en-US" altLang="zh-CN" dirty="0" err="1" smtClean="0"/>
              <a:t>Insmod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modprobe</a:t>
            </a:r>
            <a:r>
              <a:rPr lang="zh-CN" altLang="en-US" dirty="0" smtClean="0"/>
              <a:t>可以用来装载模块</a:t>
            </a:r>
            <a:endParaRPr lang="en-US" altLang="zh-CN" dirty="0" smtClean="0"/>
          </a:p>
          <a:p>
            <a:endParaRPr lang="en-US" altLang="zh-CN" sz="2800" b="1" dirty="0" smtClean="0"/>
          </a:p>
          <a:p>
            <a:pPr>
              <a:buNone/>
            </a:pP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zh-CN" altLang="en-US" sz="2800" b="1" dirty="0" smtClean="0"/>
              <a:t>卸载模块</a:t>
            </a:r>
            <a:endParaRPr lang="en-US" altLang="zh-CN" sz="2800" b="1" dirty="0" smtClean="0"/>
          </a:p>
          <a:p>
            <a:pPr lvl="1"/>
            <a:r>
              <a:rPr lang="zh-CN" altLang="en-US" dirty="0" smtClean="0"/>
              <a:t>从内核中卸载模块可以用</a:t>
            </a:r>
            <a:r>
              <a:rPr lang="en-US" altLang="zh-CN" dirty="0" err="1" smtClean="0"/>
              <a:t>rmmod</a:t>
            </a:r>
            <a:r>
              <a:rPr lang="zh-CN" altLang="en-US" dirty="0" smtClean="0"/>
              <a:t>工具</a:t>
            </a:r>
            <a:r>
              <a:rPr lang="en-US" altLang="zh-CN" dirty="0" smtClean="0"/>
              <a:t>.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684213" y="2924175"/>
            <a:ext cx="2232025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1142976" y="4429132"/>
            <a:ext cx="5786478" cy="858857"/>
          </a:xfrm>
          <a:prstGeom prst="horizontalScroll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 algn="l"/>
            <a:r>
              <a:rPr lang="zh-CN" altLang="en-US" dirty="0" smtClean="0"/>
              <a:t>注意，如果内核认为该模块任然在使用状态，或者内核被禁止移除该模块，则无法移除该模块。 </a:t>
            </a:r>
          </a:p>
        </p:txBody>
      </p:sp>
      <p:sp>
        <p:nvSpPr>
          <p:cNvPr id="6" name="横卷形 5"/>
          <p:cNvSpPr/>
          <p:nvPr/>
        </p:nvSpPr>
        <p:spPr bwMode="auto">
          <a:xfrm>
            <a:off x="1000100" y="1699593"/>
            <a:ext cx="8215370" cy="2515225"/>
          </a:xfrm>
          <a:prstGeom prst="horizontalScroll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 algn="l"/>
            <a:r>
              <a:rPr lang="en-US" altLang="zh-CN" dirty="0" err="1"/>
              <a:t>Insmod</a:t>
            </a:r>
            <a:r>
              <a:rPr lang="zh-CN" altLang="en-US" dirty="0"/>
              <a:t>和</a:t>
            </a:r>
            <a:r>
              <a:rPr lang="en-US" altLang="zh-CN" dirty="0" err="1"/>
              <a:t>modprobe</a:t>
            </a:r>
            <a:r>
              <a:rPr lang="zh-CN" altLang="en-US" dirty="0"/>
              <a:t>主要区别</a:t>
            </a:r>
            <a:endParaRPr lang="en-US" altLang="zh-CN" dirty="0"/>
          </a:p>
          <a:p>
            <a:pPr lvl="1" algn="l"/>
            <a:r>
              <a:rPr lang="en-US" altLang="zh-CN" dirty="0" err="1" smtClean="0"/>
              <a:t>modprobe</a:t>
            </a:r>
            <a:r>
              <a:rPr lang="zh-CN" altLang="en-US" dirty="0" smtClean="0"/>
              <a:t>会考虑要装载的模块是否引用了一些当前内核不存在的符号。如果有这类引用，</a:t>
            </a:r>
            <a:r>
              <a:rPr lang="en-US" altLang="zh-CN" dirty="0" err="1" smtClean="0"/>
              <a:t>modprobe</a:t>
            </a:r>
            <a:r>
              <a:rPr lang="zh-CN" altLang="en-US" dirty="0" smtClean="0"/>
              <a:t>会在当前模块路径中搜索定义了这些符号的其他模块，并同时将这些模块也装载到内核。如果在这种情况下使用</a:t>
            </a:r>
            <a:r>
              <a:rPr lang="en-US" altLang="zh-CN" dirty="0" err="1" smtClean="0"/>
              <a:t>insmod</a:t>
            </a:r>
            <a:r>
              <a:rPr lang="zh-CN" altLang="en-US" dirty="0" smtClean="0"/>
              <a:t>，该命令则会失败，并在系统日志文件中记录“</a:t>
            </a:r>
            <a:r>
              <a:rPr lang="en-US" altLang="zh-CN" dirty="0" smtClean="0"/>
              <a:t>unresolved symbols</a:t>
            </a:r>
            <a:r>
              <a:rPr lang="zh-CN" altLang="en-US" dirty="0" smtClean="0"/>
              <a:t>（未解析的符号）”消息。 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阶段总结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î"/>
            </a:pPr>
            <a:r>
              <a:rPr lang="en-US" altLang="zh-CN" smtClean="0"/>
              <a:t>Linux</a:t>
            </a:r>
            <a:r>
              <a:rPr lang="zh-CN" altLang="en-US" smtClean="0"/>
              <a:t>驱动模块的基本结构</a:t>
            </a:r>
          </a:p>
          <a:p>
            <a:pPr>
              <a:buFont typeface="Wingdings" pitchFamily="2" charset="2"/>
              <a:buChar char="î"/>
            </a:pPr>
            <a:r>
              <a:rPr lang="en-US" altLang="zh-CN" smtClean="0"/>
              <a:t>Linux</a:t>
            </a:r>
            <a:r>
              <a:rPr lang="zh-CN" altLang="en-US" smtClean="0"/>
              <a:t>驱动模块的编译方法</a:t>
            </a:r>
          </a:p>
          <a:p>
            <a:pPr>
              <a:buFont typeface="Wingdings" pitchFamily="2" charset="2"/>
              <a:buChar char="î"/>
            </a:pPr>
            <a:r>
              <a:rPr lang="en-US" altLang="zh-CN" smtClean="0"/>
              <a:t>Linux</a:t>
            </a:r>
            <a:r>
              <a:rPr lang="zh-CN" altLang="en-US" smtClean="0"/>
              <a:t>驱动模块的装载和卸载方法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27088" y="5876925"/>
            <a:ext cx="2449512" cy="865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本章总结</a:t>
            </a:r>
          </a:p>
        </p:txBody>
      </p:sp>
      <p:sp>
        <p:nvSpPr>
          <p:cNvPr id="497713" name="AutoShape 49"/>
          <p:cNvSpPr>
            <a:spLocks noChangeArrowheads="1"/>
          </p:cNvSpPr>
          <p:nvPr/>
        </p:nvSpPr>
        <p:spPr bwMode="auto">
          <a:xfrm>
            <a:off x="5292725" y="1268413"/>
            <a:ext cx="1871663" cy="563562"/>
          </a:xfrm>
          <a:prstGeom prst="foldedCorner">
            <a:avLst>
              <a:gd name="adj" fmla="val 12500"/>
            </a:avLst>
          </a:prstGeom>
          <a:solidFill>
            <a:schemeClr val="bg2"/>
          </a:solidFill>
          <a:ln w="19050">
            <a:noFill/>
            <a:round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bIns="0" anchor="ctr">
            <a:spAutoFit/>
          </a:bodyPr>
          <a:lstStyle/>
          <a:p>
            <a:pPr algn="l">
              <a:lnSpc>
                <a:spcPct val="80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>
                <a:latin typeface="Arial" charset="0"/>
                <a:ea typeface="楷体_GB2312" pitchFamily="49" charset="-122"/>
              </a:rPr>
              <a:t>Linux</a:t>
            </a:r>
            <a:r>
              <a:rPr lang="zh-CN" altLang="en-US">
                <a:latin typeface="Arial" charset="0"/>
                <a:ea typeface="楷体_GB2312" pitchFamily="49" charset="-122"/>
              </a:rPr>
              <a:t>设备驱动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>
                <a:latin typeface="Arial" charset="0"/>
                <a:ea typeface="楷体_GB2312" pitchFamily="49" charset="-122"/>
              </a:rPr>
              <a:t>  简介和特点</a:t>
            </a:r>
          </a:p>
        </p:txBody>
      </p:sp>
      <p:grpSp>
        <p:nvGrpSpPr>
          <p:cNvPr id="60420" name="Group 66"/>
          <p:cNvGrpSpPr>
            <a:grpSpLocks/>
          </p:cNvGrpSpPr>
          <p:nvPr/>
        </p:nvGrpSpPr>
        <p:grpSpPr bwMode="auto">
          <a:xfrm>
            <a:off x="5219700" y="4533900"/>
            <a:ext cx="454025" cy="1008063"/>
            <a:chOff x="3152" y="2856"/>
            <a:chExt cx="286" cy="635"/>
          </a:xfrm>
        </p:grpSpPr>
        <p:sp>
          <p:nvSpPr>
            <p:cNvPr id="60447" name="Line 67"/>
            <p:cNvSpPr>
              <a:spLocks noChangeShapeType="1"/>
            </p:cNvSpPr>
            <p:nvPr/>
          </p:nvSpPr>
          <p:spPr bwMode="auto">
            <a:xfrm>
              <a:off x="3288" y="2856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8" name="Line 68"/>
            <p:cNvSpPr>
              <a:spLocks noChangeShapeType="1"/>
            </p:cNvSpPr>
            <p:nvPr/>
          </p:nvSpPr>
          <p:spPr bwMode="auto">
            <a:xfrm>
              <a:off x="3288" y="3173"/>
              <a:ext cx="1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9" name="Line 69"/>
            <p:cNvSpPr>
              <a:spLocks noChangeShapeType="1"/>
            </p:cNvSpPr>
            <p:nvPr/>
          </p:nvSpPr>
          <p:spPr bwMode="auto">
            <a:xfrm>
              <a:off x="3288" y="3491"/>
              <a:ext cx="1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0450" name="Line 70"/>
            <p:cNvSpPr>
              <a:spLocks noChangeShapeType="1"/>
            </p:cNvSpPr>
            <p:nvPr/>
          </p:nvSpPr>
          <p:spPr bwMode="auto">
            <a:xfrm>
              <a:off x="3288" y="2856"/>
              <a:ext cx="1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0451" name="Line 71"/>
            <p:cNvSpPr>
              <a:spLocks noChangeShapeType="1"/>
            </p:cNvSpPr>
            <p:nvPr/>
          </p:nvSpPr>
          <p:spPr bwMode="auto">
            <a:xfrm>
              <a:off x="3152" y="317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zh-CN" altLang="en-US"/>
            </a:p>
          </p:txBody>
        </p:sp>
      </p:grpSp>
      <p:sp>
        <p:nvSpPr>
          <p:cNvPr id="497736" name="AutoShape 72"/>
          <p:cNvSpPr>
            <a:spLocks noChangeArrowheads="1"/>
          </p:cNvSpPr>
          <p:nvPr/>
        </p:nvSpPr>
        <p:spPr bwMode="ltGray">
          <a:xfrm>
            <a:off x="3492500" y="1628775"/>
            <a:ext cx="1752600" cy="314325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600" i="1"/>
              <a:t>设备驱动程序简介</a:t>
            </a:r>
            <a:r>
              <a:rPr lang="zh-CN" altLang="en-US"/>
              <a:t> </a:t>
            </a:r>
          </a:p>
        </p:txBody>
      </p:sp>
      <p:sp>
        <p:nvSpPr>
          <p:cNvPr id="497737" name="AutoShape 73"/>
          <p:cNvSpPr>
            <a:spLocks noChangeArrowheads="1"/>
          </p:cNvSpPr>
          <p:nvPr/>
        </p:nvSpPr>
        <p:spPr bwMode="ltGray">
          <a:xfrm>
            <a:off x="466725" y="3068638"/>
            <a:ext cx="2184400" cy="647700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1600"/>
              <a:t>Linux</a:t>
            </a:r>
            <a:r>
              <a:rPr lang="zh-CN" altLang="en-US" sz="1600"/>
              <a:t>驱动程序概述</a:t>
            </a:r>
            <a:r>
              <a:rPr lang="zh-CN" altLang="en-US"/>
              <a:t> </a:t>
            </a:r>
          </a:p>
        </p:txBody>
      </p:sp>
      <p:sp>
        <p:nvSpPr>
          <p:cNvPr id="497738" name="AutoShape 74"/>
          <p:cNvSpPr>
            <a:spLocks noChangeArrowheads="1"/>
          </p:cNvSpPr>
          <p:nvPr/>
        </p:nvSpPr>
        <p:spPr bwMode="ltGray">
          <a:xfrm>
            <a:off x="5795963" y="4318000"/>
            <a:ext cx="2735262" cy="384175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600"/>
              <a:t>设备驱动的</a:t>
            </a:r>
            <a:r>
              <a:rPr lang="en-US" altLang="zh-CN" sz="1600"/>
              <a:t>Hello World</a:t>
            </a:r>
            <a:r>
              <a:rPr lang="zh-CN" altLang="en-US" sz="1600"/>
              <a:t>模块</a:t>
            </a:r>
          </a:p>
        </p:txBody>
      </p:sp>
      <p:sp>
        <p:nvSpPr>
          <p:cNvPr id="497739" name="AutoShape 75"/>
          <p:cNvSpPr>
            <a:spLocks noChangeArrowheads="1"/>
          </p:cNvSpPr>
          <p:nvPr/>
        </p:nvSpPr>
        <p:spPr bwMode="ltGray">
          <a:xfrm>
            <a:off x="5795963" y="4894263"/>
            <a:ext cx="2736850" cy="360362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600"/>
              <a:t>内核驱动模块和应用程序对比</a:t>
            </a:r>
            <a:r>
              <a:rPr lang="zh-CN" altLang="en-US" sz="1600" b="0"/>
              <a:t> </a:t>
            </a:r>
          </a:p>
        </p:txBody>
      </p:sp>
      <p:sp>
        <p:nvSpPr>
          <p:cNvPr id="497740" name="AutoShape 76"/>
          <p:cNvSpPr>
            <a:spLocks noChangeArrowheads="1"/>
          </p:cNvSpPr>
          <p:nvPr/>
        </p:nvSpPr>
        <p:spPr bwMode="ltGray">
          <a:xfrm>
            <a:off x="5795963" y="5397500"/>
            <a:ext cx="2735262" cy="288925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600"/>
              <a:t>编译和装载驱动模块</a:t>
            </a:r>
            <a:r>
              <a:rPr lang="zh-CN" altLang="en-US"/>
              <a:t> </a:t>
            </a:r>
          </a:p>
        </p:txBody>
      </p:sp>
      <p:sp>
        <p:nvSpPr>
          <p:cNvPr id="497741" name="AutoShape 77"/>
          <p:cNvSpPr>
            <a:spLocks noChangeArrowheads="1"/>
          </p:cNvSpPr>
          <p:nvPr/>
        </p:nvSpPr>
        <p:spPr bwMode="ltGray">
          <a:xfrm>
            <a:off x="3419475" y="4868863"/>
            <a:ext cx="1752600" cy="360362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600" i="1"/>
              <a:t>构造和运行模块</a:t>
            </a:r>
            <a:r>
              <a:rPr lang="zh-CN" altLang="en-US"/>
              <a:t> </a:t>
            </a:r>
          </a:p>
        </p:txBody>
      </p:sp>
      <p:sp>
        <p:nvSpPr>
          <p:cNvPr id="497742" name="AutoShape 78"/>
          <p:cNvSpPr>
            <a:spLocks noChangeArrowheads="1"/>
          </p:cNvSpPr>
          <p:nvPr/>
        </p:nvSpPr>
        <p:spPr bwMode="ltGray">
          <a:xfrm>
            <a:off x="3348038" y="3213100"/>
            <a:ext cx="1871662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600" i="1"/>
              <a:t>设备的分类和特点</a:t>
            </a:r>
            <a:r>
              <a:rPr lang="zh-CN" altLang="en-US"/>
              <a:t> </a:t>
            </a:r>
          </a:p>
        </p:txBody>
      </p:sp>
      <p:grpSp>
        <p:nvGrpSpPr>
          <p:cNvPr id="60428" name="Group 79"/>
          <p:cNvGrpSpPr>
            <a:grpSpLocks/>
          </p:cNvGrpSpPr>
          <p:nvPr/>
        </p:nvGrpSpPr>
        <p:grpSpPr bwMode="auto">
          <a:xfrm>
            <a:off x="2627313" y="1773238"/>
            <a:ext cx="731837" cy="3313112"/>
            <a:chOff x="1519" y="1117"/>
            <a:chExt cx="461" cy="2087"/>
          </a:xfrm>
        </p:grpSpPr>
        <p:sp>
          <p:nvSpPr>
            <p:cNvPr id="60442" name="Line 80"/>
            <p:cNvSpPr>
              <a:spLocks noChangeShapeType="1"/>
            </p:cNvSpPr>
            <p:nvPr/>
          </p:nvSpPr>
          <p:spPr bwMode="auto">
            <a:xfrm>
              <a:off x="1791" y="1117"/>
              <a:ext cx="0" cy="20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3" name="Line 81"/>
            <p:cNvSpPr>
              <a:spLocks noChangeShapeType="1"/>
            </p:cNvSpPr>
            <p:nvPr/>
          </p:nvSpPr>
          <p:spPr bwMode="auto">
            <a:xfrm>
              <a:off x="1792" y="1117"/>
              <a:ext cx="1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4" name="Line 82"/>
            <p:cNvSpPr>
              <a:spLocks noChangeShapeType="1"/>
            </p:cNvSpPr>
            <p:nvPr/>
          </p:nvSpPr>
          <p:spPr bwMode="auto">
            <a:xfrm flipV="1">
              <a:off x="1791" y="3203"/>
              <a:ext cx="18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5" name="Line 83"/>
            <p:cNvSpPr>
              <a:spLocks noChangeShapeType="1"/>
            </p:cNvSpPr>
            <p:nvPr/>
          </p:nvSpPr>
          <p:spPr bwMode="auto">
            <a:xfrm>
              <a:off x="1519" y="2160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60446" name="Line 84"/>
            <p:cNvSpPr>
              <a:spLocks noChangeShapeType="1"/>
            </p:cNvSpPr>
            <p:nvPr/>
          </p:nvSpPr>
          <p:spPr bwMode="auto">
            <a:xfrm flipV="1">
              <a:off x="1791" y="2160"/>
              <a:ext cx="18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97749" name="AutoShape 85"/>
          <p:cNvSpPr>
            <a:spLocks noChangeArrowheads="1"/>
          </p:cNvSpPr>
          <p:nvPr/>
        </p:nvSpPr>
        <p:spPr bwMode="ltGray">
          <a:xfrm>
            <a:off x="5795963" y="2662238"/>
            <a:ext cx="2735262" cy="360362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600"/>
              <a:t>字符设备</a:t>
            </a:r>
          </a:p>
        </p:txBody>
      </p:sp>
      <p:sp>
        <p:nvSpPr>
          <p:cNvPr id="497750" name="AutoShape 86"/>
          <p:cNvSpPr>
            <a:spLocks noChangeArrowheads="1"/>
          </p:cNvSpPr>
          <p:nvPr/>
        </p:nvSpPr>
        <p:spPr bwMode="ltGray">
          <a:xfrm>
            <a:off x="5795963" y="3741738"/>
            <a:ext cx="2735262" cy="360362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600"/>
              <a:t>网络设备</a:t>
            </a:r>
          </a:p>
        </p:txBody>
      </p:sp>
      <p:grpSp>
        <p:nvGrpSpPr>
          <p:cNvPr id="60431" name="Group 87"/>
          <p:cNvGrpSpPr>
            <a:grpSpLocks/>
          </p:cNvGrpSpPr>
          <p:nvPr/>
        </p:nvGrpSpPr>
        <p:grpSpPr bwMode="auto">
          <a:xfrm>
            <a:off x="5219700" y="2878138"/>
            <a:ext cx="596900" cy="1079500"/>
            <a:chOff x="3107" y="1117"/>
            <a:chExt cx="376" cy="680"/>
          </a:xfrm>
        </p:grpSpPr>
        <p:sp>
          <p:nvSpPr>
            <p:cNvPr id="60437" name="Line 88"/>
            <p:cNvSpPr>
              <a:spLocks noChangeShapeType="1"/>
            </p:cNvSpPr>
            <p:nvPr/>
          </p:nvSpPr>
          <p:spPr bwMode="auto">
            <a:xfrm>
              <a:off x="3107" y="1434"/>
              <a:ext cx="3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0438" name="Line 89"/>
            <p:cNvSpPr>
              <a:spLocks noChangeShapeType="1"/>
            </p:cNvSpPr>
            <p:nvPr/>
          </p:nvSpPr>
          <p:spPr bwMode="auto">
            <a:xfrm>
              <a:off x="3288" y="1434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0439" name="Line 90"/>
            <p:cNvSpPr>
              <a:spLocks noChangeShapeType="1"/>
            </p:cNvSpPr>
            <p:nvPr/>
          </p:nvSpPr>
          <p:spPr bwMode="auto">
            <a:xfrm>
              <a:off x="3288" y="1797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0" name="Line 91"/>
            <p:cNvSpPr>
              <a:spLocks noChangeShapeType="1"/>
            </p:cNvSpPr>
            <p:nvPr/>
          </p:nvSpPr>
          <p:spPr bwMode="auto">
            <a:xfrm>
              <a:off x="3288" y="1117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1" name="Line 92"/>
            <p:cNvSpPr>
              <a:spLocks noChangeShapeType="1"/>
            </p:cNvSpPr>
            <p:nvPr/>
          </p:nvSpPr>
          <p:spPr bwMode="auto">
            <a:xfrm>
              <a:off x="3289" y="1117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97757" name="AutoShape 93"/>
          <p:cNvSpPr>
            <a:spLocks noChangeArrowheads="1"/>
          </p:cNvSpPr>
          <p:nvPr/>
        </p:nvSpPr>
        <p:spPr bwMode="ltGray">
          <a:xfrm>
            <a:off x="5795963" y="3165475"/>
            <a:ext cx="2735262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600"/>
              <a:t>块设备</a:t>
            </a:r>
          </a:p>
        </p:txBody>
      </p:sp>
      <p:sp>
        <p:nvSpPr>
          <p:cNvPr id="497758" name="AutoShape 94"/>
          <p:cNvSpPr>
            <a:spLocks noChangeArrowheads="1"/>
          </p:cNvSpPr>
          <p:nvPr/>
        </p:nvSpPr>
        <p:spPr bwMode="auto">
          <a:xfrm>
            <a:off x="3635375" y="2636838"/>
            <a:ext cx="1871663" cy="563562"/>
          </a:xfrm>
          <a:prstGeom prst="foldedCorner">
            <a:avLst>
              <a:gd name="adj" fmla="val 12500"/>
            </a:avLst>
          </a:prstGeom>
          <a:solidFill>
            <a:schemeClr val="bg2"/>
          </a:solidFill>
          <a:ln w="19050">
            <a:noFill/>
            <a:round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bIns="0" anchor="ctr">
            <a:spAutoFit/>
          </a:bodyPr>
          <a:lstStyle/>
          <a:p>
            <a:pPr algn="l">
              <a:lnSpc>
                <a:spcPct val="80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>
                <a:latin typeface="Arial" charset="0"/>
                <a:ea typeface="楷体_GB2312" pitchFamily="49" charset="-122"/>
              </a:rPr>
              <a:t>Linux</a:t>
            </a:r>
            <a:r>
              <a:rPr lang="zh-CN" altLang="en-US">
                <a:latin typeface="Arial" charset="0"/>
                <a:ea typeface="楷体_GB2312" pitchFamily="49" charset="-122"/>
              </a:rPr>
              <a:t>设备驱动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>
                <a:latin typeface="Arial" charset="0"/>
                <a:ea typeface="楷体_GB2312" pitchFamily="49" charset="-122"/>
              </a:rPr>
              <a:t>  分类和特点</a:t>
            </a:r>
          </a:p>
        </p:txBody>
      </p:sp>
      <p:sp>
        <p:nvSpPr>
          <p:cNvPr id="497759" name="AutoShape 95"/>
          <p:cNvSpPr>
            <a:spLocks noChangeArrowheads="1"/>
          </p:cNvSpPr>
          <p:nvPr/>
        </p:nvSpPr>
        <p:spPr bwMode="auto">
          <a:xfrm>
            <a:off x="3563938" y="4149725"/>
            <a:ext cx="1655762" cy="563563"/>
          </a:xfrm>
          <a:prstGeom prst="foldedCorner">
            <a:avLst>
              <a:gd name="adj" fmla="val 12500"/>
            </a:avLst>
          </a:prstGeom>
          <a:solidFill>
            <a:schemeClr val="bg2"/>
          </a:solidFill>
          <a:ln w="19050">
            <a:noFill/>
            <a:round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bIns="0" anchor="ctr">
            <a:spAutoFit/>
          </a:bodyPr>
          <a:lstStyle/>
          <a:p>
            <a:pPr algn="l">
              <a:lnSpc>
                <a:spcPct val="80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>
                <a:latin typeface="Arial" charset="0"/>
                <a:ea typeface="楷体_GB2312" pitchFamily="49" charset="-122"/>
              </a:rPr>
              <a:t>Linux</a:t>
            </a:r>
            <a:r>
              <a:rPr lang="zh-CN" altLang="en-US">
                <a:latin typeface="Arial" charset="0"/>
                <a:ea typeface="楷体_GB2312" pitchFamily="49" charset="-122"/>
              </a:rPr>
              <a:t>模块的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>
                <a:latin typeface="Arial" charset="0"/>
                <a:ea typeface="楷体_GB2312" pitchFamily="49" charset="-122"/>
              </a:rPr>
              <a:t>基本组成部分</a:t>
            </a:r>
          </a:p>
        </p:txBody>
      </p:sp>
      <p:sp>
        <p:nvSpPr>
          <p:cNvPr id="497760" name="AutoShape 96"/>
          <p:cNvSpPr>
            <a:spLocks noChangeArrowheads="1"/>
          </p:cNvSpPr>
          <p:nvPr/>
        </p:nvSpPr>
        <p:spPr bwMode="auto">
          <a:xfrm>
            <a:off x="3779838" y="4810125"/>
            <a:ext cx="1655762" cy="533400"/>
          </a:xfrm>
          <a:prstGeom prst="foldedCorner">
            <a:avLst>
              <a:gd name="adj" fmla="val 12500"/>
            </a:avLst>
          </a:prstGeom>
          <a:solidFill>
            <a:schemeClr val="bg2"/>
          </a:solidFill>
          <a:ln w="19050">
            <a:noFill/>
            <a:round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bIns="0" anchor="ctr">
            <a:spAutoFit/>
          </a:bodyPr>
          <a:lstStyle/>
          <a:p>
            <a:pPr algn="l">
              <a:lnSpc>
                <a:spcPct val="80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>
                <a:latin typeface="Arial" charset="0"/>
                <a:ea typeface="楷体_GB2312" pitchFamily="49" charset="-122"/>
              </a:rPr>
              <a:t>内核模块和应用程序对比</a:t>
            </a:r>
          </a:p>
        </p:txBody>
      </p:sp>
      <p:sp>
        <p:nvSpPr>
          <p:cNvPr id="497761" name="AutoShape 97"/>
          <p:cNvSpPr>
            <a:spLocks noChangeArrowheads="1"/>
          </p:cNvSpPr>
          <p:nvPr/>
        </p:nvSpPr>
        <p:spPr bwMode="auto">
          <a:xfrm>
            <a:off x="5724525" y="5853113"/>
            <a:ext cx="2879725" cy="563562"/>
          </a:xfrm>
          <a:prstGeom prst="foldedCorner">
            <a:avLst>
              <a:gd name="adj" fmla="val 12500"/>
            </a:avLst>
          </a:prstGeom>
          <a:solidFill>
            <a:schemeClr val="bg2"/>
          </a:solidFill>
          <a:ln w="19050">
            <a:noFill/>
            <a:round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bIns="0" anchor="ctr">
            <a:spAutoFit/>
          </a:bodyPr>
          <a:lstStyle/>
          <a:p>
            <a:pPr algn="l">
              <a:lnSpc>
                <a:spcPct val="80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>
                <a:latin typeface="Arial" charset="0"/>
                <a:ea typeface="楷体_GB2312" pitchFamily="49" charset="-122"/>
              </a:rPr>
              <a:t>如何编译内核模块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>
                <a:latin typeface="Arial" charset="0"/>
                <a:ea typeface="楷体_GB2312" pitchFamily="49" charset="-122"/>
              </a:rPr>
              <a:t>如何装载和卸载内核模块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97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497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97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7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497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7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4977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713" grpId="0" animBg="1"/>
      <p:bldP spid="497713" grpId="1" animBg="1"/>
      <p:bldP spid="497758" grpId="0" animBg="1"/>
      <p:bldP spid="497758" grpId="1" animBg="1"/>
      <p:bldP spid="497759" grpId="0" animBg="1"/>
      <p:bldP spid="497759" grpId="1" animBg="1"/>
      <p:bldP spid="497760" grpId="0" animBg="1"/>
      <p:bldP spid="497760" grpId="1" animBg="1"/>
      <p:bldP spid="497761" grpId="0" animBg="1"/>
      <p:bldP spid="497761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828800"/>
            <a:ext cx="7848600" cy="44958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b="1" dirty="0" smtClean="0"/>
              <a:t>Hello World </a:t>
            </a:r>
            <a:r>
              <a:rPr lang="zh-CN" altLang="en-US" b="1" dirty="0" smtClean="0"/>
              <a:t>模块程序设计</a:t>
            </a:r>
          </a:p>
          <a:p>
            <a:pPr>
              <a:spcBef>
                <a:spcPct val="35000"/>
              </a:spcBef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spcBef>
                <a:spcPct val="35000"/>
              </a:spcBef>
            </a:pPr>
            <a:r>
              <a:rPr lang="zh-CN" altLang="en-US" dirty="0" smtClean="0"/>
              <a:t>任务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b="1" dirty="0" smtClean="0"/>
              <a:t>带传入参数的</a:t>
            </a:r>
            <a:r>
              <a:rPr lang="en-US" b="1" dirty="0" smtClean="0"/>
              <a:t>Hello World </a:t>
            </a:r>
            <a:r>
              <a:rPr lang="zh-CN" altLang="en-US" b="1" dirty="0" smtClean="0"/>
              <a:t>模块程序设计</a:t>
            </a:r>
          </a:p>
          <a:p>
            <a:pPr>
              <a:spcBef>
                <a:spcPct val="35000"/>
              </a:spcBef>
            </a:pP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27313" y="4076700"/>
            <a:ext cx="4352925" cy="1081088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latin typeface="黑体" pitchFamily="49" charset="-122"/>
              </a:rPr>
              <a:t>Linux</a:t>
            </a:r>
            <a:r>
              <a:rPr lang="zh-CN" altLang="en-US" dirty="0" smtClean="0">
                <a:latin typeface="黑体" pitchFamily="49" charset="-122"/>
              </a:rPr>
              <a:t>驱动程序概述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3500438"/>
            <a:ext cx="6400800" cy="647700"/>
          </a:xfrm>
        </p:spPr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本章目标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endParaRPr lang="zh-CN" altLang="en-US" smtClean="0"/>
          </a:p>
          <a:p>
            <a:r>
              <a:rPr lang="zh-CN" altLang="en-US" smtClean="0"/>
              <a:t>了解</a:t>
            </a:r>
            <a:r>
              <a:rPr lang="en-US" altLang="zh-CN" smtClean="0"/>
              <a:t>Linux</a:t>
            </a:r>
            <a:r>
              <a:rPr lang="zh-CN" altLang="en-US" smtClean="0"/>
              <a:t>设备驱动程序的基础知识 </a:t>
            </a:r>
            <a:endParaRPr lang="zh-CN" altLang="en-US" smtClean="0">
              <a:latin typeface="黑体" pitchFamily="49" charset="-122"/>
            </a:endParaRPr>
          </a:p>
          <a:p>
            <a:r>
              <a:rPr lang="zh-CN" altLang="en-US" smtClean="0"/>
              <a:t>掌握</a:t>
            </a:r>
            <a:r>
              <a:rPr lang="en-US" altLang="zh-CN" smtClean="0"/>
              <a:t>Linux</a:t>
            </a:r>
            <a:r>
              <a:rPr lang="zh-CN" altLang="en-US" smtClean="0"/>
              <a:t>驱动模块的构造和装载方法 </a:t>
            </a:r>
            <a:endParaRPr lang="zh-CN" altLang="en-US" smtClean="0">
              <a:latin typeface="黑体" pitchFamily="49" charset="-122"/>
            </a:endParaRPr>
          </a:p>
          <a:p>
            <a:pPr>
              <a:buFontTx/>
              <a:buNone/>
            </a:pPr>
            <a:endParaRPr lang="zh-CN" altLang="en-US" smtClean="0">
              <a:latin typeface="黑体" pitchFamily="49" charset="-122"/>
            </a:endParaRPr>
          </a:p>
          <a:p>
            <a:pPr lvl="1">
              <a:buFontTx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本章结构</a:t>
            </a:r>
          </a:p>
        </p:txBody>
      </p:sp>
      <p:grpSp>
        <p:nvGrpSpPr>
          <p:cNvPr id="2" name="Group 180"/>
          <p:cNvGrpSpPr>
            <a:grpSpLocks/>
          </p:cNvGrpSpPr>
          <p:nvPr/>
        </p:nvGrpSpPr>
        <p:grpSpPr bwMode="auto">
          <a:xfrm>
            <a:off x="5003800" y="4868863"/>
            <a:ext cx="454025" cy="1008062"/>
            <a:chOff x="3152" y="2856"/>
            <a:chExt cx="286" cy="635"/>
          </a:xfrm>
        </p:grpSpPr>
        <p:sp>
          <p:nvSpPr>
            <p:cNvPr id="33818" name="Line 44"/>
            <p:cNvSpPr>
              <a:spLocks noChangeShapeType="1"/>
            </p:cNvSpPr>
            <p:nvPr/>
          </p:nvSpPr>
          <p:spPr bwMode="auto">
            <a:xfrm>
              <a:off x="3288" y="2856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9" name="Line 45"/>
            <p:cNvSpPr>
              <a:spLocks noChangeShapeType="1"/>
            </p:cNvSpPr>
            <p:nvPr/>
          </p:nvSpPr>
          <p:spPr bwMode="auto">
            <a:xfrm>
              <a:off x="3288" y="3173"/>
              <a:ext cx="1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0" name="Line 93"/>
            <p:cNvSpPr>
              <a:spLocks noChangeShapeType="1"/>
            </p:cNvSpPr>
            <p:nvPr/>
          </p:nvSpPr>
          <p:spPr bwMode="auto">
            <a:xfrm>
              <a:off x="3288" y="3491"/>
              <a:ext cx="1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1" name="Line 96"/>
            <p:cNvSpPr>
              <a:spLocks noChangeShapeType="1"/>
            </p:cNvSpPr>
            <p:nvPr/>
          </p:nvSpPr>
          <p:spPr bwMode="auto">
            <a:xfrm>
              <a:off x="3288" y="2856"/>
              <a:ext cx="1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2" name="Line 140"/>
            <p:cNvSpPr>
              <a:spLocks noChangeShapeType="1"/>
            </p:cNvSpPr>
            <p:nvPr/>
          </p:nvSpPr>
          <p:spPr bwMode="auto">
            <a:xfrm>
              <a:off x="3152" y="317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zh-CN" altLang="en-US"/>
            </a:p>
          </p:txBody>
        </p:sp>
      </p:grpSp>
      <p:sp>
        <p:nvSpPr>
          <p:cNvPr id="305299" name="AutoShape 147"/>
          <p:cNvSpPr>
            <a:spLocks noChangeArrowheads="1"/>
          </p:cNvSpPr>
          <p:nvPr/>
        </p:nvSpPr>
        <p:spPr bwMode="ltGray">
          <a:xfrm>
            <a:off x="3276600" y="1963738"/>
            <a:ext cx="1752600" cy="314325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600" i="1"/>
              <a:t>设备驱动程序简介</a:t>
            </a:r>
            <a:r>
              <a:rPr lang="zh-CN" altLang="en-US"/>
              <a:t> </a:t>
            </a:r>
          </a:p>
        </p:txBody>
      </p:sp>
      <p:sp>
        <p:nvSpPr>
          <p:cNvPr id="305301" name="AutoShape 149"/>
          <p:cNvSpPr>
            <a:spLocks noChangeArrowheads="1"/>
          </p:cNvSpPr>
          <p:nvPr/>
        </p:nvSpPr>
        <p:spPr bwMode="ltGray">
          <a:xfrm>
            <a:off x="250825" y="3403600"/>
            <a:ext cx="2184400" cy="647700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1600"/>
              <a:t>Linux</a:t>
            </a:r>
            <a:r>
              <a:rPr lang="zh-CN" altLang="en-US" sz="1600"/>
              <a:t>驱动程序概述</a:t>
            </a:r>
            <a:r>
              <a:rPr lang="zh-CN" altLang="en-US"/>
              <a:t> </a:t>
            </a:r>
          </a:p>
        </p:txBody>
      </p:sp>
      <p:sp>
        <p:nvSpPr>
          <p:cNvPr id="305306" name="AutoShape 154"/>
          <p:cNvSpPr>
            <a:spLocks noChangeArrowheads="1"/>
          </p:cNvSpPr>
          <p:nvPr/>
        </p:nvSpPr>
        <p:spPr bwMode="ltGray">
          <a:xfrm>
            <a:off x="5580063" y="4652963"/>
            <a:ext cx="2735262" cy="384175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600"/>
              <a:t>设备驱动的</a:t>
            </a:r>
            <a:r>
              <a:rPr lang="en-US" altLang="zh-CN" sz="1600"/>
              <a:t>Hello World</a:t>
            </a:r>
            <a:r>
              <a:rPr lang="zh-CN" altLang="en-US" sz="1600"/>
              <a:t>模块</a:t>
            </a:r>
          </a:p>
        </p:txBody>
      </p:sp>
      <p:sp>
        <p:nvSpPr>
          <p:cNvPr id="305307" name="AutoShape 155"/>
          <p:cNvSpPr>
            <a:spLocks noChangeArrowheads="1"/>
          </p:cNvSpPr>
          <p:nvPr/>
        </p:nvSpPr>
        <p:spPr bwMode="ltGray">
          <a:xfrm>
            <a:off x="5580063" y="5229225"/>
            <a:ext cx="2736850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600"/>
              <a:t>内核驱动模块和应用程序对比</a:t>
            </a:r>
            <a:r>
              <a:rPr lang="zh-CN" altLang="en-US" sz="1600" b="0"/>
              <a:t> </a:t>
            </a:r>
          </a:p>
        </p:txBody>
      </p:sp>
      <p:sp>
        <p:nvSpPr>
          <p:cNvPr id="305308" name="AutoShape 156"/>
          <p:cNvSpPr>
            <a:spLocks noChangeArrowheads="1"/>
          </p:cNvSpPr>
          <p:nvPr/>
        </p:nvSpPr>
        <p:spPr bwMode="ltGray">
          <a:xfrm>
            <a:off x="5580063" y="5732463"/>
            <a:ext cx="2735262" cy="288925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600"/>
              <a:t>编译和装载驱动模块</a:t>
            </a:r>
            <a:r>
              <a:rPr lang="zh-CN" altLang="en-US"/>
              <a:t> </a:t>
            </a:r>
          </a:p>
        </p:txBody>
      </p:sp>
      <p:sp>
        <p:nvSpPr>
          <p:cNvPr id="305309" name="AutoShape 157"/>
          <p:cNvSpPr>
            <a:spLocks noChangeArrowheads="1"/>
          </p:cNvSpPr>
          <p:nvPr/>
        </p:nvSpPr>
        <p:spPr bwMode="ltGray">
          <a:xfrm>
            <a:off x="3203575" y="5203825"/>
            <a:ext cx="1752600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600" i="1"/>
              <a:t>构造和运行模块</a:t>
            </a:r>
            <a:r>
              <a:rPr lang="zh-CN" altLang="en-US"/>
              <a:t> </a:t>
            </a:r>
          </a:p>
        </p:txBody>
      </p:sp>
      <p:sp>
        <p:nvSpPr>
          <p:cNvPr id="305316" name="AutoShape 164"/>
          <p:cNvSpPr>
            <a:spLocks noChangeArrowheads="1"/>
          </p:cNvSpPr>
          <p:nvPr/>
        </p:nvSpPr>
        <p:spPr bwMode="ltGray">
          <a:xfrm>
            <a:off x="3132138" y="3548063"/>
            <a:ext cx="1871662" cy="360362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600" i="1"/>
              <a:t>设备的分类和特点</a:t>
            </a:r>
            <a:r>
              <a:rPr lang="zh-CN" altLang="en-US"/>
              <a:t> </a:t>
            </a:r>
          </a:p>
        </p:txBody>
      </p:sp>
      <p:grpSp>
        <p:nvGrpSpPr>
          <p:cNvPr id="3" name="Group 179"/>
          <p:cNvGrpSpPr>
            <a:grpSpLocks/>
          </p:cNvGrpSpPr>
          <p:nvPr/>
        </p:nvGrpSpPr>
        <p:grpSpPr bwMode="auto">
          <a:xfrm>
            <a:off x="2411413" y="2108200"/>
            <a:ext cx="731837" cy="3313113"/>
            <a:chOff x="1519" y="1117"/>
            <a:chExt cx="461" cy="2087"/>
          </a:xfrm>
        </p:grpSpPr>
        <p:sp>
          <p:nvSpPr>
            <p:cNvPr id="33813" name="Line 69"/>
            <p:cNvSpPr>
              <a:spLocks noChangeShapeType="1"/>
            </p:cNvSpPr>
            <p:nvPr/>
          </p:nvSpPr>
          <p:spPr bwMode="auto">
            <a:xfrm>
              <a:off x="1791" y="1117"/>
              <a:ext cx="0" cy="20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4" name="Line 81"/>
            <p:cNvSpPr>
              <a:spLocks noChangeShapeType="1"/>
            </p:cNvSpPr>
            <p:nvPr/>
          </p:nvSpPr>
          <p:spPr bwMode="auto">
            <a:xfrm>
              <a:off x="1792" y="1117"/>
              <a:ext cx="1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5" name="Line 82"/>
            <p:cNvSpPr>
              <a:spLocks noChangeShapeType="1"/>
            </p:cNvSpPr>
            <p:nvPr/>
          </p:nvSpPr>
          <p:spPr bwMode="auto">
            <a:xfrm flipV="1">
              <a:off x="1791" y="3203"/>
              <a:ext cx="18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6" name="Line 127"/>
            <p:cNvSpPr>
              <a:spLocks noChangeShapeType="1"/>
            </p:cNvSpPr>
            <p:nvPr/>
          </p:nvSpPr>
          <p:spPr bwMode="auto">
            <a:xfrm>
              <a:off x="1519" y="2160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33817" name="Line 165"/>
            <p:cNvSpPr>
              <a:spLocks noChangeShapeType="1"/>
            </p:cNvSpPr>
            <p:nvPr/>
          </p:nvSpPr>
          <p:spPr bwMode="auto">
            <a:xfrm flipV="1">
              <a:off x="1791" y="2160"/>
              <a:ext cx="18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5335" name="AutoShape 183"/>
          <p:cNvSpPr>
            <a:spLocks noChangeArrowheads="1"/>
          </p:cNvSpPr>
          <p:nvPr/>
        </p:nvSpPr>
        <p:spPr bwMode="ltGray">
          <a:xfrm>
            <a:off x="5580063" y="2997200"/>
            <a:ext cx="2735262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600"/>
              <a:t>字符设备</a:t>
            </a:r>
          </a:p>
        </p:txBody>
      </p:sp>
      <p:sp>
        <p:nvSpPr>
          <p:cNvPr id="305336" name="AutoShape 184"/>
          <p:cNvSpPr>
            <a:spLocks noChangeArrowheads="1"/>
          </p:cNvSpPr>
          <p:nvPr/>
        </p:nvSpPr>
        <p:spPr bwMode="ltGray">
          <a:xfrm>
            <a:off x="5580063" y="4076700"/>
            <a:ext cx="2735262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600"/>
              <a:t>网络设备</a:t>
            </a:r>
          </a:p>
        </p:txBody>
      </p:sp>
      <p:grpSp>
        <p:nvGrpSpPr>
          <p:cNvPr id="4" name="Group 185"/>
          <p:cNvGrpSpPr>
            <a:grpSpLocks/>
          </p:cNvGrpSpPr>
          <p:nvPr/>
        </p:nvGrpSpPr>
        <p:grpSpPr bwMode="auto">
          <a:xfrm>
            <a:off x="5003800" y="3213100"/>
            <a:ext cx="596900" cy="1079500"/>
            <a:chOff x="3107" y="1117"/>
            <a:chExt cx="376" cy="680"/>
          </a:xfrm>
        </p:grpSpPr>
        <p:sp>
          <p:nvSpPr>
            <p:cNvPr id="33808" name="Line 186"/>
            <p:cNvSpPr>
              <a:spLocks noChangeShapeType="1"/>
            </p:cNvSpPr>
            <p:nvPr/>
          </p:nvSpPr>
          <p:spPr bwMode="auto">
            <a:xfrm>
              <a:off x="3107" y="1434"/>
              <a:ext cx="3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9" name="Line 187"/>
            <p:cNvSpPr>
              <a:spLocks noChangeShapeType="1"/>
            </p:cNvSpPr>
            <p:nvPr/>
          </p:nvSpPr>
          <p:spPr bwMode="auto">
            <a:xfrm>
              <a:off x="3288" y="1434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0" name="Line 188"/>
            <p:cNvSpPr>
              <a:spLocks noChangeShapeType="1"/>
            </p:cNvSpPr>
            <p:nvPr/>
          </p:nvSpPr>
          <p:spPr bwMode="auto">
            <a:xfrm>
              <a:off x="3288" y="1797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1" name="Line 189"/>
            <p:cNvSpPr>
              <a:spLocks noChangeShapeType="1"/>
            </p:cNvSpPr>
            <p:nvPr/>
          </p:nvSpPr>
          <p:spPr bwMode="auto">
            <a:xfrm>
              <a:off x="3288" y="1117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2" name="Line 190"/>
            <p:cNvSpPr>
              <a:spLocks noChangeShapeType="1"/>
            </p:cNvSpPr>
            <p:nvPr/>
          </p:nvSpPr>
          <p:spPr bwMode="auto">
            <a:xfrm>
              <a:off x="3289" y="1117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5343" name="AutoShape 191"/>
          <p:cNvSpPr>
            <a:spLocks noChangeArrowheads="1"/>
          </p:cNvSpPr>
          <p:nvPr/>
        </p:nvSpPr>
        <p:spPr bwMode="ltGray">
          <a:xfrm>
            <a:off x="5580063" y="3500438"/>
            <a:ext cx="2735262" cy="360362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600"/>
              <a:t>块设备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zh-CN" altLang="en-US" smtClean="0"/>
              <a:t>为什么要学习嵌入式</a:t>
            </a:r>
            <a:r>
              <a:rPr lang="en-US" altLang="zh-CN" smtClean="0"/>
              <a:t>Linux</a:t>
            </a:r>
            <a:r>
              <a:rPr lang="zh-CN" altLang="en-US" smtClean="0"/>
              <a:t>驱动程序开发？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6705600" cy="4724400"/>
          </a:xfrm>
        </p:spPr>
        <p:txBody>
          <a:bodyPr/>
          <a:lstStyle/>
          <a:p>
            <a:pPr fontAlgn="b"/>
            <a:r>
              <a:rPr lang="zh-CN" altLang="en-US" smtClean="0"/>
              <a:t>高需求</a:t>
            </a:r>
            <a:endParaRPr lang="en-US" altLang="zh-CN" smtClean="0"/>
          </a:p>
          <a:p>
            <a:pPr lvl="1" fontAlgn="b"/>
            <a:r>
              <a:rPr lang="zh-CN" altLang="en-US" smtClean="0"/>
              <a:t>内核代码的大部分</a:t>
            </a:r>
            <a:endParaRPr lang="en-US" altLang="zh-CN" smtClean="0"/>
          </a:p>
          <a:p>
            <a:pPr lvl="1" fontAlgn="b"/>
            <a:r>
              <a:rPr lang="zh-CN" altLang="zh-CN" smtClean="0"/>
              <a:t>新芯片</a:t>
            </a:r>
            <a:r>
              <a:rPr lang="zh-CN" altLang="en-US" smtClean="0"/>
              <a:t>、</a:t>
            </a:r>
            <a:r>
              <a:rPr lang="zh-CN" altLang="zh-CN" smtClean="0"/>
              <a:t>新设备</a:t>
            </a:r>
          </a:p>
          <a:p>
            <a:r>
              <a:rPr lang="zh-CN" altLang="en-US" smtClean="0"/>
              <a:t>高门槛</a:t>
            </a:r>
            <a:endParaRPr lang="en-US" altLang="zh-CN" smtClean="0"/>
          </a:p>
          <a:p>
            <a:pPr lvl="1"/>
            <a:r>
              <a:rPr lang="zh-CN" altLang="en-US" smtClean="0"/>
              <a:t>需要具有硬件知识</a:t>
            </a:r>
            <a:endParaRPr lang="en-US" altLang="zh-CN" smtClean="0"/>
          </a:p>
          <a:p>
            <a:pPr lvl="1"/>
            <a:r>
              <a:rPr lang="zh-CN" altLang="en-US" smtClean="0"/>
              <a:t>需要了解内核基础知识</a:t>
            </a:r>
            <a:endParaRPr lang="en-US" altLang="zh-CN" smtClean="0"/>
          </a:p>
          <a:p>
            <a:pPr lvl="1"/>
            <a:r>
              <a:rPr lang="zh-CN" altLang="en-US" smtClean="0"/>
              <a:t>需要了解内核中的并发控制和同步</a:t>
            </a:r>
            <a:endParaRPr lang="en-US" altLang="zh-CN" smtClean="0"/>
          </a:p>
          <a:p>
            <a:pPr lvl="1"/>
            <a:r>
              <a:rPr lang="zh-CN" altLang="en-US" smtClean="0"/>
              <a:t>复杂的软件结构框架</a:t>
            </a:r>
          </a:p>
          <a:p>
            <a:r>
              <a:rPr lang="zh-CN" altLang="en-US" smtClean="0">
                <a:latin typeface="Arial Narrow" pitchFamily="34" charset="0"/>
              </a:rPr>
              <a:t>高回报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0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0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0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0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 smtClean="0"/>
              <a:t>1-1</a:t>
            </a:r>
            <a:r>
              <a:rPr lang="zh-CN" altLang="en-US" smtClean="0"/>
              <a:t>设备驱动程序简介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139113" cy="4724400"/>
          </a:xfrm>
        </p:spPr>
        <p:txBody>
          <a:bodyPr/>
          <a:lstStyle/>
          <a:p>
            <a:pPr fontAlgn="b"/>
            <a:r>
              <a:rPr lang="zh-CN" altLang="en-US" b="1" dirty="0" smtClean="0">
                <a:latin typeface="Arial Narrow" pitchFamily="34" charset="0"/>
              </a:rPr>
              <a:t>驱动程序的特点</a:t>
            </a:r>
            <a:endParaRPr lang="en-US" altLang="zh-CN" b="1" dirty="0" smtClean="0">
              <a:latin typeface="Arial Narrow" pitchFamily="34" charset="0"/>
            </a:endParaRPr>
          </a:p>
          <a:p>
            <a:pPr fontAlgn="b"/>
            <a:r>
              <a:rPr lang="zh-CN" altLang="en-US" dirty="0" smtClean="0">
                <a:latin typeface="Arial Narrow" pitchFamily="34" charset="0"/>
              </a:rPr>
              <a:t>操控硬件，是应用程序和硬件设备之间的一个接口</a:t>
            </a:r>
            <a:endParaRPr lang="en-US" altLang="zh-CN" dirty="0" smtClean="0">
              <a:latin typeface="Arial Narrow" pitchFamily="34" charset="0"/>
            </a:endParaRPr>
          </a:p>
          <a:p>
            <a:pPr lvl="1" fontAlgn="b"/>
            <a:r>
              <a:rPr lang="zh-CN" altLang="en-US" dirty="0" smtClean="0">
                <a:latin typeface="Arial Narrow" pitchFamily="34" charset="0"/>
              </a:rPr>
              <a:t>隐藏硬件细节，提高应用软件的可移植性</a:t>
            </a:r>
            <a:endParaRPr lang="en-US" altLang="zh-CN" dirty="0" smtClean="0">
              <a:latin typeface="Arial Narrow" pitchFamily="34" charset="0"/>
            </a:endParaRPr>
          </a:p>
          <a:p>
            <a:pPr lvl="1" fontAlgn="b"/>
            <a:r>
              <a:rPr lang="zh-CN" altLang="en-US" dirty="0" smtClean="0">
                <a:latin typeface="Arial Narrow" pitchFamily="34" charset="0"/>
              </a:rPr>
              <a:t>提供安全性</a:t>
            </a:r>
            <a:endParaRPr lang="en-US" altLang="zh-CN" dirty="0" smtClean="0">
              <a:latin typeface="Arial Narrow" pitchFamily="34" charset="0"/>
            </a:endParaRPr>
          </a:p>
          <a:p>
            <a:pPr lvl="1" fontAlgn="b"/>
            <a:r>
              <a:rPr lang="zh-CN" altLang="en-US" dirty="0" smtClean="0">
                <a:latin typeface="Arial Narrow" pitchFamily="34" charset="0"/>
              </a:rPr>
              <a:t>开发模式</a:t>
            </a:r>
            <a:endParaRPr lang="en-US" altLang="zh-CN" dirty="0" smtClean="0">
              <a:latin typeface="Arial Narrow" pitchFamily="34" charset="0"/>
            </a:endParaRPr>
          </a:p>
          <a:p>
            <a:pPr lvl="2" fontAlgn="b"/>
            <a:r>
              <a:rPr lang="zh-CN" altLang="en-US" sz="1800" dirty="0" smtClean="0">
                <a:latin typeface="Arial Narrow" pitchFamily="34" charset="0"/>
              </a:rPr>
              <a:t>内核态驱动</a:t>
            </a:r>
            <a:endParaRPr lang="en-US" altLang="zh-CN" sz="1800" dirty="0" smtClean="0">
              <a:latin typeface="Arial Narrow" pitchFamily="34" charset="0"/>
            </a:endParaRPr>
          </a:p>
          <a:p>
            <a:pPr lvl="2" fontAlgn="b"/>
            <a:r>
              <a:rPr lang="zh-CN" altLang="en-US" sz="1800" dirty="0" smtClean="0">
                <a:latin typeface="Arial Narrow" pitchFamily="34" charset="0"/>
              </a:rPr>
              <a:t>用户态驱动</a:t>
            </a:r>
            <a:endParaRPr lang="en-US" altLang="zh-CN" sz="1800" dirty="0" smtClean="0">
              <a:latin typeface="Arial Narrow" pitchFamily="34" charset="0"/>
            </a:endParaRPr>
          </a:p>
          <a:p>
            <a:pPr fontAlgn="b"/>
            <a:r>
              <a:rPr lang="zh-CN" altLang="en-US" dirty="0" smtClean="0">
                <a:latin typeface="Arial Narrow" pitchFamily="34" charset="0"/>
              </a:rPr>
              <a:t>提供机制，而不是提供策略</a:t>
            </a:r>
            <a:endParaRPr lang="en-US" altLang="zh-CN" dirty="0" smtClean="0">
              <a:latin typeface="Arial Narrow" pitchFamily="34" charset="0"/>
            </a:endParaRPr>
          </a:p>
          <a:p>
            <a:pPr lvl="1" fontAlgn="b"/>
            <a:r>
              <a:rPr lang="zh-CN" altLang="en-US" dirty="0" smtClean="0">
                <a:latin typeface="Arial Narrow" pitchFamily="34" charset="0"/>
              </a:rPr>
              <a:t>机制：驱动程序能实现什么功能</a:t>
            </a:r>
            <a:endParaRPr lang="en-US" altLang="zh-CN" dirty="0" smtClean="0">
              <a:latin typeface="Arial Narrow" pitchFamily="34" charset="0"/>
            </a:endParaRPr>
          </a:p>
          <a:p>
            <a:pPr lvl="1" fontAlgn="b"/>
            <a:r>
              <a:rPr lang="zh-CN" altLang="en-US" dirty="0" smtClean="0">
                <a:latin typeface="Arial Narrow" pitchFamily="34" charset="0"/>
              </a:rPr>
              <a:t>策略：用户如何使用这些功能</a:t>
            </a:r>
          </a:p>
          <a:p>
            <a:pPr fontAlgn="b">
              <a:buClr>
                <a:srgbClr val="FF0000"/>
              </a:buClr>
              <a:buFont typeface="Wingdings" pitchFamily="2" charset="2"/>
              <a:buChar char="Ø"/>
            </a:pPr>
            <a:endParaRPr lang="zh-CN" altLang="en-US" dirty="0" smtClean="0">
              <a:latin typeface="Arial Narrow" pitchFamily="34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0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07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7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7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7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07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1-2</a:t>
            </a:r>
            <a:r>
              <a:rPr lang="zh-CN" altLang="en-US" i="1" smtClean="0">
                <a:solidFill>
                  <a:schemeClr val="tx1"/>
                </a:solidFill>
              </a:rPr>
              <a:t>设备的分类和特点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153400" cy="4648200"/>
          </a:xfrm>
        </p:spPr>
        <p:txBody>
          <a:bodyPr/>
          <a:lstStyle/>
          <a:p>
            <a:r>
              <a:rPr lang="zh-CN" altLang="en-US" b="1" smtClean="0"/>
              <a:t>设备分类</a:t>
            </a:r>
            <a:endParaRPr lang="en-US" altLang="zh-CN" b="1" smtClean="0"/>
          </a:p>
          <a:p>
            <a:pPr lvl="1"/>
            <a:r>
              <a:rPr lang="zh-CN" altLang="en-US" b="1" smtClean="0"/>
              <a:t>字符设备</a:t>
            </a:r>
            <a:r>
              <a:rPr lang="en-US" altLang="zh-CN" b="1" smtClean="0"/>
              <a:t>(char device)</a:t>
            </a:r>
          </a:p>
          <a:p>
            <a:pPr lvl="1"/>
            <a:r>
              <a:rPr lang="zh-CN" altLang="en-US" b="1" smtClean="0"/>
              <a:t>块设备</a:t>
            </a:r>
            <a:r>
              <a:rPr lang="en-US" altLang="zh-CN" b="1" smtClean="0"/>
              <a:t>(block device)</a:t>
            </a:r>
          </a:p>
          <a:p>
            <a:pPr lvl="1"/>
            <a:r>
              <a:rPr lang="zh-CN" altLang="en-US" b="1" smtClean="0"/>
              <a:t>网络设备</a:t>
            </a:r>
            <a:r>
              <a:rPr lang="en-US" altLang="zh-CN" b="1" smtClean="0"/>
              <a:t>(network device)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 build="p" autoUpdateAnimBg="0"/>
    </p:bldLst>
  </p:timing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Blank Presentation">
  <a:themeElements>
    <a:clrScheme name="10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Blank Presentation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10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Blank Presentation">
  <a:themeElements>
    <a:clrScheme name="1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Blank Presentation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1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Blank Presentation">
  <a:themeElements>
    <a:clrScheme name="12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2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12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海同PPT模版最终稿">
  <a:themeElements>
    <a:clrScheme name="海同PPT模版最终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海同PPT模版最终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海同PPT模版最终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PPT模版最终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PPT模版最终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PPT模版最终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PPT模版最终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PPT模版最终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PPT模版最终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PPT模版最终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PPT模版最终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PPT模版最终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PPT模版最终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PPT模版最终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海同课件模版最终版">
  <a:themeElements>
    <a:clrScheme name="海同课件模版最终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海同课件模版最终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FF"/>
            </a:gs>
            <a:gs pos="100000">
              <a:srgbClr val="00CC99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FF"/>
            </a:gs>
            <a:gs pos="100000">
              <a:srgbClr val="00CC99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海同课件模版最终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课件模版最终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课件模版最终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课件模版最终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课件模版最终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课件模版最终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课件模版最终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课件模版最终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课件模版最终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课件模版最终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课件模版最终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课件模版最终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lank Presentation">
  <a:themeElements>
    <a:clrScheme name="2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Blank Presentatio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2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lank Presentation">
  <a:themeElements>
    <a:clrScheme name="3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3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Blank Presentation">
  <a:themeElements>
    <a:clrScheme name="4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Blank Presentatio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4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Blank Presentation">
  <a:themeElements>
    <a:clrScheme name="5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Blank Presentatio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5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Blank Presentation">
  <a:themeElements>
    <a:clrScheme name="6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6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Blank Presentation">
  <a:themeElements>
    <a:clrScheme name="7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Blank Presentation">
      <a:majorFont>
        <a:latin typeface="Arial"/>
        <a:ea typeface="宋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7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Blank Presentation">
  <a:themeElements>
    <a:clrScheme name="8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Blank Presentation">
      <a:majorFont>
        <a:latin typeface="Arial"/>
        <a:ea typeface="宋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8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Blank Presentation">
  <a:themeElements>
    <a:clrScheme name="9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9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ICEE海同</Template>
  <TotalTime>3737</TotalTime>
  <Words>2129</Words>
  <Application>Microsoft PowerPoint</Application>
  <PresentationFormat>全屏显示(4:3)</PresentationFormat>
  <Paragraphs>387</Paragraphs>
  <Slides>33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16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1_Blank Presentation</vt:lpstr>
      <vt:lpstr>2_Blank Presentation</vt:lpstr>
      <vt:lpstr>3_Blank Presentation</vt:lpstr>
      <vt:lpstr>4_Blank Presentation</vt:lpstr>
      <vt:lpstr>5_Blank Presentation</vt:lpstr>
      <vt:lpstr>6_Blank Presentation</vt:lpstr>
      <vt:lpstr>7_Blank Presentation</vt:lpstr>
      <vt:lpstr>8_Blank Presentation</vt:lpstr>
      <vt:lpstr>9_Blank Presentation</vt:lpstr>
      <vt:lpstr>10_Blank Presentation</vt:lpstr>
      <vt:lpstr>1_自定义设计方案</vt:lpstr>
      <vt:lpstr>11_Blank Presentation</vt:lpstr>
      <vt:lpstr>12_Blank Presentation</vt:lpstr>
      <vt:lpstr>海同PPT模版最终稿</vt:lpstr>
      <vt:lpstr>自定义设计方案</vt:lpstr>
      <vt:lpstr>海同课件模版最终版</vt:lpstr>
      <vt:lpstr> Linux驱动程序设计</vt:lpstr>
      <vt:lpstr>课程目标</vt:lpstr>
      <vt:lpstr>课程结构图</vt:lpstr>
      <vt:lpstr>Linux驱动程序概述</vt:lpstr>
      <vt:lpstr>本章目标</vt:lpstr>
      <vt:lpstr>本章结构</vt:lpstr>
      <vt:lpstr>为什么要学习嵌入式Linux驱动程序开发？</vt:lpstr>
      <vt:lpstr>1-1设备驱动程序简介</vt:lpstr>
      <vt:lpstr>1-2设备的分类和特点</vt:lpstr>
      <vt:lpstr>1-2设备的分类和特点</vt:lpstr>
      <vt:lpstr>1-2设备的分类和特点</vt:lpstr>
      <vt:lpstr>1-2设备的分类和特点</vt:lpstr>
      <vt:lpstr>1-3 构造和运行模块</vt:lpstr>
      <vt:lpstr>1-3驱动程序加入内核的方法</vt:lpstr>
      <vt:lpstr>1.3.1 设备驱动的Hello World模块(hello.c)</vt:lpstr>
      <vt:lpstr>1-3-1 设备驱动的Hello World模块(hello.c)</vt:lpstr>
      <vt:lpstr>1.3.1 设备驱动的Hello World模块</vt:lpstr>
      <vt:lpstr>1-3-1 设备驱动的Hello World模块(hello.c)</vt:lpstr>
      <vt:lpstr>1-3-1 设备驱动的Hello World模块(hello.c)</vt:lpstr>
      <vt:lpstr>1-3-1 设备驱动的Hello World模块</vt:lpstr>
      <vt:lpstr>1-3-1 设备驱动的Hello World模块</vt:lpstr>
      <vt:lpstr>1.3.1 设备驱动的Hello World模块</vt:lpstr>
      <vt:lpstr>1-3-1 设备驱动的Hello World模块</vt:lpstr>
      <vt:lpstr>1-3-1 设备驱动的Hello World模块</vt:lpstr>
      <vt:lpstr>1.3.1 设备驱动的Hello World模块</vt:lpstr>
      <vt:lpstr>1-3-1 设备驱动的Hello World模块</vt:lpstr>
      <vt:lpstr>1-3-1 设备驱动的Hello World模块</vt:lpstr>
      <vt:lpstr>1-3-2 内核驱动模块与应用程序对比</vt:lpstr>
      <vt:lpstr>1-3-3 编译和装载驱动模块</vt:lpstr>
      <vt:lpstr>1-3-3 编译和装载驱动模块</vt:lpstr>
      <vt:lpstr>阶段总结</vt:lpstr>
      <vt:lpstr>本章总结</vt:lpstr>
      <vt:lpstr>实验</vt:lpstr>
    </vt:vector>
  </TitlesOfParts>
  <Company>foo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基础知识回顾</dc:title>
  <dc:creator>foo</dc:creator>
  <cp:lastModifiedBy>IBM X60T</cp:lastModifiedBy>
  <cp:revision>412</cp:revision>
  <dcterms:created xsi:type="dcterms:W3CDTF">2006-04-19T06:06:05Z</dcterms:created>
  <dcterms:modified xsi:type="dcterms:W3CDTF">2011-07-02T09:49:11Z</dcterms:modified>
</cp:coreProperties>
</file>