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804" r:id="rId13"/>
    <p:sldMasterId id="2147483817" r:id="rId14"/>
    <p:sldMasterId id="2147483829" r:id="rId15"/>
  </p:sldMasterIdLst>
  <p:notesMasterIdLst>
    <p:notesMasterId r:id="rId51"/>
  </p:notesMasterIdLst>
  <p:handoutMasterIdLst>
    <p:handoutMasterId r:id="rId52"/>
  </p:handoutMasterIdLst>
  <p:sldIdLst>
    <p:sldId id="495" r:id="rId16"/>
    <p:sldId id="256" r:id="rId17"/>
    <p:sldId id="496" r:id="rId18"/>
    <p:sldId id="259" r:id="rId19"/>
    <p:sldId id="258" r:id="rId20"/>
    <p:sldId id="442" r:id="rId21"/>
    <p:sldId id="497" r:id="rId22"/>
    <p:sldId id="452" r:id="rId23"/>
    <p:sldId id="453" r:id="rId24"/>
    <p:sldId id="498" r:id="rId25"/>
    <p:sldId id="476" r:id="rId26"/>
    <p:sldId id="477" r:id="rId27"/>
    <p:sldId id="478" r:id="rId28"/>
    <p:sldId id="479" r:id="rId29"/>
    <p:sldId id="487" r:id="rId30"/>
    <p:sldId id="488" r:id="rId31"/>
    <p:sldId id="499" r:id="rId32"/>
    <p:sldId id="480" r:id="rId33"/>
    <p:sldId id="481" r:id="rId34"/>
    <p:sldId id="500" r:id="rId35"/>
    <p:sldId id="482" r:id="rId36"/>
    <p:sldId id="483" r:id="rId37"/>
    <p:sldId id="501" r:id="rId38"/>
    <p:sldId id="484" r:id="rId39"/>
    <p:sldId id="485" r:id="rId40"/>
    <p:sldId id="489" r:id="rId41"/>
    <p:sldId id="490" r:id="rId42"/>
    <p:sldId id="502" r:id="rId43"/>
    <p:sldId id="503" r:id="rId44"/>
    <p:sldId id="491" r:id="rId45"/>
    <p:sldId id="504" r:id="rId46"/>
    <p:sldId id="492" r:id="rId47"/>
    <p:sldId id="451" r:id="rId48"/>
    <p:sldId id="389" r:id="rId49"/>
    <p:sldId id="390" r:id="rId50"/>
  </p:sldIdLst>
  <p:sldSz cx="9144000" cy="6858000" type="screen4x3"/>
  <p:notesSz cx="6858000" cy="9144000"/>
  <p:defaultTextStyle>
    <a:defPPr>
      <a:defRPr lang="en-US"/>
    </a:defPPr>
    <a:lvl1pPr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FF00"/>
    <a:srgbClr val="FFD869"/>
    <a:srgbClr val="CCECFF"/>
    <a:srgbClr val="969696"/>
    <a:srgbClr val="F8F8F8"/>
    <a:srgbClr val="6699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44" autoAdjust="0"/>
    <p:restoredTop sz="85923" autoAdjust="0"/>
  </p:normalViewPr>
  <p:slideViewPr>
    <p:cSldViewPr>
      <p:cViewPr>
        <p:scale>
          <a:sx n="50" d="100"/>
          <a:sy n="50" d="100"/>
        </p:scale>
        <p:origin x="-93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CAFDF986-A99A-4E74-A7ED-40458797574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E6A84493-0BB9-437D-8925-7830593AD1A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CF8A7-4361-4FE4-97D7-CA048793E80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40C08-AEFF-4A40-A955-89E6B16F763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64F3C-0170-4B9E-BC86-597F0D75BE2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2D1E7-C1E7-4230-BEAB-AF0EA275690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AC5AE-37BD-4C7B-8AE0-386AE936EE6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B524B-FFA5-4FBD-82FD-BFE5FD3D6F2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AFCE7-3D5C-452E-A994-2524768DEA4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9303-CEE2-41A6-892F-904D2EEAC49B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399FA-08AB-43F2-A5FC-243E9416F56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C56F-09BD-44B4-BBA2-6F6AF662CAD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1D1F9-AF6F-47A9-9EC8-B49CBA274E0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6F34F-7FEF-4E1E-A9A6-C7C55DD106F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3D3A-65A4-436D-81D0-B2AC6F53565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EDCA-B281-4CCB-92A7-213664C602D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F1FD-F612-4AB4-83BB-E23058F2660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06B2A-CB14-4EC8-86E2-6C23C15BAA7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3F708-0537-498E-A7EE-7F5864A2804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F82E2-B7F4-4290-82FD-7400376FE79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A89C1-07D5-42CA-969F-1BBD0E81F8C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EFFCDB-F52B-4262-89E5-2248C9C40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06A1D8-FBDA-4152-B96F-C487BC4BD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09762C-2114-4A0B-A98D-C7BB5A32AC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F73924-2CA1-4ED9-A9D1-541290D5C193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1A3A3-187A-4877-A916-FA4F15DA227E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A0D21-01DD-4494-B319-DE37E02EB854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8269E-E845-4230-9437-8EFB340984E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3B02A-6968-4F7A-87AD-C87F04789125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91B2C-EE90-47B4-B949-306FD8D98B05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EE10D-7995-45FF-AD0D-8B7D7A7E75E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5EE4B-83B6-4D04-A4F5-E91A7C6CB72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261F32-390D-40A2-8DED-F84FB7240059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9A5FAA-7052-4E16-B374-94ADE90C3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01029-C28D-4908-B40A-A2CED31A40D5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C4D25-2D9A-45CF-8976-36EE98D659C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F4035B-3A4C-46F2-AB97-054C182F753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7FDF88-8EBF-4536-AFBE-4BECC1051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3F467B-4BA1-44EF-BBD2-7035320DC1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0BBBDD-7B67-4ED3-80B1-6C2B82484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52F554-DE6A-485E-9531-AF5C2A3B90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DC2A1F-C50F-4D23-8F36-868E27A30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CA804E-F5AF-4DFD-AFA1-CBAEA2C04F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429AC9-1E75-4930-9819-DE6CA1D8C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0C243E-2764-4474-89D0-1C8CEC72EF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E4CC8E-835D-4BEA-84C2-20EA14C7D5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B5DD6C-AE76-41FA-87BB-5F13270A7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9E63DB-CDD7-4CCD-9FBC-EF5D403A1E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6C417-1F26-4CA8-8D7F-E6CE68AFF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F73924-2CA1-4ED9-A9D1-541290D5C193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1A3A3-187A-4877-A916-FA4F15DA227E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A0D21-01DD-4494-B319-DE37E02EB854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8269E-E845-4230-9437-8EFB340984E6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3B02A-6968-4F7A-87AD-C87F0478912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91B2C-EE90-47B4-B949-306FD8D98B0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AABD7A-47CE-4116-9F94-96A1408A3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EE10D-7995-45FF-AD0D-8B7D7A7E75E6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5EE4B-83B6-4D04-A4F5-E91A7C6CB72A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261F32-390D-40A2-8DED-F84FB724005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01029-C28D-4908-B40A-A2CED31A40D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C4D25-2D9A-45CF-8976-36EE98D659C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F4035B-3A4C-46F2-AB97-054C182F753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16BCD-007E-404B-AE80-B275246C512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F664-4D42-4690-BE78-B76E747644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E4782-96E5-4BF3-A108-ACB11991C81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F7DBB-9BC9-4C8E-81F5-45CE449237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D22AD-02DA-4B49-AEB4-AB8B5A9F492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C333-1366-4828-8996-463A21FBD79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B034-BA40-4E09-93C2-334F9DE22BA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8983D-D2FF-422C-90A7-399EF9AB71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E249B-0482-4DED-920E-EDA8425A31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CF971-A9FE-4332-91F9-5E29B98736F7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99FA8-2AFD-49DF-A26B-0C8911596B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9011E-AB8A-44DA-B250-B3F38CC7141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55C02-0CDE-4F87-9077-DAA2B29FCB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6DC9C-DAFF-443E-AE25-78AC62928AFB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16B4B-F7D3-413C-B35A-CE04B11E8D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3FBDCE-49CC-4E80-BDE9-18512EB24A0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8A08C-04FE-484E-8A51-966F786F96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D8053-7DA5-45F3-91AC-6D2FB4DB93BD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E6114-A36F-4749-9A52-5B5489BC91F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03D20-7078-4A0A-8351-7761FCD1CDBF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9886A-E62C-4451-8D14-8B7B29197F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564AF-C71F-47CC-9AE0-D28FF3733C5D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1422-3620-4F5A-BB88-89A779567D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F73924-2CA1-4ED9-A9D1-541290D5C193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1A3A3-187A-4877-A916-FA4F15DA227E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A0D21-01DD-4494-B319-DE37E02EB854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AC661A-9B93-466A-BA90-AE14487CD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8269E-E845-4230-9437-8EFB340984E6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3B02A-6968-4F7A-87AD-C87F0478912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91B2C-EE90-47B4-B949-306FD8D98B0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EE10D-7995-45FF-AD0D-8B7D7A7E75E6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5EE4B-83B6-4D04-A4F5-E91A7C6CB72A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261F32-390D-40A2-8DED-F84FB7240059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01029-C28D-4908-B40A-A2CED31A40D5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4863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C4D25-2D9A-45CF-8976-36EE98D659C8}" type="datetime1">
              <a:rPr lang="zh-CN" altLang="en-US" smtClean="0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F4035B-3A4C-46F2-AB97-054C182F753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32CE65-5B60-462A-93E1-25B5F1686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26AE10-FA10-4734-ACB2-08D91A72E0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6B265-5735-4C2D-A2B0-8EFDC9742E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C2D9C8-C75D-4666-B524-9509E71754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DD45F1-F9CD-4C35-A3C7-6FF88D9739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959D0-CE29-456F-B9CC-2617AC3FB0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D447F4-408C-41BE-A6AA-3DD29DB3C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19197F-15AE-4DE8-BBE2-4995CD2AE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74F187-0B63-45DD-A094-AB372E5576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3AFBB-49F5-460C-8AE9-89E2C4C61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7F8AE3-7A40-498B-962A-DE6397719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FF7B5A-E844-4D53-A38F-FC5E003B4A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7B217-C553-4B53-B52C-67F4F5CC6C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7EF6E-7899-4E72-8A1C-3B09AC24B3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800F2-C6D5-4D13-83CB-CEABC60C05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E4C574-E33C-452B-957A-69128E5DB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D31F47-65D4-4DCC-8638-645B2001EE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D44E1D-F43A-4621-9911-FE1689EE9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DAB472-D83F-47DA-8879-5DF4B0FE9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5CC49-6A35-4A68-8409-C4040E892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4CC5E7-8D6F-4375-BEBA-F086AFBC6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EE6988-0F13-4C27-8FF4-16CD3A37E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A3545C-4E9B-472E-A6DA-258C9BC297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1F2955-A91C-4633-AD1F-0B513EFC7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4DB425-8253-4311-AC5C-E8BEEB10C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26C02C-FA0E-43CE-A71E-B80C40A7AA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71955-08C4-47BD-B6BF-D893479D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561CC6-AD79-406D-86B8-4250677D2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CDF55-7A9A-4008-94A8-5AC49D062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C6806-CA61-4866-A4EC-81BFEAA49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50FFC3-D655-4E7A-B701-953C721AD4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7EC265-80EB-42E2-9C4C-2AA81FA2D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D21EA-5BFE-41B3-989D-85A2A094A2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07B5DD-84F2-4608-B34A-CEB3719C4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D6D855-F893-4056-BBA1-1446CE89F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FEDF40-1045-441E-B49A-AC75BB39DE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36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6" Type="http://schemas.openxmlformats.org/officeDocument/2006/relationships/image" Target="../media/image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4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59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58.xml"/><Relationship Id="rId16" Type="http://schemas.openxmlformats.org/officeDocument/2006/relationships/image" Target="../media/image1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6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jpe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A7D85719-2F85-4951-B551-AC7AB8FBD7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790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507909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4292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429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4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601094" name="Picture 6" descr="pic01c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fld id="{F4D37B4A-4AED-4414-8572-F13AC1E20176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2B2C393E-A302-4BDE-8794-E940CBE32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0314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03141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603143" name="Picture 7" descr="pic01c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100" name="Picture 12" descr="WW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9425" y="3209925"/>
            <a:ext cx="4854575" cy="3648075"/>
          </a:xfrm>
          <a:prstGeom prst="rect">
            <a:avLst/>
          </a:prstGeom>
          <a:noFill/>
        </p:spPr>
      </p:pic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FD6868A8-AA9A-45AD-B483-41C49997A688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A7D85719-2F85-4951-B551-AC7AB8FBD71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F2D4D653-36A9-447B-BA2F-4D73B4408B6A}" type="datetime1">
              <a:rPr lang="zh-CN" altLang="en-US"/>
              <a:pPr/>
              <a:t>2011/7/2</a:t>
            </a:fld>
            <a:endParaRPr lang="en-US" altLang="zh-CN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EF26119B-2ABE-4DCD-80DF-EF7F5892EA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258888" y="3716338"/>
            <a:ext cx="3382962" cy="15128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5148263" y="3933825"/>
            <a:ext cx="2089150" cy="1016000"/>
          </a:xfrm>
          <a:prstGeom prst="roundRect">
            <a:avLst>
              <a:gd name="adj" fmla="val 11093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依次循环字符串中的每个字符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9" grpId="0" animBg="1"/>
      <p:bldP spid="619530" grpId="0" animBg="1"/>
    </p:bld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32" name="Picture 20" descr="图片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92600" y="3213100"/>
            <a:ext cx="4851400" cy="3644900"/>
          </a:xfrm>
          <a:prstGeom prst="rect">
            <a:avLst/>
          </a:prstGeom>
          <a:noFill/>
        </p:spPr>
      </p:pic>
      <p:sp>
        <p:nvSpPr>
          <p:cNvPr id="397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7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7D85719-2F85-4951-B551-AC7AB8FBD71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7336" name="Picture 24" descr="LOGO1副本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80288" y="44450"/>
            <a:ext cx="1692275" cy="676275"/>
          </a:xfrm>
          <a:prstGeom prst="rect">
            <a:avLst/>
          </a:prstGeom>
          <a:noFill/>
        </p:spPr>
      </p:pic>
      <p:pic>
        <p:nvPicPr>
          <p:cNvPr id="397338" name="Picture 26" descr="图片2副本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8975"/>
            <a:ext cx="9148763" cy="292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C91B7E02-5A9F-4D43-AE88-BC9E1E77B8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99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09960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098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098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200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0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0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29034005-5EE8-424B-A2EA-1086C5ABAF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6104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712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814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4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81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14ECFBEC-54A0-495C-9316-7F79D1736D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22248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326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上章回顾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字符驱动程序开发的基本结构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主设备号和次设备号，以及如何分配和释放设备号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cdev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ile_operations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ile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node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如何把驱动添加到内核中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应用程序如</a:t>
            </a:r>
            <a:r>
              <a:rPr lang="zh-CN" altLang="en-US" dirty="0" smtClean="0"/>
              <a:t>何使用驱动？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3-3 </a:t>
            </a:r>
            <a:r>
              <a:rPr lang="zh-CN" altLang="en-US" dirty="0" smtClean="0"/>
              <a:t>信号量和互斥体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当信号量用于互斥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避免多个进程同时在一个临界区中运行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信号量的值应初始化为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只能由单个进程或线程拥有。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一个信号量有时也称为一个“互斥体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)”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它是互斥</a:t>
            </a:r>
            <a:r>
              <a:rPr lang="en-US" altLang="zh-CN" dirty="0" smtClean="0"/>
              <a:t>(mutual exclusion)</a:t>
            </a:r>
            <a:r>
              <a:rPr lang="zh-CN" altLang="en-US" dirty="0" smtClean="0"/>
              <a:t>的简称。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内核中几乎所有的信号量均用于互斥。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3-3 </a:t>
            </a:r>
            <a:r>
              <a:rPr lang="zh-CN" altLang="en-US"/>
              <a:t>信号量和互斥体 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fontAlgn="b"/>
            <a:r>
              <a:rPr lang="zh-CN" altLang="en-US" b="1" dirty="0" smtClean="0"/>
              <a:t>初</a:t>
            </a:r>
            <a:r>
              <a:rPr lang="zh-CN" altLang="en-US" b="1" dirty="0"/>
              <a:t>始化</a:t>
            </a:r>
            <a:r>
              <a:rPr lang="zh-CN" altLang="zh-CN" b="1" dirty="0"/>
              <a:t>信号</a:t>
            </a:r>
            <a:r>
              <a:rPr lang="zh-CN" altLang="zh-CN" b="1" dirty="0" smtClean="0"/>
              <a:t>量</a:t>
            </a:r>
            <a:endParaRPr lang="en-US" altLang="zh-CN" b="1" dirty="0" smtClean="0"/>
          </a:p>
          <a:p>
            <a:pPr lvl="1" fontAlgn="b"/>
            <a:r>
              <a:rPr lang="zh-CN" altLang="en-US" dirty="0" smtClean="0"/>
              <a:t>信</a:t>
            </a:r>
            <a:r>
              <a:rPr lang="zh-CN" altLang="en-US" dirty="0"/>
              <a:t>号量类型为</a:t>
            </a:r>
            <a:r>
              <a:rPr lang="en-US" altLang="zh-CN" dirty="0" err="1"/>
              <a:t>struct</a:t>
            </a:r>
            <a:r>
              <a:rPr lang="en-US" altLang="zh-CN" dirty="0"/>
              <a:t> semaphore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信</a:t>
            </a:r>
            <a:r>
              <a:rPr lang="zh-CN" altLang="en-US" dirty="0"/>
              <a:t>号量可通过几种途径来声明和初始化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b"/>
            <a:r>
              <a:rPr lang="zh-CN" altLang="en-US" b="1" dirty="0" smtClean="0"/>
              <a:t>动</a:t>
            </a:r>
            <a:r>
              <a:rPr lang="zh-CN" altLang="en-US" b="1" dirty="0"/>
              <a:t>态的初始化信号</a:t>
            </a:r>
            <a:r>
              <a:rPr lang="zh-CN" altLang="en-US" b="1" dirty="0" smtClean="0"/>
              <a:t>量</a:t>
            </a:r>
            <a:endParaRPr lang="en-US" altLang="zh-CN" b="1" dirty="0" smtClean="0"/>
          </a:p>
          <a:p>
            <a:pPr lvl="1" fontAlgn="b"/>
            <a:endParaRPr lang="en-US" altLang="zh-CN" b="1" dirty="0" smtClean="0"/>
          </a:p>
          <a:p>
            <a:pPr lvl="1" fontAlgn="b">
              <a:buNone/>
            </a:pPr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静</a:t>
            </a:r>
            <a:r>
              <a:rPr lang="zh-CN" altLang="en-US" b="1" dirty="0"/>
              <a:t>态的声明互斥信号量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 fontAlgn="b"/>
            <a:endParaRPr lang="en-US" altLang="zh-CN" dirty="0" smtClean="0"/>
          </a:p>
          <a:p>
            <a:pPr lvl="1" fontAlgn="b"/>
            <a:endParaRPr lang="en-US" altLang="zh-CN" dirty="0" smtClean="0"/>
          </a:p>
          <a:p>
            <a:pPr lvl="1" fontAlgn="b"/>
            <a:endParaRPr lang="en-US" altLang="zh-CN" dirty="0" smtClean="0"/>
          </a:p>
          <a:p>
            <a:pPr lvl="1" fontAlgn="b"/>
            <a:r>
              <a:rPr lang="zh-CN" altLang="en-US" b="1" dirty="0" smtClean="0"/>
              <a:t>动</a:t>
            </a:r>
            <a:r>
              <a:rPr lang="zh-CN" altLang="en-US" b="1" dirty="0"/>
              <a:t>态的初始化互斥信号量：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endParaRPr lang="zh-CN" altLang="en-US" sz="2000" dirty="0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2571744"/>
            <a:ext cx="8001056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sema_init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semaphore *</a:t>
            </a:r>
            <a:r>
              <a:rPr lang="en-US" altLang="zh-CN" sz="1800" dirty="0" err="1" smtClean="0"/>
              <a:t>sem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val</a:t>
            </a:r>
            <a:r>
              <a:rPr lang="en-US" altLang="zh-CN" sz="1800" dirty="0" smtClean="0"/>
              <a:t>);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643570" y="2143116"/>
            <a:ext cx="2071702" cy="369332"/>
          </a:xfrm>
          <a:prstGeom prst="wedgeRectCallout">
            <a:avLst>
              <a:gd name="adj1" fmla="val -60557"/>
              <a:gd name="adj2" fmla="val 116143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信号量的初始值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横卷形 6"/>
          <p:cNvSpPr/>
          <p:nvPr/>
        </p:nvSpPr>
        <p:spPr bwMode="auto">
          <a:xfrm>
            <a:off x="571472" y="3500438"/>
            <a:ext cx="8072494" cy="1042898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DECLARE_MUTEX(name);</a:t>
            </a:r>
          </a:p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DECLARE_MUTEX_LOCKED(name); 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714876" y="3139859"/>
            <a:ext cx="2571768" cy="646331"/>
          </a:xfrm>
          <a:prstGeom prst="wedgeRectCallout">
            <a:avLst>
              <a:gd name="adj1" fmla="val -94314"/>
              <a:gd name="adj2" fmla="val 4835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声明互斥信号量“</a:t>
            </a:r>
            <a:r>
              <a:rPr lang="en-US" altLang="zh-CN" sz="1800" dirty="0" smtClean="0"/>
              <a:t>name”</a:t>
            </a:r>
            <a:r>
              <a:rPr lang="zh-CN" altLang="en-US" sz="1800" dirty="0" smtClean="0"/>
              <a:t>，并初始化为</a:t>
            </a:r>
            <a:r>
              <a:rPr lang="en-US" altLang="zh-CN" sz="1800" dirty="0" smtClean="0"/>
              <a:t>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571472" y="5214950"/>
            <a:ext cx="8072494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init_MUTEX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semaphore *</a:t>
            </a:r>
            <a:r>
              <a:rPr lang="en-US" altLang="zh-CN" sz="1800" dirty="0" err="1" smtClean="0"/>
              <a:t>sem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init_MUTEX_LOCKED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semaphore *</a:t>
            </a:r>
            <a:r>
              <a:rPr lang="en-US" altLang="zh-CN" sz="1800" dirty="0" err="1" smtClean="0"/>
              <a:t>sem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3-3 </a:t>
            </a:r>
            <a:r>
              <a:rPr lang="zh-CN" altLang="en-US"/>
              <a:t>信号量和互斥体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8964613" cy="4071966"/>
          </a:xfrm>
        </p:spPr>
        <p:txBody>
          <a:bodyPr/>
          <a:lstStyle/>
          <a:p>
            <a:pPr fontAlgn="b"/>
            <a:r>
              <a:rPr lang="zh-CN" altLang="en-US" b="1" dirty="0" smtClean="0"/>
              <a:t>获</a:t>
            </a:r>
            <a:r>
              <a:rPr lang="zh-CN" altLang="en-US" b="1" dirty="0"/>
              <a:t>得信号</a:t>
            </a:r>
            <a:r>
              <a:rPr lang="zh-CN" altLang="en-US" b="1" dirty="0" smtClean="0"/>
              <a:t>量</a:t>
            </a:r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>
              <a:buNone/>
            </a:pPr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r>
              <a:rPr lang="zh-CN" altLang="en-US" b="1" dirty="0" smtClean="0"/>
              <a:t>释放信号量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fontAlgn="b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</p:txBody>
      </p:sp>
      <p:sp>
        <p:nvSpPr>
          <p:cNvPr id="5" name="横卷形 4"/>
          <p:cNvSpPr/>
          <p:nvPr/>
        </p:nvSpPr>
        <p:spPr bwMode="auto">
          <a:xfrm>
            <a:off x="0" y="1720042"/>
            <a:ext cx="8786842" cy="2494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void down(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semaphore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down_interruptible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semaphore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down_trylock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semaphore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4786314" y="1142984"/>
            <a:ext cx="2714644" cy="646331"/>
          </a:xfrm>
          <a:prstGeom prst="wedgeRectCallout">
            <a:avLst>
              <a:gd name="adj1" fmla="val -59008"/>
              <a:gd name="adj2" fmla="val 9079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减小信号量的值，如果不能获得信号量就一直等待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7158" y="2071678"/>
            <a:ext cx="4214842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7158" y="2786058"/>
            <a:ext cx="5429288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286512" y="2143116"/>
            <a:ext cx="2500330" cy="646331"/>
          </a:xfrm>
          <a:prstGeom prst="wedgeRectCallout">
            <a:avLst>
              <a:gd name="adj1" fmla="val -68985"/>
              <a:gd name="adj2" fmla="val 6250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完成和</a:t>
            </a:r>
            <a:r>
              <a:rPr lang="en-US" altLang="zh-CN" sz="1800" dirty="0" smtClean="0"/>
              <a:t>down</a:t>
            </a:r>
            <a:r>
              <a:rPr lang="zh-CN" altLang="en-US" sz="1800" dirty="0" smtClean="0"/>
              <a:t>相同的工作，但操作是可中断的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5786446" y="4214818"/>
            <a:ext cx="2786082" cy="923330"/>
          </a:xfrm>
          <a:prstGeom prst="wedgeRectCallout">
            <a:avLst>
              <a:gd name="adj1" fmla="val -65687"/>
              <a:gd name="adj2" fmla="val -9100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zh-CN" altLang="en-US" sz="1800" dirty="0" smtClean="0"/>
              <a:t>永远不会休眠，如果信号量在调用时不可获得， 就会立即返回一个非零值。</a:t>
            </a:r>
            <a:endParaRPr lang="zh-CN" altLang="en-US" sz="1800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357158" y="3571877"/>
            <a:ext cx="5000660" cy="40862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横卷形 11"/>
          <p:cNvSpPr/>
          <p:nvPr/>
        </p:nvSpPr>
        <p:spPr bwMode="auto">
          <a:xfrm>
            <a:off x="214282" y="5357826"/>
            <a:ext cx="7286676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void up(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semaphore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3-3 </a:t>
            </a:r>
            <a:r>
              <a:rPr lang="zh-CN" altLang="en-US"/>
              <a:t>信号量和互斥体 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4673605" cy="4733941"/>
          </a:xfr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/>
            <a:r>
              <a:rPr lang="zh-CN" altLang="en-US" b="1" dirty="0" smtClean="0"/>
              <a:t>使</a:t>
            </a:r>
            <a:r>
              <a:rPr lang="zh-CN" altLang="en-US" b="1" dirty="0"/>
              <a:t>用信号量模板</a:t>
            </a:r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DECLARE_MUTEX(</a:t>
            </a:r>
            <a:r>
              <a:rPr lang="en-US" altLang="zh-CN" sz="2000" dirty="0" err="1"/>
              <a:t>sem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if(</a:t>
            </a:r>
            <a:r>
              <a:rPr lang="en-US" altLang="zh-CN" sz="2000" dirty="0" err="1"/>
              <a:t>down_interruptible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sem</a:t>
            </a:r>
            <a:r>
              <a:rPr lang="en-US" altLang="zh-CN" sz="2000" dirty="0" smtClean="0"/>
              <a:t>))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{</a:t>
            </a:r>
          </a:p>
          <a:p>
            <a:pPr>
              <a:buFontTx/>
              <a:buNone/>
            </a:pPr>
            <a:r>
              <a:rPr lang="en-US" altLang="zh-CN" sz="2000" dirty="0"/>
              <a:t>	return –ERESTARTSYS;</a:t>
            </a:r>
          </a:p>
          <a:p>
            <a:pPr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…</a:t>
            </a:r>
          </a:p>
          <a:p>
            <a:pPr>
              <a:buFontTx/>
              <a:buNone/>
            </a:pPr>
            <a:r>
              <a:rPr lang="en-US" altLang="zh-CN" sz="2000" dirty="0"/>
              <a:t>critical </a:t>
            </a:r>
            <a:r>
              <a:rPr lang="en-US" altLang="zh-CN" sz="2000" dirty="0" smtClean="0"/>
              <a:t>section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…</a:t>
            </a:r>
          </a:p>
          <a:p>
            <a:pPr>
              <a:buFontTx/>
              <a:buNone/>
            </a:pPr>
            <a:r>
              <a:rPr lang="en-US" altLang="zh-CN" sz="2000" dirty="0"/>
              <a:t>up(&amp;</a:t>
            </a:r>
            <a:r>
              <a:rPr lang="en-US" altLang="zh-CN" sz="2000" dirty="0" err="1"/>
              <a:t>sem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5715008" y="1071546"/>
            <a:ext cx="2643206" cy="369332"/>
          </a:xfrm>
          <a:prstGeom prst="wedgeRectCallout">
            <a:avLst>
              <a:gd name="adj1" fmla="val -128076"/>
              <a:gd name="adj2" fmla="val 18216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定义信号量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572132" y="1928802"/>
            <a:ext cx="2786082" cy="369332"/>
          </a:xfrm>
          <a:prstGeom prst="wedgeRectCallout">
            <a:avLst>
              <a:gd name="adj1" fmla="val -112627"/>
              <a:gd name="adj2" fmla="val 18216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获取信号量，保护临界区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14348" y="3929066"/>
            <a:ext cx="4000528" cy="1071570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5643570" y="3429000"/>
            <a:ext cx="2857520" cy="369332"/>
          </a:xfrm>
          <a:prstGeom prst="wedgeRectCallout">
            <a:avLst>
              <a:gd name="adj1" fmla="val -84832"/>
              <a:gd name="adj2" fmla="val 9963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临界区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5715008" y="4917056"/>
            <a:ext cx="2857520" cy="369332"/>
          </a:xfrm>
          <a:prstGeom prst="wedgeRectCallout">
            <a:avLst>
              <a:gd name="adj1" fmla="val -181365"/>
              <a:gd name="adj2" fmla="val 5012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释放信号量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7072330" y="1428736"/>
            <a:ext cx="484632" cy="48720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7143768" y="2285992"/>
            <a:ext cx="484632" cy="1152000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7143768" y="3777198"/>
            <a:ext cx="484632" cy="1152000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3-3 </a:t>
            </a:r>
            <a:r>
              <a:rPr lang="zh-CN" altLang="en-US"/>
              <a:t>信号量和互斥体 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8280400" cy="2305049"/>
          </a:xfrm>
        </p:spPr>
        <p:txBody>
          <a:bodyPr/>
          <a:lstStyle/>
          <a:p>
            <a:pPr fontAlgn="b"/>
            <a:r>
              <a:rPr lang="zh-CN" altLang="en-US" b="1" dirty="0" smtClean="0"/>
              <a:t>读</a:t>
            </a:r>
            <a:r>
              <a:rPr lang="zh-CN" altLang="en-US" b="1" dirty="0"/>
              <a:t>取者</a:t>
            </a:r>
            <a:r>
              <a:rPr lang="en-US" altLang="zh-CN" b="1" dirty="0"/>
              <a:t>/</a:t>
            </a:r>
            <a:r>
              <a:rPr lang="zh-CN" altLang="en-US" b="1" dirty="0"/>
              <a:t>写入者信号</a:t>
            </a:r>
            <a:r>
              <a:rPr lang="zh-CN" altLang="en-US" b="1" dirty="0" smtClean="0"/>
              <a:t>量</a:t>
            </a:r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数</a:t>
            </a:r>
            <a:r>
              <a:rPr lang="zh-CN" altLang="en-US" b="1" dirty="0"/>
              <a:t>据类型：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rw_semaphore</a:t>
            </a:r>
            <a:r>
              <a:rPr lang="zh-CN" altLang="en-US" dirty="0"/>
              <a:t>； </a:t>
            </a:r>
            <a:endParaRPr lang="en-US" altLang="zh-CN" dirty="0" smtClean="0"/>
          </a:p>
          <a:p>
            <a:pPr lvl="1" fontAlgn="b"/>
            <a:r>
              <a:rPr lang="zh-CN" altLang="en-US" b="1" dirty="0" smtClean="0"/>
              <a:t>初</a:t>
            </a:r>
            <a:r>
              <a:rPr lang="zh-CN" altLang="en-US" b="1" dirty="0"/>
              <a:t>始化</a:t>
            </a:r>
            <a:r>
              <a:rPr lang="zh-CN" altLang="en-US" b="1" dirty="0" smtClean="0"/>
              <a:t>：</a:t>
            </a:r>
            <a:endParaRPr lang="en-US" altLang="zh-CN" dirty="0" smtClean="0"/>
          </a:p>
          <a:p>
            <a:pPr lvl="1" fontAlgn="b"/>
            <a:endParaRPr lang="en-US" altLang="zh-CN" b="1" dirty="0" smtClean="0"/>
          </a:p>
          <a:p>
            <a:pPr lvl="1" fontAlgn="b"/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主</a:t>
            </a:r>
            <a:r>
              <a:rPr lang="zh-CN" altLang="en-US" b="1" dirty="0"/>
              <a:t>要函数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5" name="横卷形 4"/>
          <p:cNvSpPr/>
          <p:nvPr/>
        </p:nvSpPr>
        <p:spPr bwMode="auto">
          <a:xfrm>
            <a:off x="1500166" y="2214554"/>
            <a:ext cx="7143800" cy="49077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init_rwsem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rw_semaphore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sem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503235"/>
            <a:ext cx="8215370" cy="2985433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down_read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down_read_trylock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up_read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down_write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down_write_trylock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up_write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downgrade_write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rw_semaphore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3-3 </a:t>
            </a:r>
            <a:r>
              <a:rPr lang="zh-CN" altLang="en-US"/>
              <a:t>信号量和互斥体 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4602167" cy="530544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/>
            <a:r>
              <a:rPr lang="zh-CN" altLang="en-US" b="1" dirty="0" smtClean="0"/>
              <a:t>读</a:t>
            </a:r>
            <a:r>
              <a:rPr lang="zh-CN" altLang="en-US" b="1" dirty="0"/>
              <a:t>取者</a:t>
            </a:r>
            <a:r>
              <a:rPr lang="en-US" altLang="zh-CN" b="1" dirty="0"/>
              <a:t>/</a:t>
            </a:r>
            <a:r>
              <a:rPr lang="zh-CN" altLang="en-US" b="1" dirty="0"/>
              <a:t>写入者信号量实例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rw_semaphore_t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; 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init_rwsem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//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读时获取信号量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down_read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);</a:t>
            </a:r>
          </a:p>
          <a:p>
            <a:pPr>
              <a:buFontTx/>
              <a:buNone/>
            </a:pPr>
            <a:r>
              <a:rPr lang="en-US" altLang="zh-CN" sz="2000" dirty="0"/>
              <a:t>	… //</a:t>
            </a:r>
            <a:r>
              <a:rPr lang="zh-CN" altLang="en-US" sz="2000" dirty="0"/>
              <a:t>临界资源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up_read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);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down_write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);</a:t>
            </a:r>
          </a:p>
          <a:p>
            <a:pPr>
              <a:buFontTx/>
              <a:buNone/>
            </a:pPr>
            <a:r>
              <a:rPr lang="en-US" altLang="zh-CN" sz="2000" dirty="0"/>
              <a:t>	… //</a:t>
            </a:r>
            <a:r>
              <a:rPr lang="zh-CN" altLang="en-US" sz="2000" dirty="0"/>
              <a:t>临界资源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up_write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rw_sem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6000760" y="1428736"/>
            <a:ext cx="2786082" cy="369332"/>
          </a:xfrm>
          <a:prstGeom prst="wedgeRectCallout">
            <a:avLst>
              <a:gd name="adj1" fmla="val -116012"/>
              <a:gd name="adj2" fmla="val 8225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定义读写信号量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000760" y="2000240"/>
            <a:ext cx="2786082" cy="369332"/>
          </a:xfrm>
          <a:prstGeom prst="wedgeRectCallout">
            <a:avLst>
              <a:gd name="adj1" fmla="val -123670"/>
              <a:gd name="adj2" fmla="val 4924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初始化读写信号量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6000760" y="2571744"/>
            <a:ext cx="2786082" cy="369332"/>
          </a:xfrm>
          <a:prstGeom prst="wedgeRectCallout">
            <a:avLst>
              <a:gd name="adj1" fmla="val -137892"/>
              <a:gd name="adj2" fmla="val 9875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获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取临界资源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6000760" y="3131106"/>
            <a:ext cx="2786082" cy="369332"/>
          </a:xfrm>
          <a:prstGeom prst="wedgeRectCallout">
            <a:avLst>
              <a:gd name="adj1" fmla="val -114918"/>
              <a:gd name="adj2" fmla="val 2448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临界区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6000760" y="3643314"/>
            <a:ext cx="2786082" cy="369332"/>
          </a:xfrm>
          <a:prstGeom prst="wedgeRectCallout">
            <a:avLst>
              <a:gd name="adj1" fmla="val -146644"/>
              <a:gd name="adj2" fmla="val -8529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释放临界资源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1071538" y="3214686"/>
            <a:ext cx="3143272" cy="408623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071538" y="4714884"/>
            <a:ext cx="3214710" cy="408623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142976" y="4357694"/>
            <a:ext cx="3143272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071538" y="5143512"/>
            <a:ext cx="3143272" cy="28575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286248" y="2857496"/>
            <a:ext cx="1714512" cy="150019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286248" y="3929066"/>
            <a:ext cx="1714512" cy="150019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286248" y="3429000"/>
            <a:ext cx="1714512" cy="150019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3-4 completion 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836613"/>
            <a:ext cx="8750300" cy="5688012"/>
          </a:xfrm>
        </p:spPr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种轻量级的机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fontAlgn="b">
              <a:lnSpc>
                <a:spcPct val="9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允许一个线程告诉另一线程某个工作已经完成。 </a:t>
            </a:r>
            <a:endParaRPr lang="en-US" altLang="zh-CN" b="1" dirty="0" smtClean="0"/>
          </a:p>
          <a:p>
            <a:pPr fontAlgn="b">
              <a:lnSpc>
                <a:spcPct val="90000"/>
              </a:lnSpc>
            </a:pPr>
            <a:r>
              <a:rPr lang="zh-CN" altLang="en-US" b="1" dirty="0" smtClean="0"/>
              <a:t>初</a:t>
            </a:r>
            <a:r>
              <a:rPr lang="zh-CN" altLang="en-US" b="1" dirty="0"/>
              <a:t>始</a:t>
            </a:r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pPr fontAlgn="b">
              <a:lnSpc>
                <a:spcPct val="90000"/>
              </a:lnSpc>
            </a:pPr>
            <a:endParaRPr lang="en-US" altLang="zh-CN" b="1" dirty="0" smtClean="0"/>
          </a:p>
          <a:p>
            <a:pPr fontAlgn="b">
              <a:lnSpc>
                <a:spcPct val="90000"/>
              </a:lnSpc>
            </a:pPr>
            <a:endParaRPr lang="en-US" altLang="zh-CN" b="1" dirty="0" smtClean="0"/>
          </a:p>
          <a:p>
            <a:pPr fontAlgn="b">
              <a:lnSpc>
                <a:spcPct val="90000"/>
              </a:lnSpc>
              <a:buNone/>
            </a:pPr>
            <a:endParaRPr lang="en-US" altLang="zh-CN" b="1" dirty="0" smtClean="0"/>
          </a:p>
          <a:p>
            <a:pPr fontAlgn="b">
              <a:lnSpc>
                <a:spcPct val="90000"/>
              </a:lnSpc>
            </a:pPr>
            <a:r>
              <a:rPr lang="zh-CN" altLang="en-US" b="1" dirty="0" smtClean="0"/>
              <a:t>等</a:t>
            </a:r>
            <a:r>
              <a:rPr lang="zh-CN" altLang="en-US" b="1" dirty="0"/>
              <a:t>待</a:t>
            </a:r>
            <a:r>
              <a:rPr lang="en-US" altLang="zh-CN" b="1" dirty="0"/>
              <a:t>completion </a:t>
            </a:r>
            <a:endParaRPr lang="en-US" altLang="zh-CN" b="1" dirty="0" smtClean="0"/>
          </a:p>
          <a:p>
            <a:pPr fontAlgn="b">
              <a:lnSpc>
                <a:spcPct val="90000"/>
              </a:lnSpc>
            </a:pPr>
            <a:endParaRPr lang="en-US" altLang="zh-CN" b="1" dirty="0" smtClean="0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2000240"/>
            <a:ext cx="7215238" cy="126374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altLang="zh-CN" sz="1800" dirty="0" smtClean="0"/>
              <a:t>DECLARE_COMPLETION(</a:t>
            </a:r>
            <a:r>
              <a:rPr lang="en-US" altLang="zh-CN" sz="1800" dirty="0" err="1" smtClean="0"/>
              <a:t>xxx_completion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completion </a:t>
            </a:r>
            <a:r>
              <a:rPr lang="en-US" altLang="zh-CN" sz="1800" dirty="0" err="1" smtClean="0"/>
              <a:t>xxx_completion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init_completion</a:t>
            </a:r>
            <a:r>
              <a:rPr lang="en-US" altLang="zh-CN" sz="1800" dirty="0" smtClean="0"/>
              <a:t>(&amp;</a:t>
            </a:r>
            <a:r>
              <a:rPr lang="en-US" altLang="zh-CN" sz="1800" dirty="0" err="1" smtClean="0"/>
              <a:t>xxx_completion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642910" y="3714752"/>
            <a:ext cx="7215238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wait_for_completion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completion *c)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3-4 completion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b="1" dirty="0" smtClean="0"/>
              <a:t>触发完成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	</a:t>
            </a:r>
            <a:endParaRPr lang="en-US" altLang="zh-CN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071538" y="1785926"/>
            <a:ext cx="6858048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complete(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completion *c)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complete_all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completion *c)</a:t>
            </a:r>
            <a:r>
              <a:rPr lang="zh-CN" altLang="en-US" sz="1800" dirty="0" smtClean="0"/>
              <a:t>；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4429124" y="3143248"/>
            <a:ext cx="4714876" cy="895630"/>
          </a:xfrm>
          <a:prstGeom prst="wedgeRectCallout">
            <a:avLst>
              <a:gd name="adj1" fmla="val -83540"/>
              <a:gd name="adj2" fmla="val -12297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 dirty="0" smtClean="0"/>
              <a:t>必须在重复使用该结构之前重新初始化它。下面这个宏可用来快速执行重新初始化：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INIT_COMPLETION(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completion c)</a:t>
            </a:r>
            <a:r>
              <a:rPr lang="zh-CN" altLang="en-US" sz="1800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3-4 completion 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50927"/>
            <a:ext cx="5929354" cy="5164155"/>
          </a:xfrm>
          <a:gradFill flip="none" rotWithShape="1">
            <a:gsLst>
              <a:gs pos="50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>
              <a:lnSpc>
                <a:spcPct val="80000"/>
              </a:lnSpc>
            </a:pPr>
            <a:r>
              <a:rPr lang="en-US" altLang="zh-CN" b="1" dirty="0" smtClean="0"/>
              <a:t>Completion</a:t>
            </a:r>
            <a:r>
              <a:rPr lang="zh-CN" altLang="en-US" b="1" dirty="0"/>
              <a:t>使用示例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DECLARE_COMPLETION(</a:t>
            </a:r>
            <a:r>
              <a:rPr lang="en-US" altLang="zh-CN" sz="1800" dirty="0" err="1"/>
              <a:t>xxx_comp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complete_read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file *</a:t>
            </a:r>
            <a:r>
              <a:rPr lang="en-US" altLang="zh-CN" sz="1800" dirty="0" err="1"/>
              <a:t>filp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	char </a:t>
            </a:r>
            <a:r>
              <a:rPr lang="en-US" altLang="zh-CN" sz="1800" dirty="0"/>
              <a:t>__user *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count,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                     </a:t>
            </a:r>
            <a:r>
              <a:rPr lang="en-US" altLang="zh-CN" sz="1800" dirty="0" err="1" smtClean="0"/>
              <a:t>loff_t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	</a:t>
            </a:r>
            <a:r>
              <a:rPr lang="en-US" altLang="zh-CN" sz="1800" dirty="0" err="1"/>
              <a:t>wait_for_completion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xxx_comp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  	</a:t>
            </a:r>
            <a:r>
              <a:rPr lang="en-US" altLang="zh-CN" sz="1800" dirty="0"/>
              <a:t>return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complete_write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file *</a:t>
            </a:r>
            <a:r>
              <a:rPr lang="en-US" altLang="zh-CN" sz="1800" dirty="0" err="1"/>
              <a:t>filp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	const </a:t>
            </a:r>
            <a:r>
              <a:rPr lang="en-US" altLang="zh-CN" sz="1800" dirty="0"/>
              <a:t>char __user *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count</a:t>
            </a:r>
            <a:r>
              <a:rPr lang="zh-CN" altLang="en-US" sz="1800" dirty="0"/>
              <a:t>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                        </a:t>
            </a:r>
            <a:r>
              <a:rPr lang="en-US" altLang="zh-CN" sz="1800" dirty="0" err="1" smtClean="0"/>
              <a:t>loff_t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	complete(&amp;</a:t>
            </a:r>
            <a:r>
              <a:rPr lang="en-US" altLang="zh-CN" sz="1800" dirty="0" err="1"/>
              <a:t>xxx_comp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return count</a:t>
            </a:r>
            <a:r>
              <a:rPr lang="zh-CN" altLang="en-US" sz="1800" dirty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5500694" y="1500174"/>
            <a:ext cx="3143272" cy="369332"/>
          </a:xfrm>
          <a:prstGeom prst="wedgeRectCallout">
            <a:avLst>
              <a:gd name="adj1" fmla="val -94044"/>
              <a:gd name="adj2" fmla="val 7488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定义并初始化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completion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429256" y="2845354"/>
            <a:ext cx="3143272" cy="369332"/>
          </a:xfrm>
          <a:prstGeom prst="wedgeRectCallout">
            <a:avLst>
              <a:gd name="adj1" fmla="val -98893"/>
              <a:gd name="adj2" fmla="val 7900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等待某个事件完成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286380" y="4917056"/>
            <a:ext cx="3143272" cy="369332"/>
          </a:xfrm>
          <a:prstGeom prst="wedgeRectCallout">
            <a:avLst>
              <a:gd name="adj1" fmla="val -120710"/>
              <a:gd name="adj2" fmla="val 5837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表示某个事件完成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3-5 </a:t>
            </a:r>
            <a:r>
              <a:rPr lang="zh-CN" altLang="en-US" dirty="0"/>
              <a:t>自旋锁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fontAlgn="b"/>
            <a:r>
              <a:rPr lang="zh-CN" altLang="en-US" b="1" dirty="0" smtClean="0"/>
              <a:t>概念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一个自旋锁是一个互斥设备，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只有两个值：“锁定”和“解锁”。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实现为某个整数值中的单个位。希望获得某特定锁的代码测试相关的位。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锁可用，则“锁定”位被设置，而代码继续进入临界区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如果锁被其他人获得，则代码进入忙循环并重复检查这个锁，直到该锁可用为止。这个循环就是自旋锁的“自旋”</a:t>
            </a:r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r>
              <a:rPr lang="zh-CN" altLang="en-US" b="1" dirty="0" smtClean="0"/>
              <a:t>初</a:t>
            </a:r>
            <a:r>
              <a:rPr lang="zh-CN" altLang="en-US" b="1" dirty="0"/>
              <a:t>始化自旋</a:t>
            </a:r>
            <a:r>
              <a:rPr lang="zh-CN" altLang="en-US" b="1" dirty="0" smtClean="0"/>
              <a:t>锁</a:t>
            </a:r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 fontAlgn="b"/>
            <a:endParaRPr lang="en-US" altLang="zh-CN" b="1" dirty="0" smtClean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4558981"/>
            <a:ext cx="7286676" cy="1513225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spinlock_t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xxx_lock</a:t>
            </a:r>
            <a:r>
              <a:rPr lang="en-US" altLang="zh-CN" dirty="0" smtClean="0"/>
              <a:t>=SPIN_LOCK_UNLOCKED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spin_lock_init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spinlock_t</a:t>
            </a:r>
            <a:r>
              <a:rPr lang="en-US" altLang="zh-CN" dirty="0" smtClean="0"/>
              <a:t> *lock)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076700"/>
            <a:ext cx="6192837" cy="1081088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</a:rPr>
              <a:t>并</a:t>
            </a:r>
            <a:r>
              <a:rPr lang="zh-CN" altLang="en-US" dirty="0">
                <a:latin typeface="黑体" pitchFamily="49" charset="-122"/>
              </a:rPr>
              <a:t>发和竞态控制</a:t>
            </a:r>
            <a:endParaRPr lang="en-US" altLang="zh-CN" dirty="0">
              <a:latin typeface="黑体" pitchFamily="49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00438"/>
            <a:ext cx="6400800" cy="647700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3-5 </a:t>
            </a:r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857892"/>
          </a:xfrm>
        </p:spPr>
        <p:txBody>
          <a:bodyPr/>
          <a:lstStyle/>
          <a:p>
            <a:r>
              <a:rPr lang="zh-CN" altLang="en-US" b="1" dirty="0" smtClean="0"/>
              <a:t>锁定函数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释放自旋锁</a:t>
            </a:r>
            <a:r>
              <a:rPr lang="zh-CN" altLang="en-US" dirty="0" smtClean="0"/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357158" y="4143380"/>
            <a:ext cx="8572560" cy="2805601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spin_unlock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spin_unlock_irqrestore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unsigned long flags)</a:t>
            </a:r>
            <a:r>
              <a:rPr lang="zh-CN" altLang="en-US" sz="1600" dirty="0" smtClean="0"/>
              <a:t>；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spin_unlock_irq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spin_unlock_bh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357190" y="1480655"/>
            <a:ext cx="8643966" cy="2805601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buFontTx/>
              <a:buNone/>
            </a:pPr>
            <a:endParaRPr lang="zh-CN" altLang="en-US" sz="1600" dirty="0" smtClean="0"/>
          </a:p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spin_lock_irqsave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unsigned long flags)</a:t>
            </a:r>
            <a:r>
              <a:rPr lang="zh-CN" altLang="en-US" sz="1600" dirty="0" smtClean="0"/>
              <a:t>；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spin_lock_irq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</a:p>
          <a:p>
            <a:pPr>
              <a:buFontTx/>
              <a:buNone/>
            </a:pPr>
            <a:endParaRPr lang="en-US" altLang="zh-CN" sz="1600" dirty="0" smtClean="0"/>
          </a:p>
          <a:p>
            <a:pPr>
              <a:buFontTx/>
              <a:buNone/>
            </a:pPr>
            <a:r>
              <a:rPr lang="en-US" altLang="zh-CN" sz="1600" dirty="0"/>
              <a:t>\</a:t>
            </a: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spin_lock_bh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spinlock_t</a:t>
            </a:r>
            <a:r>
              <a:rPr lang="en-US" altLang="zh-CN" sz="1600" dirty="0" smtClean="0"/>
              <a:t> *lock)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3-5 </a:t>
            </a:r>
            <a:r>
              <a:rPr lang="zh-CN" altLang="en-US"/>
              <a:t>自旋锁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981075"/>
            <a:ext cx="5286379" cy="4233875"/>
          </a:xfr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/>
            <a:r>
              <a:rPr lang="zh-CN" altLang="en-US" b="1" dirty="0" smtClean="0"/>
              <a:t>自</a:t>
            </a:r>
            <a:r>
              <a:rPr lang="zh-CN" altLang="en-US" b="1" dirty="0"/>
              <a:t>旋锁使用实</a:t>
            </a: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spinlock_t</a:t>
            </a:r>
            <a:r>
              <a:rPr lang="en-US" altLang="zh-CN" sz="2000" dirty="0"/>
              <a:t> lock;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spin_lock_init</a:t>
            </a:r>
            <a:r>
              <a:rPr lang="en-US" altLang="zh-CN" sz="2000" dirty="0"/>
              <a:t>(&amp;lock);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dirty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spin_lock</a:t>
            </a:r>
            <a:r>
              <a:rPr lang="en-US" altLang="zh-CN" sz="2000" dirty="0"/>
              <a:t>(&amp;lock</a:t>
            </a:r>
            <a:r>
              <a:rPr lang="en-US" altLang="zh-CN" sz="2000" dirty="0" smtClean="0"/>
              <a:t>);</a:t>
            </a:r>
            <a:endParaRPr lang="zh-CN" altLang="en-US" sz="2000" dirty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critical </a:t>
            </a:r>
            <a:r>
              <a:rPr lang="en-US" altLang="zh-CN" sz="2000" dirty="0" smtClean="0"/>
              <a:t>section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spin_unlock</a:t>
            </a:r>
            <a:r>
              <a:rPr lang="en-US" altLang="zh-CN" sz="2000" dirty="0"/>
              <a:t>(&amp;lock</a:t>
            </a:r>
            <a:r>
              <a:rPr lang="en-US" altLang="zh-CN" sz="2000" dirty="0" smtClean="0"/>
              <a:t>);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6143636" y="1071546"/>
            <a:ext cx="2286016" cy="369332"/>
          </a:xfrm>
          <a:prstGeom prst="wedgeRectCallout">
            <a:avLst>
              <a:gd name="adj1" fmla="val -188832"/>
              <a:gd name="adj2" fmla="val 165659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定义一个自旋锁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143636" y="1988098"/>
            <a:ext cx="2286016" cy="369332"/>
          </a:xfrm>
          <a:prstGeom prst="wedgeRectCallout">
            <a:avLst>
              <a:gd name="adj1" fmla="val -161499"/>
              <a:gd name="adj2" fmla="val 15328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初始化自旋锁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6143636" y="2916792"/>
            <a:ext cx="2714644" cy="369332"/>
          </a:xfrm>
          <a:prstGeom prst="wedgeRectCallout">
            <a:avLst>
              <a:gd name="adj1" fmla="val -158376"/>
              <a:gd name="adj2" fmla="val 10789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获取自旋锁，保护临界区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6143636" y="3857628"/>
            <a:ext cx="2286016" cy="369332"/>
          </a:xfrm>
          <a:prstGeom prst="wedgeRectCallout">
            <a:avLst>
              <a:gd name="adj1" fmla="val -168165"/>
              <a:gd name="adj2" fmla="val 8725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临界区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215074" y="4702742"/>
            <a:ext cx="2286016" cy="369332"/>
          </a:xfrm>
          <a:prstGeom prst="wedgeRectCallout">
            <a:avLst>
              <a:gd name="adj1" fmla="val -170165"/>
              <a:gd name="adj2" fmla="val 29489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释放自旋锁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57224" y="3571876"/>
            <a:ext cx="2571768" cy="1214446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3-5 </a:t>
            </a:r>
            <a:r>
              <a:rPr lang="zh-CN" altLang="en-US" dirty="0"/>
              <a:t>自旋锁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fontAlgn="b">
              <a:lnSpc>
                <a:spcPct val="80000"/>
              </a:lnSpc>
            </a:pPr>
            <a:r>
              <a:rPr lang="zh-CN" altLang="en-US" b="1" dirty="0" smtClean="0"/>
              <a:t>读</a:t>
            </a:r>
            <a:r>
              <a:rPr lang="zh-CN" altLang="en-US" b="1" dirty="0"/>
              <a:t>写自旋</a:t>
            </a:r>
            <a:r>
              <a:rPr lang="zh-CN" altLang="en-US" b="1" dirty="0" smtClean="0"/>
              <a:t>锁</a:t>
            </a:r>
            <a:endParaRPr lang="en-US" altLang="zh-CN" b="1" dirty="0" smtClean="0"/>
          </a:p>
          <a:p>
            <a:pPr lvl="1" fontAlgn="b">
              <a:lnSpc>
                <a:spcPct val="80000"/>
              </a:lnSpc>
            </a:pPr>
            <a:r>
              <a:rPr lang="zh-CN" altLang="en-US" b="1" dirty="0" smtClean="0"/>
              <a:t>任意数量的读取者可以同时进入临界区</a:t>
            </a:r>
            <a:endParaRPr lang="en-US" altLang="zh-CN" b="1" dirty="0" smtClean="0"/>
          </a:p>
          <a:p>
            <a:pPr lvl="1" fontAlgn="b">
              <a:lnSpc>
                <a:spcPct val="80000"/>
              </a:lnSpc>
            </a:pPr>
            <a:r>
              <a:rPr lang="zh-CN" altLang="en-US" b="1" dirty="0" smtClean="0"/>
              <a:t>写入者必须互斥访问</a:t>
            </a:r>
            <a:endParaRPr lang="en-US" altLang="zh-CN" b="1" dirty="0" smtClean="0"/>
          </a:p>
          <a:p>
            <a:pPr lvl="1" fontAlgn="b">
              <a:lnSpc>
                <a:spcPct val="80000"/>
              </a:lnSpc>
            </a:pPr>
            <a:r>
              <a:rPr lang="zh-CN" altLang="en-US" b="1" dirty="0" smtClean="0"/>
              <a:t>变量类型</a:t>
            </a:r>
            <a:r>
              <a:rPr lang="en-US" altLang="zh-CN" b="1" dirty="0" smtClean="0"/>
              <a:t>: </a:t>
            </a:r>
            <a:r>
              <a:rPr lang="en-US" altLang="zh-CN" b="1" dirty="0" err="1" smtClean="0"/>
              <a:t>rwlock_t</a:t>
            </a:r>
            <a:endParaRPr lang="en-US" altLang="zh-CN" b="1" dirty="0" smtClean="0"/>
          </a:p>
          <a:p>
            <a:pPr fontAlgn="b">
              <a:lnSpc>
                <a:spcPct val="80000"/>
              </a:lnSpc>
            </a:pPr>
            <a:endParaRPr lang="en-US" altLang="zh-CN" dirty="0" smtClean="0"/>
          </a:p>
          <a:p>
            <a:pPr fontAlgn="b">
              <a:lnSpc>
                <a:spcPct val="80000"/>
              </a:lnSpc>
            </a:pPr>
            <a:r>
              <a:rPr lang="zh-CN" altLang="en-US" dirty="0" smtClean="0"/>
              <a:t>初</a:t>
            </a:r>
            <a:r>
              <a:rPr lang="zh-CN" altLang="en-US" dirty="0"/>
              <a:t>始化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横卷形 4"/>
          <p:cNvSpPr/>
          <p:nvPr/>
        </p:nvSpPr>
        <p:spPr bwMode="auto">
          <a:xfrm>
            <a:off x="500034" y="3286124"/>
            <a:ext cx="8215370" cy="1889486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spinlock.h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xxx_rwlock</a:t>
            </a:r>
            <a:r>
              <a:rPr lang="en-US" altLang="zh-CN" sz="1800" dirty="0" smtClean="0"/>
              <a:t> = RW_LOCK_UNLOCKED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xxx_rwlock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 smtClean="0"/>
              <a:t>rwlock_init</a:t>
            </a:r>
            <a:r>
              <a:rPr lang="en-US" altLang="zh-CN" sz="1800" dirty="0" smtClean="0"/>
              <a:t>(&amp;</a:t>
            </a:r>
            <a:r>
              <a:rPr lang="en-US" altLang="zh-CN" sz="1800" dirty="0" err="1" smtClean="0"/>
              <a:t>xxx_rwlock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 </a:t>
            </a:r>
            <a:endParaRPr lang="zh-CN" altLang="en-US" sz="1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3-5 </a:t>
            </a:r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读取者获得锁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读取者释放锁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	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142976" y="1785926"/>
            <a:ext cx="7072362" cy="152140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read_lock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read_lock_irqsave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flags)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read_lock_irq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read_lock_bh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1142976" y="4122174"/>
            <a:ext cx="7358114" cy="152140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read unlock(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read_unlock_irqrestore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flags)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read_unlock_irq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read_unlock_bh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3-5 </a:t>
            </a:r>
            <a:r>
              <a:rPr lang="zh-CN" altLang="en-US"/>
              <a:t>自旋锁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964613" cy="5688013"/>
          </a:xfrm>
        </p:spPr>
        <p:txBody>
          <a:bodyPr/>
          <a:lstStyle/>
          <a:p>
            <a:pPr fontAlgn="b"/>
            <a:r>
              <a:rPr lang="zh-CN" altLang="en-US" sz="2000" b="1" dirty="0" smtClean="0"/>
              <a:t>写</a:t>
            </a:r>
            <a:r>
              <a:rPr lang="zh-CN" altLang="en-US" sz="2000" b="1" dirty="0"/>
              <a:t>入者获得</a:t>
            </a:r>
            <a:r>
              <a:rPr lang="zh-CN" altLang="en-US" sz="2000" b="1" dirty="0" smtClean="0"/>
              <a:t>锁</a:t>
            </a:r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endParaRPr lang="en-US" altLang="zh-CN" sz="2000" b="1" dirty="0" smtClean="0"/>
          </a:p>
          <a:p>
            <a:pPr fontAlgn="b"/>
            <a:r>
              <a:rPr lang="zh-CN" altLang="en-US" sz="2000" b="1" dirty="0" smtClean="0"/>
              <a:t>写</a:t>
            </a:r>
            <a:r>
              <a:rPr lang="zh-CN" altLang="en-US" sz="2000" b="1" dirty="0"/>
              <a:t>入者释放锁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5" name="横卷形 4"/>
          <p:cNvSpPr/>
          <p:nvPr/>
        </p:nvSpPr>
        <p:spPr bwMode="auto">
          <a:xfrm>
            <a:off x="142844" y="1500174"/>
            <a:ext cx="8072494" cy="2257568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write_lock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write_lock_irqsave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flags)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write_lock_irq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write_lock_bh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write_trylock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285720" y="4500570"/>
            <a:ext cx="7786742" cy="181587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write_unlock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write_unlock_irqrestore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unsigned long flags)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write_unlock_irq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write_unlock_bh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rwlock_t</a:t>
            </a:r>
            <a:r>
              <a:rPr lang="en-US" altLang="zh-CN" sz="1800" dirty="0" smtClean="0"/>
              <a:t> *lock)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3-5 </a:t>
            </a:r>
            <a:r>
              <a:rPr lang="zh-CN" altLang="en-US"/>
              <a:t>自旋锁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5715007" cy="5591197"/>
          </a:xfr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b="1" dirty="0" smtClean="0"/>
              <a:t>读</a:t>
            </a:r>
            <a:r>
              <a:rPr lang="zh-CN" altLang="en-US" b="1" dirty="0"/>
              <a:t>写自旋锁实</a:t>
            </a:r>
            <a:r>
              <a:rPr lang="zh-CN" altLang="en-US" b="1" dirty="0" smtClean="0"/>
              <a:t>例</a:t>
            </a:r>
            <a:endParaRPr lang="zh-CN" altLang="en-US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unsigned long flags;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rwlock_t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rwlock</a:t>
            </a:r>
            <a:r>
              <a:rPr lang="en-US" altLang="zh-CN" sz="2000" dirty="0"/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rwlock_init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rwlock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read_lock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rwlock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… //</a:t>
            </a:r>
            <a:r>
              <a:rPr lang="zh-CN" altLang="en-US" sz="2000" dirty="0"/>
              <a:t>临界资源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read_unlock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rwlock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写时获取锁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write_lock_irqsave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rwlock</a:t>
            </a:r>
            <a:r>
              <a:rPr lang="zh-CN" altLang="en-US" sz="2000" dirty="0"/>
              <a:t>，</a:t>
            </a:r>
            <a:r>
              <a:rPr lang="en-US" altLang="zh-CN" sz="2000" dirty="0"/>
              <a:t>flags</a:t>
            </a:r>
            <a:r>
              <a:rPr lang="en-US" altLang="zh-CN" sz="20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… //</a:t>
            </a:r>
            <a:r>
              <a:rPr lang="zh-CN" altLang="en-US" sz="2000" dirty="0"/>
              <a:t>临界资源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write_unlock_irqrestore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rwlock</a:t>
            </a:r>
            <a:r>
              <a:rPr lang="zh-CN" altLang="en-US" sz="2000" dirty="0"/>
              <a:t>，</a:t>
            </a:r>
            <a:r>
              <a:rPr lang="en-US" altLang="zh-CN" sz="2000" dirty="0"/>
              <a:t>flags);</a:t>
            </a:r>
            <a:endParaRPr lang="zh-CN" altLang="en-US" sz="20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/>
          </a:p>
        </p:txBody>
      </p:sp>
      <p:sp>
        <p:nvSpPr>
          <p:cNvPr id="5" name="矩形标注 4"/>
          <p:cNvSpPr/>
          <p:nvPr/>
        </p:nvSpPr>
        <p:spPr bwMode="auto">
          <a:xfrm>
            <a:off x="5857884" y="1071546"/>
            <a:ext cx="2286016" cy="369332"/>
          </a:xfrm>
          <a:prstGeom prst="wedgeRectCallout">
            <a:avLst>
              <a:gd name="adj1" fmla="val -205498"/>
              <a:gd name="adj2" fmla="val 15328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定义</a:t>
            </a:r>
            <a:r>
              <a:rPr lang="en-US" altLang="zh-CN" sz="1800" dirty="0" err="1" smtClean="0"/>
              <a:t>rwlock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786446" y="1571612"/>
            <a:ext cx="2286016" cy="341632"/>
          </a:xfrm>
          <a:prstGeom prst="wedgeRectCallout">
            <a:avLst>
              <a:gd name="adj1" fmla="val -182165"/>
              <a:gd name="adj2" fmla="val 15105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初始化</a:t>
            </a:r>
            <a:r>
              <a:rPr lang="en-US" altLang="zh-CN" sz="1800" dirty="0" err="1" smtClean="0"/>
              <a:t>rwlock</a:t>
            </a:r>
            <a:endParaRPr lang="zh-CN" altLang="en-US" sz="1800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5786446" y="2143116"/>
            <a:ext cx="2286016" cy="369332"/>
          </a:xfrm>
          <a:prstGeom prst="wedgeRectCallout">
            <a:avLst>
              <a:gd name="adj1" fmla="val -171498"/>
              <a:gd name="adj2" fmla="val 14502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50000"/>
              </a:spcBef>
              <a:buClrTx/>
            </a:pPr>
            <a:r>
              <a:rPr lang="zh-CN" altLang="en-US" sz="1800" dirty="0" smtClean="0"/>
              <a:t>获取锁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5786446" y="2928934"/>
            <a:ext cx="2286016" cy="369332"/>
          </a:xfrm>
          <a:prstGeom prst="wedgeRectCallout">
            <a:avLst>
              <a:gd name="adj1" fmla="val -175498"/>
              <a:gd name="adj2" fmla="val 23580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临界区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5786446" y="3643314"/>
            <a:ext cx="2286016" cy="369332"/>
          </a:xfrm>
          <a:prstGeom prst="wedgeRectCallout">
            <a:avLst>
              <a:gd name="adj1" fmla="val -166832"/>
              <a:gd name="adj2" fmla="val 12852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释放所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28596" y="3071810"/>
            <a:ext cx="2500330" cy="100013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28596" y="5072074"/>
            <a:ext cx="2500330" cy="100013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 bwMode="auto">
          <a:xfrm flipV="1">
            <a:off x="2928926" y="3286124"/>
            <a:ext cx="2857520" cy="228601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81326" y="2571744"/>
            <a:ext cx="2857520" cy="228601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81326" y="3929066"/>
            <a:ext cx="2857520" cy="228601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3-5 </a:t>
            </a:r>
            <a:r>
              <a:rPr lang="zh-CN" altLang="en-US"/>
              <a:t>自旋锁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1612"/>
            <a:ext cx="8964613" cy="3429024"/>
          </a:xfrm>
        </p:spPr>
        <p:txBody>
          <a:bodyPr/>
          <a:lstStyle/>
          <a:p>
            <a:pPr fontAlgn="b"/>
            <a:r>
              <a:rPr lang="zh-CN" altLang="en-US" b="1" dirty="0"/>
              <a:t>自旋锁 </a:t>
            </a:r>
            <a:r>
              <a:rPr lang="en-US" altLang="zh-CN" b="1" dirty="0"/>
              <a:t>VS</a:t>
            </a:r>
            <a:r>
              <a:rPr lang="zh-CN" altLang="en-US" b="1" dirty="0"/>
              <a:t>信号</a:t>
            </a:r>
            <a:r>
              <a:rPr lang="zh-CN" altLang="en-US" b="1" dirty="0" smtClean="0"/>
              <a:t>量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/>
              <a:t>开销成本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使</a:t>
            </a:r>
            <a:r>
              <a:rPr lang="zh-CN" altLang="en-US" dirty="0"/>
              <a:t>用信号量的开销是进程上下文切换时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自</a:t>
            </a:r>
            <a:r>
              <a:rPr lang="zh-CN" altLang="en-US" dirty="0"/>
              <a:t>旋锁的开销</a:t>
            </a:r>
            <a:r>
              <a:rPr lang="zh-CN" altLang="en-US" dirty="0" smtClean="0"/>
              <a:t>是忙等</a:t>
            </a:r>
            <a:r>
              <a:rPr lang="zh-CN" altLang="en-US" dirty="0"/>
              <a:t>待获取自旋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等待机制不同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信号量可能导致阻塞，所以在不允许阻塞的代码中不能用可能引起阻塞的信号量处理方式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自旋锁是忙等待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比如，中断处理程序</a:t>
            </a:r>
            <a:endParaRPr lang="en-US" altLang="zh-CN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3-6 </a:t>
            </a:r>
            <a:r>
              <a:rPr lang="zh-CN" altLang="en-US" dirty="0"/>
              <a:t>避免死锁规则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57364"/>
            <a:ext cx="9144000" cy="2928958"/>
          </a:xfrm>
        </p:spPr>
        <p:txBody>
          <a:bodyPr/>
          <a:lstStyle/>
          <a:p>
            <a:pPr fontAlgn="b"/>
            <a:r>
              <a:rPr lang="zh-CN" altLang="en-US" b="1" dirty="0"/>
              <a:t>自旋锁的使用规</a:t>
            </a:r>
            <a:r>
              <a:rPr lang="zh-CN" altLang="en-US" b="1" dirty="0" smtClean="0"/>
              <a:t>则</a:t>
            </a:r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任</a:t>
            </a:r>
            <a:r>
              <a:rPr lang="zh-CN" altLang="en-US" b="1" dirty="0"/>
              <a:t>何拥有自旋锁的代码都必须是原子的；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 fontAlgn="b"/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如</a:t>
            </a:r>
            <a:r>
              <a:rPr lang="zh-CN" altLang="en-US" b="1" dirty="0"/>
              <a:t>果中断处理函数中也要获得自选锁，那么驱动程序需要在拥有自旋锁时禁止中</a:t>
            </a:r>
            <a:r>
              <a:rPr lang="zh-CN" altLang="en-US" b="1" dirty="0" smtClean="0"/>
              <a:t>断；</a:t>
            </a:r>
            <a:endParaRPr lang="en-US" altLang="zh-CN" b="1" dirty="0" smtClean="0"/>
          </a:p>
          <a:p>
            <a:pPr lvl="1" fontAlgn="b"/>
            <a:endParaRPr lang="en-US" altLang="zh-CN" b="1" dirty="0" smtClean="0"/>
          </a:p>
          <a:p>
            <a:pPr lvl="1" fontAlgn="b"/>
            <a:r>
              <a:rPr lang="zh-CN" altLang="en-US" b="1" dirty="0" smtClean="0"/>
              <a:t>自旋锁必须在可能的最短时间内拥有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3-6 </a:t>
            </a:r>
            <a:r>
              <a:rPr lang="zh-CN" altLang="en-US" dirty="0" smtClean="0"/>
              <a:t>避免死锁规则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b="1" dirty="0" smtClean="0"/>
              <a:t>其他规则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避免某个获得锁的函数调用其他同样试图获取这个锁的函数，否则代码就会死锁；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不论是信号量还是自旋锁，都不允许锁拥有者第二次获得这个锁，如果试图这么做，系统将挂起；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3-6 </a:t>
            </a:r>
            <a:r>
              <a:rPr lang="zh-CN" altLang="en-US" dirty="0" smtClean="0"/>
              <a:t>避免死锁规则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14488"/>
            <a:ext cx="7772400" cy="350046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锁的顺序规则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按同样的顺序获得锁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如果必须获得一个局部锁和一个属于内核更中心位置的锁，则应该首先获取自己的局部锁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如果我们拥有信号量和自旋锁的组合，则必须首先获得信号量；在拥有自旋锁时调用</a:t>
            </a:r>
            <a:r>
              <a:rPr lang="en-US" altLang="zh-CN" dirty="0" smtClean="0"/>
              <a:t>down(</a:t>
            </a:r>
            <a:r>
              <a:rPr lang="zh-CN" altLang="en-US" dirty="0" smtClean="0"/>
              <a:t>可导致休眠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是个严重的错误的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习检查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71912"/>
          </a:xfrm>
        </p:spPr>
        <p:txBody>
          <a:bodyPr/>
          <a:lstStyle/>
          <a:p>
            <a:r>
              <a:rPr lang="zh-CN" altLang="en-US" dirty="0" smtClean="0"/>
              <a:t>防止竟态的机制有哪些？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Semaphore, spinlock, completion,</a:t>
            </a:r>
            <a:r>
              <a:rPr lang="zh-CN" altLang="en-US" dirty="0" smtClean="0"/>
              <a:t>原子操作 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原子操作的意义是什么？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操作的不可分割性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3-7 </a:t>
            </a:r>
            <a:r>
              <a:rPr lang="zh-CN" altLang="en-US" dirty="0"/>
              <a:t>原子操作 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sz="2000" b="1" dirty="0" smtClean="0"/>
              <a:t>整型原子操作</a:t>
            </a:r>
            <a:endParaRPr lang="en-US" altLang="zh-CN" sz="2000" b="1" dirty="0" smtClean="0"/>
          </a:p>
          <a:p>
            <a:pPr lvl="1" fontAlgn="b">
              <a:lnSpc>
                <a:spcPct val="90000"/>
              </a:lnSpc>
            </a:pPr>
            <a:r>
              <a:rPr lang="zh-CN" altLang="en-US" sz="1600" b="1" dirty="0" smtClean="0"/>
              <a:t>类型</a:t>
            </a:r>
            <a:r>
              <a:rPr lang="en-US" altLang="zh-CN" sz="1600" b="1" dirty="0" smtClean="0"/>
              <a:t>: </a:t>
            </a:r>
            <a:r>
              <a:rPr lang="en-US" altLang="zh-CN" sz="1600" b="1" dirty="0" err="1" smtClean="0"/>
              <a:t>atomic_t</a:t>
            </a:r>
            <a:r>
              <a:rPr lang="en-US" altLang="zh-CN" sz="1600" b="1" dirty="0" smtClean="0"/>
              <a:t>  </a:t>
            </a:r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lvl="1" fontAlgn="b">
              <a:lnSpc>
                <a:spcPct val="90000"/>
              </a:lnSpc>
            </a:pPr>
            <a:r>
              <a:rPr lang="zh-CN" altLang="en-US" sz="1600" b="1" dirty="0" smtClean="0"/>
              <a:t>设</a:t>
            </a:r>
            <a:r>
              <a:rPr lang="zh-CN" altLang="en-US" sz="1600" b="1" dirty="0"/>
              <a:t>置原子变量的</a:t>
            </a:r>
            <a:r>
              <a:rPr lang="zh-CN" altLang="en-US" sz="1600" b="1" dirty="0" smtClean="0"/>
              <a:t>值</a:t>
            </a: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lvl="1" fontAlgn="b">
              <a:lnSpc>
                <a:spcPct val="90000"/>
              </a:lnSpc>
            </a:pPr>
            <a:r>
              <a:rPr lang="zh-CN" altLang="en-US" sz="1600" b="1" dirty="0" smtClean="0"/>
              <a:t>获</a:t>
            </a:r>
            <a:r>
              <a:rPr lang="zh-CN" altLang="en-US" sz="1600" b="1" dirty="0"/>
              <a:t>取原子变量的</a:t>
            </a:r>
            <a:r>
              <a:rPr lang="zh-CN" altLang="en-US" sz="1600" b="1" dirty="0" smtClean="0"/>
              <a:t>值</a:t>
            </a: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2000" b="1" dirty="0" smtClean="0"/>
          </a:p>
          <a:p>
            <a:pPr lvl="1" fontAlgn="b">
              <a:lnSpc>
                <a:spcPct val="90000"/>
              </a:lnSpc>
            </a:pPr>
            <a:r>
              <a:rPr lang="zh-CN" altLang="en-US" sz="1600" b="1" dirty="0" smtClean="0"/>
              <a:t>原</a:t>
            </a:r>
            <a:r>
              <a:rPr lang="zh-CN" altLang="en-US" sz="1600" b="1" dirty="0"/>
              <a:t>子变量加</a:t>
            </a:r>
            <a:r>
              <a:rPr lang="en-US" altLang="zh-CN" sz="1600" b="1" dirty="0"/>
              <a:t>/</a:t>
            </a:r>
            <a:r>
              <a:rPr lang="zh-CN" altLang="en-US" sz="1600" b="1" dirty="0" smtClean="0"/>
              <a:t>减</a:t>
            </a: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fontAlgn="b">
              <a:lnSpc>
                <a:spcPct val="90000"/>
              </a:lnSpc>
            </a:pPr>
            <a:endParaRPr lang="en-US" altLang="zh-CN" sz="1600" b="1" dirty="0" smtClean="0"/>
          </a:p>
          <a:p>
            <a:pPr lvl="1" fontAlgn="b">
              <a:lnSpc>
                <a:spcPct val="90000"/>
              </a:lnSpc>
            </a:pPr>
            <a:r>
              <a:rPr lang="zh-CN" altLang="en-US" sz="1600" b="1" dirty="0" smtClean="0"/>
              <a:t>原</a:t>
            </a:r>
            <a:r>
              <a:rPr lang="zh-CN" altLang="en-US" sz="1600" b="1" dirty="0"/>
              <a:t>子变量自增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自</a:t>
            </a:r>
            <a:r>
              <a:rPr lang="zh-CN" altLang="en-US" sz="1600" b="1" dirty="0" smtClean="0"/>
              <a:t>减</a:t>
            </a:r>
            <a:endParaRPr lang="en-US" altLang="zh-CN" sz="1600" b="1" dirty="0" smtClean="0"/>
          </a:p>
          <a:p>
            <a:pPr fontAlgn="b">
              <a:lnSpc>
                <a:spcPct val="90000"/>
              </a:lnSpc>
              <a:buNone/>
            </a:pPr>
            <a:endParaRPr lang="zh-CN" altLang="en-US" sz="1600" b="1" dirty="0"/>
          </a:p>
        </p:txBody>
      </p:sp>
      <p:sp>
        <p:nvSpPr>
          <p:cNvPr id="5" name="横卷形 4"/>
          <p:cNvSpPr/>
          <p:nvPr/>
        </p:nvSpPr>
        <p:spPr bwMode="auto">
          <a:xfrm>
            <a:off x="428596" y="1855763"/>
            <a:ext cx="664373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atomic_set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v = ATOMIC_INIT(0)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6" name="横卷形 5"/>
          <p:cNvSpPr/>
          <p:nvPr/>
        </p:nvSpPr>
        <p:spPr bwMode="auto">
          <a:xfrm>
            <a:off x="428596" y="3332223"/>
            <a:ext cx="6786610" cy="45396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atomic_read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7" name="横卷形 6"/>
          <p:cNvSpPr/>
          <p:nvPr/>
        </p:nvSpPr>
        <p:spPr bwMode="auto">
          <a:xfrm>
            <a:off x="428596" y="4427531"/>
            <a:ext cx="6858048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atomic_add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atomic_sub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8" name="横卷形 7"/>
          <p:cNvSpPr/>
          <p:nvPr/>
        </p:nvSpPr>
        <p:spPr bwMode="auto">
          <a:xfrm>
            <a:off x="500034" y="5856291"/>
            <a:ext cx="6858048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atomic_inc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*v)</a:t>
            </a:r>
            <a:r>
              <a:rPr lang="zh-CN" altLang="en-US" sz="1800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atomic_dec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atomic_t</a:t>
            </a:r>
            <a:r>
              <a:rPr lang="en-US" altLang="zh-CN" sz="1800" dirty="0" smtClean="0"/>
              <a:t> *v)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5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3-7 </a:t>
            </a:r>
            <a:r>
              <a:rPr lang="zh-CN" altLang="en-US" dirty="0" smtClean="0"/>
              <a:t>原子操作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 smtClean="0"/>
              <a:t>操作并测试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zh-CN" altLang="en-US" b="1" dirty="0" smtClean="0"/>
              <a:t>操作并返回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714348" y="1785926"/>
            <a:ext cx="7572428" cy="1390531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atomic_inc_and_test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atomic_dec_and_test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atomic_sub_and_test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714348" y="3731731"/>
            <a:ext cx="7643866" cy="184040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atomic_add_return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atomic_sub_return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atomic_inc_return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atomic_dec_return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atomic_t</a:t>
            </a:r>
            <a:r>
              <a:rPr lang="en-US" altLang="zh-CN" dirty="0" smtClean="0"/>
              <a:t> *v)</a:t>
            </a:r>
            <a:r>
              <a:rPr lang="zh-CN" altLang="en-US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3-7 </a:t>
            </a:r>
            <a:r>
              <a:rPr lang="zh-CN" altLang="en-US"/>
              <a:t>原子操作 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820150" cy="6021387"/>
          </a:xfrm>
        </p:spPr>
        <p:txBody>
          <a:bodyPr/>
          <a:lstStyle/>
          <a:p>
            <a:pPr fontAlgn="b"/>
            <a:r>
              <a:rPr lang="zh-CN" altLang="en-US" b="1" dirty="0"/>
              <a:t>位原子操</a:t>
            </a:r>
            <a:r>
              <a:rPr lang="zh-CN" altLang="en-US" b="1" dirty="0" smtClean="0"/>
              <a:t>作</a:t>
            </a:r>
            <a:endParaRPr lang="zh-CN" altLang="en-US" b="1" dirty="0"/>
          </a:p>
        </p:txBody>
      </p:sp>
      <p:sp>
        <p:nvSpPr>
          <p:cNvPr id="5" name="横卷形 4"/>
          <p:cNvSpPr/>
          <p:nvPr/>
        </p:nvSpPr>
        <p:spPr bwMode="auto">
          <a:xfrm>
            <a:off x="0" y="1214422"/>
            <a:ext cx="9144000" cy="579115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set_bit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clear_bit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change_bit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/>
              <a:t>\</a:t>
            </a: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test_bit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 	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test_and_set_bit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test_and_clear_bit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>
              <a:buFontTx/>
              <a:buNone/>
            </a:pP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test_and_change_bit</a:t>
            </a:r>
            <a:r>
              <a:rPr lang="en-US" altLang="zh-CN" sz="1800" dirty="0" smtClean="0"/>
              <a:t>(nr,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4572000" y="2000240"/>
            <a:ext cx="3500462" cy="369332"/>
          </a:xfrm>
          <a:prstGeom prst="wedgeRectCallout">
            <a:avLst>
              <a:gd name="adj1" fmla="val -80914"/>
              <a:gd name="adj2" fmla="val -7648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设置第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nr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个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bit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的值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214942" y="4845618"/>
            <a:ext cx="3714776" cy="784830"/>
          </a:xfrm>
          <a:prstGeom prst="wedgeRectCallout">
            <a:avLst>
              <a:gd name="adj1" fmla="val -57346"/>
              <a:gd name="adj2" fmla="val 2439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1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. 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检测，并返回先前的值</a:t>
            </a:r>
            <a:endParaRPr lang="en-US" altLang="zh-CN" sz="1800" b="1" dirty="0" smtClean="0">
              <a:latin typeface="Arial Narrow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2.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进行对应的操作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4643438" y="2488164"/>
            <a:ext cx="3500462" cy="369332"/>
          </a:xfrm>
          <a:prstGeom prst="wedgeRectCallout">
            <a:avLst>
              <a:gd name="adj1" fmla="val -75254"/>
              <a:gd name="adj2" fmla="val 3774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清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除第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nr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个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bit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的值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4714876" y="3059668"/>
            <a:ext cx="3500462" cy="369332"/>
          </a:xfrm>
          <a:prstGeom prst="wedgeRectCallout">
            <a:avLst>
              <a:gd name="adj1" fmla="val -73078"/>
              <a:gd name="adj2" fmla="val 33615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改变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第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nr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个</a:t>
            </a:r>
            <a:r>
              <a:rPr lang="en-US" altLang="zh-CN" sz="1800" b="1" dirty="0" smtClean="0">
                <a:latin typeface="Arial Narrow" pitchFamily="34" charset="0"/>
                <a:ea typeface="宋体" pitchFamily="2" charset="-122"/>
              </a:rPr>
              <a:t>bit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的值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4714876" y="3916924"/>
            <a:ext cx="3500462" cy="369332"/>
          </a:xfrm>
          <a:prstGeom prst="wedgeRectCallout">
            <a:avLst>
              <a:gd name="adj1" fmla="val -83091"/>
              <a:gd name="adj2" fmla="val 212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检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测第</a:t>
            </a:r>
            <a:r>
              <a:rPr lang="en-US" altLang="zh-CN" sz="1800" b="1" dirty="0" err="1" smtClean="0">
                <a:latin typeface="Arial Narrow" pitchFamily="34" charset="0"/>
                <a:ea typeface="宋体" pitchFamily="2" charset="-122"/>
              </a:rPr>
              <a:t>nrbit</a:t>
            </a: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是否被设置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14348" y="4572008"/>
            <a:ext cx="4214842" cy="171451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r>
              <a:rPr lang="zh-CN" altLang="en-US" dirty="0"/>
              <a:t>处理并发的方法：信号量、自旋锁、</a:t>
            </a:r>
            <a:r>
              <a:rPr lang="en-US" altLang="zh-CN" dirty="0"/>
              <a:t>completion</a:t>
            </a:r>
            <a:r>
              <a:rPr lang="zh-CN" altLang="en-US" dirty="0"/>
              <a:t>、中断屏蔽和</a:t>
            </a:r>
            <a:r>
              <a:rPr lang="en-US" altLang="zh-CN" dirty="0" err="1"/>
              <a:t>seqlock</a:t>
            </a:r>
            <a:r>
              <a:rPr lang="zh-CN" altLang="en-US" dirty="0"/>
              <a:t>等</a:t>
            </a:r>
          </a:p>
          <a:p>
            <a:pPr>
              <a:buFont typeface="Wingdings" pitchFamily="2" charset="2"/>
              <a:buChar char="î"/>
            </a:pPr>
            <a:r>
              <a:rPr lang="zh-CN" altLang="en-US" dirty="0"/>
              <a:t>信号量和自旋锁区别</a:t>
            </a:r>
          </a:p>
          <a:p>
            <a:pPr>
              <a:buFont typeface="Wingdings" pitchFamily="2" charset="2"/>
              <a:buChar char="î"/>
            </a:pPr>
            <a:r>
              <a:rPr lang="zh-CN" altLang="en-US" dirty="0"/>
              <a:t>如何避免死锁</a:t>
            </a:r>
          </a:p>
          <a:p>
            <a:pPr>
              <a:buFont typeface="Wingdings" pitchFamily="2" charset="2"/>
              <a:buChar char="î"/>
            </a:pPr>
            <a:r>
              <a:rPr lang="zh-CN" altLang="en-US" dirty="0"/>
              <a:t>原子操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>
              <a:buFont typeface="Wingdings" pitchFamily="2" charset="2"/>
              <a:buChar char="î"/>
            </a:pPr>
            <a:endParaRPr lang="zh-CN" altLang="en-US" dirty="0"/>
          </a:p>
        </p:txBody>
      </p:sp>
      <p:sp>
        <p:nvSpPr>
          <p:cNvPr id="631812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6858000" cy="838200"/>
          </a:xfrm>
        </p:spPr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497789" name="AutoShape 125"/>
          <p:cNvSpPr>
            <a:spLocks noChangeArrowheads="1"/>
          </p:cNvSpPr>
          <p:nvPr/>
        </p:nvSpPr>
        <p:spPr bwMode="ltGray">
          <a:xfrm>
            <a:off x="4284663" y="191611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中断屏蔽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90" name="AutoShape 126"/>
          <p:cNvSpPr>
            <a:spLocks noChangeArrowheads="1"/>
          </p:cNvSpPr>
          <p:nvPr/>
        </p:nvSpPr>
        <p:spPr bwMode="ltGray">
          <a:xfrm>
            <a:off x="1403350" y="3381375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并发和竞态控制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497791" name="Group 127"/>
          <p:cNvGrpSpPr>
            <a:grpSpLocks/>
          </p:cNvGrpSpPr>
          <p:nvPr/>
        </p:nvGrpSpPr>
        <p:grpSpPr bwMode="auto">
          <a:xfrm>
            <a:off x="3563938" y="2060575"/>
            <a:ext cx="731837" cy="3313113"/>
            <a:chOff x="1519" y="1117"/>
            <a:chExt cx="461" cy="2087"/>
          </a:xfrm>
        </p:grpSpPr>
        <p:sp>
          <p:nvSpPr>
            <p:cNvPr id="497792" name="Line 128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93" name="Line 129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94" name="Line 130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795" name="Line 131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497796" name="Line 132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7797" name="AutoShape 133"/>
          <p:cNvSpPr>
            <a:spLocks noChangeArrowheads="1"/>
          </p:cNvSpPr>
          <p:nvPr/>
        </p:nvSpPr>
        <p:spPr bwMode="ltGray">
          <a:xfrm>
            <a:off x="4284663" y="237331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信号量和互斥体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98" name="AutoShape 134"/>
          <p:cNvSpPr>
            <a:spLocks noChangeArrowheads="1"/>
          </p:cNvSpPr>
          <p:nvPr/>
        </p:nvSpPr>
        <p:spPr bwMode="ltGray">
          <a:xfrm>
            <a:off x="4284663" y="280511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completion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799" name="AutoShape 135"/>
          <p:cNvSpPr>
            <a:spLocks noChangeArrowheads="1"/>
          </p:cNvSpPr>
          <p:nvPr/>
        </p:nvSpPr>
        <p:spPr bwMode="ltGray">
          <a:xfrm>
            <a:off x="4284663" y="3309938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自旋锁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800" name="AutoShape 136"/>
          <p:cNvSpPr>
            <a:spLocks noChangeArrowheads="1"/>
          </p:cNvSpPr>
          <p:nvPr/>
        </p:nvSpPr>
        <p:spPr bwMode="ltGray">
          <a:xfrm>
            <a:off x="4283075" y="38131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避免死锁规则</a:t>
            </a:r>
            <a:endParaRPr lang="zh-CN" altLang="en-US" sz="18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497801" name="AutoShape 137"/>
          <p:cNvSpPr>
            <a:spLocks noChangeArrowheads="1"/>
          </p:cNvSpPr>
          <p:nvPr/>
        </p:nvSpPr>
        <p:spPr bwMode="ltGray">
          <a:xfrm>
            <a:off x="4284663" y="4318000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原子操作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97802" name="AutoShape 138"/>
          <p:cNvSpPr>
            <a:spLocks noChangeArrowheads="1"/>
          </p:cNvSpPr>
          <p:nvPr/>
        </p:nvSpPr>
        <p:spPr bwMode="ltGray">
          <a:xfrm>
            <a:off x="4284663" y="4821238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seqlock</a:t>
            </a:r>
            <a:endParaRPr lang="en-US" altLang="zh-CN" sz="18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497803" name="AutoShape 139"/>
          <p:cNvSpPr>
            <a:spLocks noChangeArrowheads="1"/>
          </p:cNvSpPr>
          <p:nvPr/>
        </p:nvSpPr>
        <p:spPr bwMode="ltGray">
          <a:xfrm>
            <a:off x="4283075" y="532606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RCU(Read-Copy-Update)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28800"/>
            <a:ext cx="7848600" cy="2600332"/>
          </a:xfrm>
        </p:spPr>
        <p:txBody>
          <a:bodyPr/>
          <a:lstStyle/>
          <a:p>
            <a:r>
              <a:rPr lang="zh-CN" altLang="en-US" b="1" dirty="0" smtClean="0"/>
              <a:t>任务一、不加</a:t>
            </a:r>
            <a:r>
              <a:rPr lang="en-US" b="1" dirty="0" smtClean="0"/>
              <a:t>Semaphore</a:t>
            </a:r>
            <a:r>
              <a:rPr lang="zh-CN" altLang="en-US" b="1" dirty="0" smtClean="0"/>
              <a:t>的多进程写试验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任务二、加</a:t>
            </a:r>
            <a:r>
              <a:rPr lang="en-US" b="1" dirty="0" smtClean="0"/>
              <a:t>Semaphore</a:t>
            </a:r>
            <a:r>
              <a:rPr lang="zh-CN" altLang="en-US" b="1" dirty="0" smtClean="0"/>
              <a:t>的多进程写试验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zh-CN" altLang="en-US"/>
          </a:p>
          <a:p>
            <a:r>
              <a:rPr lang="zh-CN" altLang="en-US"/>
              <a:t>掌握信号量、</a:t>
            </a:r>
            <a:r>
              <a:rPr lang="en-US" altLang="zh-CN"/>
              <a:t>completion</a:t>
            </a:r>
            <a:r>
              <a:rPr lang="zh-CN" altLang="en-US"/>
              <a:t>、自旋锁和原子操作等并发控制机制</a:t>
            </a:r>
            <a:endParaRPr lang="zh-CN" altLang="en-US">
              <a:latin typeface="黑体" pitchFamily="49" charset="-122"/>
            </a:endParaRPr>
          </a:p>
          <a:p>
            <a:r>
              <a:rPr lang="zh-CN" altLang="en-US"/>
              <a:t>了解如何避免死锁 </a:t>
            </a:r>
            <a:endParaRPr lang="zh-CN" altLang="en-US">
              <a:latin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</a:endParaRPr>
          </a:p>
          <a:p>
            <a:pPr lvl="1"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本章结构</a:t>
            </a:r>
          </a:p>
        </p:txBody>
      </p: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4429125" y="18192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 dirty="0">
                <a:latin typeface="Arial Narrow" pitchFamily="34" charset="0"/>
                <a:ea typeface="宋体" pitchFamily="2" charset="-122"/>
              </a:rPr>
              <a:t>中断屏蔽</a:t>
            </a:r>
            <a:r>
              <a:rPr lang="zh-CN" altLang="en-US" sz="1800" b="1" dirty="0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1547813" y="3284538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并发和竞态控制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305331" name="Group 179"/>
          <p:cNvGrpSpPr>
            <a:grpSpLocks/>
          </p:cNvGrpSpPr>
          <p:nvPr/>
        </p:nvGrpSpPr>
        <p:grpSpPr bwMode="auto">
          <a:xfrm>
            <a:off x="3708400" y="1643050"/>
            <a:ext cx="731838" cy="3633800"/>
            <a:chOff x="1519" y="1117"/>
            <a:chExt cx="461" cy="2087"/>
          </a:xfrm>
        </p:grpSpPr>
        <p:sp>
          <p:nvSpPr>
            <p:cNvPr id="305221" name="Line 69"/>
            <p:cNvSpPr>
              <a:spLocks noChangeShapeType="1"/>
            </p:cNvSpPr>
            <p:nvPr/>
          </p:nvSpPr>
          <p:spPr bwMode="auto">
            <a:xfrm>
              <a:off x="1791" y="1117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33" name="Line 81"/>
            <p:cNvSpPr>
              <a:spLocks noChangeShapeType="1"/>
            </p:cNvSpPr>
            <p:nvPr/>
          </p:nvSpPr>
          <p:spPr bwMode="auto">
            <a:xfrm>
              <a:off x="1792" y="1117"/>
              <a:ext cx="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34" name="Line 82"/>
            <p:cNvSpPr>
              <a:spLocks noChangeShapeType="1"/>
            </p:cNvSpPr>
            <p:nvPr/>
          </p:nvSpPr>
          <p:spPr bwMode="auto">
            <a:xfrm flipV="1">
              <a:off x="1791" y="3203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279" name="Line 127"/>
            <p:cNvSpPr>
              <a:spLocks noChangeShapeType="1"/>
            </p:cNvSpPr>
            <p:nvPr/>
          </p:nvSpPr>
          <p:spPr bwMode="auto">
            <a:xfrm>
              <a:off x="1519" y="216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17" name="Line 165"/>
            <p:cNvSpPr>
              <a:spLocks noChangeShapeType="1"/>
            </p:cNvSpPr>
            <p:nvPr/>
          </p:nvSpPr>
          <p:spPr bwMode="auto">
            <a:xfrm flipV="1">
              <a:off x="1791" y="2160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59" name="AutoShape 207"/>
          <p:cNvSpPr>
            <a:spLocks noChangeArrowheads="1"/>
          </p:cNvSpPr>
          <p:nvPr/>
        </p:nvSpPr>
        <p:spPr bwMode="ltGray">
          <a:xfrm>
            <a:off x="4429125" y="22764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信号量和互斥体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60" name="AutoShape 208"/>
          <p:cNvSpPr>
            <a:spLocks noChangeArrowheads="1"/>
          </p:cNvSpPr>
          <p:nvPr/>
        </p:nvSpPr>
        <p:spPr bwMode="ltGray">
          <a:xfrm>
            <a:off x="4429125" y="270827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completion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61" name="AutoShape 209"/>
          <p:cNvSpPr>
            <a:spLocks noChangeArrowheads="1"/>
          </p:cNvSpPr>
          <p:nvPr/>
        </p:nvSpPr>
        <p:spPr bwMode="ltGray">
          <a:xfrm>
            <a:off x="4429125" y="3213100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自旋锁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62" name="AutoShape 210"/>
          <p:cNvSpPr>
            <a:spLocks noChangeArrowheads="1"/>
          </p:cNvSpPr>
          <p:nvPr/>
        </p:nvSpPr>
        <p:spPr bwMode="ltGray">
          <a:xfrm>
            <a:off x="4427538" y="3716338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避免死锁规则</a:t>
            </a:r>
            <a:endParaRPr lang="zh-CN" altLang="en-US" sz="18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05363" name="AutoShape 211"/>
          <p:cNvSpPr>
            <a:spLocks noChangeArrowheads="1"/>
          </p:cNvSpPr>
          <p:nvPr/>
        </p:nvSpPr>
        <p:spPr bwMode="ltGray">
          <a:xfrm>
            <a:off x="4429125" y="422116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原子操作</a:t>
            </a:r>
            <a:r>
              <a:rPr lang="zh-CN" altLang="en-US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64" name="AutoShape 212"/>
          <p:cNvSpPr>
            <a:spLocks noChangeArrowheads="1"/>
          </p:cNvSpPr>
          <p:nvPr/>
        </p:nvSpPr>
        <p:spPr bwMode="ltGray">
          <a:xfrm>
            <a:off x="4429125" y="4724400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seqlock</a:t>
            </a:r>
            <a:endParaRPr lang="en-US" altLang="zh-CN" sz="18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05365" name="AutoShape 213"/>
          <p:cNvSpPr>
            <a:spLocks noChangeArrowheads="1"/>
          </p:cNvSpPr>
          <p:nvPr/>
        </p:nvSpPr>
        <p:spPr bwMode="ltGray">
          <a:xfrm>
            <a:off x="4427538" y="5229225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Arial Narrow" pitchFamily="34" charset="0"/>
                <a:ea typeface="宋体" pitchFamily="2" charset="-122"/>
              </a:rPr>
              <a:t>RCU(Read-Copy-Update)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19" name="AutoShape 147"/>
          <p:cNvSpPr>
            <a:spLocks noChangeArrowheads="1"/>
          </p:cNvSpPr>
          <p:nvPr/>
        </p:nvSpPr>
        <p:spPr bwMode="ltGray">
          <a:xfrm>
            <a:off x="4429124" y="1401750"/>
            <a:ext cx="2159000" cy="312738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 dirty="0">
                <a:latin typeface="Arial Narrow" pitchFamily="34" charset="0"/>
                <a:ea typeface="宋体" pitchFamily="2" charset="-122"/>
              </a:rPr>
              <a:t>并</a:t>
            </a:r>
            <a:r>
              <a:rPr lang="zh-CN" altLang="en-US" sz="1600" b="1" dirty="0" smtClean="0">
                <a:latin typeface="Arial Narrow" pitchFamily="34" charset="0"/>
                <a:ea typeface="宋体" pitchFamily="2" charset="-122"/>
              </a:rPr>
              <a:t>发和竟态</a:t>
            </a:r>
            <a:endParaRPr lang="zh-CN" altLang="en-US" sz="1800" b="1" dirty="0"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0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99" grpId="1" animBg="1"/>
      <p:bldP spid="305301" grpId="0" animBg="1"/>
      <p:bldP spid="305359" grpId="0" animBg="1"/>
      <p:bldP spid="305360" grpId="0" animBg="1"/>
      <p:bldP spid="305361" grpId="0" animBg="1"/>
      <p:bldP spid="305362" grpId="0" animBg="1"/>
      <p:bldP spid="305363" grpId="0" animBg="1"/>
      <p:bldP spid="305364" grpId="0" animBg="1"/>
      <p:bldP spid="305365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3-1 </a:t>
            </a:r>
            <a:r>
              <a:rPr lang="zh-CN" altLang="en-US" dirty="0"/>
              <a:t>并发和竞态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39113" cy="4724400"/>
          </a:xfrm>
        </p:spPr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b="1" dirty="0">
                <a:latin typeface="Arial Narrow" pitchFamily="34" charset="0"/>
              </a:rPr>
              <a:t>什么是并发</a:t>
            </a:r>
            <a:r>
              <a:rPr lang="zh-CN" altLang="en-US" b="1" dirty="0" smtClean="0">
                <a:latin typeface="Arial Narrow" pitchFamily="34" charset="0"/>
              </a:rPr>
              <a:t>？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多</a:t>
            </a:r>
            <a:r>
              <a:rPr lang="zh-CN" altLang="en-US" dirty="0"/>
              <a:t>个执行单元同时、并行被执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竞态</a:t>
            </a:r>
            <a:r>
              <a:rPr lang="en-US" altLang="zh-CN" dirty="0" smtClean="0"/>
              <a:t>(race conditions)</a:t>
            </a:r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并</a:t>
            </a:r>
            <a:r>
              <a:rPr lang="zh-CN" altLang="en-US" dirty="0"/>
              <a:t>发的执行单元对共享资</a:t>
            </a:r>
            <a:r>
              <a:rPr lang="zh-CN" altLang="en-US" dirty="0" smtClean="0"/>
              <a:t>源的</a:t>
            </a:r>
            <a:r>
              <a:rPr lang="zh-CN" altLang="en-US" dirty="0"/>
              <a:t>访问则很容易导</a:t>
            </a:r>
            <a:r>
              <a:rPr lang="zh-CN" altLang="en-US" dirty="0" smtClean="0"/>
              <a:t>致。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共享资源</a:t>
            </a:r>
            <a:r>
              <a:rPr lang="en-US" altLang="zh-CN" dirty="0" smtClean="0"/>
              <a:t>:</a:t>
            </a:r>
          </a:p>
          <a:p>
            <a:pPr lvl="3" fontAlgn="b">
              <a:lnSpc>
                <a:spcPct val="90000"/>
              </a:lnSpc>
            </a:pPr>
            <a:r>
              <a:rPr lang="zh-CN" altLang="en-US" dirty="0" smtClean="0"/>
              <a:t>硬件资源，软件上的全局变量、静态变量等</a:t>
            </a:r>
            <a:endParaRPr lang="en-US" altLang="zh-CN" dirty="0">
              <a:latin typeface="Arial Narrow" pitchFamily="34" charset="0"/>
            </a:endParaRPr>
          </a:p>
          <a:p>
            <a:pPr fontAlgn="b">
              <a:lnSpc>
                <a:spcPct val="90000"/>
              </a:lnSpc>
            </a:pPr>
            <a:endParaRPr lang="en-US" altLang="zh-CN" b="1" dirty="0" smtClean="0">
              <a:latin typeface="Arial Narrow" pitchFamily="34" charset="0"/>
            </a:endParaRPr>
          </a:p>
          <a:p>
            <a:pPr fontAlgn="b">
              <a:lnSpc>
                <a:spcPct val="90000"/>
              </a:lnSpc>
            </a:pPr>
            <a:r>
              <a:rPr lang="en-US" altLang="zh-CN" b="1" dirty="0" smtClean="0">
                <a:latin typeface="Arial Narrow" pitchFamily="34" charset="0"/>
              </a:rPr>
              <a:t>Linux</a:t>
            </a:r>
            <a:r>
              <a:rPr lang="zh-CN" altLang="en-US" b="1" dirty="0">
                <a:latin typeface="Arial Narrow" pitchFamily="34" charset="0"/>
              </a:rPr>
              <a:t>内核中，什么情况会发生竞态</a:t>
            </a:r>
            <a:r>
              <a:rPr lang="zh-CN" altLang="en-US" b="1" dirty="0" smtClean="0">
                <a:latin typeface="Arial Narrow" pitchFamily="34" charset="0"/>
              </a:rPr>
              <a:t>？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对</a:t>
            </a:r>
            <a:r>
              <a:rPr lang="zh-CN" altLang="en-US" dirty="0"/>
              <a:t>称多处理器</a:t>
            </a:r>
            <a:r>
              <a:rPr lang="en-US" altLang="zh-CN" dirty="0"/>
              <a:t>(SMP)</a:t>
            </a:r>
            <a:r>
              <a:rPr lang="zh-CN" altLang="en-US" dirty="0"/>
              <a:t>的多个</a:t>
            </a:r>
            <a:r>
              <a:rPr lang="en-US" altLang="zh-CN" dirty="0" smtClean="0"/>
              <a:t>CPU</a:t>
            </a:r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单</a:t>
            </a:r>
            <a:r>
              <a:rPr lang="en-US" altLang="zh-CN" dirty="0"/>
              <a:t>CPU</a:t>
            </a:r>
            <a:r>
              <a:rPr lang="zh-CN" altLang="en-US" dirty="0"/>
              <a:t>内进程与抢占它的进程 </a:t>
            </a:r>
            <a:endParaRPr lang="en-US" altLang="zh-CN" dirty="0" smtClean="0"/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中</a:t>
            </a:r>
            <a:r>
              <a:rPr lang="zh-CN" altLang="en-US" dirty="0"/>
              <a:t>断</a:t>
            </a:r>
            <a:r>
              <a:rPr lang="en-US" altLang="zh-CN" dirty="0"/>
              <a:t>(</a:t>
            </a:r>
            <a:r>
              <a:rPr lang="zh-CN" altLang="en-US" dirty="0"/>
              <a:t>硬中断、软中断、</a:t>
            </a:r>
            <a:r>
              <a:rPr lang="en-US" altLang="zh-CN" dirty="0" err="1"/>
              <a:t>Tasklet</a:t>
            </a:r>
            <a:r>
              <a:rPr lang="zh-CN" altLang="en-US" dirty="0"/>
              <a:t>、底半部</a:t>
            </a:r>
            <a:r>
              <a:rPr lang="en-US" altLang="zh-CN" dirty="0"/>
              <a:t>)</a:t>
            </a:r>
            <a:r>
              <a:rPr lang="zh-CN" altLang="en-US" dirty="0"/>
              <a:t>与进程之间 </a:t>
            </a:r>
            <a:endParaRPr lang="en-US" altLang="zh-CN" b="1" dirty="0">
              <a:latin typeface="Arial Narrow" pitchFamily="34" charset="0"/>
            </a:endParaRPr>
          </a:p>
          <a:p>
            <a:pPr fontAlgn="b">
              <a:lnSpc>
                <a:spcPct val="90000"/>
              </a:lnSpc>
            </a:pPr>
            <a:endParaRPr lang="en-US" altLang="zh-CN" sz="20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3-1 </a:t>
            </a:r>
            <a:r>
              <a:rPr lang="zh-CN" altLang="en-US" dirty="0" smtClean="0"/>
              <a:t>并发和竞态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>
              <a:lnSpc>
                <a:spcPct val="90000"/>
              </a:lnSpc>
            </a:pPr>
            <a:r>
              <a:rPr lang="zh-CN" altLang="en-US" b="1" dirty="0" smtClean="0">
                <a:latin typeface="Arial Narrow" pitchFamily="34" charset="0"/>
              </a:rPr>
              <a:t>如何解决竞态问题？</a:t>
            </a:r>
            <a:endParaRPr lang="en-US" altLang="zh-CN" dirty="0" smtClean="0"/>
          </a:p>
          <a:p>
            <a:pPr lvl="1" fontAlgn="b">
              <a:lnSpc>
                <a:spcPct val="90000"/>
              </a:lnSpc>
            </a:pPr>
            <a:r>
              <a:rPr lang="zh-CN" altLang="en-US" dirty="0" smtClean="0"/>
              <a:t>保证对共享资源的</a:t>
            </a:r>
            <a:r>
              <a:rPr lang="zh-CN" altLang="en-US" b="1" dirty="0" smtClean="0">
                <a:solidFill>
                  <a:srgbClr val="FF0000"/>
                </a:solidFill>
              </a:rPr>
              <a:t>互斥访问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指一个执行单元在访问共享资源的时候，其他的执行单元被禁止访问。 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endParaRPr lang="en-US" altLang="zh-CN" dirty="0" smtClean="0"/>
          </a:p>
          <a:p>
            <a:pPr lvl="1" fontAlgn="b">
              <a:lnSpc>
                <a:spcPct val="9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设备驱动中可采用的互斥途径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中断屏蔽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原子操作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自旋锁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zh-CN" altLang="en-US" dirty="0" smtClean="0"/>
              <a:t>信号量</a:t>
            </a:r>
            <a:endParaRPr lang="en-US" altLang="zh-CN" dirty="0" smtClean="0"/>
          </a:p>
          <a:p>
            <a:pPr lvl="2" fontAlgn="b">
              <a:lnSpc>
                <a:spcPct val="90000"/>
              </a:lnSpc>
            </a:pPr>
            <a:r>
              <a:rPr lang="en-US" altLang="zh-CN" dirty="0" smtClean="0"/>
              <a:t>completion</a:t>
            </a:r>
            <a:r>
              <a:rPr lang="zh-CN" altLang="en-US" dirty="0" smtClean="0"/>
              <a:t> </a:t>
            </a:r>
            <a:endParaRPr lang="zh-CN" altLang="en-US" dirty="0" smtClean="0">
              <a:latin typeface="Arial Narrow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3-2 </a:t>
            </a:r>
            <a:r>
              <a:rPr lang="zh-CN" altLang="en-US"/>
              <a:t>中断屏蔽 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640763" cy="1377942"/>
          </a:xfrm>
        </p:spPr>
        <p:txBody>
          <a:bodyPr/>
          <a:lstStyle/>
          <a:p>
            <a:pPr fontAlgn="b">
              <a:lnSpc>
                <a:spcPct val="80000"/>
              </a:lnSpc>
            </a:pPr>
            <a:r>
              <a:rPr lang="zh-CN" altLang="en-US" b="1" dirty="0">
                <a:latin typeface="Arial Narrow" pitchFamily="34" charset="0"/>
              </a:rPr>
              <a:t>中断屏蔽</a:t>
            </a:r>
            <a:r>
              <a:rPr lang="zh-CN" altLang="en-US" b="1" dirty="0" smtClean="0">
                <a:latin typeface="Arial Narrow" pitchFamily="34" charset="0"/>
              </a:rPr>
              <a:t>：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>
              <a:lnSpc>
                <a:spcPct val="80000"/>
              </a:lnSpc>
            </a:pPr>
            <a:r>
              <a:rPr lang="zh-CN" altLang="en-US" dirty="0" smtClean="0">
                <a:latin typeface="Arial Narrow" pitchFamily="34" charset="0"/>
              </a:rPr>
              <a:t>可</a:t>
            </a:r>
            <a:r>
              <a:rPr lang="zh-CN" altLang="en-US" dirty="0">
                <a:latin typeface="Arial Narrow" pitchFamily="34" charset="0"/>
              </a:rPr>
              <a:t>解决中断</a:t>
            </a:r>
            <a:r>
              <a:rPr lang="zh-CN" altLang="en-US" dirty="0"/>
              <a:t>与进程之间的并发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fontAlgn="b">
              <a:lnSpc>
                <a:spcPct val="80000"/>
              </a:lnSpc>
            </a:pPr>
            <a:endParaRPr lang="en-US" altLang="zh-CN" dirty="0" smtClean="0">
              <a:latin typeface="Arial Narrow" pitchFamily="34" charset="0"/>
            </a:endParaRPr>
          </a:p>
          <a:p>
            <a:pPr lvl="1" fontAlgn="b">
              <a:lnSpc>
                <a:spcPct val="80000"/>
              </a:lnSpc>
            </a:pPr>
            <a:r>
              <a:rPr lang="zh-CN" altLang="en-US" dirty="0" smtClean="0">
                <a:latin typeface="Arial Narrow" pitchFamily="34" charset="0"/>
              </a:rPr>
              <a:t>也</a:t>
            </a:r>
            <a:r>
              <a:rPr lang="zh-CN" altLang="en-US" dirty="0">
                <a:latin typeface="Arial Narrow" pitchFamily="34" charset="0"/>
              </a:rPr>
              <a:t>可解决</a:t>
            </a:r>
            <a:r>
              <a:rPr lang="zh-CN" altLang="en-US" dirty="0"/>
              <a:t>内核抢占进程之间的并</a:t>
            </a:r>
            <a:r>
              <a:rPr lang="zh-CN" altLang="en-US" dirty="0" smtClean="0"/>
              <a:t>发</a:t>
            </a:r>
            <a:endParaRPr lang="en-US" altLang="zh-CN" dirty="0" smtClean="0">
              <a:latin typeface="Arial Narrow" pitchFamily="34" charset="0"/>
            </a:endParaRPr>
          </a:p>
          <a:p>
            <a:pPr lvl="1" fontAlgn="b">
              <a:lnSpc>
                <a:spcPct val="80000"/>
              </a:lnSpc>
            </a:pPr>
            <a:endParaRPr lang="en-US" altLang="zh-CN" b="1" dirty="0" smtClean="0">
              <a:latin typeface="Arial Narrow" pitchFamily="34" charset="0"/>
            </a:endParaRPr>
          </a:p>
          <a:p>
            <a:pPr lvl="1" fontAlgn="b">
              <a:lnSpc>
                <a:spcPct val="80000"/>
              </a:lnSpc>
            </a:pPr>
            <a:r>
              <a:rPr lang="zh-CN" altLang="en-US" b="1" dirty="0" smtClean="0">
                <a:latin typeface="Arial Narrow" pitchFamily="34" charset="0"/>
              </a:rPr>
              <a:t>主</a:t>
            </a:r>
            <a:r>
              <a:rPr lang="zh-CN" altLang="en-US" b="1" dirty="0">
                <a:latin typeface="Arial Narrow" pitchFamily="34" charset="0"/>
              </a:rPr>
              <a:t>要函数</a:t>
            </a:r>
            <a:endParaRPr lang="en-US" altLang="zh-CN" b="1" dirty="0">
              <a:latin typeface="Arial Narrow" pitchFamily="34" charset="0"/>
            </a:endParaRPr>
          </a:p>
          <a:p>
            <a:pPr fontAlgn="b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b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fontAlgn="b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fontAlgn="b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b="1" dirty="0" smtClean="0">
              <a:latin typeface="Arial Narrow" pitchFamily="34" charset="0"/>
            </a:endParaRPr>
          </a:p>
          <a:p>
            <a:pPr fontAlgn="b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altLang="zh-CN" sz="2000" b="1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837447"/>
            <a:ext cx="9033242" cy="1877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local_irq_disable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     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禁止中断</a:t>
            </a: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local_irq_enable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      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打开中断</a:t>
            </a: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local_irq_save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(flags)   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禁止中断并保存中断寄存器信息到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flags</a:t>
            </a: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local_irq_restore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(flags)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打开中断，并恢复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里的值到中断寄存器</a:t>
            </a: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local_bh_disable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      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仅禁止中断底半部中断</a:t>
            </a: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local_bh_enable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           //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打开</a:t>
            </a:r>
          </a:p>
        </p:txBody>
      </p:sp>
      <p:sp>
        <p:nvSpPr>
          <p:cNvPr id="8" name="横卷形 7"/>
          <p:cNvSpPr/>
          <p:nvPr/>
        </p:nvSpPr>
        <p:spPr bwMode="auto">
          <a:xfrm>
            <a:off x="428596" y="2211885"/>
            <a:ext cx="7786742" cy="1431429"/>
          </a:xfrm>
          <a:prstGeom prst="horizontalScroll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zh-CN" altLang="en-US" b="1" dirty="0">
                <a:latin typeface="Arial Narrow" pitchFamily="34" charset="0"/>
              </a:rPr>
              <a:t>注意</a:t>
            </a:r>
            <a:r>
              <a:rPr lang="zh-CN" altLang="en-US" b="1" dirty="0" smtClean="0">
                <a:latin typeface="Arial Narrow" pitchFamily="34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不要长时间屏蔽中断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、进程调度等很多重要操作都依赖于中断，在屏蔽中断期间所有的中断都无法得到处理，因此长时间屏蔽中断是很危险的，有可能造成数据丢失甚至系统崩溃。</a:t>
            </a: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214686"/>
            <a:ext cx="514353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err="1" smtClean="0"/>
              <a:t>local_irq_disable</a:t>
            </a:r>
            <a:r>
              <a:rPr lang="en-US" altLang="zh-CN" dirty="0" smtClean="0"/>
              <a:t>()//</a:t>
            </a:r>
            <a:r>
              <a:rPr lang="zh-CN" altLang="en-US" dirty="0" smtClean="0"/>
              <a:t>屏蔽中断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critical section //</a:t>
            </a:r>
            <a:r>
              <a:rPr lang="zh-CN" altLang="en-US" dirty="0" smtClean="0"/>
              <a:t>临界区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smtClean="0"/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err="1" smtClean="0"/>
              <a:t>local_irq_enable</a:t>
            </a:r>
            <a:r>
              <a:rPr lang="en-US" altLang="zh-CN" dirty="0" smtClean="0"/>
              <a:t>()//</a:t>
            </a:r>
            <a:r>
              <a:rPr lang="zh-CN" altLang="en-US" dirty="0" smtClean="0"/>
              <a:t>打开中断	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142976" y="3500438"/>
            <a:ext cx="3429024" cy="92869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3-3 </a:t>
            </a:r>
            <a:r>
              <a:rPr lang="zh-CN" altLang="en-US" dirty="0"/>
              <a:t>信号量和互斥体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96975"/>
            <a:ext cx="8534400" cy="4724400"/>
          </a:xfrm>
        </p:spPr>
        <p:txBody>
          <a:bodyPr/>
          <a:lstStyle/>
          <a:p>
            <a:pPr fontAlgn="b"/>
            <a:r>
              <a:rPr lang="zh-CN" altLang="en-US" b="1" dirty="0">
                <a:latin typeface="Arial Narrow" pitchFamily="34" charset="0"/>
              </a:rPr>
              <a:t>信号量</a:t>
            </a:r>
            <a:r>
              <a:rPr lang="zh-CN" altLang="en-US" b="1" dirty="0" smtClean="0">
                <a:latin typeface="Arial Narrow" pitchFamily="34" charset="0"/>
              </a:rPr>
              <a:t>（</a:t>
            </a:r>
            <a:r>
              <a:rPr lang="en-US" altLang="zh-CN" dirty="0" smtClean="0"/>
              <a:t> semaphore </a:t>
            </a:r>
            <a:r>
              <a:rPr lang="zh-CN" altLang="en-US" b="1" dirty="0" smtClean="0">
                <a:latin typeface="Arial Narrow" pitchFamily="34" charset="0"/>
              </a:rPr>
              <a:t>）</a:t>
            </a:r>
            <a:endParaRPr lang="en-US" altLang="zh-CN" b="1" dirty="0" smtClean="0">
              <a:latin typeface="Arial Narrow" pitchFamily="34" charset="0"/>
            </a:endParaRPr>
          </a:p>
          <a:p>
            <a:pPr lvl="1" fontAlgn="b"/>
            <a:r>
              <a:rPr lang="zh-CN" altLang="en-US" dirty="0" smtClean="0"/>
              <a:t>信</a:t>
            </a:r>
            <a:r>
              <a:rPr lang="zh-CN" altLang="en-US" dirty="0"/>
              <a:t>号量本质上是一个整数值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一对操作函数通</a:t>
            </a:r>
            <a:r>
              <a:rPr lang="zh-CN" altLang="en-US" dirty="0"/>
              <a:t>常称为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进</a:t>
            </a:r>
            <a:r>
              <a:rPr lang="zh-CN" altLang="en-US" dirty="0"/>
              <a:t>入临界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相</a:t>
            </a:r>
            <a:r>
              <a:rPr lang="zh-CN" altLang="en-US" dirty="0"/>
              <a:t>关信号量上调用</a:t>
            </a:r>
            <a:r>
              <a:rPr lang="en-US" altLang="zh-CN" dirty="0"/>
              <a:t>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如</a:t>
            </a:r>
            <a:r>
              <a:rPr lang="zh-CN" altLang="en-US" dirty="0"/>
              <a:t>果信号</a:t>
            </a:r>
            <a:r>
              <a:rPr lang="zh-CN" altLang="en-US" dirty="0" smtClean="0"/>
              <a:t>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零</a:t>
            </a:r>
            <a:r>
              <a:rPr lang="zh-CN" altLang="en-US" dirty="0"/>
              <a:t>，则该值会减小一，而进程可以继续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如</a:t>
            </a:r>
            <a:r>
              <a:rPr lang="zh-CN" altLang="en-US" dirty="0"/>
              <a:t>果信号量的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零</a:t>
            </a:r>
            <a:r>
              <a:rPr lang="en-US" altLang="zh-CN" dirty="0"/>
              <a:t>(</a:t>
            </a:r>
            <a:r>
              <a:rPr lang="zh-CN" altLang="en-US" dirty="0"/>
              <a:t>或更小</a:t>
            </a:r>
            <a:r>
              <a:rPr lang="en-US" altLang="zh-CN" dirty="0"/>
              <a:t>)</a:t>
            </a:r>
            <a:r>
              <a:rPr lang="zh-CN" altLang="en-US" dirty="0"/>
              <a:t>，进程必须等待直到其他人释放该信号量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"/>
            <a:r>
              <a:rPr lang="zh-CN" altLang="en-US" dirty="0" smtClean="0"/>
              <a:t>退出临界区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信</a:t>
            </a:r>
            <a:r>
              <a:rPr lang="zh-CN" altLang="en-US" dirty="0"/>
              <a:t>号量的解锁通过调用</a:t>
            </a:r>
            <a:r>
              <a:rPr lang="en-US" altLang="zh-CN" dirty="0"/>
              <a:t>V</a:t>
            </a:r>
            <a:r>
              <a:rPr lang="zh-CN" altLang="en-US" dirty="0"/>
              <a:t>完成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该</a:t>
            </a:r>
            <a:r>
              <a:rPr lang="zh-CN" altLang="en-US" dirty="0"/>
              <a:t>函数增加信号量的值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 fontAlgn="b"/>
            <a:r>
              <a:rPr lang="zh-CN" altLang="en-US" dirty="0" smtClean="0"/>
              <a:t>并</a:t>
            </a:r>
            <a:r>
              <a:rPr lang="zh-CN" altLang="en-US" dirty="0"/>
              <a:t>在必要时唤醒等待的进程。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uiExpand="1" build="p"/>
    </p:bld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ank Presentation">
  <a:themeElements>
    <a:clrScheme name="10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0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Blank Presentation">
  <a:themeElements>
    <a:clrScheme name="1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Blank Presentation">
  <a:themeElements>
    <a:clrScheme name="1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海同PPT模版最终稿">
  <a:themeElements>
    <a:clrScheme name="海同PPT模版最终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PPT模版最终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海同PPT模版最终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海同课件模版最终版">
  <a:themeElements>
    <a:clrScheme name="海同课件模版最终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课件模版最终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海同课件模版最终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8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8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ICEE海同</Template>
  <TotalTime>5555</TotalTime>
  <Words>1916</Words>
  <Application>Microsoft PowerPoint</Application>
  <PresentationFormat>全屏显示(4:3)</PresentationFormat>
  <Paragraphs>501</Paragraphs>
  <Slides>35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1_Blank Presentation</vt:lpstr>
      <vt:lpstr>2_Blank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10_Blank Presentation</vt:lpstr>
      <vt:lpstr>11_Blank Presentation</vt:lpstr>
      <vt:lpstr>12_Blank Presentation</vt:lpstr>
      <vt:lpstr>海同PPT模版最终稿</vt:lpstr>
      <vt:lpstr>自定义设计方案</vt:lpstr>
      <vt:lpstr>海同课件模版最终版</vt:lpstr>
      <vt:lpstr>上章回顾</vt:lpstr>
      <vt:lpstr>并发和竞态控制</vt:lpstr>
      <vt:lpstr>预习检查</vt:lpstr>
      <vt:lpstr>本章目标</vt:lpstr>
      <vt:lpstr>本章结构</vt:lpstr>
      <vt:lpstr>3-1 并发和竞态</vt:lpstr>
      <vt:lpstr>3-1 并发和竞态</vt:lpstr>
      <vt:lpstr>3-2 中断屏蔽 </vt:lpstr>
      <vt:lpstr>3-3 信号量和互斥体 </vt:lpstr>
      <vt:lpstr>3-3 信号量和互斥体 </vt:lpstr>
      <vt:lpstr>3-3 信号量和互斥体 </vt:lpstr>
      <vt:lpstr>3-3 信号量和互斥体 </vt:lpstr>
      <vt:lpstr>3-3 信号量和互斥体 </vt:lpstr>
      <vt:lpstr>3-3 信号量和互斥体 </vt:lpstr>
      <vt:lpstr>3-3 信号量和互斥体 </vt:lpstr>
      <vt:lpstr>3-4 completion </vt:lpstr>
      <vt:lpstr>3-4 completion</vt:lpstr>
      <vt:lpstr>3-4 completion </vt:lpstr>
      <vt:lpstr>3-5 自旋锁</vt:lpstr>
      <vt:lpstr>3-5 自旋锁</vt:lpstr>
      <vt:lpstr>3-5 自旋锁</vt:lpstr>
      <vt:lpstr>3-5 自旋锁</vt:lpstr>
      <vt:lpstr>3-5 自旋锁</vt:lpstr>
      <vt:lpstr>3-5 自旋锁</vt:lpstr>
      <vt:lpstr>3-5 自旋锁</vt:lpstr>
      <vt:lpstr>3-5 自旋锁</vt:lpstr>
      <vt:lpstr>3-6 避免死锁规则</vt:lpstr>
      <vt:lpstr>3-6 避免死锁规则</vt:lpstr>
      <vt:lpstr>3-6 避免死锁规则</vt:lpstr>
      <vt:lpstr>3-7 原子操作 </vt:lpstr>
      <vt:lpstr>3-7 原子操作 </vt:lpstr>
      <vt:lpstr>3-7 原子操作 </vt:lpstr>
      <vt:lpstr>阶段总结</vt:lpstr>
      <vt:lpstr>本章总结</vt:lpstr>
      <vt:lpstr>实验</vt:lpstr>
    </vt:vector>
  </TitlesOfParts>
  <Company>foo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基础知识回顾</dc:title>
  <dc:creator>foo</dc:creator>
  <cp:lastModifiedBy>IBM X60T</cp:lastModifiedBy>
  <cp:revision>532</cp:revision>
  <dcterms:created xsi:type="dcterms:W3CDTF">2006-04-19T06:06:05Z</dcterms:created>
  <dcterms:modified xsi:type="dcterms:W3CDTF">2011-07-02T09:57:35Z</dcterms:modified>
</cp:coreProperties>
</file>