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5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notesSlides/notesSlide14.xml" ContentType="application/vnd.openxmlformats-officedocument.presentationml.notesSlide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Masters/slideMaster14.xml" ContentType="application/vnd.openxmlformats-officedocument.presentationml.slideMaster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7.xml" ContentType="application/vnd.openxmlformats-officedocument.theme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4.xml" ContentType="application/vnd.openxmlformats-officedocument.theme+xml"/>
  <Override PartName="/ppt/notesSlides/notesSlide12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s/slide40.xml" ContentType="application/vnd.openxmlformats-officedocument.presentationml.slide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  <p:sldMasterId id="2147483805" r:id="rId13"/>
    <p:sldMasterId id="2147483819" r:id="rId14"/>
    <p:sldMasterId id="2147483831" r:id="rId15"/>
  </p:sldMasterIdLst>
  <p:notesMasterIdLst>
    <p:notesMasterId r:id="rId60"/>
  </p:notesMasterIdLst>
  <p:handoutMasterIdLst>
    <p:handoutMasterId r:id="rId61"/>
  </p:handoutMasterIdLst>
  <p:sldIdLst>
    <p:sldId id="476" r:id="rId16"/>
    <p:sldId id="256" r:id="rId17"/>
    <p:sldId id="496" r:id="rId18"/>
    <p:sldId id="259" r:id="rId19"/>
    <p:sldId id="258" r:id="rId20"/>
    <p:sldId id="442" r:id="rId21"/>
    <p:sldId id="452" r:id="rId22"/>
    <p:sldId id="477" r:id="rId23"/>
    <p:sldId id="453" r:id="rId24"/>
    <p:sldId id="478" r:id="rId25"/>
    <p:sldId id="479" r:id="rId26"/>
    <p:sldId id="454" r:id="rId27"/>
    <p:sldId id="481" r:id="rId28"/>
    <p:sldId id="482" r:id="rId29"/>
    <p:sldId id="483" r:id="rId30"/>
    <p:sldId id="484" r:id="rId31"/>
    <p:sldId id="485" r:id="rId32"/>
    <p:sldId id="486" r:id="rId33"/>
    <p:sldId id="487" r:id="rId34"/>
    <p:sldId id="488" r:id="rId35"/>
    <p:sldId id="459" r:id="rId36"/>
    <p:sldId id="460" r:id="rId37"/>
    <p:sldId id="489" r:id="rId38"/>
    <p:sldId id="490" r:id="rId39"/>
    <p:sldId id="491" r:id="rId40"/>
    <p:sldId id="492" r:id="rId41"/>
    <p:sldId id="466" r:id="rId42"/>
    <p:sldId id="493" r:id="rId43"/>
    <p:sldId id="494" r:id="rId44"/>
    <p:sldId id="467" r:id="rId45"/>
    <p:sldId id="450" r:id="rId46"/>
    <p:sldId id="396" r:id="rId47"/>
    <p:sldId id="470" r:id="rId48"/>
    <p:sldId id="471" r:id="rId49"/>
    <p:sldId id="472" r:id="rId50"/>
    <p:sldId id="473" r:id="rId51"/>
    <p:sldId id="474" r:id="rId52"/>
    <p:sldId id="475" r:id="rId53"/>
    <p:sldId id="451" r:id="rId54"/>
    <p:sldId id="388" r:id="rId55"/>
    <p:sldId id="495" r:id="rId56"/>
    <p:sldId id="386" r:id="rId57"/>
    <p:sldId id="389" r:id="rId58"/>
    <p:sldId id="390" r:id="rId59"/>
  </p:sldIdLst>
  <p:sldSz cx="9144000" cy="6858000" type="screen4x3"/>
  <p:notesSz cx="6858000" cy="9144000"/>
  <p:defaultTextStyle>
    <a:defPPr>
      <a:defRPr lang="en-US"/>
    </a:defPPr>
    <a:lvl1pPr algn="l" rtl="0" eaLnBrk="0" fontAlgn="b" hangingPunct="0">
      <a:spcBef>
        <a:spcPct val="20000"/>
      </a:spcBef>
      <a:spcAft>
        <a:spcPct val="0"/>
      </a:spcAft>
      <a:buClr>
        <a:srgbClr val="0000CC"/>
      </a:buClr>
      <a:buFont typeface="Wingdings" pitchFamily="2" charset="2"/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1pPr>
    <a:lvl2pPr marL="457200" algn="l" rtl="0" eaLnBrk="0" fontAlgn="b" hangingPunct="0">
      <a:spcBef>
        <a:spcPct val="20000"/>
      </a:spcBef>
      <a:spcAft>
        <a:spcPct val="0"/>
      </a:spcAft>
      <a:buClr>
        <a:srgbClr val="0000CC"/>
      </a:buClr>
      <a:buFont typeface="Wingdings" pitchFamily="2" charset="2"/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2pPr>
    <a:lvl3pPr marL="914400" algn="l" rtl="0" eaLnBrk="0" fontAlgn="b" hangingPunct="0">
      <a:spcBef>
        <a:spcPct val="20000"/>
      </a:spcBef>
      <a:spcAft>
        <a:spcPct val="0"/>
      </a:spcAft>
      <a:buClr>
        <a:srgbClr val="0000CC"/>
      </a:buClr>
      <a:buFont typeface="Wingdings" pitchFamily="2" charset="2"/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3pPr>
    <a:lvl4pPr marL="1371600" algn="l" rtl="0" eaLnBrk="0" fontAlgn="b" hangingPunct="0">
      <a:spcBef>
        <a:spcPct val="20000"/>
      </a:spcBef>
      <a:spcAft>
        <a:spcPct val="0"/>
      </a:spcAft>
      <a:buClr>
        <a:srgbClr val="0000CC"/>
      </a:buClr>
      <a:buFont typeface="Wingdings" pitchFamily="2" charset="2"/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4pPr>
    <a:lvl5pPr marL="1828800" algn="l" rtl="0" eaLnBrk="0" fontAlgn="b" hangingPunct="0">
      <a:spcBef>
        <a:spcPct val="20000"/>
      </a:spcBef>
      <a:spcAft>
        <a:spcPct val="0"/>
      </a:spcAft>
      <a:buClr>
        <a:srgbClr val="0000CC"/>
      </a:buClr>
      <a:buFont typeface="Wingdings" pitchFamily="2" charset="2"/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FFD869"/>
    <a:srgbClr val="CCECFF"/>
    <a:srgbClr val="FFFF00"/>
    <a:srgbClr val="969696"/>
    <a:srgbClr val="F8F8F8"/>
    <a:srgbClr val="6699FF"/>
    <a:srgbClr val="FF0000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163" autoAdjust="0"/>
    <p:restoredTop sz="94253" autoAdjust="0"/>
  </p:normalViewPr>
  <p:slideViewPr>
    <p:cSldViewPr>
      <p:cViewPr varScale="1">
        <p:scale>
          <a:sx n="67" d="100"/>
          <a:sy n="67" d="100"/>
        </p:scale>
        <p:origin x="-83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50" Type="http://schemas.openxmlformats.org/officeDocument/2006/relationships/slide" Target="slides/slide35.xml"/><Relationship Id="rId55" Type="http://schemas.openxmlformats.org/officeDocument/2006/relationships/slide" Target="slides/slide40.xml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41" Type="http://schemas.openxmlformats.org/officeDocument/2006/relationships/slide" Target="slides/slide26.xml"/><Relationship Id="rId54" Type="http://schemas.openxmlformats.org/officeDocument/2006/relationships/slide" Target="slides/slide39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slide" Target="slides/slide38.xml"/><Relationship Id="rId58" Type="http://schemas.openxmlformats.org/officeDocument/2006/relationships/slide" Target="slides/slide43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57" Type="http://schemas.openxmlformats.org/officeDocument/2006/relationships/slide" Target="slides/slide42.xml"/><Relationship Id="rId61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slide" Target="slides/slide37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56" Type="http://schemas.openxmlformats.org/officeDocument/2006/relationships/slide" Target="slides/slide41.xml"/><Relationship Id="rId64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59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buClr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buClr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buClr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buClr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fld id="{7679A975-FE78-4D14-B749-66CC2D2AF31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buClr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buClr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buClr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buClr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fld id="{82CAD497-1633-473B-B9FC-84D523EE462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B2E8E3-8E57-4C07-B1DC-E309E2984680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/>
              <a:t>1</a:t>
            </a:r>
            <a:r>
              <a:rPr lang="zh-CN" altLang="en-US" sz="800"/>
              <a:t>、</a:t>
            </a:r>
            <a:r>
              <a:rPr lang="en-US" altLang="zh-CN" sz="800"/>
              <a:t>1969</a:t>
            </a:r>
            <a:r>
              <a:rPr lang="zh-CN" altLang="en-US" sz="800"/>
              <a:t>年由</a:t>
            </a:r>
            <a:r>
              <a:rPr lang="en-US" altLang="zh-CN" sz="800"/>
              <a:t>Ken Thompson</a:t>
            </a:r>
            <a:r>
              <a:rPr lang="zh-CN" altLang="en-US" sz="800"/>
              <a:t>在</a:t>
            </a:r>
            <a:r>
              <a:rPr lang="en-US" altLang="zh-CN" sz="800"/>
              <a:t>AT&amp; T</a:t>
            </a:r>
            <a:r>
              <a:rPr lang="zh-CN" altLang="en-US" sz="800"/>
              <a:t>贝尔实验室实现，运行在一台</a:t>
            </a:r>
            <a:r>
              <a:rPr lang="en-US" altLang="zh-CN" sz="800"/>
              <a:t>DEC PDP-7</a:t>
            </a:r>
            <a:r>
              <a:rPr lang="zh-CN" altLang="en-US" sz="800"/>
              <a:t>计算机上，后来</a:t>
            </a:r>
            <a:r>
              <a:rPr lang="en-US" altLang="zh-CN" sz="800"/>
              <a:t>Ken Thompson</a:t>
            </a:r>
            <a:r>
              <a:rPr lang="zh-CN" altLang="en-US" sz="800"/>
              <a:t>和</a:t>
            </a:r>
            <a:r>
              <a:rPr lang="en-US" altLang="zh-CN" sz="800"/>
              <a:t>Dennis Ritchie</a:t>
            </a:r>
            <a:r>
              <a:rPr lang="zh-CN" altLang="en-US" sz="800"/>
              <a:t>使用</a:t>
            </a:r>
            <a:r>
              <a:rPr lang="en-US" altLang="zh-CN" sz="800"/>
              <a:t>C</a:t>
            </a:r>
            <a:r>
              <a:rPr lang="zh-CN" altLang="en-US" sz="800"/>
              <a:t>语言对整个系统进行了再 加工和编写，使得</a:t>
            </a:r>
            <a:r>
              <a:rPr lang="en-US" altLang="zh-CN" sz="800"/>
              <a:t>Unix</a:t>
            </a:r>
            <a:r>
              <a:rPr lang="zh-CN" altLang="en-US" sz="800"/>
              <a:t>能够很容易的移植到其他硬件的计算机上。经</a:t>
            </a:r>
            <a:r>
              <a:rPr lang="en-US" altLang="zh-CN" sz="800"/>
              <a:t>C</a:t>
            </a:r>
            <a:r>
              <a:rPr lang="zh-CN" altLang="en-US" sz="800"/>
              <a:t>语言改版后分发给科研机构和大学。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2</a:t>
            </a:r>
            <a:r>
              <a:rPr lang="zh-CN" altLang="en-US" sz="800"/>
              <a:t>、 </a:t>
            </a:r>
            <a:r>
              <a:rPr lang="en-US" altLang="zh-CN" sz="800"/>
              <a:t>70</a:t>
            </a:r>
            <a:r>
              <a:rPr lang="zh-CN" altLang="en-US" sz="800"/>
              <a:t>年代末，到</a:t>
            </a:r>
            <a:r>
              <a:rPr lang="en-US" altLang="zh-CN" sz="800"/>
              <a:t>Unix V6</a:t>
            </a:r>
            <a:r>
              <a:rPr lang="zh-CN" altLang="en-US" sz="800"/>
              <a:t>版本时，</a:t>
            </a:r>
            <a:r>
              <a:rPr lang="en-US" altLang="zh-CN" sz="800"/>
              <a:t>AT&amp;T</a:t>
            </a:r>
            <a:r>
              <a:rPr lang="zh-CN" altLang="en-US" sz="800"/>
              <a:t>认识到</a:t>
            </a:r>
            <a:r>
              <a:rPr lang="en-US" altLang="zh-CN" sz="800"/>
              <a:t>Unix</a:t>
            </a:r>
            <a:r>
              <a:rPr lang="zh-CN" altLang="en-US" sz="800"/>
              <a:t>的价值，成立了</a:t>
            </a:r>
            <a:r>
              <a:rPr lang="en-US" altLang="zh-CN" sz="800"/>
              <a:t>Unix</a:t>
            </a:r>
            <a:r>
              <a:rPr lang="zh-CN" altLang="en-US" sz="800"/>
              <a:t>系 统实验室，宣布对</a:t>
            </a:r>
            <a:r>
              <a:rPr lang="en-US" altLang="zh-CN" sz="800"/>
              <a:t>unix</a:t>
            </a:r>
            <a:r>
              <a:rPr lang="zh-CN" altLang="en-US" sz="800"/>
              <a:t>产品拥有所有权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3</a:t>
            </a:r>
            <a:r>
              <a:rPr lang="zh-CN" altLang="en-US" sz="800"/>
              <a:t>、加州大学伯克利分校计算机系统研究小组（</a:t>
            </a:r>
            <a:r>
              <a:rPr lang="en-US" altLang="zh-CN" sz="800"/>
              <a:t>CSRG</a:t>
            </a:r>
            <a:r>
              <a:rPr lang="zh-CN" altLang="en-US" sz="800"/>
              <a:t>）对</a:t>
            </a:r>
            <a:r>
              <a:rPr lang="en-US" altLang="zh-CN" sz="800"/>
              <a:t>Unix</a:t>
            </a:r>
            <a:r>
              <a:rPr lang="zh-CN" altLang="en-US" sz="800"/>
              <a:t>进行研究出</a:t>
            </a:r>
            <a:r>
              <a:rPr lang="en-US" altLang="zh-CN" sz="800"/>
              <a:t>BSD Unix</a:t>
            </a:r>
            <a:r>
              <a:rPr lang="zh-CN" altLang="en-US" sz="800"/>
              <a:t>（</a:t>
            </a:r>
            <a:r>
              <a:rPr lang="en-US" altLang="zh-CN" sz="800"/>
              <a:t>ARPNET</a:t>
            </a:r>
            <a:r>
              <a:rPr lang="zh-CN" altLang="en-US" sz="800"/>
              <a:t>最新利用</a:t>
            </a:r>
            <a:r>
              <a:rPr lang="en-US" altLang="zh-CN" sz="800"/>
              <a:t>BSD</a:t>
            </a:r>
            <a:r>
              <a:rPr lang="zh-CN" altLang="en-US" sz="800"/>
              <a:t>实现</a:t>
            </a:r>
            <a:r>
              <a:rPr lang="en-US" altLang="zh-CN" sz="800"/>
              <a:t>TCP/IP</a:t>
            </a:r>
            <a:r>
              <a:rPr lang="zh-CN" altLang="en-US" sz="800"/>
              <a:t>）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4</a:t>
            </a:r>
            <a:r>
              <a:rPr lang="zh-CN" altLang="en-US" sz="800"/>
              <a:t>、</a:t>
            </a:r>
            <a:r>
              <a:rPr lang="en-US" altLang="zh-CN" sz="800"/>
              <a:t>AT&amp;T</a:t>
            </a:r>
            <a:r>
              <a:rPr lang="zh-CN" altLang="en-US" sz="800"/>
              <a:t>和</a:t>
            </a:r>
            <a:r>
              <a:rPr lang="en-US" altLang="zh-CN" sz="800"/>
              <a:t>CSRG</a:t>
            </a:r>
            <a:r>
              <a:rPr lang="zh-CN" altLang="en-US" sz="800"/>
              <a:t>的官司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5</a:t>
            </a:r>
            <a:r>
              <a:rPr lang="zh-CN" altLang="en-US" sz="800"/>
              <a:t>、</a:t>
            </a:r>
            <a:r>
              <a:rPr lang="en-US" altLang="zh-CN" sz="800"/>
              <a:t>AT&amp;T</a:t>
            </a:r>
            <a:r>
              <a:rPr lang="zh-CN" altLang="en-US" sz="800"/>
              <a:t>吸收</a:t>
            </a:r>
            <a:r>
              <a:rPr lang="en-US" altLang="zh-CN" sz="800"/>
              <a:t>BSD Unix</a:t>
            </a:r>
            <a:r>
              <a:rPr lang="zh-CN" altLang="en-US" sz="800"/>
              <a:t>的优点，推出</a:t>
            </a:r>
            <a:r>
              <a:rPr lang="en-US" altLang="zh-CN" sz="800"/>
              <a:t>Unix System V</a:t>
            </a:r>
            <a:r>
              <a:rPr lang="zh-CN" altLang="en-US" sz="800"/>
              <a:t>版本，从此以后，</a:t>
            </a:r>
            <a:r>
              <a:rPr lang="en-US" altLang="zh-CN" sz="800"/>
              <a:t>BSD</a:t>
            </a:r>
            <a:r>
              <a:rPr lang="zh-CN" altLang="en-US" sz="800"/>
              <a:t>（</a:t>
            </a:r>
            <a:r>
              <a:rPr lang="en-US" altLang="zh-CN" sz="800"/>
              <a:t>Berkeley Software Distribution</a:t>
            </a:r>
            <a:r>
              <a:rPr lang="zh-CN" altLang="en-US" sz="800"/>
              <a:t>）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6</a:t>
            </a:r>
            <a:r>
              <a:rPr lang="zh-CN" altLang="en-US" sz="800"/>
              <a:t>、 </a:t>
            </a:r>
            <a:r>
              <a:rPr lang="en-US" altLang="zh-CN" sz="800"/>
              <a:t>Unix</a:t>
            </a:r>
            <a:r>
              <a:rPr lang="zh-CN" altLang="en-US" sz="800"/>
              <a:t>和</a:t>
            </a:r>
            <a:r>
              <a:rPr lang="en-US" altLang="zh-CN" sz="800"/>
              <a:t>Unix System V</a:t>
            </a:r>
            <a:r>
              <a:rPr lang="zh-CN" altLang="en-US" sz="800"/>
              <a:t>形成了当今</a:t>
            </a:r>
            <a:r>
              <a:rPr lang="en-US" altLang="zh-CN" sz="800"/>
              <a:t>Unix</a:t>
            </a:r>
            <a:r>
              <a:rPr lang="zh-CN" altLang="en-US" sz="800"/>
              <a:t>的两大主流，现代的</a:t>
            </a:r>
            <a:r>
              <a:rPr lang="en-US" altLang="zh-CN" sz="800"/>
              <a:t>Unix</a:t>
            </a:r>
            <a:r>
              <a:rPr lang="zh-CN" altLang="en-US" sz="800"/>
              <a:t>版本大部分都是这两个版本的衍生产品。</a:t>
            </a:r>
          </a:p>
          <a:p>
            <a:pPr>
              <a:lnSpc>
                <a:spcPct val="80000"/>
              </a:lnSpc>
            </a:pPr>
            <a:endParaRPr lang="zh-CN" altLang="en-US" sz="800"/>
          </a:p>
          <a:p>
            <a:pPr>
              <a:lnSpc>
                <a:spcPct val="80000"/>
              </a:lnSpc>
            </a:pPr>
            <a:r>
              <a:rPr lang="zh-CN" altLang="en-US" sz="800"/>
              <a:t>　　</a:t>
            </a:r>
            <a:r>
              <a:rPr lang="en-US" altLang="zh-CN" sz="800"/>
              <a:t>Unix</a:t>
            </a:r>
            <a:r>
              <a:rPr lang="zh-CN" altLang="en-US" sz="800"/>
              <a:t>操作系统的历史漫长而曲折，它的第一个版本是</a:t>
            </a:r>
            <a:r>
              <a:rPr lang="en-US" altLang="zh-CN" sz="800" b="1"/>
              <a:t>1969</a:t>
            </a:r>
            <a:r>
              <a:rPr lang="zh-CN" altLang="en-US" sz="800" b="1"/>
              <a:t>年由</a:t>
            </a:r>
            <a:r>
              <a:rPr lang="en-US" altLang="zh-CN" sz="800" b="1"/>
              <a:t>Ken Thompson</a:t>
            </a:r>
            <a:r>
              <a:rPr lang="zh-CN" altLang="en-US" sz="800" b="1"/>
              <a:t>在</a:t>
            </a:r>
            <a:r>
              <a:rPr lang="en-US" altLang="zh-CN" sz="800" b="1"/>
              <a:t>AT&amp; T</a:t>
            </a:r>
            <a:r>
              <a:rPr lang="zh-CN" altLang="en-US" sz="800" b="1"/>
              <a:t>贝尔实验室实现的，运行在一台</a:t>
            </a:r>
            <a:r>
              <a:rPr lang="en-US" altLang="zh-CN" sz="800" b="1"/>
              <a:t>DEC PDP-7</a:t>
            </a:r>
            <a:r>
              <a:rPr lang="zh-CN" altLang="en-US" sz="800" b="1"/>
              <a:t>计算机上</a:t>
            </a:r>
            <a:r>
              <a:rPr lang="zh-CN" altLang="en-US" sz="800"/>
              <a:t>。这个系统非常粗糙，与现代</a:t>
            </a:r>
            <a:r>
              <a:rPr lang="en-US" altLang="zh-CN" sz="800"/>
              <a:t>Unix</a:t>
            </a:r>
            <a:r>
              <a:rPr lang="zh-CN" altLang="en-US" sz="800"/>
              <a:t>相差很远，它只具有操 作系统最基本的一些特性。后来</a:t>
            </a:r>
            <a:r>
              <a:rPr lang="en-US" altLang="zh-CN" sz="800" b="1"/>
              <a:t>Ken Thompson</a:t>
            </a:r>
            <a:r>
              <a:rPr lang="zh-CN" altLang="en-US" sz="800" b="1"/>
              <a:t>和</a:t>
            </a:r>
            <a:r>
              <a:rPr lang="en-US" altLang="zh-CN" sz="800" b="1"/>
              <a:t>Dennis Ritchie</a:t>
            </a:r>
            <a:r>
              <a:rPr lang="zh-CN" altLang="en-US" sz="800" b="1"/>
              <a:t>使用</a:t>
            </a:r>
            <a:r>
              <a:rPr lang="en-US" altLang="zh-CN" sz="800" b="1"/>
              <a:t>C</a:t>
            </a:r>
            <a:r>
              <a:rPr lang="zh-CN" altLang="en-US" sz="800" b="1"/>
              <a:t>语言对整个系统进行了再 加工和编写，使得</a:t>
            </a:r>
            <a:r>
              <a:rPr lang="en-US" altLang="zh-CN" sz="800" b="1"/>
              <a:t>Unix</a:t>
            </a:r>
            <a:r>
              <a:rPr lang="zh-CN" altLang="en-US" sz="800" b="1"/>
              <a:t>能够很容易的移植到其他硬件的计算机上。从那以后，</a:t>
            </a:r>
            <a:r>
              <a:rPr lang="en-US" altLang="zh-CN" sz="800" b="1"/>
              <a:t>Unix</a:t>
            </a:r>
            <a:r>
              <a:rPr lang="zh-CN" altLang="en-US" sz="800" b="1"/>
              <a:t>系统开始了令人瞩目的发展</a:t>
            </a:r>
            <a:r>
              <a:rPr lang="zh-CN" altLang="en-US" sz="800"/>
              <a:t>。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由于此时</a:t>
            </a:r>
            <a:r>
              <a:rPr lang="en-US" altLang="zh-CN" sz="800"/>
              <a:t>AT&amp;T</a:t>
            </a:r>
            <a:r>
              <a:rPr lang="zh-CN" altLang="en-US" sz="800"/>
              <a:t>还没有把</a:t>
            </a:r>
            <a:r>
              <a:rPr lang="en-US" altLang="zh-CN" sz="800"/>
              <a:t>Unix</a:t>
            </a:r>
            <a:r>
              <a:rPr lang="zh-CN" altLang="en-US" sz="800"/>
              <a:t>作为它的正式商品，因此研究人员只是在实验室内部使用并完善它。正 是由于</a:t>
            </a:r>
            <a:r>
              <a:rPr lang="en-US" altLang="zh-CN" sz="800"/>
              <a:t>Unix</a:t>
            </a:r>
            <a:r>
              <a:rPr lang="zh-CN" altLang="en-US" sz="800"/>
              <a:t>是被作为研究项目，其他科研机构和大学的计算机研究人员也希望能得到这个系统，以便进行自己的研究。</a:t>
            </a:r>
            <a:r>
              <a:rPr lang="en-US" altLang="zh-CN" sz="800"/>
              <a:t>A T&amp;T</a:t>
            </a:r>
            <a:r>
              <a:rPr lang="zh-CN" altLang="en-US" sz="800"/>
              <a:t>以分发许可证的方法，对</a:t>
            </a:r>
            <a:r>
              <a:rPr lang="en-US" altLang="zh-CN" sz="800"/>
              <a:t>Unix</a:t>
            </a:r>
            <a:r>
              <a:rPr lang="zh-CN" altLang="en-US" sz="800"/>
              <a:t>仅仅收取很少的费用，大学和研究机构就能获得</a:t>
            </a:r>
            <a:r>
              <a:rPr lang="en-US" altLang="zh-CN" sz="800"/>
              <a:t>Unix</a:t>
            </a:r>
            <a:r>
              <a:rPr lang="zh-CN" altLang="en-US" sz="800"/>
              <a:t>的源代码以进行研 究。</a:t>
            </a:r>
            <a:r>
              <a:rPr lang="en-US" altLang="zh-CN" sz="800"/>
              <a:t>Unix</a:t>
            </a:r>
            <a:r>
              <a:rPr lang="zh-CN" altLang="en-US" sz="800"/>
              <a:t>的源代码被散发到各个大学，一方面使得科研人员能够根据需要改进系统，或者将其移植到其他的硬件环境中去 ，另一方面培养了懂得</a:t>
            </a:r>
            <a:r>
              <a:rPr lang="en-US" altLang="zh-CN" sz="800"/>
              <a:t>Unix</a:t>
            </a:r>
            <a:r>
              <a:rPr lang="zh-CN" altLang="en-US" sz="800"/>
              <a:t>使用和编程的大量的学生，这使得</a:t>
            </a:r>
            <a:r>
              <a:rPr lang="en-US" altLang="zh-CN" sz="800"/>
              <a:t>Unix</a:t>
            </a:r>
            <a:r>
              <a:rPr lang="zh-CN" altLang="en-US" sz="800"/>
              <a:t>的普及更为广泛。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由于操作系统的开发相当困难，只有少数的计算机厂商，如</a:t>
            </a:r>
            <a:r>
              <a:rPr lang="en-US" altLang="zh-CN" sz="800"/>
              <a:t>IBM</a:t>
            </a:r>
            <a:r>
              <a:rPr lang="zh-CN" altLang="en-US" sz="800"/>
              <a:t>、</a:t>
            </a:r>
            <a:r>
              <a:rPr lang="en-US" altLang="zh-CN" sz="800"/>
              <a:t>Digital</a:t>
            </a:r>
            <a:r>
              <a:rPr lang="zh-CN" altLang="en-US" sz="800"/>
              <a:t>等大型公司，才拥有自己的操作 系统，而其他众多生产计算机的硬件厂商则采用别人开发的操作系统。因为</a:t>
            </a:r>
            <a:r>
              <a:rPr lang="en-US" altLang="zh-CN" sz="800"/>
              <a:t>Unix</a:t>
            </a:r>
            <a:r>
              <a:rPr lang="zh-CN" altLang="en-US" sz="800"/>
              <a:t>不需要太多的花费，因此很多厂商就选择 了</a:t>
            </a:r>
            <a:r>
              <a:rPr lang="en-US" altLang="zh-CN" sz="800"/>
              <a:t>Unix</a:t>
            </a:r>
            <a:r>
              <a:rPr lang="zh-CN" altLang="en-US" sz="800"/>
              <a:t>作为他们生产的计算机使用的操作系统。他们把</a:t>
            </a:r>
            <a:r>
              <a:rPr lang="en-US" altLang="zh-CN" sz="800"/>
              <a:t>Unix</a:t>
            </a:r>
            <a:r>
              <a:rPr lang="zh-CN" altLang="en-US" sz="800"/>
              <a:t>移植到自己的硬件环境下，而不必从头开发一个操作系统 。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到了</a:t>
            </a:r>
            <a:r>
              <a:rPr lang="en-US" altLang="zh-CN" sz="800" b="1"/>
              <a:t>70</a:t>
            </a:r>
            <a:r>
              <a:rPr lang="zh-CN" altLang="en-US" sz="800" b="1"/>
              <a:t>年代末，在</a:t>
            </a:r>
            <a:r>
              <a:rPr lang="en-US" altLang="zh-CN" sz="800" b="1"/>
              <a:t>Unix</a:t>
            </a:r>
            <a:r>
              <a:rPr lang="zh-CN" altLang="en-US" sz="800" b="1"/>
              <a:t>发展到了版本</a:t>
            </a:r>
            <a:r>
              <a:rPr lang="en-US" altLang="zh-CN" sz="800" b="1"/>
              <a:t>6</a:t>
            </a:r>
            <a:r>
              <a:rPr lang="zh-CN" altLang="en-US" sz="800" b="1"/>
              <a:t>之后，</a:t>
            </a:r>
            <a:r>
              <a:rPr lang="en-US" altLang="zh-CN" sz="800" b="1"/>
              <a:t>AT&amp;T</a:t>
            </a:r>
            <a:r>
              <a:rPr lang="zh-CN" altLang="en-US" sz="800" b="1"/>
              <a:t>认识到了</a:t>
            </a:r>
            <a:r>
              <a:rPr lang="en-US" altLang="zh-CN" sz="800" b="1"/>
              <a:t>Unix</a:t>
            </a:r>
            <a:r>
              <a:rPr lang="zh-CN" altLang="en-US" sz="800" b="1"/>
              <a:t>的价值，成立了</a:t>
            </a:r>
            <a:r>
              <a:rPr lang="en-US" altLang="zh-CN" sz="800" b="1"/>
              <a:t>Unix</a:t>
            </a:r>
            <a:r>
              <a:rPr lang="zh-CN" altLang="en-US" sz="800" b="1"/>
              <a:t>系 统实验室</a:t>
            </a:r>
            <a:r>
              <a:rPr lang="zh-CN" altLang="en-US" sz="800"/>
              <a:t>（</a:t>
            </a:r>
            <a:r>
              <a:rPr lang="en-US" altLang="zh-CN" sz="800"/>
              <a:t>Unix System Lab,USL</a:t>
            </a:r>
            <a:r>
              <a:rPr lang="zh-CN" altLang="en-US" sz="800"/>
              <a:t>）来继续发展</a:t>
            </a:r>
            <a:r>
              <a:rPr lang="en-US" altLang="zh-CN" sz="800"/>
              <a:t>Unix</a:t>
            </a:r>
            <a:r>
              <a:rPr lang="zh-CN" altLang="en-US" sz="800"/>
              <a:t>。因此</a:t>
            </a:r>
            <a:r>
              <a:rPr lang="en-US" altLang="zh-CN" sz="800"/>
              <a:t>AT&amp;T</a:t>
            </a:r>
            <a:r>
              <a:rPr lang="zh-CN" altLang="en-US" sz="800"/>
              <a:t>一方面继续发展内部使 用的</a:t>
            </a:r>
            <a:r>
              <a:rPr lang="en-US" altLang="zh-CN" sz="800"/>
              <a:t>Unix</a:t>
            </a:r>
            <a:r>
              <a:rPr lang="zh-CN" altLang="en-US" sz="800"/>
              <a:t>版本</a:t>
            </a:r>
            <a:r>
              <a:rPr lang="en-US" altLang="zh-CN" sz="800"/>
              <a:t>7</a:t>
            </a:r>
            <a:r>
              <a:rPr lang="zh-CN" altLang="en-US" sz="800"/>
              <a:t>，一方面由</a:t>
            </a:r>
            <a:r>
              <a:rPr lang="en-US" altLang="zh-CN" sz="800"/>
              <a:t>USL</a:t>
            </a:r>
            <a:r>
              <a:rPr lang="zh-CN" altLang="en-US" sz="800"/>
              <a:t>开发对外正式发行的</a:t>
            </a:r>
            <a:r>
              <a:rPr lang="en-US" altLang="zh-CN" sz="800"/>
              <a:t>Unix</a:t>
            </a:r>
            <a:r>
              <a:rPr lang="zh-CN" altLang="en-US" sz="800"/>
              <a:t>版本，同时</a:t>
            </a:r>
            <a:r>
              <a:rPr lang="en-US" altLang="zh-CN" sz="800"/>
              <a:t>AT&amp;T</a:t>
            </a:r>
            <a:r>
              <a:rPr lang="zh-CN" altLang="en-US" sz="800"/>
              <a:t>也宣布对</a:t>
            </a:r>
            <a:r>
              <a:rPr lang="en-US" altLang="zh-CN" sz="800"/>
              <a:t>Unix</a:t>
            </a:r>
            <a:r>
              <a:rPr lang="zh-CN" altLang="en-US" sz="800"/>
              <a:t>产品拥有 所有权。几乎在同时，加州大学伯克利分校计算机系统研究小组（</a:t>
            </a:r>
            <a:r>
              <a:rPr lang="en-US" altLang="zh-CN" sz="800"/>
              <a:t>CSRG</a:t>
            </a:r>
            <a:r>
              <a:rPr lang="zh-CN" altLang="en-US" sz="800"/>
              <a:t>）使用</a:t>
            </a:r>
            <a:r>
              <a:rPr lang="en-US" altLang="zh-CN" sz="800"/>
              <a:t>Unix</a:t>
            </a:r>
            <a:r>
              <a:rPr lang="zh-CN" altLang="en-US" sz="800"/>
              <a:t>对操作系统进行研究，因此他们的 研究成果就反映在他们使用的</a:t>
            </a:r>
            <a:r>
              <a:rPr lang="en-US" altLang="zh-CN" sz="800"/>
              <a:t>Unix</a:t>
            </a:r>
            <a:r>
              <a:rPr lang="zh-CN" altLang="en-US" sz="800"/>
              <a:t>中。他们对</a:t>
            </a:r>
            <a:r>
              <a:rPr lang="en-US" altLang="zh-CN" sz="800"/>
              <a:t>Unix</a:t>
            </a:r>
            <a:r>
              <a:rPr lang="zh-CN" altLang="en-US" sz="800"/>
              <a:t>的改进相当多，增加了很多当时非常先进的特性，包括更好的内存 管理，快速且健壮的文件系统等，大部分原有的源代码都被重新写过，以支持这些新特性。很多其他</a:t>
            </a:r>
            <a:r>
              <a:rPr lang="en-US" altLang="zh-CN" sz="800"/>
              <a:t>Unix</a:t>
            </a:r>
            <a:r>
              <a:rPr lang="zh-CN" altLang="en-US" sz="800"/>
              <a:t>使用者，包括其 他大学和商业机构，都希望能得到</a:t>
            </a:r>
            <a:r>
              <a:rPr lang="en-US" altLang="zh-CN" sz="800"/>
              <a:t>CSRG</a:t>
            </a:r>
            <a:r>
              <a:rPr lang="zh-CN" altLang="en-US" sz="800"/>
              <a:t>改进的</a:t>
            </a:r>
            <a:r>
              <a:rPr lang="en-US" altLang="zh-CN" sz="800"/>
              <a:t>Unix</a:t>
            </a:r>
            <a:r>
              <a:rPr lang="zh-CN" altLang="en-US" sz="800"/>
              <a:t>系统。因此</a:t>
            </a:r>
            <a:r>
              <a:rPr lang="en-US" altLang="zh-CN" sz="800" b="1"/>
              <a:t>CSRG</a:t>
            </a:r>
            <a:r>
              <a:rPr lang="zh-CN" altLang="en-US" sz="800" b="1"/>
              <a:t>中的研究人员把他们的</a:t>
            </a:r>
            <a:r>
              <a:rPr lang="en-US" altLang="zh-CN" sz="800" b="1"/>
              <a:t>Unix</a:t>
            </a:r>
            <a:r>
              <a:rPr lang="zh-CN" altLang="en-US" sz="800" b="1"/>
              <a:t>组成一个完整 的</a:t>
            </a:r>
            <a:r>
              <a:rPr lang="en-US" altLang="zh-CN" sz="800" b="1"/>
              <a:t>Unix</a:t>
            </a:r>
            <a:r>
              <a:rPr lang="zh-CN" altLang="en-US" sz="800" b="1"/>
              <a:t>系统──</a:t>
            </a:r>
            <a:r>
              <a:rPr lang="en-US" altLang="zh-CN" sz="800" b="1"/>
              <a:t>BSD Unix</a:t>
            </a:r>
            <a:r>
              <a:rPr lang="zh-CN" altLang="en-US" sz="800" b="1"/>
              <a:t>（</a:t>
            </a:r>
            <a:r>
              <a:rPr lang="en-US" altLang="zh-CN" sz="800" b="1"/>
              <a:t>Berkeley Software Distribution</a:t>
            </a:r>
            <a:r>
              <a:rPr lang="zh-CN" altLang="en-US" sz="800" b="1"/>
              <a:t>），向外发行。 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</a:t>
            </a:r>
            <a:r>
              <a:rPr lang="en-US" altLang="zh-CN" sz="800"/>
              <a:t>BSD Unix</a:t>
            </a:r>
            <a:r>
              <a:rPr lang="zh-CN" altLang="en-US" sz="800"/>
              <a:t>在</a:t>
            </a:r>
            <a:r>
              <a:rPr lang="en-US" altLang="zh-CN" sz="800"/>
              <a:t>Unix</a:t>
            </a:r>
            <a:r>
              <a:rPr lang="zh-CN" altLang="en-US" sz="800"/>
              <a:t>的历史发展中具有相当大的影响力，被很多商业厂家采用，成为很多商用</a:t>
            </a:r>
            <a:r>
              <a:rPr lang="en-US" altLang="zh-CN" sz="800"/>
              <a:t>Unix</a:t>
            </a:r>
            <a:r>
              <a:rPr lang="zh-CN" altLang="en-US" sz="800"/>
              <a:t>的基 础</a:t>
            </a:r>
            <a:r>
              <a:rPr lang="en-US" altLang="zh-CN" sz="800"/>
              <a:t>,</a:t>
            </a:r>
            <a:r>
              <a:rPr lang="zh-CN" altLang="en-US" sz="800"/>
              <a:t>而</a:t>
            </a:r>
            <a:r>
              <a:rPr lang="en-US" altLang="zh-CN" sz="800"/>
              <a:t>AT&amp;T</a:t>
            </a:r>
            <a:r>
              <a:rPr lang="zh-CN" altLang="en-US" sz="800"/>
              <a:t>与其同时存在的</a:t>
            </a:r>
            <a:r>
              <a:rPr lang="en-US" altLang="zh-CN" sz="800"/>
              <a:t>Unix</a:t>
            </a:r>
            <a:r>
              <a:rPr lang="zh-CN" altLang="en-US" sz="800"/>
              <a:t>版本的影响就小得多。同时很多研究项目也是以</a:t>
            </a:r>
            <a:r>
              <a:rPr lang="en-US" altLang="zh-CN" sz="800"/>
              <a:t>BSD Unix</a:t>
            </a:r>
            <a:r>
              <a:rPr lang="zh-CN" altLang="en-US" sz="800"/>
              <a:t>为研究系 统，例如美国国防部的项目─</a:t>
            </a:r>
            <a:r>
              <a:rPr lang="en-US" altLang="zh-CN" sz="800"/>
              <a:t>ARPANET</a:t>
            </a:r>
            <a:r>
              <a:rPr lang="zh-CN" altLang="en-US" sz="800"/>
              <a:t>，</a:t>
            </a:r>
            <a:r>
              <a:rPr lang="en-US" altLang="zh-CN" sz="800"/>
              <a:t>ARPANET</a:t>
            </a:r>
            <a:r>
              <a:rPr lang="zh-CN" altLang="en-US" sz="800"/>
              <a:t>今天发展成为了</a:t>
            </a:r>
            <a:r>
              <a:rPr lang="en-US" altLang="zh-CN" sz="800"/>
              <a:t>Internet</a:t>
            </a:r>
            <a:r>
              <a:rPr lang="zh-CN" altLang="en-US" sz="800"/>
              <a:t>，而</a:t>
            </a:r>
            <a:r>
              <a:rPr lang="en-US" altLang="zh-CN" sz="800"/>
              <a:t>BSD Unix</a:t>
            </a:r>
            <a:r>
              <a:rPr lang="zh-CN" altLang="en-US" sz="800"/>
              <a:t>中最 先实现了</a:t>
            </a:r>
            <a:r>
              <a:rPr lang="en-US" altLang="zh-CN" sz="800"/>
              <a:t>TCP/IP</a:t>
            </a:r>
            <a:r>
              <a:rPr lang="zh-CN" altLang="en-US" sz="800"/>
              <a:t>，使</a:t>
            </a:r>
            <a:r>
              <a:rPr lang="en-US" altLang="zh-CN" sz="800"/>
              <a:t>Internet</a:t>
            </a:r>
            <a:r>
              <a:rPr lang="zh-CN" altLang="en-US" sz="800"/>
              <a:t>和</a:t>
            </a:r>
            <a:r>
              <a:rPr lang="en-US" altLang="zh-CN" sz="800"/>
              <a:t>Unix</a:t>
            </a:r>
            <a:r>
              <a:rPr lang="zh-CN" altLang="en-US" sz="800"/>
              <a:t>紧密结合在一起。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而</a:t>
            </a:r>
            <a:r>
              <a:rPr lang="en-US" altLang="zh-CN" sz="800"/>
              <a:t>AT&amp;T</a:t>
            </a:r>
            <a:r>
              <a:rPr lang="zh-CN" altLang="en-US" sz="800"/>
              <a:t>的</a:t>
            </a:r>
            <a:r>
              <a:rPr lang="en-US" altLang="zh-CN" sz="800"/>
              <a:t>Unix</a:t>
            </a:r>
            <a:r>
              <a:rPr lang="zh-CN" altLang="en-US" sz="800"/>
              <a:t>系统实验室，同时也在不断改进他们的商用</a:t>
            </a:r>
            <a:r>
              <a:rPr lang="en-US" altLang="zh-CN" sz="800"/>
              <a:t>Unix</a:t>
            </a:r>
            <a:r>
              <a:rPr lang="zh-CN" altLang="en-US" sz="800"/>
              <a:t>版本，直到他们吸收了</a:t>
            </a:r>
            <a:r>
              <a:rPr lang="en-US" altLang="zh-CN" sz="800"/>
              <a:t>BSD Unix</a:t>
            </a:r>
            <a:r>
              <a:rPr lang="zh-CN" altLang="en-US" sz="800"/>
              <a:t>中已有的各种先进特性，并结合其本身的特点，推出了</a:t>
            </a:r>
            <a:r>
              <a:rPr lang="en-US" altLang="zh-CN" sz="800"/>
              <a:t>Unix System V</a:t>
            </a:r>
            <a:r>
              <a:rPr lang="zh-CN" altLang="en-US" sz="800"/>
              <a:t>版本之后，情况才有了改变。从 此以后，</a:t>
            </a:r>
            <a:r>
              <a:rPr lang="en-US" altLang="zh-CN" sz="800"/>
              <a:t>BSD Unix</a:t>
            </a:r>
            <a:r>
              <a:rPr lang="zh-CN" altLang="en-US" sz="800"/>
              <a:t>和</a:t>
            </a:r>
            <a:r>
              <a:rPr lang="en-US" altLang="zh-CN" sz="800"/>
              <a:t>Unix System V</a:t>
            </a:r>
            <a:r>
              <a:rPr lang="zh-CN" altLang="en-US" sz="800"/>
              <a:t>形成了当今</a:t>
            </a:r>
            <a:r>
              <a:rPr lang="en-US" altLang="zh-CN" sz="800"/>
              <a:t>Unix</a:t>
            </a:r>
            <a:r>
              <a:rPr lang="zh-CN" altLang="en-US" sz="800"/>
              <a:t>的两大主流，现代的</a:t>
            </a:r>
            <a:r>
              <a:rPr lang="en-US" altLang="zh-CN" sz="800"/>
              <a:t>Unix</a:t>
            </a:r>
            <a:r>
              <a:rPr lang="zh-CN" altLang="en-US" sz="800"/>
              <a:t>版本大部分都是 这两个版本的衍生产品。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7682DB-1AF1-4736-AB9E-4D9AF4E0792C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59C1F3-E0FD-4DDF-9FD4-8F4CDD61DC8A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31026D-4D5C-4011-BB42-B39615E49F18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F51908-15FE-4C1D-A1A3-66030B45DE98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67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273FD-C11A-49F9-B373-94B53FD173E1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CCEBEC-B31A-4FA4-9319-D896EE55AC3B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4DD726-510B-4D42-9E16-963EA158C576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/>
              <a:t>1</a:t>
            </a:r>
            <a:r>
              <a:rPr lang="zh-CN" altLang="en-US" sz="800"/>
              <a:t>、</a:t>
            </a:r>
            <a:r>
              <a:rPr lang="en-US" altLang="zh-CN" sz="800"/>
              <a:t>1969</a:t>
            </a:r>
            <a:r>
              <a:rPr lang="zh-CN" altLang="en-US" sz="800"/>
              <a:t>年由</a:t>
            </a:r>
            <a:r>
              <a:rPr lang="en-US" altLang="zh-CN" sz="800"/>
              <a:t>Ken Thompson</a:t>
            </a:r>
            <a:r>
              <a:rPr lang="zh-CN" altLang="en-US" sz="800"/>
              <a:t>在</a:t>
            </a:r>
            <a:r>
              <a:rPr lang="en-US" altLang="zh-CN" sz="800"/>
              <a:t>AT&amp; T</a:t>
            </a:r>
            <a:r>
              <a:rPr lang="zh-CN" altLang="en-US" sz="800"/>
              <a:t>贝尔实验室实现，运行在一台</a:t>
            </a:r>
            <a:r>
              <a:rPr lang="en-US" altLang="zh-CN" sz="800"/>
              <a:t>DEC PDP-7</a:t>
            </a:r>
            <a:r>
              <a:rPr lang="zh-CN" altLang="en-US" sz="800"/>
              <a:t>计算机上，后来</a:t>
            </a:r>
            <a:r>
              <a:rPr lang="en-US" altLang="zh-CN" sz="800"/>
              <a:t>Ken Thompson</a:t>
            </a:r>
            <a:r>
              <a:rPr lang="zh-CN" altLang="en-US" sz="800"/>
              <a:t>和</a:t>
            </a:r>
            <a:r>
              <a:rPr lang="en-US" altLang="zh-CN" sz="800"/>
              <a:t>Dennis Ritchie</a:t>
            </a:r>
            <a:r>
              <a:rPr lang="zh-CN" altLang="en-US" sz="800"/>
              <a:t>使用</a:t>
            </a:r>
            <a:r>
              <a:rPr lang="en-US" altLang="zh-CN" sz="800"/>
              <a:t>C</a:t>
            </a:r>
            <a:r>
              <a:rPr lang="zh-CN" altLang="en-US" sz="800"/>
              <a:t>语言对整个系统进行了再 加工和编写，使得</a:t>
            </a:r>
            <a:r>
              <a:rPr lang="en-US" altLang="zh-CN" sz="800"/>
              <a:t>Unix</a:t>
            </a:r>
            <a:r>
              <a:rPr lang="zh-CN" altLang="en-US" sz="800"/>
              <a:t>能够很容易的移植到其他硬件的计算机上。经</a:t>
            </a:r>
            <a:r>
              <a:rPr lang="en-US" altLang="zh-CN" sz="800"/>
              <a:t>C</a:t>
            </a:r>
            <a:r>
              <a:rPr lang="zh-CN" altLang="en-US" sz="800"/>
              <a:t>语言改版后分发给科研机构和大学。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2</a:t>
            </a:r>
            <a:r>
              <a:rPr lang="zh-CN" altLang="en-US" sz="800"/>
              <a:t>、 </a:t>
            </a:r>
            <a:r>
              <a:rPr lang="en-US" altLang="zh-CN" sz="800"/>
              <a:t>70</a:t>
            </a:r>
            <a:r>
              <a:rPr lang="zh-CN" altLang="en-US" sz="800"/>
              <a:t>年代末，到</a:t>
            </a:r>
            <a:r>
              <a:rPr lang="en-US" altLang="zh-CN" sz="800"/>
              <a:t>Unix V6</a:t>
            </a:r>
            <a:r>
              <a:rPr lang="zh-CN" altLang="en-US" sz="800"/>
              <a:t>版本时，</a:t>
            </a:r>
            <a:r>
              <a:rPr lang="en-US" altLang="zh-CN" sz="800"/>
              <a:t>AT&amp;T</a:t>
            </a:r>
            <a:r>
              <a:rPr lang="zh-CN" altLang="en-US" sz="800"/>
              <a:t>认识到</a:t>
            </a:r>
            <a:r>
              <a:rPr lang="en-US" altLang="zh-CN" sz="800"/>
              <a:t>Unix</a:t>
            </a:r>
            <a:r>
              <a:rPr lang="zh-CN" altLang="en-US" sz="800"/>
              <a:t>的价值，成立了</a:t>
            </a:r>
            <a:r>
              <a:rPr lang="en-US" altLang="zh-CN" sz="800"/>
              <a:t>Unix</a:t>
            </a:r>
            <a:r>
              <a:rPr lang="zh-CN" altLang="en-US" sz="800"/>
              <a:t>系 统实验室，宣布对</a:t>
            </a:r>
            <a:r>
              <a:rPr lang="en-US" altLang="zh-CN" sz="800"/>
              <a:t>unix</a:t>
            </a:r>
            <a:r>
              <a:rPr lang="zh-CN" altLang="en-US" sz="800"/>
              <a:t>产品拥有所有权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3</a:t>
            </a:r>
            <a:r>
              <a:rPr lang="zh-CN" altLang="en-US" sz="800"/>
              <a:t>、加州大学伯克利分校计算机系统研究小组（</a:t>
            </a:r>
            <a:r>
              <a:rPr lang="en-US" altLang="zh-CN" sz="800"/>
              <a:t>CSRG</a:t>
            </a:r>
            <a:r>
              <a:rPr lang="zh-CN" altLang="en-US" sz="800"/>
              <a:t>）对</a:t>
            </a:r>
            <a:r>
              <a:rPr lang="en-US" altLang="zh-CN" sz="800"/>
              <a:t>Unix</a:t>
            </a:r>
            <a:r>
              <a:rPr lang="zh-CN" altLang="en-US" sz="800"/>
              <a:t>进行研究出</a:t>
            </a:r>
            <a:r>
              <a:rPr lang="en-US" altLang="zh-CN" sz="800"/>
              <a:t>BSD Unix</a:t>
            </a:r>
            <a:r>
              <a:rPr lang="zh-CN" altLang="en-US" sz="800"/>
              <a:t>（</a:t>
            </a:r>
            <a:r>
              <a:rPr lang="en-US" altLang="zh-CN" sz="800"/>
              <a:t>ARPNET</a:t>
            </a:r>
            <a:r>
              <a:rPr lang="zh-CN" altLang="en-US" sz="800"/>
              <a:t>最新利用</a:t>
            </a:r>
            <a:r>
              <a:rPr lang="en-US" altLang="zh-CN" sz="800"/>
              <a:t>BSD</a:t>
            </a:r>
            <a:r>
              <a:rPr lang="zh-CN" altLang="en-US" sz="800"/>
              <a:t>实现</a:t>
            </a:r>
            <a:r>
              <a:rPr lang="en-US" altLang="zh-CN" sz="800"/>
              <a:t>TCP/IP</a:t>
            </a:r>
            <a:r>
              <a:rPr lang="zh-CN" altLang="en-US" sz="800"/>
              <a:t>）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4</a:t>
            </a:r>
            <a:r>
              <a:rPr lang="zh-CN" altLang="en-US" sz="800"/>
              <a:t>、</a:t>
            </a:r>
            <a:r>
              <a:rPr lang="en-US" altLang="zh-CN" sz="800"/>
              <a:t>AT&amp;T</a:t>
            </a:r>
            <a:r>
              <a:rPr lang="zh-CN" altLang="en-US" sz="800"/>
              <a:t>和</a:t>
            </a:r>
            <a:r>
              <a:rPr lang="en-US" altLang="zh-CN" sz="800"/>
              <a:t>CSRG</a:t>
            </a:r>
            <a:r>
              <a:rPr lang="zh-CN" altLang="en-US" sz="800"/>
              <a:t>的官司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5</a:t>
            </a:r>
            <a:r>
              <a:rPr lang="zh-CN" altLang="en-US" sz="800"/>
              <a:t>、</a:t>
            </a:r>
            <a:r>
              <a:rPr lang="en-US" altLang="zh-CN" sz="800"/>
              <a:t>AT&amp;T</a:t>
            </a:r>
            <a:r>
              <a:rPr lang="zh-CN" altLang="en-US" sz="800"/>
              <a:t>吸收</a:t>
            </a:r>
            <a:r>
              <a:rPr lang="en-US" altLang="zh-CN" sz="800"/>
              <a:t>BSD Unix</a:t>
            </a:r>
            <a:r>
              <a:rPr lang="zh-CN" altLang="en-US" sz="800"/>
              <a:t>的优点，推出</a:t>
            </a:r>
            <a:r>
              <a:rPr lang="en-US" altLang="zh-CN" sz="800"/>
              <a:t>Unix System V</a:t>
            </a:r>
            <a:r>
              <a:rPr lang="zh-CN" altLang="en-US" sz="800"/>
              <a:t>版本，从此以后，</a:t>
            </a:r>
            <a:r>
              <a:rPr lang="en-US" altLang="zh-CN" sz="800"/>
              <a:t>BSD</a:t>
            </a:r>
            <a:r>
              <a:rPr lang="zh-CN" altLang="en-US" sz="800"/>
              <a:t>（</a:t>
            </a:r>
            <a:r>
              <a:rPr lang="en-US" altLang="zh-CN" sz="800"/>
              <a:t>Berkeley Software Distribution</a:t>
            </a:r>
            <a:r>
              <a:rPr lang="zh-CN" altLang="en-US" sz="800"/>
              <a:t>）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6</a:t>
            </a:r>
            <a:r>
              <a:rPr lang="zh-CN" altLang="en-US" sz="800"/>
              <a:t>、 </a:t>
            </a:r>
            <a:r>
              <a:rPr lang="en-US" altLang="zh-CN" sz="800"/>
              <a:t>Unix</a:t>
            </a:r>
            <a:r>
              <a:rPr lang="zh-CN" altLang="en-US" sz="800"/>
              <a:t>和</a:t>
            </a:r>
            <a:r>
              <a:rPr lang="en-US" altLang="zh-CN" sz="800"/>
              <a:t>Unix System V</a:t>
            </a:r>
            <a:r>
              <a:rPr lang="zh-CN" altLang="en-US" sz="800"/>
              <a:t>形成了当今</a:t>
            </a:r>
            <a:r>
              <a:rPr lang="en-US" altLang="zh-CN" sz="800"/>
              <a:t>Unix</a:t>
            </a:r>
            <a:r>
              <a:rPr lang="zh-CN" altLang="en-US" sz="800"/>
              <a:t>的两大主流，现代的</a:t>
            </a:r>
            <a:r>
              <a:rPr lang="en-US" altLang="zh-CN" sz="800"/>
              <a:t>Unix</a:t>
            </a:r>
            <a:r>
              <a:rPr lang="zh-CN" altLang="en-US" sz="800"/>
              <a:t>版本大部分都是这两个版本的衍生产品。</a:t>
            </a:r>
          </a:p>
          <a:p>
            <a:pPr>
              <a:lnSpc>
                <a:spcPct val="80000"/>
              </a:lnSpc>
            </a:pPr>
            <a:endParaRPr lang="zh-CN" altLang="en-US" sz="800"/>
          </a:p>
          <a:p>
            <a:pPr>
              <a:lnSpc>
                <a:spcPct val="80000"/>
              </a:lnSpc>
            </a:pPr>
            <a:r>
              <a:rPr lang="zh-CN" altLang="en-US" sz="800"/>
              <a:t>　　</a:t>
            </a:r>
            <a:r>
              <a:rPr lang="en-US" altLang="zh-CN" sz="800"/>
              <a:t>Unix</a:t>
            </a:r>
            <a:r>
              <a:rPr lang="zh-CN" altLang="en-US" sz="800"/>
              <a:t>操作系统的历史漫长而曲折，它的第一个版本是</a:t>
            </a:r>
            <a:r>
              <a:rPr lang="en-US" altLang="zh-CN" sz="800" b="1"/>
              <a:t>1969</a:t>
            </a:r>
            <a:r>
              <a:rPr lang="zh-CN" altLang="en-US" sz="800" b="1"/>
              <a:t>年由</a:t>
            </a:r>
            <a:r>
              <a:rPr lang="en-US" altLang="zh-CN" sz="800" b="1"/>
              <a:t>Ken Thompson</a:t>
            </a:r>
            <a:r>
              <a:rPr lang="zh-CN" altLang="en-US" sz="800" b="1"/>
              <a:t>在</a:t>
            </a:r>
            <a:r>
              <a:rPr lang="en-US" altLang="zh-CN" sz="800" b="1"/>
              <a:t>AT&amp; T</a:t>
            </a:r>
            <a:r>
              <a:rPr lang="zh-CN" altLang="en-US" sz="800" b="1"/>
              <a:t>贝尔实验室实现的，运行在一台</a:t>
            </a:r>
            <a:r>
              <a:rPr lang="en-US" altLang="zh-CN" sz="800" b="1"/>
              <a:t>DEC PDP-7</a:t>
            </a:r>
            <a:r>
              <a:rPr lang="zh-CN" altLang="en-US" sz="800" b="1"/>
              <a:t>计算机上</a:t>
            </a:r>
            <a:r>
              <a:rPr lang="zh-CN" altLang="en-US" sz="800"/>
              <a:t>。这个系统非常粗糙，与现代</a:t>
            </a:r>
            <a:r>
              <a:rPr lang="en-US" altLang="zh-CN" sz="800"/>
              <a:t>Unix</a:t>
            </a:r>
            <a:r>
              <a:rPr lang="zh-CN" altLang="en-US" sz="800"/>
              <a:t>相差很远，它只具有操 作系统最基本的一些特性。后来</a:t>
            </a:r>
            <a:r>
              <a:rPr lang="en-US" altLang="zh-CN" sz="800" b="1"/>
              <a:t>Ken Thompson</a:t>
            </a:r>
            <a:r>
              <a:rPr lang="zh-CN" altLang="en-US" sz="800" b="1"/>
              <a:t>和</a:t>
            </a:r>
            <a:r>
              <a:rPr lang="en-US" altLang="zh-CN" sz="800" b="1"/>
              <a:t>Dennis Ritchie</a:t>
            </a:r>
            <a:r>
              <a:rPr lang="zh-CN" altLang="en-US" sz="800" b="1"/>
              <a:t>使用</a:t>
            </a:r>
            <a:r>
              <a:rPr lang="en-US" altLang="zh-CN" sz="800" b="1"/>
              <a:t>C</a:t>
            </a:r>
            <a:r>
              <a:rPr lang="zh-CN" altLang="en-US" sz="800" b="1"/>
              <a:t>语言对整个系统进行了再 加工和编写，使得</a:t>
            </a:r>
            <a:r>
              <a:rPr lang="en-US" altLang="zh-CN" sz="800" b="1"/>
              <a:t>Unix</a:t>
            </a:r>
            <a:r>
              <a:rPr lang="zh-CN" altLang="en-US" sz="800" b="1"/>
              <a:t>能够很容易的移植到其他硬件的计算机上。从那以后，</a:t>
            </a:r>
            <a:r>
              <a:rPr lang="en-US" altLang="zh-CN" sz="800" b="1"/>
              <a:t>Unix</a:t>
            </a:r>
            <a:r>
              <a:rPr lang="zh-CN" altLang="en-US" sz="800" b="1"/>
              <a:t>系统开始了令人瞩目的发展</a:t>
            </a:r>
            <a:r>
              <a:rPr lang="zh-CN" altLang="en-US" sz="800"/>
              <a:t>。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由于此时</a:t>
            </a:r>
            <a:r>
              <a:rPr lang="en-US" altLang="zh-CN" sz="800"/>
              <a:t>AT&amp;T</a:t>
            </a:r>
            <a:r>
              <a:rPr lang="zh-CN" altLang="en-US" sz="800"/>
              <a:t>还没有把</a:t>
            </a:r>
            <a:r>
              <a:rPr lang="en-US" altLang="zh-CN" sz="800"/>
              <a:t>Unix</a:t>
            </a:r>
            <a:r>
              <a:rPr lang="zh-CN" altLang="en-US" sz="800"/>
              <a:t>作为它的正式商品，因此研究人员只是在实验室内部使用并完善它。正 是由于</a:t>
            </a:r>
            <a:r>
              <a:rPr lang="en-US" altLang="zh-CN" sz="800"/>
              <a:t>Unix</a:t>
            </a:r>
            <a:r>
              <a:rPr lang="zh-CN" altLang="en-US" sz="800"/>
              <a:t>是被作为研究项目，其他科研机构和大学的计算机研究人员也希望能得到这个系统，以便进行自己的研究。</a:t>
            </a:r>
            <a:r>
              <a:rPr lang="en-US" altLang="zh-CN" sz="800"/>
              <a:t>A T&amp;T</a:t>
            </a:r>
            <a:r>
              <a:rPr lang="zh-CN" altLang="en-US" sz="800"/>
              <a:t>以分发许可证的方法，对</a:t>
            </a:r>
            <a:r>
              <a:rPr lang="en-US" altLang="zh-CN" sz="800"/>
              <a:t>Unix</a:t>
            </a:r>
            <a:r>
              <a:rPr lang="zh-CN" altLang="en-US" sz="800"/>
              <a:t>仅仅收取很少的费用，大学和研究机构就能获得</a:t>
            </a:r>
            <a:r>
              <a:rPr lang="en-US" altLang="zh-CN" sz="800"/>
              <a:t>Unix</a:t>
            </a:r>
            <a:r>
              <a:rPr lang="zh-CN" altLang="en-US" sz="800"/>
              <a:t>的源代码以进行研 究。</a:t>
            </a:r>
            <a:r>
              <a:rPr lang="en-US" altLang="zh-CN" sz="800"/>
              <a:t>Unix</a:t>
            </a:r>
            <a:r>
              <a:rPr lang="zh-CN" altLang="en-US" sz="800"/>
              <a:t>的源代码被散发到各个大学，一方面使得科研人员能够根据需要改进系统，或者将其移植到其他的硬件环境中去 ，另一方面培养了懂得</a:t>
            </a:r>
            <a:r>
              <a:rPr lang="en-US" altLang="zh-CN" sz="800"/>
              <a:t>Unix</a:t>
            </a:r>
            <a:r>
              <a:rPr lang="zh-CN" altLang="en-US" sz="800"/>
              <a:t>使用和编程的大量的学生，这使得</a:t>
            </a:r>
            <a:r>
              <a:rPr lang="en-US" altLang="zh-CN" sz="800"/>
              <a:t>Unix</a:t>
            </a:r>
            <a:r>
              <a:rPr lang="zh-CN" altLang="en-US" sz="800"/>
              <a:t>的普及更为广泛。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由于操作系统的开发相当困难，只有少数的计算机厂商，如</a:t>
            </a:r>
            <a:r>
              <a:rPr lang="en-US" altLang="zh-CN" sz="800"/>
              <a:t>IBM</a:t>
            </a:r>
            <a:r>
              <a:rPr lang="zh-CN" altLang="en-US" sz="800"/>
              <a:t>、</a:t>
            </a:r>
            <a:r>
              <a:rPr lang="en-US" altLang="zh-CN" sz="800"/>
              <a:t>Digital</a:t>
            </a:r>
            <a:r>
              <a:rPr lang="zh-CN" altLang="en-US" sz="800"/>
              <a:t>等大型公司，才拥有自己的操作 系统，而其他众多生产计算机的硬件厂商则采用别人开发的操作系统。因为</a:t>
            </a:r>
            <a:r>
              <a:rPr lang="en-US" altLang="zh-CN" sz="800"/>
              <a:t>Unix</a:t>
            </a:r>
            <a:r>
              <a:rPr lang="zh-CN" altLang="en-US" sz="800"/>
              <a:t>不需要太多的花费，因此很多厂商就选择 了</a:t>
            </a:r>
            <a:r>
              <a:rPr lang="en-US" altLang="zh-CN" sz="800"/>
              <a:t>Unix</a:t>
            </a:r>
            <a:r>
              <a:rPr lang="zh-CN" altLang="en-US" sz="800"/>
              <a:t>作为他们生产的计算机使用的操作系统。他们把</a:t>
            </a:r>
            <a:r>
              <a:rPr lang="en-US" altLang="zh-CN" sz="800"/>
              <a:t>Unix</a:t>
            </a:r>
            <a:r>
              <a:rPr lang="zh-CN" altLang="en-US" sz="800"/>
              <a:t>移植到自己的硬件环境下，而不必从头开发一个操作系统 。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到了</a:t>
            </a:r>
            <a:r>
              <a:rPr lang="en-US" altLang="zh-CN" sz="800" b="1"/>
              <a:t>70</a:t>
            </a:r>
            <a:r>
              <a:rPr lang="zh-CN" altLang="en-US" sz="800" b="1"/>
              <a:t>年代末，在</a:t>
            </a:r>
            <a:r>
              <a:rPr lang="en-US" altLang="zh-CN" sz="800" b="1"/>
              <a:t>Unix</a:t>
            </a:r>
            <a:r>
              <a:rPr lang="zh-CN" altLang="en-US" sz="800" b="1"/>
              <a:t>发展到了版本</a:t>
            </a:r>
            <a:r>
              <a:rPr lang="en-US" altLang="zh-CN" sz="800" b="1"/>
              <a:t>6</a:t>
            </a:r>
            <a:r>
              <a:rPr lang="zh-CN" altLang="en-US" sz="800" b="1"/>
              <a:t>之后，</a:t>
            </a:r>
            <a:r>
              <a:rPr lang="en-US" altLang="zh-CN" sz="800" b="1"/>
              <a:t>AT&amp;T</a:t>
            </a:r>
            <a:r>
              <a:rPr lang="zh-CN" altLang="en-US" sz="800" b="1"/>
              <a:t>认识到了</a:t>
            </a:r>
            <a:r>
              <a:rPr lang="en-US" altLang="zh-CN" sz="800" b="1"/>
              <a:t>Unix</a:t>
            </a:r>
            <a:r>
              <a:rPr lang="zh-CN" altLang="en-US" sz="800" b="1"/>
              <a:t>的价值，成立了</a:t>
            </a:r>
            <a:r>
              <a:rPr lang="en-US" altLang="zh-CN" sz="800" b="1"/>
              <a:t>Unix</a:t>
            </a:r>
            <a:r>
              <a:rPr lang="zh-CN" altLang="en-US" sz="800" b="1"/>
              <a:t>系 统实验室</a:t>
            </a:r>
            <a:r>
              <a:rPr lang="zh-CN" altLang="en-US" sz="800"/>
              <a:t>（</a:t>
            </a:r>
            <a:r>
              <a:rPr lang="en-US" altLang="zh-CN" sz="800"/>
              <a:t>Unix System Lab,USL</a:t>
            </a:r>
            <a:r>
              <a:rPr lang="zh-CN" altLang="en-US" sz="800"/>
              <a:t>）来继续发展</a:t>
            </a:r>
            <a:r>
              <a:rPr lang="en-US" altLang="zh-CN" sz="800"/>
              <a:t>Unix</a:t>
            </a:r>
            <a:r>
              <a:rPr lang="zh-CN" altLang="en-US" sz="800"/>
              <a:t>。因此</a:t>
            </a:r>
            <a:r>
              <a:rPr lang="en-US" altLang="zh-CN" sz="800"/>
              <a:t>AT&amp;T</a:t>
            </a:r>
            <a:r>
              <a:rPr lang="zh-CN" altLang="en-US" sz="800"/>
              <a:t>一方面继续发展内部使 用的</a:t>
            </a:r>
            <a:r>
              <a:rPr lang="en-US" altLang="zh-CN" sz="800"/>
              <a:t>Unix</a:t>
            </a:r>
            <a:r>
              <a:rPr lang="zh-CN" altLang="en-US" sz="800"/>
              <a:t>版本</a:t>
            </a:r>
            <a:r>
              <a:rPr lang="en-US" altLang="zh-CN" sz="800"/>
              <a:t>7</a:t>
            </a:r>
            <a:r>
              <a:rPr lang="zh-CN" altLang="en-US" sz="800"/>
              <a:t>，一方面由</a:t>
            </a:r>
            <a:r>
              <a:rPr lang="en-US" altLang="zh-CN" sz="800"/>
              <a:t>USL</a:t>
            </a:r>
            <a:r>
              <a:rPr lang="zh-CN" altLang="en-US" sz="800"/>
              <a:t>开发对外正式发行的</a:t>
            </a:r>
            <a:r>
              <a:rPr lang="en-US" altLang="zh-CN" sz="800"/>
              <a:t>Unix</a:t>
            </a:r>
            <a:r>
              <a:rPr lang="zh-CN" altLang="en-US" sz="800"/>
              <a:t>版本，同时</a:t>
            </a:r>
            <a:r>
              <a:rPr lang="en-US" altLang="zh-CN" sz="800"/>
              <a:t>AT&amp;T</a:t>
            </a:r>
            <a:r>
              <a:rPr lang="zh-CN" altLang="en-US" sz="800"/>
              <a:t>也宣布对</a:t>
            </a:r>
            <a:r>
              <a:rPr lang="en-US" altLang="zh-CN" sz="800"/>
              <a:t>Unix</a:t>
            </a:r>
            <a:r>
              <a:rPr lang="zh-CN" altLang="en-US" sz="800"/>
              <a:t>产品拥有 所有权。几乎在同时，加州大学伯克利分校计算机系统研究小组（</a:t>
            </a:r>
            <a:r>
              <a:rPr lang="en-US" altLang="zh-CN" sz="800"/>
              <a:t>CSRG</a:t>
            </a:r>
            <a:r>
              <a:rPr lang="zh-CN" altLang="en-US" sz="800"/>
              <a:t>）使用</a:t>
            </a:r>
            <a:r>
              <a:rPr lang="en-US" altLang="zh-CN" sz="800"/>
              <a:t>Unix</a:t>
            </a:r>
            <a:r>
              <a:rPr lang="zh-CN" altLang="en-US" sz="800"/>
              <a:t>对操作系统进行研究，因此他们的 研究成果就反映在他们使用的</a:t>
            </a:r>
            <a:r>
              <a:rPr lang="en-US" altLang="zh-CN" sz="800"/>
              <a:t>Unix</a:t>
            </a:r>
            <a:r>
              <a:rPr lang="zh-CN" altLang="en-US" sz="800"/>
              <a:t>中。他们对</a:t>
            </a:r>
            <a:r>
              <a:rPr lang="en-US" altLang="zh-CN" sz="800"/>
              <a:t>Unix</a:t>
            </a:r>
            <a:r>
              <a:rPr lang="zh-CN" altLang="en-US" sz="800"/>
              <a:t>的改进相当多，增加了很多当时非常先进的特性，包括更好的内存 管理，快速且健壮的文件系统等，大部分原有的源代码都被重新写过，以支持这些新特性。很多其他</a:t>
            </a:r>
            <a:r>
              <a:rPr lang="en-US" altLang="zh-CN" sz="800"/>
              <a:t>Unix</a:t>
            </a:r>
            <a:r>
              <a:rPr lang="zh-CN" altLang="en-US" sz="800"/>
              <a:t>使用者，包括其 他大学和商业机构，都希望能得到</a:t>
            </a:r>
            <a:r>
              <a:rPr lang="en-US" altLang="zh-CN" sz="800"/>
              <a:t>CSRG</a:t>
            </a:r>
            <a:r>
              <a:rPr lang="zh-CN" altLang="en-US" sz="800"/>
              <a:t>改进的</a:t>
            </a:r>
            <a:r>
              <a:rPr lang="en-US" altLang="zh-CN" sz="800"/>
              <a:t>Unix</a:t>
            </a:r>
            <a:r>
              <a:rPr lang="zh-CN" altLang="en-US" sz="800"/>
              <a:t>系统。因此</a:t>
            </a:r>
            <a:r>
              <a:rPr lang="en-US" altLang="zh-CN" sz="800" b="1"/>
              <a:t>CSRG</a:t>
            </a:r>
            <a:r>
              <a:rPr lang="zh-CN" altLang="en-US" sz="800" b="1"/>
              <a:t>中的研究人员把他们的</a:t>
            </a:r>
            <a:r>
              <a:rPr lang="en-US" altLang="zh-CN" sz="800" b="1"/>
              <a:t>Unix</a:t>
            </a:r>
            <a:r>
              <a:rPr lang="zh-CN" altLang="en-US" sz="800" b="1"/>
              <a:t>组成一个完整 的</a:t>
            </a:r>
            <a:r>
              <a:rPr lang="en-US" altLang="zh-CN" sz="800" b="1"/>
              <a:t>Unix</a:t>
            </a:r>
            <a:r>
              <a:rPr lang="zh-CN" altLang="en-US" sz="800" b="1"/>
              <a:t>系统──</a:t>
            </a:r>
            <a:r>
              <a:rPr lang="en-US" altLang="zh-CN" sz="800" b="1"/>
              <a:t>BSD Unix</a:t>
            </a:r>
            <a:r>
              <a:rPr lang="zh-CN" altLang="en-US" sz="800" b="1"/>
              <a:t>（</a:t>
            </a:r>
            <a:r>
              <a:rPr lang="en-US" altLang="zh-CN" sz="800" b="1"/>
              <a:t>Berkeley Software Distribution</a:t>
            </a:r>
            <a:r>
              <a:rPr lang="zh-CN" altLang="en-US" sz="800" b="1"/>
              <a:t>），向外发行。 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</a:t>
            </a:r>
            <a:r>
              <a:rPr lang="en-US" altLang="zh-CN" sz="800"/>
              <a:t>BSD Unix</a:t>
            </a:r>
            <a:r>
              <a:rPr lang="zh-CN" altLang="en-US" sz="800"/>
              <a:t>在</a:t>
            </a:r>
            <a:r>
              <a:rPr lang="en-US" altLang="zh-CN" sz="800"/>
              <a:t>Unix</a:t>
            </a:r>
            <a:r>
              <a:rPr lang="zh-CN" altLang="en-US" sz="800"/>
              <a:t>的历史发展中具有相当大的影响力，被很多商业厂家采用，成为很多商用</a:t>
            </a:r>
            <a:r>
              <a:rPr lang="en-US" altLang="zh-CN" sz="800"/>
              <a:t>Unix</a:t>
            </a:r>
            <a:r>
              <a:rPr lang="zh-CN" altLang="en-US" sz="800"/>
              <a:t>的基 础</a:t>
            </a:r>
            <a:r>
              <a:rPr lang="en-US" altLang="zh-CN" sz="800"/>
              <a:t>,</a:t>
            </a:r>
            <a:r>
              <a:rPr lang="zh-CN" altLang="en-US" sz="800"/>
              <a:t>而</a:t>
            </a:r>
            <a:r>
              <a:rPr lang="en-US" altLang="zh-CN" sz="800"/>
              <a:t>AT&amp;T</a:t>
            </a:r>
            <a:r>
              <a:rPr lang="zh-CN" altLang="en-US" sz="800"/>
              <a:t>与其同时存在的</a:t>
            </a:r>
            <a:r>
              <a:rPr lang="en-US" altLang="zh-CN" sz="800"/>
              <a:t>Unix</a:t>
            </a:r>
            <a:r>
              <a:rPr lang="zh-CN" altLang="en-US" sz="800"/>
              <a:t>版本的影响就小得多。同时很多研究项目也是以</a:t>
            </a:r>
            <a:r>
              <a:rPr lang="en-US" altLang="zh-CN" sz="800"/>
              <a:t>BSD Unix</a:t>
            </a:r>
            <a:r>
              <a:rPr lang="zh-CN" altLang="en-US" sz="800"/>
              <a:t>为研究系 统，例如美国国防部的项目─</a:t>
            </a:r>
            <a:r>
              <a:rPr lang="en-US" altLang="zh-CN" sz="800"/>
              <a:t>ARPANET</a:t>
            </a:r>
            <a:r>
              <a:rPr lang="zh-CN" altLang="en-US" sz="800"/>
              <a:t>，</a:t>
            </a:r>
            <a:r>
              <a:rPr lang="en-US" altLang="zh-CN" sz="800"/>
              <a:t>ARPANET</a:t>
            </a:r>
            <a:r>
              <a:rPr lang="zh-CN" altLang="en-US" sz="800"/>
              <a:t>今天发展成为了</a:t>
            </a:r>
            <a:r>
              <a:rPr lang="en-US" altLang="zh-CN" sz="800"/>
              <a:t>Internet</a:t>
            </a:r>
            <a:r>
              <a:rPr lang="zh-CN" altLang="en-US" sz="800"/>
              <a:t>，而</a:t>
            </a:r>
            <a:r>
              <a:rPr lang="en-US" altLang="zh-CN" sz="800"/>
              <a:t>BSD Unix</a:t>
            </a:r>
            <a:r>
              <a:rPr lang="zh-CN" altLang="en-US" sz="800"/>
              <a:t>中最 先实现了</a:t>
            </a:r>
            <a:r>
              <a:rPr lang="en-US" altLang="zh-CN" sz="800"/>
              <a:t>TCP/IP</a:t>
            </a:r>
            <a:r>
              <a:rPr lang="zh-CN" altLang="en-US" sz="800"/>
              <a:t>，使</a:t>
            </a:r>
            <a:r>
              <a:rPr lang="en-US" altLang="zh-CN" sz="800"/>
              <a:t>Internet</a:t>
            </a:r>
            <a:r>
              <a:rPr lang="zh-CN" altLang="en-US" sz="800"/>
              <a:t>和</a:t>
            </a:r>
            <a:r>
              <a:rPr lang="en-US" altLang="zh-CN" sz="800"/>
              <a:t>Unix</a:t>
            </a:r>
            <a:r>
              <a:rPr lang="zh-CN" altLang="en-US" sz="800"/>
              <a:t>紧密结合在一起。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而</a:t>
            </a:r>
            <a:r>
              <a:rPr lang="en-US" altLang="zh-CN" sz="800"/>
              <a:t>AT&amp;T</a:t>
            </a:r>
            <a:r>
              <a:rPr lang="zh-CN" altLang="en-US" sz="800"/>
              <a:t>的</a:t>
            </a:r>
            <a:r>
              <a:rPr lang="en-US" altLang="zh-CN" sz="800"/>
              <a:t>Unix</a:t>
            </a:r>
            <a:r>
              <a:rPr lang="zh-CN" altLang="en-US" sz="800"/>
              <a:t>系统实验室，同时也在不断改进他们的商用</a:t>
            </a:r>
            <a:r>
              <a:rPr lang="en-US" altLang="zh-CN" sz="800"/>
              <a:t>Unix</a:t>
            </a:r>
            <a:r>
              <a:rPr lang="zh-CN" altLang="en-US" sz="800"/>
              <a:t>版本，直到他们吸收了</a:t>
            </a:r>
            <a:r>
              <a:rPr lang="en-US" altLang="zh-CN" sz="800"/>
              <a:t>BSD Unix</a:t>
            </a:r>
            <a:r>
              <a:rPr lang="zh-CN" altLang="en-US" sz="800"/>
              <a:t>中已有的各种先进特性，并结合其本身的特点，推出了</a:t>
            </a:r>
            <a:r>
              <a:rPr lang="en-US" altLang="zh-CN" sz="800"/>
              <a:t>Unix System V</a:t>
            </a:r>
            <a:r>
              <a:rPr lang="zh-CN" altLang="en-US" sz="800"/>
              <a:t>版本之后，情况才有了改变。从 此以后，</a:t>
            </a:r>
            <a:r>
              <a:rPr lang="en-US" altLang="zh-CN" sz="800"/>
              <a:t>BSD Unix</a:t>
            </a:r>
            <a:r>
              <a:rPr lang="zh-CN" altLang="en-US" sz="800"/>
              <a:t>和</a:t>
            </a:r>
            <a:r>
              <a:rPr lang="en-US" altLang="zh-CN" sz="800"/>
              <a:t>Unix System V</a:t>
            </a:r>
            <a:r>
              <a:rPr lang="zh-CN" altLang="en-US" sz="800"/>
              <a:t>形成了当今</a:t>
            </a:r>
            <a:r>
              <a:rPr lang="en-US" altLang="zh-CN" sz="800"/>
              <a:t>Unix</a:t>
            </a:r>
            <a:r>
              <a:rPr lang="zh-CN" altLang="en-US" sz="800"/>
              <a:t>的两大主流，现代的</a:t>
            </a:r>
            <a:r>
              <a:rPr lang="en-US" altLang="zh-CN" sz="800"/>
              <a:t>Unix</a:t>
            </a:r>
            <a:r>
              <a:rPr lang="zh-CN" altLang="en-US" sz="800"/>
              <a:t>版本大部分都是 这两个版本的衍生产品。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29D9E1-ECC2-4164-8E74-7012D115603D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/>
              <a:t>1</a:t>
            </a:r>
            <a:r>
              <a:rPr lang="zh-CN" altLang="en-US" sz="800"/>
              <a:t>、</a:t>
            </a:r>
            <a:r>
              <a:rPr lang="en-US" altLang="zh-CN" sz="800"/>
              <a:t>1969</a:t>
            </a:r>
            <a:r>
              <a:rPr lang="zh-CN" altLang="en-US" sz="800"/>
              <a:t>年由</a:t>
            </a:r>
            <a:r>
              <a:rPr lang="en-US" altLang="zh-CN" sz="800"/>
              <a:t>Ken Thompson</a:t>
            </a:r>
            <a:r>
              <a:rPr lang="zh-CN" altLang="en-US" sz="800"/>
              <a:t>在</a:t>
            </a:r>
            <a:r>
              <a:rPr lang="en-US" altLang="zh-CN" sz="800"/>
              <a:t>AT&amp; T</a:t>
            </a:r>
            <a:r>
              <a:rPr lang="zh-CN" altLang="en-US" sz="800"/>
              <a:t>贝尔实验室实现，运行在一台</a:t>
            </a:r>
            <a:r>
              <a:rPr lang="en-US" altLang="zh-CN" sz="800"/>
              <a:t>DEC PDP-7</a:t>
            </a:r>
            <a:r>
              <a:rPr lang="zh-CN" altLang="en-US" sz="800"/>
              <a:t>计算机上，后来</a:t>
            </a:r>
            <a:r>
              <a:rPr lang="en-US" altLang="zh-CN" sz="800"/>
              <a:t>Ken Thompson</a:t>
            </a:r>
            <a:r>
              <a:rPr lang="zh-CN" altLang="en-US" sz="800"/>
              <a:t>和</a:t>
            </a:r>
            <a:r>
              <a:rPr lang="en-US" altLang="zh-CN" sz="800"/>
              <a:t>Dennis Ritchie</a:t>
            </a:r>
            <a:r>
              <a:rPr lang="zh-CN" altLang="en-US" sz="800"/>
              <a:t>使用</a:t>
            </a:r>
            <a:r>
              <a:rPr lang="en-US" altLang="zh-CN" sz="800"/>
              <a:t>C</a:t>
            </a:r>
            <a:r>
              <a:rPr lang="zh-CN" altLang="en-US" sz="800"/>
              <a:t>语言对整个系统进行了再 加工和编写，使得</a:t>
            </a:r>
            <a:r>
              <a:rPr lang="en-US" altLang="zh-CN" sz="800"/>
              <a:t>Unix</a:t>
            </a:r>
            <a:r>
              <a:rPr lang="zh-CN" altLang="en-US" sz="800"/>
              <a:t>能够很容易的移植到其他硬件的计算机上。经</a:t>
            </a:r>
            <a:r>
              <a:rPr lang="en-US" altLang="zh-CN" sz="800"/>
              <a:t>C</a:t>
            </a:r>
            <a:r>
              <a:rPr lang="zh-CN" altLang="en-US" sz="800"/>
              <a:t>语言改版后分发给科研机构和大学。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2</a:t>
            </a:r>
            <a:r>
              <a:rPr lang="zh-CN" altLang="en-US" sz="800"/>
              <a:t>、 </a:t>
            </a:r>
            <a:r>
              <a:rPr lang="en-US" altLang="zh-CN" sz="800"/>
              <a:t>70</a:t>
            </a:r>
            <a:r>
              <a:rPr lang="zh-CN" altLang="en-US" sz="800"/>
              <a:t>年代末，到</a:t>
            </a:r>
            <a:r>
              <a:rPr lang="en-US" altLang="zh-CN" sz="800"/>
              <a:t>Unix V6</a:t>
            </a:r>
            <a:r>
              <a:rPr lang="zh-CN" altLang="en-US" sz="800"/>
              <a:t>版本时，</a:t>
            </a:r>
            <a:r>
              <a:rPr lang="en-US" altLang="zh-CN" sz="800"/>
              <a:t>AT&amp;T</a:t>
            </a:r>
            <a:r>
              <a:rPr lang="zh-CN" altLang="en-US" sz="800"/>
              <a:t>认识到</a:t>
            </a:r>
            <a:r>
              <a:rPr lang="en-US" altLang="zh-CN" sz="800"/>
              <a:t>Unix</a:t>
            </a:r>
            <a:r>
              <a:rPr lang="zh-CN" altLang="en-US" sz="800"/>
              <a:t>的价值，成立了</a:t>
            </a:r>
            <a:r>
              <a:rPr lang="en-US" altLang="zh-CN" sz="800"/>
              <a:t>Unix</a:t>
            </a:r>
            <a:r>
              <a:rPr lang="zh-CN" altLang="en-US" sz="800"/>
              <a:t>系 统实验室，宣布对</a:t>
            </a:r>
            <a:r>
              <a:rPr lang="en-US" altLang="zh-CN" sz="800"/>
              <a:t>unix</a:t>
            </a:r>
            <a:r>
              <a:rPr lang="zh-CN" altLang="en-US" sz="800"/>
              <a:t>产品拥有所有权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3</a:t>
            </a:r>
            <a:r>
              <a:rPr lang="zh-CN" altLang="en-US" sz="800"/>
              <a:t>、加州大学伯克利分校计算机系统研究小组（</a:t>
            </a:r>
            <a:r>
              <a:rPr lang="en-US" altLang="zh-CN" sz="800"/>
              <a:t>CSRG</a:t>
            </a:r>
            <a:r>
              <a:rPr lang="zh-CN" altLang="en-US" sz="800"/>
              <a:t>）对</a:t>
            </a:r>
            <a:r>
              <a:rPr lang="en-US" altLang="zh-CN" sz="800"/>
              <a:t>Unix</a:t>
            </a:r>
            <a:r>
              <a:rPr lang="zh-CN" altLang="en-US" sz="800"/>
              <a:t>进行研究出</a:t>
            </a:r>
            <a:r>
              <a:rPr lang="en-US" altLang="zh-CN" sz="800"/>
              <a:t>BSD Unix</a:t>
            </a:r>
            <a:r>
              <a:rPr lang="zh-CN" altLang="en-US" sz="800"/>
              <a:t>（</a:t>
            </a:r>
            <a:r>
              <a:rPr lang="en-US" altLang="zh-CN" sz="800"/>
              <a:t>ARPNET</a:t>
            </a:r>
            <a:r>
              <a:rPr lang="zh-CN" altLang="en-US" sz="800"/>
              <a:t>最新利用</a:t>
            </a:r>
            <a:r>
              <a:rPr lang="en-US" altLang="zh-CN" sz="800"/>
              <a:t>BSD</a:t>
            </a:r>
            <a:r>
              <a:rPr lang="zh-CN" altLang="en-US" sz="800"/>
              <a:t>实现</a:t>
            </a:r>
            <a:r>
              <a:rPr lang="en-US" altLang="zh-CN" sz="800"/>
              <a:t>TCP/IP</a:t>
            </a:r>
            <a:r>
              <a:rPr lang="zh-CN" altLang="en-US" sz="800"/>
              <a:t>）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4</a:t>
            </a:r>
            <a:r>
              <a:rPr lang="zh-CN" altLang="en-US" sz="800"/>
              <a:t>、</a:t>
            </a:r>
            <a:r>
              <a:rPr lang="en-US" altLang="zh-CN" sz="800"/>
              <a:t>AT&amp;T</a:t>
            </a:r>
            <a:r>
              <a:rPr lang="zh-CN" altLang="en-US" sz="800"/>
              <a:t>和</a:t>
            </a:r>
            <a:r>
              <a:rPr lang="en-US" altLang="zh-CN" sz="800"/>
              <a:t>CSRG</a:t>
            </a:r>
            <a:r>
              <a:rPr lang="zh-CN" altLang="en-US" sz="800"/>
              <a:t>的官司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5</a:t>
            </a:r>
            <a:r>
              <a:rPr lang="zh-CN" altLang="en-US" sz="800"/>
              <a:t>、</a:t>
            </a:r>
            <a:r>
              <a:rPr lang="en-US" altLang="zh-CN" sz="800"/>
              <a:t>AT&amp;T</a:t>
            </a:r>
            <a:r>
              <a:rPr lang="zh-CN" altLang="en-US" sz="800"/>
              <a:t>吸收</a:t>
            </a:r>
            <a:r>
              <a:rPr lang="en-US" altLang="zh-CN" sz="800"/>
              <a:t>BSD Unix</a:t>
            </a:r>
            <a:r>
              <a:rPr lang="zh-CN" altLang="en-US" sz="800"/>
              <a:t>的优点，推出</a:t>
            </a:r>
            <a:r>
              <a:rPr lang="en-US" altLang="zh-CN" sz="800"/>
              <a:t>Unix System V</a:t>
            </a:r>
            <a:r>
              <a:rPr lang="zh-CN" altLang="en-US" sz="800"/>
              <a:t>版本，从此以后，</a:t>
            </a:r>
            <a:r>
              <a:rPr lang="en-US" altLang="zh-CN" sz="800"/>
              <a:t>BSD</a:t>
            </a:r>
            <a:r>
              <a:rPr lang="zh-CN" altLang="en-US" sz="800"/>
              <a:t>（</a:t>
            </a:r>
            <a:r>
              <a:rPr lang="en-US" altLang="zh-CN" sz="800"/>
              <a:t>Berkeley Software Distribution</a:t>
            </a:r>
            <a:r>
              <a:rPr lang="zh-CN" altLang="en-US" sz="800"/>
              <a:t>）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6</a:t>
            </a:r>
            <a:r>
              <a:rPr lang="zh-CN" altLang="en-US" sz="800"/>
              <a:t>、 </a:t>
            </a:r>
            <a:r>
              <a:rPr lang="en-US" altLang="zh-CN" sz="800"/>
              <a:t>Unix</a:t>
            </a:r>
            <a:r>
              <a:rPr lang="zh-CN" altLang="en-US" sz="800"/>
              <a:t>和</a:t>
            </a:r>
            <a:r>
              <a:rPr lang="en-US" altLang="zh-CN" sz="800"/>
              <a:t>Unix System V</a:t>
            </a:r>
            <a:r>
              <a:rPr lang="zh-CN" altLang="en-US" sz="800"/>
              <a:t>形成了当今</a:t>
            </a:r>
            <a:r>
              <a:rPr lang="en-US" altLang="zh-CN" sz="800"/>
              <a:t>Unix</a:t>
            </a:r>
            <a:r>
              <a:rPr lang="zh-CN" altLang="en-US" sz="800"/>
              <a:t>的两大主流，现代的</a:t>
            </a:r>
            <a:r>
              <a:rPr lang="en-US" altLang="zh-CN" sz="800"/>
              <a:t>Unix</a:t>
            </a:r>
            <a:r>
              <a:rPr lang="zh-CN" altLang="en-US" sz="800"/>
              <a:t>版本大部分都是这两个版本的衍生产品。</a:t>
            </a:r>
          </a:p>
          <a:p>
            <a:pPr>
              <a:lnSpc>
                <a:spcPct val="80000"/>
              </a:lnSpc>
            </a:pPr>
            <a:endParaRPr lang="zh-CN" altLang="en-US" sz="800"/>
          </a:p>
          <a:p>
            <a:pPr>
              <a:lnSpc>
                <a:spcPct val="80000"/>
              </a:lnSpc>
            </a:pPr>
            <a:r>
              <a:rPr lang="zh-CN" altLang="en-US" sz="800"/>
              <a:t>　　</a:t>
            </a:r>
            <a:r>
              <a:rPr lang="en-US" altLang="zh-CN" sz="800"/>
              <a:t>Unix</a:t>
            </a:r>
            <a:r>
              <a:rPr lang="zh-CN" altLang="en-US" sz="800"/>
              <a:t>操作系统的历史漫长而曲折，它的第一个版本是</a:t>
            </a:r>
            <a:r>
              <a:rPr lang="en-US" altLang="zh-CN" sz="800" b="1"/>
              <a:t>1969</a:t>
            </a:r>
            <a:r>
              <a:rPr lang="zh-CN" altLang="en-US" sz="800" b="1"/>
              <a:t>年由</a:t>
            </a:r>
            <a:r>
              <a:rPr lang="en-US" altLang="zh-CN" sz="800" b="1"/>
              <a:t>Ken Thompson</a:t>
            </a:r>
            <a:r>
              <a:rPr lang="zh-CN" altLang="en-US" sz="800" b="1"/>
              <a:t>在</a:t>
            </a:r>
            <a:r>
              <a:rPr lang="en-US" altLang="zh-CN" sz="800" b="1"/>
              <a:t>AT&amp; T</a:t>
            </a:r>
            <a:r>
              <a:rPr lang="zh-CN" altLang="en-US" sz="800" b="1"/>
              <a:t>贝尔实验室实现的，运行在一台</a:t>
            </a:r>
            <a:r>
              <a:rPr lang="en-US" altLang="zh-CN" sz="800" b="1"/>
              <a:t>DEC PDP-7</a:t>
            </a:r>
            <a:r>
              <a:rPr lang="zh-CN" altLang="en-US" sz="800" b="1"/>
              <a:t>计算机上</a:t>
            </a:r>
            <a:r>
              <a:rPr lang="zh-CN" altLang="en-US" sz="800"/>
              <a:t>。这个系统非常粗糙，与现代</a:t>
            </a:r>
            <a:r>
              <a:rPr lang="en-US" altLang="zh-CN" sz="800"/>
              <a:t>Unix</a:t>
            </a:r>
            <a:r>
              <a:rPr lang="zh-CN" altLang="en-US" sz="800"/>
              <a:t>相差很远，它只具有操 作系统最基本的一些特性。后来</a:t>
            </a:r>
            <a:r>
              <a:rPr lang="en-US" altLang="zh-CN" sz="800" b="1"/>
              <a:t>Ken Thompson</a:t>
            </a:r>
            <a:r>
              <a:rPr lang="zh-CN" altLang="en-US" sz="800" b="1"/>
              <a:t>和</a:t>
            </a:r>
            <a:r>
              <a:rPr lang="en-US" altLang="zh-CN" sz="800" b="1"/>
              <a:t>Dennis Ritchie</a:t>
            </a:r>
            <a:r>
              <a:rPr lang="zh-CN" altLang="en-US" sz="800" b="1"/>
              <a:t>使用</a:t>
            </a:r>
            <a:r>
              <a:rPr lang="en-US" altLang="zh-CN" sz="800" b="1"/>
              <a:t>C</a:t>
            </a:r>
            <a:r>
              <a:rPr lang="zh-CN" altLang="en-US" sz="800" b="1"/>
              <a:t>语言对整个系统进行了再 加工和编写，使得</a:t>
            </a:r>
            <a:r>
              <a:rPr lang="en-US" altLang="zh-CN" sz="800" b="1"/>
              <a:t>Unix</a:t>
            </a:r>
            <a:r>
              <a:rPr lang="zh-CN" altLang="en-US" sz="800" b="1"/>
              <a:t>能够很容易的移植到其他硬件的计算机上。从那以后，</a:t>
            </a:r>
            <a:r>
              <a:rPr lang="en-US" altLang="zh-CN" sz="800" b="1"/>
              <a:t>Unix</a:t>
            </a:r>
            <a:r>
              <a:rPr lang="zh-CN" altLang="en-US" sz="800" b="1"/>
              <a:t>系统开始了令人瞩目的发展</a:t>
            </a:r>
            <a:r>
              <a:rPr lang="zh-CN" altLang="en-US" sz="800"/>
              <a:t>。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由于此时</a:t>
            </a:r>
            <a:r>
              <a:rPr lang="en-US" altLang="zh-CN" sz="800"/>
              <a:t>AT&amp;T</a:t>
            </a:r>
            <a:r>
              <a:rPr lang="zh-CN" altLang="en-US" sz="800"/>
              <a:t>还没有把</a:t>
            </a:r>
            <a:r>
              <a:rPr lang="en-US" altLang="zh-CN" sz="800"/>
              <a:t>Unix</a:t>
            </a:r>
            <a:r>
              <a:rPr lang="zh-CN" altLang="en-US" sz="800"/>
              <a:t>作为它的正式商品，因此研究人员只是在实验室内部使用并完善它。正 是由于</a:t>
            </a:r>
            <a:r>
              <a:rPr lang="en-US" altLang="zh-CN" sz="800"/>
              <a:t>Unix</a:t>
            </a:r>
            <a:r>
              <a:rPr lang="zh-CN" altLang="en-US" sz="800"/>
              <a:t>是被作为研究项目，其他科研机构和大学的计算机研究人员也希望能得到这个系统，以便进行自己的研究。</a:t>
            </a:r>
            <a:r>
              <a:rPr lang="en-US" altLang="zh-CN" sz="800"/>
              <a:t>A T&amp;T</a:t>
            </a:r>
            <a:r>
              <a:rPr lang="zh-CN" altLang="en-US" sz="800"/>
              <a:t>以分发许可证的方法，对</a:t>
            </a:r>
            <a:r>
              <a:rPr lang="en-US" altLang="zh-CN" sz="800"/>
              <a:t>Unix</a:t>
            </a:r>
            <a:r>
              <a:rPr lang="zh-CN" altLang="en-US" sz="800"/>
              <a:t>仅仅收取很少的费用，大学和研究机构就能获得</a:t>
            </a:r>
            <a:r>
              <a:rPr lang="en-US" altLang="zh-CN" sz="800"/>
              <a:t>Unix</a:t>
            </a:r>
            <a:r>
              <a:rPr lang="zh-CN" altLang="en-US" sz="800"/>
              <a:t>的源代码以进行研 究。</a:t>
            </a:r>
            <a:r>
              <a:rPr lang="en-US" altLang="zh-CN" sz="800"/>
              <a:t>Unix</a:t>
            </a:r>
            <a:r>
              <a:rPr lang="zh-CN" altLang="en-US" sz="800"/>
              <a:t>的源代码被散发到各个大学，一方面使得科研人员能够根据需要改进系统，或者将其移植到其他的硬件环境中去 ，另一方面培养了懂得</a:t>
            </a:r>
            <a:r>
              <a:rPr lang="en-US" altLang="zh-CN" sz="800"/>
              <a:t>Unix</a:t>
            </a:r>
            <a:r>
              <a:rPr lang="zh-CN" altLang="en-US" sz="800"/>
              <a:t>使用和编程的大量的学生，这使得</a:t>
            </a:r>
            <a:r>
              <a:rPr lang="en-US" altLang="zh-CN" sz="800"/>
              <a:t>Unix</a:t>
            </a:r>
            <a:r>
              <a:rPr lang="zh-CN" altLang="en-US" sz="800"/>
              <a:t>的普及更为广泛。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由于操作系统的开发相当困难，只有少数的计算机厂商，如</a:t>
            </a:r>
            <a:r>
              <a:rPr lang="en-US" altLang="zh-CN" sz="800"/>
              <a:t>IBM</a:t>
            </a:r>
            <a:r>
              <a:rPr lang="zh-CN" altLang="en-US" sz="800"/>
              <a:t>、</a:t>
            </a:r>
            <a:r>
              <a:rPr lang="en-US" altLang="zh-CN" sz="800"/>
              <a:t>Digital</a:t>
            </a:r>
            <a:r>
              <a:rPr lang="zh-CN" altLang="en-US" sz="800"/>
              <a:t>等大型公司，才拥有自己的操作 系统，而其他众多生产计算机的硬件厂商则采用别人开发的操作系统。因为</a:t>
            </a:r>
            <a:r>
              <a:rPr lang="en-US" altLang="zh-CN" sz="800"/>
              <a:t>Unix</a:t>
            </a:r>
            <a:r>
              <a:rPr lang="zh-CN" altLang="en-US" sz="800"/>
              <a:t>不需要太多的花费，因此很多厂商就选择 了</a:t>
            </a:r>
            <a:r>
              <a:rPr lang="en-US" altLang="zh-CN" sz="800"/>
              <a:t>Unix</a:t>
            </a:r>
            <a:r>
              <a:rPr lang="zh-CN" altLang="en-US" sz="800"/>
              <a:t>作为他们生产的计算机使用的操作系统。他们把</a:t>
            </a:r>
            <a:r>
              <a:rPr lang="en-US" altLang="zh-CN" sz="800"/>
              <a:t>Unix</a:t>
            </a:r>
            <a:r>
              <a:rPr lang="zh-CN" altLang="en-US" sz="800"/>
              <a:t>移植到自己的硬件环境下，而不必从头开发一个操作系统 。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到了</a:t>
            </a:r>
            <a:r>
              <a:rPr lang="en-US" altLang="zh-CN" sz="800" b="1"/>
              <a:t>70</a:t>
            </a:r>
            <a:r>
              <a:rPr lang="zh-CN" altLang="en-US" sz="800" b="1"/>
              <a:t>年代末，在</a:t>
            </a:r>
            <a:r>
              <a:rPr lang="en-US" altLang="zh-CN" sz="800" b="1"/>
              <a:t>Unix</a:t>
            </a:r>
            <a:r>
              <a:rPr lang="zh-CN" altLang="en-US" sz="800" b="1"/>
              <a:t>发展到了版本</a:t>
            </a:r>
            <a:r>
              <a:rPr lang="en-US" altLang="zh-CN" sz="800" b="1"/>
              <a:t>6</a:t>
            </a:r>
            <a:r>
              <a:rPr lang="zh-CN" altLang="en-US" sz="800" b="1"/>
              <a:t>之后，</a:t>
            </a:r>
            <a:r>
              <a:rPr lang="en-US" altLang="zh-CN" sz="800" b="1"/>
              <a:t>AT&amp;T</a:t>
            </a:r>
            <a:r>
              <a:rPr lang="zh-CN" altLang="en-US" sz="800" b="1"/>
              <a:t>认识到了</a:t>
            </a:r>
            <a:r>
              <a:rPr lang="en-US" altLang="zh-CN" sz="800" b="1"/>
              <a:t>Unix</a:t>
            </a:r>
            <a:r>
              <a:rPr lang="zh-CN" altLang="en-US" sz="800" b="1"/>
              <a:t>的价值，成立了</a:t>
            </a:r>
            <a:r>
              <a:rPr lang="en-US" altLang="zh-CN" sz="800" b="1"/>
              <a:t>Unix</a:t>
            </a:r>
            <a:r>
              <a:rPr lang="zh-CN" altLang="en-US" sz="800" b="1"/>
              <a:t>系 统实验室</a:t>
            </a:r>
            <a:r>
              <a:rPr lang="zh-CN" altLang="en-US" sz="800"/>
              <a:t>（</a:t>
            </a:r>
            <a:r>
              <a:rPr lang="en-US" altLang="zh-CN" sz="800"/>
              <a:t>Unix System Lab,USL</a:t>
            </a:r>
            <a:r>
              <a:rPr lang="zh-CN" altLang="en-US" sz="800"/>
              <a:t>）来继续发展</a:t>
            </a:r>
            <a:r>
              <a:rPr lang="en-US" altLang="zh-CN" sz="800"/>
              <a:t>Unix</a:t>
            </a:r>
            <a:r>
              <a:rPr lang="zh-CN" altLang="en-US" sz="800"/>
              <a:t>。因此</a:t>
            </a:r>
            <a:r>
              <a:rPr lang="en-US" altLang="zh-CN" sz="800"/>
              <a:t>AT&amp;T</a:t>
            </a:r>
            <a:r>
              <a:rPr lang="zh-CN" altLang="en-US" sz="800"/>
              <a:t>一方面继续发展内部使 用的</a:t>
            </a:r>
            <a:r>
              <a:rPr lang="en-US" altLang="zh-CN" sz="800"/>
              <a:t>Unix</a:t>
            </a:r>
            <a:r>
              <a:rPr lang="zh-CN" altLang="en-US" sz="800"/>
              <a:t>版本</a:t>
            </a:r>
            <a:r>
              <a:rPr lang="en-US" altLang="zh-CN" sz="800"/>
              <a:t>7</a:t>
            </a:r>
            <a:r>
              <a:rPr lang="zh-CN" altLang="en-US" sz="800"/>
              <a:t>，一方面由</a:t>
            </a:r>
            <a:r>
              <a:rPr lang="en-US" altLang="zh-CN" sz="800"/>
              <a:t>USL</a:t>
            </a:r>
            <a:r>
              <a:rPr lang="zh-CN" altLang="en-US" sz="800"/>
              <a:t>开发对外正式发行的</a:t>
            </a:r>
            <a:r>
              <a:rPr lang="en-US" altLang="zh-CN" sz="800"/>
              <a:t>Unix</a:t>
            </a:r>
            <a:r>
              <a:rPr lang="zh-CN" altLang="en-US" sz="800"/>
              <a:t>版本，同时</a:t>
            </a:r>
            <a:r>
              <a:rPr lang="en-US" altLang="zh-CN" sz="800"/>
              <a:t>AT&amp;T</a:t>
            </a:r>
            <a:r>
              <a:rPr lang="zh-CN" altLang="en-US" sz="800"/>
              <a:t>也宣布对</a:t>
            </a:r>
            <a:r>
              <a:rPr lang="en-US" altLang="zh-CN" sz="800"/>
              <a:t>Unix</a:t>
            </a:r>
            <a:r>
              <a:rPr lang="zh-CN" altLang="en-US" sz="800"/>
              <a:t>产品拥有 所有权。几乎在同时，加州大学伯克利分校计算机系统研究小组（</a:t>
            </a:r>
            <a:r>
              <a:rPr lang="en-US" altLang="zh-CN" sz="800"/>
              <a:t>CSRG</a:t>
            </a:r>
            <a:r>
              <a:rPr lang="zh-CN" altLang="en-US" sz="800"/>
              <a:t>）使用</a:t>
            </a:r>
            <a:r>
              <a:rPr lang="en-US" altLang="zh-CN" sz="800"/>
              <a:t>Unix</a:t>
            </a:r>
            <a:r>
              <a:rPr lang="zh-CN" altLang="en-US" sz="800"/>
              <a:t>对操作系统进行研究，因此他们的 研究成果就反映在他们使用的</a:t>
            </a:r>
            <a:r>
              <a:rPr lang="en-US" altLang="zh-CN" sz="800"/>
              <a:t>Unix</a:t>
            </a:r>
            <a:r>
              <a:rPr lang="zh-CN" altLang="en-US" sz="800"/>
              <a:t>中。他们对</a:t>
            </a:r>
            <a:r>
              <a:rPr lang="en-US" altLang="zh-CN" sz="800"/>
              <a:t>Unix</a:t>
            </a:r>
            <a:r>
              <a:rPr lang="zh-CN" altLang="en-US" sz="800"/>
              <a:t>的改进相当多，增加了很多当时非常先进的特性，包括更好的内存 管理，快速且健壮的文件系统等，大部分原有的源代码都被重新写过，以支持这些新特性。很多其他</a:t>
            </a:r>
            <a:r>
              <a:rPr lang="en-US" altLang="zh-CN" sz="800"/>
              <a:t>Unix</a:t>
            </a:r>
            <a:r>
              <a:rPr lang="zh-CN" altLang="en-US" sz="800"/>
              <a:t>使用者，包括其 他大学和商业机构，都希望能得到</a:t>
            </a:r>
            <a:r>
              <a:rPr lang="en-US" altLang="zh-CN" sz="800"/>
              <a:t>CSRG</a:t>
            </a:r>
            <a:r>
              <a:rPr lang="zh-CN" altLang="en-US" sz="800"/>
              <a:t>改进的</a:t>
            </a:r>
            <a:r>
              <a:rPr lang="en-US" altLang="zh-CN" sz="800"/>
              <a:t>Unix</a:t>
            </a:r>
            <a:r>
              <a:rPr lang="zh-CN" altLang="en-US" sz="800"/>
              <a:t>系统。因此</a:t>
            </a:r>
            <a:r>
              <a:rPr lang="en-US" altLang="zh-CN" sz="800" b="1"/>
              <a:t>CSRG</a:t>
            </a:r>
            <a:r>
              <a:rPr lang="zh-CN" altLang="en-US" sz="800" b="1"/>
              <a:t>中的研究人员把他们的</a:t>
            </a:r>
            <a:r>
              <a:rPr lang="en-US" altLang="zh-CN" sz="800" b="1"/>
              <a:t>Unix</a:t>
            </a:r>
            <a:r>
              <a:rPr lang="zh-CN" altLang="en-US" sz="800" b="1"/>
              <a:t>组成一个完整 的</a:t>
            </a:r>
            <a:r>
              <a:rPr lang="en-US" altLang="zh-CN" sz="800" b="1"/>
              <a:t>Unix</a:t>
            </a:r>
            <a:r>
              <a:rPr lang="zh-CN" altLang="en-US" sz="800" b="1"/>
              <a:t>系统──</a:t>
            </a:r>
            <a:r>
              <a:rPr lang="en-US" altLang="zh-CN" sz="800" b="1"/>
              <a:t>BSD Unix</a:t>
            </a:r>
            <a:r>
              <a:rPr lang="zh-CN" altLang="en-US" sz="800" b="1"/>
              <a:t>（</a:t>
            </a:r>
            <a:r>
              <a:rPr lang="en-US" altLang="zh-CN" sz="800" b="1"/>
              <a:t>Berkeley Software Distribution</a:t>
            </a:r>
            <a:r>
              <a:rPr lang="zh-CN" altLang="en-US" sz="800" b="1"/>
              <a:t>），向外发行。 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</a:t>
            </a:r>
            <a:r>
              <a:rPr lang="en-US" altLang="zh-CN" sz="800"/>
              <a:t>BSD Unix</a:t>
            </a:r>
            <a:r>
              <a:rPr lang="zh-CN" altLang="en-US" sz="800"/>
              <a:t>在</a:t>
            </a:r>
            <a:r>
              <a:rPr lang="en-US" altLang="zh-CN" sz="800"/>
              <a:t>Unix</a:t>
            </a:r>
            <a:r>
              <a:rPr lang="zh-CN" altLang="en-US" sz="800"/>
              <a:t>的历史发展中具有相当大的影响力，被很多商业厂家采用，成为很多商用</a:t>
            </a:r>
            <a:r>
              <a:rPr lang="en-US" altLang="zh-CN" sz="800"/>
              <a:t>Unix</a:t>
            </a:r>
            <a:r>
              <a:rPr lang="zh-CN" altLang="en-US" sz="800"/>
              <a:t>的基 础</a:t>
            </a:r>
            <a:r>
              <a:rPr lang="en-US" altLang="zh-CN" sz="800"/>
              <a:t>,</a:t>
            </a:r>
            <a:r>
              <a:rPr lang="zh-CN" altLang="en-US" sz="800"/>
              <a:t>而</a:t>
            </a:r>
            <a:r>
              <a:rPr lang="en-US" altLang="zh-CN" sz="800"/>
              <a:t>AT&amp;T</a:t>
            </a:r>
            <a:r>
              <a:rPr lang="zh-CN" altLang="en-US" sz="800"/>
              <a:t>与其同时存在的</a:t>
            </a:r>
            <a:r>
              <a:rPr lang="en-US" altLang="zh-CN" sz="800"/>
              <a:t>Unix</a:t>
            </a:r>
            <a:r>
              <a:rPr lang="zh-CN" altLang="en-US" sz="800"/>
              <a:t>版本的影响就小得多。同时很多研究项目也是以</a:t>
            </a:r>
            <a:r>
              <a:rPr lang="en-US" altLang="zh-CN" sz="800"/>
              <a:t>BSD Unix</a:t>
            </a:r>
            <a:r>
              <a:rPr lang="zh-CN" altLang="en-US" sz="800"/>
              <a:t>为研究系 统，例如美国国防部的项目─</a:t>
            </a:r>
            <a:r>
              <a:rPr lang="en-US" altLang="zh-CN" sz="800"/>
              <a:t>ARPANET</a:t>
            </a:r>
            <a:r>
              <a:rPr lang="zh-CN" altLang="en-US" sz="800"/>
              <a:t>，</a:t>
            </a:r>
            <a:r>
              <a:rPr lang="en-US" altLang="zh-CN" sz="800"/>
              <a:t>ARPANET</a:t>
            </a:r>
            <a:r>
              <a:rPr lang="zh-CN" altLang="en-US" sz="800"/>
              <a:t>今天发展成为了</a:t>
            </a:r>
            <a:r>
              <a:rPr lang="en-US" altLang="zh-CN" sz="800"/>
              <a:t>Internet</a:t>
            </a:r>
            <a:r>
              <a:rPr lang="zh-CN" altLang="en-US" sz="800"/>
              <a:t>，而</a:t>
            </a:r>
            <a:r>
              <a:rPr lang="en-US" altLang="zh-CN" sz="800"/>
              <a:t>BSD Unix</a:t>
            </a:r>
            <a:r>
              <a:rPr lang="zh-CN" altLang="en-US" sz="800"/>
              <a:t>中最 先实现了</a:t>
            </a:r>
            <a:r>
              <a:rPr lang="en-US" altLang="zh-CN" sz="800"/>
              <a:t>TCP/IP</a:t>
            </a:r>
            <a:r>
              <a:rPr lang="zh-CN" altLang="en-US" sz="800"/>
              <a:t>，使</a:t>
            </a:r>
            <a:r>
              <a:rPr lang="en-US" altLang="zh-CN" sz="800"/>
              <a:t>Internet</a:t>
            </a:r>
            <a:r>
              <a:rPr lang="zh-CN" altLang="en-US" sz="800"/>
              <a:t>和</a:t>
            </a:r>
            <a:r>
              <a:rPr lang="en-US" altLang="zh-CN" sz="800"/>
              <a:t>Unix</a:t>
            </a:r>
            <a:r>
              <a:rPr lang="zh-CN" altLang="en-US" sz="800"/>
              <a:t>紧密结合在一起。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而</a:t>
            </a:r>
            <a:r>
              <a:rPr lang="en-US" altLang="zh-CN" sz="800"/>
              <a:t>AT&amp;T</a:t>
            </a:r>
            <a:r>
              <a:rPr lang="zh-CN" altLang="en-US" sz="800"/>
              <a:t>的</a:t>
            </a:r>
            <a:r>
              <a:rPr lang="en-US" altLang="zh-CN" sz="800"/>
              <a:t>Unix</a:t>
            </a:r>
            <a:r>
              <a:rPr lang="zh-CN" altLang="en-US" sz="800"/>
              <a:t>系统实验室，同时也在不断改进他们的商用</a:t>
            </a:r>
            <a:r>
              <a:rPr lang="en-US" altLang="zh-CN" sz="800"/>
              <a:t>Unix</a:t>
            </a:r>
            <a:r>
              <a:rPr lang="zh-CN" altLang="en-US" sz="800"/>
              <a:t>版本，直到他们吸收了</a:t>
            </a:r>
            <a:r>
              <a:rPr lang="en-US" altLang="zh-CN" sz="800"/>
              <a:t>BSD Unix</a:t>
            </a:r>
            <a:r>
              <a:rPr lang="zh-CN" altLang="en-US" sz="800"/>
              <a:t>中已有的各种先进特性，并结合其本身的特点，推出了</a:t>
            </a:r>
            <a:r>
              <a:rPr lang="en-US" altLang="zh-CN" sz="800"/>
              <a:t>Unix System V</a:t>
            </a:r>
            <a:r>
              <a:rPr lang="zh-CN" altLang="en-US" sz="800"/>
              <a:t>版本之后，情况才有了改变。从 此以后，</a:t>
            </a:r>
            <a:r>
              <a:rPr lang="en-US" altLang="zh-CN" sz="800"/>
              <a:t>BSD Unix</a:t>
            </a:r>
            <a:r>
              <a:rPr lang="zh-CN" altLang="en-US" sz="800"/>
              <a:t>和</a:t>
            </a:r>
            <a:r>
              <a:rPr lang="en-US" altLang="zh-CN" sz="800"/>
              <a:t>Unix System V</a:t>
            </a:r>
            <a:r>
              <a:rPr lang="zh-CN" altLang="en-US" sz="800"/>
              <a:t>形成了当今</a:t>
            </a:r>
            <a:r>
              <a:rPr lang="en-US" altLang="zh-CN" sz="800"/>
              <a:t>Unix</a:t>
            </a:r>
            <a:r>
              <a:rPr lang="zh-CN" altLang="en-US" sz="800"/>
              <a:t>的两大主流，现代的</a:t>
            </a:r>
            <a:r>
              <a:rPr lang="en-US" altLang="zh-CN" sz="800"/>
              <a:t>Unix</a:t>
            </a:r>
            <a:r>
              <a:rPr lang="zh-CN" altLang="en-US" sz="800"/>
              <a:t>版本大部分都是 这两个版本的衍生产品。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5F22F2-0161-4CE6-8D2E-127CDB3613AC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/>
              <a:t>1</a:t>
            </a:r>
            <a:r>
              <a:rPr lang="zh-CN" altLang="en-US" sz="800"/>
              <a:t>、</a:t>
            </a:r>
            <a:r>
              <a:rPr lang="en-US" altLang="zh-CN" sz="800"/>
              <a:t>1969</a:t>
            </a:r>
            <a:r>
              <a:rPr lang="zh-CN" altLang="en-US" sz="800"/>
              <a:t>年由</a:t>
            </a:r>
            <a:r>
              <a:rPr lang="en-US" altLang="zh-CN" sz="800"/>
              <a:t>Ken Thompson</a:t>
            </a:r>
            <a:r>
              <a:rPr lang="zh-CN" altLang="en-US" sz="800"/>
              <a:t>在</a:t>
            </a:r>
            <a:r>
              <a:rPr lang="en-US" altLang="zh-CN" sz="800"/>
              <a:t>AT&amp; T</a:t>
            </a:r>
            <a:r>
              <a:rPr lang="zh-CN" altLang="en-US" sz="800"/>
              <a:t>贝尔实验室实现，运行在一台</a:t>
            </a:r>
            <a:r>
              <a:rPr lang="en-US" altLang="zh-CN" sz="800"/>
              <a:t>DEC PDP-7</a:t>
            </a:r>
            <a:r>
              <a:rPr lang="zh-CN" altLang="en-US" sz="800"/>
              <a:t>计算机上，后来</a:t>
            </a:r>
            <a:r>
              <a:rPr lang="en-US" altLang="zh-CN" sz="800"/>
              <a:t>Ken Thompson</a:t>
            </a:r>
            <a:r>
              <a:rPr lang="zh-CN" altLang="en-US" sz="800"/>
              <a:t>和</a:t>
            </a:r>
            <a:r>
              <a:rPr lang="en-US" altLang="zh-CN" sz="800"/>
              <a:t>Dennis Ritchie</a:t>
            </a:r>
            <a:r>
              <a:rPr lang="zh-CN" altLang="en-US" sz="800"/>
              <a:t>使用</a:t>
            </a:r>
            <a:r>
              <a:rPr lang="en-US" altLang="zh-CN" sz="800"/>
              <a:t>C</a:t>
            </a:r>
            <a:r>
              <a:rPr lang="zh-CN" altLang="en-US" sz="800"/>
              <a:t>语言对整个系统进行了再 加工和编写，使得</a:t>
            </a:r>
            <a:r>
              <a:rPr lang="en-US" altLang="zh-CN" sz="800"/>
              <a:t>Unix</a:t>
            </a:r>
            <a:r>
              <a:rPr lang="zh-CN" altLang="en-US" sz="800"/>
              <a:t>能够很容易的移植到其他硬件的计算机上。经</a:t>
            </a:r>
            <a:r>
              <a:rPr lang="en-US" altLang="zh-CN" sz="800"/>
              <a:t>C</a:t>
            </a:r>
            <a:r>
              <a:rPr lang="zh-CN" altLang="en-US" sz="800"/>
              <a:t>语言改版后分发给科研机构和大学。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2</a:t>
            </a:r>
            <a:r>
              <a:rPr lang="zh-CN" altLang="en-US" sz="800"/>
              <a:t>、 </a:t>
            </a:r>
            <a:r>
              <a:rPr lang="en-US" altLang="zh-CN" sz="800"/>
              <a:t>70</a:t>
            </a:r>
            <a:r>
              <a:rPr lang="zh-CN" altLang="en-US" sz="800"/>
              <a:t>年代末，到</a:t>
            </a:r>
            <a:r>
              <a:rPr lang="en-US" altLang="zh-CN" sz="800"/>
              <a:t>Unix V6</a:t>
            </a:r>
            <a:r>
              <a:rPr lang="zh-CN" altLang="en-US" sz="800"/>
              <a:t>版本时，</a:t>
            </a:r>
            <a:r>
              <a:rPr lang="en-US" altLang="zh-CN" sz="800"/>
              <a:t>AT&amp;T</a:t>
            </a:r>
            <a:r>
              <a:rPr lang="zh-CN" altLang="en-US" sz="800"/>
              <a:t>认识到</a:t>
            </a:r>
            <a:r>
              <a:rPr lang="en-US" altLang="zh-CN" sz="800"/>
              <a:t>Unix</a:t>
            </a:r>
            <a:r>
              <a:rPr lang="zh-CN" altLang="en-US" sz="800"/>
              <a:t>的价值，成立了</a:t>
            </a:r>
            <a:r>
              <a:rPr lang="en-US" altLang="zh-CN" sz="800"/>
              <a:t>Unix</a:t>
            </a:r>
            <a:r>
              <a:rPr lang="zh-CN" altLang="en-US" sz="800"/>
              <a:t>系 统实验室，宣布对</a:t>
            </a:r>
            <a:r>
              <a:rPr lang="en-US" altLang="zh-CN" sz="800"/>
              <a:t>unix</a:t>
            </a:r>
            <a:r>
              <a:rPr lang="zh-CN" altLang="en-US" sz="800"/>
              <a:t>产品拥有所有权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3</a:t>
            </a:r>
            <a:r>
              <a:rPr lang="zh-CN" altLang="en-US" sz="800"/>
              <a:t>、加州大学伯克利分校计算机系统研究小组（</a:t>
            </a:r>
            <a:r>
              <a:rPr lang="en-US" altLang="zh-CN" sz="800"/>
              <a:t>CSRG</a:t>
            </a:r>
            <a:r>
              <a:rPr lang="zh-CN" altLang="en-US" sz="800"/>
              <a:t>）对</a:t>
            </a:r>
            <a:r>
              <a:rPr lang="en-US" altLang="zh-CN" sz="800"/>
              <a:t>Unix</a:t>
            </a:r>
            <a:r>
              <a:rPr lang="zh-CN" altLang="en-US" sz="800"/>
              <a:t>进行研究出</a:t>
            </a:r>
            <a:r>
              <a:rPr lang="en-US" altLang="zh-CN" sz="800"/>
              <a:t>BSD Unix</a:t>
            </a:r>
            <a:r>
              <a:rPr lang="zh-CN" altLang="en-US" sz="800"/>
              <a:t>（</a:t>
            </a:r>
            <a:r>
              <a:rPr lang="en-US" altLang="zh-CN" sz="800"/>
              <a:t>ARPNET</a:t>
            </a:r>
            <a:r>
              <a:rPr lang="zh-CN" altLang="en-US" sz="800"/>
              <a:t>最新利用</a:t>
            </a:r>
            <a:r>
              <a:rPr lang="en-US" altLang="zh-CN" sz="800"/>
              <a:t>BSD</a:t>
            </a:r>
            <a:r>
              <a:rPr lang="zh-CN" altLang="en-US" sz="800"/>
              <a:t>实现</a:t>
            </a:r>
            <a:r>
              <a:rPr lang="en-US" altLang="zh-CN" sz="800"/>
              <a:t>TCP/IP</a:t>
            </a:r>
            <a:r>
              <a:rPr lang="zh-CN" altLang="en-US" sz="800"/>
              <a:t>）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4</a:t>
            </a:r>
            <a:r>
              <a:rPr lang="zh-CN" altLang="en-US" sz="800"/>
              <a:t>、</a:t>
            </a:r>
            <a:r>
              <a:rPr lang="en-US" altLang="zh-CN" sz="800"/>
              <a:t>AT&amp;T</a:t>
            </a:r>
            <a:r>
              <a:rPr lang="zh-CN" altLang="en-US" sz="800"/>
              <a:t>和</a:t>
            </a:r>
            <a:r>
              <a:rPr lang="en-US" altLang="zh-CN" sz="800"/>
              <a:t>CSRG</a:t>
            </a:r>
            <a:r>
              <a:rPr lang="zh-CN" altLang="en-US" sz="800"/>
              <a:t>的官司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5</a:t>
            </a:r>
            <a:r>
              <a:rPr lang="zh-CN" altLang="en-US" sz="800"/>
              <a:t>、</a:t>
            </a:r>
            <a:r>
              <a:rPr lang="en-US" altLang="zh-CN" sz="800"/>
              <a:t>AT&amp;T</a:t>
            </a:r>
            <a:r>
              <a:rPr lang="zh-CN" altLang="en-US" sz="800"/>
              <a:t>吸收</a:t>
            </a:r>
            <a:r>
              <a:rPr lang="en-US" altLang="zh-CN" sz="800"/>
              <a:t>BSD Unix</a:t>
            </a:r>
            <a:r>
              <a:rPr lang="zh-CN" altLang="en-US" sz="800"/>
              <a:t>的优点，推出</a:t>
            </a:r>
            <a:r>
              <a:rPr lang="en-US" altLang="zh-CN" sz="800"/>
              <a:t>Unix System V</a:t>
            </a:r>
            <a:r>
              <a:rPr lang="zh-CN" altLang="en-US" sz="800"/>
              <a:t>版本，从此以后，</a:t>
            </a:r>
            <a:r>
              <a:rPr lang="en-US" altLang="zh-CN" sz="800"/>
              <a:t>BSD</a:t>
            </a:r>
            <a:r>
              <a:rPr lang="zh-CN" altLang="en-US" sz="800"/>
              <a:t>（</a:t>
            </a:r>
            <a:r>
              <a:rPr lang="en-US" altLang="zh-CN" sz="800"/>
              <a:t>Berkeley Software Distribution</a:t>
            </a:r>
            <a:r>
              <a:rPr lang="zh-CN" altLang="en-US" sz="800"/>
              <a:t>）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6</a:t>
            </a:r>
            <a:r>
              <a:rPr lang="zh-CN" altLang="en-US" sz="800"/>
              <a:t>、 </a:t>
            </a:r>
            <a:r>
              <a:rPr lang="en-US" altLang="zh-CN" sz="800"/>
              <a:t>Unix</a:t>
            </a:r>
            <a:r>
              <a:rPr lang="zh-CN" altLang="en-US" sz="800"/>
              <a:t>和</a:t>
            </a:r>
            <a:r>
              <a:rPr lang="en-US" altLang="zh-CN" sz="800"/>
              <a:t>Unix System V</a:t>
            </a:r>
            <a:r>
              <a:rPr lang="zh-CN" altLang="en-US" sz="800"/>
              <a:t>形成了当今</a:t>
            </a:r>
            <a:r>
              <a:rPr lang="en-US" altLang="zh-CN" sz="800"/>
              <a:t>Unix</a:t>
            </a:r>
            <a:r>
              <a:rPr lang="zh-CN" altLang="en-US" sz="800"/>
              <a:t>的两大主流，现代的</a:t>
            </a:r>
            <a:r>
              <a:rPr lang="en-US" altLang="zh-CN" sz="800"/>
              <a:t>Unix</a:t>
            </a:r>
            <a:r>
              <a:rPr lang="zh-CN" altLang="en-US" sz="800"/>
              <a:t>版本大部分都是这两个版本的衍生产品。</a:t>
            </a:r>
          </a:p>
          <a:p>
            <a:pPr>
              <a:lnSpc>
                <a:spcPct val="80000"/>
              </a:lnSpc>
            </a:pPr>
            <a:endParaRPr lang="zh-CN" altLang="en-US" sz="800"/>
          </a:p>
          <a:p>
            <a:pPr>
              <a:lnSpc>
                <a:spcPct val="80000"/>
              </a:lnSpc>
            </a:pPr>
            <a:r>
              <a:rPr lang="zh-CN" altLang="en-US" sz="800"/>
              <a:t>　　</a:t>
            </a:r>
            <a:r>
              <a:rPr lang="en-US" altLang="zh-CN" sz="800"/>
              <a:t>Unix</a:t>
            </a:r>
            <a:r>
              <a:rPr lang="zh-CN" altLang="en-US" sz="800"/>
              <a:t>操作系统的历史漫长而曲折，它的第一个版本是</a:t>
            </a:r>
            <a:r>
              <a:rPr lang="en-US" altLang="zh-CN" sz="800" b="1"/>
              <a:t>1969</a:t>
            </a:r>
            <a:r>
              <a:rPr lang="zh-CN" altLang="en-US" sz="800" b="1"/>
              <a:t>年由</a:t>
            </a:r>
            <a:r>
              <a:rPr lang="en-US" altLang="zh-CN" sz="800" b="1"/>
              <a:t>Ken Thompson</a:t>
            </a:r>
            <a:r>
              <a:rPr lang="zh-CN" altLang="en-US" sz="800" b="1"/>
              <a:t>在</a:t>
            </a:r>
            <a:r>
              <a:rPr lang="en-US" altLang="zh-CN" sz="800" b="1"/>
              <a:t>AT&amp; T</a:t>
            </a:r>
            <a:r>
              <a:rPr lang="zh-CN" altLang="en-US" sz="800" b="1"/>
              <a:t>贝尔实验室实现的，运行在一台</a:t>
            </a:r>
            <a:r>
              <a:rPr lang="en-US" altLang="zh-CN" sz="800" b="1"/>
              <a:t>DEC PDP-7</a:t>
            </a:r>
            <a:r>
              <a:rPr lang="zh-CN" altLang="en-US" sz="800" b="1"/>
              <a:t>计算机上</a:t>
            </a:r>
            <a:r>
              <a:rPr lang="zh-CN" altLang="en-US" sz="800"/>
              <a:t>。这个系统非常粗糙，与现代</a:t>
            </a:r>
            <a:r>
              <a:rPr lang="en-US" altLang="zh-CN" sz="800"/>
              <a:t>Unix</a:t>
            </a:r>
            <a:r>
              <a:rPr lang="zh-CN" altLang="en-US" sz="800"/>
              <a:t>相差很远，它只具有操 作系统最基本的一些特性。后来</a:t>
            </a:r>
            <a:r>
              <a:rPr lang="en-US" altLang="zh-CN" sz="800" b="1"/>
              <a:t>Ken Thompson</a:t>
            </a:r>
            <a:r>
              <a:rPr lang="zh-CN" altLang="en-US" sz="800" b="1"/>
              <a:t>和</a:t>
            </a:r>
            <a:r>
              <a:rPr lang="en-US" altLang="zh-CN" sz="800" b="1"/>
              <a:t>Dennis Ritchie</a:t>
            </a:r>
            <a:r>
              <a:rPr lang="zh-CN" altLang="en-US" sz="800" b="1"/>
              <a:t>使用</a:t>
            </a:r>
            <a:r>
              <a:rPr lang="en-US" altLang="zh-CN" sz="800" b="1"/>
              <a:t>C</a:t>
            </a:r>
            <a:r>
              <a:rPr lang="zh-CN" altLang="en-US" sz="800" b="1"/>
              <a:t>语言对整个系统进行了再 加工和编写，使得</a:t>
            </a:r>
            <a:r>
              <a:rPr lang="en-US" altLang="zh-CN" sz="800" b="1"/>
              <a:t>Unix</a:t>
            </a:r>
            <a:r>
              <a:rPr lang="zh-CN" altLang="en-US" sz="800" b="1"/>
              <a:t>能够很容易的移植到其他硬件的计算机上。从那以后，</a:t>
            </a:r>
            <a:r>
              <a:rPr lang="en-US" altLang="zh-CN" sz="800" b="1"/>
              <a:t>Unix</a:t>
            </a:r>
            <a:r>
              <a:rPr lang="zh-CN" altLang="en-US" sz="800" b="1"/>
              <a:t>系统开始了令人瞩目的发展</a:t>
            </a:r>
            <a:r>
              <a:rPr lang="zh-CN" altLang="en-US" sz="800"/>
              <a:t>。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由于此时</a:t>
            </a:r>
            <a:r>
              <a:rPr lang="en-US" altLang="zh-CN" sz="800"/>
              <a:t>AT&amp;T</a:t>
            </a:r>
            <a:r>
              <a:rPr lang="zh-CN" altLang="en-US" sz="800"/>
              <a:t>还没有把</a:t>
            </a:r>
            <a:r>
              <a:rPr lang="en-US" altLang="zh-CN" sz="800"/>
              <a:t>Unix</a:t>
            </a:r>
            <a:r>
              <a:rPr lang="zh-CN" altLang="en-US" sz="800"/>
              <a:t>作为它的正式商品，因此研究人员只是在实验室内部使用并完善它。正 是由于</a:t>
            </a:r>
            <a:r>
              <a:rPr lang="en-US" altLang="zh-CN" sz="800"/>
              <a:t>Unix</a:t>
            </a:r>
            <a:r>
              <a:rPr lang="zh-CN" altLang="en-US" sz="800"/>
              <a:t>是被作为研究项目，其他科研机构和大学的计算机研究人员也希望能得到这个系统，以便进行自己的研究。</a:t>
            </a:r>
            <a:r>
              <a:rPr lang="en-US" altLang="zh-CN" sz="800"/>
              <a:t>A T&amp;T</a:t>
            </a:r>
            <a:r>
              <a:rPr lang="zh-CN" altLang="en-US" sz="800"/>
              <a:t>以分发许可证的方法，对</a:t>
            </a:r>
            <a:r>
              <a:rPr lang="en-US" altLang="zh-CN" sz="800"/>
              <a:t>Unix</a:t>
            </a:r>
            <a:r>
              <a:rPr lang="zh-CN" altLang="en-US" sz="800"/>
              <a:t>仅仅收取很少的费用，大学和研究机构就能获得</a:t>
            </a:r>
            <a:r>
              <a:rPr lang="en-US" altLang="zh-CN" sz="800"/>
              <a:t>Unix</a:t>
            </a:r>
            <a:r>
              <a:rPr lang="zh-CN" altLang="en-US" sz="800"/>
              <a:t>的源代码以进行研 究。</a:t>
            </a:r>
            <a:r>
              <a:rPr lang="en-US" altLang="zh-CN" sz="800"/>
              <a:t>Unix</a:t>
            </a:r>
            <a:r>
              <a:rPr lang="zh-CN" altLang="en-US" sz="800"/>
              <a:t>的源代码被散发到各个大学，一方面使得科研人员能够根据需要改进系统，或者将其移植到其他的硬件环境中去 ，另一方面培养了懂得</a:t>
            </a:r>
            <a:r>
              <a:rPr lang="en-US" altLang="zh-CN" sz="800"/>
              <a:t>Unix</a:t>
            </a:r>
            <a:r>
              <a:rPr lang="zh-CN" altLang="en-US" sz="800"/>
              <a:t>使用和编程的大量的学生，这使得</a:t>
            </a:r>
            <a:r>
              <a:rPr lang="en-US" altLang="zh-CN" sz="800"/>
              <a:t>Unix</a:t>
            </a:r>
            <a:r>
              <a:rPr lang="zh-CN" altLang="en-US" sz="800"/>
              <a:t>的普及更为广泛。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由于操作系统的开发相当困难，只有少数的计算机厂商，如</a:t>
            </a:r>
            <a:r>
              <a:rPr lang="en-US" altLang="zh-CN" sz="800"/>
              <a:t>IBM</a:t>
            </a:r>
            <a:r>
              <a:rPr lang="zh-CN" altLang="en-US" sz="800"/>
              <a:t>、</a:t>
            </a:r>
            <a:r>
              <a:rPr lang="en-US" altLang="zh-CN" sz="800"/>
              <a:t>Digital</a:t>
            </a:r>
            <a:r>
              <a:rPr lang="zh-CN" altLang="en-US" sz="800"/>
              <a:t>等大型公司，才拥有自己的操作 系统，而其他众多生产计算机的硬件厂商则采用别人开发的操作系统。因为</a:t>
            </a:r>
            <a:r>
              <a:rPr lang="en-US" altLang="zh-CN" sz="800"/>
              <a:t>Unix</a:t>
            </a:r>
            <a:r>
              <a:rPr lang="zh-CN" altLang="en-US" sz="800"/>
              <a:t>不需要太多的花费，因此很多厂商就选择 了</a:t>
            </a:r>
            <a:r>
              <a:rPr lang="en-US" altLang="zh-CN" sz="800"/>
              <a:t>Unix</a:t>
            </a:r>
            <a:r>
              <a:rPr lang="zh-CN" altLang="en-US" sz="800"/>
              <a:t>作为他们生产的计算机使用的操作系统。他们把</a:t>
            </a:r>
            <a:r>
              <a:rPr lang="en-US" altLang="zh-CN" sz="800"/>
              <a:t>Unix</a:t>
            </a:r>
            <a:r>
              <a:rPr lang="zh-CN" altLang="en-US" sz="800"/>
              <a:t>移植到自己的硬件环境下，而不必从头开发一个操作系统 。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到了</a:t>
            </a:r>
            <a:r>
              <a:rPr lang="en-US" altLang="zh-CN" sz="800" b="1"/>
              <a:t>70</a:t>
            </a:r>
            <a:r>
              <a:rPr lang="zh-CN" altLang="en-US" sz="800" b="1"/>
              <a:t>年代末，在</a:t>
            </a:r>
            <a:r>
              <a:rPr lang="en-US" altLang="zh-CN" sz="800" b="1"/>
              <a:t>Unix</a:t>
            </a:r>
            <a:r>
              <a:rPr lang="zh-CN" altLang="en-US" sz="800" b="1"/>
              <a:t>发展到了版本</a:t>
            </a:r>
            <a:r>
              <a:rPr lang="en-US" altLang="zh-CN" sz="800" b="1"/>
              <a:t>6</a:t>
            </a:r>
            <a:r>
              <a:rPr lang="zh-CN" altLang="en-US" sz="800" b="1"/>
              <a:t>之后，</a:t>
            </a:r>
            <a:r>
              <a:rPr lang="en-US" altLang="zh-CN" sz="800" b="1"/>
              <a:t>AT&amp;T</a:t>
            </a:r>
            <a:r>
              <a:rPr lang="zh-CN" altLang="en-US" sz="800" b="1"/>
              <a:t>认识到了</a:t>
            </a:r>
            <a:r>
              <a:rPr lang="en-US" altLang="zh-CN" sz="800" b="1"/>
              <a:t>Unix</a:t>
            </a:r>
            <a:r>
              <a:rPr lang="zh-CN" altLang="en-US" sz="800" b="1"/>
              <a:t>的价值，成立了</a:t>
            </a:r>
            <a:r>
              <a:rPr lang="en-US" altLang="zh-CN" sz="800" b="1"/>
              <a:t>Unix</a:t>
            </a:r>
            <a:r>
              <a:rPr lang="zh-CN" altLang="en-US" sz="800" b="1"/>
              <a:t>系 统实验室</a:t>
            </a:r>
            <a:r>
              <a:rPr lang="zh-CN" altLang="en-US" sz="800"/>
              <a:t>（</a:t>
            </a:r>
            <a:r>
              <a:rPr lang="en-US" altLang="zh-CN" sz="800"/>
              <a:t>Unix System Lab,USL</a:t>
            </a:r>
            <a:r>
              <a:rPr lang="zh-CN" altLang="en-US" sz="800"/>
              <a:t>）来继续发展</a:t>
            </a:r>
            <a:r>
              <a:rPr lang="en-US" altLang="zh-CN" sz="800"/>
              <a:t>Unix</a:t>
            </a:r>
            <a:r>
              <a:rPr lang="zh-CN" altLang="en-US" sz="800"/>
              <a:t>。因此</a:t>
            </a:r>
            <a:r>
              <a:rPr lang="en-US" altLang="zh-CN" sz="800"/>
              <a:t>AT&amp;T</a:t>
            </a:r>
            <a:r>
              <a:rPr lang="zh-CN" altLang="en-US" sz="800"/>
              <a:t>一方面继续发展内部使 用的</a:t>
            </a:r>
            <a:r>
              <a:rPr lang="en-US" altLang="zh-CN" sz="800"/>
              <a:t>Unix</a:t>
            </a:r>
            <a:r>
              <a:rPr lang="zh-CN" altLang="en-US" sz="800"/>
              <a:t>版本</a:t>
            </a:r>
            <a:r>
              <a:rPr lang="en-US" altLang="zh-CN" sz="800"/>
              <a:t>7</a:t>
            </a:r>
            <a:r>
              <a:rPr lang="zh-CN" altLang="en-US" sz="800"/>
              <a:t>，一方面由</a:t>
            </a:r>
            <a:r>
              <a:rPr lang="en-US" altLang="zh-CN" sz="800"/>
              <a:t>USL</a:t>
            </a:r>
            <a:r>
              <a:rPr lang="zh-CN" altLang="en-US" sz="800"/>
              <a:t>开发对外正式发行的</a:t>
            </a:r>
            <a:r>
              <a:rPr lang="en-US" altLang="zh-CN" sz="800"/>
              <a:t>Unix</a:t>
            </a:r>
            <a:r>
              <a:rPr lang="zh-CN" altLang="en-US" sz="800"/>
              <a:t>版本，同时</a:t>
            </a:r>
            <a:r>
              <a:rPr lang="en-US" altLang="zh-CN" sz="800"/>
              <a:t>AT&amp;T</a:t>
            </a:r>
            <a:r>
              <a:rPr lang="zh-CN" altLang="en-US" sz="800"/>
              <a:t>也宣布对</a:t>
            </a:r>
            <a:r>
              <a:rPr lang="en-US" altLang="zh-CN" sz="800"/>
              <a:t>Unix</a:t>
            </a:r>
            <a:r>
              <a:rPr lang="zh-CN" altLang="en-US" sz="800"/>
              <a:t>产品拥有 所有权。几乎在同时，加州大学伯克利分校计算机系统研究小组（</a:t>
            </a:r>
            <a:r>
              <a:rPr lang="en-US" altLang="zh-CN" sz="800"/>
              <a:t>CSRG</a:t>
            </a:r>
            <a:r>
              <a:rPr lang="zh-CN" altLang="en-US" sz="800"/>
              <a:t>）使用</a:t>
            </a:r>
            <a:r>
              <a:rPr lang="en-US" altLang="zh-CN" sz="800"/>
              <a:t>Unix</a:t>
            </a:r>
            <a:r>
              <a:rPr lang="zh-CN" altLang="en-US" sz="800"/>
              <a:t>对操作系统进行研究，因此他们的 研究成果就反映在他们使用的</a:t>
            </a:r>
            <a:r>
              <a:rPr lang="en-US" altLang="zh-CN" sz="800"/>
              <a:t>Unix</a:t>
            </a:r>
            <a:r>
              <a:rPr lang="zh-CN" altLang="en-US" sz="800"/>
              <a:t>中。他们对</a:t>
            </a:r>
            <a:r>
              <a:rPr lang="en-US" altLang="zh-CN" sz="800"/>
              <a:t>Unix</a:t>
            </a:r>
            <a:r>
              <a:rPr lang="zh-CN" altLang="en-US" sz="800"/>
              <a:t>的改进相当多，增加了很多当时非常先进的特性，包括更好的内存 管理，快速且健壮的文件系统等，大部分原有的源代码都被重新写过，以支持这些新特性。很多其他</a:t>
            </a:r>
            <a:r>
              <a:rPr lang="en-US" altLang="zh-CN" sz="800"/>
              <a:t>Unix</a:t>
            </a:r>
            <a:r>
              <a:rPr lang="zh-CN" altLang="en-US" sz="800"/>
              <a:t>使用者，包括其 他大学和商业机构，都希望能得到</a:t>
            </a:r>
            <a:r>
              <a:rPr lang="en-US" altLang="zh-CN" sz="800"/>
              <a:t>CSRG</a:t>
            </a:r>
            <a:r>
              <a:rPr lang="zh-CN" altLang="en-US" sz="800"/>
              <a:t>改进的</a:t>
            </a:r>
            <a:r>
              <a:rPr lang="en-US" altLang="zh-CN" sz="800"/>
              <a:t>Unix</a:t>
            </a:r>
            <a:r>
              <a:rPr lang="zh-CN" altLang="en-US" sz="800"/>
              <a:t>系统。因此</a:t>
            </a:r>
            <a:r>
              <a:rPr lang="en-US" altLang="zh-CN" sz="800" b="1"/>
              <a:t>CSRG</a:t>
            </a:r>
            <a:r>
              <a:rPr lang="zh-CN" altLang="en-US" sz="800" b="1"/>
              <a:t>中的研究人员把他们的</a:t>
            </a:r>
            <a:r>
              <a:rPr lang="en-US" altLang="zh-CN" sz="800" b="1"/>
              <a:t>Unix</a:t>
            </a:r>
            <a:r>
              <a:rPr lang="zh-CN" altLang="en-US" sz="800" b="1"/>
              <a:t>组成一个完整 的</a:t>
            </a:r>
            <a:r>
              <a:rPr lang="en-US" altLang="zh-CN" sz="800" b="1"/>
              <a:t>Unix</a:t>
            </a:r>
            <a:r>
              <a:rPr lang="zh-CN" altLang="en-US" sz="800" b="1"/>
              <a:t>系统──</a:t>
            </a:r>
            <a:r>
              <a:rPr lang="en-US" altLang="zh-CN" sz="800" b="1"/>
              <a:t>BSD Unix</a:t>
            </a:r>
            <a:r>
              <a:rPr lang="zh-CN" altLang="en-US" sz="800" b="1"/>
              <a:t>（</a:t>
            </a:r>
            <a:r>
              <a:rPr lang="en-US" altLang="zh-CN" sz="800" b="1"/>
              <a:t>Berkeley Software Distribution</a:t>
            </a:r>
            <a:r>
              <a:rPr lang="zh-CN" altLang="en-US" sz="800" b="1"/>
              <a:t>），向外发行。 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</a:t>
            </a:r>
            <a:r>
              <a:rPr lang="en-US" altLang="zh-CN" sz="800"/>
              <a:t>BSD Unix</a:t>
            </a:r>
            <a:r>
              <a:rPr lang="zh-CN" altLang="en-US" sz="800"/>
              <a:t>在</a:t>
            </a:r>
            <a:r>
              <a:rPr lang="en-US" altLang="zh-CN" sz="800"/>
              <a:t>Unix</a:t>
            </a:r>
            <a:r>
              <a:rPr lang="zh-CN" altLang="en-US" sz="800"/>
              <a:t>的历史发展中具有相当大的影响力，被很多商业厂家采用，成为很多商用</a:t>
            </a:r>
            <a:r>
              <a:rPr lang="en-US" altLang="zh-CN" sz="800"/>
              <a:t>Unix</a:t>
            </a:r>
            <a:r>
              <a:rPr lang="zh-CN" altLang="en-US" sz="800"/>
              <a:t>的基 础</a:t>
            </a:r>
            <a:r>
              <a:rPr lang="en-US" altLang="zh-CN" sz="800"/>
              <a:t>,</a:t>
            </a:r>
            <a:r>
              <a:rPr lang="zh-CN" altLang="en-US" sz="800"/>
              <a:t>而</a:t>
            </a:r>
            <a:r>
              <a:rPr lang="en-US" altLang="zh-CN" sz="800"/>
              <a:t>AT&amp;T</a:t>
            </a:r>
            <a:r>
              <a:rPr lang="zh-CN" altLang="en-US" sz="800"/>
              <a:t>与其同时存在的</a:t>
            </a:r>
            <a:r>
              <a:rPr lang="en-US" altLang="zh-CN" sz="800"/>
              <a:t>Unix</a:t>
            </a:r>
            <a:r>
              <a:rPr lang="zh-CN" altLang="en-US" sz="800"/>
              <a:t>版本的影响就小得多。同时很多研究项目也是以</a:t>
            </a:r>
            <a:r>
              <a:rPr lang="en-US" altLang="zh-CN" sz="800"/>
              <a:t>BSD Unix</a:t>
            </a:r>
            <a:r>
              <a:rPr lang="zh-CN" altLang="en-US" sz="800"/>
              <a:t>为研究系 统，例如美国国防部的项目─</a:t>
            </a:r>
            <a:r>
              <a:rPr lang="en-US" altLang="zh-CN" sz="800"/>
              <a:t>ARPANET</a:t>
            </a:r>
            <a:r>
              <a:rPr lang="zh-CN" altLang="en-US" sz="800"/>
              <a:t>，</a:t>
            </a:r>
            <a:r>
              <a:rPr lang="en-US" altLang="zh-CN" sz="800"/>
              <a:t>ARPANET</a:t>
            </a:r>
            <a:r>
              <a:rPr lang="zh-CN" altLang="en-US" sz="800"/>
              <a:t>今天发展成为了</a:t>
            </a:r>
            <a:r>
              <a:rPr lang="en-US" altLang="zh-CN" sz="800"/>
              <a:t>Internet</a:t>
            </a:r>
            <a:r>
              <a:rPr lang="zh-CN" altLang="en-US" sz="800"/>
              <a:t>，而</a:t>
            </a:r>
            <a:r>
              <a:rPr lang="en-US" altLang="zh-CN" sz="800"/>
              <a:t>BSD Unix</a:t>
            </a:r>
            <a:r>
              <a:rPr lang="zh-CN" altLang="en-US" sz="800"/>
              <a:t>中最 先实现了</a:t>
            </a:r>
            <a:r>
              <a:rPr lang="en-US" altLang="zh-CN" sz="800"/>
              <a:t>TCP/IP</a:t>
            </a:r>
            <a:r>
              <a:rPr lang="zh-CN" altLang="en-US" sz="800"/>
              <a:t>，使</a:t>
            </a:r>
            <a:r>
              <a:rPr lang="en-US" altLang="zh-CN" sz="800"/>
              <a:t>Internet</a:t>
            </a:r>
            <a:r>
              <a:rPr lang="zh-CN" altLang="en-US" sz="800"/>
              <a:t>和</a:t>
            </a:r>
            <a:r>
              <a:rPr lang="en-US" altLang="zh-CN" sz="800"/>
              <a:t>Unix</a:t>
            </a:r>
            <a:r>
              <a:rPr lang="zh-CN" altLang="en-US" sz="800"/>
              <a:t>紧密结合在一起。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而</a:t>
            </a:r>
            <a:r>
              <a:rPr lang="en-US" altLang="zh-CN" sz="800"/>
              <a:t>AT&amp;T</a:t>
            </a:r>
            <a:r>
              <a:rPr lang="zh-CN" altLang="en-US" sz="800"/>
              <a:t>的</a:t>
            </a:r>
            <a:r>
              <a:rPr lang="en-US" altLang="zh-CN" sz="800"/>
              <a:t>Unix</a:t>
            </a:r>
            <a:r>
              <a:rPr lang="zh-CN" altLang="en-US" sz="800"/>
              <a:t>系统实验室，同时也在不断改进他们的商用</a:t>
            </a:r>
            <a:r>
              <a:rPr lang="en-US" altLang="zh-CN" sz="800"/>
              <a:t>Unix</a:t>
            </a:r>
            <a:r>
              <a:rPr lang="zh-CN" altLang="en-US" sz="800"/>
              <a:t>版本，直到他们吸收了</a:t>
            </a:r>
            <a:r>
              <a:rPr lang="en-US" altLang="zh-CN" sz="800"/>
              <a:t>BSD Unix</a:t>
            </a:r>
            <a:r>
              <a:rPr lang="zh-CN" altLang="en-US" sz="800"/>
              <a:t>中已有的各种先进特性，并结合其本身的特点，推出了</a:t>
            </a:r>
            <a:r>
              <a:rPr lang="en-US" altLang="zh-CN" sz="800"/>
              <a:t>Unix System V</a:t>
            </a:r>
            <a:r>
              <a:rPr lang="zh-CN" altLang="en-US" sz="800"/>
              <a:t>版本之后，情况才有了改变。从 此以后，</a:t>
            </a:r>
            <a:r>
              <a:rPr lang="en-US" altLang="zh-CN" sz="800"/>
              <a:t>BSD Unix</a:t>
            </a:r>
            <a:r>
              <a:rPr lang="zh-CN" altLang="en-US" sz="800"/>
              <a:t>和</a:t>
            </a:r>
            <a:r>
              <a:rPr lang="en-US" altLang="zh-CN" sz="800"/>
              <a:t>Unix System V</a:t>
            </a:r>
            <a:r>
              <a:rPr lang="zh-CN" altLang="en-US" sz="800"/>
              <a:t>形成了当今</a:t>
            </a:r>
            <a:r>
              <a:rPr lang="en-US" altLang="zh-CN" sz="800"/>
              <a:t>Unix</a:t>
            </a:r>
            <a:r>
              <a:rPr lang="zh-CN" altLang="en-US" sz="800"/>
              <a:t>的两大主流，现代的</a:t>
            </a:r>
            <a:r>
              <a:rPr lang="en-US" altLang="zh-CN" sz="800"/>
              <a:t>Unix</a:t>
            </a:r>
            <a:r>
              <a:rPr lang="zh-CN" altLang="en-US" sz="800"/>
              <a:t>版本大部分都是 这两个版本的衍生产品。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B14C7F-F1F5-494B-885A-DEE4A17B1C7C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/>
              <a:t>1</a:t>
            </a:r>
            <a:r>
              <a:rPr lang="zh-CN" altLang="en-US" sz="800"/>
              <a:t>、</a:t>
            </a:r>
            <a:r>
              <a:rPr lang="en-US" altLang="zh-CN" sz="800"/>
              <a:t>1969</a:t>
            </a:r>
            <a:r>
              <a:rPr lang="zh-CN" altLang="en-US" sz="800"/>
              <a:t>年由</a:t>
            </a:r>
            <a:r>
              <a:rPr lang="en-US" altLang="zh-CN" sz="800"/>
              <a:t>Ken Thompson</a:t>
            </a:r>
            <a:r>
              <a:rPr lang="zh-CN" altLang="en-US" sz="800"/>
              <a:t>在</a:t>
            </a:r>
            <a:r>
              <a:rPr lang="en-US" altLang="zh-CN" sz="800"/>
              <a:t>AT&amp; T</a:t>
            </a:r>
            <a:r>
              <a:rPr lang="zh-CN" altLang="en-US" sz="800"/>
              <a:t>贝尔实验室实现，运行在一台</a:t>
            </a:r>
            <a:r>
              <a:rPr lang="en-US" altLang="zh-CN" sz="800"/>
              <a:t>DEC PDP-7</a:t>
            </a:r>
            <a:r>
              <a:rPr lang="zh-CN" altLang="en-US" sz="800"/>
              <a:t>计算机上，后来</a:t>
            </a:r>
            <a:r>
              <a:rPr lang="en-US" altLang="zh-CN" sz="800"/>
              <a:t>Ken Thompson</a:t>
            </a:r>
            <a:r>
              <a:rPr lang="zh-CN" altLang="en-US" sz="800"/>
              <a:t>和</a:t>
            </a:r>
            <a:r>
              <a:rPr lang="en-US" altLang="zh-CN" sz="800"/>
              <a:t>Dennis Ritchie</a:t>
            </a:r>
            <a:r>
              <a:rPr lang="zh-CN" altLang="en-US" sz="800"/>
              <a:t>使用</a:t>
            </a:r>
            <a:r>
              <a:rPr lang="en-US" altLang="zh-CN" sz="800"/>
              <a:t>C</a:t>
            </a:r>
            <a:r>
              <a:rPr lang="zh-CN" altLang="en-US" sz="800"/>
              <a:t>语言对整个系统进行了再 加工和编写，使得</a:t>
            </a:r>
            <a:r>
              <a:rPr lang="en-US" altLang="zh-CN" sz="800"/>
              <a:t>Unix</a:t>
            </a:r>
            <a:r>
              <a:rPr lang="zh-CN" altLang="en-US" sz="800"/>
              <a:t>能够很容易的移植到其他硬件的计算机上。经</a:t>
            </a:r>
            <a:r>
              <a:rPr lang="en-US" altLang="zh-CN" sz="800"/>
              <a:t>C</a:t>
            </a:r>
            <a:r>
              <a:rPr lang="zh-CN" altLang="en-US" sz="800"/>
              <a:t>语言改版后分发给科研机构和大学。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2</a:t>
            </a:r>
            <a:r>
              <a:rPr lang="zh-CN" altLang="en-US" sz="800"/>
              <a:t>、 </a:t>
            </a:r>
            <a:r>
              <a:rPr lang="en-US" altLang="zh-CN" sz="800"/>
              <a:t>70</a:t>
            </a:r>
            <a:r>
              <a:rPr lang="zh-CN" altLang="en-US" sz="800"/>
              <a:t>年代末，到</a:t>
            </a:r>
            <a:r>
              <a:rPr lang="en-US" altLang="zh-CN" sz="800"/>
              <a:t>Unix V6</a:t>
            </a:r>
            <a:r>
              <a:rPr lang="zh-CN" altLang="en-US" sz="800"/>
              <a:t>版本时，</a:t>
            </a:r>
            <a:r>
              <a:rPr lang="en-US" altLang="zh-CN" sz="800"/>
              <a:t>AT&amp;T</a:t>
            </a:r>
            <a:r>
              <a:rPr lang="zh-CN" altLang="en-US" sz="800"/>
              <a:t>认识到</a:t>
            </a:r>
            <a:r>
              <a:rPr lang="en-US" altLang="zh-CN" sz="800"/>
              <a:t>Unix</a:t>
            </a:r>
            <a:r>
              <a:rPr lang="zh-CN" altLang="en-US" sz="800"/>
              <a:t>的价值，成立了</a:t>
            </a:r>
            <a:r>
              <a:rPr lang="en-US" altLang="zh-CN" sz="800"/>
              <a:t>Unix</a:t>
            </a:r>
            <a:r>
              <a:rPr lang="zh-CN" altLang="en-US" sz="800"/>
              <a:t>系 统实验室，宣布对</a:t>
            </a:r>
            <a:r>
              <a:rPr lang="en-US" altLang="zh-CN" sz="800"/>
              <a:t>unix</a:t>
            </a:r>
            <a:r>
              <a:rPr lang="zh-CN" altLang="en-US" sz="800"/>
              <a:t>产品拥有所有权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3</a:t>
            </a:r>
            <a:r>
              <a:rPr lang="zh-CN" altLang="en-US" sz="800"/>
              <a:t>、加州大学伯克利分校计算机系统研究小组（</a:t>
            </a:r>
            <a:r>
              <a:rPr lang="en-US" altLang="zh-CN" sz="800"/>
              <a:t>CSRG</a:t>
            </a:r>
            <a:r>
              <a:rPr lang="zh-CN" altLang="en-US" sz="800"/>
              <a:t>）对</a:t>
            </a:r>
            <a:r>
              <a:rPr lang="en-US" altLang="zh-CN" sz="800"/>
              <a:t>Unix</a:t>
            </a:r>
            <a:r>
              <a:rPr lang="zh-CN" altLang="en-US" sz="800"/>
              <a:t>进行研究出</a:t>
            </a:r>
            <a:r>
              <a:rPr lang="en-US" altLang="zh-CN" sz="800"/>
              <a:t>BSD Unix</a:t>
            </a:r>
            <a:r>
              <a:rPr lang="zh-CN" altLang="en-US" sz="800"/>
              <a:t>（</a:t>
            </a:r>
            <a:r>
              <a:rPr lang="en-US" altLang="zh-CN" sz="800"/>
              <a:t>ARPNET</a:t>
            </a:r>
            <a:r>
              <a:rPr lang="zh-CN" altLang="en-US" sz="800"/>
              <a:t>最新利用</a:t>
            </a:r>
            <a:r>
              <a:rPr lang="en-US" altLang="zh-CN" sz="800"/>
              <a:t>BSD</a:t>
            </a:r>
            <a:r>
              <a:rPr lang="zh-CN" altLang="en-US" sz="800"/>
              <a:t>实现</a:t>
            </a:r>
            <a:r>
              <a:rPr lang="en-US" altLang="zh-CN" sz="800"/>
              <a:t>TCP/IP</a:t>
            </a:r>
            <a:r>
              <a:rPr lang="zh-CN" altLang="en-US" sz="800"/>
              <a:t>）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4</a:t>
            </a:r>
            <a:r>
              <a:rPr lang="zh-CN" altLang="en-US" sz="800"/>
              <a:t>、</a:t>
            </a:r>
            <a:r>
              <a:rPr lang="en-US" altLang="zh-CN" sz="800"/>
              <a:t>AT&amp;T</a:t>
            </a:r>
            <a:r>
              <a:rPr lang="zh-CN" altLang="en-US" sz="800"/>
              <a:t>和</a:t>
            </a:r>
            <a:r>
              <a:rPr lang="en-US" altLang="zh-CN" sz="800"/>
              <a:t>CSRG</a:t>
            </a:r>
            <a:r>
              <a:rPr lang="zh-CN" altLang="en-US" sz="800"/>
              <a:t>的官司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5</a:t>
            </a:r>
            <a:r>
              <a:rPr lang="zh-CN" altLang="en-US" sz="800"/>
              <a:t>、</a:t>
            </a:r>
            <a:r>
              <a:rPr lang="en-US" altLang="zh-CN" sz="800"/>
              <a:t>AT&amp;T</a:t>
            </a:r>
            <a:r>
              <a:rPr lang="zh-CN" altLang="en-US" sz="800"/>
              <a:t>吸收</a:t>
            </a:r>
            <a:r>
              <a:rPr lang="en-US" altLang="zh-CN" sz="800"/>
              <a:t>BSD Unix</a:t>
            </a:r>
            <a:r>
              <a:rPr lang="zh-CN" altLang="en-US" sz="800"/>
              <a:t>的优点，推出</a:t>
            </a:r>
            <a:r>
              <a:rPr lang="en-US" altLang="zh-CN" sz="800"/>
              <a:t>Unix System V</a:t>
            </a:r>
            <a:r>
              <a:rPr lang="zh-CN" altLang="en-US" sz="800"/>
              <a:t>版本，从此以后，</a:t>
            </a:r>
            <a:r>
              <a:rPr lang="en-US" altLang="zh-CN" sz="800"/>
              <a:t>BSD</a:t>
            </a:r>
            <a:r>
              <a:rPr lang="zh-CN" altLang="en-US" sz="800"/>
              <a:t>（</a:t>
            </a:r>
            <a:r>
              <a:rPr lang="en-US" altLang="zh-CN" sz="800"/>
              <a:t>Berkeley Software Distribution</a:t>
            </a:r>
            <a:r>
              <a:rPr lang="zh-CN" altLang="en-US" sz="800"/>
              <a:t>）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6</a:t>
            </a:r>
            <a:r>
              <a:rPr lang="zh-CN" altLang="en-US" sz="800"/>
              <a:t>、 </a:t>
            </a:r>
            <a:r>
              <a:rPr lang="en-US" altLang="zh-CN" sz="800"/>
              <a:t>Unix</a:t>
            </a:r>
            <a:r>
              <a:rPr lang="zh-CN" altLang="en-US" sz="800"/>
              <a:t>和</a:t>
            </a:r>
            <a:r>
              <a:rPr lang="en-US" altLang="zh-CN" sz="800"/>
              <a:t>Unix System V</a:t>
            </a:r>
            <a:r>
              <a:rPr lang="zh-CN" altLang="en-US" sz="800"/>
              <a:t>形成了当今</a:t>
            </a:r>
            <a:r>
              <a:rPr lang="en-US" altLang="zh-CN" sz="800"/>
              <a:t>Unix</a:t>
            </a:r>
            <a:r>
              <a:rPr lang="zh-CN" altLang="en-US" sz="800"/>
              <a:t>的两大主流，现代的</a:t>
            </a:r>
            <a:r>
              <a:rPr lang="en-US" altLang="zh-CN" sz="800"/>
              <a:t>Unix</a:t>
            </a:r>
            <a:r>
              <a:rPr lang="zh-CN" altLang="en-US" sz="800"/>
              <a:t>版本大部分都是这两个版本的衍生产品。</a:t>
            </a:r>
          </a:p>
          <a:p>
            <a:pPr>
              <a:lnSpc>
                <a:spcPct val="80000"/>
              </a:lnSpc>
            </a:pPr>
            <a:endParaRPr lang="zh-CN" altLang="en-US" sz="800"/>
          </a:p>
          <a:p>
            <a:pPr>
              <a:lnSpc>
                <a:spcPct val="80000"/>
              </a:lnSpc>
            </a:pPr>
            <a:r>
              <a:rPr lang="zh-CN" altLang="en-US" sz="800"/>
              <a:t>　　</a:t>
            </a:r>
            <a:r>
              <a:rPr lang="en-US" altLang="zh-CN" sz="800"/>
              <a:t>Unix</a:t>
            </a:r>
            <a:r>
              <a:rPr lang="zh-CN" altLang="en-US" sz="800"/>
              <a:t>操作系统的历史漫长而曲折，它的第一个版本是</a:t>
            </a:r>
            <a:r>
              <a:rPr lang="en-US" altLang="zh-CN" sz="800" b="1"/>
              <a:t>1969</a:t>
            </a:r>
            <a:r>
              <a:rPr lang="zh-CN" altLang="en-US" sz="800" b="1"/>
              <a:t>年由</a:t>
            </a:r>
            <a:r>
              <a:rPr lang="en-US" altLang="zh-CN" sz="800" b="1"/>
              <a:t>Ken Thompson</a:t>
            </a:r>
            <a:r>
              <a:rPr lang="zh-CN" altLang="en-US" sz="800" b="1"/>
              <a:t>在</a:t>
            </a:r>
            <a:r>
              <a:rPr lang="en-US" altLang="zh-CN" sz="800" b="1"/>
              <a:t>AT&amp; T</a:t>
            </a:r>
            <a:r>
              <a:rPr lang="zh-CN" altLang="en-US" sz="800" b="1"/>
              <a:t>贝尔实验室实现的，运行在一台</a:t>
            </a:r>
            <a:r>
              <a:rPr lang="en-US" altLang="zh-CN" sz="800" b="1"/>
              <a:t>DEC PDP-7</a:t>
            </a:r>
            <a:r>
              <a:rPr lang="zh-CN" altLang="en-US" sz="800" b="1"/>
              <a:t>计算机上</a:t>
            </a:r>
            <a:r>
              <a:rPr lang="zh-CN" altLang="en-US" sz="800"/>
              <a:t>。这个系统非常粗糙，与现代</a:t>
            </a:r>
            <a:r>
              <a:rPr lang="en-US" altLang="zh-CN" sz="800"/>
              <a:t>Unix</a:t>
            </a:r>
            <a:r>
              <a:rPr lang="zh-CN" altLang="en-US" sz="800"/>
              <a:t>相差很远，它只具有操 作系统最基本的一些特性。后来</a:t>
            </a:r>
            <a:r>
              <a:rPr lang="en-US" altLang="zh-CN" sz="800" b="1"/>
              <a:t>Ken Thompson</a:t>
            </a:r>
            <a:r>
              <a:rPr lang="zh-CN" altLang="en-US" sz="800" b="1"/>
              <a:t>和</a:t>
            </a:r>
            <a:r>
              <a:rPr lang="en-US" altLang="zh-CN" sz="800" b="1"/>
              <a:t>Dennis Ritchie</a:t>
            </a:r>
            <a:r>
              <a:rPr lang="zh-CN" altLang="en-US" sz="800" b="1"/>
              <a:t>使用</a:t>
            </a:r>
            <a:r>
              <a:rPr lang="en-US" altLang="zh-CN" sz="800" b="1"/>
              <a:t>C</a:t>
            </a:r>
            <a:r>
              <a:rPr lang="zh-CN" altLang="en-US" sz="800" b="1"/>
              <a:t>语言对整个系统进行了再 加工和编写，使得</a:t>
            </a:r>
            <a:r>
              <a:rPr lang="en-US" altLang="zh-CN" sz="800" b="1"/>
              <a:t>Unix</a:t>
            </a:r>
            <a:r>
              <a:rPr lang="zh-CN" altLang="en-US" sz="800" b="1"/>
              <a:t>能够很容易的移植到其他硬件的计算机上。从那以后，</a:t>
            </a:r>
            <a:r>
              <a:rPr lang="en-US" altLang="zh-CN" sz="800" b="1"/>
              <a:t>Unix</a:t>
            </a:r>
            <a:r>
              <a:rPr lang="zh-CN" altLang="en-US" sz="800" b="1"/>
              <a:t>系统开始了令人瞩目的发展</a:t>
            </a:r>
            <a:r>
              <a:rPr lang="zh-CN" altLang="en-US" sz="800"/>
              <a:t>。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由于此时</a:t>
            </a:r>
            <a:r>
              <a:rPr lang="en-US" altLang="zh-CN" sz="800"/>
              <a:t>AT&amp;T</a:t>
            </a:r>
            <a:r>
              <a:rPr lang="zh-CN" altLang="en-US" sz="800"/>
              <a:t>还没有把</a:t>
            </a:r>
            <a:r>
              <a:rPr lang="en-US" altLang="zh-CN" sz="800"/>
              <a:t>Unix</a:t>
            </a:r>
            <a:r>
              <a:rPr lang="zh-CN" altLang="en-US" sz="800"/>
              <a:t>作为它的正式商品，因此研究人员只是在实验室内部使用并完善它。正 是由于</a:t>
            </a:r>
            <a:r>
              <a:rPr lang="en-US" altLang="zh-CN" sz="800"/>
              <a:t>Unix</a:t>
            </a:r>
            <a:r>
              <a:rPr lang="zh-CN" altLang="en-US" sz="800"/>
              <a:t>是被作为研究项目，其他科研机构和大学的计算机研究人员也希望能得到这个系统，以便进行自己的研究。</a:t>
            </a:r>
            <a:r>
              <a:rPr lang="en-US" altLang="zh-CN" sz="800"/>
              <a:t>A T&amp;T</a:t>
            </a:r>
            <a:r>
              <a:rPr lang="zh-CN" altLang="en-US" sz="800"/>
              <a:t>以分发许可证的方法，对</a:t>
            </a:r>
            <a:r>
              <a:rPr lang="en-US" altLang="zh-CN" sz="800"/>
              <a:t>Unix</a:t>
            </a:r>
            <a:r>
              <a:rPr lang="zh-CN" altLang="en-US" sz="800"/>
              <a:t>仅仅收取很少的费用，大学和研究机构就能获得</a:t>
            </a:r>
            <a:r>
              <a:rPr lang="en-US" altLang="zh-CN" sz="800"/>
              <a:t>Unix</a:t>
            </a:r>
            <a:r>
              <a:rPr lang="zh-CN" altLang="en-US" sz="800"/>
              <a:t>的源代码以进行研 究。</a:t>
            </a:r>
            <a:r>
              <a:rPr lang="en-US" altLang="zh-CN" sz="800"/>
              <a:t>Unix</a:t>
            </a:r>
            <a:r>
              <a:rPr lang="zh-CN" altLang="en-US" sz="800"/>
              <a:t>的源代码被散发到各个大学，一方面使得科研人员能够根据需要改进系统，或者将其移植到其他的硬件环境中去 ，另一方面培养了懂得</a:t>
            </a:r>
            <a:r>
              <a:rPr lang="en-US" altLang="zh-CN" sz="800"/>
              <a:t>Unix</a:t>
            </a:r>
            <a:r>
              <a:rPr lang="zh-CN" altLang="en-US" sz="800"/>
              <a:t>使用和编程的大量的学生，这使得</a:t>
            </a:r>
            <a:r>
              <a:rPr lang="en-US" altLang="zh-CN" sz="800"/>
              <a:t>Unix</a:t>
            </a:r>
            <a:r>
              <a:rPr lang="zh-CN" altLang="en-US" sz="800"/>
              <a:t>的普及更为广泛。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由于操作系统的开发相当困难，只有少数的计算机厂商，如</a:t>
            </a:r>
            <a:r>
              <a:rPr lang="en-US" altLang="zh-CN" sz="800"/>
              <a:t>IBM</a:t>
            </a:r>
            <a:r>
              <a:rPr lang="zh-CN" altLang="en-US" sz="800"/>
              <a:t>、</a:t>
            </a:r>
            <a:r>
              <a:rPr lang="en-US" altLang="zh-CN" sz="800"/>
              <a:t>Digital</a:t>
            </a:r>
            <a:r>
              <a:rPr lang="zh-CN" altLang="en-US" sz="800"/>
              <a:t>等大型公司，才拥有自己的操作 系统，而其他众多生产计算机的硬件厂商则采用别人开发的操作系统。因为</a:t>
            </a:r>
            <a:r>
              <a:rPr lang="en-US" altLang="zh-CN" sz="800"/>
              <a:t>Unix</a:t>
            </a:r>
            <a:r>
              <a:rPr lang="zh-CN" altLang="en-US" sz="800"/>
              <a:t>不需要太多的花费，因此很多厂商就选择 了</a:t>
            </a:r>
            <a:r>
              <a:rPr lang="en-US" altLang="zh-CN" sz="800"/>
              <a:t>Unix</a:t>
            </a:r>
            <a:r>
              <a:rPr lang="zh-CN" altLang="en-US" sz="800"/>
              <a:t>作为他们生产的计算机使用的操作系统。他们把</a:t>
            </a:r>
            <a:r>
              <a:rPr lang="en-US" altLang="zh-CN" sz="800"/>
              <a:t>Unix</a:t>
            </a:r>
            <a:r>
              <a:rPr lang="zh-CN" altLang="en-US" sz="800"/>
              <a:t>移植到自己的硬件环境下，而不必从头开发一个操作系统 。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到了</a:t>
            </a:r>
            <a:r>
              <a:rPr lang="en-US" altLang="zh-CN" sz="800" b="1"/>
              <a:t>70</a:t>
            </a:r>
            <a:r>
              <a:rPr lang="zh-CN" altLang="en-US" sz="800" b="1"/>
              <a:t>年代末，在</a:t>
            </a:r>
            <a:r>
              <a:rPr lang="en-US" altLang="zh-CN" sz="800" b="1"/>
              <a:t>Unix</a:t>
            </a:r>
            <a:r>
              <a:rPr lang="zh-CN" altLang="en-US" sz="800" b="1"/>
              <a:t>发展到了版本</a:t>
            </a:r>
            <a:r>
              <a:rPr lang="en-US" altLang="zh-CN" sz="800" b="1"/>
              <a:t>6</a:t>
            </a:r>
            <a:r>
              <a:rPr lang="zh-CN" altLang="en-US" sz="800" b="1"/>
              <a:t>之后，</a:t>
            </a:r>
            <a:r>
              <a:rPr lang="en-US" altLang="zh-CN" sz="800" b="1"/>
              <a:t>AT&amp;T</a:t>
            </a:r>
            <a:r>
              <a:rPr lang="zh-CN" altLang="en-US" sz="800" b="1"/>
              <a:t>认识到了</a:t>
            </a:r>
            <a:r>
              <a:rPr lang="en-US" altLang="zh-CN" sz="800" b="1"/>
              <a:t>Unix</a:t>
            </a:r>
            <a:r>
              <a:rPr lang="zh-CN" altLang="en-US" sz="800" b="1"/>
              <a:t>的价值，成立了</a:t>
            </a:r>
            <a:r>
              <a:rPr lang="en-US" altLang="zh-CN" sz="800" b="1"/>
              <a:t>Unix</a:t>
            </a:r>
            <a:r>
              <a:rPr lang="zh-CN" altLang="en-US" sz="800" b="1"/>
              <a:t>系 统实验室</a:t>
            </a:r>
            <a:r>
              <a:rPr lang="zh-CN" altLang="en-US" sz="800"/>
              <a:t>（</a:t>
            </a:r>
            <a:r>
              <a:rPr lang="en-US" altLang="zh-CN" sz="800"/>
              <a:t>Unix System Lab,USL</a:t>
            </a:r>
            <a:r>
              <a:rPr lang="zh-CN" altLang="en-US" sz="800"/>
              <a:t>）来继续发展</a:t>
            </a:r>
            <a:r>
              <a:rPr lang="en-US" altLang="zh-CN" sz="800"/>
              <a:t>Unix</a:t>
            </a:r>
            <a:r>
              <a:rPr lang="zh-CN" altLang="en-US" sz="800"/>
              <a:t>。因此</a:t>
            </a:r>
            <a:r>
              <a:rPr lang="en-US" altLang="zh-CN" sz="800"/>
              <a:t>AT&amp;T</a:t>
            </a:r>
            <a:r>
              <a:rPr lang="zh-CN" altLang="en-US" sz="800"/>
              <a:t>一方面继续发展内部使 用的</a:t>
            </a:r>
            <a:r>
              <a:rPr lang="en-US" altLang="zh-CN" sz="800"/>
              <a:t>Unix</a:t>
            </a:r>
            <a:r>
              <a:rPr lang="zh-CN" altLang="en-US" sz="800"/>
              <a:t>版本</a:t>
            </a:r>
            <a:r>
              <a:rPr lang="en-US" altLang="zh-CN" sz="800"/>
              <a:t>7</a:t>
            </a:r>
            <a:r>
              <a:rPr lang="zh-CN" altLang="en-US" sz="800"/>
              <a:t>，一方面由</a:t>
            </a:r>
            <a:r>
              <a:rPr lang="en-US" altLang="zh-CN" sz="800"/>
              <a:t>USL</a:t>
            </a:r>
            <a:r>
              <a:rPr lang="zh-CN" altLang="en-US" sz="800"/>
              <a:t>开发对外正式发行的</a:t>
            </a:r>
            <a:r>
              <a:rPr lang="en-US" altLang="zh-CN" sz="800"/>
              <a:t>Unix</a:t>
            </a:r>
            <a:r>
              <a:rPr lang="zh-CN" altLang="en-US" sz="800"/>
              <a:t>版本，同时</a:t>
            </a:r>
            <a:r>
              <a:rPr lang="en-US" altLang="zh-CN" sz="800"/>
              <a:t>AT&amp;T</a:t>
            </a:r>
            <a:r>
              <a:rPr lang="zh-CN" altLang="en-US" sz="800"/>
              <a:t>也宣布对</a:t>
            </a:r>
            <a:r>
              <a:rPr lang="en-US" altLang="zh-CN" sz="800"/>
              <a:t>Unix</a:t>
            </a:r>
            <a:r>
              <a:rPr lang="zh-CN" altLang="en-US" sz="800"/>
              <a:t>产品拥有 所有权。几乎在同时，加州大学伯克利分校计算机系统研究小组（</a:t>
            </a:r>
            <a:r>
              <a:rPr lang="en-US" altLang="zh-CN" sz="800"/>
              <a:t>CSRG</a:t>
            </a:r>
            <a:r>
              <a:rPr lang="zh-CN" altLang="en-US" sz="800"/>
              <a:t>）使用</a:t>
            </a:r>
            <a:r>
              <a:rPr lang="en-US" altLang="zh-CN" sz="800"/>
              <a:t>Unix</a:t>
            </a:r>
            <a:r>
              <a:rPr lang="zh-CN" altLang="en-US" sz="800"/>
              <a:t>对操作系统进行研究，因此他们的 研究成果就反映在他们使用的</a:t>
            </a:r>
            <a:r>
              <a:rPr lang="en-US" altLang="zh-CN" sz="800"/>
              <a:t>Unix</a:t>
            </a:r>
            <a:r>
              <a:rPr lang="zh-CN" altLang="en-US" sz="800"/>
              <a:t>中。他们对</a:t>
            </a:r>
            <a:r>
              <a:rPr lang="en-US" altLang="zh-CN" sz="800"/>
              <a:t>Unix</a:t>
            </a:r>
            <a:r>
              <a:rPr lang="zh-CN" altLang="en-US" sz="800"/>
              <a:t>的改进相当多，增加了很多当时非常先进的特性，包括更好的内存 管理，快速且健壮的文件系统等，大部分原有的源代码都被重新写过，以支持这些新特性。很多其他</a:t>
            </a:r>
            <a:r>
              <a:rPr lang="en-US" altLang="zh-CN" sz="800"/>
              <a:t>Unix</a:t>
            </a:r>
            <a:r>
              <a:rPr lang="zh-CN" altLang="en-US" sz="800"/>
              <a:t>使用者，包括其 他大学和商业机构，都希望能得到</a:t>
            </a:r>
            <a:r>
              <a:rPr lang="en-US" altLang="zh-CN" sz="800"/>
              <a:t>CSRG</a:t>
            </a:r>
            <a:r>
              <a:rPr lang="zh-CN" altLang="en-US" sz="800"/>
              <a:t>改进的</a:t>
            </a:r>
            <a:r>
              <a:rPr lang="en-US" altLang="zh-CN" sz="800"/>
              <a:t>Unix</a:t>
            </a:r>
            <a:r>
              <a:rPr lang="zh-CN" altLang="en-US" sz="800"/>
              <a:t>系统。因此</a:t>
            </a:r>
            <a:r>
              <a:rPr lang="en-US" altLang="zh-CN" sz="800" b="1"/>
              <a:t>CSRG</a:t>
            </a:r>
            <a:r>
              <a:rPr lang="zh-CN" altLang="en-US" sz="800" b="1"/>
              <a:t>中的研究人员把他们的</a:t>
            </a:r>
            <a:r>
              <a:rPr lang="en-US" altLang="zh-CN" sz="800" b="1"/>
              <a:t>Unix</a:t>
            </a:r>
            <a:r>
              <a:rPr lang="zh-CN" altLang="en-US" sz="800" b="1"/>
              <a:t>组成一个完整 的</a:t>
            </a:r>
            <a:r>
              <a:rPr lang="en-US" altLang="zh-CN" sz="800" b="1"/>
              <a:t>Unix</a:t>
            </a:r>
            <a:r>
              <a:rPr lang="zh-CN" altLang="en-US" sz="800" b="1"/>
              <a:t>系统──</a:t>
            </a:r>
            <a:r>
              <a:rPr lang="en-US" altLang="zh-CN" sz="800" b="1"/>
              <a:t>BSD Unix</a:t>
            </a:r>
            <a:r>
              <a:rPr lang="zh-CN" altLang="en-US" sz="800" b="1"/>
              <a:t>（</a:t>
            </a:r>
            <a:r>
              <a:rPr lang="en-US" altLang="zh-CN" sz="800" b="1"/>
              <a:t>Berkeley Software Distribution</a:t>
            </a:r>
            <a:r>
              <a:rPr lang="zh-CN" altLang="en-US" sz="800" b="1"/>
              <a:t>），向外发行。 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</a:t>
            </a:r>
            <a:r>
              <a:rPr lang="en-US" altLang="zh-CN" sz="800"/>
              <a:t>BSD Unix</a:t>
            </a:r>
            <a:r>
              <a:rPr lang="zh-CN" altLang="en-US" sz="800"/>
              <a:t>在</a:t>
            </a:r>
            <a:r>
              <a:rPr lang="en-US" altLang="zh-CN" sz="800"/>
              <a:t>Unix</a:t>
            </a:r>
            <a:r>
              <a:rPr lang="zh-CN" altLang="en-US" sz="800"/>
              <a:t>的历史发展中具有相当大的影响力，被很多商业厂家采用，成为很多商用</a:t>
            </a:r>
            <a:r>
              <a:rPr lang="en-US" altLang="zh-CN" sz="800"/>
              <a:t>Unix</a:t>
            </a:r>
            <a:r>
              <a:rPr lang="zh-CN" altLang="en-US" sz="800"/>
              <a:t>的基 础</a:t>
            </a:r>
            <a:r>
              <a:rPr lang="en-US" altLang="zh-CN" sz="800"/>
              <a:t>,</a:t>
            </a:r>
            <a:r>
              <a:rPr lang="zh-CN" altLang="en-US" sz="800"/>
              <a:t>而</a:t>
            </a:r>
            <a:r>
              <a:rPr lang="en-US" altLang="zh-CN" sz="800"/>
              <a:t>AT&amp;T</a:t>
            </a:r>
            <a:r>
              <a:rPr lang="zh-CN" altLang="en-US" sz="800"/>
              <a:t>与其同时存在的</a:t>
            </a:r>
            <a:r>
              <a:rPr lang="en-US" altLang="zh-CN" sz="800"/>
              <a:t>Unix</a:t>
            </a:r>
            <a:r>
              <a:rPr lang="zh-CN" altLang="en-US" sz="800"/>
              <a:t>版本的影响就小得多。同时很多研究项目也是以</a:t>
            </a:r>
            <a:r>
              <a:rPr lang="en-US" altLang="zh-CN" sz="800"/>
              <a:t>BSD Unix</a:t>
            </a:r>
            <a:r>
              <a:rPr lang="zh-CN" altLang="en-US" sz="800"/>
              <a:t>为研究系 统，例如美国国防部的项目─</a:t>
            </a:r>
            <a:r>
              <a:rPr lang="en-US" altLang="zh-CN" sz="800"/>
              <a:t>ARPANET</a:t>
            </a:r>
            <a:r>
              <a:rPr lang="zh-CN" altLang="en-US" sz="800"/>
              <a:t>，</a:t>
            </a:r>
            <a:r>
              <a:rPr lang="en-US" altLang="zh-CN" sz="800"/>
              <a:t>ARPANET</a:t>
            </a:r>
            <a:r>
              <a:rPr lang="zh-CN" altLang="en-US" sz="800"/>
              <a:t>今天发展成为了</a:t>
            </a:r>
            <a:r>
              <a:rPr lang="en-US" altLang="zh-CN" sz="800"/>
              <a:t>Internet</a:t>
            </a:r>
            <a:r>
              <a:rPr lang="zh-CN" altLang="en-US" sz="800"/>
              <a:t>，而</a:t>
            </a:r>
            <a:r>
              <a:rPr lang="en-US" altLang="zh-CN" sz="800"/>
              <a:t>BSD Unix</a:t>
            </a:r>
            <a:r>
              <a:rPr lang="zh-CN" altLang="en-US" sz="800"/>
              <a:t>中最 先实现了</a:t>
            </a:r>
            <a:r>
              <a:rPr lang="en-US" altLang="zh-CN" sz="800"/>
              <a:t>TCP/IP</a:t>
            </a:r>
            <a:r>
              <a:rPr lang="zh-CN" altLang="en-US" sz="800"/>
              <a:t>，使</a:t>
            </a:r>
            <a:r>
              <a:rPr lang="en-US" altLang="zh-CN" sz="800"/>
              <a:t>Internet</a:t>
            </a:r>
            <a:r>
              <a:rPr lang="zh-CN" altLang="en-US" sz="800"/>
              <a:t>和</a:t>
            </a:r>
            <a:r>
              <a:rPr lang="en-US" altLang="zh-CN" sz="800"/>
              <a:t>Unix</a:t>
            </a:r>
            <a:r>
              <a:rPr lang="zh-CN" altLang="en-US" sz="800"/>
              <a:t>紧密结合在一起。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而</a:t>
            </a:r>
            <a:r>
              <a:rPr lang="en-US" altLang="zh-CN" sz="800"/>
              <a:t>AT&amp;T</a:t>
            </a:r>
            <a:r>
              <a:rPr lang="zh-CN" altLang="en-US" sz="800"/>
              <a:t>的</a:t>
            </a:r>
            <a:r>
              <a:rPr lang="en-US" altLang="zh-CN" sz="800"/>
              <a:t>Unix</a:t>
            </a:r>
            <a:r>
              <a:rPr lang="zh-CN" altLang="en-US" sz="800"/>
              <a:t>系统实验室，同时也在不断改进他们的商用</a:t>
            </a:r>
            <a:r>
              <a:rPr lang="en-US" altLang="zh-CN" sz="800"/>
              <a:t>Unix</a:t>
            </a:r>
            <a:r>
              <a:rPr lang="zh-CN" altLang="en-US" sz="800"/>
              <a:t>版本，直到他们吸收了</a:t>
            </a:r>
            <a:r>
              <a:rPr lang="en-US" altLang="zh-CN" sz="800"/>
              <a:t>BSD Unix</a:t>
            </a:r>
            <a:r>
              <a:rPr lang="zh-CN" altLang="en-US" sz="800"/>
              <a:t>中已有的各种先进特性，并结合其本身的特点，推出了</a:t>
            </a:r>
            <a:r>
              <a:rPr lang="en-US" altLang="zh-CN" sz="800"/>
              <a:t>Unix System V</a:t>
            </a:r>
            <a:r>
              <a:rPr lang="zh-CN" altLang="en-US" sz="800"/>
              <a:t>版本之后，情况才有了改变。从 此以后，</a:t>
            </a:r>
            <a:r>
              <a:rPr lang="en-US" altLang="zh-CN" sz="800"/>
              <a:t>BSD Unix</a:t>
            </a:r>
            <a:r>
              <a:rPr lang="zh-CN" altLang="en-US" sz="800"/>
              <a:t>和</a:t>
            </a:r>
            <a:r>
              <a:rPr lang="en-US" altLang="zh-CN" sz="800"/>
              <a:t>Unix System V</a:t>
            </a:r>
            <a:r>
              <a:rPr lang="zh-CN" altLang="en-US" sz="800"/>
              <a:t>形成了当今</a:t>
            </a:r>
            <a:r>
              <a:rPr lang="en-US" altLang="zh-CN" sz="800"/>
              <a:t>Unix</a:t>
            </a:r>
            <a:r>
              <a:rPr lang="zh-CN" altLang="en-US" sz="800"/>
              <a:t>的两大主流，现代的</a:t>
            </a:r>
            <a:r>
              <a:rPr lang="en-US" altLang="zh-CN" sz="800"/>
              <a:t>Unix</a:t>
            </a:r>
            <a:r>
              <a:rPr lang="zh-CN" altLang="en-US" sz="800"/>
              <a:t>版本大部分都是 这两个版本的衍生产品。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C462A-CBDE-4FBF-AA33-B5E66F8A12DA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65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/>
              <a:t>1</a:t>
            </a:r>
            <a:r>
              <a:rPr lang="zh-CN" altLang="en-US" sz="800"/>
              <a:t>、</a:t>
            </a:r>
            <a:r>
              <a:rPr lang="en-US" altLang="zh-CN" sz="800"/>
              <a:t>1969</a:t>
            </a:r>
            <a:r>
              <a:rPr lang="zh-CN" altLang="en-US" sz="800"/>
              <a:t>年由</a:t>
            </a:r>
            <a:r>
              <a:rPr lang="en-US" altLang="zh-CN" sz="800"/>
              <a:t>Ken Thompson</a:t>
            </a:r>
            <a:r>
              <a:rPr lang="zh-CN" altLang="en-US" sz="800"/>
              <a:t>在</a:t>
            </a:r>
            <a:r>
              <a:rPr lang="en-US" altLang="zh-CN" sz="800"/>
              <a:t>AT&amp; T</a:t>
            </a:r>
            <a:r>
              <a:rPr lang="zh-CN" altLang="en-US" sz="800"/>
              <a:t>贝尔实验室实现，运行在一台</a:t>
            </a:r>
            <a:r>
              <a:rPr lang="en-US" altLang="zh-CN" sz="800"/>
              <a:t>DEC PDP-7</a:t>
            </a:r>
            <a:r>
              <a:rPr lang="zh-CN" altLang="en-US" sz="800"/>
              <a:t>计算机上，后来</a:t>
            </a:r>
            <a:r>
              <a:rPr lang="en-US" altLang="zh-CN" sz="800"/>
              <a:t>Ken Thompson</a:t>
            </a:r>
            <a:r>
              <a:rPr lang="zh-CN" altLang="en-US" sz="800"/>
              <a:t>和</a:t>
            </a:r>
            <a:r>
              <a:rPr lang="en-US" altLang="zh-CN" sz="800"/>
              <a:t>Dennis Ritchie</a:t>
            </a:r>
            <a:r>
              <a:rPr lang="zh-CN" altLang="en-US" sz="800"/>
              <a:t>使用</a:t>
            </a:r>
            <a:r>
              <a:rPr lang="en-US" altLang="zh-CN" sz="800"/>
              <a:t>C</a:t>
            </a:r>
            <a:r>
              <a:rPr lang="zh-CN" altLang="en-US" sz="800"/>
              <a:t>语言对整个系统进行了再 加工和编写，使得</a:t>
            </a:r>
            <a:r>
              <a:rPr lang="en-US" altLang="zh-CN" sz="800"/>
              <a:t>Unix</a:t>
            </a:r>
            <a:r>
              <a:rPr lang="zh-CN" altLang="en-US" sz="800"/>
              <a:t>能够很容易的移植到其他硬件的计算机上。经</a:t>
            </a:r>
            <a:r>
              <a:rPr lang="en-US" altLang="zh-CN" sz="800"/>
              <a:t>C</a:t>
            </a:r>
            <a:r>
              <a:rPr lang="zh-CN" altLang="en-US" sz="800"/>
              <a:t>语言改版后分发给科研机构和大学。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2</a:t>
            </a:r>
            <a:r>
              <a:rPr lang="zh-CN" altLang="en-US" sz="800"/>
              <a:t>、 </a:t>
            </a:r>
            <a:r>
              <a:rPr lang="en-US" altLang="zh-CN" sz="800"/>
              <a:t>70</a:t>
            </a:r>
            <a:r>
              <a:rPr lang="zh-CN" altLang="en-US" sz="800"/>
              <a:t>年代末，到</a:t>
            </a:r>
            <a:r>
              <a:rPr lang="en-US" altLang="zh-CN" sz="800"/>
              <a:t>Unix V6</a:t>
            </a:r>
            <a:r>
              <a:rPr lang="zh-CN" altLang="en-US" sz="800"/>
              <a:t>版本时，</a:t>
            </a:r>
            <a:r>
              <a:rPr lang="en-US" altLang="zh-CN" sz="800"/>
              <a:t>AT&amp;T</a:t>
            </a:r>
            <a:r>
              <a:rPr lang="zh-CN" altLang="en-US" sz="800"/>
              <a:t>认识到</a:t>
            </a:r>
            <a:r>
              <a:rPr lang="en-US" altLang="zh-CN" sz="800"/>
              <a:t>Unix</a:t>
            </a:r>
            <a:r>
              <a:rPr lang="zh-CN" altLang="en-US" sz="800"/>
              <a:t>的价值，成立了</a:t>
            </a:r>
            <a:r>
              <a:rPr lang="en-US" altLang="zh-CN" sz="800"/>
              <a:t>Unix</a:t>
            </a:r>
            <a:r>
              <a:rPr lang="zh-CN" altLang="en-US" sz="800"/>
              <a:t>系 统实验室，宣布对</a:t>
            </a:r>
            <a:r>
              <a:rPr lang="en-US" altLang="zh-CN" sz="800"/>
              <a:t>unix</a:t>
            </a:r>
            <a:r>
              <a:rPr lang="zh-CN" altLang="en-US" sz="800"/>
              <a:t>产品拥有所有权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3</a:t>
            </a:r>
            <a:r>
              <a:rPr lang="zh-CN" altLang="en-US" sz="800"/>
              <a:t>、加州大学伯克利分校计算机系统研究小组（</a:t>
            </a:r>
            <a:r>
              <a:rPr lang="en-US" altLang="zh-CN" sz="800"/>
              <a:t>CSRG</a:t>
            </a:r>
            <a:r>
              <a:rPr lang="zh-CN" altLang="en-US" sz="800"/>
              <a:t>）对</a:t>
            </a:r>
            <a:r>
              <a:rPr lang="en-US" altLang="zh-CN" sz="800"/>
              <a:t>Unix</a:t>
            </a:r>
            <a:r>
              <a:rPr lang="zh-CN" altLang="en-US" sz="800"/>
              <a:t>进行研究出</a:t>
            </a:r>
            <a:r>
              <a:rPr lang="en-US" altLang="zh-CN" sz="800"/>
              <a:t>BSD Unix</a:t>
            </a:r>
            <a:r>
              <a:rPr lang="zh-CN" altLang="en-US" sz="800"/>
              <a:t>（</a:t>
            </a:r>
            <a:r>
              <a:rPr lang="en-US" altLang="zh-CN" sz="800"/>
              <a:t>ARPNET</a:t>
            </a:r>
            <a:r>
              <a:rPr lang="zh-CN" altLang="en-US" sz="800"/>
              <a:t>最新利用</a:t>
            </a:r>
            <a:r>
              <a:rPr lang="en-US" altLang="zh-CN" sz="800"/>
              <a:t>BSD</a:t>
            </a:r>
            <a:r>
              <a:rPr lang="zh-CN" altLang="en-US" sz="800"/>
              <a:t>实现</a:t>
            </a:r>
            <a:r>
              <a:rPr lang="en-US" altLang="zh-CN" sz="800"/>
              <a:t>TCP/IP</a:t>
            </a:r>
            <a:r>
              <a:rPr lang="zh-CN" altLang="en-US" sz="800"/>
              <a:t>）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4</a:t>
            </a:r>
            <a:r>
              <a:rPr lang="zh-CN" altLang="en-US" sz="800"/>
              <a:t>、</a:t>
            </a:r>
            <a:r>
              <a:rPr lang="en-US" altLang="zh-CN" sz="800"/>
              <a:t>AT&amp;T</a:t>
            </a:r>
            <a:r>
              <a:rPr lang="zh-CN" altLang="en-US" sz="800"/>
              <a:t>和</a:t>
            </a:r>
            <a:r>
              <a:rPr lang="en-US" altLang="zh-CN" sz="800"/>
              <a:t>CSRG</a:t>
            </a:r>
            <a:r>
              <a:rPr lang="zh-CN" altLang="en-US" sz="800"/>
              <a:t>的官司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5</a:t>
            </a:r>
            <a:r>
              <a:rPr lang="zh-CN" altLang="en-US" sz="800"/>
              <a:t>、</a:t>
            </a:r>
            <a:r>
              <a:rPr lang="en-US" altLang="zh-CN" sz="800"/>
              <a:t>AT&amp;T</a:t>
            </a:r>
            <a:r>
              <a:rPr lang="zh-CN" altLang="en-US" sz="800"/>
              <a:t>吸收</a:t>
            </a:r>
            <a:r>
              <a:rPr lang="en-US" altLang="zh-CN" sz="800"/>
              <a:t>BSD Unix</a:t>
            </a:r>
            <a:r>
              <a:rPr lang="zh-CN" altLang="en-US" sz="800"/>
              <a:t>的优点，推出</a:t>
            </a:r>
            <a:r>
              <a:rPr lang="en-US" altLang="zh-CN" sz="800"/>
              <a:t>Unix System V</a:t>
            </a:r>
            <a:r>
              <a:rPr lang="zh-CN" altLang="en-US" sz="800"/>
              <a:t>版本，从此以后，</a:t>
            </a:r>
            <a:r>
              <a:rPr lang="en-US" altLang="zh-CN" sz="800"/>
              <a:t>BSD</a:t>
            </a:r>
            <a:r>
              <a:rPr lang="zh-CN" altLang="en-US" sz="800"/>
              <a:t>（</a:t>
            </a:r>
            <a:r>
              <a:rPr lang="en-US" altLang="zh-CN" sz="800"/>
              <a:t>Berkeley Software Distribution</a:t>
            </a:r>
            <a:r>
              <a:rPr lang="zh-CN" altLang="en-US" sz="800"/>
              <a:t>）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6</a:t>
            </a:r>
            <a:r>
              <a:rPr lang="zh-CN" altLang="en-US" sz="800"/>
              <a:t>、 </a:t>
            </a:r>
            <a:r>
              <a:rPr lang="en-US" altLang="zh-CN" sz="800"/>
              <a:t>Unix</a:t>
            </a:r>
            <a:r>
              <a:rPr lang="zh-CN" altLang="en-US" sz="800"/>
              <a:t>和</a:t>
            </a:r>
            <a:r>
              <a:rPr lang="en-US" altLang="zh-CN" sz="800"/>
              <a:t>Unix System V</a:t>
            </a:r>
            <a:r>
              <a:rPr lang="zh-CN" altLang="en-US" sz="800"/>
              <a:t>形成了当今</a:t>
            </a:r>
            <a:r>
              <a:rPr lang="en-US" altLang="zh-CN" sz="800"/>
              <a:t>Unix</a:t>
            </a:r>
            <a:r>
              <a:rPr lang="zh-CN" altLang="en-US" sz="800"/>
              <a:t>的两大主流，现代的</a:t>
            </a:r>
            <a:r>
              <a:rPr lang="en-US" altLang="zh-CN" sz="800"/>
              <a:t>Unix</a:t>
            </a:r>
            <a:r>
              <a:rPr lang="zh-CN" altLang="en-US" sz="800"/>
              <a:t>版本大部分都是这两个版本的衍生产品。</a:t>
            </a:r>
          </a:p>
          <a:p>
            <a:pPr>
              <a:lnSpc>
                <a:spcPct val="80000"/>
              </a:lnSpc>
            </a:pPr>
            <a:endParaRPr lang="zh-CN" altLang="en-US" sz="800"/>
          </a:p>
          <a:p>
            <a:pPr>
              <a:lnSpc>
                <a:spcPct val="80000"/>
              </a:lnSpc>
            </a:pPr>
            <a:r>
              <a:rPr lang="zh-CN" altLang="en-US" sz="800"/>
              <a:t>　　</a:t>
            </a:r>
            <a:r>
              <a:rPr lang="en-US" altLang="zh-CN" sz="800"/>
              <a:t>Unix</a:t>
            </a:r>
            <a:r>
              <a:rPr lang="zh-CN" altLang="en-US" sz="800"/>
              <a:t>操作系统的历史漫长而曲折，它的第一个版本是</a:t>
            </a:r>
            <a:r>
              <a:rPr lang="en-US" altLang="zh-CN" sz="800" b="1"/>
              <a:t>1969</a:t>
            </a:r>
            <a:r>
              <a:rPr lang="zh-CN" altLang="en-US" sz="800" b="1"/>
              <a:t>年由</a:t>
            </a:r>
            <a:r>
              <a:rPr lang="en-US" altLang="zh-CN" sz="800" b="1"/>
              <a:t>Ken Thompson</a:t>
            </a:r>
            <a:r>
              <a:rPr lang="zh-CN" altLang="en-US" sz="800" b="1"/>
              <a:t>在</a:t>
            </a:r>
            <a:r>
              <a:rPr lang="en-US" altLang="zh-CN" sz="800" b="1"/>
              <a:t>AT&amp; T</a:t>
            </a:r>
            <a:r>
              <a:rPr lang="zh-CN" altLang="en-US" sz="800" b="1"/>
              <a:t>贝尔实验室实现的，运行在一台</a:t>
            </a:r>
            <a:r>
              <a:rPr lang="en-US" altLang="zh-CN" sz="800" b="1"/>
              <a:t>DEC PDP-7</a:t>
            </a:r>
            <a:r>
              <a:rPr lang="zh-CN" altLang="en-US" sz="800" b="1"/>
              <a:t>计算机上</a:t>
            </a:r>
            <a:r>
              <a:rPr lang="zh-CN" altLang="en-US" sz="800"/>
              <a:t>。这个系统非常粗糙，与现代</a:t>
            </a:r>
            <a:r>
              <a:rPr lang="en-US" altLang="zh-CN" sz="800"/>
              <a:t>Unix</a:t>
            </a:r>
            <a:r>
              <a:rPr lang="zh-CN" altLang="en-US" sz="800"/>
              <a:t>相差很远，它只具有操 作系统最基本的一些特性。后来</a:t>
            </a:r>
            <a:r>
              <a:rPr lang="en-US" altLang="zh-CN" sz="800" b="1"/>
              <a:t>Ken Thompson</a:t>
            </a:r>
            <a:r>
              <a:rPr lang="zh-CN" altLang="en-US" sz="800" b="1"/>
              <a:t>和</a:t>
            </a:r>
            <a:r>
              <a:rPr lang="en-US" altLang="zh-CN" sz="800" b="1"/>
              <a:t>Dennis Ritchie</a:t>
            </a:r>
            <a:r>
              <a:rPr lang="zh-CN" altLang="en-US" sz="800" b="1"/>
              <a:t>使用</a:t>
            </a:r>
            <a:r>
              <a:rPr lang="en-US" altLang="zh-CN" sz="800" b="1"/>
              <a:t>C</a:t>
            </a:r>
            <a:r>
              <a:rPr lang="zh-CN" altLang="en-US" sz="800" b="1"/>
              <a:t>语言对整个系统进行了再 加工和编写，使得</a:t>
            </a:r>
            <a:r>
              <a:rPr lang="en-US" altLang="zh-CN" sz="800" b="1"/>
              <a:t>Unix</a:t>
            </a:r>
            <a:r>
              <a:rPr lang="zh-CN" altLang="en-US" sz="800" b="1"/>
              <a:t>能够很容易的移植到其他硬件的计算机上。从那以后，</a:t>
            </a:r>
            <a:r>
              <a:rPr lang="en-US" altLang="zh-CN" sz="800" b="1"/>
              <a:t>Unix</a:t>
            </a:r>
            <a:r>
              <a:rPr lang="zh-CN" altLang="en-US" sz="800" b="1"/>
              <a:t>系统开始了令人瞩目的发展</a:t>
            </a:r>
            <a:r>
              <a:rPr lang="zh-CN" altLang="en-US" sz="800"/>
              <a:t>。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由于此时</a:t>
            </a:r>
            <a:r>
              <a:rPr lang="en-US" altLang="zh-CN" sz="800"/>
              <a:t>AT&amp;T</a:t>
            </a:r>
            <a:r>
              <a:rPr lang="zh-CN" altLang="en-US" sz="800"/>
              <a:t>还没有把</a:t>
            </a:r>
            <a:r>
              <a:rPr lang="en-US" altLang="zh-CN" sz="800"/>
              <a:t>Unix</a:t>
            </a:r>
            <a:r>
              <a:rPr lang="zh-CN" altLang="en-US" sz="800"/>
              <a:t>作为它的正式商品，因此研究人员只是在实验室内部使用并完善它。正 是由于</a:t>
            </a:r>
            <a:r>
              <a:rPr lang="en-US" altLang="zh-CN" sz="800"/>
              <a:t>Unix</a:t>
            </a:r>
            <a:r>
              <a:rPr lang="zh-CN" altLang="en-US" sz="800"/>
              <a:t>是被作为研究项目，其他科研机构和大学的计算机研究人员也希望能得到这个系统，以便进行自己的研究。</a:t>
            </a:r>
            <a:r>
              <a:rPr lang="en-US" altLang="zh-CN" sz="800"/>
              <a:t>A T&amp;T</a:t>
            </a:r>
            <a:r>
              <a:rPr lang="zh-CN" altLang="en-US" sz="800"/>
              <a:t>以分发许可证的方法，对</a:t>
            </a:r>
            <a:r>
              <a:rPr lang="en-US" altLang="zh-CN" sz="800"/>
              <a:t>Unix</a:t>
            </a:r>
            <a:r>
              <a:rPr lang="zh-CN" altLang="en-US" sz="800"/>
              <a:t>仅仅收取很少的费用，大学和研究机构就能获得</a:t>
            </a:r>
            <a:r>
              <a:rPr lang="en-US" altLang="zh-CN" sz="800"/>
              <a:t>Unix</a:t>
            </a:r>
            <a:r>
              <a:rPr lang="zh-CN" altLang="en-US" sz="800"/>
              <a:t>的源代码以进行研 究。</a:t>
            </a:r>
            <a:r>
              <a:rPr lang="en-US" altLang="zh-CN" sz="800"/>
              <a:t>Unix</a:t>
            </a:r>
            <a:r>
              <a:rPr lang="zh-CN" altLang="en-US" sz="800"/>
              <a:t>的源代码被散发到各个大学，一方面使得科研人员能够根据需要改进系统，或者将其移植到其他的硬件环境中去 ，另一方面培养了懂得</a:t>
            </a:r>
            <a:r>
              <a:rPr lang="en-US" altLang="zh-CN" sz="800"/>
              <a:t>Unix</a:t>
            </a:r>
            <a:r>
              <a:rPr lang="zh-CN" altLang="en-US" sz="800"/>
              <a:t>使用和编程的大量的学生，这使得</a:t>
            </a:r>
            <a:r>
              <a:rPr lang="en-US" altLang="zh-CN" sz="800"/>
              <a:t>Unix</a:t>
            </a:r>
            <a:r>
              <a:rPr lang="zh-CN" altLang="en-US" sz="800"/>
              <a:t>的普及更为广泛。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由于操作系统的开发相当困难，只有少数的计算机厂商，如</a:t>
            </a:r>
            <a:r>
              <a:rPr lang="en-US" altLang="zh-CN" sz="800"/>
              <a:t>IBM</a:t>
            </a:r>
            <a:r>
              <a:rPr lang="zh-CN" altLang="en-US" sz="800"/>
              <a:t>、</a:t>
            </a:r>
            <a:r>
              <a:rPr lang="en-US" altLang="zh-CN" sz="800"/>
              <a:t>Digital</a:t>
            </a:r>
            <a:r>
              <a:rPr lang="zh-CN" altLang="en-US" sz="800"/>
              <a:t>等大型公司，才拥有自己的操作 系统，而其他众多生产计算机的硬件厂商则采用别人开发的操作系统。因为</a:t>
            </a:r>
            <a:r>
              <a:rPr lang="en-US" altLang="zh-CN" sz="800"/>
              <a:t>Unix</a:t>
            </a:r>
            <a:r>
              <a:rPr lang="zh-CN" altLang="en-US" sz="800"/>
              <a:t>不需要太多的花费，因此很多厂商就选择 了</a:t>
            </a:r>
            <a:r>
              <a:rPr lang="en-US" altLang="zh-CN" sz="800"/>
              <a:t>Unix</a:t>
            </a:r>
            <a:r>
              <a:rPr lang="zh-CN" altLang="en-US" sz="800"/>
              <a:t>作为他们生产的计算机使用的操作系统。他们把</a:t>
            </a:r>
            <a:r>
              <a:rPr lang="en-US" altLang="zh-CN" sz="800"/>
              <a:t>Unix</a:t>
            </a:r>
            <a:r>
              <a:rPr lang="zh-CN" altLang="en-US" sz="800"/>
              <a:t>移植到自己的硬件环境下，而不必从头开发一个操作系统 。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到了</a:t>
            </a:r>
            <a:r>
              <a:rPr lang="en-US" altLang="zh-CN" sz="800" b="1"/>
              <a:t>70</a:t>
            </a:r>
            <a:r>
              <a:rPr lang="zh-CN" altLang="en-US" sz="800" b="1"/>
              <a:t>年代末，在</a:t>
            </a:r>
            <a:r>
              <a:rPr lang="en-US" altLang="zh-CN" sz="800" b="1"/>
              <a:t>Unix</a:t>
            </a:r>
            <a:r>
              <a:rPr lang="zh-CN" altLang="en-US" sz="800" b="1"/>
              <a:t>发展到了版本</a:t>
            </a:r>
            <a:r>
              <a:rPr lang="en-US" altLang="zh-CN" sz="800" b="1"/>
              <a:t>6</a:t>
            </a:r>
            <a:r>
              <a:rPr lang="zh-CN" altLang="en-US" sz="800" b="1"/>
              <a:t>之后，</a:t>
            </a:r>
            <a:r>
              <a:rPr lang="en-US" altLang="zh-CN" sz="800" b="1"/>
              <a:t>AT&amp;T</a:t>
            </a:r>
            <a:r>
              <a:rPr lang="zh-CN" altLang="en-US" sz="800" b="1"/>
              <a:t>认识到了</a:t>
            </a:r>
            <a:r>
              <a:rPr lang="en-US" altLang="zh-CN" sz="800" b="1"/>
              <a:t>Unix</a:t>
            </a:r>
            <a:r>
              <a:rPr lang="zh-CN" altLang="en-US" sz="800" b="1"/>
              <a:t>的价值，成立了</a:t>
            </a:r>
            <a:r>
              <a:rPr lang="en-US" altLang="zh-CN" sz="800" b="1"/>
              <a:t>Unix</a:t>
            </a:r>
            <a:r>
              <a:rPr lang="zh-CN" altLang="en-US" sz="800" b="1"/>
              <a:t>系 统实验室</a:t>
            </a:r>
            <a:r>
              <a:rPr lang="zh-CN" altLang="en-US" sz="800"/>
              <a:t>（</a:t>
            </a:r>
            <a:r>
              <a:rPr lang="en-US" altLang="zh-CN" sz="800"/>
              <a:t>Unix System Lab,USL</a:t>
            </a:r>
            <a:r>
              <a:rPr lang="zh-CN" altLang="en-US" sz="800"/>
              <a:t>）来继续发展</a:t>
            </a:r>
            <a:r>
              <a:rPr lang="en-US" altLang="zh-CN" sz="800"/>
              <a:t>Unix</a:t>
            </a:r>
            <a:r>
              <a:rPr lang="zh-CN" altLang="en-US" sz="800"/>
              <a:t>。因此</a:t>
            </a:r>
            <a:r>
              <a:rPr lang="en-US" altLang="zh-CN" sz="800"/>
              <a:t>AT&amp;T</a:t>
            </a:r>
            <a:r>
              <a:rPr lang="zh-CN" altLang="en-US" sz="800"/>
              <a:t>一方面继续发展内部使 用的</a:t>
            </a:r>
            <a:r>
              <a:rPr lang="en-US" altLang="zh-CN" sz="800"/>
              <a:t>Unix</a:t>
            </a:r>
            <a:r>
              <a:rPr lang="zh-CN" altLang="en-US" sz="800"/>
              <a:t>版本</a:t>
            </a:r>
            <a:r>
              <a:rPr lang="en-US" altLang="zh-CN" sz="800"/>
              <a:t>7</a:t>
            </a:r>
            <a:r>
              <a:rPr lang="zh-CN" altLang="en-US" sz="800"/>
              <a:t>，一方面由</a:t>
            </a:r>
            <a:r>
              <a:rPr lang="en-US" altLang="zh-CN" sz="800"/>
              <a:t>USL</a:t>
            </a:r>
            <a:r>
              <a:rPr lang="zh-CN" altLang="en-US" sz="800"/>
              <a:t>开发对外正式发行的</a:t>
            </a:r>
            <a:r>
              <a:rPr lang="en-US" altLang="zh-CN" sz="800"/>
              <a:t>Unix</a:t>
            </a:r>
            <a:r>
              <a:rPr lang="zh-CN" altLang="en-US" sz="800"/>
              <a:t>版本，同时</a:t>
            </a:r>
            <a:r>
              <a:rPr lang="en-US" altLang="zh-CN" sz="800"/>
              <a:t>AT&amp;T</a:t>
            </a:r>
            <a:r>
              <a:rPr lang="zh-CN" altLang="en-US" sz="800"/>
              <a:t>也宣布对</a:t>
            </a:r>
            <a:r>
              <a:rPr lang="en-US" altLang="zh-CN" sz="800"/>
              <a:t>Unix</a:t>
            </a:r>
            <a:r>
              <a:rPr lang="zh-CN" altLang="en-US" sz="800"/>
              <a:t>产品拥有 所有权。几乎在同时，加州大学伯克利分校计算机系统研究小组（</a:t>
            </a:r>
            <a:r>
              <a:rPr lang="en-US" altLang="zh-CN" sz="800"/>
              <a:t>CSRG</a:t>
            </a:r>
            <a:r>
              <a:rPr lang="zh-CN" altLang="en-US" sz="800"/>
              <a:t>）使用</a:t>
            </a:r>
            <a:r>
              <a:rPr lang="en-US" altLang="zh-CN" sz="800"/>
              <a:t>Unix</a:t>
            </a:r>
            <a:r>
              <a:rPr lang="zh-CN" altLang="en-US" sz="800"/>
              <a:t>对操作系统进行研究，因此他们的 研究成果就反映在他们使用的</a:t>
            </a:r>
            <a:r>
              <a:rPr lang="en-US" altLang="zh-CN" sz="800"/>
              <a:t>Unix</a:t>
            </a:r>
            <a:r>
              <a:rPr lang="zh-CN" altLang="en-US" sz="800"/>
              <a:t>中。他们对</a:t>
            </a:r>
            <a:r>
              <a:rPr lang="en-US" altLang="zh-CN" sz="800"/>
              <a:t>Unix</a:t>
            </a:r>
            <a:r>
              <a:rPr lang="zh-CN" altLang="en-US" sz="800"/>
              <a:t>的改进相当多，增加了很多当时非常先进的特性，包括更好的内存 管理，快速且健壮的文件系统等，大部分原有的源代码都被重新写过，以支持这些新特性。很多其他</a:t>
            </a:r>
            <a:r>
              <a:rPr lang="en-US" altLang="zh-CN" sz="800"/>
              <a:t>Unix</a:t>
            </a:r>
            <a:r>
              <a:rPr lang="zh-CN" altLang="en-US" sz="800"/>
              <a:t>使用者，包括其 他大学和商业机构，都希望能得到</a:t>
            </a:r>
            <a:r>
              <a:rPr lang="en-US" altLang="zh-CN" sz="800"/>
              <a:t>CSRG</a:t>
            </a:r>
            <a:r>
              <a:rPr lang="zh-CN" altLang="en-US" sz="800"/>
              <a:t>改进的</a:t>
            </a:r>
            <a:r>
              <a:rPr lang="en-US" altLang="zh-CN" sz="800"/>
              <a:t>Unix</a:t>
            </a:r>
            <a:r>
              <a:rPr lang="zh-CN" altLang="en-US" sz="800"/>
              <a:t>系统。因此</a:t>
            </a:r>
            <a:r>
              <a:rPr lang="en-US" altLang="zh-CN" sz="800" b="1"/>
              <a:t>CSRG</a:t>
            </a:r>
            <a:r>
              <a:rPr lang="zh-CN" altLang="en-US" sz="800" b="1"/>
              <a:t>中的研究人员把他们的</a:t>
            </a:r>
            <a:r>
              <a:rPr lang="en-US" altLang="zh-CN" sz="800" b="1"/>
              <a:t>Unix</a:t>
            </a:r>
            <a:r>
              <a:rPr lang="zh-CN" altLang="en-US" sz="800" b="1"/>
              <a:t>组成一个完整 的</a:t>
            </a:r>
            <a:r>
              <a:rPr lang="en-US" altLang="zh-CN" sz="800" b="1"/>
              <a:t>Unix</a:t>
            </a:r>
            <a:r>
              <a:rPr lang="zh-CN" altLang="en-US" sz="800" b="1"/>
              <a:t>系统──</a:t>
            </a:r>
            <a:r>
              <a:rPr lang="en-US" altLang="zh-CN" sz="800" b="1"/>
              <a:t>BSD Unix</a:t>
            </a:r>
            <a:r>
              <a:rPr lang="zh-CN" altLang="en-US" sz="800" b="1"/>
              <a:t>（</a:t>
            </a:r>
            <a:r>
              <a:rPr lang="en-US" altLang="zh-CN" sz="800" b="1"/>
              <a:t>Berkeley Software Distribution</a:t>
            </a:r>
            <a:r>
              <a:rPr lang="zh-CN" altLang="en-US" sz="800" b="1"/>
              <a:t>），向外发行。 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</a:t>
            </a:r>
            <a:r>
              <a:rPr lang="en-US" altLang="zh-CN" sz="800"/>
              <a:t>BSD Unix</a:t>
            </a:r>
            <a:r>
              <a:rPr lang="zh-CN" altLang="en-US" sz="800"/>
              <a:t>在</a:t>
            </a:r>
            <a:r>
              <a:rPr lang="en-US" altLang="zh-CN" sz="800"/>
              <a:t>Unix</a:t>
            </a:r>
            <a:r>
              <a:rPr lang="zh-CN" altLang="en-US" sz="800"/>
              <a:t>的历史发展中具有相当大的影响力，被很多商业厂家采用，成为很多商用</a:t>
            </a:r>
            <a:r>
              <a:rPr lang="en-US" altLang="zh-CN" sz="800"/>
              <a:t>Unix</a:t>
            </a:r>
            <a:r>
              <a:rPr lang="zh-CN" altLang="en-US" sz="800"/>
              <a:t>的基 础</a:t>
            </a:r>
            <a:r>
              <a:rPr lang="en-US" altLang="zh-CN" sz="800"/>
              <a:t>,</a:t>
            </a:r>
            <a:r>
              <a:rPr lang="zh-CN" altLang="en-US" sz="800"/>
              <a:t>而</a:t>
            </a:r>
            <a:r>
              <a:rPr lang="en-US" altLang="zh-CN" sz="800"/>
              <a:t>AT&amp;T</a:t>
            </a:r>
            <a:r>
              <a:rPr lang="zh-CN" altLang="en-US" sz="800"/>
              <a:t>与其同时存在的</a:t>
            </a:r>
            <a:r>
              <a:rPr lang="en-US" altLang="zh-CN" sz="800"/>
              <a:t>Unix</a:t>
            </a:r>
            <a:r>
              <a:rPr lang="zh-CN" altLang="en-US" sz="800"/>
              <a:t>版本的影响就小得多。同时很多研究项目也是以</a:t>
            </a:r>
            <a:r>
              <a:rPr lang="en-US" altLang="zh-CN" sz="800"/>
              <a:t>BSD Unix</a:t>
            </a:r>
            <a:r>
              <a:rPr lang="zh-CN" altLang="en-US" sz="800"/>
              <a:t>为研究系 统，例如美国国防部的项目─</a:t>
            </a:r>
            <a:r>
              <a:rPr lang="en-US" altLang="zh-CN" sz="800"/>
              <a:t>ARPANET</a:t>
            </a:r>
            <a:r>
              <a:rPr lang="zh-CN" altLang="en-US" sz="800"/>
              <a:t>，</a:t>
            </a:r>
            <a:r>
              <a:rPr lang="en-US" altLang="zh-CN" sz="800"/>
              <a:t>ARPANET</a:t>
            </a:r>
            <a:r>
              <a:rPr lang="zh-CN" altLang="en-US" sz="800"/>
              <a:t>今天发展成为了</a:t>
            </a:r>
            <a:r>
              <a:rPr lang="en-US" altLang="zh-CN" sz="800"/>
              <a:t>Internet</a:t>
            </a:r>
            <a:r>
              <a:rPr lang="zh-CN" altLang="en-US" sz="800"/>
              <a:t>，而</a:t>
            </a:r>
            <a:r>
              <a:rPr lang="en-US" altLang="zh-CN" sz="800"/>
              <a:t>BSD Unix</a:t>
            </a:r>
            <a:r>
              <a:rPr lang="zh-CN" altLang="en-US" sz="800"/>
              <a:t>中最 先实现了</a:t>
            </a:r>
            <a:r>
              <a:rPr lang="en-US" altLang="zh-CN" sz="800"/>
              <a:t>TCP/IP</a:t>
            </a:r>
            <a:r>
              <a:rPr lang="zh-CN" altLang="en-US" sz="800"/>
              <a:t>，使</a:t>
            </a:r>
            <a:r>
              <a:rPr lang="en-US" altLang="zh-CN" sz="800"/>
              <a:t>Internet</a:t>
            </a:r>
            <a:r>
              <a:rPr lang="zh-CN" altLang="en-US" sz="800"/>
              <a:t>和</a:t>
            </a:r>
            <a:r>
              <a:rPr lang="en-US" altLang="zh-CN" sz="800"/>
              <a:t>Unix</a:t>
            </a:r>
            <a:r>
              <a:rPr lang="zh-CN" altLang="en-US" sz="800"/>
              <a:t>紧密结合在一起。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而</a:t>
            </a:r>
            <a:r>
              <a:rPr lang="en-US" altLang="zh-CN" sz="800"/>
              <a:t>AT&amp;T</a:t>
            </a:r>
            <a:r>
              <a:rPr lang="zh-CN" altLang="en-US" sz="800"/>
              <a:t>的</a:t>
            </a:r>
            <a:r>
              <a:rPr lang="en-US" altLang="zh-CN" sz="800"/>
              <a:t>Unix</a:t>
            </a:r>
            <a:r>
              <a:rPr lang="zh-CN" altLang="en-US" sz="800"/>
              <a:t>系统实验室，同时也在不断改进他们的商用</a:t>
            </a:r>
            <a:r>
              <a:rPr lang="en-US" altLang="zh-CN" sz="800"/>
              <a:t>Unix</a:t>
            </a:r>
            <a:r>
              <a:rPr lang="zh-CN" altLang="en-US" sz="800"/>
              <a:t>版本，直到他们吸收了</a:t>
            </a:r>
            <a:r>
              <a:rPr lang="en-US" altLang="zh-CN" sz="800"/>
              <a:t>BSD Unix</a:t>
            </a:r>
            <a:r>
              <a:rPr lang="zh-CN" altLang="en-US" sz="800"/>
              <a:t>中已有的各种先进特性，并结合其本身的特点，推出了</a:t>
            </a:r>
            <a:r>
              <a:rPr lang="en-US" altLang="zh-CN" sz="800"/>
              <a:t>Unix System V</a:t>
            </a:r>
            <a:r>
              <a:rPr lang="zh-CN" altLang="en-US" sz="800"/>
              <a:t>版本之后，情况才有了改变。从 此以后，</a:t>
            </a:r>
            <a:r>
              <a:rPr lang="en-US" altLang="zh-CN" sz="800"/>
              <a:t>BSD Unix</a:t>
            </a:r>
            <a:r>
              <a:rPr lang="zh-CN" altLang="en-US" sz="800"/>
              <a:t>和</a:t>
            </a:r>
            <a:r>
              <a:rPr lang="en-US" altLang="zh-CN" sz="800"/>
              <a:t>Unix System V</a:t>
            </a:r>
            <a:r>
              <a:rPr lang="zh-CN" altLang="en-US" sz="800"/>
              <a:t>形成了当今</a:t>
            </a:r>
            <a:r>
              <a:rPr lang="en-US" altLang="zh-CN" sz="800"/>
              <a:t>Unix</a:t>
            </a:r>
            <a:r>
              <a:rPr lang="zh-CN" altLang="en-US" sz="800"/>
              <a:t>的两大主流，现代的</a:t>
            </a:r>
            <a:r>
              <a:rPr lang="en-US" altLang="zh-CN" sz="800"/>
              <a:t>Unix</a:t>
            </a:r>
            <a:r>
              <a:rPr lang="zh-CN" altLang="en-US" sz="800"/>
              <a:t>版本大部分都是 这两个版本的衍生产品。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F5901C-BCC6-4A02-9EB7-35A9895CC95E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/>
              <a:t>1</a:t>
            </a:r>
            <a:r>
              <a:rPr lang="zh-CN" altLang="en-US" sz="800"/>
              <a:t>、</a:t>
            </a:r>
            <a:r>
              <a:rPr lang="en-US" altLang="zh-CN" sz="800"/>
              <a:t>1969</a:t>
            </a:r>
            <a:r>
              <a:rPr lang="zh-CN" altLang="en-US" sz="800"/>
              <a:t>年由</a:t>
            </a:r>
            <a:r>
              <a:rPr lang="en-US" altLang="zh-CN" sz="800"/>
              <a:t>Ken Thompson</a:t>
            </a:r>
            <a:r>
              <a:rPr lang="zh-CN" altLang="en-US" sz="800"/>
              <a:t>在</a:t>
            </a:r>
            <a:r>
              <a:rPr lang="en-US" altLang="zh-CN" sz="800"/>
              <a:t>AT&amp; T</a:t>
            </a:r>
            <a:r>
              <a:rPr lang="zh-CN" altLang="en-US" sz="800"/>
              <a:t>贝尔实验室实现，运行在一台</a:t>
            </a:r>
            <a:r>
              <a:rPr lang="en-US" altLang="zh-CN" sz="800"/>
              <a:t>DEC PDP-7</a:t>
            </a:r>
            <a:r>
              <a:rPr lang="zh-CN" altLang="en-US" sz="800"/>
              <a:t>计算机上，后来</a:t>
            </a:r>
            <a:r>
              <a:rPr lang="en-US" altLang="zh-CN" sz="800"/>
              <a:t>Ken Thompson</a:t>
            </a:r>
            <a:r>
              <a:rPr lang="zh-CN" altLang="en-US" sz="800"/>
              <a:t>和</a:t>
            </a:r>
            <a:r>
              <a:rPr lang="en-US" altLang="zh-CN" sz="800"/>
              <a:t>Dennis Ritchie</a:t>
            </a:r>
            <a:r>
              <a:rPr lang="zh-CN" altLang="en-US" sz="800"/>
              <a:t>使用</a:t>
            </a:r>
            <a:r>
              <a:rPr lang="en-US" altLang="zh-CN" sz="800"/>
              <a:t>C</a:t>
            </a:r>
            <a:r>
              <a:rPr lang="zh-CN" altLang="en-US" sz="800"/>
              <a:t>语言对整个系统进行了再 加工和编写，使得</a:t>
            </a:r>
            <a:r>
              <a:rPr lang="en-US" altLang="zh-CN" sz="800"/>
              <a:t>Unix</a:t>
            </a:r>
            <a:r>
              <a:rPr lang="zh-CN" altLang="en-US" sz="800"/>
              <a:t>能够很容易的移植到其他硬件的计算机上。经</a:t>
            </a:r>
            <a:r>
              <a:rPr lang="en-US" altLang="zh-CN" sz="800"/>
              <a:t>C</a:t>
            </a:r>
            <a:r>
              <a:rPr lang="zh-CN" altLang="en-US" sz="800"/>
              <a:t>语言改版后分发给科研机构和大学。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2</a:t>
            </a:r>
            <a:r>
              <a:rPr lang="zh-CN" altLang="en-US" sz="800"/>
              <a:t>、 </a:t>
            </a:r>
            <a:r>
              <a:rPr lang="en-US" altLang="zh-CN" sz="800"/>
              <a:t>70</a:t>
            </a:r>
            <a:r>
              <a:rPr lang="zh-CN" altLang="en-US" sz="800"/>
              <a:t>年代末，到</a:t>
            </a:r>
            <a:r>
              <a:rPr lang="en-US" altLang="zh-CN" sz="800"/>
              <a:t>Unix V6</a:t>
            </a:r>
            <a:r>
              <a:rPr lang="zh-CN" altLang="en-US" sz="800"/>
              <a:t>版本时，</a:t>
            </a:r>
            <a:r>
              <a:rPr lang="en-US" altLang="zh-CN" sz="800"/>
              <a:t>AT&amp;T</a:t>
            </a:r>
            <a:r>
              <a:rPr lang="zh-CN" altLang="en-US" sz="800"/>
              <a:t>认识到</a:t>
            </a:r>
            <a:r>
              <a:rPr lang="en-US" altLang="zh-CN" sz="800"/>
              <a:t>Unix</a:t>
            </a:r>
            <a:r>
              <a:rPr lang="zh-CN" altLang="en-US" sz="800"/>
              <a:t>的价值，成立了</a:t>
            </a:r>
            <a:r>
              <a:rPr lang="en-US" altLang="zh-CN" sz="800"/>
              <a:t>Unix</a:t>
            </a:r>
            <a:r>
              <a:rPr lang="zh-CN" altLang="en-US" sz="800"/>
              <a:t>系 统实验室，宣布对</a:t>
            </a:r>
            <a:r>
              <a:rPr lang="en-US" altLang="zh-CN" sz="800"/>
              <a:t>unix</a:t>
            </a:r>
            <a:r>
              <a:rPr lang="zh-CN" altLang="en-US" sz="800"/>
              <a:t>产品拥有所有权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3</a:t>
            </a:r>
            <a:r>
              <a:rPr lang="zh-CN" altLang="en-US" sz="800"/>
              <a:t>、加州大学伯克利分校计算机系统研究小组（</a:t>
            </a:r>
            <a:r>
              <a:rPr lang="en-US" altLang="zh-CN" sz="800"/>
              <a:t>CSRG</a:t>
            </a:r>
            <a:r>
              <a:rPr lang="zh-CN" altLang="en-US" sz="800"/>
              <a:t>）对</a:t>
            </a:r>
            <a:r>
              <a:rPr lang="en-US" altLang="zh-CN" sz="800"/>
              <a:t>Unix</a:t>
            </a:r>
            <a:r>
              <a:rPr lang="zh-CN" altLang="en-US" sz="800"/>
              <a:t>进行研究出</a:t>
            </a:r>
            <a:r>
              <a:rPr lang="en-US" altLang="zh-CN" sz="800"/>
              <a:t>BSD Unix</a:t>
            </a:r>
            <a:r>
              <a:rPr lang="zh-CN" altLang="en-US" sz="800"/>
              <a:t>（</a:t>
            </a:r>
            <a:r>
              <a:rPr lang="en-US" altLang="zh-CN" sz="800"/>
              <a:t>ARPNET</a:t>
            </a:r>
            <a:r>
              <a:rPr lang="zh-CN" altLang="en-US" sz="800"/>
              <a:t>最新利用</a:t>
            </a:r>
            <a:r>
              <a:rPr lang="en-US" altLang="zh-CN" sz="800"/>
              <a:t>BSD</a:t>
            </a:r>
            <a:r>
              <a:rPr lang="zh-CN" altLang="en-US" sz="800"/>
              <a:t>实现</a:t>
            </a:r>
            <a:r>
              <a:rPr lang="en-US" altLang="zh-CN" sz="800"/>
              <a:t>TCP/IP</a:t>
            </a:r>
            <a:r>
              <a:rPr lang="zh-CN" altLang="en-US" sz="800"/>
              <a:t>）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4</a:t>
            </a:r>
            <a:r>
              <a:rPr lang="zh-CN" altLang="en-US" sz="800"/>
              <a:t>、</a:t>
            </a:r>
            <a:r>
              <a:rPr lang="en-US" altLang="zh-CN" sz="800"/>
              <a:t>AT&amp;T</a:t>
            </a:r>
            <a:r>
              <a:rPr lang="zh-CN" altLang="en-US" sz="800"/>
              <a:t>和</a:t>
            </a:r>
            <a:r>
              <a:rPr lang="en-US" altLang="zh-CN" sz="800"/>
              <a:t>CSRG</a:t>
            </a:r>
            <a:r>
              <a:rPr lang="zh-CN" altLang="en-US" sz="800"/>
              <a:t>的官司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5</a:t>
            </a:r>
            <a:r>
              <a:rPr lang="zh-CN" altLang="en-US" sz="800"/>
              <a:t>、</a:t>
            </a:r>
            <a:r>
              <a:rPr lang="en-US" altLang="zh-CN" sz="800"/>
              <a:t>AT&amp;T</a:t>
            </a:r>
            <a:r>
              <a:rPr lang="zh-CN" altLang="en-US" sz="800"/>
              <a:t>吸收</a:t>
            </a:r>
            <a:r>
              <a:rPr lang="en-US" altLang="zh-CN" sz="800"/>
              <a:t>BSD Unix</a:t>
            </a:r>
            <a:r>
              <a:rPr lang="zh-CN" altLang="en-US" sz="800"/>
              <a:t>的优点，推出</a:t>
            </a:r>
            <a:r>
              <a:rPr lang="en-US" altLang="zh-CN" sz="800"/>
              <a:t>Unix System V</a:t>
            </a:r>
            <a:r>
              <a:rPr lang="zh-CN" altLang="en-US" sz="800"/>
              <a:t>版本，从此以后，</a:t>
            </a:r>
            <a:r>
              <a:rPr lang="en-US" altLang="zh-CN" sz="800"/>
              <a:t>BSD</a:t>
            </a:r>
            <a:r>
              <a:rPr lang="zh-CN" altLang="en-US" sz="800"/>
              <a:t>（</a:t>
            </a:r>
            <a:r>
              <a:rPr lang="en-US" altLang="zh-CN" sz="800"/>
              <a:t>Berkeley Software Distribution</a:t>
            </a:r>
            <a:r>
              <a:rPr lang="zh-CN" altLang="en-US" sz="800"/>
              <a:t>）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6</a:t>
            </a:r>
            <a:r>
              <a:rPr lang="zh-CN" altLang="en-US" sz="800"/>
              <a:t>、 </a:t>
            </a:r>
            <a:r>
              <a:rPr lang="en-US" altLang="zh-CN" sz="800"/>
              <a:t>Unix</a:t>
            </a:r>
            <a:r>
              <a:rPr lang="zh-CN" altLang="en-US" sz="800"/>
              <a:t>和</a:t>
            </a:r>
            <a:r>
              <a:rPr lang="en-US" altLang="zh-CN" sz="800"/>
              <a:t>Unix System V</a:t>
            </a:r>
            <a:r>
              <a:rPr lang="zh-CN" altLang="en-US" sz="800"/>
              <a:t>形成了当今</a:t>
            </a:r>
            <a:r>
              <a:rPr lang="en-US" altLang="zh-CN" sz="800"/>
              <a:t>Unix</a:t>
            </a:r>
            <a:r>
              <a:rPr lang="zh-CN" altLang="en-US" sz="800"/>
              <a:t>的两大主流，现代的</a:t>
            </a:r>
            <a:r>
              <a:rPr lang="en-US" altLang="zh-CN" sz="800"/>
              <a:t>Unix</a:t>
            </a:r>
            <a:r>
              <a:rPr lang="zh-CN" altLang="en-US" sz="800"/>
              <a:t>版本大部分都是这两个版本的衍生产品。</a:t>
            </a:r>
          </a:p>
          <a:p>
            <a:pPr>
              <a:lnSpc>
                <a:spcPct val="80000"/>
              </a:lnSpc>
            </a:pPr>
            <a:endParaRPr lang="zh-CN" altLang="en-US" sz="800"/>
          </a:p>
          <a:p>
            <a:pPr>
              <a:lnSpc>
                <a:spcPct val="80000"/>
              </a:lnSpc>
            </a:pPr>
            <a:r>
              <a:rPr lang="zh-CN" altLang="en-US" sz="800"/>
              <a:t>　　</a:t>
            </a:r>
            <a:r>
              <a:rPr lang="en-US" altLang="zh-CN" sz="800"/>
              <a:t>Unix</a:t>
            </a:r>
            <a:r>
              <a:rPr lang="zh-CN" altLang="en-US" sz="800"/>
              <a:t>操作系统的历史漫长而曲折，它的第一个版本是</a:t>
            </a:r>
            <a:r>
              <a:rPr lang="en-US" altLang="zh-CN" sz="800" b="1"/>
              <a:t>1969</a:t>
            </a:r>
            <a:r>
              <a:rPr lang="zh-CN" altLang="en-US" sz="800" b="1"/>
              <a:t>年由</a:t>
            </a:r>
            <a:r>
              <a:rPr lang="en-US" altLang="zh-CN" sz="800" b="1"/>
              <a:t>Ken Thompson</a:t>
            </a:r>
            <a:r>
              <a:rPr lang="zh-CN" altLang="en-US" sz="800" b="1"/>
              <a:t>在</a:t>
            </a:r>
            <a:r>
              <a:rPr lang="en-US" altLang="zh-CN" sz="800" b="1"/>
              <a:t>AT&amp; T</a:t>
            </a:r>
            <a:r>
              <a:rPr lang="zh-CN" altLang="en-US" sz="800" b="1"/>
              <a:t>贝尔实验室实现的，运行在一台</a:t>
            </a:r>
            <a:r>
              <a:rPr lang="en-US" altLang="zh-CN" sz="800" b="1"/>
              <a:t>DEC PDP-7</a:t>
            </a:r>
            <a:r>
              <a:rPr lang="zh-CN" altLang="en-US" sz="800" b="1"/>
              <a:t>计算机上</a:t>
            </a:r>
            <a:r>
              <a:rPr lang="zh-CN" altLang="en-US" sz="800"/>
              <a:t>。这个系统非常粗糙，与现代</a:t>
            </a:r>
            <a:r>
              <a:rPr lang="en-US" altLang="zh-CN" sz="800"/>
              <a:t>Unix</a:t>
            </a:r>
            <a:r>
              <a:rPr lang="zh-CN" altLang="en-US" sz="800"/>
              <a:t>相差很远，它只具有操 作系统最基本的一些特性。后来</a:t>
            </a:r>
            <a:r>
              <a:rPr lang="en-US" altLang="zh-CN" sz="800" b="1"/>
              <a:t>Ken Thompson</a:t>
            </a:r>
            <a:r>
              <a:rPr lang="zh-CN" altLang="en-US" sz="800" b="1"/>
              <a:t>和</a:t>
            </a:r>
            <a:r>
              <a:rPr lang="en-US" altLang="zh-CN" sz="800" b="1"/>
              <a:t>Dennis Ritchie</a:t>
            </a:r>
            <a:r>
              <a:rPr lang="zh-CN" altLang="en-US" sz="800" b="1"/>
              <a:t>使用</a:t>
            </a:r>
            <a:r>
              <a:rPr lang="en-US" altLang="zh-CN" sz="800" b="1"/>
              <a:t>C</a:t>
            </a:r>
            <a:r>
              <a:rPr lang="zh-CN" altLang="en-US" sz="800" b="1"/>
              <a:t>语言对整个系统进行了再 加工和编写，使得</a:t>
            </a:r>
            <a:r>
              <a:rPr lang="en-US" altLang="zh-CN" sz="800" b="1"/>
              <a:t>Unix</a:t>
            </a:r>
            <a:r>
              <a:rPr lang="zh-CN" altLang="en-US" sz="800" b="1"/>
              <a:t>能够很容易的移植到其他硬件的计算机上。从那以后，</a:t>
            </a:r>
            <a:r>
              <a:rPr lang="en-US" altLang="zh-CN" sz="800" b="1"/>
              <a:t>Unix</a:t>
            </a:r>
            <a:r>
              <a:rPr lang="zh-CN" altLang="en-US" sz="800" b="1"/>
              <a:t>系统开始了令人瞩目的发展</a:t>
            </a:r>
            <a:r>
              <a:rPr lang="zh-CN" altLang="en-US" sz="800"/>
              <a:t>。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由于此时</a:t>
            </a:r>
            <a:r>
              <a:rPr lang="en-US" altLang="zh-CN" sz="800"/>
              <a:t>AT&amp;T</a:t>
            </a:r>
            <a:r>
              <a:rPr lang="zh-CN" altLang="en-US" sz="800"/>
              <a:t>还没有把</a:t>
            </a:r>
            <a:r>
              <a:rPr lang="en-US" altLang="zh-CN" sz="800"/>
              <a:t>Unix</a:t>
            </a:r>
            <a:r>
              <a:rPr lang="zh-CN" altLang="en-US" sz="800"/>
              <a:t>作为它的正式商品，因此研究人员只是在实验室内部使用并完善它。正 是由于</a:t>
            </a:r>
            <a:r>
              <a:rPr lang="en-US" altLang="zh-CN" sz="800"/>
              <a:t>Unix</a:t>
            </a:r>
            <a:r>
              <a:rPr lang="zh-CN" altLang="en-US" sz="800"/>
              <a:t>是被作为研究项目，其他科研机构和大学的计算机研究人员也希望能得到这个系统，以便进行自己的研究。</a:t>
            </a:r>
            <a:r>
              <a:rPr lang="en-US" altLang="zh-CN" sz="800"/>
              <a:t>A T&amp;T</a:t>
            </a:r>
            <a:r>
              <a:rPr lang="zh-CN" altLang="en-US" sz="800"/>
              <a:t>以分发许可证的方法，对</a:t>
            </a:r>
            <a:r>
              <a:rPr lang="en-US" altLang="zh-CN" sz="800"/>
              <a:t>Unix</a:t>
            </a:r>
            <a:r>
              <a:rPr lang="zh-CN" altLang="en-US" sz="800"/>
              <a:t>仅仅收取很少的费用，大学和研究机构就能获得</a:t>
            </a:r>
            <a:r>
              <a:rPr lang="en-US" altLang="zh-CN" sz="800"/>
              <a:t>Unix</a:t>
            </a:r>
            <a:r>
              <a:rPr lang="zh-CN" altLang="en-US" sz="800"/>
              <a:t>的源代码以进行研 究。</a:t>
            </a:r>
            <a:r>
              <a:rPr lang="en-US" altLang="zh-CN" sz="800"/>
              <a:t>Unix</a:t>
            </a:r>
            <a:r>
              <a:rPr lang="zh-CN" altLang="en-US" sz="800"/>
              <a:t>的源代码被散发到各个大学，一方面使得科研人员能够根据需要改进系统，或者将其移植到其他的硬件环境中去 ，另一方面培养了懂得</a:t>
            </a:r>
            <a:r>
              <a:rPr lang="en-US" altLang="zh-CN" sz="800"/>
              <a:t>Unix</a:t>
            </a:r>
            <a:r>
              <a:rPr lang="zh-CN" altLang="en-US" sz="800"/>
              <a:t>使用和编程的大量的学生，这使得</a:t>
            </a:r>
            <a:r>
              <a:rPr lang="en-US" altLang="zh-CN" sz="800"/>
              <a:t>Unix</a:t>
            </a:r>
            <a:r>
              <a:rPr lang="zh-CN" altLang="en-US" sz="800"/>
              <a:t>的普及更为广泛。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由于操作系统的开发相当困难，只有少数的计算机厂商，如</a:t>
            </a:r>
            <a:r>
              <a:rPr lang="en-US" altLang="zh-CN" sz="800"/>
              <a:t>IBM</a:t>
            </a:r>
            <a:r>
              <a:rPr lang="zh-CN" altLang="en-US" sz="800"/>
              <a:t>、</a:t>
            </a:r>
            <a:r>
              <a:rPr lang="en-US" altLang="zh-CN" sz="800"/>
              <a:t>Digital</a:t>
            </a:r>
            <a:r>
              <a:rPr lang="zh-CN" altLang="en-US" sz="800"/>
              <a:t>等大型公司，才拥有自己的操作 系统，而其他众多生产计算机的硬件厂商则采用别人开发的操作系统。因为</a:t>
            </a:r>
            <a:r>
              <a:rPr lang="en-US" altLang="zh-CN" sz="800"/>
              <a:t>Unix</a:t>
            </a:r>
            <a:r>
              <a:rPr lang="zh-CN" altLang="en-US" sz="800"/>
              <a:t>不需要太多的花费，因此很多厂商就选择 了</a:t>
            </a:r>
            <a:r>
              <a:rPr lang="en-US" altLang="zh-CN" sz="800"/>
              <a:t>Unix</a:t>
            </a:r>
            <a:r>
              <a:rPr lang="zh-CN" altLang="en-US" sz="800"/>
              <a:t>作为他们生产的计算机使用的操作系统。他们把</a:t>
            </a:r>
            <a:r>
              <a:rPr lang="en-US" altLang="zh-CN" sz="800"/>
              <a:t>Unix</a:t>
            </a:r>
            <a:r>
              <a:rPr lang="zh-CN" altLang="en-US" sz="800"/>
              <a:t>移植到自己的硬件环境下，而不必从头开发一个操作系统 。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到了</a:t>
            </a:r>
            <a:r>
              <a:rPr lang="en-US" altLang="zh-CN" sz="800" b="1"/>
              <a:t>70</a:t>
            </a:r>
            <a:r>
              <a:rPr lang="zh-CN" altLang="en-US" sz="800" b="1"/>
              <a:t>年代末，在</a:t>
            </a:r>
            <a:r>
              <a:rPr lang="en-US" altLang="zh-CN" sz="800" b="1"/>
              <a:t>Unix</a:t>
            </a:r>
            <a:r>
              <a:rPr lang="zh-CN" altLang="en-US" sz="800" b="1"/>
              <a:t>发展到了版本</a:t>
            </a:r>
            <a:r>
              <a:rPr lang="en-US" altLang="zh-CN" sz="800" b="1"/>
              <a:t>6</a:t>
            </a:r>
            <a:r>
              <a:rPr lang="zh-CN" altLang="en-US" sz="800" b="1"/>
              <a:t>之后，</a:t>
            </a:r>
            <a:r>
              <a:rPr lang="en-US" altLang="zh-CN" sz="800" b="1"/>
              <a:t>AT&amp;T</a:t>
            </a:r>
            <a:r>
              <a:rPr lang="zh-CN" altLang="en-US" sz="800" b="1"/>
              <a:t>认识到了</a:t>
            </a:r>
            <a:r>
              <a:rPr lang="en-US" altLang="zh-CN" sz="800" b="1"/>
              <a:t>Unix</a:t>
            </a:r>
            <a:r>
              <a:rPr lang="zh-CN" altLang="en-US" sz="800" b="1"/>
              <a:t>的价值，成立了</a:t>
            </a:r>
            <a:r>
              <a:rPr lang="en-US" altLang="zh-CN" sz="800" b="1"/>
              <a:t>Unix</a:t>
            </a:r>
            <a:r>
              <a:rPr lang="zh-CN" altLang="en-US" sz="800" b="1"/>
              <a:t>系 统实验室</a:t>
            </a:r>
            <a:r>
              <a:rPr lang="zh-CN" altLang="en-US" sz="800"/>
              <a:t>（</a:t>
            </a:r>
            <a:r>
              <a:rPr lang="en-US" altLang="zh-CN" sz="800"/>
              <a:t>Unix System Lab,USL</a:t>
            </a:r>
            <a:r>
              <a:rPr lang="zh-CN" altLang="en-US" sz="800"/>
              <a:t>）来继续发展</a:t>
            </a:r>
            <a:r>
              <a:rPr lang="en-US" altLang="zh-CN" sz="800"/>
              <a:t>Unix</a:t>
            </a:r>
            <a:r>
              <a:rPr lang="zh-CN" altLang="en-US" sz="800"/>
              <a:t>。因此</a:t>
            </a:r>
            <a:r>
              <a:rPr lang="en-US" altLang="zh-CN" sz="800"/>
              <a:t>AT&amp;T</a:t>
            </a:r>
            <a:r>
              <a:rPr lang="zh-CN" altLang="en-US" sz="800"/>
              <a:t>一方面继续发展内部使 用的</a:t>
            </a:r>
            <a:r>
              <a:rPr lang="en-US" altLang="zh-CN" sz="800"/>
              <a:t>Unix</a:t>
            </a:r>
            <a:r>
              <a:rPr lang="zh-CN" altLang="en-US" sz="800"/>
              <a:t>版本</a:t>
            </a:r>
            <a:r>
              <a:rPr lang="en-US" altLang="zh-CN" sz="800"/>
              <a:t>7</a:t>
            </a:r>
            <a:r>
              <a:rPr lang="zh-CN" altLang="en-US" sz="800"/>
              <a:t>，一方面由</a:t>
            </a:r>
            <a:r>
              <a:rPr lang="en-US" altLang="zh-CN" sz="800"/>
              <a:t>USL</a:t>
            </a:r>
            <a:r>
              <a:rPr lang="zh-CN" altLang="en-US" sz="800"/>
              <a:t>开发对外正式发行的</a:t>
            </a:r>
            <a:r>
              <a:rPr lang="en-US" altLang="zh-CN" sz="800"/>
              <a:t>Unix</a:t>
            </a:r>
            <a:r>
              <a:rPr lang="zh-CN" altLang="en-US" sz="800"/>
              <a:t>版本，同时</a:t>
            </a:r>
            <a:r>
              <a:rPr lang="en-US" altLang="zh-CN" sz="800"/>
              <a:t>AT&amp;T</a:t>
            </a:r>
            <a:r>
              <a:rPr lang="zh-CN" altLang="en-US" sz="800"/>
              <a:t>也宣布对</a:t>
            </a:r>
            <a:r>
              <a:rPr lang="en-US" altLang="zh-CN" sz="800"/>
              <a:t>Unix</a:t>
            </a:r>
            <a:r>
              <a:rPr lang="zh-CN" altLang="en-US" sz="800"/>
              <a:t>产品拥有 所有权。几乎在同时，加州大学伯克利分校计算机系统研究小组（</a:t>
            </a:r>
            <a:r>
              <a:rPr lang="en-US" altLang="zh-CN" sz="800"/>
              <a:t>CSRG</a:t>
            </a:r>
            <a:r>
              <a:rPr lang="zh-CN" altLang="en-US" sz="800"/>
              <a:t>）使用</a:t>
            </a:r>
            <a:r>
              <a:rPr lang="en-US" altLang="zh-CN" sz="800"/>
              <a:t>Unix</a:t>
            </a:r>
            <a:r>
              <a:rPr lang="zh-CN" altLang="en-US" sz="800"/>
              <a:t>对操作系统进行研究，因此他们的 研究成果就反映在他们使用的</a:t>
            </a:r>
            <a:r>
              <a:rPr lang="en-US" altLang="zh-CN" sz="800"/>
              <a:t>Unix</a:t>
            </a:r>
            <a:r>
              <a:rPr lang="zh-CN" altLang="en-US" sz="800"/>
              <a:t>中。他们对</a:t>
            </a:r>
            <a:r>
              <a:rPr lang="en-US" altLang="zh-CN" sz="800"/>
              <a:t>Unix</a:t>
            </a:r>
            <a:r>
              <a:rPr lang="zh-CN" altLang="en-US" sz="800"/>
              <a:t>的改进相当多，增加了很多当时非常先进的特性，包括更好的内存 管理，快速且健壮的文件系统等，大部分原有的源代码都被重新写过，以支持这些新特性。很多其他</a:t>
            </a:r>
            <a:r>
              <a:rPr lang="en-US" altLang="zh-CN" sz="800"/>
              <a:t>Unix</a:t>
            </a:r>
            <a:r>
              <a:rPr lang="zh-CN" altLang="en-US" sz="800"/>
              <a:t>使用者，包括其 他大学和商业机构，都希望能得到</a:t>
            </a:r>
            <a:r>
              <a:rPr lang="en-US" altLang="zh-CN" sz="800"/>
              <a:t>CSRG</a:t>
            </a:r>
            <a:r>
              <a:rPr lang="zh-CN" altLang="en-US" sz="800"/>
              <a:t>改进的</a:t>
            </a:r>
            <a:r>
              <a:rPr lang="en-US" altLang="zh-CN" sz="800"/>
              <a:t>Unix</a:t>
            </a:r>
            <a:r>
              <a:rPr lang="zh-CN" altLang="en-US" sz="800"/>
              <a:t>系统。因此</a:t>
            </a:r>
            <a:r>
              <a:rPr lang="en-US" altLang="zh-CN" sz="800" b="1"/>
              <a:t>CSRG</a:t>
            </a:r>
            <a:r>
              <a:rPr lang="zh-CN" altLang="en-US" sz="800" b="1"/>
              <a:t>中的研究人员把他们的</a:t>
            </a:r>
            <a:r>
              <a:rPr lang="en-US" altLang="zh-CN" sz="800" b="1"/>
              <a:t>Unix</a:t>
            </a:r>
            <a:r>
              <a:rPr lang="zh-CN" altLang="en-US" sz="800" b="1"/>
              <a:t>组成一个完整 的</a:t>
            </a:r>
            <a:r>
              <a:rPr lang="en-US" altLang="zh-CN" sz="800" b="1"/>
              <a:t>Unix</a:t>
            </a:r>
            <a:r>
              <a:rPr lang="zh-CN" altLang="en-US" sz="800" b="1"/>
              <a:t>系统──</a:t>
            </a:r>
            <a:r>
              <a:rPr lang="en-US" altLang="zh-CN" sz="800" b="1"/>
              <a:t>BSD Unix</a:t>
            </a:r>
            <a:r>
              <a:rPr lang="zh-CN" altLang="en-US" sz="800" b="1"/>
              <a:t>（</a:t>
            </a:r>
            <a:r>
              <a:rPr lang="en-US" altLang="zh-CN" sz="800" b="1"/>
              <a:t>Berkeley Software Distribution</a:t>
            </a:r>
            <a:r>
              <a:rPr lang="zh-CN" altLang="en-US" sz="800" b="1"/>
              <a:t>），向外发行。 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</a:t>
            </a:r>
            <a:r>
              <a:rPr lang="en-US" altLang="zh-CN" sz="800"/>
              <a:t>BSD Unix</a:t>
            </a:r>
            <a:r>
              <a:rPr lang="zh-CN" altLang="en-US" sz="800"/>
              <a:t>在</a:t>
            </a:r>
            <a:r>
              <a:rPr lang="en-US" altLang="zh-CN" sz="800"/>
              <a:t>Unix</a:t>
            </a:r>
            <a:r>
              <a:rPr lang="zh-CN" altLang="en-US" sz="800"/>
              <a:t>的历史发展中具有相当大的影响力，被很多商业厂家采用，成为很多商用</a:t>
            </a:r>
            <a:r>
              <a:rPr lang="en-US" altLang="zh-CN" sz="800"/>
              <a:t>Unix</a:t>
            </a:r>
            <a:r>
              <a:rPr lang="zh-CN" altLang="en-US" sz="800"/>
              <a:t>的基 础</a:t>
            </a:r>
            <a:r>
              <a:rPr lang="en-US" altLang="zh-CN" sz="800"/>
              <a:t>,</a:t>
            </a:r>
            <a:r>
              <a:rPr lang="zh-CN" altLang="en-US" sz="800"/>
              <a:t>而</a:t>
            </a:r>
            <a:r>
              <a:rPr lang="en-US" altLang="zh-CN" sz="800"/>
              <a:t>AT&amp;T</a:t>
            </a:r>
            <a:r>
              <a:rPr lang="zh-CN" altLang="en-US" sz="800"/>
              <a:t>与其同时存在的</a:t>
            </a:r>
            <a:r>
              <a:rPr lang="en-US" altLang="zh-CN" sz="800"/>
              <a:t>Unix</a:t>
            </a:r>
            <a:r>
              <a:rPr lang="zh-CN" altLang="en-US" sz="800"/>
              <a:t>版本的影响就小得多。同时很多研究项目也是以</a:t>
            </a:r>
            <a:r>
              <a:rPr lang="en-US" altLang="zh-CN" sz="800"/>
              <a:t>BSD Unix</a:t>
            </a:r>
            <a:r>
              <a:rPr lang="zh-CN" altLang="en-US" sz="800"/>
              <a:t>为研究系 统，例如美国国防部的项目─</a:t>
            </a:r>
            <a:r>
              <a:rPr lang="en-US" altLang="zh-CN" sz="800"/>
              <a:t>ARPANET</a:t>
            </a:r>
            <a:r>
              <a:rPr lang="zh-CN" altLang="en-US" sz="800"/>
              <a:t>，</a:t>
            </a:r>
            <a:r>
              <a:rPr lang="en-US" altLang="zh-CN" sz="800"/>
              <a:t>ARPANET</a:t>
            </a:r>
            <a:r>
              <a:rPr lang="zh-CN" altLang="en-US" sz="800"/>
              <a:t>今天发展成为了</a:t>
            </a:r>
            <a:r>
              <a:rPr lang="en-US" altLang="zh-CN" sz="800"/>
              <a:t>Internet</a:t>
            </a:r>
            <a:r>
              <a:rPr lang="zh-CN" altLang="en-US" sz="800"/>
              <a:t>，而</a:t>
            </a:r>
            <a:r>
              <a:rPr lang="en-US" altLang="zh-CN" sz="800"/>
              <a:t>BSD Unix</a:t>
            </a:r>
            <a:r>
              <a:rPr lang="zh-CN" altLang="en-US" sz="800"/>
              <a:t>中最 先实现了</a:t>
            </a:r>
            <a:r>
              <a:rPr lang="en-US" altLang="zh-CN" sz="800"/>
              <a:t>TCP/IP</a:t>
            </a:r>
            <a:r>
              <a:rPr lang="zh-CN" altLang="en-US" sz="800"/>
              <a:t>，使</a:t>
            </a:r>
            <a:r>
              <a:rPr lang="en-US" altLang="zh-CN" sz="800"/>
              <a:t>Internet</a:t>
            </a:r>
            <a:r>
              <a:rPr lang="zh-CN" altLang="en-US" sz="800"/>
              <a:t>和</a:t>
            </a:r>
            <a:r>
              <a:rPr lang="en-US" altLang="zh-CN" sz="800"/>
              <a:t>Unix</a:t>
            </a:r>
            <a:r>
              <a:rPr lang="zh-CN" altLang="en-US" sz="800"/>
              <a:t>紧密结合在一起。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而</a:t>
            </a:r>
            <a:r>
              <a:rPr lang="en-US" altLang="zh-CN" sz="800"/>
              <a:t>AT&amp;T</a:t>
            </a:r>
            <a:r>
              <a:rPr lang="zh-CN" altLang="en-US" sz="800"/>
              <a:t>的</a:t>
            </a:r>
            <a:r>
              <a:rPr lang="en-US" altLang="zh-CN" sz="800"/>
              <a:t>Unix</a:t>
            </a:r>
            <a:r>
              <a:rPr lang="zh-CN" altLang="en-US" sz="800"/>
              <a:t>系统实验室，同时也在不断改进他们的商用</a:t>
            </a:r>
            <a:r>
              <a:rPr lang="en-US" altLang="zh-CN" sz="800"/>
              <a:t>Unix</a:t>
            </a:r>
            <a:r>
              <a:rPr lang="zh-CN" altLang="en-US" sz="800"/>
              <a:t>版本，直到他们吸收了</a:t>
            </a:r>
            <a:r>
              <a:rPr lang="en-US" altLang="zh-CN" sz="800"/>
              <a:t>BSD Unix</a:t>
            </a:r>
            <a:r>
              <a:rPr lang="zh-CN" altLang="en-US" sz="800"/>
              <a:t>中已有的各种先进特性，并结合其本身的特点，推出了</a:t>
            </a:r>
            <a:r>
              <a:rPr lang="en-US" altLang="zh-CN" sz="800"/>
              <a:t>Unix System V</a:t>
            </a:r>
            <a:r>
              <a:rPr lang="zh-CN" altLang="en-US" sz="800"/>
              <a:t>版本之后，情况才有了改变。从 此以后，</a:t>
            </a:r>
            <a:r>
              <a:rPr lang="en-US" altLang="zh-CN" sz="800"/>
              <a:t>BSD Unix</a:t>
            </a:r>
            <a:r>
              <a:rPr lang="zh-CN" altLang="en-US" sz="800"/>
              <a:t>和</a:t>
            </a:r>
            <a:r>
              <a:rPr lang="en-US" altLang="zh-CN" sz="800"/>
              <a:t>Unix System V</a:t>
            </a:r>
            <a:r>
              <a:rPr lang="zh-CN" altLang="en-US" sz="800"/>
              <a:t>形成了当今</a:t>
            </a:r>
            <a:r>
              <a:rPr lang="en-US" altLang="zh-CN" sz="800"/>
              <a:t>Unix</a:t>
            </a:r>
            <a:r>
              <a:rPr lang="zh-CN" altLang="en-US" sz="800"/>
              <a:t>的两大主流，现代的</a:t>
            </a:r>
            <a:r>
              <a:rPr lang="en-US" altLang="zh-CN" sz="800"/>
              <a:t>Unix</a:t>
            </a:r>
            <a:r>
              <a:rPr lang="zh-CN" altLang="en-US" sz="800"/>
              <a:t>版本大部分都是 这两个版本的衍生产品。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CFAFFD-5532-475B-A164-4B514BA0E884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/>
              <a:t>1</a:t>
            </a:r>
            <a:r>
              <a:rPr lang="zh-CN" altLang="en-US" sz="800"/>
              <a:t>、</a:t>
            </a:r>
            <a:r>
              <a:rPr lang="en-US" altLang="zh-CN" sz="800"/>
              <a:t>1969</a:t>
            </a:r>
            <a:r>
              <a:rPr lang="zh-CN" altLang="en-US" sz="800"/>
              <a:t>年由</a:t>
            </a:r>
            <a:r>
              <a:rPr lang="en-US" altLang="zh-CN" sz="800"/>
              <a:t>Ken Thompson</a:t>
            </a:r>
            <a:r>
              <a:rPr lang="zh-CN" altLang="en-US" sz="800"/>
              <a:t>在</a:t>
            </a:r>
            <a:r>
              <a:rPr lang="en-US" altLang="zh-CN" sz="800"/>
              <a:t>AT&amp; T</a:t>
            </a:r>
            <a:r>
              <a:rPr lang="zh-CN" altLang="en-US" sz="800"/>
              <a:t>贝尔实验室实现，运行在一台</a:t>
            </a:r>
            <a:r>
              <a:rPr lang="en-US" altLang="zh-CN" sz="800"/>
              <a:t>DEC PDP-7</a:t>
            </a:r>
            <a:r>
              <a:rPr lang="zh-CN" altLang="en-US" sz="800"/>
              <a:t>计算机上，后来</a:t>
            </a:r>
            <a:r>
              <a:rPr lang="en-US" altLang="zh-CN" sz="800"/>
              <a:t>Ken Thompson</a:t>
            </a:r>
            <a:r>
              <a:rPr lang="zh-CN" altLang="en-US" sz="800"/>
              <a:t>和</a:t>
            </a:r>
            <a:r>
              <a:rPr lang="en-US" altLang="zh-CN" sz="800"/>
              <a:t>Dennis Ritchie</a:t>
            </a:r>
            <a:r>
              <a:rPr lang="zh-CN" altLang="en-US" sz="800"/>
              <a:t>使用</a:t>
            </a:r>
            <a:r>
              <a:rPr lang="en-US" altLang="zh-CN" sz="800"/>
              <a:t>C</a:t>
            </a:r>
            <a:r>
              <a:rPr lang="zh-CN" altLang="en-US" sz="800"/>
              <a:t>语言对整个系统进行了再 加工和编写，使得</a:t>
            </a:r>
            <a:r>
              <a:rPr lang="en-US" altLang="zh-CN" sz="800"/>
              <a:t>Unix</a:t>
            </a:r>
            <a:r>
              <a:rPr lang="zh-CN" altLang="en-US" sz="800"/>
              <a:t>能够很容易的移植到其他硬件的计算机上。经</a:t>
            </a:r>
            <a:r>
              <a:rPr lang="en-US" altLang="zh-CN" sz="800"/>
              <a:t>C</a:t>
            </a:r>
            <a:r>
              <a:rPr lang="zh-CN" altLang="en-US" sz="800"/>
              <a:t>语言改版后分发给科研机构和大学。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2</a:t>
            </a:r>
            <a:r>
              <a:rPr lang="zh-CN" altLang="en-US" sz="800"/>
              <a:t>、 </a:t>
            </a:r>
            <a:r>
              <a:rPr lang="en-US" altLang="zh-CN" sz="800"/>
              <a:t>70</a:t>
            </a:r>
            <a:r>
              <a:rPr lang="zh-CN" altLang="en-US" sz="800"/>
              <a:t>年代末，到</a:t>
            </a:r>
            <a:r>
              <a:rPr lang="en-US" altLang="zh-CN" sz="800"/>
              <a:t>Unix V6</a:t>
            </a:r>
            <a:r>
              <a:rPr lang="zh-CN" altLang="en-US" sz="800"/>
              <a:t>版本时，</a:t>
            </a:r>
            <a:r>
              <a:rPr lang="en-US" altLang="zh-CN" sz="800"/>
              <a:t>AT&amp;T</a:t>
            </a:r>
            <a:r>
              <a:rPr lang="zh-CN" altLang="en-US" sz="800"/>
              <a:t>认识到</a:t>
            </a:r>
            <a:r>
              <a:rPr lang="en-US" altLang="zh-CN" sz="800"/>
              <a:t>Unix</a:t>
            </a:r>
            <a:r>
              <a:rPr lang="zh-CN" altLang="en-US" sz="800"/>
              <a:t>的价值，成立了</a:t>
            </a:r>
            <a:r>
              <a:rPr lang="en-US" altLang="zh-CN" sz="800"/>
              <a:t>Unix</a:t>
            </a:r>
            <a:r>
              <a:rPr lang="zh-CN" altLang="en-US" sz="800"/>
              <a:t>系 统实验室，宣布对</a:t>
            </a:r>
            <a:r>
              <a:rPr lang="en-US" altLang="zh-CN" sz="800"/>
              <a:t>unix</a:t>
            </a:r>
            <a:r>
              <a:rPr lang="zh-CN" altLang="en-US" sz="800"/>
              <a:t>产品拥有所有权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3</a:t>
            </a:r>
            <a:r>
              <a:rPr lang="zh-CN" altLang="en-US" sz="800"/>
              <a:t>、加州大学伯克利分校计算机系统研究小组（</a:t>
            </a:r>
            <a:r>
              <a:rPr lang="en-US" altLang="zh-CN" sz="800"/>
              <a:t>CSRG</a:t>
            </a:r>
            <a:r>
              <a:rPr lang="zh-CN" altLang="en-US" sz="800"/>
              <a:t>）对</a:t>
            </a:r>
            <a:r>
              <a:rPr lang="en-US" altLang="zh-CN" sz="800"/>
              <a:t>Unix</a:t>
            </a:r>
            <a:r>
              <a:rPr lang="zh-CN" altLang="en-US" sz="800"/>
              <a:t>进行研究出</a:t>
            </a:r>
            <a:r>
              <a:rPr lang="en-US" altLang="zh-CN" sz="800"/>
              <a:t>BSD Unix</a:t>
            </a:r>
            <a:r>
              <a:rPr lang="zh-CN" altLang="en-US" sz="800"/>
              <a:t>（</a:t>
            </a:r>
            <a:r>
              <a:rPr lang="en-US" altLang="zh-CN" sz="800"/>
              <a:t>ARPNET</a:t>
            </a:r>
            <a:r>
              <a:rPr lang="zh-CN" altLang="en-US" sz="800"/>
              <a:t>最新利用</a:t>
            </a:r>
            <a:r>
              <a:rPr lang="en-US" altLang="zh-CN" sz="800"/>
              <a:t>BSD</a:t>
            </a:r>
            <a:r>
              <a:rPr lang="zh-CN" altLang="en-US" sz="800"/>
              <a:t>实现</a:t>
            </a:r>
            <a:r>
              <a:rPr lang="en-US" altLang="zh-CN" sz="800"/>
              <a:t>TCP/IP</a:t>
            </a:r>
            <a:r>
              <a:rPr lang="zh-CN" altLang="en-US" sz="800"/>
              <a:t>）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4</a:t>
            </a:r>
            <a:r>
              <a:rPr lang="zh-CN" altLang="en-US" sz="800"/>
              <a:t>、</a:t>
            </a:r>
            <a:r>
              <a:rPr lang="en-US" altLang="zh-CN" sz="800"/>
              <a:t>AT&amp;T</a:t>
            </a:r>
            <a:r>
              <a:rPr lang="zh-CN" altLang="en-US" sz="800"/>
              <a:t>和</a:t>
            </a:r>
            <a:r>
              <a:rPr lang="en-US" altLang="zh-CN" sz="800"/>
              <a:t>CSRG</a:t>
            </a:r>
            <a:r>
              <a:rPr lang="zh-CN" altLang="en-US" sz="800"/>
              <a:t>的官司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5</a:t>
            </a:r>
            <a:r>
              <a:rPr lang="zh-CN" altLang="en-US" sz="800"/>
              <a:t>、</a:t>
            </a:r>
            <a:r>
              <a:rPr lang="en-US" altLang="zh-CN" sz="800"/>
              <a:t>AT&amp;T</a:t>
            </a:r>
            <a:r>
              <a:rPr lang="zh-CN" altLang="en-US" sz="800"/>
              <a:t>吸收</a:t>
            </a:r>
            <a:r>
              <a:rPr lang="en-US" altLang="zh-CN" sz="800"/>
              <a:t>BSD Unix</a:t>
            </a:r>
            <a:r>
              <a:rPr lang="zh-CN" altLang="en-US" sz="800"/>
              <a:t>的优点，推出</a:t>
            </a:r>
            <a:r>
              <a:rPr lang="en-US" altLang="zh-CN" sz="800"/>
              <a:t>Unix System V</a:t>
            </a:r>
            <a:r>
              <a:rPr lang="zh-CN" altLang="en-US" sz="800"/>
              <a:t>版本，从此以后，</a:t>
            </a:r>
            <a:r>
              <a:rPr lang="en-US" altLang="zh-CN" sz="800"/>
              <a:t>BSD</a:t>
            </a:r>
            <a:r>
              <a:rPr lang="zh-CN" altLang="en-US" sz="800"/>
              <a:t>（</a:t>
            </a:r>
            <a:r>
              <a:rPr lang="en-US" altLang="zh-CN" sz="800"/>
              <a:t>Berkeley Software Distribution</a:t>
            </a:r>
            <a:r>
              <a:rPr lang="zh-CN" altLang="en-US" sz="800"/>
              <a:t>）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6</a:t>
            </a:r>
            <a:r>
              <a:rPr lang="zh-CN" altLang="en-US" sz="800"/>
              <a:t>、 </a:t>
            </a:r>
            <a:r>
              <a:rPr lang="en-US" altLang="zh-CN" sz="800"/>
              <a:t>Unix</a:t>
            </a:r>
            <a:r>
              <a:rPr lang="zh-CN" altLang="en-US" sz="800"/>
              <a:t>和</a:t>
            </a:r>
            <a:r>
              <a:rPr lang="en-US" altLang="zh-CN" sz="800"/>
              <a:t>Unix System V</a:t>
            </a:r>
            <a:r>
              <a:rPr lang="zh-CN" altLang="en-US" sz="800"/>
              <a:t>形成了当今</a:t>
            </a:r>
            <a:r>
              <a:rPr lang="en-US" altLang="zh-CN" sz="800"/>
              <a:t>Unix</a:t>
            </a:r>
            <a:r>
              <a:rPr lang="zh-CN" altLang="en-US" sz="800"/>
              <a:t>的两大主流，现代的</a:t>
            </a:r>
            <a:r>
              <a:rPr lang="en-US" altLang="zh-CN" sz="800"/>
              <a:t>Unix</a:t>
            </a:r>
            <a:r>
              <a:rPr lang="zh-CN" altLang="en-US" sz="800"/>
              <a:t>版本大部分都是这两个版本的衍生产品。</a:t>
            </a:r>
          </a:p>
          <a:p>
            <a:pPr>
              <a:lnSpc>
                <a:spcPct val="80000"/>
              </a:lnSpc>
            </a:pPr>
            <a:endParaRPr lang="zh-CN" altLang="en-US" sz="800"/>
          </a:p>
          <a:p>
            <a:pPr>
              <a:lnSpc>
                <a:spcPct val="80000"/>
              </a:lnSpc>
            </a:pPr>
            <a:r>
              <a:rPr lang="zh-CN" altLang="en-US" sz="800"/>
              <a:t>　　</a:t>
            </a:r>
            <a:r>
              <a:rPr lang="en-US" altLang="zh-CN" sz="800"/>
              <a:t>Unix</a:t>
            </a:r>
            <a:r>
              <a:rPr lang="zh-CN" altLang="en-US" sz="800"/>
              <a:t>操作系统的历史漫长而曲折，它的第一个版本是</a:t>
            </a:r>
            <a:r>
              <a:rPr lang="en-US" altLang="zh-CN" sz="800" b="1"/>
              <a:t>1969</a:t>
            </a:r>
            <a:r>
              <a:rPr lang="zh-CN" altLang="en-US" sz="800" b="1"/>
              <a:t>年由</a:t>
            </a:r>
            <a:r>
              <a:rPr lang="en-US" altLang="zh-CN" sz="800" b="1"/>
              <a:t>Ken Thompson</a:t>
            </a:r>
            <a:r>
              <a:rPr lang="zh-CN" altLang="en-US" sz="800" b="1"/>
              <a:t>在</a:t>
            </a:r>
            <a:r>
              <a:rPr lang="en-US" altLang="zh-CN" sz="800" b="1"/>
              <a:t>AT&amp; T</a:t>
            </a:r>
            <a:r>
              <a:rPr lang="zh-CN" altLang="en-US" sz="800" b="1"/>
              <a:t>贝尔实验室实现的，运行在一台</a:t>
            </a:r>
            <a:r>
              <a:rPr lang="en-US" altLang="zh-CN" sz="800" b="1"/>
              <a:t>DEC PDP-7</a:t>
            </a:r>
            <a:r>
              <a:rPr lang="zh-CN" altLang="en-US" sz="800" b="1"/>
              <a:t>计算机上</a:t>
            </a:r>
            <a:r>
              <a:rPr lang="zh-CN" altLang="en-US" sz="800"/>
              <a:t>。这个系统非常粗糙，与现代</a:t>
            </a:r>
            <a:r>
              <a:rPr lang="en-US" altLang="zh-CN" sz="800"/>
              <a:t>Unix</a:t>
            </a:r>
            <a:r>
              <a:rPr lang="zh-CN" altLang="en-US" sz="800"/>
              <a:t>相差很远，它只具有操 作系统最基本的一些特性。后来</a:t>
            </a:r>
            <a:r>
              <a:rPr lang="en-US" altLang="zh-CN" sz="800" b="1"/>
              <a:t>Ken Thompson</a:t>
            </a:r>
            <a:r>
              <a:rPr lang="zh-CN" altLang="en-US" sz="800" b="1"/>
              <a:t>和</a:t>
            </a:r>
            <a:r>
              <a:rPr lang="en-US" altLang="zh-CN" sz="800" b="1"/>
              <a:t>Dennis Ritchie</a:t>
            </a:r>
            <a:r>
              <a:rPr lang="zh-CN" altLang="en-US" sz="800" b="1"/>
              <a:t>使用</a:t>
            </a:r>
            <a:r>
              <a:rPr lang="en-US" altLang="zh-CN" sz="800" b="1"/>
              <a:t>C</a:t>
            </a:r>
            <a:r>
              <a:rPr lang="zh-CN" altLang="en-US" sz="800" b="1"/>
              <a:t>语言对整个系统进行了再 加工和编写，使得</a:t>
            </a:r>
            <a:r>
              <a:rPr lang="en-US" altLang="zh-CN" sz="800" b="1"/>
              <a:t>Unix</a:t>
            </a:r>
            <a:r>
              <a:rPr lang="zh-CN" altLang="en-US" sz="800" b="1"/>
              <a:t>能够很容易的移植到其他硬件的计算机上。从那以后，</a:t>
            </a:r>
            <a:r>
              <a:rPr lang="en-US" altLang="zh-CN" sz="800" b="1"/>
              <a:t>Unix</a:t>
            </a:r>
            <a:r>
              <a:rPr lang="zh-CN" altLang="en-US" sz="800" b="1"/>
              <a:t>系统开始了令人瞩目的发展</a:t>
            </a:r>
            <a:r>
              <a:rPr lang="zh-CN" altLang="en-US" sz="800"/>
              <a:t>。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由于此时</a:t>
            </a:r>
            <a:r>
              <a:rPr lang="en-US" altLang="zh-CN" sz="800"/>
              <a:t>AT&amp;T</a:t>
            </a:r>
            <a:r>
              <a:rPr lang="zh-CN" altLang="en-US" sz="800"/>
              <a:t>还没有把</a:t>
            </a:r>
            <a:r>
              <a:rPr lang="en-US" altLang="zh-CN" sz="800"/>
              <a:t>Unix</a:t>
            </a:r>
            <a:r>
              <a:rPr lang="zh-CN" altLang="en-US" sz="800"/>
              <a:t>作为它的正式商品，因此研究人员只是在实验室内部使用并完善它。正 是由于</a:t>
            </a:r>
            <a:r>
              <a:rPr lang="en-US" altLang="zh-CN" sz="800"/>
              <a:t>Unix</a:t>
            </a:r>
            <a:r>
              <a:rPr lang="zh-CN" altLang="en-US" sz="800"/>
              <a:t>是被作为研究项目，其他科研机构和大学的计算机研究人员也希望能得到这个系统，以便进行自己的研究。</a:t>
            </a:r>
            <a:r>
              <a:rPr lang="en-US" altLang="zh-CN" sz="800"/>
              <a:t>A T&amp;T</a:t>
            </a:r>
            <a:r>
              <a:rPr lang="zh-CN" altLang="en-US" sz="800"/>
              <a:t>以分发许可证的方法，对</a:t>
            </a:r>
            <a:r>
              <a:rPr lang="en-US" altLang="zh-CN" sz="800"/>
              <a:t>Unix</a:t>
            </a:r>
            <a:r>
              <a:rPr lang="zh-CN" altLang="en-US" sz="800"/>
              <a:t>仅仅收取很少的费用，大学和研究机构就能获得</a:t>
            </a:r>
            <a:r>
              <a:rPr lang="en-US" altLang="zh-CN" sz="800"/>
              <a:t>Unix</a:t>
            </a:r>
            <a:r>
              <a:rPr lang="zh-CN" altLang="en-US" sz="800"/>
              <a:t>的源代码以进行研 究。</a:t>
            </a:r>
            <a:r>
              <a:rPr lang="en-US" altLang="zh-CN" sz="800"/>
              <a:t>Unix</a:t>
            </a:r>
            <a:r>
              <a:rPr lang="zh-CN" altLang="en-US" sz="800"/>
              <a:t>的源代码被散发到各个大学，一方面使得科研人员能够根据需要改进系统，或者将其移植到其他的硬件环境中去 ，另一方面培养了懂得</a:t>
            </a:r>
            <a:r>
              <a:rPr lang="en-US" altLang="zh-CN" sz="800"/>
              <a:t>Unix</a:t>
            </a:r>
            <a:r>
              <a:rPr lang="zh-CN" altLang="en-US" sz="800"/>
              <a:t>使用和编程的大量的学生，这使得</a:t>
            </a:r>
            <a:r>
              <a:rPr lang="en-US" altLang="zh-CN" sz="800"/>
              <a:t>Unix</a:t>
            </a:r>
            <a:r>
              <a:rPr lang="zh-CN" altLang="en-US" sz="800"/>
              <a:t>的普及更为广泛。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由于操作系统的开发相当困难，只有少数的计算机厂商，如</a:t>
            </a:r>
            <a:r>
              <a:rPr lang="en-US" altLang="zh-CN" sz="800"/>
              <a:t>IBM</a:t>
            </a:r>
            <a:r>
              <a:rPr lang="zh-CN" altLang="en-US" sz="800"/>
              <a:t>、</a:t>
            </a:r>
            <a:r>
              <a:rPr lang="en-US" altLang="zh-CN" sz="800"/>
              <a:t>Digital</a:t>
            </a:r>
            <a:r>
              <a:rPr lang="zh-CN" altLang="en-US" sz="800"/>
              <a:t>等大型公司，才拥有自己的操作 系统，而其他众多生产计算机的硬件厂商则采用别人开发的操作系统。因为</a:t>
            </a:r>
            <a:r>
              <a:rPr lang="en-US" altLang="zh-CN" sz="800"/>
              <a:t>Unix</a:t>
            </a:r>
            <a:r>
              <a:rPr lang="zh-CN" altLang="en-US" sz="800"/>
              <a:t>不需要太多的花费，因此很多厂商就选择 了</a:t>
            </a:r>
            <a:r>
              <a:rPr lang="en-US" altLang="zh-CN" sz="800"/>
              <a:t>Unix</a:t>
            </a:r>
            <a:r>
              <a:rPr lang="zh-CN" altLang="en-US" sz="800"/>
              <a:t>作为他们生产的计算机使用的操作系统。他们把</a:t>
            </a:r>
            <a:r>
              <a:rPr lang="en-US" altLang="zh-CN" sz="800"/>
              <a:t>Unix</a:t>
            </a:r>
            <a:r>
              <a:rPr lang="zh-CN" altLang="en-US" sz="800"/>
              <a:t>移植到自己的硬件环境下，而不必从头开发一个操作系统 。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到了</a:t>
            </a:r>
            <a:r>
              <a:rPr lang="en-US" altLang="zh-CN" sz="800" b="1"/>
              <a:t>70</a:t>
            </a:r>
            <a:r>
              <a:rPr lang="zh-CN" altLang="en-US" sz="800" b="1"/>
              <a:t>年代末，在</a:t>
            </a:r>
            <a:r>
              <a:rPr lang="en-US" altLang="zh-CN" sz="800" b="1"/>
              <a:t>Unix</a:t>
            </a:r>
            <a:r>
              <a:rPr lang="zh-CN" altLang="en-US" sz="800" b="1"/>
              <a:t>发展到了版本</a:t>
            </a:r>
            <a:r>
              <a:rPr lang="en-US" altLang="zh-CN" sz="800" b="1"/>
              <a:t>6</a:t>
            </a:r>
            <a:r>
              <a:rPr lang="zh-CN" altLang="en-US" sz="800" b="1"/>
              <a:t>之后，</a:t>
            </a:r>
            <a:r>
              <a:rPr lang="en-US" altLang="zh-CN" sz="800" b="1"/>
              <a:t>AT&amp;T</a:t>
            </a:r>
            <a:r>
              <a:rPr lang="zh-CN" altLang="en-US" sz="800" b="1"/>
              <a:t>认识到了</a:t>
            </a:r>
            <a:r>
              <a:rPr lang="en-US" altLang="zh-CN" sz="800" b="1"/>
              <a:t>Unix</a:t>
            </a:r>
            <a:r>
              <a:rPr lang="zh-CN" altLang="en-US" sz="800" b="1"/>
              <a:t>的价值，成立了</a:t>
            </a:r>
            <a:r>
              <a:rPr lang="en-US" altLang="zh-CN" sz="800" b="1"/>
              <a:t>Unix</a:t>
            </a:r>
            <a:r>
              <a:rPr lang="zh-CN" altLang="en-US" sz="800" b="1"/>
              <a:t>系 统实验室</a:t>
            </a:r>
            <a:r>
              <a:rPr lang="zh-CN" altLang="en-US" sz="800"/>
              <a:t>（</a:t>
            </a:r>
            <a:r>
              <a:rPr lang="en-US" altLang="zh-CN" sz="800"/>
              <a:t>Unix System Lab,USL</a:t>
            </a:r>
            <a:r>
              <a:rPr lang="zh-CN" altLang="en-US" sz="800"/>
              <a:t>）来继续发展</a:t>
            </a:r>
            <a:r>
              <a:rPr lang="en-US" altLang="zh-CN" sz="800"/>
              <a:t>Unix</a:t>
            </a:r>
            <a:r>
              <a:rPr lang="zh-CN" altLang="en-US" sz="800"/>
              <a:t>。因此</a:t>
            </a:r>
            <a:r>
              <a:rPr lang="en-US" altLang="zh-CN" sz="800"/>
              <a:t>AT&amp;T</a:t>
            </a:r>
            <a:r>
              <a:rPr lang="zh-CN" altLang="en-US" sz="800"/>
              <a:t>一方面继续发展内部使 用的</a:t>
            </a:r>
            <a:r>
              <a:rPr lang="en-US" altLang="zh-CN" sz="800"/>
              <a:t>Unix</a:t>
            </a:r>
            <a:r>
              <a:rPr lang="zh-CN" altLang="en-US" sz="800"/>
              <a:t>版本</a:t>
            </a:r>
            <a:r>
              <a:rPr lang="en-US" altLang="zh-CN" sz="800"/>
              <a:t>7</a:t>
            </a:r>
            <a:r>
              <a:rPr lang="zh-CN" altLang="en-US" sz="800"/>
              <a:t>，一方面由</a:t>
            </a:r>
            <a:r>
              <a:rPr lang="en-US" altLang="zh-CN" sz="800"/>
              <a:t>USL</a:t>
            </a:r>
            <a:r>
              <a:rPr lang="zh-CN" altLang="en-US" sz="800"/>
              <a:t>开发对外正式发行的</a:t>
            </a:r>
            <a:r>
              <a:rPr lang="en-US" altLang="zh-CN" sz="800"/>
              <a:t>Unix</a:t>
            </a:r>
            <a:r>
              <a:rPr lang="zh-CN" altLang="en-US" sz="800"/>
              <a:t>版本，同时</a:t>
            </a:r>
            <a:r>
              <a:rPr lang="en-US" altLang="zh-CN" sz="800"/>
              <a:t>AT&amp;T</a:t>
            </a:r>
            <a:r>
              <a:rPr lang="zh-CN" altLang="en-US" sz="800"/>
              <a:t>也宣布对</a:t>
            </a:r>
            <a:r>
              <a:rPr lang="en-US" altLang="zh-CN" sz="800"/>
              <a:t>Unix</a:t>
            </a:r>
            <a:r>
              <a:rPr lang="zh-CN" altLang="en-US" sz="800"/>
              <a:t>产品拥有 所有权。几乎在同时，加州大学伯克利分校计算机系统研究小组（</a:t>
            </a:r>
            <a:r>
              <a:rPr lang="en-US" altLang="zh-CN" sz="800"/>
              <a:t>CSRG</a:t>
            </a:r>
            <a:r>
              <a:rPr lang="zh-CN" altLang="en-US" sz="800"/>
              <a:t>）使用</a:t>
            </a:r>
            <a:r>
              <a:rPr lang="en-US" altLang="zh-CN" sz="800"/>
              <a:t>Unix</a:t>
            </a:r>
            <a:r>
              <a:rPr lang="zh-CN" altLang="en-US" sz="800"/>
              <a:t>对操作系统进行研究，因此他们的 研究成果就反映在他们使用的</a:t>
            </a:r>
            <a:r>
              <a:rPr lang="en-US" altLang="zh-CN" sz="800"/>
              <a:t>Unix</a:t>
            </a:r>
            <a:r>
              <a:rPr lang="zh-CN" altLang="en-US" sz="800"/>
              <a:t>中。他们对</a:t>
            </a:r>
            <a:r>
              <a:rPr lang="en-US" altLang="zh-CN" sz="800"/>
              <a:t>Unix</a:t>
            </a:r>
            <a:r>
              <a:rPr lang="zh-CN" altLang="en-US" sz="800"/>
              <a:t>的改进相当多，增加了很多当时非常先进的特性，包括更好的内存 管理，快速且健壮的文件系统等，大部分原有的源代码都被重新写过，以支持这些新特性。很多其他</a:t>
            </a:r>
            <a:r>
              <a:rPr lang="en-US" altLang="zh-CN" sz="800"/>
              <a:t>Unix</a:t>
            </a:r>
            <a:r>
              <a:rPr lang="zh-CN" altLang="en-US" sz="800"/>
              <a:t>使用者，包括其 他大学和商业机构，都希望能得到</a:t>
            </a:r>
            <a:r>
              <a:rPr lang="en-US" altLang="zh-CN" sz="800"/>
              <a:t>CSRG</a:t>
            </a:r>
            <a:r>
              <a:rPr lang="zh-CN" altLang="en-US" sz="800"/>
              <a:t>改进的</a:t>
            </a:r>
            <a:r>
              <a:rPr lang="en-US" altLang="zh-CN" sz="800"/>
              <a:t>Unix</a:t>
            </a:r>
            <a:r>
              <a:rPr lang="zh-CN" altLang="en-US" sz="800"/>
              <a:t>系统。因此</a:t>
            </a:r>
            <a:r>
              <a:rPr lang="en-US" altLang="zh-CN" sz="800" b="1"/>
              <a:t>CSRG</a:t>
            </a:r>
            <a:r>
              <a:rPr lang="zh-CN" altLang="en-US" sz="800" b="1"/>
              <a:t>中的研究人员把他们的</a:t>
            </a:r>
            <a:r>
              <a:rPr lang="en-US" altLang="zh-CN" sz="800" b="1"/>
              <a:t>Unix</a:t>
            </a:r>
            <a:r>
              <a:rPr lang="zh-CN" altLang="en-US" sz="800" b="1"/>
              <a:t>组成一个完整 的</a:t>
            </a:r>
            <a:r>
              <a:rPr lang="en-US" altLang="zh-CN" sz="800" b="1"/>
              <a:t>Unix</a:t>
            </a:r>
            <a:r>
              <a:rPr lang="zh-CN" altLang="en-US" sz="800" b="1"/>
              <a:t>系统──</a:t>
            </a:r>
            <a:r>
              <a:rPr lang="en-US" altLang="zh-CN" sz="800" b="1"/>
              <a:t>BSD Unix</a:t>
            </a:r>
            <a:r>
              <a:rPr lang="zh-CN" altLang="en-US" sz="800" b="1"/>
              <a:t>（</a:t>
            </a:r>
            <a:r>
              <a:rPr lang="en-US" altLang="zh-CN" sz="800" b="1"/>
              <a:t>Berkeley Software Distribution</a:t>
            </a:r>
            <a:r>
              <a:rPr lang="zh-CN" altLang="en-US" sz="800" b="1"/>
              <a:t>），向外发行。 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</a:t>
            </a:r>
            <a:r>
              <a:rPr lang="en-US" altLang="zh-CN" sz="800"/>
              <a:t>BSD Unix</a:t>
            </a:r>
            <a:r>
              <a:rPr lang="zh-CN" altLang="en-US" sz="800"/>
              <a:t>在</a:t>
            </a:r>
            <a:r>
              <a:rPr lang="en-US" altLang="zh-CN" sz="800"/>
              <a:t>Unix</a:t>
            </a:r>
            <a:r>
              <a:rPr lang="zh-CN" altLang="en-US" sz="800"/>
              <a:t>的历史发展中具有相当大的影响力，被很多商业厂家采用，成为很多商用</a:t>
            </a:r>
            <a:r>
              <a:rPr lang="en-US" altLang="zh-CN" sz="800"/>
              <a:t>Unix</a:t>
            </a:r>
            <a:r>
              <a:rPr lang="zh-CN" altLang="en-US" sz="800"/>
              <a:t>的基 础</a:t>
            </a:r>
            <a:r>
              <a:rPr lang="en-US" altLang="zh-CN" sz="800"/>
              <a:t>,</a:t>
            </a:r>
            <a:r>
              <a:rPr lang="zh-CN" altLang="en-US" sz="800"/>
              <a:t>而</a:t>
            </a:r>
            <a:r>
              <a:rPr lang="en-US" altLang="zh-CN" sz="800"/>
              <a:t>AT&amp;T</a:t>
            </a:r>
            <a:r>
              <a:rPr lang="zh-CN" altLang="en-US" sz="800"/>
              <a:t>与其同时存在的</a:t>
            </a:r>
            <a:r>
              <a:rPr lang="en-US" altLang="zh-CN" sz="800"/>
              <a:t>Unix</a:t>
            </a:r>
            <a:r>
              <a:rPr lang="zh-CN" altLang="en-US" sz="800"/>
              <a:t>版本的影响就小得多。同时很多研究项目也是以</a:t>
            </a:r>
            <a:r>
              <a:rPr lang="en-US" altLang="zh-CN" sz="800"/>
              <a:t>BSD Unix</a:t>
            </a:r>
            <a:r>
              <a:rPr lang="zh-CN" altLang="en-US" sz="800"/>
              <a:t>为研究系 统，例如美国国防部的项目─</a:t>
            </a:r>
            <a:r>
              <a:rPr lang="en-US" altLang="zh-CN" sz="800"/>
              <a:t>ARPANET</a:t>
            </a:r>
            <a:r>
              <a:rPr lang="zh-CN" altLang="en-US" sz="800"/>
              <a:t>，</a:t>
            </a:r>
            <a:r>
              <a:rPr lang="en-US" altLang="zh-CN" sz="800"/>
              <a:t>ARPANET</a:t>
            </a:r>
            <a:r>
              <a:rPr lang="zh-CN" altLang="en-US" sz="800"/>
              <a:t>今天发展成为了</a:t>
            </a:r>
            <a:r>
              <a:rPr lang="en-US" altLang="zh-CN" sz="800"/>
              <a:t>Internet</a:t>
            </a:r>
            <a:r>
              <a:rPr lang="zh-CN" altLang="en-US" sz="800"/>
              <a:t>，而</a:t>
            </a:r>
            <a:r>
              <a:rPr lang="en-US" altLang="zh-CN" sz="800"/>
              <a:t>BSD Unix</a:t>
            </a:r>
            <a:r>
              <a:rPr lang="zh-CN" altLang="en-US" sz="800"/>
              <a:t>中最 先实现了</a:t>
            </a:r>
            <a:r>
              <a:rPr lang="en-US" altLang="zh-CN" sz="800"/>
              <a:t>TCP/IP</a:t>
            </a:r>
            <a:r>
              <a:rPr lang="zh-CN" altLang="en-US" sz="800"/>
              <a:t>，使</a:t>
            </a:r>
            <a:r>
              <a:rPr lang="en-US" altLang="zh-CN" sz="800"/>
              <a:t>Internet</a:t>
            </a:r>
            <a:r>
              <a:rPr lang="zh-CN" altLang="en-US" sz="800"/>
              <a:t>和</a:t>
            </a:r>
            <a:r>
              <a:rPr lang="en-US" altLang="zh-CN" sz="800"/>
              <a:t>Unix</a:t>
            </a:r>
            <a:r>
              <a:rPr lang="zh-CN" altLang="en-US" sz="800"/>
              <a:t>紧密结合在一起。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　　而</a:t>
            </a:r>
            <a:r>
              <a:rPr lang="en-US" altLang="zh-CN" sz="800"/>
              <a:t>AT&amp;T</a:t>
            </a:r>
            <a:r>
              <a:rPr lang="zh-CN" altLang="en-US" sz="800"/>
              <a:t>的</a:t>
            </a:r>
            <a:r>
              <a:rPr lang="en-US" altLang="zh-CN" sz="800"/>
              <a:t>Unix</a:t>
            </a:r>
            <a:r>
              <a:rPr lang="zh-CN" altLang="en-US" sz="800"/>
              <a:t>系统实验室，同时也在不断改进他们的商用</a:t>
            </a:r>
            <a:r>
              <a:rPr lang="en-US" altLang="zh-CN" sz="800"/>
              <a:t>Unix</a:t>
            </a:r>
            <a:r>
              <a:rPr lang="zh-CN" altLang="en-US" sz="800"/>
              <a:t>版本，直到他们吸收了</a:t>
            </a:r>
            <a:r>
              <a:rPr lang="en-US" altLang="zh-CN" sz="800"/>
              <a:t>BSD Unix</a:t>
            </a:r>
            <a:r>
              <a:rPr lang="zh-CN" altLang="en-US" sz="800"/>
              <a:t>中已有的各种先进特性，并结合其本身的特点，推出了</a:t>
            </a:r>
            <a:r>
              <a:rPr lang="en-US" altLang="zh-CN" sz="800"/>
              <a:t>Unix System V</a:t>
            </a:r>
            <a:r>
              <a:rPr lang="zh-CN" altLang="en-US" sz="800"/>
              <a:t>版本之后，情况才有了改变。从 此以后，</a:t>
            </a:r>
            <a:r>
              <a:rPr lang="en-US" altLang="zh-CN" sz="800"/>
              <a:t>BSD Unix</a:t>
            </a:r>
            <a:r>
              <a:rPr lang="zh-CN" altLang="en-US" sz="800"/>
              <a:t>和</a:t>
            </a:r>
            <a:r>
              <a:rPr lang="en-US" altLang="zh-CN" sz="800"/>
              <a:t>Unix System V</a:t>
            </a:r>
            <a:r>
              <a:rPr lang="zh-CN" altLang="en-US" sz="800"/>
              <a:t>形成了当今</a:t>
            </a:r>
            <a:r>
              <a:rPr lang="en-US" altLang="zh-CN" sz="800"/>
              <a:t>Unix</a:t>
            </a:r>
            <a:r>
              <a:rPr lang="zh-CN" altLang="en-US" sz="800"/>
              <a:t>的两大主流，现代的</a:t>
            </a:r>
            <a:r>
              <a:rPr lang="en-US" altLang="zh-CN" sz="800"/>
              <a:t>Unix</a:t>
            </a:r>
            <a:r>
              <a:rPr lang="zh-CN" altLang="en-US" sz="800"/>
              <a:t>版本大部分都是 这两个版本的衍生产品。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CE88B-3161-4112-AE0E-B5D41851091F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A18369-D796-4556-874C-B23AB5EB14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ECB8C8-D8AB-429C-8F04-9EE566770F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1336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2484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D03C12-679E-4A7D-9B49-248B8E208B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DC0DE6-BC18-4127-9530-3FA7EF3991C8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52BB1B-A4DE-4EAB-93CD-7CCAD4DE7142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9C1C48-2E1F-4438-BFED-944C020305C5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C7493-1501-47F3-90FC-2F900350033C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422E13-58CD-4CFF-B5EB-E778C0114092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3129C1-6A2A-4EC4-97F1-291679DCDA50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D27DF6-CF87-4088-A9E8-DC0ECC762781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6D6186-50BE-472E-800D-7093C008F92E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B62351-BC26-4A0E-818E-15812F091F49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DEA455-AA23-4C0F-BDC9-D6FFAEB1E3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884DB7-F9D9-4B12-BBC2-8F07648F1FC9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088766-9AF0-4139-BE8C-D8195B6FB618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68580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739B4D3-C4E3-42C0-98EC-9EE4773ECA77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68580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643A85D-B2AD-4A97-9ADC-C64E994B1B2A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A69935-5110-458F-8B22-E96AA8EDFB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B51FB1-2FB8-4EB2-89D2-B43289DBB2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8A9B6E-F1ED-48E1-B9D5-4B31422ED4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E666C8-67DA-45CB-9BD3-130005ECC8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442750-020D-4640-A20D-E9F7A056EC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7436EA-2CF7-4F2B-BDDC-6036995BDD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2DA3C7-BC35-40AE-8D14-60E37B91F2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B2934C-2210-4016-B643-E43872F5B7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670F83-CC1C-4503-95A3-4A1D7B7189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1896F45-27BC-44B1-A2BB-30E9EE98E0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9FF9CA-9245-422D-B91A-C6F91604BC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1336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2484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D23BAE-CDB0-4009-8FE0-904B56D196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DC0DE6-BC18-4127-9530-3FA7EF3991C8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52BB1B-A4DE-4EAB-93CD-7CCAD4DE7142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9C1C48-2E1F-4438-BFED-944C020305C5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C7493-1501-47F3-90FC-2F900350033C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422E13-58CD-4CFF-B5EB-E778C0114092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CD6432-D9A4-45A8-ABB0-ABD8B4921B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3129C1-6A2A-4EC4-97F1-291679DCDA50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D27DF6-CF87-4088-A9E8-DC0ECC762781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6D6186-50BE-472E-800D-7093C008F92E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B62351-BC26-4A0E-818E-15812F091F49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884DB7-F9D9-4B12-BBC2-8F07648F1FC9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088766-9AF0-4139-BE8C-D8195B6FB618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68580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739B4D3-C4E3-42C0-98EC-9EE4773ECA77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616BCD-007E-404B-AE80-B275246C512F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BDF664-4D42-4690-BE78-B76E7476448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5E4782-96E5-4BF3-A108-ACB11991C81A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F7DBB-9BC9-4C8E-81F5-45CE449237C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4D22AD-02DA-4B49-AEB4-AB8B5A9F492F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5C333-1366-4828-8996-463A21FBD79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2CB6F9-AE22-423A-BB24-AF49F1EC24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21B034-BA40-4E09-93C2-334F9DE22BA6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8983D-D2FF-422C-90A7-399EF9AB71C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1CF971-A9FE-4332-91F9-5E29B98736F7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C99FA8-2AFD-49DF-A26B-0C8911596B8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C9011E-AB8A-44DA-B250-B3F38CC7141A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455C02-0CDE-4F87-9077-DAA2B29FCBF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36DC9C-DAFF-443E-AE25-78AC62928AFB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16B4B-F7D3-413C-B35A-CE04B11E8DA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3FBDCE-49CC-4E80-BDE9-18512EB24A08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8A08C-04FE-484E-8A51-966F786F968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4D8053-7DA5-45F3-91AC-6D2FB4DB93BD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0E6114-A36F-4749-9A52-5B5489BC91F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B03D20-7078-4A0A-8351-7761FCD1CDBF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9886A-E62C-4451-8D14-8B7B29197FE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F564AF-C71F-47CC-9AE0-D28FF3733C5D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D1422-3620-4F5A-BB88-89A779567D4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DC0DE6-BC18-4127-9530-3FA7EF3991C8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52BB1B-A4DE-4EAB-93CD-7CCAD4DE7142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3CBB04-D7EA-4DFF-9512-3D0245944C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9C1C48-2E1F-4438-BFED-944C020305C5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C7493-1501-47F3-90FC-2F900350033C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422E13-58CD-4CFF-B5EB-E778C0114092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3129C1-6A2A-4EC4-97F1-291679DCDA50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D27DF6-CF87-4088-A9E8-DC0ECC762781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6D6186-50BE-472E-800D-7093C008F92E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B62351-BC26-4A0E-818E-15812F091F49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884DB7-F9D9-4B12-BBC2-8F07648F1FC9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4863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088766-9AF0-4139-BE8C-D8195B6FB618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68580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739B4D3-C4E3-42C0-98EC-9EE4773ECA77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4533AF-64AA-416D-A4DB-2062FDD69D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167FFD-24E8-4582-B95D-AF1FF6B153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A66D99-F5A2-4451-977D-DED3230869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19615A-7738-457F-A23B-77D352BD4F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117435-4C43-46B0-86EB-AA848D98EE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7775D0-105A-42F7-A80B-58805A9FEC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5691EC-F0A0-415B-B7A7-3C08087EDB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47A90A-F258-46C3-A6A5-A1206E5C10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1336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2484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A859DB-69DE-43DB-B6E6-6DE6EEE622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B8B2E2-CD3E-443C-9089-E56118544D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40BE5E-1BF0-4413-AD5E-5B39B4A6AB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84C792-469C-490F-8843-41FF980714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97CF26-CB28-4A1F-9E62-38EF1583B6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FA7AFB-52BD-4204-9AEC-EB8FFFF2BE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9100CB-FF4F-4395-8B40-9A15D4B983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F7B6C2-EF1A-40BE-8C0E-0E7DF43F0E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B0BC0A-B253-4598-961E-4BCD4F0FEB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BA1D39-4683-4BB0-A9CA-7FBE20F396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EF6807-6B38-4A0C-875E-E497A21339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48109B-B7DB-4163-91A0-8B1152F38B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934619-65D3-4500-8785-1393FDE11A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FFEA61-58A8-42F3-9BB9-CD1017BC8C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1336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2484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E53D57-ADF8-46CF-8797-1D4C48A120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A93B8D-AF36-4281-9AFA-C2C10EA98B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9F0A45-D11C-40E2-BCAB-08DE4F9382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AB7FFF-B270-49F0-812C-DE0C1AE7C5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972EA2-2A58-49C9-B3D8-F2D4C8D380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773A43-CCFB-472D-B4DD-500BCBDFA6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40535B-8E5E-4052-9630-2978BE64A1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67F070-325A-462C-8F32-AB6029DE76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D96FA7-D24C-4FF0-8E48-B616F1E972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26BA9A-ACD6-4874-A611-DEA7413A9C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515CD0-4E5D-4134-8C6D-86725CE934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692486-E789-4924-B92E-450123AD61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9DDB62-D0D1-4997-B56A-24139463F0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5EC393-5045-406A-958E-69FE8EE22B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1336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2484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0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2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22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11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2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theme" Target="../theme/theme13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37.xml"/><Relationship Id="rId21" Type="http://schemas.openxmlformats.org/officeDocument/2006/relationships/image" Target="../media/image10.png"/><Relationship Id="rId7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36.xml"/><Relationship Id="rId16" Type="http://schemas.openxmlformats.org/officeDocument/2006/relationships/image" Target="../media/image2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144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14" Type="http://schemas.openxmlformats.org/officeDocument/2006/relationships/image" Target="../media/image1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3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8.xml"/><Relationship Id="rId1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7.xml"/><Relationship Id="rId5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6.xml"/><Relationship Id="rId4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5.xml"/><Relationship Id="rId13" Type="http://schemas.openxmlformats.org/officeDocument/2006/relationships/theme" Target="../theme/theme15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160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164.xml"/><Relationship Id="rId12" Type="http://schemas.openxmlformats.org/officeDocument/2006/relationships/slideLayout" Target="../slideLayouts/slideLayout169.xml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159.xml"/><Relationship Id="rId16" Type="http://schemas.openxmlformats.org/officeDocument/2006/relationships/image" Target="../media/image12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62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167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6.xml"/><Relationship Id="rId14" Type="http://schemas.openxmlformats.org/officeDocument/2006/relationships/image" Target="../media/image1.jpeg"/><Relationship Id="rId22" Type="http://schemas.openxmlformats.org/officeDocument/2006/relationships/image" Target="../media/image10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9" name="Text Box 3"/>
          <p:cNvSpPr txBox="1">
            <a:spLocks noChangeArrowheads="1"/>
          </p:cNvSpPr>
          <p:nvPr/>
        </p:nvSpPr>
        <p:spPr bwMode="auto">
          <a:xfrm>
            <a:off x="5943600" y="6477000"/>
            <a:ext cx="1944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000" b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IOTek Information Tchnology</a:t>
            </a:r>
            <a:endParaRPr lang="en-US" altLang="zh-CN" sz="1000" b="1">
              <a:solidFill>
                <a:schemeClr val="bg2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516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70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FontTx/>
              <a:buNone/>
              <a:defRPr sz="900">
                <a:latin typeface="+mn-lt"/>
                <a:ea typeface="ヒラギノ角ゴ Pro W3" pitchFamily="1" charset="-128"/>
              </a:defRPr>
            </a:lvl1pPr>
          </a:lstStyle>
          <a:p>
            <a:pPr>
              <a:defRPr/>
            </a:pPr>
            <a:fld id="{B7D27691-2D21-4FE7-9131-63334503E8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0790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pic>
        <p:nvPicPr>
          <p:cNvPr id="507909" name="Picture 8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254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290" name="Picture 6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pic>
        <p:nvPicPr>
          <p:cNvPr id="524292" name="Picture 2" descr="speedway_v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429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2429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090" name="Picture 6" descr="IOtek logo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sp>
        <p:nvSpPr>
          <p:cNvPr id="60109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0109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601094" name="Picture 6" descr="pic01c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</p:spPr>
      </p:pic>
      <p:sp>
        <p:nvSpPr>
          <p:cNvPr id="60109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buClrTx/>
              <a:buFontTx/>
              <a:buNone/>
              <a:defRPr sz="1400">
                <a:ea typeface="宋体" pitchFamily="2" charset="-122"/>
              </a:defRPr>
            </a:lvl1pPr>
          </a:lstStyle>
          <a:p>
            <a:fld id="{447EA357-CD40-44ED-9E02-64562C59E2C5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6010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buClrTx/>
              <a:buFontTx/>
              <a:buNone/>
              <a:defRPr sz="14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803" r:id="rId12"/>
    <p:sldLayoutId id="2147483804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9" name="Text Box 3"/>
          <p:cNvSpPr txBox="1">
            <a:spLocks noChangeArrowheads="1"/>
          </p:cNvSpPr>
          <p:nvPr/>
        </p:nvSpPr>
        <p:spPr bwMode="auto">
          <a:xfrm>
            <a:off x="5943600" y="6477000"/>
            <a:ext cx="1944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000" b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IOTek Information Tchnology</a:t>
            </a:r>
            <a:endParaRPr lang="en-US" altLang="zh-CN" sz="1000" b="1">
              <a:solidFill>
                <a:schemeClr val="bg2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516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70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FontTx/>
              <a:buNone/>
              <a:defRPr sz="900">
                <a:latin typeface="+mn-lt"/>
                <a:ea typeface="ヒラギノ角ゴ Pro W3" pitchFamily="1" charset="-128"/>
              </a:defRPr>
            </a:lvl1pPr>
          </a:lstStyle>
          <a:p>
            <a:pPr>
              <a:defRPr/>
            </a:pPr>
            <a:fld id="{4A2A2E36-F92E-420B-A92C-440EC4F452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0314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pic>
        <p:nvPicPr>
          <p:cNvPr id="603141" name="Picture 8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254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pic>
        <p:nvPicPr>
          <p:cNvPr id="603143" name="Picture 7" descr="pic01c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100" name="Picture 12" descr="WW copy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289425" y="3209925"/>
            <a:ext cx="4854575" cy="3648075"/>
          </a:xfrm>
          <a:prstGeom prst="rect">
            <a:avLst/>
          </a:prstGeom>
          <a:noFill/>
        </p:spPr>
      </p:pic>
      <p:pic>
        <p:nvPicPr>
          <p:cNvPr id="601090" name="Picture 6" descr="IOtek logo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defRPr/>
            </a:pPr>
            <a:endParaRPr lang="zh-CN" altLang="en-US" b="0">
              <a:latin typeface="Arial" pitchFamily="34" charset="0"/>
              <a:ea typeface="+mn-ea"/>
            </a:endParaRPr>
          </a:p>
        </p:txBody>
      </p:sp>
      <p:sp>
        <p:nvSpPr>
          <p:cNvPr id="60109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0109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0109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0">
                <a:latin typeface="+mn-lt"/>
              </a:defRPr>
            </a:lvl1pPr>
          </a:lstStyle>
          <a:p>
            <a:fld id="{FD6868A8-AA9A-45AD-B483-41C49997A688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6010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fld id="{B7D27691-2D21-4FE7-9131-63334503E83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9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0">
                <a:latin typeface="Times New Roman" pitchFamily="18" charset="0"/>
              </a:defRPr>
            </a:lvl1pPr>
          </a:lstStyle>
          <a:p>
            <a:fld id="{F2D4D653-36A9-447B-BA2F-4D73B4408B6A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619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latin typeface="Times New Roman" pitchFamily="18" charset="0"/>
              </a:defRPr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619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latin typeface="Times New Roman" pitchFamily="18" charset="0"/>
              </a:defRPr>
            </a:lvl1pPr>
          </a:lstStyle>
          <a:p>
            <a:fld id="{EF26119B-2ABE-4DCD-80DF-EF7F5892EA4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19527" name="AutoShape 7"/>
          <p:cNvSpPr>
            <a:spLocks noChangeArrowheads="1"/>
          </p:cNvSpPr>
          <p:nvPr/>
        </p:nvSpPr>
        <p:spPr bwMode="auto">
          <a:xfrm>
            <a:off x="722313" y="1781175"/>
            <a:ext cx="7810500" cy="4311650"/>
          </a:xfrm>
          <a:prstGeom prst="roundRect">
            <a:avLst>
              <a:gd name="adj" fmla="val 370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static void Main(string[</a:t>
            </a:r>
            <a:r>
              <a:rPr lang="en-US" altLang="zh-CN">
                <a:latin typeface="Arial" pitchFamily="34" charset="0"/>
              </a:rPr>
              <a:t> </a:t>
            </a:r>
            <a:r>
              <a:rPr lang="en-US" altLang="en-US" noProof="1">
                <a:latin typeface="Arial" pitchFamily="34" charset="0"/>
              </a:rPr>
              <a:t>] args)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{        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Console.WriteLine("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请输入一个字符串</a:t>
            </a:r>
            <a:r>
              <a:rPr lang="zh-CN" altLang="en-US" noProof="1">
                <a:latin typeface="Arial" pitchFamily="34" charset="0"/>
              </a:rPr>
              <a:t>："); // 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输入提示</a:t>
            </a:r>
            <a:endParaRPr lang="zh-CN" altLang="en-US">
              <a:latin typeface="Arial" pitchFamily="34" charset="0"/>
              <a:ea typeface="黑体" pitchFamily="49" charset="-122"/>
            </a:endParaRPr>
          </a:p>
          <a:p>
            <a:pPr algn="l">
              <a:spcBef>
                <a:spcPct val="0"/>
              </a:spcBef>
            </a:pPr>
            <a:endParaRPr lang="zh-CN" altLang="en-US" noProof="1"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zh-CN" altLang="en-US" noProof="1">
                <a:latin typeface="Arial" pitchFamily="34" charset="0"/>
              </a:rPr>
              <a:t>        // 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从控制台读入字符串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string </a:t>
            </a:r>
            <a:r>
              <a:rPr lang="en-US" altLang="zh-CN">
                <a:latin typeface="Arial" pitchFamily="34" charset="0"/>
              </a:rPr>
              <a:t>line</a:t>
            </a:r>
            <a:r>
              <a:rPr lang="en-US" altLang="en-US" noProof="1">
                <a:latin typeface="Arial" pitchFamily="34" charset="0"/>
              </a:rPr>
              <a:t> = Console.ReadLine();</a:t>
            </a:r>
          </a:p>
          <a:p>
            <a:pPr algn="l">
              <a:spcBef>
                <a:spcPct val="0"/>
              </a:spcBef>
            </a:pPr>
            <a:endParaRPr lang="en-US" altLang="en-US" noProof="1"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// 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循环输出字符串中的字符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foreach (char c in </a:t>
            </a:r>
            <a:r>
              <a:rPr lang="en-US" altLang="zh-CN">
                <a:latin typeface="Arial" pitchFamily="34" charset="0"/>
              </a:rPr>
              <a:t>line</a:t>
            </a:r>
            <a:r>
              <a:rPr lang="en-US" altLang="en-US" noProof="1">
                <a:latin typeface="Arial" pitchFamily="34" charset="0"/>
              </a:rPr>
              <a:t>)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{</a:t>
            </a:r>
          </a:p>
          <a:p>
            <a:pPr algn="l">
              <a:spcBef>
                <a:spcPct val="0"/>
              </a:spcBef>
            </a:pPr>
            <a:r>
              <a:rPr lang="en-US" altLang="zh-CN" noProof="1">
                <a:latin typeface="Arial" pitchFamily="34" charset="0"/>
              </a:rPr>
              <a:t>　</a:t>
            </a:r>
            <a:r>
              <a:rPr lang="en-US" altLang="en-US" noProof="1">
                <a:latin typeface="Arial" pitchFamily="34" charset="0"/>
              </a:rPr>
              <a:t>             Console.WriteLine(c);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}              </a:t>
            </a:r>
          </a:p>
          <a:p>
            <a:pPr algn="l">
              <a:spcBef>
                <a:spcPct val="0"/>
              </a:spcBef>
            </a:pPr>
            <a:endParaRPr lang="en-US" altLang="en-US" noProof="1"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Console.ReadLine();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}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619528" name="AutoShape 8"/>
          <p:cNvSpPr>
            <a:spLocks noChangeArrowheads="1"/>
          </p:cNvSpPr>
          <p:nvPr/>
        </p:nvSpPr>
        <p:spPr bwMode="auto">
          <a:xfrm>
            <a:off x="722313" y="1781175"/>
            <a:ext cx="7810500" cy="4311650"/>
          </a:xfrm>
          <a:prstGeom prst="roundRect">
            <a:avLst>
              <a:gd name="adj" fmla="val 370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static void Main(string[</a:t>
            </a:r>
            <a:r>
              <a:rPr lang="en-US" altLang="zh-CN">
                <a:latin typeface="Arial" pitchFamily="34" charset="0"/>
              </a:rPr>
              <a:t> </a:t>
            </a:r>
            <a:r>
              <a:rPr lang="en-US" altLang="en-US" noProof="1">
                <a:latin typeface="Arial" pitchFamily="34" charset="0"/>
              </a:rPr>
              <a:t>] args)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{        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Console.WriteLine("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请输入一个字符串</a:t>
            </a:r>
            <a:r>
              <a:rPr lang="zh-CN" altLang="en-US" noProof="1">
                <a:latin typeface="Arial" pitchFamily="34" charset="0"/>
              </a:rPr>
              <a:t>："); // 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输入提示</a:t>
            </a:r>
            <a:endParaRPr lang="zh-CN" altLang="en-US">
              <a:latin typeface="Arial" pitchFamily="34" charset="0"/>
              <a:ea typeface="黑体" pitchFamily="49" charset="-122"/>
            </a:endParaRPr>
          </a:p>
          <a:p>
            <a:pPr algn="l">
              <a:spcBef>
                <a:spcPct val="0"/>
              </a:spcBef>
            </a:pPr>
            <a:endParaRPr lang="zh-CN" altLang="en-US" noProof="1"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zh-CN" altLang="en-US" noProof="1">
                <a:latin typeface="Arial" pitchFamily="34" charset="0"/>
              </a:rPr>
              <a:t>        // 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从控制台读入字符串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string </a:t>
            </a:r>
            <a:r>
              <a:rPr lang="en-US" altLang="zh-CN">
                <a:latin typeface="Arial" pitchFamily="34" charset="0"/>
              </a:rPr>
              <a:t>line</a:t>
            </a:r>
            <a:r>
              <a:rPr lang="en-US" altLang="en-US" noProof="1">
                <a:latin typeface="Arial" pitchFamily="34" charset="0"/>
              </a:rPr>
              <a:t> = Console.ReadLine();</a:t>
            </a:r>
          </a:p>
          <a:p>
            <a:pPr algn="l">
              <a:spcBef>
                <a:spcPct val="0"/>
              </a:spcBef>
            </a:pPr>
            <a:endParaRPr lang="en-US" altLang="en-US" noProof="1"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// 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循环输出字符串中的字符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foreach (char c in </a:t>
            </a:r>
            <a:r>
              <a:rPr lang="en-US" altLang="zh-CN">
                <a:latin typeface="Arial" pitchFamily="34" charset="0"/>
              </a:rPr>
              <a:t>line</a:t>
            </a:r>
            <a:r>
              <a:rPr lang="en-US" altLang="en-US" noProof="1">
                <a:latin typeface="Arial" pitchFamily="34" charset="0"/>
              </a:rPr>
              <a:t>)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{</a:t>
            </a:r>
          </a:p>
          <a:p>
            <a:pPr algn="l">
              <a:spcBef>
                <a:spcPct val="0"/>
              </a:spcBef>
            </a:pPr>
            <a:r>
              <a:rPr lang="en-US" altLang="zh-CN" noProof="1">
                <a:latin typeface="Arial" pitchFamily="34" charset="0"/>
              </a:rPr>
              <a:t>　</a:t>
            </a:r>
            <a:r>
              <a:rPr lang="en-US" altLang="en-US" noProof="1">
                <a:latin typeface="Arial" pitchFamily="34" charset="0"/>
              </a:rPr>
              <a:t>             Console.WriteLine(c);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}              </a:t>
            </a:r>
          </a:p>
          <a:p>
            <a:pPr algn="l">
              <a:spcBef>
                <a:spcPct val="0"/>
              </a:spcBef>
            </a:pPr>
            <a:endParaRPr lang="en-US" altLang="en-US" noProof="1"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Console.ReadLine();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}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619529" name="Rectangle 9"/>
          <p:cNvSpPr>
            <a:spLocks noChangeArrowheads="1"/>
          </p:cNvSpPr>
          <p:nvPr/>
        </p:nvSpPr>
        <p:spPr bwMode="auto">
          <a:xfrm>
            <a:off x="1258888" y="3716338"/>
            <a:ext cx="3382962" cy="1512887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530" name="AutoShape 10"/>
          <p:cNvSpPr>
            <a:spLocks noChangeArrowheads="1"/>
          </p:cNvSpPr>
          <p:nvPr/>
        </p:nvSpPr>
        <p:spPr bwMode="auto">
          <a:xfrm>
            <a:off x="5148263" y="3933825"/>
            <a:ext cx="2089150" cy="1016000"/>
          </a:xfrm>
          <a:prstGeom prst="roundRect">
            <a:avLst>
              <a:gd name="adj" fmla="val 11093"/>
            </a:avLst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>
                <a:latin typeface="Arial" pitchFamily="34" charset="0"/>
                <a:ea typeface="黑体" pitchFamily="49" charset="-122"/>
              </a:rPr>
              <a:t>依次循环字符串中的每个字符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9" grpId="0" animBg="1"/>
      <p:bldP spid="619530" grpId="0" animBg="1"/>
    </p:bld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332" name="Picture 20" descr="图片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292600" y="3213100"/>
            <a:ext cx="4851400" cy="3644900"/>
          </a:xfrm>
          <a:prstGeom prst="rect">
            <a:avLst/>
          </a:prstGeom>
          <a:noFill/>
        </p:spPr>
      </p:pic>
      <p:sp>
        <p:nvSpPr>
          <p:cNvPr id="39731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9731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9731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3973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7D27691-2D21-4FE7-9131-63334503E83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97336" name="Picture 24" descr="LOGO1副本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380288" y="44450"/>
            <a:ext cx="1692275" cy="676275"/>
          </a:xfrm>
          <a:prstGeom prst="rect">
            <a:avLst/>
          </a:prstGeom>
          <a:noFill/>
        </p:spPr>
      </p:pic>
      <p:pic>
        <p:nvPicPr>
          <p:cNvPr id="397338" name="Picture 26" descr="图片2副本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688975"/>
            <a:ext cx="9148763" cy="2921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rgbClr val="0033CC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954" name="Picture 2" descr="speedway_v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2547" name="Text Box 3"/>
          <p:cNvSpPr txBox="1">
            <a:spLocks noChangeArrowheads="1"/>
          </p:cNvSpPr>
          <p:nvPr/>
        </p:nvSpPr>
        <p:spPr bwMode="auto">
          <a:xfrm>
            <a:off x="5943600" y="6477000"/>
            <a:ext cx="1944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000" b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IOTek Information Tchnology</a:t>
            </a:r>
            <a:endParaRPr lang="en-US" altLang="zh-CN" sz="1000" b="1">
              <a:solidFill>
                <a:schemeClr val="bg2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3254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sp>
        <p:nvSpPr>
          <p:cNvPr id="11325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70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FontTx/>
              <a:buNone/>
              <a:defRPr sz="900">
                <a:latin typeface="+mn-lt"/>
                <a:ea typeface="ヒラギノ角ゴ Pro W3" pitchFamily="1" charset="-128"/>
              </a:defRPr>
            </a:lvl1pPr>
          </a:lstStyle>
          <a:p>
            <a:pPr>
              <a:defRPr/>
            </a:pPr>
            <a:fld id="{61F05AD6-6FD9-4B4B-A1EA-0538F87E8B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0995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0995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509960" name="Picture 8" descr="IOtek 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978" name="Picture 8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pic>
        <p:nvPicPr>
          <p:cNvPr id="510980" name="Picture 2" descr="speedway_v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098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02" name="Picture 6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pic>
        <p:nvPicPr>
          <p:cNvPr id="512004" name="Picture 2" descr="speedway_v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0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00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098" name="Picture 2" descr="speedway_v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2547" name="Text Box 3"/>
          <p:cNvSpPr txBox="1">
            <a:spLocks noChangeArrowheads="1"/>
          </p:cNvSpPr>
          <p:nvPr/>
        </p:nvSpPr>
        <p:spPr bwMode="auto">
          <a:xfrm>
            <a:off x="5943600" y="6477000"/>
            <a:ext cx="1944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000" b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IOTek Information Tchnology</a:t>
            </a:r>
            <a:endParaRPr lang="en-US" altLang="zh-CN" sz="1000" b="1">
              <a:solidFill>
                <a:schemeClr val="bg2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3254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sp>
        <p:nvSpPr>
          <p:cNvPr id="11325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70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FontTx/>
              <a:buNone/>
              <a:defRPr sz="900">
                <a:latin typeface="+mn-lt"/>
                <a:ea typeface="ヒラギノ角ゴ Pro W3" pitchFamily="1" charset="-128"/>
              </a:defRPr>
            </a:lvl1pPr>
          </a:lstStyle>
          <a:p>
            <a:pPr>
              <a:defRPr/>
            </a:pPr>
            <a:fld id="{575A3678-04D1-46F4-ABA3-146FC0BB1C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6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61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516104" name="Picture 8" descr="IOtek 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122" name="Picture 8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pic>
        <p:nvPicPr>
          <p:cNvPr id="517124" name="Picture 2" descr="speedway_v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7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146" name="Picture 6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pic>
        <p:nvPicPr>
          <p:cNvPr id="518148" name="Picture 2" descr="speedway_v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814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815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42" name="Picture 2" descr="speedway_v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2547" name="Text Box 3"/>
          <p:cNvSpPr txBox="1">
            <a:spLocks noChangeArrowheads="1"/>
          </p:cNvSpPr>
          <p:nvPr/>
        </p:nvSpPr>
        <p:spPr bwMode="auto">
          <a:xfrm>
            <a:off x="5943600" y="6477000"/>
            <a:ext cx="1944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000" b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IOTek Information Tchnology</a:t>
            </a:r>
            <a:endParaRPr lang="en-US" altLang="zh-CN" sz="1000" b="1">
              <a:solidFill>
                <a:schemeClr val="bg2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3254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sp>
        <p:nvSpPr>
          <p:cNvPr id="11325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70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FontTx/>
              <a:buNone/>
              <a:defRPr sz="900">
                <a:latin typeface="+mn-lt"/>
                <a:ea typeface="ヒラギノ角ゴ Pro W3" pitchFamily="1" charset="-128"/>
              </a:defRPr>
            </a:lvl1pPr>
          </a:lstStyle>
          <a:p>
            <a:pPr>
              <a:defRPr/>
            </a:pPr>
            <a:fld id="{4AE3F946-DF2F-4496-9494-C014C495E6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2224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2224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522248" name="Picture 8" descr="IOtek 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266" name="Picture 8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pic>
        <p:nvPicPr>
          <p:cNvPr id="523268" name="Picture 2" descr="speedway_v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326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9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上章回</a:t>
            </a:r>
            <a:r>
              <a:rPr lang="zh-CN" altLang="en-US" dirty="0"/>
              <a:t>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设备驱动的简介，以及分类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字符设备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块设备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网络接口</a:t>
            </a:r>
            <a:endParaRPr lang="en-US" altLang="zh-CN" dirty="0"/>
          </a:p>
          <a:p>
            <a:r>
              <a:rPr lang="zh-CN" altLang="en-US" dirty="0" smtClean="0"/>
              <a:t>模块的应用</a:t>
            </a:r>
            <a:endParaRPr lang="en-US" altLang="zh-CN" dirty="0" smtClean="0"/>
          </a:p>
          <a:p>
            <a:pPr lvl="1"/>
            <a:r>
              <a:rPr lang="zh-CN" altLang="en-US" dirty="0"/>
              <a:t>如何编写模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pPr lvl="1"/>
            <a:r>
              <a:rPr lang="zh-CN" altLang="en-US" dirty="0"/>
              <a:t>模</a:t>
            </a:r>
            <a:r>
              <a:rPr lang="zh-CN" altLang="en-US" dirty="0" smtClean="0"/>
              <a:t>块相关的宏</a:t>
            </a:r>
            <a:endParaRPr lang="en-US" altLang="zh-CN" dirty="0" smtClean="0"/>
          </a:p>
          <a:p>
            <a:pPr lvl="1"/>
            <a:r>
              <a:rPr lang="zh-CN" altLang="en-US" dirty="0"/>
              <a:t>模块和应用程序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lvl="1"/>
            <a:r>
              <a:rPr lang="zh-CN" altLang="en-US" dirty="0"/>
              <a:t>编译和装</a:t>
            </a:r>
            <a:r>
              <a:rPr lang="zh-CN" altLang="en-US" dirty="0" smtClean="0"/>
              <a:t>载内核模块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2-1 </a:t>
            </a:r>
            <a:r>
              <a:rPr lang="zh-CN" altLang="en-US" dirty="0" smtClean="0"/>
              <a:t>字符设备驱动程序基本结构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Blip>
                <a:blip r:embed="rId2"/>
              </a:buBlip>
            </a:pPr>
            <a:r>
              <a:rPr lang="zh-CN" altLang="en-US" sz="2800" dirty="0" smtClean="0"/>
              <a:t>动态分配主设备号：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928662" y="2421699"/>
            <a:ext cx="7929618" cy="1815870"/>
          </a:xfrm>
          <a:prstGeom prst="horizontalScroll">
            <a:avLst/>
          </a:prstGeom>
          <a:gradFill flip="none" rotWithShape="1">
            <a:gsLst>
              <a:gs pos="5000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altLang="zh-CN" sz="1800" b="1" dirty="0" smtClean="0">
                <a:latin typeface="Arial Narrow" pitchFamily="34" charset="0"/>
              </a:rPr>
              <a:t>#include &lt;</a:t>
            </a:r>
            <a:r>
              <a:rPr lang="en-US" altLang="zh-CN" sz="1800" b="1" dirty="0" err="1" smtClean="0">
                <a:latin typeface="Arial Narrow" pitchFamily="34" charset="0"/>
              </a:rPr>
              <a:t>linux</a:t>
            </a:r>
            <a:r>
              <a:rPr lang="en-US" altLang="zh-CN" sz="1800" b="1" dirty="0" smtClean="0">
                <a:latin typeface="Arial Narrow" pitchFamily="34" charset="0"/>
              </a:rPr>
              <a:t>/</a:t>
            </a:r>
            <a:r>
              <a:rPr lang="en-US" altLang="zh-CN" sz="1800" b="1" dirty="0" err="1" smtClean="0">
                <a:latin typeface="Arial Narrow" pitchFamily="34" charset="0"/>
              </a:rPr>
              <a:t>fs.h</a:t>
            </a:r>
            <a:r>
              <a:rPr lang="en-US" altLang="zh-CN" sz="1800" b="1" dirty="0" smtClean="0">
                <a:latin typeface="Arial Narrow" pitchFamily="34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1800" b="1" dirty="0" err="1" smtClean="0">
                <a:latin typeface="Arial Narrow" pitchFamily="34" charset="0"/>
              </a:rPr>
              <a:t>int</a:t>
            </a:r>
            <a:r>
              <a:rPr lang="en-US" altLang="zh-CN" sz="1800" b="1" dirty="0" smtClean="0">
                <a:latin typeface="Arial Narrow" pitchFamily="34" charset="0"/>
              </a:rPr>
              <a:t>  </a:t>
            </a:r>
            <a:r>
              <a:rPr lang="en-US" altLang="zh-CN" sz="1800" b="1" dirty="0" err="1" smtClean="0">
                <a:latin typeface="Arial Narrow" pitchFamily="34" charset="0"/>
              </a:rPr>
              <a:t>alloc_chrdev_resion</a:t>
            </a:r>
            <a:r>
              <a:rPr lang="en-US" altLang="zh-CN" sz="1800" b="1" dirty="0" smtClean="0">
                <a:latin typeface="Arial Narrow" pitchFamily="34" charset="0"/>
              </a:rPr>
              <a:t>(</a:t>
            </a:r>
            <a:r>
              <a:rPr lang="en-US" altLang="zh-CN" sz="1800" b="1" dirty="0" err="1" smtClean="0">
                <a:latin typeface="Arial Narrow" pitchFamily="34" charset="0"/>
              </a:rPr>
              <a:t>dev_t</a:t>
            </a:r>
            <a:r>
              <a:rPr lang="en-US" altLang="zh-CN" sz="1800" b="1" dirty="0" smtClean="0">
                <a:latin typeface="Arial Narrow" pitchFamily="34" charset="0"/>
              </a:rPr>
              <a:t> *dev</a:t>
            </a:r>
            <a:r>
              <a:rPr lang="zh-CN" altLang="en-US" sz="1800" b="1" dirty="0" smtClean="0">
                <a:latin typeface="Arial Narrow" pitchFamily="34" charset="0"/>
              </a:rPr>
              <a:t>，</a:t>
            </a:r>
            <a:r>
              <a:rPr lang="en-US" altLang="zh-CN" sz="1800" b="1" dirty="0" smtClean="0">
                <a:latin typeface="Arial Narrow" pitchFamily="34" charset="0"/>
              </a:rPr>
              <a:t>unsigned </a:t>
            </a:r>
            <a:r>
              <a:rPr lang="en-US" altLang="zh-CN" sz="1800" b="1" dirty="0" err="1" smtClean="0">
                <a:latin typeface="Arial Narrow" pitchFamily="34" charset="0"/>
              </a:rPr>
              <a:t>int</a:t>
            </a:r>
            <a:r>
              <a:rPr lang="en-US" altLang="zh-CN" sz="1800" b="1" dirty="0" smtClean="0">
                <a:latin typeface="Arial Narrow" pitchFamily="34" charset="0"/>
              </a:rPr>
              <a:t> </a:t>
            </a:r>
            <a:r>
              <a:rPr lang="en-US" altLang="zh-CN" sz="1800" b="1" dirty="0" err="1" smtClean="0">
                <a:latin typeface="Arial Narrow" pitchFamily="34" charset="0"/>
              </a:rPr>
              <a:t>firstminor</a:t>
            </a:r>
            <a:r>
              <a:rPr lang="zh-CN" altLang="en-US" sz="1800" b="1" dirty="0" smtClean="0">
                <a:latin typeface="Arial Narrow" pitchFamily="34" charset="0"/>
              </a:rPr>
              <a:t>，            </a:t>
            </a:r>
          </a:p>
          <a:p>
            <a:pPr>
              <a:buFontTx/>
              <a:buNone/>
            </a:pPr>
            <a:r>
              <a:rPr lang="en-US" altLang="zh-CN" sz="1800" b="1" dirty="0" smtClean="0">
                <a:latin typeface="Arial Narrow" pitchFamily="34" charset="0"/>
              </a:rPr>
              <a:t>                                      unsigned </a:t>
            </a:r>
            <a:r>
              <a:rPr lang="en-US" altLang="zh-CN" sz="1800" b="1" dirty="0" err="1" smtClean="0">
                <a:latin typeface="Arial Narrow" pitchFamily="34" charset="0"/>
              </a:rPr>
              <a:t>int</a:t>
            </a:r>
            <a:r>
              <a:rPr lang="en-US" altLang="zh-CN" sz="1800" b="1" dirty="0" smtClean="0">
                <a:latin typeface="Arial Narrow" pitchFamily="34" charset="0"/>
              </a:rPr>
              <a:t> count</a:t>
            </a:r>
            <a:r>
              <a:rPr lang="zh-CN" altLang="en-US" sz="1800" b="1" dirty="0" smtClean="0">
                <a:latin typeface="Arial Narrow" pitchFamily="34" charset="0"/>
              </a:rPr>
              <a:t>，</a:t>
            </a:r>
            <a:r>
              <a:rPr lang="en-US" altLang="zh-CN" sz="1800" b="1" dirty="0" smtClean="0">
                <a:latin typeface="Arial Narrow" pitchFamily="34" charset="0"/>
              </a:rPr>
              <a:t>char *name)</a:t>
            </a:r>
            <a:r>
              <a:rPr lang="zh-CN" altLang="en-US" sz="1800" b="1" dirty="0" smtClean="0">
                <a:latin typeface="Arial Narrow" pitchFamily="34" charset="0"/>
              </a:rPr>
              <a:t>；</a:t>
            </a:r>
            <a:endParaRPr lang="en-US" altLang="zh-CN" sz="1800" b="1" dirty="0" smtClean="0">
              <a:latin typeface="Arial Narrow" pitchFamily="34" charset="0"/>
            </a:endParaRPr>
          </a:p>
          <a:p>
            <a:pPr>
              <a:buFontTx/>
              <a:buNone/>
            </a:pPr>
            <a:endParaRPr lang="zh-CN" altLang="en-US" sz="1800" b="1" dirty="0">
              <a:latin typeface="Arial Narrow" pitchFamily="34" charset="0"/>
            </a:endParaRPr>
          </a:p>
        </p:txBody>
      </p:sp>
      <p:sp>
        <p:nvSpPr>
          <p:cNvPr id="8" name="矩形标注 7"/>
          <p:cNvSpPr/>
          <p:nvPr/>
        </p:nvSpPr>
        <p:spPr bwMode="auto">
          <a:xfrm>
            <a:off x="4857752" y="2282603"/>
            <a:ext cx="2000264" cy="369332"/>
          </a:xfrm>
          <a:prstGeom prst="wedgeRectCallout">
            <a:avLst>
              <a:gd name="adj1" fmla="val -88349"/>
              <a:gd name="adj2" fmla="val 142488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fontAlgn="base" hangingPunct="1">
              <a:spcBef>
                <a:spcPct val="50000"/>
              </a:spcBef>
              <a:buClrTx/>
            </a:pPr>
            <a:r>
              <a:rPr lang="zh-CN" altLang="en-US" sz="1800" dirty="0" smtClean="0"/>
              <a:t>输出的设备号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6015054" y="3997115"/>
            <a:ext cx="2200284" cy="646331"/>
          </a:xfrm>
          <a:prstGeom prst="wedgeRectCallout">
            <a:avLst>
              <a:gd name="adj1" fmla="val -36178"/>
              <a:gd name="adj2" fmla="val -172567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fontAlgn="base" hangingPunct="1">
              <a:spcBef>
                <a:spcPct val="50000"/>
              </a:spcBef>
              <a:buClrTx/>
            </a:pPr>
            <a:r>
              <a:rPr lang="zh-CN" altLang="en-US" sz="1800" dirty="0" smtClean="0"/>
              <a:t>要使用的被请求的第一个次设备号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357554" y="2925545"/>
            <a:ext cx="1000132" cy="357190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4500562" y="2925545"/>
            <a:ext cx="2214578" cy="408623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9" dur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2" dur="1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2-1 </a:t>
            </a:r>
            <a:r>
              <a:rPr lang="zh-CN" altLang="en-US" dirty="0" smtClean="0"/>
              <a:t>字符设备驱动程序基本结构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释放设备号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785786" y="2285992"/>
            <a:ext cx="7286676" cy="1042898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dirty="0">
                <a:solidFill>
                  <a:schemeClr val="tx1"/>
                </a:solidFill>
                <a:latin typeface="Arial Narrow" pitchFamily="34" charset="0"/>
                <a:ea typeface="宋体" pitchFamily="2" charset="-122"/>
              </a:rPr>
              <a:t>v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oid </a:t>
            </a:r>
            <a:r>
              <a:rPr kumimoji="0" lang="en-US" altLang="zh-CN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 </a:t>
            </a:r>
            <a:r>
              <a:rPr kumimoji="0" lang="en-US" altLang="zh-CN" sz="18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unregister_chrdev_region</a:t>
            </a:r>
            <a:r>
              <a:rPr kumimoji="0" lang="en-US" altLang="zh-CN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(</a:t>
            </a:r>
            <a:r>
              <a:rPr kumimoji="0" lang="en-US" altLang="zh-CN" sz="18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dev_t</a:t>
            </a:r>
            <a:r>
              <a:rPr kumimoji="0" lang="en-US" altLang="zh-CN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 first, unsigned </a:t>
            </a:r>
            <a:r>
              <a:rPr kumimoji="0" lang="en-US" altLang="zh-CN" sz="18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int</a:t>
            </a:r>
            <a:r>
              <a:rPr kumimoji="0" lang="en-US" altLang="zh-CN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 count);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2857488" y="4214818"/>
            <a:ext cx="2000264" cy="646331"/>
          </a:xfrm>
          <a:prstGeom prst="wedgeRectCallout">
            <a:avLst>
              <a:gd name="adj1" fmla="val -78503"/>
              <a:gd name="adj2" fmla="val -261805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b="1" dirty="0">
                <a:latin typeface="Arial Narrow" pitchFamily="34" charset="0"/>
                <a:ea typeface="宋体" pitchFamily="2" charset="-122"/>
              </a:rPr>
              <a:t>通常在模块的清除函数</a:t>
            </a:r>
            <a:r>
              <a:rPr lang="zh-CN" altLang="en-US" sz="1800" b="1" dirty="0" smtClean="0">
                <a:latin typeface="Arial Narrow" pitchFamily="34" charset="0"/>
                <a:ea typeface="宋体" pitchFamily="2" charset="-122"/>
              </a:rPr>
              <a:t>中调用。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 dirty="0"/>
              <a:t>2-1 </a:t>
            </a:r>
            <a:r>
              <a:rPr lang="zh-CN" altLang="en-US" dirty="0"/>
              <a:t>字符设备驱动程序基本结构 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08050"/>
            <a:ext cx="7319986" cy="1306504"/>
          </a:xfrm>
        </p:spPr>
        <p:txBody>
          <a:bodyPr/>
          <a:lstStyle/>
          <a:p>
            <a:pPr fontAlgn="b"/>
            <a:r>
              <a:rPr lang="zh-CN" altLang="en-US" b="1" dirty="0">
                <a:latin typeface="Arial Narrow" pitchFamily="34" charset="0"/>
              </a:rPr>
              <a:t>实现字符驱动程</a:t>
            </a:r>
            <a:r>
              <a:rPr lang="zh-CN" altLang="en-US" b="1" dirty="0" smtClean="0">
                <a:latin typeface="Arial Narrow" pitchFamily="34" charset="0"/>
              </a:rPr>
              <a:t>序</a:t>
            </a:r>
            <a:endParaRPr lang="en-US" altLang="zh-CN" b="1" dirty="0" smtClean="0">
              <a:latin typeface="Arial Narrow" pitchFamily="34" charset="0"/>
            </a:endParaRPr>
          </a:p>
          <a:p>
            <a:pPr lvl="1" fontAlgn="b"/>
            <a:r>
              <a:rPr lang="en-US" altLang="zh-CN" b="1" dirty="0" err="1" smtClean="0"/>
              <a:t>cdev</a:t>
            </a:r>
            <a:r>
              <a:rPr lang="en-US" altLang="zh-CN" b="1" dirty="0" smtClean="0"/>
              <a:t> </a:t>
            </a:r>
            <a:r>
              <a:rPr lang="zh-CN" altLang="en-US" b="1" dirty="0"/>
              <a:t>结构</a:t>
            </a:r>
            <a:r>
              <a:rPr lang="zh-CN" altLang="en-US" b="1" dirty="0" smtClean="0"/>
              <a:t>体</a:t>
            </a:r>
            <a:endParaRPr lang="zh-CN" altLang="en-US" dirty="0">
              <a:latin typeface="Arial Narrow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5372" y="1928802"/>
            <a:ext cx="6862776" cy="3724096"/>
          </a:xfrm>
          <a:prstGeom prst="rect">
            <a:avLst/>
          </a:prstGeom>
          <a:gradFill flip="none" rotWithShape="1">
            <a:gsLst>
              <a:gs pos="5300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cdev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 {</a:t>
            </a:r>
          </a:p>
          <a:p>
            <a:pPr>
              <a:buFontTx/>
              <a:buNone/>
            </a:pPr>
            <a:r>
              <a:rPr lang="en-US" altLang="zh-CN" dirty="0" smtClean="0"/>
              <a:t> 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kobject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kobj</a:t>
            </a:r>
            <a:r>
              <a:rPr lang="en-US" altLang="zh-CN" dirty="0" smtClean="0"/>
              <a:t>;              /* </a:t>
            </a:r>
            <a:r>
              <a:rPr lang="zh-CN" altLang="en-US" dirty="0" smtClean="0"/>
              <a:t>内嵌的</a:t>
            </a:r>
            <a:r>
              <a:rPr lang="en-US" altLang="zh-CN" dirty="0" err="1" smtClean="0"/>
              <a:t>kobject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 *</a:t>
            </a:r>
            <a:r>
              <a:rPr lang="en-US" altLang="zh-CN" dirty="0" smtClean="0"/>
              <a:t>/</a:t>
            </a:r>
          </a:p>
          <a:p>
            <a:pPr>
              <a:buFontTx/>
              <a:buNone/>
            </a:pPr>
            <a:r>
              <a:rPr lang="en-US" altLang="zh-CN" dirty="0" smtClean="0"/>
              <a:t> 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module *owner;         /*</a:t>
            </a:r>
            <a:r>
              <a:rPr lang="zh-CN" altLang="en-US" dirty="0" smtClean="0"/>
              <a:t>所属模块*</a:t>
            </a:r>
            <a:r>
              <a:rPr lang="en-US" altLang="zh-CN" dirty="0" smtClean="0"/>
              <a:t>/</a:t>
            </a:r>
          </a:p>
          <a:p>
            <a:pPr>
              <a:buFontTx/>
              <a:buNone/>
            </a:pPr>
            <a:r>
              <a:rPr lang="en-US" altLang="zh-CN" dirty="0" smtClean="0"/>
              <a:t> 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file_operations</a:t>
            </a:r>
            <a:r>
              <a:rPr lang="en-US" altLang="zh-CN" dirty="0" smtClean="0"/>
              <a:t> *ops;  /*</a:t>
            </a:r>
            <a:r>
              <a:rPr lang="zh-CN" altLang="en-US" dirty="0" smtClean="0"/>
              <a:t>文件操作结构体*</a:t>
            </a:r>
            <a:r>
              <a:rPr lang="en-US" altLang="zh-CN" dirty="0" smtClean="0"/>
              <a:t>/</a:t>
            </a:r>
          </a:p>
          <a:p>
            <a:pPr>
              <a:buFontTx/>
              <a:buNone/>
            </a:pPr>
            <a:r>
              <a:rPr lang="en-US" altLang="zh-CN" dirty="0" smtClean="0"/>
              <a:t> 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list_head</a:t>
            </a:r>
            <a:r>
              <a:rPr lang="en-US" altLang="zh-CN" dirty="0" smtClean="0"/>
              <a:t> list;</a:t>
            </a:r>
          </a:p>
          <a:p>
            <a:pPr>
              <a:buFontTx/>
              <a:buNone/>
            </a:pPr>
            <a:r>
              <a:rPr lang="en-US" altLang="zh-CN" dirty="0" smtClean="0"/>
              <a:t> 	</a:t>
            </a:r>
            <a:r>
              <a:rPr lang="en-US" altLang="zh-CN" dirty="0" err="1" smtClean="0"/>
              <a:t>dev_t</a:t>
            </a:r>
            <a:r>
              <a:rPr lang="en-US" altLang="zh-CN" dirty="0" smtClean="0"/>
              <a:t> dev;                           /*</a:t>
            </a:r>
            <a:r>
              <a:rPr lang="zh-CN" altLang="en-US" dirty="0" smtClean="0"/>
              <a:t>设备号*</a:t>
            </a:r>
            <a:r>
              <a:rPr lang="en-US" altLang="zh-CN" dirty="0" smtClean="0"/>
              <a:t>/</a:t>
            </a:r>
          </a:p>
          <a:p>
            <a:pPr>
              <a:buFontTx/>
              <a:buNone/>
            </a:pPr>
            <a:r>
              <a:rPr lang="en-US" altLang="zh-CN" dirty="0" smtClean="0"/>
              <a:t> 	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count;</a:t>
            </a:r>
          </a:p>
          <a:p>
            <a:pPr>
              <a:buFontTx/>
              <a:buNone/>
            </a:pPr>
            <a:r>
              <a:rPr lang="en-US" altLang="zh-CN" dirty="0" smtClean="0"/>
              <a:t> };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1714480" y="4143380"/>
            <a:ext cx="4500594" cy="285752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2-1 </a:t>
            </a:r>
            <a:r>
              <a:rPr lang="zh-CN" altLang="en-US" dirty="0" smtClean="0"/>
              <a:t>字符设备驱动程序基本结构 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128706"/>
          </a:xfrm>
        </p:spPr>
        <p:txBody>
          <a:bodyPr/>
          <a:lstStyle/>
          <a:p>
            <a:r>
              <a:rPr lang="zh-CN" altLang="en-US" sz="2800" b="1" dirty="0" smtClean="0"/>
              <a:t>操作</a:t>
            </a:r>
            <a:r>
              <a:rPr lang="en-US" altLang="zh-CN" sz="2800" b="1" dirty="0" err="1" smtClean="0"/>
              <a:t>cdev</a:t>
            </a:r>
            <a:r>
              <a:rPr lang="zh-CN" altLang="en-US" sz="2800" b="1" dirty="0" smtClean="0"/>
              <a:t>的函数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7127272" cy="4093428"/>
          </a:xfrm>
          <a:prstGeom prst="rect">
            <a:avLst/>
          </a:prstGeom>
          <a:gradFill flip="none" rotWithShape="1">
            <a:gsLst>
              <a:gs pos="4800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cdev_init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cdev</a:t>
            </a:r>
            <a:r>
              <a:rPr lang="en-US" altLang="zh-CN" dirty="0" smtClean="0"/>
              <a:t> *, </a:t>
            </a:r>
            <a:r>
              <a:rPr lang="en-US" altLang="zh-CN" dirty="0" err="1" smtClean="0"/>
              <a:t>struc</a:t>
            </a:r>
            <a:r>
              <a:rPr lang="en-US" altLang="zh-CN" dirty="0" smtClean="0"/>
              <a:t> t </a:t>
            </a:r>
            <a:r>
              <a:rPr lang="en-US" altLang="zh-CN" dirty="0" err="1" smtClean="0"/>
              <a:t>file_operations</a:t>
            </a:r>
            <a:r>
              <a:rPr lang="en-US" altLang="zh-CN" dirty="0" smtClean="0"/>
              <a:t> *);</a:t>
            </a:r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cdev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cdev_alloc</a:t>
            </a:r>
            <a:r>
              <a:rPr lang="en-US" altLang="zh-CN" dirty="0" smtClean="0"/>
              <a:t>(void) ;</a:t>
            </a:r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cdev_add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cdev</a:t>
            </a:r>
            <a:r>
              <a:rPr lang="en-US" altLang="zh-CN" dirty="0" smtClean="0"/>
              <a:t> *, </a:t>
            </a:r>
            <a:r>
              <a:rPr lang="en-US" altLang="zh-CN" dirty="0" err="1" smtClean="0"/>
              <a:t>dev_t</a:t>
            </a:r>
            <a:r>
              <a:rPr lang="en-US" altLang="zh-CN" dirty="0" smtClean="0"/>
              <a:t>, unsigned) ;</a:t>
            </a:r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cdev_del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cdev</a:t>
            </a:r>
            <a:r>
              <a:rPr lang="en-US" altLang="zh-CN" dirty="0" smtClean="0"/>
              <a:t> *);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571472" y="2214554"/>
            <a:ext cx="6215106" cy="285752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5857884" y="3077174"/>
            <a:ext cx="2928958" cy="923330"/>
          </a:xfrm>
          <a:prstGeom prst="wedgeRectCallout">
            <a:avLst>
              <a:gd name="adj1" fmla="val -41966"/>
              <a:gd name="adj2" fmla="val -108141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fontAlgn="base" hangingPunct="1">
              <a:spcBef>
                <a:spcPct val="50000"/>
              </a:spcBef>
              <a:buClrTx/>
            </a:pPr>
            <a:r>
              <a:rPr lang="en-US" sz="1800" dirty="0" err="1"/>
              <a:t>用于初始化cdev的成员，并建立cdev和file_operations之间的连接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500034" y="3357562"/>
            <a:ext cx="6215106" cy="285752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00034" y="5500702"/>
            <a:ext cx="6215106" cy="285752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571472" y="4429132"/>
            <a:ext cx="6215106" cy="285752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2" name="矩形标注 11"/>
          <p:cNvSpPr/>
          <p:nvPr/>
        </p:nvSpPr>
        <p:spPr bwMode="auto">
          <a:xfrm>
            <a:off x="6143636" y="4429132"/>
            <a:ext cx="2928958" cy="923330"/>
          </a:xfrm>
          <a:prstGeom prst="wedgeRectCallout">
            <a:avLst>
              <a:gd name="adj1" fmla="val -68382"/>
              <a:gd name="adj2" fmla="val 71642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fontAlgn="base" hangingPunct="1">
              <a:spcBef>
                <a:spcPct val="50000"/>
              </a:spcBef>
              <a:buClrTx/>
            </a:pPr>
            <a:r>
              <a:rPr lang="en-US" sz="1800" dirty="0" err="1" smtClean="0"/>
              <a:t>分别向系统删除一个</a:t>
            </a:r>
            <a:r>
              <a:rPr lang="en-US" sz="1800" dirty="0" err="1"/>
              <a:t>cdev，</a:t>
            </a:r>
            <a:r>
              <a:rPr lang="en-US" sz="1800" dirty="0" err="1" smtClean="0"/>
              <a:t>完成字符设备的注销</a:t>
            </a:r>
            <a:r>
              <a:rPr lang="zh-CN" altLang="en-US" sz="1800" dirty="0" smtClean="0"/>
              <a:t>，通常在模块的卸载函数中调用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3" name="矩形标注 12"/>
          <p:cNvSpPr/>
          <p:nvPr/>
        </p:nvSpPr>
        <p:spPr bwMode="auto">
          <a:xfrm>
            <a:off x="3929058" y="5214950"/>
            <a:ext cx="2928958" cy="923330"/>
          </a:xfrm>
          <a:prstGeom prst="wedgeRectCallout">
            <a:avLst>
              <a:gd name="adj1" fmla="val -41966"/>
              <a:gd name="adj2" fmla="val -108141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fontAlgn="base" hangingPunct="1">
              <a:spcBef>
                <a:spcPct val="50000"/>
              </a:spcBef>
              <a:buClrTx/>
            </a:pPr>
            <a:r>
              <a:rPr lang="en-US" sz="1800" dirty="0" err="1" smtClean="0"/>
              <a:t>分别向系统添加一个</a:t>
            </a:r>
            <a:r>
              <a:rPr lang="en-US" sz="1800" dirty="0" err="1"/>
              <a:t>cdev，</a:t>
            </a:r>
            <a:r>
              <a:rPr lang="en-US" sz="1800" dirty="0" err="1" smtClean="0"/>
              <a:t>完成字符设备的注册</a:t>
            </a:r>
            <a:r>
              <a:rPr lang="en-US" sz="1800" dirty="0" smtClean="0"/>
              <a:t>,</a:t>
            </a:r>
            <a:r>
              <a:rPr lang="zh-CN" altLang="en-US" sz="1800" dirty="0" smtClean="0"/>
              <a:t>通常在模块加载函数中调用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4" name="矩形标注 13"/>
          <p:cNvSpPr/>
          <p:nvPr/>
        </p:nvSpPr>
        <p:spPr bwMode="auto">
          <a:xfrm>
            <a:off x="3571868" y="3774048"/>
            <a:ext cx="3500462" cy="369332"/>
          </a:xfrm>
          <a:prstGeom prst="wedgeRectCallout">
            <a:avLst>
              <a:gd name="adj1" fmla="val -39555"/>
              <a:gd name="adj2" fmla="val -81478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fontAlgn="base" hangingPunct="1">
              <a:spcBef>
                <a:spcPct val="50000"/>
              </a:spcBef>
              <a:buClrTx/>
            </a:pPr>
            <a:r>
              <a:rPr lang="en-US" sz="1800" dirty="0" err="1"/>
              <a:t>函数用于动态申请一个cdev</a:t>
            </a:r>
            <a:r>
              <a:rPr lang="en-US" sz="1800" dirty="0"/>
              <a:t> </a:t>
            </a:r>
            <a:r>
              <a:rPr lang="en-US" sz="1800" dirty="0" err="1"/>
              <a:t>内存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9" dur="1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2" dur="1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35" dur="1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38" dur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53" dur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56" dur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5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69" dur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72" dur="1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2-1 </a:t>
            </a:r>
            <a:r>
              <a:rPr lang="zh-CN" altLang="en-US" dirty="0" smtClean="0"/>
              <a:t>字符设备驱动程序基本结构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 err="1" smtClean="0"/>
              <a:t>file_operations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结构体</a:t>
            </a:r>
            <a:endParaRPr lang="en-US" altLang="zh-CN" sz="2800" b="1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字符驱动和内核的接口：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include/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fs.h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字符驱动只要实现一个</a:t>
            </a:r>
            <a:r>
              <a:rPr lang="en-US" altLang="zh-CN" dirty="0" err="1" smtClean="0"/>
              <a:t>file_operations</a:t>
            </a:r>
            <a:r>
              <a:rPr lang="zh-CN" altLang="en-US" dirty="0" smtClean="0"/>
              <a:t>结构体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并注册到内核中，内核就有了操作此设备的能力。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2-1 </a:t>
            </a:r>
            <a:r>
              <a:rPr lang="zh-CN" altLang="en-US" dirty="0" smtClean="0"/>
              <a:t>字符设备驱动程序基本结构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b="1" dirty="0" err="1" smtClean="0"/>
              <a:t>file_operations</a:t>
            </a:r>
            <a:r>
              <a:rPr lang="zh-CN" altLang="en-US" b="1" dirty="0" smtClean="0"/>
              <a:t>的主要成员：</a:t>
            </a:r>
            <a:endParaRPr lang="en-US" altLang="zh-CN" b="1" dirty="0" smtClean="0"/>
          </a:p>
          <a:p>
            <a:pPr lvl="1"/>
            <a:r>
              <a:rPr lang="en-US" altLang="zh-CN" b="1" dirty="0" err="1" smtClean="0"/>
              <a:t>struct</a:t>
            </a:r>
            <a:r>
              <a:rPr lang="en-US" altLang="zh-CN" b="1" dirty="0" smtClean="0"/>
              <a:t> module *owner: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指向模块自身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open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打开设备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release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关闭设备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read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从设备上读数据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write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向设备上写数据</a:t>
            </a:r>
            <a:endParaRPr lang="en-US" altLang="zh-CN" dirty="0" smtClean="0"/>
          </a:p>
          <a:p>
            <a:pPr lvl="1"/>
            <a:r>
              <a:rPr lang="en-US" altLang="zh-CN" b="1" dirty="0" err="1" smtClean="0"/>
              <a:t>ioctl</a:t>
            </a:r>
            <a:r>
              <a:rPr lang="zh-CN" altLang="en-US" b="1" dirty="0" smtClean="0"/>
              <a:t>：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控制函数</a:t>
            </a:r>
            <a:endParaRPr lang="en-US" altLang="zh-CN" dirty="0" smtClean="0"/>
          </a:p>
          <a:p>
            <a:pPr lvl="1"/>
            <a:r>
              <a:rPr lang="en-US" altLang="zh-CN" b="1" dirty="0" err="1" smtClean="0"/>
              <a:t>llseek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定位读写指针</a:t>
            </a:r>
            <a:endParaRPr lang="en-US" altLang="zh-CN" dirty="0" smtClean="0"/>
          </a:p>
          <a:p>
            <a:pPr lvl="1"/>
            <a:r>
              <a:rPr lang="en-US" altLang="zh-CN" b="1" dirty="0" err="1" smtClean="0"/>
              <a:t>mmap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映射设备空间到进程的地址空间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2-1 </a:t>
            </a:r>
            <a:r>
              <a:rPr lang="zh-CN" altLang="en-US" dirty="0" smtClean="0"/>
              <a:t>字符设备驱动程序基本结构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000108"/>
            <a:ext cx="8001056" cy="5429264"/>
          </a:xfrm>
        </p:spPr>
        <p:txBody>
          <a:bodyPr/>
          <a:lstStyle/>
          <a:p>
            <a:r>
              <a:rPr lang="en-US" altLang="zh-CN" b="1" dirty="0" smtClean="0"/>
              <a:t>file </a:t>
            </a:r>
            <a:r>
              <a:rPr lang="zh-CN" altLang="en-US" b="1" dirty="0" smtClean="0"/>
              <a:t>结构体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file</a:t>
            </a:r>
            <a:r>
              <a:rPr lang="zh-CN" altLang="en-US" b="1" dirty="0" smtClean="0"/>
              <a:t>结构：</a:t>
            </a:r>
            <a:endParaRPr lang="en-US" altLang="zh-CN" b="1" dirty="0" smtClean="0"/>
          </a:p>
          <a:p>
            <a:pPr lvl="2"/>
            <a:r>
              <a:rPr lang="en-US" altLang="zh-CN" dirty="0" err="1" smtClean="0"/>
              <a:t>file_operations</a:t>
            </a:r>
            <a:r>
              <a:rPr lang="zh-CN" altLang="en-US" dirty="0" smtClean="0"/>
              <a:t>结构相关的一个结构体。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描述一个正在打开的设备文件。</a:t>
            </a:r>
          </a:p>
          <a:p>
            <a:pPr lvl="1"/>
            <a:r>
              <a:rPr lang="zh-CN" altLang="en-US" dirty="0" smtClean="0"/>
              <a:t>成员：</a:t>
            </a:r>
            <a:endParaRPr lang="en-US" altLang="zh-CN" dirty="0" smtClean="0"/>
          </a:p>
          <a:p>
            <a:pPr lvl="2"/>
            <a:r>
              <a:rPr lang="en-US" altLang="zh-CN" sz="1600" b="1" dirty="0" err="1" smtClean="0"/>
              <a:t>loff_t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f_pos</a:t>
            </a:r>
            <a:r>
              <a:rPr lang="en-US" altLang="zh-CN" sz="1600" b="1" dirty="0" smtClean="0"/>
              <a:t>:</a:t>
            </a:r>
            <a:r>
              <a:rPr lang="en-US" altLang="zh-CN" sz="1600" dirty="0" smtClean="0"/>
              <a:t> </a:t>
            </a:r>
          </a:p>
          <a:p>
            <a:pPr lvl="3"/>
            <a:r>
              <a:rPr lang="zh-CN" altLang="en-US" sz="1400" dirty="0" smtClean="0"/>
              <a:t>当前读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写位置</a:t>
            </a:r>
            <a:endParaRPr lang="en-US" altLang="zh-CN" sz="1400" dirty="0" smtClean="0"/>
          </a:p>
          <a:p>
            <a:pPr lvl="2"/>
            <a:r>
              <a:rPr lang="en-US" altLang="zh-CN" sz="1800" b="1" dirty="0" smtClean="0"/>
              <a:t>unsigned 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f_flags</a:t>
            </a:r>
            <a:endParaRPr lang="en-US" altLang="zh-CN" b="1" dirty="0" smtClean="0"/>
          </a:p>
          <a:p>
            <a:pPr lvl="3"/>
            <a:r>
              <a:rPr lang="zh-CN" altLang="en-US" sz="1600" dirty="0" smtClean="0"/>
              <a:t>标识文件打开时，是否可读或</a:t>
            </a:r>
            <a:r>
              <a:rPr lang="zh-CN" altLang="en-US" dirty="0" smtClean="0"/>
              <a:t>可写</a:t>
            </a:r>
            <a:endParaRPr lang="en-US" altLang="zh-CN" dirty="0" smtClean="0"/>
          </a:p>
          <a:p>
            <a:pPr lvl="3"/>
            <a:r>
              <a:rPr lang="en-US" altLang="zh-CN" sz="1600" dirty="0" smtClean="0"/>
              <a:t>O_RDONLY</a:t>
            </a:r>
            <a:endParaRPr lang="en-US" altLang="zh-CN" dirty="0" smtClean="0"/>
          </a:p>
          <a:p>
            <a:pPr lvl="3"/>
            <a:r>
              <a:rPr lang="en-US" altLang="zh-CN" sz="1600" dirty="0" smtClean="0"/>
              <a:t>O_NONBLOCK</a:t>
            </a:r>
            <a:endParaRPr lang="en-US" altLang="zh-CN" dirty="0" smtClean="0"/>
          </a:p>
          <a:p>
            <a:pPr lvl="3"/>
            <a:r>
              <a:rPr lang="en-US" altLang="zh-CN" sz="1600" dirty="0" smtClean="0"/>
              <a:t>O_SYNC</a:t>
            </a:r>
          </a:p>
          <a:p>
            <a:pPr lvl="2"/>
            <a:r>
              <a:rPr lang="en-US" altLang="zh-CN" sz="2000" b="1" dirty="0" err="1" smtClean="0"/>
              <a:t>struct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file_operations</a:t>
            </a:r>
            <a:r>
              <a:rPr lang="en-US" altLang="zh-CN" sz="2000" b="1" dirty="0" smtClean="0"/>
              <a:t> *</a:t>
            </a:r>
            <a:r>
              <a:rPr lang="en-US" altLang="zh-CN" sz="2000" b="1" dirty="0" err="1" smtClean="0"/>
              <a:t>f_op</a:t>
            </a:r>
            <a:endParaRPr lang="en-US" altLang="zh-CN" sz="2000" dirty="0" smtClean="0"/>
          </a:p>
          <a:p>
            <a:pPr lvl="3"/>
            <a:r>
              <a:rPr lang="zh-CN" altLang="en-US" dirty="0" smtClean="0"/>
              <a:t>文件相关的操作，指向所实现的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sz="1800" dirty="0" err="1" smtClean="0"/>
              <a:t>file_operations</a:t>
            </a:r>
            <a:r>
              <a:rPr lang="en-US" altLang="zh-CN" sz="1800" dirty="0" smtClean="0"/>
              <a:t> </a:t>
            </a:r>
          </a:p>
          <a:p>
            <a:pPr lvl="2"/>
            <a:r>
              <a:rPr lang="en-US" altLang="zh-CN" b="1" dirty="0" smtClean="0"/>
              <a:t>void *</a:t>
            </a:r>
            <a:r>
              <a:rPr lang="en-US" altLang="zh-CN" b="1" dirty="0" err="1" smtClean="0"/>
              <a:t>private_data</a:t>
            </a:r>
            <a:r>
              <a:rPr lang="en-US" altLang="zh-CN" b="1" dirty="0" smtClean="0"/>
              <a:t>:</a:t>
            </a:r>
            <a:r>
              <a:rPr lang="en-US" altLang="zh-CN" dirty="0" smtClean="0"/>
              <a:t> </a:t>
            </a:r>
          </a:p>
          <a:p>
            <a:pPr lvl="3"/>
            <a:r>
              <a:rPr lang="zh-CN" altLang="en-US" dirty="0" smtClean="0"/>
              <a:t>私有数据指针。驱动程序可以将这个字段用于任何目的或</a:t>
            </a:r>
            <a:r>
              <a:rPr lang="zh-CN" altLang="en-US" sz="1600" dirty="0" smtClean="0"/>
              <a:t>者忽略这个字段。 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2-1 </a:t>
            </a:r>
            <a:r>
              <a:rPr lang="zh-CN" altLang="en-US" dirty="0" smtClean="0"/>
              <a:t>字符设备驱动程序基本结构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643050"/>
            <a:ext cx="7772400" cy="4095760"/>
          </a:xfrm>
        </p:spPr>
        <p:txBody>
          <a:bodyPr/>
          <a:lstStyle/>
          <a:p>
            <a:r>
              <a:rPr lang="en-US" altLang="zh-CN" b="1" dirty="0" err="1" smtClean="0"/>
              <a:t>inode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结构体</a:t>
            </a:r>
            <a:endParaRPr lang="en-US" altLang="zh-CN" b="1" dirty="0" smtClean="0"/>
          </a:p>
          <a:p>
            <a:endParaRPr lang="en-US" altLang="zh-CN" b="1" dirty="0" smtClean="0"/>
          </a:p>
          <a:p>
            <a:pPr lvl="1"/>
            <a:r>
              <a:rPr lang="zh-CN" altLang="en-US" dirty="0" smtClean="0"/>
              <a:t>内核用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结构在内部表示文件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Inode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file</a:t>
            </a:r>
            <a:r>
              <a:rPr lang="zh-CN" altLang="en-US" dirty="0" smtClean="0"/>
              <a:t>表示打开的文件描述符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多个表示打开的文件描述符的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结构，可以指向单个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结构。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2-1 </a:t>
            </a:r>
            <a:r>
              <a:rPr lang="zh-CN" altLang="en-US" dirty="0" smtClean="0"/>
              <a:t>字符设备驱动程序基本结构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71600"/>
            <a:ext cx="8215370" cy="4414854"/>
          </a:xfrm>
        </p:spPr>
        <p:txBody>
          <a:bodyPr/>
          <a:lstStyle/>
          <a:p>
            <a:r>
              <a:rPr lang="en-US" altLang="zh-CN" b="1" dirty="0" err="1" smtClean="0"/>
              <a:t>Inode</a:t>
            </a:r>
            <a:r>
              <a:rPr lang="zh-CN" altLang="en-US" b="1" dirty="0" smtClean="0"/>
              <a:t>结构中的两个主要字段：</a:t>
            </a:r>
            <a:endParaRPr lang="en-US" altLang="zh-CN" b="1" dirty="0" smtClean="0"/>
          </a:p>
          <a:p>
            <a:pPr lvl="1"/>
            <a:r>
              <a:rPr lang="en-US" altLang="zh-CN" b="1" dirty="0" err="1" smtClean="0"/>
              <a:t>dev_t</a:t>
            </a:r>
            <a:r>
              <a:rPr lang="en-US" altLang="zh-CN" b="1" dirty="0" smtClean="0"/>
              <a:t>   </a:t>
            </a:r>
            <a:r>
              <a:rPr lang="en-US" altLang="zh-CN" b="1" dirty="0" err="1" smtClean="0"/>
              <a:t>i_rdev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对表示设备文件的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结构，该字段包含了真正的设备编号。</a:t>
            </a:r>
            <a:endParaRPr lang="en-US" altLang="zh-CN" dirty="0" smtClean="0"/>
          </a:p>
          <a:p>
            <a:pPr lvl="1"/>
            <a:endParaRPr lang="en-US" altLang="zh-CN" b="1" dirty="0" smtClean="0"/>
          </a:p>
          <a:p>
            <a:pPr lvl="1"/>
            <a:r>
              <a:rPr lang="en-US" altLang="zh-CN" b="1" dirty="0" err="1" smtClean="0"/>
              <a:t>struct</a:t>
            </a:r>
            <a:r>
              <a:rPr lang="en-US" altLang="zh-CN" b="1" dirty="0" smtClean="0"/>
              <a:t>   </a:t>
            </a:r>
            <a:r>
              <a:rPr lang="en-US" altLang="zh-CN" b="1" dirty="0" err="1" smtClean="0"/>
              <a:t>cdev</a:t>
            </a:r>
            <a:r>
              <a:rPr lang="en-US" altLang="zh-CN" b="1" dirty="0" smtClean="0"/>
              <a:t> *</a:t>
            </a:r>
            <a:r>
              <a:rPr lang="en-US" altLang="zh-CN" b="1" dirty="0" err="1" smtClean="0"/>
              <a:t>i_cdev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 lvl="2"/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cdev</a:t>
            </a:r>
            <a:r>
              <a:rPr lang="zh-CN" altLang="en-US" dirty="0" smtClean="0"/>
              <a:t>是表示字符设备的内核的内部结构。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指向一个字符设备文件时，该字段包含了指向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cdev</a:t>
            </a:r>
            <a:r>
              <a:rPr lang="zh-CN" altLang="en-US" dirty="0" smtClean="0"/>
              <a:t>结构的指针</a:t>
            </a:r>
            <a:endParaRPr lang="en-US" altLang="zh-CN" b="1" dirty="0" smtClean="0"/>
          </a:p>
          <a:p>
            <a:r>
              <a:rPr lang="zh-CN" altLang="en-US" b="1" dirty="0" smtClean="0"/>
              <a:t>从一个</a:t>
            </a:r>
            <a:r>
              <a:rPr lang="en-US" altLang="zh-CN" b="1" dirty="0" err="1" smtClean="0"/>
              <a:t>inode</a:t>
            </a:r>
            <a:r>
              <a:rPr lang="zh-CN" altLang="en-US" b="1" dirty="0" smtClean="0"/>
              <a:t>中获得主设备号和次设备号：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1142976" y="4692567"/>
            <a:ext cx="7358114" cy="1022449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dirty="0" smtClean="0"/>
              <a:t>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iminor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inode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inode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imajor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inode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inode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2-1 </a:t>
            </a:r>
            <a:r>
              <a:rPr lang="zh-CN" altLang="en-US" dirty="0" smtClean="0"/>
              <a:t>字符设备驱动程序基本结构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注册设备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在模块或驱动初始化时调用</a:t>
            </a:r>
            <a:endParaRPr lang="zh-CN" altLang="en-US" sz="2000" dirty="0" smtClean="0"/>
          </a:p>
          <a:p>
            <a:pPr lvl="1"/>
            <a:r>
              <a:rPr lang="en-US" altLang="zh-CN" dirty="0" smtClean="0"/>
              <a:t>Linux-2.4 </a:t>
            </a:r>
            <a:r>
              <a:rPr lang="zh-CN" altLang="en-US" dirty="0" smtClean="0"/>
              <a:t>及之前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Linux-2.6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1357290" y="2214554"/>
            <a:ext cx="7286676" cy="1374172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b="1" dirty="0" err="1" smtClean="0"/>
              <a:t>register_chrdev</a:t>
            </a:r>
            <a:r>
              <a:rPr lang="en-US" altLang="zh-CN" sz="1800" dirty="0" smtClean="0"/>
              <a:t>(unsigned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major, </a:t>
            </a:r>
          </a:p>
          <a:p>
            <a:pPr algn="just"/>
            <a:r>
              <a:rPr lang="en-US" altLang="zh-CN" sz="1800" dirty="0" smtClean="0"/>
              <a:t>                                  const char *name, </a:t>
            </a:r>
          </a:p>
          <a:p>
            <a:pPr algn="just"/>
            <a:r>
              <a:rPr lang="en-US" altLang="zh-CN" sz="1800" dirty="0" smtClean="0"/>
              <a:t>		     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file_operations</a:t>
            </a:r>
            <a:r>
              <a:rPr lang="en-US" altLang="zh-CN" sz="1800" dirty="0" smtClean="0"/>
              <a:t> *fops)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6643702" y="2285992"/>
            <a:ext cx="2000264" cy="646331"/>
          </a:xfrm>
          <a:prstGeom prst="wedgeRectCallout">
            <a:avLst>
              <a:gd name="adj1" fmla="val -66547"/>
              <a:gd name="adj2" fmla="val 79912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b="1" dirty="0">
                <a:latin typeface="Arial Narrow" pitchFamily="34" charset="0"/>
                <a:ea typeface="宋体" pitchFamily="2" charset="-122"/>
              </a:rPr>
              <a:t>如</a:t>
            </a:r>
            <a:r>
              <a:rPr lang="zh-CN" altLang="en-US" sz="1800" b="1" dirty="0" smtClean="0">
                <a:latin typeface="Arial Narrow" pitchFamily="34" charset="0"/>
                <a:ea typeface="宋体" pitchFamily="2" charset="-122"/>
              </a:rPr>
              <a:t>何操作字符设备的接口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" name="横卷形 6"/>
          <p:cNvSpPr/>
          <p:nvPr/>
        </p:nvSpPr>
        <p:spPr bwMode="auto">
          <a:xfrm>
            <a:off x="1428728" y="4071942"/>
            <a:ext cx="7215238" cy="1815870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b="1" dirty="0" err="1" smtClean="0"/>
              <a:t>cdev_init</a:t>
            </a:r>
            <a:r>
              <a:rPr lang="en-US" altLang="zh-CN" sz="1800" dirty="0" smtClean="0"/>
              <a:t>( 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cdev</a:t>
            </a:r>
            <a:r>
              <a:rPr lang="en-US" altLang="zh-CN" sz="1800" dirty="0" smtClean="0"/>
              <a:t> *, </a:t>
            </a:r>
            <a:r>
              <a:rPr lang="en-US" altLang="zh-CN" sz="1800" dirty="0" err="1" smtClean="0"/>
              <a:t>struc</a:t>
            </a:r>
            <a:r>
              <a:rPr lang="en-US" altLang="zh-CN" sz="1800" dirty="0" smtClean="0"/>
              <a:t> t </a:t>
            </a:r>
            <a:r>
              <a:rPr lang="en-US" altLang="zh-CN" sz="1800" dirty="0" err="1" smtClean="0"/>
              <a:t>file_operations</a:t>
            </a:r>
            <a:r>
              <a:rPr lang="en-US" altLang="zh-CN" sz="1800" dirty="0" smtClean="0"/>
              <a:t> *);</a:t>
            </a:r>
          </a:p>
          <a:p>
            <a:endParaRPr lang="en-US" altLang="zh-CN" sz="1800" dirty="0" smtClean="0"/>
          </a:p>
          <a:p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b="1" dirty="0" err="1" smtClean="0"/>
              <a:t>cdev_add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cdev</a:t>
            </a:r>
            <a:r>
              <a:rPr lang="en-US" altLang="zh-CN" sz="1800" dirty="0" smtClean="0"/>
              <a:t> *, </a:t>
            </a:r>
            <a:r>
              <a:rPr lang="en-US" altLang="zh-CN" sz="1800" dirty="0" err="1" smtClean="0"/>
              <a:t>dev_t</a:t>
            </a:r>
            <a:r>
              <a:rPr lang="en-US" altLang="zh-CN" sz="1800" dirty="0" smtClean="0"/>
              <a:t>, unsigned) ;</a:t>
            </a:r>
          </a:p>
          <a:p>
            <a:pPr>
              <a:buFontTx/>
              <a:buNone/>
            </a:pP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27313" y="4076700"/>
            <a:ext cx="4352925" cy="1081088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r>
              <a:rPr lang="zh-CN" altLang="en-US">
                <a:latin typeface="黑体" pitchFamily="49" charset="-122"/>
              </a:rPr>
              <a:t>   字符设备驱动程序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3500438"/>
            <a:ext cx="6400800" cy="647700"/>
          </a:xfrm>
        </p:spPr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2-1 </a:t>
            </a:r>
            <a:r>
              <a:rPr lang="zh-CN" altLang="en-US" dirty="0" smtClean="0"/>
              <a:t>字符设备驱动程序基本结构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注销设备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在模块卸载时调用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Linux-2.4</a:t>
            </a:r>
            <a:r>
              <a:rPr lang="zh-CN" altLang="en-US" dirty="0" smtClean="0"/>
              <a:t>及之前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Linux-2.6</a:t>
            </a:r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1285852" y="2285992"/>
            <a:ext cx="6357982" cy="932474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b="1" dirty="0" err="1" smtClean="0"/>
              <a:t>unregister_chrdev</a:t>
            </a:r>
            <a:r>
              <a:rPr lang="en-US" altLang="zh-CN" sz="1800" dirty="0" smtClean="0"/>
              <a:t>(unsigned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major, </a:t>
            </a:r>
          </a:p>
          <a:p>
            <a:r>
              <a:rPr lang="en-US" altLang="zh-CN" sz="1800" dirty="0" smtClean="0"/>
              <a:t>		        const char *name); 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6" name="横卷形 5"/>
          <p:cNvSpPr/>
          <p:nvPr/>
        </p:nvSpPr>
        <p:spPr bwMode="auto">
          <a:xfrm>
            <a:off x="1357290" y="3929066"/>
            <a:ext cx="6215106" cy="490776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fontAlgn="base" hangingPunct="1">
              <a:spcBef>
                <a:spcPct val="50000"/>
              </a:spcBef>
              <a:buClrTx/>
            </a:pPr>
            <a:r>
              <a:rPr lang="en-US" altLang="zh-CN" sz="1800" dirty="0" smtClean="0"/>
              <a:t>void </a:t>
            </a:r>
            <a:r>
              <a:rPr lang="en-US" altLang="zh-CN" sz="1800" b="1" dirty="0" err="1" smtClean="0"/>
              <a:t>cdev_del</a:t>
            </a:r>
            <a:r>
              <a:rPr lang="en-US" altLang="zh-CN" sz="1800" b="1" dirty="0" smtClean="0"/>
              <a:t> 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cdev</a:t>
            </a:r>
            <a:r>
              <a:rPr lang="en-US" altLang="zh-CN" sz="1800" dirty="0" smtClean="0"/>
              <a:t> *);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/>
              <a:t>2-1 </a:t>
            </a:r>
            <a:r>
              <a:rPr lang="zh-CN" altLang="en-US"/>
              <a:t>字符设备驱动程序基本结构 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000108"/>
            <a:ext cx="8072494" cy="5521346"/>
          </a:xfrm>
          <a:gradFill flip="none" rotWithShape="1">
            <a:gsLst>
              <a:gs pos="5100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Tx/>
              <a:buNone/>
            </a:pPr>
            <a:r>
              <a:rPr lang="en-US" altLang="zh-CN" sz="1600" b="1" dirty="0" smtClean="0"/>
              <a:t>/ 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设备驱动模块加载函数</a:t>
            </a:r>
          </a:p>
          <a:p>
            <a:pPr>
              <a:buFontTx/>
              <a:buNone/>
            </a:pPr>
            <a:r>
              <a:rPr lang="en-US" altLang="zh-CN" sz="1600" b="1" dirty="0"/>
              <a:t>static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__init </a:t>
            </a:r>
            <a:r>
              <a:rPr lang="en-US" altLang="zh-CN" sz="1600" b="1" dirty="0" err="1"/>
              <a:t>xxx_init</a:t>
            </a:r>
            <a:r>
              <a:rPr lang="en-US" altLang="zh-CN" sz="1600" b="1" dirty="0"/>
              <a:t>(void)</a:t>
            </a:r>
          </a:p>
          <a:p>
            <a:pPr>
              <a:buFontTx/>
              <a:buNone/>
            </a:pPr>
            <a:r>
              <a:rPr lang="en-US" altLang="zh-CN" sz="1600" b="1" dirty="0"/>
              <a:t> {</a:t>
            </a:r>
          </a:p>
          <a:p>
            <a:pPr>
              <a:buFontTx/>
              <a:buNone/>
            </a:pPr>
            <a:r>
              <a:rPr lang="en-US" altLang="zh-CN" sz="1600" b="1" dirty="0"/>
              <a:t>	 ...</a:t>
            </a:r>
          </a:p>
          <a:p>
            <a:pPr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cdev_init</a:t>
            </a:r>
            <a:r>
              <a:rPr lang="en-US" altLang="zh-CN" sz="1600" b="1" dirty="0"/>
              <a:t>(&amp;</a:t>
            </a:r>
            <a:r>
              <a:rPr lang="en-US" altLang="zh-CN" sz="1600" b="1" dirty="0" err="1"/>
              <a:t>xxx_dev.cdev</a:t>
            </a:r>
            <a:r>
              <a:rPr lang="en-US" altLang="zh-CN" sz="1600" b="1" dirty="0"/>
              <a:t>, &amp;</a:t>
            </a:r>
            <a:r>
              <a:rPr lang="en-US" altLang="zh-CN" sz="1600" b="1" dirty="0" err="1"/>
              <a:t>xxx_fops</a:t>
            </a:r>
            <a:r>
              <a:rPr lang="en-US" altLang="zh-CN" sz="1600" b="1" dirty="0"/>
              <a:t>); / /</a:t>
            </a:r>
            <a:r>
              <a:rPr lang="zh-CN" altLang="en-US" sz="1600" b="1" dirty="0"/>
              <a:t>初始化</a:t>
            </a:r>
            <a:r>
              <a:rPr lang="en-US" altLang="zh-CN" sz="1600" b="1" dirty="0" err="1"/>
              <a:t>cdev</a:t>
            </a:r>
            <a:endParaRPr lang="en-US" altLang="zh-CN" sz="1600" b="1" dirty="0"/>
          </a:p>
          <a:p>
            <a:pPr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xxx_dev.cdev.owner</a:t>
            </a:r>
            <a:r>
              <a:rPr lang="en-US" altLang="zh-CN" sz="1600" b="1" dirty="0"/>
              <a:t> = THIS_MODULE;</a:t>
            </a:r>
          </a:p>
          <a:p>
            <a:pPr>
              <a:buFontTx/>
              <a:buNone/>
            </a:pPr>
            <a:r>
              <a:rPr lang="en-US" altLang="zh-CN" sz="1600" b="1" dirty="0"/>
              <a:t>	/ /</a:t>
            </a:r>
            <a:r>
              <a:rPr lang="zh-CN" altLang="en-US" sz="1600" b="1" dirty="0"/>
              <a:t>获取字符设备号</a:t>
            </a:r>
          </a:p>
          <a:p>
            <a:pPr>
              <a:buFontTx/>
              <a:buNone/>
            </a:pPr>
            <a:r>
              <a:rPr lang="en-US" altLang="zh-CN" sz="1600" b="1" dirty="0"/>
              <a:t>	if (</a:t>
            </a:r>
            <a:r>
              <a:rPr lang="en-US" altLang="zh-CN" sz="1600" b="1" dirty="0" err="1"/>
              <a:t>xxx_major</a:t>
            </a:r>
            <a:r>
              <a:rPr lang="en-US" altLang="zh-CN" sz="1600" b="1" dirty="0"/>
              <a:t>)</a:t>
            </a:r>
          </a:p>
          <a:p>
            <a:pPr>
              <a:buFontTx/>
              <a:buNone/>
            </a:pPr>
            <a:r>
              <a:rPr lang="en-US" altLang="zh-CN" sz="1600" b="1" dirty="0"/>
              <a:t>	{</a:t>
            </a:r>
          </a:p>
          <a:p>
            <a:pPr>
              <a:buFontTx/>
              <a:buNone/>
            </a:pPr>
            <a:r>
              <a:rPr lang="en-US" altLang="zh-CN" sz="1600" b="1" dirty="0"/>
              <a:t>	 	</a:t>
            </a:r>
            <a:r>
              <a:rPr lang="en-US" altLang="zh-CN" sz="1600" b="1" dirty="0" err="1"/>
              <a:t>register_chrdev_region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xxx_dev_no</a:t>
            </a:r>
            <a:r>
              <a:rPr lang="en-US" altLang="zh-CN" sz="1600" b="1" dirty="0"/>
              <a:t>, 1, DEV_NAME);</a:t>
            </a:r>
          </a:p>
          <a:p>
            <a:pPr>
              <a:buFontTx/>
              <a:buNone/>
            </a:pPr>
            <a:r>
              <a:rPr lang="en-US" altLang="zh-CN" sz="1600" b="1" dirty="0"/>
              <a:t>	}</a:t>
            </a:r>
          </a:p>
          <a:p>
            <a:pPr>
              <a:buFontTx/>
              <a:buNone/>
            </a:pPr>
            <a:r>
              <a:rPr lang="en-US" altLang="zh-CN" sz="1600" b="1" dirty="0"/>
              <a:t>	else</a:t>
            </a:r>
          </a:p>
          <a:p>
            <a:pPr>
              <a:buFontTx/>
              <a:buNone/>
            </a:pPr>
            <a:r>
              <a:rPr lang="en-US" altLang="zh-CN" sz="1600" b="1" dirty="0"/>
              <a:t>	{</a:t>
            </a:r>
          </a:p>
          <a:p>
            <a:pPr>
              <a:buFontTx/>
              <a:buNone/>
            </a:pPr>
            <a:r>
              <a:rPr lang="en-US" altLang="zh-CN" sz="1600" b="1" dirty="0"/>
              <a:t>		</a:t>
            </a:r>
            <a:r>
              <a:rPr lang="en-US" altLang="zh-CN" sz="1600" b="1" dirty="0" err="1"/>
              <a:t>alloc_chrdev_region</a:t>
            </a:r>
            <a:r>
              <a:rPr lang="en-US" altLang="zh-CN" sz="1600" b="1" dirty="0"/>
              <a:t>(&amp;</a:t>
            </a:r>
            <a:r>
              <a:rPr lang="en-US" altLang="zh-CN" sz="1600" b="1" dirty="0" err="1"/>
              <a:t>xxx_dev_no</a:t>
            </a:r>
            <a:r>
              <a:rPr lang="en-US" altLang="zh-CN" sz="1600" b="1" dirty="0"/>
              <a:t>, 0, 1, DEV_NAME);</a:t>
            </a:r>
          </a:p>
          <a:p>
            <a:pPr>
              <a:buFontTx/>
              <a:buNone/>
            </a:pPr>
            <a:r>
              <a:rPr lang="en-US" altLang="zh-CN" sz="1600" b="1" dirty="0"/>
              <a:t>	}</a:t>
            </a:r>
          </a:p>
          <a:p>
            <a:pPr>
              <a:buFontTx/>
              <a:buNone/>
            </a:pPr>
            <a:r>
              <a:rPr lang="en-US" altLang="zh-CN" sz="1600" b="1" dirty="0"/>
              <a:t>	ret = </a:t>
            </a:r>
            <a:r>
              <a:rPr lang="en-US" altLang="zh-CN" sz="1600" b="1" dirty="0" err="1"/>
              <a:t>cdev_add</a:t>
            </a:r>
            <a:r>
              <a:rPr lang="en-US" altLang="zh-CN" sz="1600" b="1" dirty="0"/>
              <a:t>(&amp;</a:t>
            </a:r>
            <a:r>
              <a:rPr lang="en-US" altLang="zh-CN" sz="1600" b="1" dirty="0" err="1"/>
              <a:t>xxx_dev.cdev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xxx_dev_no</a:t>
            </a:r>
            <a:r>
              <a:rPr lang="en-US" altLang="zh-CN" sz="1600" b="1" dirty="0"/>
              <a:t>, 1 ) ; / /</a:t>
            </a:r>
            <a:r>
              <a:rPr lang="zh-CN" altLang="en-US" sz="1600" b="1" dirty="0"/>
              <a:t>注册设备</a:t>
            </a:r>
          </a:p>
          <a:p>
            <a:pPr>
              <a:buFontTx/>
              <a:buNone/>
            </a:pPr>
            <a:r>
              <a:rPr lang="en-US" altLang="zh-CN" sz="1600" b="1" dirty="0"/>
              <a:t>	...</a:t>
            </a:r>
          </a:p>
          <a:p>
            <a:pPr>
              <a:buFontTx/>
              <a:buNone/>
            </a:pPr>
            <a:r>
              <a:rPr lang="en-US" altLang="zh-CN" sz="1600" b="1" dirty="0"/>
              <a:t>}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928662" y="2091683"/>
            <a:ext cx="5286412" cy="408623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000100" y="5429264"/>
            <a:ext cx="5857916" cy="408623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4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4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4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4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4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4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4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4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471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471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/>
              <a:t>2-1 </a:t>
            </a:r>
            <a:r>
              <a:rPr lang="zh-CN" altLang="en-US"/>
              <a:t>字符设备驱动程序基本结构 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00174"/>
            <a:ext cx="7677176" cy="4132276"/>
          </a:xfrm>
          <a:gradFill flip="none" rotWithShape="1">
            <a:gsLst>
              <a:gs pos="5300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Tx/>
              <a:buNone/>
            </a:pP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/*</a:t>
            </a:r>
            <a:r>
              <a:rPr lang="zh-CN" altLang="en-US" sz="2000" dirty="0"/>
              <a:t>设备驱动模块卸载函数*</a:t>
            </a:r>
            <a:r>
              <a:rPr lang="en-US" altLang="zh-CN" sz="2000" dirty="0"/>
              <a:t>/</a:t>
            </a:r>
          </a:p>
          <a:p>
            <a:pPr>
              <a:buFontTx/>
              <a:buNone/>
            </a:pPr>
            <a:r>
              <a:rPr lang="en-US" altLang="zh-CN" sz="2000" dirty="0"/>
              <a:t> static void __exit </a:t>
            </a:r>
            <a:r>
              <a:rPr lang="en-US" altLang="zh-CN" sz="2000" dirty="0" err="1"/>
              <a:t>xxx_exit</a:t>
            </a:r>
            <a:r>
              <a:rPr lang="en-US" altLang="zh-CN" sz="2000" dirty="0"/>
              <a:t>(void)</a:t>
            </a:r>
          </a:p>
          <a:p>
            <a:pPr>
              <a:buFontTx/>
              <a:buNone/>
            </a:pPr>
            <a:r>
              <a:rPr lang="en-US" altLang="zh-CN" sz="2000" dirty="0"/>
              <a:t> {</a:t>
            </a:r>
          </a:p>
          <a:p>
            <a:pPr>
              <a:buFontTx/>
              <a:buNone/>
            </a:pPr>
            <a:r>
              <a:rPr lang="en-US" altLang="zh-CN" sz="2000" dirty="0"/>
              <a:t> 	</a:t>
            </a:r>
            <a:r>
              <a:rPr lang="en-US" altLang="zh-CN" sz="2000" dirty="0" err="1"/>
              <a:t>unregister_chrdev_region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xxx_dev_no</a:t>
            </a:r>
            <a:r>
              <a:rPr lang="en-US" altLang="zh-CN" sz="2000" dirty="0"/>
              <a:t>, 1); / /</a:t>
            </a:r>
            <a:r>
              <a:rPr lang="zh-CN" altLang="en-US" sz="2000" dirty="0"/>
              <a:t>释放占用的设备号</a:t>
            </a:r>
          </a:p>
          <a:p>
            <a:pPr>
              <a:buFontTx/>
              <a:buNone/>
            </a:pPr>
            <a:r>
              <a:rPr lang="en-US" altLang="zh-CN" sz="2000" dirty="0"/>
              <a:t> 	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cdev_del</a:t>
            </a:r>
            <a:r>
              <a:rPr lang="en-US" altLang="zh-CN" sz="2000" dirty="0"/>
              <a:t>(&amp;</a:t>
            </a:r>
            <a:r>
              <a:rPr lang="en-US" altLang="zh-CN" sz="2000" dirty="0" err="1"/>
              <a:t>xxx_dev.cdev</a:t>
            </a:r>
            <a:r>
              <a:rPr lang="en-US" altLang="zh-CN" sz="2000" dirty="0"/>
              <a:t>); / /</a:t>
            </a:r>
            <a:r>
              <a:rPr lang="zh-CN" altLang="en-US" sz="2000" dirty="0"/>
              <a:t>注销设备</a:t>
            </a:r>
          </a:p>
          <a:p>
            <a:pPr>
              <a:buFontTx/>
              <a:buNone/>
            </a:pPr>
            <a:r>
              <a:rPr lang="en-US" altLang="zh-CN" sz="2000" dirty="0"/>
              <a:t> 	...</a:t>
            </a:r>
          </a:p>
          <a:p>
            <a:pPr>
              <a:buFontTx/>
              <a:buNone/>
            </a:pPr>
            <a:r>
              <a:rPr lang="en-US" altLang="zh-CN" sz="2000" dirty="0"/>
              <a:t> }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1000100" y="3714752"/>
            <a:ext cx="4429156" cy="357190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5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5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2-1 </a:t>
            </a:r>
            <a:r>
              <a:rPr lang="zh-CN" altLang="en-US" dirty="0" smtClean="0"/>
              <a:t>字符设备驱动程序基本结构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打开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模块使用计数加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sz="2000" dirty="0" smtClean="0"/>
              <a:t>识别次设备号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硬件操作：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检查设备相关错误（诸如设备未就绪或类似的硬件问题）；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如果设备是首次打开，则对其初始化；     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如果有中断操作，申请中断处理程序；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1285852" y="1857364"/>
            <a:ext cx="6357982" cy="531674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open(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inode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inode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file *</a:t>
            </a:r>
            <a:r>
              <a:rPr lang="en-US" altLang="zh-CN" dirty="0" err="1" smtClean="0"/>
              <a:t>filp</a:t>
            </a:r>
            <a:r>
              <a:rPr lang="en-US" altLang="zh-CN" dirty="0" smtClean="0"/>
              <a:t>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2-1 </a:t>
            </a:r>
            <a:r>
              <a:rPr lang="zh-CN" altLang="en-US" dirty="0" smtClean="0"/>
              <a:t>字符设备驱动程序基本结构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关闭</a:t>
            </a:r>
            <a:endParaRPr lang="en-US" altLang="zh-CN" b="1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 lvl="1"/>
            <a:r>
              <a:rPr lang="zh-CN" altLang="en-US" dirty="0" smtClean="0"/>
              <a:t> 模块使用计数减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 smtClean="0"/>
              <a:t>释放由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分配的，保存在</a:t>
            </a:r>
            <a:r>
              <a:rPr lang="en-US" altLang="zh-CN" dirty="0" err="1" smtClean="0"/>
              <a:t>filp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private_data</a:t>
            </a:r>
            <a:r>
              <a:rPr lang="zh-CN" altLang="en-US" dirty="0" smtClean="0"/>
              <a:t>里的所有内容。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硬件操作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 smtClean="0"/>
              <a:t>如果申请了中断，则释放中断处理程序。    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在最后一次关闭操作时关闭设备。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1285852" y="1857364"/>
            <a:ext cx="6786610" cy="531674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release(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inode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inode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file *</a:t>
            </a:r>
            <a:r>
              <a:rPr lang="en-US" altLang="zh-CN" dirty="0" err="1" smtClean="0"/>
              <a:t>filp</a:t>
            </a:r>
            <a:r>
              <a:rPr lang="en-US" altLang="zh-CN" dirty="0" smtClean="0"/>
              <a:t>) 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2-1 </a:t>
            </a:r>
            <a:r>
              <a:rPr lang="zh-CN" altLang="en-US" dirty="0" smtClean="0"/>
              <a:t>字符设备驱动程序基本结构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b="1" dirty="0" smtClean="0"/>
              <a:t>read/write</a:t>
            </a:r>
            <a:endParaRPr lang="en-US" altLang="zh-CN" dirty="0" smtClean="0"/>
          </a:p>
          <a:p>
            <a:pPr fontAlgn="b">
              <a:buClr>
                <a:srgbClr val="0000CC"/>
              </a:buClr>
              <a:buFont typeface="Wingdings" pitchFamily="2" charset="2"/>
              <a:buChar char="l"/>
            </a:pPr>
            <a:endParaRPr lang="en-US" altLang="zh-CN" sz="2800" dirty="0" smtClean="0"/>
          </a:p>
          <a:p>
            <a:pPr fontAlgn="b">
              <a:buClr>
                <a:srgbClr val="0000CC"/>
              </a:buClr>
              <a:buFont typeface="Wingdings" pitchFamily="2" charset="2"/>
              <a:buChar char="l"/>
            </a:pPr>
            <a:endParaRPr lang="en-US" altLang="zh-CN" sz="2800" dirty="0" smtClean="0"/>
          </a:p>
          <a:p>
            <a:pPr fontAlgn="b">
              <a:buClr>
                <a:srgbClr val="0000CC"/>
              </a:buClr>
              <a:buFont typeface="Wingdings" pitchFamily="2" charset="2"/>
              <a:buChar char="l"/>
            </a:pPr>
            <a:endParaRPr lang="en-US" altLang="zh-CN" sz="2800" dirty="0" smtClean="0"/>
          </a:p>
          <a:p>
            <a:pPr fontAlgn="b">
              <a:buClr>
                <a:srgbClr val="0000CC"/>
              </a:buClr>
              <a:buFont typeface="Wingdings" pitchFamily="2" charset="2"/>
              <a:buChar char="l"/>
            </a:pPr>
            <a:endParaRPr lang="en-US" altLang="zh-CN" sz="2800" dirty="0" smtClean="0"/>
          </a:p>
          <a:p>
            <a:pPr fontAlgn="b">
              <a:buClr>
                <a:srgbClr val="0000CC"/>
              </a:buClr>
              <a:buFont typeface="Wingdings" pitchFamily="2" charset="2"/>
              <a:buChar char="l"/>
            </a:pPr>
            <a:endParaRPr lang="en-US" altLang="zh-CN" sz="28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285720" y="2143116"/>
            <a:ext cx="8429684" cy="1374172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 err="1" smtClean="0"/>
              <a:t>ssize_t</a:t>
            </a:r>
            <a:r>
              <a:rPr lang="en-US" altLang="zh-CN" sz="1800" dirty="0" smtClean="0"/>
              <a:t> read(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file *</a:t>
            </a:r>
            <a:r>
              <a:rPr lang="en-US" altLang="zh-CN" sz="1800" dirty="0" err="1" smtClean="0"/>
              <a:t>filp</a:t>
            </a:r>
            <a:r>
              <a:rPr lang="en-US" altLang="zh-CN" sz="1800" dirty="0" smtClean="0"/>
              <a:t>, char __user *buff, </a:t>
            </a:r>
            <a:r>
              <a:rPr lang="en-US" altLang="zh-CN" sz="1800" dirty="0" err="1" smtClean="0"/>
              <a:t>size_t</a:t>
            </a:r>
            <a:r>
              <a:rPr lang="en-US" altLang="zh-CN" sz="1800" dirty="0" smtClean="0"/>
              <a:t>  count, </a:t>
            </a:r>
            <a:r>
              <a:rPr lang="en-US" altLang="zh-CN" sz="1800" dirty="0" err="1" smtClean="0"/>
              <a:t>loff_t</a:t>
            </a:r>
            <a:r>
              <a:rPr lang="en-US" altLang="zh-CN" sz="1800" dirty="0" smtClean="0"/>
              <a:t> *</a:t>
            </a:r>
            <a:r>
              <a:rPr lang="en-US" altLang="zh-CN" sz="1800" dirty="0" err="1" smtClean="0"/>
              <a:t>offp</a:t>
            </a:r>
            <a:r>
              <a:rPr lang="en-US" altLang="zh-CN" sz="1800" dirty="0" smtClean="0"/>
              <a:t>); 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ssize_t</a:t>
            </a:r>
            <a:r>
              <a:rPr lang="en-US" altLang="zh-CN" sz="1800" dirty="0" smtClean="0"/>
              <a:t> write(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file *</a:t>
            </a:r>
            <a:r>
              <a:rPr lang="en-US" altLang="zh-CN" sz="1800" dirty="0" err="1" smtClean="0"/>
              <a:t>filp</a:t>
            </a:r>
            <a:r>
              <a:rPr lang="en-US" altLang="zh-CN" sz="1800" dirty="0" smtClean="0"/>
              <a:t>, const char __user *buff, </a:t>
            </a:r>
            <a:r>
              <a:rPr lang="en-US" altLang="zh-CN" sz="1800" dirty="0" err="1" smtClean="0"/>
              <a:t>size_t</a:t>
            </a:r>
            <a:r>
              <a:rPr lang="en-US" altLang="zh-CN" sz="1800" dirty="0" smtClean="0"/>
              <a:t> count, </a:t>
            </a:r>
            <a:r>
              <a:rPr lang="en-US" altLang="zh-CN" sz="1800" dirty="0" err="1" smtClean="0"/>
              <a:t>loff_t</a:t>
            </a:r>
            <a:r>
              <a:rPr lang="en-US" altLang="zh-CN" sz="1800" dirty="0" smtClean="0"/>
              <a:t> *</a:t>
            </a:r>
            <a:r>
              <a:rPr lang="en-US" altLang="zh-CN" sz="1800" dirty="0" err="1" smtClean="0"/>
              <a:t>offp</a:t>
            </a:r>
            <a:r>
              <a:rPr lang="en-US" altLang="zh-CN" sz="1800" dirty="0" smtClean="0"/>
              <a:t>); </a:t>
            </a:r>
          </a:p>
        </p:txBody>
      </p:sp>
      <p:sp>
        <p:nvSpPr>
          <p:cNvPr id="6" name="矩形标注 5"/>
          <p:cNvSpPr/>
          <p:nvPr/>
        </p:nvSpPr>
        <p:spPr bwMode="auto">
          <a:xfrm>
            <a:off x="4214810" y="1000108"/>
            <a:ext cx="3714776" cy="923330"/>
          </a:xfrm>
          <a:prstGeom prst="wedgeRectCallout">
            <a:avLst>
              <a:gd name="adj1" fmla="val -39389"/>
              <a:gd name="adj2" fmla="val 92972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fontAlgn="base" hangingPunct="1">
              <a:spcBef>
                <a:spcPct val="50000"/>
              </a:spcBef>
              <a:buClrTx/>
            </a:pPr>
            <a:r>
              <a:rPr lang="zh-CN" altLang="en-US" sz="1800" dirty="0" smtClean="0"/>
              <a:t>指向用户空间的缓冲区，这个缓冲区或者保存将写入的数据，或者是一个存放新读入数据的空缓冲区。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286116" y="2357430"/>
            <a:ext cx="1785950" cy="285752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357554" y="3000372"/>
            <a:ext cx="2500330" cy="408623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6143636" y="4000504"/>
            <a:ext cx="2128846" cy="646331"/>
          </a:xfrm>
          <a:prstGeom prst="wedgeRectCallout">
            <a:avLst>
              <a:gd name="adj1" fmla="val -2330"/>
              <a:gd name="adj2" fmla="val -148625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fontAlgn="base" hangingPunct="1">
              <a:spcBef>
                <a:spcPct val="50000"/>
              </a:spcBef>
              <a:buClrTx/>
            </a:pPr>
            <a:r>
              <a:rPr lang="zh-CN" altLang="en-US" sz="1800" dirty="0" smtClean="0"/>
              <a:t>用户在文件中存取操作的位置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7215206" y="2948939"/>
            <a:ext cx="1071570" cy="408623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6572264" y="2357430"/>
            <a:ext cx="1071570" cy="408623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3" dur="1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6" dur="1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9" dur="1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2-1 </a:t>
            </a:r>
            <a:r>
              <a:rPr lang="zh-CN" altLang="en-US" dirty="0" smtClean="0"/>
              <a:t>字符设备驱动程序基本结构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用户空间和内核空间之间的数据拷贝过程，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不能简单的用指针操作或者</a:t>
            </a:r>
            <a:r>
              <a:rPr lang="en-US" altLang="zh-CN" dirty="0" err="1" smtClean="0"/>
              <a:t>memcpy</a:t>
            </a:r>
            <a:r>
              <a:rPr lang="zh-CN" altLang="en-US" dirty="0" smtClean="0"/>
              <a:t>来进行数据拷贝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用户空间的数据是可以被换出的，会产生一个页面失效异常。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用户空间的地址无法在内核空间中使用。</a:t>
            </a:r>
            <a:endParaRPr lang="en-US" altLang="zh-CN" dirty="0" smtClean="0"/>
          </a:p>
          <a:p>
            <a:r>
              <a:rPr lang="zh-CN" altLang="en-US" dirty="0" smtClean="0"/>
              <a:t>用户空间和内核空间之间进行数据拷贝的函数：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如果要复制的内存是简单类型，如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long </a:t>
            </a:r>
            <a:r>
              <a:rPr lang="zh-CN" altLang="en-US" dirty="0" smtClean="0"/>
              <a:t>等，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put_user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get_user</a:t>
            </a:r>
            <a:r>
              <a:rPr lang="en-US" altLang="zh-CN" dirty="0" smtClean="0"/>
              <a:t>()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714348" y="3113328"/>
            <a:ext cx="8358246" cy="1815870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altLang="zh-CN" sz="1800" dirty="0" smtClean="0"/>
              <a:t>unsigned long </a:t>
            </a:r>
            <a:r>
              <a:rPr lang="en-US" altLang="zh-CN" sz="1800" b="1" dirty="0" err="1" smtClean="0"/>
              <a:t>copy_from_user</a:t>
            </a:r>
            <a:r>
              <a:rPr lang="en-US" altLang="zh-CN" sz="1800" dirty="0" smtClean="0"/>
              <a:t>(void *to,  const void __user *from,     </a:t>
            </a:r>
          </a:p>
          <a:p>
            <a:pPr>
              <a:buFontTx/>
              <a:buNone/>
            </a:pPr>
            <a:r>
              <a:rPr lang="en-US" altLang="zh-CN" sz="1800" dirty="0" smtClean="0"/>
              <a:t>                                                      unsigned long count) ;</a:t>
            </a:r>
          </a:p>
          <a:p>
            <a:pPr>
              <a:buFontTx/>
              <a:buNone/>
            </a:pPr>
            <a:r>
              <a:rPr lang="en-US" altLang="zh-CN" sz="1800" dirty="0" smtClean="0"/>
              <a:t>unsigned long </a:t>
            </a:r>
            <a:r>
              <a:rPr lang="en-US" altLang="zh-CN" sz="1800" b="1" dirty="0" err="1" smtClean="0"/>
              <a:t>copy_to_user</a:t>
            </a:r>
            <a:r>
              <a:rPr lang="en-US" altLang="zh-CN" sz="1800" dirty="0" smtClean="0"/>
              <a:t>(void __user *to,  const void *from, </a:t>
            </a:r>
          </a:p>
          <a:p>
            <a:pPr>
              <a:buFontTx/>
              <a:buNone/>
            </a:pPr>
            <a:r>
              <a:rPr lang="en-US" altLang="zh-CN" sz="1800" dirty="0" smtClean="0"/>
              <a:t>                                                    unsigned long count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/>
              <a:t>2-1 </a:t>
            </a:r>
            <a:r>
              <a:rPr lang="zh-CN" altLang="en-US"/>
              <a:t>字符设备驱动程序基本结构 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908050"/>
            <a:ext cx="7929618" cy="5378470"/>
          </a:xfrm>
          <a:gradFill flip="none" rotWithShape="1">
            <a:gsLst>
              <a:gs pos="5000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b"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sz="2000" b="1" dirty="0" smtClean="0"/>
              <a:t>读</a:t>
            </a:r>
            <a:r>
              <a:rPr lang="zh-CN" altLang="en-US" sz="2000" b="1" dirty="0"/>
              <a:t>设备模板</a:t>
            </a:r>
          </a:p>
          <a:p>
            <a:pPr>
              <a:buFontTx/>
              <a:buNone/>
            </a:pPr>
            <a:r>
              <a:rPr lang="en-US" altLang="zh-CN" sz="1800" b="1" dirty="0" err="1">
                <a:latin typeface="+mj-lt"/>
                <a:ea typeface="宋体" pitchFamily="2" charset="-122"/>
              </a:rPr>
              <a:t>ssize_t</a:t>
            </a:r>
            <a:r>
              <a:rPr lang="en-US" altLang="zh-CN" sz="1800" b="1" dirty="0">
                <a:latin typeface="+mj-lt"/>
                <a:ea typeface="宋体" pitchFamily="2" charset="-122"/>
              </a:rPr>
              <a:t> </a:t>
            </a:r>
            <a:r>
              <a:rPr lang="en-US" altLang="zh-CN" sz="1800" b="1" dirty="0" err="1">
                <a:latin typeface="+mj-lt"/>
                <a:ea typeface="宋体" pitchFamily="2" charset="-122"/>
              </a:rPr>
              <a:t>xxx_read</a:t>
            </a:r>
            <a:r>
              <a:rPr lang="en-US" altLang="zh-CN" sz="1800" b="1" dirty="0">
                <a:latin typeface="+mj-lt"/>
                <a:ea typeface="宋体" pitchFamily="2" charset="-122"/>
              </a:rPr>
              <a:t>(</a:t>
            </a:r>
            <a:r>
              <a:rPr lang="en-US" altLang="zh-CN" sz="1800" b="1" dirty="0" err="1">
                <a:latin typeface="+mj-lt"/>
                <a:ea typeface="宋体" pitchFamily="2" charset="-122"/>
              </a:rPr>
              <a:t>struct</a:t>
            </a:r>
            <a:r>
              <a:rPr lang="en-US" altLang="zh-CN" sz="1800" b="1" dirty="0">
                <a:latin typeface="+mj-lt"/>
                <a:ea typeface="宋体" pitchFamily="2" charset="-122"/>
              </a:rPr>
              <a:t> file *</a:t>
            </a:r>
            <a:r>
              <a:rPr lang="en-US" altLang="zh-CN" sz="1800" b="1" dirty="0" err="1">
                <a:latin typeface="+mj-lt"/>
                <a:ea typeface="宋体" pitchFamily="2" charset="-122"/>
              </a:rPr>
              <a:t>filp</a:t>
            </a:r>
            <a:r>
              <a:rPr lang="en-US" altLang="zh-CN" sz="1800" b="1" dirty="0">
                <a:latin typeface="+mj-lt"/>
                <a:ea typeface="宋体" pitchFamily="2" charset="-122"/>
              </a:rPr>
              <a:t>, char __user *</a:t>
            </a:r>
            <a:r>
              <a:rPr lang="en-US" altLang="zh-CN" sz="1800" b="1" dirty="0" err="1">
                <a:latin typeface="+mj-lt"/>
                <a:ea typeface="宋体" pitchFamily="2" charset="-122"/>
              </a:rPr>
              <a:t>buf</a:t>
            </a:r>
            <a:r>
              <a:rPr lang="en-US" altLang="zh-CN" sz="1800" b="1" dirty="0">
                <a:latin typeface="+mj-lt"/>
                <a:ea typeface="宋体" pitchFamily="2" charset="-122"/>
              </a:rPr>
              <a:t>, </a:t>
            </a:r>
            <a:endParaRPr lang="en-US" altLang="zh-CN" sz="1800" b="1" dirty="0" smtClean="0">
              <a:latin typeface="+mj-lt"/>
              <a:ea typeface="宋体" pitchFamily="2" charset="-122"/>
            </a:endParaRPr>
          </a:p>
          <a:p>
            <a:pPr>
              <a:buFontTx/>
              <a:buNone/>
            </a:pPr>
            <a:r>
              <a:rPr lang="en-US" altLang="zh-CN" sz="1800" b="1" dirty="0" smtClean="0">
                <a:latin typeface="+mj-lt"/>
                <a:ea typeface="宋体" pitchFamily="2" charset="-122"/>
              </a:rPr>
              <a:t>				</a:t>
            </a:r>
            <a:r>
              <a:rPr lang="en-US" altLang="zh-CN" sz="1800" b="1" dirty="0" err="1" smtClean="0">
                <a:latin typeface="+mj-lt"/>
                <a:ea typeface="宋体" pitchFamily="2" charset="-122"/>
              </a:rPr>
              <a:t>size_t</a:t>
            </a:r>
            <a:r>
              <a:rPr lang="en-US" altLang="zh-CN" sz="1800" b="1" dirty="0" smtClean="0">
                <a:latin typeface="+mj-lt"/>
                <a:ea typeface="宋体" pitchFamily="2" charset="-122"/>
              </a:rPr>
              <a:t> </a:t>
            </a:r>
            <a:r>
              <a:rPr lang="en-US" altLang="zh-CN" sz="1800" b="1" dirty="0">
                <a:latin typeface="+mj-lt"/>
                <a:ea typeface="宋体" pitchFamily="2" charset="-122"/>
              </a:rPr>
              <a:t>count </a:t>
            </a:r>
            <a:r>
              <a:rPr lang="en-US" altLang="zh-CN" sz="1800" b="1" dirty="0" smtClean="0">
                <a:latin typeface="+mj-lt"/>
                <a:ea typeface="宋体" pitchFamily="2" charset="-122"/>
              </a:rPr>
              <a:t>,</a:t>
            </a:r>
            <a:r>
              <a:rPr lang="en-US" altLang="zh-CN" sz="1800" b="1" dirty="0" err="1" smtClean="0">
                <a:latin typeface="+mj-lt"/>
                <a:ea typeface="宋体" pitchFamily="2" charset="-122"/>
              </a:rPr>
              <a:t>loff_t</a:t>
            </a:r>
            <a:r>
              <a:rPr lang="en-US" altLang="zh-CN" sz="1800" b="1" dirty="0" smtClean="0">
                <a:latin typeface="+mj-lt"/>
                <a:ea typeface="宋体" pitchFamily="2" charset="-122"/>
              </a:rPr>
              <a:t>*</a:t>
            </a:r>
            <a:r>
              <a:rPr lang="en-US" altLang="zh-CN" sz="1800" b="1" dirty="0" err="1" smtClean="0">
                <a:latin typeface="+mj-lt"/>
                <a:ea typeface="宋体" pitchFamily="2" charset="-122"/>
              </a:rPr>
              <a:t>f_pos</a:t>
            </a:r>
            <a:r>
              <a:rPr lang="en-US" altLang="zh-CN" sz="1800" b="1" dirty="0">
                <a:latin typeface="+mj-lt"/>
                <a:ea typeface="宋体" pitchFamily="2" charset="-122"/>
              </a:rPr>
              <a:t>)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+mj-lt"/>
                <a:ea typeface="宋体" pitchFamily="2" charset="-122"/>
              </a:rPr>
              <a:t> {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+mj-lt"/>
                <a:ea typeface="宋体" pitchFamily="2" charset="-122"/>
              </a:rPr>
              <a:t> 	...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+mj-lt"/>
                <a:ea typeface="宋体" pitchFamily="2" charset="-122"/>
              </a:rPr>
              <a:t>	</a:t>
            </a:r>
            <a:r>
              <a:rPr lang="en-US" altLang="zh-CN" sz="1800" b="1" dirty="0" err="1">
                <a:latin typeface="+mj-lt"/>
                <a:ea typeface="宋体" pitchFamily="2" charset="-122"/>
              </a:rPr>
              <a:t>copy_to_user</a:t>
            </a:r>
            <a:r>
              <a:rPr lang="en-US" altLang="zh-CN" sz="1800" b="1" dirty="0">
                <a:latin typeface="+mj-lt"/>
                <a:ea typeface="宋体" pitchFamily="2" charset="-122"/>
              </a:rPr>
              <a:t>(</a:t>
            </a:r>
            <a:r>
              <a:rPr lang="en-US" altLang="zh-CN" sz="1800" b="1" dirty="0" err="1">
                <a:latin typeface="+mj-lt"/>
                <a:ea typeface="宋体" pitchFamily="2" charset="-122"/>
              </a:rPr>
              <a:t>buf</a:t>
            </a:r>
            <a:r>
              <a:rPr lang="en-US" altLang="zh-CN" sz="1800" b="1" dirty="0">
                <a:latin typeface="+mj-lt"/>
                <a:ea typeface="宋体" pitchFamily="2" charset="-122"/>
              </a:rPr>
              <a:t>, ..., ... );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+mj-lt"/>
                <a:ea typeface="宋体" pitchFamily="2" charset="-122"/>
              </a:rPr>
              <a:t> 	...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+mj-lt"/>
                <a:ea typeface="宋体" pitchFamily="2" charset="-122"/>
              </a:rPr>
              <a:t> }</a:t>
            </a:r>
            <a:endParaRPr lang="zh-CN" altLang="en-US" sz="1800" b="1" dirty="0">
              <a:latin typeface="+mj-lt"/>
              <a:ea typeface="宋体" pitchFamily="2" charset="-122"/>
            </a:endParaRPr>
          </a:p>
          <a:p>
            <a:pPr fontAlgn="b"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sz="2000" b="1" dirty="0"/>
              <a:t>写设备模板</a:t>
            </a:r>
          </a:p>
          <a:p>
            <a:pPr>
              <a:buFontTx/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err="1"/>
              <a:t>ssize_t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xxx_write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struct</a:t>
            </a:r>
            <a:r>
              <a:rPr lang="en-US" altLang="zh-CN" sz="1800" b="1" dirty="0"/>
              <a:t> file *</a:t>
            </a:r>
            <a:r>
              <a:rPr lang="en-US" altLang="zh-CN" sz="1800" b="1" dirty="0" err="1"/>
              <a:t>fil</a:t>
            </a:r>
            <a:r>
              <a:rPr lang="en-US" altLang="zh-CN" sz="1800" b="1" dirty="0"/>
              <a:t> p, const char __user *</a:t>
            </a:r>
            <a:r>
              <a:rPr lang="en-US" altLang="zh-CN" sz="1800" b="1" dirty="0" err="1"/>
              <a:t>buf</a:t>
            </a:r>
            <a:r>
              <a:rPr lang="en-US" altLang="zh-CN" sz="1800" b="1" dirty="0"/>
              <a:t> , </a:t>
            </a:r>
            <a:endParaRPr lang="en-US" altLang="zh-CN" sz="1800" b="1" dirty="0" smtClean="0"/>
          </a:p>
          <a:p>
            <a:pPr>
              <a:buFontTx/>
              <a:buNone/>
            </a:pPr>
            <a:r>
              <a:rPr lang="en-US" altLang="zh-CN" sz="1800" b="1" dirty="0" smtClean="0"/>
              <a:t>				</a:t>
            </a:r>
            <a:r>
              <a:rPr lang="en-US" altLang="zh-CN" sz="1800" b="1" dirty="0" err="1" smtClean="0"/>
              <a:t>size_t</a:t>
            </a:r>
            <a:r>
              <a:rPr lang="en-US" altLang="zh-CN" sz="1800" b="1" dirty="0" smtClean="0"/>
              <a:t> </a:t>
            </a:r>
            <a:r>
              <a:rPr lang="en-US" altLang="zh-CN" sz="1800" b="1" dirty="0"/>
              <a:t>count </a:t>
            </a:r>
            <a:r>
              <a:rPr lang="en-US" altLang="zh-CN" sz="1800" b="1" dirty="0" smtClean="0"/>
              <a:t>,</a:t>
            </a:r>
            <a:r>
              <a:rPr lang="en-US" altLang="zh-CN" sz="1800" b="1" dirty="0" err="1" smtClean="0"/>
              <a:t>loff_t</a:t>
            </a:r>
            <a:r>
              <a:rPr lang="en-US" altLang="zh-CN" sz="1800" b="1" dirty="0" smtClean="0"/>
              <a:t> </a:t>
            </a:r>
            <a:r>
              <a:rPr lang="en-US" altLang="zh-CN" sz="1800" b="1" dirty="0"/>
              <a:t>*</a:t>
            </a:r>
            <a:r>
              <a:rPr lang="en-US" altLang="zh-CN" sz="1800" b="1" dirty="0" err="1"/>
              <a:t>f_pos</a:t>
            </a:r>
            <a:r>
              <a:rPr lang="en-US" altLang="zh-CN" sz="1800" b="1" dirty="0"/>
              <a:t>)</a:t>
            </a:r>
          </a:p>
          <a:p>
            <a:pPr>
              <a:buFontTx/>
              <a:buNone/>
            </a:pPr>
            <a:r>
              <a:rPr lang="en-US" altLang="zh-CN" sz="1800" b="1" dirty="0"/>
              <a:t> {</a:t>
            </a:r>
          </a:p>
          <a:p>
            <a:pPr>
              <a:buFontTx/>
              <a:buNone/>
            </a:pPr>
            <a:r>
              <a:rPr lang="en-US" altLang="zh-CN" sz="1800" b="1" dirty="0"/>
              <a:t>	 ...</a:t>
            </a:r>
          </a:p>
          <a:p>
            <a:pPr>
              <a:buFontTx/>
              <a:buNone/>
            </a:pPr>
            <a:r>
              <a:rPr lang="en-US" altLang="zh-CN" sz="1800" b="1" dirty="0"/>
              <a:t> 	 </a:t>
            </a:r>
            <a:r>
              <a:rPr lang="en-US" altLang="zh-CN" sz="1800" b="1" dirty="0" err="1"/>
              <a:t>copy_from_user</a:t>
            </a:r>
            <a:r>
              <a:rPr lang="en-US" altLang="zh-CN" sz="1800" b="1" dirty="0"/>
              <a:t>(..., </a:t>
            </a:r>
            <a:r>
              <a:rPr lang="en-US" altLang="zh-CN" sz="1800" b="1" dirty="0" err="1"/>
              <a:t>buf</a:t>
            </a:r>
            <a:r>
              <a:rPr lang="en-US" altLang="zh-CN" sz="1800" b="1" dirty="0"/>
              <a:t>, ... );</a:t>
            </a:r>
          </a:p>
          <a:p>
            <a:pPr>
              <a:buFontTx/>
              <a:buNone/>
            </a:pPr>
            <a:r>
              <a:rPr lang="en-US" altLang="zh-CN" sz="1800" b="1" dirty="0"/>
              <a:t> 	 ...</a:t>
            </a:r>
          </a:p>
          <a:p>
            <a:pPr>
              <a:buFontTx/>
              <a:buNone/>
            </a:pPr>
            <a:r>
              <a:rPr lang="en-US" altLang="zh-CN" sz="1800" b="1" dirty="0"/>
              <a:t> }</a:t>
            </a:r>
            <a:endParaRPr lang="zh-CN" altLang="en-US" sz="2000" b="1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928662" y="2643182"/>
            <a:ext cx="3071834" cy="285752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071538" y="5286388"/>
            <a:ext cx="3071834" cy="285752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2-1 </a:t>
            </a:r>
            <a:r>
              <a:rPr lang="zh-CN" altLang="en-US" dirty="0" smtClean="0"/>
              <a:t>字符设备驱动程序基本结构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b="1" dirty="0" err="1" smtClean="0"/>
              <a:t>ioctl</a:t>
            </a:r>
            <a:r>
              <a:rPr lang="zh-CN" altLang="en-US" b="1" dirty="0" smtClean="0"/>
              <a:t>函数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为设备驱动程序执行“命令”提供了一个特有的入口点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用来设置或者读取设备的属性信息。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pPr>
              <a:buFontTx/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642910" y="2643182"/>
            <a:ext cx="7500990" cy="932474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   </a:t>
            </a:r>
            <a:r>
              <a:rPr lang="en-US" altLang="zh-CN" sz="1800" b="1" dirty="0" err="1" smtClean="0"/>
              <a:t>ioctl</a:t>
            </a:r>
            <a:r>
              <a:rPr lang="en-US" altLang="zh-CN" sz="1800" b="1" dirty="0" smtClean="0"/>
              <a:t> (</a:t>
            </a:r>
            <a:r>
              <a:rPr lang="en-US" altLang="zh-CN" sz="1800" b="1" dirty="0" err="1" smtClean="0"/>
              <a:t>struct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inode</a:t>
            </a:r>
            <a:r>
              <a:rPr lang="en-US" altLang="zh-CN" sz="1800" b="1" dirty="0" smtClean="0"/>
              <a:t> *</a:t>
            </a:r>
            <a:r>
              <a:rPr lang="en-US" altLang="zh-CN" sz="1800" b="1" dirty="0" err="1" smtClean="0"/>
              <a:t>inode</a:t>
            </a:r>
            <a:r>
              <a:rPr lang="en-US" altLang="zh-CN" sz="1800" b="1" dirty="0" smtClean="0"/>
              <a:t>, </a:t>
            </a:r>
            <a:r>
              <a:rPr lang="en-US" altLang="zh-CN" sz="1800" b="1" dirty="0" err="1" smtClean="0"/>
              <a:t>struct</a:t>
            </a:r>
            <a:r>
              <a:rPr lang="en-US" altLang="zh-CN" sz="1800" b="1" dirty="0" smtClean="0"/>
              <a:t> file *</a:t>
            </a:r>
            <a:r>
              <a:rPr lang="en-US" altLang="zh-CN" sz="1800" b="1" dirty="0" err="1" smtClean="0"/>
              <a:t>filp</a:t>
            </a:r>
            <a:r>
              <a:rPr lang="en-US" altLang="zh-CN" sz="1800" b="1" dirty="0" smtClean="0"/>
              <a:t>, </a:t>
            </a:r>
          </a:p>
          <a:p>
            <a:pPr>
              <a:buFontTx/>
              <a:buNone/>
            </a:pPr>
            <a:r>
              <a:rPr lang="en-US" altLang="zh-CN" sz="1800" b="1" dirty="0" smtClean="0"/>
              <a:t>           	  unsigned 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cmd</a:t>
            </a:r>
            <a:r>
              <a:rPr lang="en-US" altLang="zh-CN" sz="1800" b="1" dirty="0" smtClean="0"/>
              <a:t>, unsigned long </a:t>
            </a:r>
            <a:r>
              <a:rPr lang="en-US" altLang="zh-CN" sz="1800" b="1" dirty="0" err="1" smtClean="0"/>
              <a:t>arg</a:t>
            </a:r>
            <a:r>
              <a:rPr lang="en-US" altLang="zh-CN" sz="1800" b="1" dirty="0" smtClean="0"/>
              <a:t>); 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1857356" y="3143248"/>
            <a:ext cx="2000264" cy="285752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1643042" y="3786190"/>
            <a:ext cx="1785950" cy="646331"/>
          </a:xfrm>
          <a:prstGeom prst="wedgeRectCallout">
            <a:avLst>
              <a:gd name="adj1" fmla="val -34224"/>
              <a:gd name="adj2" fmla="val -107271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fontAlgn="base" hangingPunct="1">
              <a:spcBef>
                <a:spcPct val="50000"/>
              </a:spcBef>
              <a:buClrTx/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事先定义的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IO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控制命令</a:t>
            </a:r>
            <a:r>
              <a:rPr lang="zh-CN" altLang="en-US" sz="1800" dirty="0" smtClean="0"/>
              <a:t> </a:t>
            </a:r>
            <a:r>
              <a:rPr lang="zh-CN" altLang="en-US" sz="1800" dirty="0"/>
              <a:t>代码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" name="矩形标注 7"/>
          <p:cNvSpPr/>
          <p:nvPr/>
        </p:nvSpPr>
        <p:spPr bwMode="auto">
          <a:xfrm>
            <a:off x="4214810" y="3786190"/>
            <a:ext cx="2000264" cy="646331"/>
          </a:xfrm>
          <a:prstGeom prst="wedgeRectCallout">
            <a:avLst>
              <a:gd name="adj1" fmla="val 6595"/>
              <a:gd name="adj2" fmla="val -102919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fontAlgn="base" hangingPunct="1">
              <a:spcBef>
                <a:spcPct val="50000"/>
              </a:spcBef>
              <a:buClrTx/>
            </a:pPr>
            <a:r>
              <a:rPr lang="en-US" altLang="zh-CN" sz="1800" b="1" dirty="0" err="1" smtClean="0">
                <a:latin typeface="宋体" pitchFamily="2" charset="-122"/>
                <a:ea typeface="宋体" pitchFamily="2" charset="-122"/>
              </a:rPr>
              <a:t>arg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</a:rPr>
              <a:t>为对应于</a:t>
            </a:r>
            <a:r>
              <a:rPr lang="en-US" altLang="zh-CN" sz="1800" b="1" dirty="0" err="1" smtClean="0">
                <a:latin typeface="宋体" pitchFamily="2" charset="-122"/>
                <a:ea typeface="宋体" pitchFamily="2" charset="-122"/>
              </a:rPr>
              <a:t>cmd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</a:rPr>
              <a:t>命令的参数 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857620" y="3143248"/>
            <a:ext cx="2000264" cy="285752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2" dur="1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5" dur="1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2-1 </a:t>
            </a:r>
            <a:r>
              <a:rPr lang="zh-CN" altLang="en-US" dirty="0" smtClean="0"/>
              <a:t>字符设备驱动程序基本结构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n-ea"/>
              </a:rPr>
              <a:t>cmd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参数的定义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不推荐用</a:t>
            </a:r>
            <a:r>
              <a:rPr lang="en-US" altLang="zh-CN" dirty="0" smtClean="0">
                <a:latin typeface="+mn-ea"/>
              </a:rPr>
              <a:t>0x1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0x2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0x3</a:t>
            </a:r>
            <a:r>
              <a:rPr lang="zh-CN" altLang="en-US" dirty="0" smtClean="0">
                <a:latin typeface="+mn-ea"/>
              </a:rPr>
              <a:t>之类的值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Linux</a:t>
            </a:r>
            <a:r>
              <a:rPr lang="zh-CN" altLang="en-US" dirty="0" smtClean="0">
                <a:latin typeface="+mn-ea"/>
              </a:rPr>
              <a:t>对</a:t>
            </a:r>
            <a:r>
              <a:rPr lang="en-US" altLang="zh-CN" dirty="0" err="1" smtClean="0">
                <a:latin typeface="+mn-ea"/>
              </a:rPr>
              <a:t>ioctl</a:t>
            </a:r>
            <a:r>
              <a:rPr lang="en-US" altLang="zh-CN" dirty="0" smtClean="0">
                <a:latin typeface="+mn-ea"/>
              </a:rPr>
              <a:t>()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CN" dirty="0" err="1" smtClean="0">
                <a:latin typeface="+mn-ea"/>
              </a:rPr>
              <a:t>cmd</a:t>
            </a:r>
            <a:r>
              <a:rPr lang="zh-CN" altLang="en-US" dirty="0" smtClean="0">
                <a:latin typeface="+mn-ea"/>
              </a:rPr>
              <a:t>参数有特殊的定义</a:t>
            </a:r>
            <a:endParaRPr lang="en-US" altLang="zh-CN" dirty="0" smtClean="0">
              <a:latin typeface="+mn-ea"/>
            </a:endParaRPr>
          </a:p>
          <a:p>
            <a:pPr lvl="1"/>
            <a:endParaRPr lang="en-US" altLang="zh-CN" sz="1600" b="1" dirty="0" smtClean="0">
              <a:latin typeface="宋体" pitchFamily="2" charset="-122"/>
              <a:ea typeface="宋体" pitchFamily="2" charset="-122"/>
            </a:endParaRPr>
          </a:p>
          <a:p>
            <a:pPr lvl="1"/>
            <a:endParaRPr lang="en-US" altLang="zh-CN" sz="1600" b="1" dirty="0" smtClean="0">
              <a:latin typeface="宋体" pitchFamily="2" charset="-122"/>
              <a:ea typeface="宋体" pitchFamily="2" charset="-122"/>
            </a:endParaRPr>
          </a:p>
          <a:p>
            <a:pPr lvl="1"/>
            <a:endParaRPr lang="en-US" altLang="zh-CN" sz="1600" b="1" dirty="0" smtClean="0">
              <a:latin typeface="宋体" pitchFamily="2" charset="-122"/>
              <a:ea typeface="宋体" pitchFamily="2" charset="-122"/>
            </a:endParaRPr>
          </a:p>
          <a:p>
            <a:pPr lvl="1"/>
            <a:endParaRPr lang="en-US" altLang="zh-CN" sz="1600" b="1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构造命令编号的宏：</a:t>
            </a:r>
            <a:endParaRPr lang="en-US" altLang="zh-CN" sz="1600" b="1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en-US" altLang="zh-CN" sz="1400" b="1" dirty="0" smtClean="0">
                <a:latin typeface="宋体" pitchFamily="2" charset="-122"/>
                <a:ea typeface="宋体" pitchFamily="2" charset="-122"/>
              </a:rPr>
              <a:t>_IO(type</a:t>
            </a:r>
            <a:r>
              <a:rPr lang="zh-CN" altLang="en-US" sz="1400" b="1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400" b="1" dirty="0" smtClean="0">
                <a:latin typeface="宋体" pitchFamily="2" charset="-122"/>
                <a:ea typeface="宋体" pitchFamily="2" charset="-122"/>
              </a:rPr>
              <a:t>nr)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用于构造无参数的命令编号；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en-US" altLang="zh-CN" sz="1400" b="1" dirty="0" smtClean="0">
                <a:latin typeface="宋体" pitchFamily="2" charset="-122"/>
                <a:ea typeface="宋体" pitchFamily="2" charset="-122"/>
              </a:rPr>
              <a:t>_IOR(type</a:t>
            </a:r>
            <a:r>
              <a:rPr lang="zh-CN" altLang="en-US" sz="1400" b="1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400" b="1" dirty="0" smtClean="0">
                <a:latin typeface="宋体" pitchFamily="2" charset="-122"/>
                <a:ea typeface="宋体" pitchFamily="2" charset="-122"/>
              </a:rPr>
              <a:t>nr</a:t>
            </a:r>
            <a:r>
              <a:rPr lang="zh-CN" altLang="en-US" sz="1400" b="1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400" b="1" dirty="0" err="1" smtClean="0">
                <a:latin typeface="宋体" pitchFamily="2" charset="-122"/>
                <a:ea typeface="宋体" pitchFamily="2" charset="-122"/>
              </a:rPr>
              <a:t>datatype</a:t>
            </a:r>
            <a:r>
              <a:rPr lang="en-US" altLang="zh-CN" sz="1400" b="1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用于构造从驱动程序中读取数据的命令编号；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en-US" altLang="zh-CN" sz="1400" b="1" dirty="0" smtClean="0">
                <a:latin typeface="宋体" pitchFamily="2" charset="-122"/>
                <a:ea typeface="宋体" pitchFamily="2" charset="-122"/>
              </a:rPr>
              <a:t>_IOW(type</a:t>
            </a:r>
            <a:r>
              <a:rPr lang="zh-CN" altLang="en-US" sz="1400" b="1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400" b="1" dirty="0" smtClean="0">
                <a:latin typeface="宋体" pitchFamily="2" charset="-122"/>
                <a:ea typeface="宋体" pitchFamily="2" charset="-122"/>
              </a:rPr>
              <a:t>nr</a:t>
            </a:r>
            <a:r>
              <a:rPr lang="zh-CN" altLang="en-US" sz="1400" b="1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400" b="1" dirty="0" err="1" smtClean="0">
                <a:latin typeface="宋体" pitchFamily="2" charset="-122"/>
                <a:ea typeface="宋体" pitchFamily="2" charset="-122"/>
              </a:rPr>
              <a:t>datatype</a:t>
            </a:r>
            <a:r>
              <a:rPr lang="en-US" altLang="zh-CN" sz="1400" b="1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用于写入数据的命令；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en-US" altLang="zh-CN" sz="1400" b="1" dirty="0" smtClean="0">
                <a:latin typeface="宋体" pitchFamily="2" charset="-122"/>
                <a:ea typeface="宋体" pitchFamily="2" charset="-122"/>
              </a:rPr>
              <a:t>_IOWR(type</a:t>
            </a:r>
            <a:r>
              <a:rPr lang="zh-CN" altLang="en-US" sz="1400" b="1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400" b="1" dirty="0" smtClean="0">
                <a:latin typeface="宋体" pitchFamily="2" charset="-122"/>
                <a:ea typeface="宋体" pitchFamily="2" charset="-122"/>
              </a:rPr>
              <a:t>nr</a:t>
            </a:r>
            <a:r>
              <a:rPr lang="zh-CN" altLang="en-US" sz="1400" b="1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400" b="1" dirty="0" err="1" smtClean="0">
                <a:latin typeface="宋体" pitchFamily="2" charset="-122"/>
                <a:ea typeface="宋体" pitchFamily="2" charset="-122"/>
              </a:rPr>
              <a:t>datatype</a:t>
            </a:r>
            <a:r>
              <a:rPr lang="en-US" altLang="zh-CN" sz="1400" b="1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用于双向传输。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pPr lvl="3"/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type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number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位字段通过参数传入，而</a:t>
            </a: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size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位字段通过对</a:t>
            </a:r>
            <a:r>
              <a:rPr lang="en-US" altLang="zh-CN" sz="1200" dirty="0" err="1" smtClean="0">
                <a:latin typeface="宋体" pitchFamily="2" charset="-122"/>
                <a:ea typeface="宋体" pitchFamily="2" charset="-122"/>
              </a:rPr>
              <a:t>datatype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参数取</a:t>
            </a:r>
            <a:r>
              <a:rPr lang="en-US" altLang="zh-CN" sz="1200" dirty="0" err="1" smtClean="0">
                <a:latin typeface="宋体" pitchFamily="2" charset="-122"/>
                <a:ea typeface="宋体" pitchFamily="2" charset="-122"/>
              </a:rPr>
              <a:t>sizeof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获得。</a:t>
            </a:r>
            <a:r>
              <a:rPr lang="zh-CN" altLang="en-US" sz="1600" dirty="0" smtClean="0"/>
              <a:t> </a:t>
            </a:r>
          </a:p>
          <a:p>
            <a:pPr lvl="1"/>
            <a:endParaRPr lang="en-US" altLang="zh-CN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Group 41"/>
          <p:cNvGraphicFramePr>
            <a:graphicFrameLocks/>
          </p:cNvGraphicFramePr>
          <p:nvPr/>
        </p:nvGraphicFramePr>
        <p:xfrm>
          <a:off x="1214413" y="2714620"/>
          <a:ext cx="7715305" cy="792480"/>
        </p:xfrm>
        <a:graphic>
          <a:graphicData uri="http://schemas.openxmlformats.org/drawingml/2006/table">
            <a:tbl>
              <a:tblPr/>
              <a:tblGrid>
                <a:gridCol w="1815365"/>
                <a:gridCol w="2117927"/>
                <a:gridCol w="1966647"/>
                <a:gridCol w="1815366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设备类型（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type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）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序列号（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number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）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方向（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direction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）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数据尺寸（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size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）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        8bit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        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8bit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        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2bit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      13/14bit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预习检查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/>
              <a:t>2-1 </a:t>
            </a:r>
            <a:r>
              <a:rPr lang="zh-CN" altLang="en-US"/>
              <a:t>字符设备驱动程序基本结构 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908050"/>
            <a:ext cx="7858180" cy="5449908"/>
          </a:xfrm>
          <a:gradFill flip="none" rotWithShape="1">
            <a:gsLst>
              <a:gs pos="5000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b">
              <a:buClr>
                <a:srgbClr val="0000CC"/>
              </a:buClr>
              <a:buFont typeface="Wingdings" pitchFamily="2" charset="2"/>
              <a:buChar char="l"/>
            </a:pPr>
            <a:r>
              <a:rPr lang="en-US" altLang="zh-CN" sz="2000" b="1" dirty="0" err="1" smtClean="0"/>
              <a:t>Ioctl</a:t>
            </a:r>
            <a:r>
              <a:rPr lang="zh-CN" altLang="en-US" sz="2000" b="1" dirty="0"/>
              <a:t>函数模板</a:t>
            </a:r>
          </a:p>
          <a:p>
            <a:pPr>
              <a:buFontTx/>
              <a:buNone/>
            </a:pP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xxx_ioctl</a:t>
            </a:r>
            <a:r>
              <a:rPr lang="en-US" altLang="zh-CN" sz="1600" b="1" dirty="0"/>
              <a:t>( </a:t>
            </a:r>
            <a:r>
              <a:rPr lang="en-US" altLang="zh-CN" sz="1600" b="1" dirty="0" err="1"/>
              <a:t>struct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inode</a:t>
            </a:r>
            <a:r>
              <a:rPr lang="en-US" altLang="zh-CN" sz="1600" b="1" dirty="0"/>
              <a:t> *</a:t>
            </a:r>
            <a:r>
              <a:rPr lang="en-US" altLang="zh-CN" sz="1600" b="1" dirty="0" err="1"/>
              <a:t>inode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struct</a:t>
            </a:r>
            <a:r>
              <a:rPr lang="en-US" altLang="zh-CN" sz="1600" b="1" dirty="0"/>
              <a:t> f </a:t>
            </a:r>
            <a:r>
              <a:rPr lang="en-US" altLang="zh-CN" sz="1600" b="1" dirty="0" err="1"/>
              <a:t>ile</a:t>
            </a:r>
            <a:r>
              <a:rPr lang="en-US" altLang="zh-CN" sz="1600" b="1" dirty="0"/>
              <a:t> *</a:t>
            </a:r>
            <a:r>
              <a:rPr lang="en-US" altLang="zh-CN" sz="1600" b="1" dirty="0" err="1"/>
              <a:t>filp</a:t>
            </a:r>
            <a:r>
              <a:rPr lang="en-US" altLang="zh-CN" sz="1600" b="1" dirty="0"/>
              <a:t>, unsigned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cmd</a:t>
            </a:r>
            <a:r>
              <a:rPr lang="en-US" altLang="zh-CN" sz="1600" b="1" dirty="0"/>
              <a:t>,</a:t>
            </a:r>
          </a:p>
          <a:p>
            <a:pPr>
              <a:buFontTx/>
              <a:buNone/>
            </a:pPr>
            <a:r>
              <a:rPr lang="en-US" altLang="zh-CN" sz="1600" b="1" dirty="0"/>
              <a:t>                      unsigned long </a:t>
            </a:r>
            <a:r>
              <a:rPr lang="en-US" altLang="zh-CN" sz="1600" b="1" dirty="0" err="1"/>
              <a:t>arg</a:t>
            </a:r>
            <a:r>
              <a:rPr lang="en-US" altLang="zh-CN" sz="1600" b="1" dirty="0"/>
              <a:t>)</a:t>
            </a:r>
          </a:p>
          <a:p>
            <a:pPr>
              <a:buFontTx/>
              <a:buNone/>
            </a:pPr>
            <a:r>
              <a:rPr lang="en-US" altLang="zh-CN" sz="1600" b="1" dirty="0"/>
              <a:t> {</a:t>
            </a:r>
          </a:p>
          <a:p>
            <a:pPr>
              <a:buFontTx/>
              <a:buNone/>
            </a:pPr>
            <a:r>
              <a:rPr lang="en-US" altLang="zh-CN" sz="1600" b="1" dirty="0"/>
              <a:t> 	...</a:t>
            </a:r>
          </a:p>
          <a:p>
            <a:pPr>
              <a:buFontTx/>
              <a:buNone/>
            </a:pPr>
            <a:r>
              <a:rPr lang="en-US" altLang="zh-CN" sz="1600" b="1" dirty="0"/>
              <a:t> 	switch (</a:t>
            </a:r>
            <a:r>
              <a:rPr lang="en-US" altLang="zh-CN" sz="1600" b="1" dirty="0" err="1"/>
              <a:t>cmd</a:t>
            </a:r>
            <a:r>
              <a:rPr lang="en-US" altLang="zh-CN" sz="1600" b="1" dirty="0"/>
              <a:t>)</a:t>
            </a:r>
          </a:p>
          <a:p>
            <a:pPr>
              <a:buFontTx/>
              <a:buNone/>
            </a:pPr>
            <a:r>
              <a:rPr lang="en-US" altLang="zh-CN" sz="1600" b="1" dirty="0"/>
              <a:t> 	{</a:t>
            </a:r>
          </a:p>
          <a:p>
            <a:pPr>
              <a:buFontTx/>
              <a:buNone/>
            </a:pPr>
            <a:r>
              <a:rPr lang="en-US" altLang="zh-CN" sz="1600" b="1" dirty="0"/>
              <a:t> 		case XXX_CMD1:</a:t>
            </a:r>
          </a:p>
          <a:p>
            <a:pPr>
              <a:buFontTx/>
              <a:buNone/>
            </a:pPr>
            <a:r>
              <a:rPr lang="en-US" altLang="zh-CN" sz="1600" b="1" dirty="0"/>
              <a:t> 		...</a:t>
            </a:r>
          </a:p>
          <a:p>
            <a:pPr>
              <a:buFontTx/>
              <a:buNone/>
            </a:pPr>
            <a:r>
              <a:rPr lang="en-US" altLang="zh-CN" sz="1600" b="1" dirty="0"/>
              <a:t> 		break;</a:t>
            </a:r>
          </a:p>
          <a:p>
            <a:pPr>
              <a:buFontTx/>
              <a:buNone/>
            </a:pPr>
            <a:r>
              <a:rPr lang="en-US" altLang="zh-CN" sz="1600" b="1" dirty="0"/>
              <a:t> 		case XXX_CMD2:</a:t>
            </a:r>
          </a:p>
          <a:p>
            <a:pPr>
              <a:buFontTx/>
              <a:buNone/>
            </a:pPr>
            <a:r>
              <a:rPr lang="en-US" altLang="zh-CN" sz="1600" b="1" dirty="0"/>
              <a:t> 		...</a:t>
            </a:r>
          </a:p>
          <a:p>
            <a:pPr>
              <a:buFontTx/>
              <a:buNone/>
            </a:pPr>
            <a:r>
              <a:rPr lang="en-US" altLang="zh-CN" sz="1600" b="1" dirty="0"/>
              <a:t> 		break;</a:t>
            </a:r>
          </a:p>
          <a:p>
            <a:pPr>
              <a:buFontTx/>
              <a:buNone/>
            </a:pPr>
            <a:r>
              <a:rPr lang="en-US" altLang="zh-CN" sz="1600" b="1" dirty="0"/>
              <a:t> 		default:  ///*</a:t>
            </a:r>
            <a:r>
              <a:rPr lang="zh-CN" altLang="en-US" sz="1600" b="1" dirty="0"/>
              <a:t>不能支持的命令 *</a:t>
            </a:r>
            <a:r>
              <a:rPr lang="en-US" altLang="zh-CN" sz="1600" b="1" dirty="0"/>
              <a:t>/</a:t>
            </a:r>
          </a:p>
          <a:p>
            <a:pPr>
              <a:buFontTx/>
              <a:buNone/>
            </a:pPr>
            <a:r>
              <a:rPr lang="en-US" altLang="zh-CN" sz="1600" b="1" dirty="0"/>
              <a:t>	 	return - ENOTTY; </a:t>
            </a:r>
            <a:endParaRPr lang="zh-CN" altLang="en-US" sz="1600" b="1" dirty="0"/>
          </a:p>
          <a:p>
            <a:pPr>
              <a:buFontTx/>
              <a:buNone/>
            </a:pPr>
            <a:r>
              <a:rPr lang="en-US" altLang="zh-CN" sz="1600" b="1" dirty="0"/>
              <a:t> 	}</a:t>
            </a:r>
          </a:p>
          <a:p>
            <a:pPr>
              <a:buFontTx/>
              <a:buNone/>
            </a:pPr>
            <a:r>
              <a:rPr lang="en-US" altLang="zh-CN" sz="1600" b="1" dirty="0"/>
              <a:t> 	return 0;</a:t>
            </a:r>
          </a:p>
          <a:p>
            <a:pPr>
              <a:buFontTx/>
              <a:buNone/>
            </a:pPr>
            <a:r>
              <a:rPr lang="en-US" altLang="zh-CN" sz="1600" b="1" dirty="0"/>
              <a:t> }</a:t>
            </a:r>
            <a:endParaRPr lang="zh-CN" altLang="en-US" sz="1600" b="1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阶段总结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î"/>
            </a:pPr>
            <a:r>
              <a:rPr lang="zh-CN" altLang="en-US"/>
              <a:t>本节介绍了字符设备驱动结构</a:t>
            </a:r>
          </a:p>
          <a:p>
            <a:pPr>
              <a:buFont typeface="Wingdings" pitchFamily="2" charset="2"/>
              <a:buChar char="î"/>
            </a:pPr>
            <a:endParaRPr lang="zh-CN" altLang="en-US"/>
          </a:p>
          <a:p>
            <a:pPr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30788" name="Rectangle 4"/>
          <p:cNvSpPr>
            <a:spLocks noChangeArrowheads="1"/>
          </p:cNvSpPr>
          <p:nvPr/>
        </p:nvSpPr>
        <p:spPr bwMode="auto">
          <a:xfrm>
            <a:off x="827088" y="5876925"/>
            <a:ext cx="2449512" cy="865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3079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785926"/>
            <a:ext cx="8132762" cy="4572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2-2</a:t>
            </a:r>
            <a:r>
              <a:rPr lang="zh-CN" altLang="en-US">
                <a:solidFill>
                  <a:schemeClr val="tx1"/>
                </a:solidFill>
              </a:rPr>
              <a:t>添加驱动程序到内核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25538"/>
            <a:ext cx="8153400" cy="4648200"/>
          </a:xfrm>
        </p:spPr>
        <p:txBody>
          <a:bodyPr/>
          <a:lstStyle/>
          <a:p>
            <a:r>
              <a:rPr lang="zh-CN" altLang="en-US" b="1"/>
              <a:t>配置内核</a:t>
            </a:r>
          </a:p>
          <a:p>
            <a:r>
              <a:rPr lang="zh-CN" altLang="en-US" b="1"/>
              <a:t>编译内核</a:t>
            </a:r>
          </a:p>
          <a:p>
            <a:r>
              <a:rPr lang="zh-CN" altLang="en-US" b="1"/>
              <a:t>添加驱动程序到内核中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838200"/>
          </a:xfrm>
        </p:spPr>
        <p:txBody>
          <a:bodyPr/>
          <a:lstStyle/>
          <a:p>
            <a:r>
              <a:rPr lang="en-US" altLang="zh-CN"/>
              <a:t>2-2</a:t>
            </a:r>
            <a:r>
              <a:rPr lang="zh-CN" altLang="en-US">
                <a:solidFill>
                  <a:schemeClr val="tx1"/>
                </a:solidFill>
              </a:rPr>
              <a:t>添加驱动程序到内核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125538"/>
            <a:ext cx="9144000" cy="5472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b="1" dirty="0"/>
              <a:t>配置内核</a:t>
            </a: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配置命令包括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:</a:t>
            </a: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		make </a:t>
            </a:r>
            <a:r>
              <a:rPr lang="en-US" altLang="zh-CN" sz="1800" dirty="0" err="1"/>
              <a:t>config</a:t>
            </a:r>
            <a:r>
              <a:rPr lang="en-US" altLang="zh-CN" sz="1800" dirty="0"/>
              <a:t> </a:t>
            </a: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		make </a:t>
            </a:r>
            <a:r>
              <a:rPr lang="en-US" altLang="zh-CN" sz="1800" dirty="0" err="1"/>
              <a:t>menuconfig</a:t>
            </a:r>
            <a:r>
              <a:rPr lang="en-US" altLang="zh-CN" sz="1800" dirty="0"/>
              <a:t> </a:t>
            </a: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		make </a:t>
            </a:r>
            <a:r>
              <a:rPr lang="en-US" altLang="zh-CN" sz="1800" dirty="0" err="1"/>
              <a:t>xconfig</a:t>
            </a:r>
            <a:r>
              <a:rPr lang="en-US" altLang="zh-CN" sz="1800" dirty="0"/>
              <a:t> </a:t>
            </a: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		make </a:t>
            </a:r>
            <a:r>
              <a:rPr lang="en-US" altLang="zh-CN" sz="1800" dirty="0" err="1"/>
              <a:t>gconfig</a:t>
            </a:r>
            <a:r>
              <a:rPr lang="en-US" altLang="zh-CN" sz="2000" dirty="0"/>
              <a:t> </a:t>
            </a: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endParaRPr lang="en-US" altLang="zh-CN" sz="2000" dirty="0"/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endParaRPr lang="en-US" altLang="zh-CN" sz="1800" dirty="0"/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endParaRPr lang="zh-CN" altLang="en-US" sz="20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endParaRPr lang="zh-CN" altLang="en-US" sz="20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可通过“上”、“下”、“左”、“右”键移动菜单，选择某项按“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Y”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，取消</a:t>
            </a: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选择按“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N”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，如果选择某项编译为模块按“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M”,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进入子菜单按“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Enter”,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返回</a:t>
            </a: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上一级菜单按 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Esc” </a:t>
            </a: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endParaRPr lang="zh-CN" altLang="en-US" sz="20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make 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config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make 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menuconfig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等命令后，会生成一个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.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config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配置文件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是</a:t>
            </a: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隐身文件，通过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ls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–a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才能看到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)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7277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3938" y="836613"/>
            <a:ext cx="5021262" cy="30194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7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7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7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7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7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7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1" grpId="0" uiExpand="1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838200"/>
          </a:xfrm>
        </p:spPr>
        <p:txBody>
          <a:bodyPr/>
          <a:lstStyle/>
          <a:p>
            <a:r>
              <a:rPr lang="en-US" altLang="zh-CN"/>
              <a:t>2-2</a:t>
            </a:r>
            <a:r>
              <a:rPr lang="zh-CN" altLang="en-US">
                <a:solidFill>
                  <a:schemeClr val="tx1"/>
                </a:solidFill>
              </a:rPr>
              <a:t>添加驱动程序到内核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>
          <a:xfrm>
            <a:off x="0" y="1125538"/>
            <a:ext cx="9144000" cy="5472112"/>
          </a:xfrm>
        </p:spPr>
        <p:txBody>
          <a:bodyPr/>
          <a:lstStyle/>
          <a:p>
            <a:r>
              <a:rPr lang="zh-CN" altLang="en-US" b="1" dirty="0"/>
              <a:t>编译内</a:t>
            </a:r>
            <a:r>
              <a:rPr lang="zh-CN" altLang="en-US" b="1" dirty="0" smtClean="0"/>
              <a:t>核</a:t>
            </a:r>
            <a:endParaRPr lang="en-US" altLang="zh-CN" b="1" dirty="0" smtClean="0"/>
          </a:p>
          <a:p>
            <a:pPr lvl="1"/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可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用如下命令编译内核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:</a:t>
            </a:r>
          </a:p>
          <a:p>
            <a:pPr lvl="2"/>
            <a:r>
              <a:rPr lang="en-US" altLang="zh-CN" sz="1600" dirty="0" smtClean="0"/>
              <a:t>make </a:t>
            </a:r>
            <a:r>
              <a:rPr lang="en-US" altLang="zh-CN" sz="1600" dirty="0"/>
              <a:t>ARC=arm  CROSS_COMPILE=arm-</a:t>
            </a:r>
            <a:r>
              <a:rPr lang="en-US" altLang="zh-CN" sz="1600" dirty="0" err="1"/>
              <a:t>linux</a:t>
            </a:r>
            <a:r>
              <a:rPr lang="en-US" altLang="zh-CN" sz="1600" dirty="0"/>
              <a:t>-  </a:t>
            </a:r>
            <a:r>
              <a:rPr lang="en-US" altLang="zh-CN" sz="1600" dirty="0" err="1" smtClean="0"/>
              <a:t>zImage</a:t>
            </a:r>
            <a:endParaRPr lang="en-US" altLang="zh-CN" sz="1600" dirty="0" smtClean="0"/>
          </a:p>
          <a:p>
            <a:endParaRPr lang="en-US" altLang="zh-CN" sz="2000" dirty="0" smtClean="0"/>
          </a:p>
          <a:p>
            <a:pPr lvl="1"/>
            <a:r>
              <a:rPr lang="zh-CN" altLang="en-US" sz="1800" dirty="0" smtClean="0"/>
              <a:t>源</a:t>
            </a:r>
            <a:r>
              <a:rPr lang="zh-CN" altLang="en-US" sz="1800" dirty="0"/>
              <a:t>代码根目录的</a:t>
            </a:r>
            <a:r>
              <a:rPr lang="en-US" altLang="zh-CN" sz="1800" dirty="0" err="1"/>
              <a:t>Makefile</a:t>
            </a:r>
            <a:r>
              <a:rPr lang="zh-CN" altLang="en-US" sz="1800" dirty="0"/>
              <a:t>中将</a:t>
            </a:r>
            <a:r>
              <a:rPr lang="en-US" altLang="zh-CN" sz="1800" dirty="0"/>
              <a:t>ARCH</a:t>
            </a:r>
            <a:r>
              <a:rPr lang="zh-CN" altLang="en-US" sz="1800" dirty="0"/>
              <a:t>和</a:t>
            </a:r>
            <a:r>
              <a:rPr lang="en-US" altLang="zh-CN" sz="1800" dirty="0"/>
              <a:t>CROSS_COMPILE</a:t>
            </a:r>
            <a:r>
              <a:rPr lang="zh-CN" altLang="en-US" sz="1800" dirty="0"/>
              <a:t>直接指定为</a:t>
            </a:r>
            <a:r>
              <a:rPr lang="en-US" altLang="zh-CN" sz="1800" dirty="0"/>
              <a:t>arm</a:t>
            </a:r>
            <a:r>
              <a:rPr lang="zh-CN" altLang="en-US" sz="1800" dirty="0"/>
              <a:t>和</a:t>
            </a:r>
            <a:r>
              <a:rPr lang="en-US" altLang="zh-CN" sz="1800" dirty="0"/>
              <a:t>arm-</a:t>
            </a:r>
            <a:r>
              <a:rPr lang="en-US" altLang="zh-CN" sz="1800" dirty="0" err="1"/>
              <a:t>linux</a:t>
            </a:r>
            <a:r>
              <a:rPr lang="en-US" altLang="zh-CN" sz="1800" dirty="0"/>
              <a:t>-</a:t>
            </a:r>
            <a:r>
              <a:rPr lang="zh-CN" altLang="en-US" sz="1800" dirty="0"/>
              <a:t>，如：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横卷形 4"/>
          <p:cNvSpPr/>
          <p:nvPr/>
        </p:nvSpPr>
        <p:spPr bwMode="auto">
          <a:xfrm>
            <a:off x="642910" y="4500570"/>
            <a:ext cx="5929354" cy="1300555"/>
          </a:xfrm>
          <a:prstGeom prst="horizontalScroll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sz="1800" dirty="0" smtClean="0"/>
              <a:t>这样就没有必要每次编译的时候都指定体系结构和交叉编译器了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只须使用下面命令就可以了：</a:t>
            </a:r>
          </a:p>
          <a:p>
            <a:pPr>
              <a:buClr>
                <a:srgbClr val="FF0000"/>
              </a:buClr>
            </a:pPr>
            <a:r>
              <a:rPr lang="zh-CN" altLang="en-US" sz="1800" dirty="0" smtClean="0"/>
              <a:t>	 </a:t>
            </a:r>
            <a:r>
              <a:rPr lang="en-US" altLang="zh-CN" sz="1800" dirty="0" smtClean="0"/>
              <a:t>make </a:t>
            </a:r>
            <a:r>
              <a:rPr lang="en-US" altLang="zh-CN" sz="1800" dirty="0" err="1" smtClean="0"/>
              <a:t>zImage</a:t>
            </a:r>
            <a:endParaRPr lang="zh-CN" altLang="en-US" sz="1800" dirty="0"/>
          </a:p>
        </p:txBody>
      </p:sp>
      <p:sp>
        <p:nvSpPr>
          <p:cNvPr id="6" name="横卷形 5"/>
          <p:cNvSpPr/>
          <p:nvPr/>
        </p:nvSpPr>
        <p:spPr bwMode="auto">
          <a:xfrm>
            <a:off x="714348" y="3286124"/>
            <a:ext cx="6786610" cy="932474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1800" dirty="0" smtClean="0"/>
              <a:t>ARCH			?= arm</a:t>
            </a:r>
          </a:p>
          <a:p>
            <a:pPr>
              <a:buClr>
                <a:srgbClr val="FF0000"/>
              </a:buClr>
            </a:pPr>
            <a:r>
              <a:rPr lang="en-US" altLang="zh-CN" sz="1800" dirty="0" smtClean="0"/>
              <a:t>CROSS_COMPILE	?= arm-</a:t>
            </a:r>
            <a:r>
              <a:rPr lang="en-US" altLang="zh-CN" sz="1800" dirty="0" err="1" smtClean="0"/>
              <a:t>linux</a:t>
            </a:r>
            <a:r>
              <a:rPr lang="en-US" altLang="zh-CN" sz="1800" dirty="0" smtClean="0"/>
              <a:t>-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19" grpId="0" uiExpand="1" build="p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838200"/>
          </a:xfrm>
        </p:spPr>
        <p:txBody>
          <a:bodyPr/>
          <a:lstStyle/>
          <a:p>
            <a:r>
              <a:rPr lang="en-US" altLang="zh-CN"/>
              <a:t>2-2</a:t>
            </a:r>
            <a:r>
              <a:rPr lang="zh-CN" altLang="en-US">
                <a:solidFill>
                  <a:schemeClr val="tx1"/>
                </a:solidFill>
              </a:rPr>
              <a:t>添加驱动程序到内核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0" y="1125538"/>
            <a:ext cx="9144000" cy="5472112"/>
          </a:xfrm>
        </p:spPr>
        <p:txBody>
          <a:bodyPr/>
          <a:lstStyle/>
          <a:p>
            <a:r>
              <a:rPr lang="zh-CN" altLang="en-US" b="1" dirty="0">
                <a:latin typeface="+mn-ea"/>
              </a:rPr>
              <a:t>添加驱动程序到</a:t>
            </a:r>
            <a:r>
              <a:rPr lang="zh-CN" altLang="en-US" b="1" dirty="0" smtClean="0">
                <a:latin typeface="+mn-ea"/>
              </a:rPr>
              <a:t>内核</a:t>
            </a:r>
            <a:endParaRPr lang="en-US" altLang="zh-CN" b="1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Linux </a:t>
            </a:r>
            <a:r>
              <a:rPr lang="en-US" altLang="zh-CN" dirty="0">
                <a:latin typeface="+mn-ea"/>
              </a:rPr>
              <a:t>2.6</a:t>
            </a:r>
            <a:r>
              <a:rPr lang="zh-CN" altLang="en-US" dirty="0">
                <a:latin typeface="+mn-ea"/>
              </a:rPr>
              <a:t>内核的配置系统由以下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个部分组成。    </a:t>
            </a:r>
            <a:endParaRPr lang="en-US" altLang="zh-CN" b="1" dirty="0" smtClean="0">
              <a:latin typeface="+mn-ea"/>
            </a:endParaRPr>
          </a:p>
          <a:p>
            <a:pPr lvl="2"/>
            <a:r>
              <a:rPr lang="en-US" altLang="zh-CN" b="1" dirty="0" err="1" smtClean="0">
                <a:latin typeface="+mn-ea"/>
              </a:rPr>
              <a:t>Makefile</a:t>
            </a:r>
            <a:r>
              <a:rPr lang="zh-CN" altLang="en-US" b="1" dirty="0">
                <a:latin typeface="+mn-ea"/>
              </a:rPr>
              <a:t>：</a:t>
            </a:r>
            <a:r>
              <a:rPr lang="zh-CN" altLang="en-US" dirty="0">
                <a:latin typeface="+mn-ea"/>
              </a:rPr>
              <a:t>分布在</a:t>
            </a:r>
            <a:r>
              <a:rPr lang="en-US" altLang="zh-CN" dirty="0">
                <a:latin typeface="+mn-ea"/>
              </a:rPr>
              <a:t>Linux</a:t>
            </a:r>
            <a:r>
              <a:rPr lang="zh-CN" altLang="en-US" dirty="0">
                <a:latin typeface="+mn-ea"/>
              </a:rPr>
              <a:t>内核源代码中的</a:t>
            </a:r>
            <a:r>
              <a:rPr lang="en-US" altLang="zh-CN" dirty="0" err="1" smtClean="0">
                <a:latin typeface="+mn-ea"/>
              </a:rPr>
              <a:t>Makefite</a:t>
            </a:r>
            <a:endParaRPr lang="en-US" altLang="zh-CN" dirty="0" smtClean="0">
              <a:latin typeface="+mn-ea"/>
            </a:endParaRPr>
          </a:p>
          <a:p>
            <a:pPr lvl="3"/>
            <a:r>
              <a:rPr lang="zh-CN" altLang="en-US" dirty="0" smtClean="0">
                <a:latin typeface="+mn-ea"/>
              </a:rPr>
              <a:t>定</a:t>
            </a:r>
            <a:r>
              <a:rPr lang="zh-CN" altLang="en-US" dirty="0">
                <a:latin typeface="+mn-ea"/>
              </a:rPr>
              <a:t>义</a:t>
            </a:r>
            <a:r>
              <a:rPr lang="en-US" altLang="zh-CN" dirty="0">
                <a:latin typeface="+mn-ea"/>
              </a:rPr>
              <a:t>Linux</a:t>
            </a:r>
            <a:r>
              <a:rPr lang="zh-CN" altLang="en-US" dirty="0">
                <a:latin typeface="+mn-ea"/>
              </a:rPr>
              <a:t>内核的编译规</a:t>
            </a:r>
            <a:r>
              <a:rPr lang="zh-CN" altLang="en-US" dirty="0" smtClean="0">
                <a:latin typeface="+mn-ea"/>
              </a:rPr>
              <a:t>则</a:t>
            </a:r>
            <a:endParaRPr lang="en-US" altLang="zh-CN" b="1" dirty="0" smtClean="0">
              <a:latin typeface="+mn-ea"/>
            </a:endParaRPr>
          </a:p>
          <a:p>
            <a:pPr lvl="2"/>
            <a:r>
              <a:rPr lang="zh-CN" altLang="en-US" b="1" dirty="0" smtClean="0">
                <a:latin typeface="+mn-ea"/>
              </a:rPr>
              <a:t>配</a:t>
            </a:r>
            <a:r>
              <a:rPr lang="zh-CN" altLang="en-US" b="1" dirty="0">
                <a:latin typeface="+mn-ea"/>
              </a:rPr>
              <a:t>置文件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dirty="0" err="1">
                <a:latin typeface="+mn-ea"/>
              </a:rPr>
              <a:t>Kconfig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：给用户提供配置选择的功能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b="1" dirty="0" smtClean="0">
              <a:latin typeface="+mn-ea"/>
            </a:endParaRPr>
          </a:p>
          <a:p>
            <a:pPr lvl="2"/>
            <a:r>
              <a:rPr lang="zh-CN" altLang="en-US" b="1" dirty="0" smtClean="0">
                <a:latin typeface="+mn-ea"/>
              </a:rPr>
              <a:t>配</a:t>
            </a:r>
            <a:r>
              <a:rPr lang="zh-CN" altLang="en-US" b="1" dirty="0">
                <a:latin typeface="+mn-ea"/>
              </a:rPr>
              <a:t>置工具</a:t>
            </a:r>
            <a:r>
              <a:rPr lang="zh-CN" altLang="en-US" b="1" dirty="0" smtClean="0">
                <a:latin typeface="+mn-ea"/>
              </a:rPr>
              <a:t>：</a:t>
            </a:r>
            <a:endParaRPr lang="en-US" altLang="zh-CN" b="1" dirty="0" smtClean="0">
              <a:latin typeface="+mn-ea"/>
            </a:endParaRPr>
          </a:p>
          <a:p>
            <a:pPr lvl="3"/>
            <a:r>
              <a:rPr lang="zh-CN" altLang="en-US" dirty="0" smtClean="0">
                <a:latin typeface="+mn-ea"/>
              </a:rPr>
              <a:t>包</a:t>
            </a:r>
            <a:r>
              <a:rPr lang="zh-CN" altLang="en-US" dirty="0">
                <a:latin typeface="+mn-ea"/>
              </a:rPr>
              <a:t>括配置命令解释器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对配置脚本中使用的配置命令进行解释</a:t>
            </a:r>
            <a:r>
              <a:rPr lang="en-US" altLang="zh-CN" dirty="0" smtClean="0">
                <a:latin typeface="+mn-ea"/>
              </a:rPr>
              <a:t>)</a:t>
            </a:r>
          </a:p>
          <a:p>
            <a:pPr lvl="3"/>
            <a:r>
              <a:rPr lang="zh-CN" altLang="en-US" dirty="0" smtClean="0">
                <a:latin typeface="+mn-ea"/>
              </a:rPr>
              <a:t>配</a:t>
            </a:r>
            <a:r>
              <a:rPr lang="zh-CN" altLang="en-US" dirty="0">
                <a:latin typeface="+mn-ea"/>
              </a:rPr>
              <a:t>置用户界面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提供字符界面和图形界面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lvl="3"/>
            <a:r>
              <a:rPr lang="zh-CN" altLang="en-US" dirty="0" smtClean="0">
                <a:latin typeface="+mn-ea"/>
              </a:rPr>
              <a:t>这</a:t>
            </a:r>
            <a:r>
              <a:rPr lang="zh-CN" altLang="en-US" dirty="0">
                <a:latin typeface="+mn-ea"/>
              </a:rPr>
              <a:t>些配置工具都是使用脚本语言编写的，如</a:t>
            </a:r>
            <a:r>
              <a:rPr lang="en-US" altLang="zh-CN" dirty="0" err="1">
                <a:latin typeface="+mn-ea"/>
              </a:rPr>
              <a:t>Tcl</a:t>
            </a:r>
            <a:r>
              <a:rPr lang="en-US" altLang="zh-CN" dirty="0">
                <a:latin typeface="+mn-ea"/>
              </a:rPr>
              <a:t>/TK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Perl</a:t>
            </a:r>
            <a:r>
              <a:rPr lang="zh-CN" altLang="en-US" dirty="0">
                <a:latin typeface="+mn-ea"/>
              </a:rPr>
              <a:t>等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lvl="1"/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>
                <a:latin typeface="+mn-ea"/>
              </a:rPr>
              <a:t>Linux</a:t>
            </a:r>
            <a:r>
              <a:rPr lang="zh-CN" altLang="en-US" dirty="0">
                <a:latin typeface="+mn-ea"/>
              </a:rPr>
              <a:t>内核中增加程序需要完成以下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项工作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 smtClean="0">
                <a:latin typeface="+mn-ea"/>
              </a:rPr>
              <a:t>将</a:t>
            </a:r>
            <a:r>
              <a:rPr lang="zh-CN" altLang="en-US" dirty="0">
                <a:latin typeface="+mn-ea"/>
              </a:rPr>
              <a:t>编写的源代码复制到</a:t>
            </a:r>
            <a:r>
              <a:rPr lang="en-US" altLang="zh-CN" dirty="0">
                <a:latin typeface="+mn-ea"/>
              </a:rPr>
              <a:t>Linux</a:t>
            </a:r>
            <a:r>
              <a:rPr lang="zh-CN" altLang="en-US" dirty="0">
                <a:latin typeface="+mn-ea"/>
              </a:rPr>
              <a:t>内核源代码的相应目录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 smtClean="0">
                <a:latin typeface="+mn-ea"/>
              </a:rPr>
              <a:t>在</a:t>
            </a:r>
            <a:r>
              <a:rPr lang="zh-CN" altLang="en-US" dirty="0">
                <a:latin typeface="+mn-ea"/>
              </a:rPr>
              <a:t>目录的</a:t>
            </a:r>
            <a:r>
              <a:rPr lang="en-US" altLang="zh-CN" dirty="0" err="1" smtClean="0">
                <a:latin typeface="+mn-ea"/>
              </a:rPr>
              <a:t>Kconfig</a:t>
            </a:r>
            <a:r>
              <a:rPr lang="zh-CN" altLang="en-US" dirty="0">
                <a:latin typeface="+mn-ea"/>
              </a:rPr>
              <a:t>文件中增加新源代码对应项目的编译配置选项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 smtClean="0">
                <a:latin typeface="+mn-ea"/>
              </a:rPr>
              <a:t>在</a:t>
            </a:r>
            <a:r>
              <a:rPr lang="zh-CN" altLang="en-US" dirty="0">
                <a:latin typeface="+mn-ea"/>
              </a:rPr>
              <a:t>目录的</a:t>
            </a:r>
            <a:r>
              <a:rPr lang="en-US" altLang="zh-CN" dirty="0" err="1">
                <a:latin typeface="+mn-ea"/>
              </a:rPr>
              <a:t>Makefile</a:t>
            </a:r>
            <a:r>
              <a:rPr lang="zh-CN" altLang="en-US" dirty="0">
                <a:latin typeface="+mn-ea"/>
              </a:rPr>
              <a:t>文件中增加对新源代码的编译条目。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7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7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7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7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7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7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7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uiExpand="1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838200"/>
          </a:xfrm>
        </p:spPr>
        <p:txBody>
          <a:bodyPr/>
          <a:lstStyle/>
          <a:p>
            <a:r>
              <a:rPr lang="en-US" altLang="zh-CN"/>
              <a:t>2-2</a:t>
            </a:r>
            <a:r>
              <a:rPr lang="zh-CN" altLang="en-US">
                <a:solidFill>
                  <a:schemeClr val="tx1"/>
                </a:solidFill>
              </a:rPr>
              <a:t>添加驱动程序到内核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idx="1"/>
          </p:nvPr>
        </p:nvSpPr>
        <p:spPr>
          <a:xfrm>
            <a:off x="0" y="1125538"/>
            <a:ext cx="9144000" cy="5472112"/>
          </a:xfrm>
        </p:spPr>
        <p:txBody>
          <a:bodyPr/>
          <a:lstStyle/>
          <a:p>
            <a:r>
              <a:rPr lang="zh-CN" altLang="en-US" sz="2000" b="1" dirty="0" smtClean="0"/>
              <a:t>实</a:t>
            </a:r>
            <a:r>
              <a:rPr lang="zh-CN" altLang="en-US" sz="2000" b="1" dirty="0"/>
              <a:t>例：</a:t>
            </a:r>
            <a:r>
              <a:rPr lang="zh-CN" altLang="en-US" sz="2000" dirty="0"/>
              <a:t>在内核源代码</a:t>
            </a:r>
            <a:r>
              <a:rPr lang="en-US" altLang="zh-CN" sz="2000" dirty="0"/>
              <a:t>drivers</a:t>
            </a:r>
            <a:r>
              <a:rPr lang="zh-CN" altLang="en-US" sz="2000" dirty="0"/>
              <a:t>目录下为</a:t>
            </a:r>
            <a:r>
              <a:rPr lang="en-US" altLang="zh-CN" sz="2000" dirty="0"/>
              <a:t>ARM</a:t>
            </a:r>
            <a:r>
              <a:rPr lang="zh-CN" altLang="en-US" sz="2000" dirty="0"/>
              <a:t>体系结构新增</a:t>
            </a:r>
            <a:r>
              <a:rPr lang="en-US" altLang="zh-CN" sz="2000" dirty="0"/>
              <a:t>test driver 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dirty="0"/>
              <a:t>test driver</a:t>
            </a:r>
            <a:r>
              <a:rPr lang="zh-CN" altLang="en-US" sz="2000" b="1" dirty="0"/>
              <a:t>的树形目录：                      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 dirty="0"/>
              <a:t>                                                                     步骤：</a:t>
            </a:r>
          </a:p>
          <a:p>
            <a:pPr>
              <a:buFontTx/>
              <a:buNone/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						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、拷贝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test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到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drivers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路径下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						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、为新增目录创建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Kconfig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Makefile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						3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、修改新增目录父目录的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Kconfig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						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Makefile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，以便新增的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Kconfig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						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Makefile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能够被引用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						4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、在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arch/arm/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Kconfig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里增加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						source “drivers/test/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Kconfig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”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789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2420938"/>
            <a:ext cx="2714625" cy="33147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7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7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7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7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7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5" grpId="0" uiExpand="1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838200"/>
          </a:xfrm>
        </p:spPr>
        <p:txBody>
          <a:bodyPr/>
          <a:lstStyle/>
          <a:p>
            <a:r>
              <a:rPr lang="en-US" altLang="zh-CN"/>
              <a:t>2-2</a:t>
            </a:r>
            <a:r>
              <a:rPr lang="zh-CN" altLang="en-US">
                <a:solidFill>
                  <a:schemeClr val="tx1"/>
                </a:solidFill>
              </a:rPr>
              <a:t>添加驱动程序到内核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>
          <a:xfrm>
            <a:off x="0" y="1125538"/>
            <a:ext cx="9144000" cy="5472112"/>
          </a:xfrm>
        </p:spPr>
        <p:txBody>
          <a:bodyPr/>
          <a:lstStyle/>
          <a:p>
            <a:r>
              <a:rPr lang="zh-CN" altLang="en-US" sz="2000" b="1" dirty="0" smtClean="0"/>
              <a:t>步</a:t>
            </a:r>
            <a:r>
              <a:rPr lang="zh-CN" altLang="en-US" sz="2000" b="1" dirty="0"/>
              <a:t>骤：</a:t>
            </a:r>
            <a:endParaRPr lang="en-US" altLang="zh-CN" sz="2000" dirty="0"/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、拷贝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test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到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drivers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路径下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  cp –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fr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test 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linux_kernel_path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/drivers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、为新增目录创建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Kconfig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Makefile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						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809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3284538"/>
            <a:ext cx="3600450" cy="2681287"/>
          </a:xfrm>
          <a:prstGeom prst="rect">
            <a:avLst/>
          </a:prstGeom>
          <a:noFill/>
        </p:spPr>
      </p:pic>
      <p:pic>
        <p:nvPicPr>
          <p:cNvPr id="68096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4300" y="3716338"/>
            <a:ext cx="5024438" cy="18891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838200"/>
          </a:xfrm>
        </p:spPr>
        <p:txBody>
          <a:bodyPr/>
          <a:lstStyle/>
          <a:p>
            <a:r>
              <a:rPr lang="en-US" altLang="zh-CN"/>
              <a:t>2-2</a:t>
            </a:r>
            <a:r>
              <a:rPr lang="zh-CN" altLang="en-US">
                <a:solidFill>
                  <a:schemeClr val="tx1"/>
                </a:solidFill>
              </a:rPr>
              <a:t>添加驱动程序到内核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125538"/>
            <a:ext cx="9144000" cy="5472112"/>
          </a:xfrm>
        </p:spPr>
        <p:txBody>
          <a:bodyPr/>
          <a:lstStyle/>
          <a:p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修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改新增目录的父目录的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Kconfig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Makefile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drivers/</a:t>
            </a:r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Kconig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中加入：</a:t>
            </a:r>
            <a:r>
              <a:rPr lang="en-US" altLang="zh-CN" sz="1600" dirty="0"/>
              <a:t>source "drivers/test/</a:t>
            </a:r>
            <a:r>
              <a:rPr lang="en-US" altLang="zh-CN" sz="1600" dirty="0" err="1"/>
              <a:t>Kconfig</a:t>
            </a:r>
            <a:r>
              <a:rPr lang="en-US" altLang="zh-CN" sz="1600" dirty="0" smtClean="0"/>
              <a:t>“</a:t>
            </a:r>
            <a:endParaRPr lang="en-US" altLang="zh-CN" sz="1600" b="1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drivers/</a:t>
            </a:r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Makefile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中加入：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-$(CONFIG_TEST) += test</a:t>
            </a:r>
            <a:r>
              <a:rPr lang="en-US" altLang="zh-CN" sz="1600" dirty="0" smtClean="0"/>
              <a:t>/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arch/arm/</a:t>
            </a:r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Kconfig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里加入：</a:t>
            </a:r>
            <a:r>
              <a:rPr lang="en-US" altLang="zh-CN" sz="1600" dirty="0"/>
              <a:t>source “drivers/test/</a:t>
            </a:r>
            <a:r>
              <a:rPr lang="en-US" altLang="zh-CN" sz="1600" dirty="0" err="1"/>
              <a:t>Kconfig</a:t>
            </a:r>
            <a:r>
              <a:rPr lang="en-US" altLang="zh-CN" sz="1600" dirty="0" smtClean="0"/>
              <a:t>”</a:t>
            </a:r>
          </a:p>
          <a:p>
            <a:r>
              <a:rPr lang="zh-CN" altLang="en-US" sz="2000" b="1" dirty="0" smtClean="0"/>
              <a:t>增</a:t>
            </a:r>
            <a:r>
              <a:rPr lang="zh-CN" altLang="en-US" sz="2000" b="1" dirty="0"/>
              <a:t>加了</a:t>
            </a:r>
            <a:r>
              <a:rPr lang="en-US" altLang="zh-CN" sz="2000" b="1" dirty="0" err="1"/>
              <a:t>Kconfig</a:t>
            </a:r>
            <a:r>
              <a:rPr lang="zh-CN" altLang="en-US" sz="2000" b="1" dirty="0"/>
              <a:t>和</a:t>
            </a:r>
            <a:r>
              <a:rPr lang="en-US" altLang="zh-CN" sz="2000" b="1" dirty="0" err="1"/>
              <a:t>Makefile</a:t>
            </a:r>
            <a:r>
              <a:rPr lang="zh-CN" altLang="en-US" sz="2000" b="1" dirty="0"/>
              <a:t>文件之后的新的</a:t>
            </a:r>
            <a:r>
              <a:rPr lang="en-US" altLang="zh-CN" sz="2000" b="1" dirty="0"/>
              <a:t>test</a:t>
            </a:r>
            <a:r>
              <a:rPr lang="zh-CN" altLang="en-US" sz="2000" b="1" dirty="0"/>
              <a:t>树型目录如下所示：</a:t>
            </a:r>
            <a:r>
              <a:rPr lang="zh-CN" altLang="en-US" sz="2000" dirty="0"/>
              <a:t> 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						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8301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2862279"/>
            <a:ext cx="2638425" cy="292417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阶段总结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î"/>
            </a:pPr>
            <a:r>
              <a:rPr lang="zh-CN" altLang="en-US"/>
              <a:t>配置和编译</a:t>
            </a:r>
            <a:r>
              <a:rPr lang="en-US" altLang="zh-CN"/>
              <a:t>Linux</a:t>
            </a:r>
            <a:r>
              <a:rPr lang="zh-CN" altLang="en-US"/>
              <a:t>内核的方法</a:t>
            </a:r>
          </a:p>
          <a:p>
            <a:pPr>
              <a:buFont typeface="Wingdings" pitchFamily="2" charset="2"/>
              <a:buChar char="î"/>
            </a:pPr>
            <a:r>
              <a:rPr lang="zh-CN" altLang="en-US"/>
              <a:t>如何将驱动程序加入到内核中</a:t>
            </a:r>
            <a:r>
              <a:rPr lang="en-US" altLang="zh-CN"/>
              <a:t>---Makefile &amp; Kconfig</a:t>
            </a:r>
          </a:p>
        </p:txBody>
      </p:sp>
      <p:sp>
        <p:nvSpPr>
          <p:cNvPr id="631812" name="Rectangle 4"/>
          <p:cNvSpPr>
            <a:spLocks noChangeArrowheads="1"/>
          </p:cNvSpPr>
          <p:nvPr/>
        </p:nvSpPr>
        <p:spPr bwMode="auto">
          <a:xfrm>
            <a:off x="827088" y="5876925"/>
            <a:ext cx="2449512" cy="865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1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endParaRPr lang="zh-CN" altLang="en-US"/>
          </a:p>
          <a:p>
            <a:r>
              <a:rPr lang="zh-CN" altLang="en-US"/>
              <a:t>掌握字符设备驱动程序的基本结构和开发方法 </a:t>
            </a:r>
            <a:endParaRPr lang="zh-CN" altLang="en-US">
              <a:latin typeface="黑体" pitchFamily="49" charset="-122"/>
            </a:endParaRPr>
          </a:p>
          <a:p>
            <a:r>
              <a:rPr lang="zh-CN" altLang="en-US"/>
              <a:t>掌握用户空间调用设备驱动程序的方法 </a:t>
            </a:r>
            <a:endParaRPr lang="zh-CN" altLang="en-US">
              <a:latin typeface="黑体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itchFamily="49" charset="-122"/>
            </a:endParaRPr>
          </a:p>
          <a:p>
            <a:pPr lvl="1">
              <a:buFontTx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2.3 </a:t>
            </a:r>
            <a:r>
              <a:rPr lang="zh-CN" altLang="en-US" dirty="0">
                <a:solidFill>
                  <a:schemeClr val="tx1"/>
                </a:solidFill>
              </a:rPr>
              <a:t>用户空间调用设备驱动程</a:t>
            </a:r>
            <a:r>
              <a:rPr lang="zh-CN" altLang="en-US" dirty="0" smtClean="0">
                <a:solidFill>
                  <a:schemeClr val="tx1"/>
                </a:solidFill>
              </a:rPr>
              <a:t>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6644" name="Rectangle 4"/>
          <p:cNvSpPr>
            <a:spLocks noGrp="1" noChangeArrowheads="1"/>
          </p:cNvSpPr>
          <p:nvPr>
            <p:ph idx="1"/>
          </p:nvPr>
        </p:nvSpPr>
        <p:spPr>
          <a:xfrm>
            <a:off x="214282" y="928670"/>
            <a:ext cx="8496300" cy="1303330"/>
          </a:xfrm>
          <a:noFill/>
          <a:ln/>
        </p:spPr>
        <p:txBody>
          <a:bodyPr/>
          <a:lstStyle/>
          <a:p>
            <a:r>
              <a:rPr lang="zh-CN" altLang="en-US" b="1" dirty="0"/>
              <a:t>创建设备节</a:t>
            </a:r>
            <a:r>
              <a:rPr lang="zh-CN" altLang="en-US" b="1" dirty="0" smtClean="0"/>
              <a:t>点</a:t>
            </a:r>
            <a:endParaRPr lang="en-US" altLang="zh-CN" b="1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mknod</a:t>
            </a:r>
            <a:r>
              <a:rPr lang="en-US" dirty="0" smtClean="0"/>
              <a:t> /dev/</a:t>
            </a:r>
            <a:r>
              <a:rPr lang="en-US" dirty="0" err="1" smtClean="0"/>
              <a:t>node_name</a:t>
            </a:r>
            <a:r>
              <a:rPr lang="en-US" dirty="0" smtClean="0"/>
              <a:t> c major minor</a:t>
            </a:r>
            <a:endParaRPr lang="zh-CN" altLang="en-US" b="1" dirty="0"/>
          </a:p>
          <a:p>
            <a:r>
              <a:rPr lang="zh-CN" altLang="en-US" b="1" dirty="0"/>
              <a:t>示例代</a:t>
            </a:r>
            <a:r>
              <a:rPr lang="zh-CN" altLang="en-US" b="1" dirty="0" smtClean="0"/>
              <a:t>码</a:t>
            </a:r>
            <a:endParaRPr lang="en-US" altLang="zh-CN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00034" y="2143116"/>
            <a:ext cx="6841938" cy="4475071"/>
          </a:xfrm>
          <a:prstGeom prst="rect">
            <a:avLst/>
          </a:prstGeom>
          <a:gradFill flip="none" rotWithShape="1">
            <a:gsLst>
              <a:gs pos="4700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int</a:t>
            </a:r>
            <a:r>
              <a:rPr lang="en-US" sz="1600" dirty="0"/>
              <a:t> main(void)</a:t>
            </a:r>
            <a:endParaRPr lang="zh-CN" altLang="en-US" sz="1600" dirty="0"/>
          </a:p>
          <a:p>
            <a:r>
              <a:rPr lang="en-US" sz="1600" dirty="0"/>
              <a:t>{</a:t>
            </a:r>
            <a:endParaRPr lang="zh-CN" alt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dev_fd</a:t>
            </a:r>
            <a:r>
              <a:rPr lang="en-US" sz="1600" dirty="0"/>
              <a:t>;</a:t>
            </a:r>
            <a:endParaRPr lang="zh-CN" altLang="en-US" sz="1600" dirty="0"/>
          </a:p>
          <a:p>
            <a:r>
              <a:rPr lang="en-US" sz="1600" dirty="0"/>
              <a:t>	char </a:t>
            </a:r>
            <a:r>
              <a:rPr lang="en-US" sz="1600" dirty="0" err="1"/>
              <a:t>read_buf</a:t>
            </a:r>
            <a:r>
              <a:rPr lang="en-US" sz="1600" dirty="0"/>
              <a:t>[10];</a:t>
            </a:r>
            <a:endParaRPr lang="zh-CN" altLang="en-US" sz="1600" dirty="0"/>
          </a:p>
          <a:p>
            <a:r>
              <a:rPr lang="en-US" sz="1600" dirty="0"/>
              <a:t> </a:t>
            </a:r>
            <a:endParaRPr lang="zh-CN" alt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dev_fd</a:t>
            </a:r>
            <a:r>
              <a:rPr lang="en-US" sz="1600" dirty="0"/>
              <a:t> = open("/dev/</a:t>
            </a:r>
            <a:r>
              <a:rPr lang="en-US" sz="1600" dirty="0" err="1"/>
              <a:t>node_name",O_RDWR</a:t>
            </a:r>
            <a:r>
              <a:rPr lang="en-US" sz="1600" dirty="0"/>
              <a:t> | O_NONBLOCK);</a:t>
            </a:r>
            <a:endParaRPr lang="zh-CN" altLang="en-US" sz="1600" dirty="0"/>
          </a:p>
          <a:p>
            <a:r>
              <a:rPr lang="en-US" sz="1600" dirty="0"/>
              <a:t>	if ( </a:t>
            </a:r>
            <a:r>
              <a:rPr lang="en-US" sz="1600" dirty="0" err="1"/>
              <a:t>dev_fd</a:t>
            </a:r>
            <a:r>
              <a:rPr lang="en-US" sz="1600" dirty="0"/>
              <a:t> == -1 ) {</a:t>
            </a:r>
            <a:endParaRPr lang="zh-CN" altLang="en-US" sz="1600" dirty="0"/>
          </a:p>
          <a:p>
            <a:r>
              <a:rPr lang="en-US" sz="1600" dirty="0"/>
              <a:t>		</a:t>
            </a:r>
            <a:r>
              <a:rPr lang="en-US" sz="1600" dirty="0" err="1"/>
              <a:t>printf</a:t>
            </a:r>
            <a:r>
              <a:rPr lang="en-US" sz="1600" dirty="0"/>
              <a:t>("</a:t>
            </a:r>
            <a:r>
              <a:rPr lang="en-US" sz="1600" dirty="0" err="1"/>
              <a:t>Cann't</a:t>
            </a:r>
            <a:r>
              <a:rPr lang="en-US" sz="1600" dirty="0"/>
              <a:t> open file /dev/ </a:t>
            </a:r>
            <a:r>
              <a:rPr lang="en-US" sz="1600" dirty="0" err="1"/>
              <a:t>node_name</a:t>
            </a:r>
            <a:r>
              <a:rPr lang="en-US" sz="1600" dirty="0"/>
              <a:t> \n");</a:t>
            </a:r>
            <a:endParaRPr lang="zh-CN" altLang="en-US" sz="1600" dirty="0"/>
          </a:p>
          <a:p>
            <a:r>
              <a:rPr lang="en-US" sz="1600" dirty="0"/>
              <a:t>		exit(1);</a:t>
            </a:r>
            <a:endParaRPr lang="zh-CN" altLang="en-US" sz="1600" dirty="0"/>
          </a:p>
          <a:p>
            <a:r>
              <a:rPr lang="en-US" sz="1600" dirty="0"/>
              <a:t>	}</a:t>
            </a:r>
            <a:endParaRPr lang="zh-CN" altLang="en-US" sz="1600" dirty="0"/>
          </a:p>
          <a:p>
            <a:r>
              <a:rPr lang="en-US" sz="1600" dirty="0"/>
              <a:t>	read(</a:t>
            </a:r>
            <a:r>
              <a:rPr lang="en-US" sz="1600" dirty="0" err="1"/>
              <a:t>dev_fd</a:t>
            </a:r>
            <a:r>
              <a:rPr lang="en-US" sz="1600" dirty="0"/>
              <a:t>, </a:t>
            </a:r>
            <a:r>
              <a:rPr lang="en-US" sz="1600" dirty="0" err="1"/>
              <a:t>read_buf</a:t>
            </a:r>
            <a:r>
              <a:rPr lang="en-US" sz="1600" dirty="0"/>
              <a:t>, 5);</a:t>
            </a:r>
            <a:endParaRPr lang="zh-CN" alt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ioctl</a:t>
            </a:r>
            <a:r>
              <a:rPr lang="en-US" sz="1600" dirty="0"/>
              <a:t> (</a:t>
            </a:r>
            <a:r>
              <a:rPr lang="en-US" sz="1600" dirty="0" err="1"/>
              <a:t>dev_fd</a:t>
            </a:r>
            <a:r>
              <a:rPr lang="en-US" sz="1600" dirty="0"/>
              <a:t>, XXX_IOCTL_CMD,0);</a:t>
            </a:r>
            <a:endParaRPr lang="zh-CN" altLang="en-US" sz="1600" dirty="0"/>
          </a:p>
          <a:p>
            <a:r>
              <a:rPr lang="en-US" sz="1600" dirty="0"/>
              <a:t>	close(</a:t>
            </a:r>
            <a:r>
              <a:rPr lang="en-US" sz="1600" dirty="0" err="1"/>
              <a:t>dev_fd</a:t>
            </a:r>
            <a:r>
              <a:rPr lang="en-US" sz="1600" dirty="0"/>
              <a:t>);</a:t>
            </a:r>
            <a:endParaRPr lang="zh-CN" altLang="en-US" sz="1600" dirty="0"/>
          </a:p>
          <a:p>
            <a:r>
              <a:rPr lang="en-US" sz="1600" dirty="0"/>
              <a:t>	return 0;</a:t>
            </a:r>
            <a:endParaRPr lang="zh-CN" altLang="en-US" sz="1600" dirty="0"/>
          </a:p>
          <a:p>
            <a:r>
              <a:rPr lang="en-US" sz="1600" dirty="0" smtClean="0"/>
              <a:t>}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1500166" y="3643314"/>
            <a:ext cx="5715040" cy="285752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428728" y="5143512"/>
            <a:ext cx="2643206" cy="214314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428728" y="5429265"/>
            <a:ext cx="3286148" cy="252000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428728" y="5715016"/>
            <a:ext cx="2643206" cy="214314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6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6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6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4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2.3 </a:t>
            </a:r>
            <a:r>
              <a:rPr lang="zh-CN" altLang="en-US" dirty="0" smtClean="0">
                <a:solidFill>
                  <a:schemeClr val="tx1"/>
                </a:solidFill>
              </a:rPr>
              <a:t>用户空间调用设备驱动程序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编写</a:t>
            </a:r>
            <a:r>
              <a:rPr lang="en-US" altLang="zh-CN" b="1" dirty="0" err="1" smtClean="0"/>
              <a:t>Makefile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7224" y="2071678"/>
            <a:ext cx="5761514" cy="2985433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KERNELDIR ?=/</a:t>
            </a:r>
            <a:r>
              <a:rPr lang="en-US" dirty="0" err="1"/>
              <a:t>your_kernel_path</a:t>
            </a:r>
            <a:r>
              <a:rPr lang="en-US" dirty="0"/>
              <a:t>/include</a:t>
            </a:r>
            <a:endParaRPr lang="zh-CN" altLang="en-US" dirty="0"/>
          </a:p>
          <a:p>
            <a:r>
              <a:rPr lang="en-US" dirty="0"/>
              <a:t>all: main </a:t>
            </a:r>
            <a:endParaRPr lang="zh-CN" altLang="en-US" dirty="0"/>
          </a:p>
          <a:p>
            <a:r>
              <a:rPr lang="en-US" dirty="0"/>
              <a:t> </a:t>
            </a:r>
            <a:endParaRPr lang="zh-CN" altLang="en-US" dirty="0"/>
          </a:p>
          <a:p>
            <a:r>
              <a:rPr lang="en-US" dirty="0"/>
              <a:t>main : </a:t>
            </a:r>
            <a:r>
              <a:rPr lang="en-US" dirty="0" err="1"/>
              <a:t>main.c</a:t>
            </a:r>
            <a:endParaRPr lang="zh-CN" altLang="en-US" dirty="0"/>
          </a:p>
          <a:p>
            <a:r>
              <a:rPr lang="en-US" dirty="0"/>
              <a:t>	arm-</a:t>
            </a:r>
            <a:r>
              <a:rPr lang="en-US" dirty="0" err="1"/>
              <a:t>linux</a:t>
            </a:r>
            <a:r>
              <a:rPr lang="en-US" dirty="0"/>
              <a:t>-</a:t>
            </a:r>
            <a:r>
              <a:rPr lang="en-US" dirty="0" err="1"/>
              <a:t>gcc</a:t>
            </a:r>
            <a:r>
              <a:rPr lang="en-US" dirty="0"/>
              <a:t> -I$(KERNELDIR) -o $@ $^</a:t>
            </a:r>
            <a:endParaRPr lang="zh-CN" altLang="en-US" dirty="0"/>
          </a:p>
          <a:p>
            <a:r>
              <a:rPr lang="en-US" dirty="0"/>
              <a:t>clean :</a:t>
            </a:r>
            <a:endParaRPr lang="zh-CN" altLang="en-US" dirty="0"/>
          </a:p>
          <a:p>
            <a:r>
              <a:rPr lang="en-US" dirty="0"/>
              <a:t>	</a:t>
            </a:r>
            <a:r>
              <a:rPr lang="en-US" dirty="0" err="1"/>
              <a:t>rm</a:t>
            </a:r>
            <a:r>
              <a:rPr lang="en-US" dirty="0"/>
              <a:t> main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阶段总结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î"/>
            </a:pPr>
            <a:r>
              <a:rPr lang="zh-CN" altLang="en-US"/>
              <a:t>手动创建设备节点方法</a:t>
            </a:r>
          </a:p>
          <a:p>
            <a:pPr>
              <a:buFont typeface="Wingdings" pitchFamily="2" charset="2"/>
              <a:buChar char="î"/>
            </a:pPr>
            <a:r>
              <a:rPr lang="zh-CN" altLang="en-US"/>
              <a:t>用户层如何调用驱动程序</a:t>
            </a:r>
          </a:p>
          <a:p>
            <a:pPr>
              <a:buFont typeface="Wingdings" pitchFamily="2" charset="2"/>
              <a:buChar char="î"/>
            </a:pPr>
            <a:r>
              <a:rPr lang="zh-CN" altLang="en-US"/>
              <a:t>编写用户程序的</a:t>
            </a:r>
            <a:r>
              <a:rPr lang="en-US" altLang="zh-CN"/>
              <a:t>Makefile</a:t>
            </a:r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827088" y="5876925"/>
            <a:ext cx="2449512" cy="865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6858000" cy="838200"/>
          </a:xfrm>
        </p:spPr>
        <p:txBody>
          <a:bodyPr/>
          <a:lstStyle/>
          <a:p>
            <a:r>
              <a:rPr lang="zh-CN" altLang="en-US"/>
              <a:t>本章总结</a:t>
            </a:r>
          </a:p>
        </p:txBody>
      </p:sp>
      <p:sp>
        <p:nvSpPr>
          <p:cNvPr id="497713" name="AutoShape 49"/>
          <p:cNvSpPr>
            <a:spLocks noChangeArrowheads="1"/>
          </p:cNvSpPr>
          <p:nvPr/>
        </p:nvSpPr>
        <p:spPr bwMode="auto">
          <a:xfrm>
            <a:off x="3492500" y="1244600"/>
            <a:ext cx="1871663" cy="777875"/>
          </a:xfrm>
          <a:prstGeom prst="foldedCorner">
            <a:avLst>
              <a:gd name="adj" fmla="val 12500"/>
            </a:avLst>
          </a:prstGeom>
          <a:solidFill>
            <a:schemeClr val="bg2"/>
          </a:solidFill>
          <a:ln w="19050">
            <a:noFill/>
            <a:round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bIns="0" anchor="ctr">
            <a:spAutoFit/>
          </a:bodyPr>
          <a:lstStyle/>
          <a:p>
            <a:pPr eaLnBrk="1" fontAlgn="base" hangingPunct="1">
              <a:lnSpc>
                <a:spcPct val="80000"/>
              </a:lnSpc>
              <a:spcBef>
                <a:spcPct val="10000"/>
              </a:spcBef>
              <a:buClr>
                <a:schemeClr val="tx2"/>
              </a:buClr>
            </a:pPr>
            <a:r>
              <a:rPr lang="zh-CN" altLang="en-US" sz="1800" b="1">
                <a:ea typeface="楷体_GB2312" pitchFamily="49" charset="-122"/>
              </a:rPr>
              <a:t>字符设备驱动主要结构和开发方法</a:t>
            </a:r>
          </a:p>
        </p:txBody>
      </p:sp>
      <p:sp>
        <p:nvSpPr>
          <p:cNvPr id="497758" name="AutoShape 94"/>
          <p:cNvSpPr>
            <a:spLocks noChangeArrowheads="1"/>
          </p:cNvSpPr>
          <p:nvPr/>
        </p:nvSpPr>
        <p:spPr bwMode="auto">
          <a:xfrm>
            <a:off x="3276600" y="2717800"/>
            <a:ext cx="1871663" cy="1020763"/>
          </a:xfrm>
          <a:prstGeom prst="foldedCorner">
            <a:avLst>
              <a:gd name="adj" fmla="val 12500"/>
            </a:avLst>
          </a:prstGeom>
          <a:solidFill>
            <a:schemeClr val="bg2"/>
          </a:solidFill>
          <a:ln w="19050">
            <a:noFill/>
            <a:round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bIns="0" anchor="ctr">
            <a:spAutoFit/>
          </a:bodyPr>
          <a:lstStyle/>
          <a:p>
            <a:pPr eaLnBrk="1" fontAlgn="base" hangingPunct="1">
              <a:lnSpc>
                <a:spcPct val="80000"/>
              </a:lnSpc>
              <a:spcBef>
                <a:spcPct val="10000"/>
              </a:spcBef>
              <a:buClr>
                <a:schemeClr val="tx2"/>
              </a:buClr>
            </a:pPr>
            <a:r>
              <a:rPr lang="zh-CN" altLang="en-US" sz="1800" b="1">
                <a:ea typeface="楷体_GB2312" pitchFamily="49" charset="-122"/>
              </a:rPr>
              <a:t>如何配置、编译内核，以及如何把驱动程序添加到内核</a:t>
            </a:r>
          </a:p>
        </p:txBody>
      </p:sp>
      <p:sp>
        <p:nvSpPr>
          <p:cNvPr id="497761" name="AutoShape 97"/>
          <p:cNvSpPr>
            <a:spLocks noChangeArrowheads="1"/>
          </p:cNvSpPr>
          <p:nvPr/>
        </p:nvSpPr>
        <p:spPr bwMode="auto">
          <a:xfrm>
            <a:off x="3276600" y="4437063"/>
            <a:ext cx="1511300" cy="777875"/>
          </a:xfrm>
          <a:prstGeom prst="foldedCorner">
            <a:avLst>
              <a:gd name="adj" fmla="val 12500"/>
            </a:avLst>
          </a:prstGeom>
          <a:solidFill>
            <a:schemeClr val="bg2"/>
          </a:solidFill>
          <a:ln w="19050">
            <a:noFill/>
            <a:round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bIns="0" anchor="ctr">
            <a:spAutoFit/>
          </a:bodyPr>
          <a:lstStyle/>
          <a:p>
            <a:pPr eaLnBrk="1" fontAlgn="base" hangingPunct="1">
              <a:lnSpc>
                <a:spcPct val="80000"/>
              </a:lnSpc>
              <a:spcBef>
                <a:spcPct val="10000"/>
              </a:spcBef>
              <a:buClr>
                <a:schemeClr val="tx2"/>
              </a:buClr>
            </a:pPr>
            <a:r>
              <a:rPr lang="zh-CN" altLang="en-US" sz="1800" b="1">
                <a:ea typeface="楷体_GB2312" pitchFamily="49" charset="-122"/>
              </a:rPr>
              <a:t>如何在用户空间调用驱动</a:t>
            </a:r>
          </a:p>
        </p:txBody>
      </p:sp>
      <p:sp>
        <p:nvSpPr>
          <p:cNvPr id="497762" name="AutoShape 98"/>
          <p:cNvSpPr>
            <a:spLocks noChangeArrowheads="1"/>
          </p:cNvSpPr>
          <p:nvPr/>
        </p:nvSpPr>
        <p:spPr bwMode="ltGray">
          <a:xfrm>
            <a:off x="3132138" y="1963738"/>
            <a:ext cx="2159000" cy="312737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字符设备驱动基本结构</a:t>
            </a:r>
            <a:r>
              <a:rPr lang="zh-CN" altLang="en-US" sz="1800" b="1">
                <a:latin typeface="Arial Narrow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497763" name="AutoShape 99"/>
          <p:cNvSpPr>
            <a:spLocks noChangeArrowheads="1"/>
          </p:cNvSpPr>
          <p:nvPr/>
        </p:nvSpPr>
        <p:spPr bwMode="ltGray">
          <a:xfrm>
            <a:off x="250825" y="3429000"/>
            <a:ext cx="2184400" cy="647700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字符设备驱动程序</a:t>
            </a:r>
            <a:r>
              <a:rPr lang="zh-CN" altLang="en-US" sz="1800" b="1">
                <a:latin typeface="Arial Narrow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497764" name="AutoShape 100"/>
          <p:cNvSpPr>
            <a:spLocks noChangeArrowheads="1"/>
          </p:cNvSpPr>
          <p:nvPr/>
        </p:nvSpPr>
        <p:spPr bwMode="ltGray">
          <a:xfrm>
            <a:off x="3132138" y="5229225"/>
            <a:ext cx="2736850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用户空间调用设备驱动程序</a:t>
            </a:r>
            <a:r>
              <a:rPr lang="zh-CN" altLang="en-US" sz="1800" b="1">
                <a:latin typeface="Arial Narrow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497765" name="AutoShape 101"/>
          <p:cNvSpPr>
            <a:spLocks noChangeArrowheads="1"/>
          </p:cNvSpPr>
          <p:nvPr/>
        </p:nvSpPr>
        <p:spPr bwMode="ltGray">
          <a:xfrm>
            <a:off x="3132138" y="3548063"/>
            <a:ext cx="1871662" cy="360362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添加驱动程序到内核</a:t>
            </a:r>
            <a:r>
              <a:rPr lang="zh-CN" altLang="en-US" sz="1800" b="1">
                <a:latin typeface="Arial Narrow" pitchFamily="34" charset="0"/>
                <a:ea typeface="宋体" pitchFamily="2" charset="-122"/>
              </a:rPr>
              <a:t> </a:t>
            </a:r>
          </a:p>
        </p:txBody>
      </p:sp>
      <p:grpSp>
        <p:nvGrpSpPr>
          <p:cNvPr id="497766" name="Group 102"/>
          <p:cNvGrpSpPr>
            <a:grpSpLocks/>
          </p:cNvGrpSpPr>
          <p:nvPr/>
        </p:nvGrpSpPr>
        <p:grpSpPr bwMode="auto">
          <a:xfrm>
            <a:off x="2411413" y="2108200"/>
            <a:ext cx="731837" cy="3313113"/>
            <a:chOff x="1519" y="1117"/>
            <a:chExt cx="461" cy="2087"/>
          </a:xfrm>
        </p:grpSpPr>
        <p:sp>
          <p:nvSpPr>
            <p:cNvPr id="497767" name="Line 103"/>
            <p:cNvSpPr>
              <a:spLocks noChangeShapeType="1"/>
            </p:cNvSpPr>
            <p:nvPr/>
          </p:nvSpPr>
          <p:spPr bwMode="auto">
            <a:xfrm>
              <a:off x="1791" y="1117"/>
              <a:ext cx="0" cy="20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7768" name="Line 104"/>
            <p:cNvSpPr>
              <a:spLocks noChangeShapeType="1"/>
            </p:cNvSpPr>
            <p:nvPr/>
          </p:nvSpPr>
          <p:spPr bwMode="auto">
            <a:xfrm>
              <a:off x="1792" y="1117"/>
              <a:ext cx="1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7769" name="Line 105"/>
            <p:cNvSpPr>
              <a:spLocks noChangeShapeType="1"/>
            </p:cNvSpPr>
            <p:nvPr/>
          </p:nvSpPr>
          <p:spPr bwMode="auto">
            <a:xfrm flipV="1">
              <a:off x="1791" y="3203"/>
              <a:ext cx="18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7770" name="Line 106"/>
            <p:cNvSpPr>
              <a:spLocks noChangeShapeType="1"/>
            </p:cNvSpPr>
            <p:nvPr/>
          </p:nvSpPr>
          <p:spPr bwMode="auto">
            <a:xfrm>
              <a:off x="1519" y="2160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497771" name="Line 107"/>
            <p:cNvSpPr>
              <a:spLocks noChangeShapeType="1"/>
            </p:cNvSpPr>
            <p:nvPr/>
          </p:nvSpPr>
          <p:spPr bwMode="auto">
            <a:xfrm flipV="1">
              <a:off x="1791" y="2160"/>
              <a:ext cx="18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97772" name="AutoShape 108"/>
          <p:cNvSpPr>
            <a:spLocks noChangeArrowheads="1"/>
          </p:cNvSpPr>
          <p:nvPr/>
        </p:nvSpPr>
        <p:spPr bwMode="ltGray">
          <a:xfrm>
            <a:off x="5508625" y="3213100"/>
            <a:ext cx="2735263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内核配置和编译方法</a:t>
            </a:r>
          </a:p>
        </p:txBody>
      </p:sp>
      <p:sp>
        <p:nvSpPr>
          <p:cNvPr id="497773" name="AutoShape 109"/>
          <p:cNvSpPr>
            <a:spLocks noChangeArrowheads="1"/>
          </p:cNvSpPr>
          <p:nvPr/>
        </p:nvSpPr>
        <p:spPr bwMode="ltGray">
          <a:xfrm>
            <a:off x="5508625" y="3860800"/>
            <a:ext cx="2735263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添加驱动程序到内核中</a:t>
            </a:r>
          </a:p>
        </p:txBody>
      </p:sp>
      <p:sp>
        <p:nvSpPr>
          <p:cNvPr id="497774" name="AutoShape 110"/>
          <p:cNvSpPr>
            <a:spLocks noChangeArrowheads="1"/>
          </p:cNvSpPr>
          <p:nvPr/>
        </p:nvSpPr>
        <p:spPr bwMode="ltGray">
          <a:xfrm>
            <a:off x="5867400" y="1412875"/>
            <a:ext cx="2735263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主要概念和结构体</a:t>
            </a:r>
          </a:p>
        </p:txBody>
      </p:sp>
      <p:sp>
        <p:nvSpPr>
          <p:cNvPr id="497775" name="AutoShape 111"/>
          <p:cNvSpPr>
            <a:spLocks noChangeArrowheads="1"/>
          </p:cNvSpPr>
          <p:nvPr/>
        </p:nvSpPr>
        <p:spPr bwMode="ltGray">
          <a:xfrm>
            <a:off x="5867400" y="2492375"/>
            <a:ext cx="2735263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实例</a:t>
            </a:r>
          </a:p>
        </p:txBody>
      </p:sp>
      <p:grpSp>
        <p:nvGrpSpPr>
          <p:cNvPr id="497776" name="Group 112"/>
          <p:cNvGrpSpPr>
            <a:grpSpLocks/>
          </p:cNvGrpSpPr>
          <p:nvPr/>
        </p:nvGrpSpPr>
        <p:grpSpPr bwMode="auto">
          <a:xfrm>
            <a:off x="5291138" y="1628775"/>
            <a:ext cx="596900" cy="1079500"/>
            <a:chOff x="3107" y="1117"/>
            <a:chExt cx="376" cy="680"/>
          </a:xfrm>
        </p:grpSpPr>
        <p:sp>
          <p:nvSpPr>
            <p:cNvPr id="497777" name="Line 113"/>
            <p:cNvSpPr>
              <a:spLocks noChangeShapeType="1"/>
            </p:cNvSpPr>
            <p:nvPr/>
          </p:nvSpPr>
          <p:spPr bwMode="auto">
            <a:xfrm>
              <a:off x="3107" y="1434"/>
              <a:ext cx="3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7778" name="Line 114"/>
            <p:cNvSpPr>
              <a:spLocks noChangeShapeType="1"/>
            </p:cNvSpPr>
            <p:nvPr/>
          </p:nvSpPr>
          <p:spPr bwMode="auto">
            <a:xfrm>
              <a:off x="3288" y="1434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7779" name="Line 115"/>
            <p:cNvSpPr>
              <a:spLocks noChangeShapeType="1"/>
            </p:cNvSpPr>
            <p:nvPr/>
          </p:nvSpPr>
          <p:spPr bwMode="auto">
            <a:xfrm>
              <a:off x="3288" y="1797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7780" name="Line 116"/>
            <p:cNvSpPr>
              <a:spLocks noChangeShapeType="1"/>
            </p:cNvSpPr>
            <p:nvPr/>
          </p:nvSpPr>
          <p:spPr bwMode="auto">
            <a:xfrm>
              <a:off x="3288" y="1117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7781" name="Line 117"/>
            <p:cNvSpPr>
              <a:spLocks noChangeShapeType="1"/>
            </p:cNvSpPr>
            <p:nvPr/>
          </p:nvSpPr>
          <p:spPr bwMode="auto">
            <a:xfrm>
              <a:off x="3289" y="1117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97782" name="AutoShape 118"/>
          <p:cNvSpPr>
            <a:spLocks noChangeArrowheads="1"/>
          </p:cNvSpPr>
          <p:nvPr/>
        </p:nvSpPr>
        <p:spPr bwMode="ltGray">
          <a:xfrm>
            <a:off x="5867400" y="1916113"/>
            <a:ext cx="2735263" cy="360362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字符驱动的主要组成</a:t>
            </a:r>
          </a:p>
        </p:txBody>
      </p:sp>
      <p:grpSp>
        <p:nvGrpSpPr>
          <p:cNvPr id="497783" name="Group 119"/>
          <p:cNvGrpSpPr>
            <a:grpSpLocks/>
          </p:cNvGrpSpPr>
          <p:nvPr/>
        </p:nvGrpSpPr>
        <p:grpSpPr bwMode="auto">
          <a:xfrm>
            <a:off x="5076825" y="3429000"/>
            <a:ext cx="436563" cy="647700"/>
            <a:chOff x="3198" y="2160"/>
            <a:chExt cx="275" cy="408"/>
          </a:xfrm>
        </p:grpSpPr>
        <p:sp>
          <p:nvSpPr>
            <p:cNvPr id="497784" name="Line 120"/>
            <p:cNvSpPr>
              <a:spLocks noChangeShapeType="1"/>
            </p:cNvSpPr>
            <p:nvPr/>
          </p:nvSpPr>
          <p:spPr bwMode="auto">
            <a:xfrm flipH="1">
              <a:off x="3334" y="2371"/>
              <a:ext cx="1" cy="1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7785" name="Line 121"/>
            <p:cNvSpPr>
              <a:spLocks noChangeShapeType="1"/>
            </p:cNvSpPr>
            <p:nvPr/>
          </p:nvSpPr>
          <p:spPr bwMode="auto">
            <a:xfrm>
              <a:off x="3334" y="2160"/>
              <a:ext cx="1" cy="2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7786" name="Line 122"/>
            <p:cNvSpPr>
              <a:spLocks noChangeShapeType="1"/>
            </p:cNvSpPr>
            <p:nvPr/>
          </p:nvSpPr>
          <p:spPr bwMode="auto">
            <a:xfrm>
              <a:off x="3336" y="2160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7787" name="Line 123"/>
            <p:cNvSpPr>
              <a:spLocks noChangeShapeType="1"/>
            </p:cNvSpPr>
            <p:nvPr/>
          </p:nvSpPr>
          <p:spPr bwMode="auto">
            <a:xfrm>
              <a:off x="3198" y="237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497788" name="Line 124"/>
            <p:cNvSpPr>
              <a:spLocks noChangeShapeType="1"/>
            </p:cNvSpPr>
            <p:nvPr/>
          </p:nvSpPr>
          <p:spPr bwMode="auto">
            <a:xfrm>
              <a:off x="3333" y="2568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49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9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9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497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9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497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97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4977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713" grpId="0" animBg="1"/>
      <p:bldP spid="497713" grpId="1" animBg="1"/>
      <p:bldP spid="497758" grpId="0" animBg="1"/>
      <p:bldP spid="497758" grpId="1" animBg="1"/>
      <p:bldP spid="497761" grpId="0" animBg="1"/>
      <p:bldP spid="497761" grpId="1" animBg="1"/>
      <p:bldP spid="497762" grpId="0" animBg="1"/>
      <p:bldP spid="497763" grpId="0" animBg="1"/>
      <p:bldP spid="497764" grpId="0" animBg="1"/>
      <p:bldP spid="497765" grpId="0" animBg="1"/>
      <p:bldP spid="497772" grpId="0" animBg="1"/>
      <p:bldP spid="497773" grpId="0" animBg="1"/>
      <p:bldP spid="497774" grpId="0" animBg="1"/>
      <p:bldP spid="497775" grpId="0" animBg="1"/>
      <p:bldP spid="49778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828800"/>
            <a:ext cx="7848600" cy="4495800"/>
          </a:xfrm>
        </p:spPr>
        <p:txBody>
          <a:bodyPr/>
          <a:lstStyle/>
          <a:p>
            <a:r>
              <a:rPr lang="zh-CN" altLang="en-US" b="1" dirty="0" smtClean="0"/>
              <a:t>任务一、蜂鸣器驱动程序编写与测试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本章结构</a:t>
            </a:r>
          </a:p>
        </p:txBody>
      </p:sp>
      <p:sp>
        <p:nvSpPr>
          <p:cNvPr id="305299" name="AutoShape 147"/>
          <p:cNvSpPr>
            <a:spLocks noChangeArrowheads="1"/>
          </p:cNvSpPr>
          <p:nvPr/>
        </p:nvSpPr>
        <p:spPr bwMode="ltGray">
          <a:xfrm>
            <a:off x="3132138" y="1963738"/>
            <a:ext cx="2159000" cy="312737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字符设备驱动基本结构</a:t>
            </a:r>
            <a:r>
              <a:rPr lang="zh-CN" altLang="en-US" sz="1800" b="1">
                <a:latin typeface="Arial Narrow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305301" name="AutoShape 149"/>
          <p:cNvSpPr>
            <a:spLocks noChangeArrowheads="1"/>
          </p:cNvSpPr>
          <p:nvPr/>
        </p:nvSpPr>
        <p:spPr bwMode="ltGray">
          <a:xfrm>
            <a:off x="250825" y="3429000"/>
            <a:ext cx="2184400" cy="647700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字符设备驱动程序</a:t>
            </a:r>
            <a:r>
              <a:rPr lang="zh-CN" altLang="en-US" sz="1800" b="1">
                <a:latin typeface="Arial Narrow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305309" name="AutoShape 157"/>
          <p:cNvSpPr>
            <a:spLocks noChangeArrowheads="1"/>
          </p:cNvSpPr>
          <p:nvPr/>
        </p:nvSpPr>
        <p:spPr bwMode="ltGray">
          <a:xfrm>
            <a:off x="3132138" y="5229225"/>
            <a:ext cx="2736850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用户空间调用设备驱动程序</a:t>
            </a:r>
            <a:r>
              <a:rPr lang="zh-CN" altLang="en-US" sz="1800" b="1">
                <a:latin typeface="Arial Narrow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305316" name="AutoShape 164"/>
          <p:cNvSpPr>
            <a:spLocks noChangeArrowheads="1"/>
          </p:cNvSpPr>
          <p:nvPr/>
        </p:nvSpPr>
        <p:spPr bwMode="ltGray">
          <a:xfrm>
            <a:off x="3132138" y="3548063"/>
            <a:ext cx="1871662" cy="360362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添加驱动程序到内核</a:t>
            </a:r>
            <a:r>
              <a:rPr lang="zh-CN" altLang="en-US" sz="1800" b="1">
                <a:latin typeface="Arial Narrow" pitchFamily="34" charset="0"/>
                <a:ea typeface="宋体" pitchFamily="2" charset="-122"/>
              </a:rPr>
              <a:t> </a:t>
            </a:r>
          </a:p>
        </p:txBody>
      </p:sp>
      <p:grpSp>
        <p:nvGrpSpPr>
          <p:cNvPr id="305331" name="Group 179"/>
          <p:cNvGrpSpPr>
            <a:grpSpLocks/>
          </p:cNvGrpSpPr>
          <p:nvPr/>
        </p:nvGrpSpPr>
        <p:grpSpPr bwMode="auto">
          <a:xfrm>
            <a:off x="2411413" y="2108200"/>
            <a:ext cx="731837" cy="3313113"/>
            <a:chOff x="1519" y="1117"/>
            <a:chExt cx="461" cy="2087"/>
          </a:xfrm>
        </p:grpSpPr>
        <p:sp>
          <p:nvSpPr>
            <p:cNvPr id="305221" name="Line 69"/>
            <p:cNvSpPr>
              <a:spLocks noChangeShapeType="1"/>
            </p:cNvSpPr>
            <p:nvPr/>
          </p:nvSpPr>
          <p:spPr bwMode="auto">
            <a:xfrm>
              <a:off x="1791" y="1117"/>
              <a:ext cx="0" cy="20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233" name="Line 81"/>
            <p:cNvSpPr>
              <a:spLocks noChangeShapeType="1"/>
            </p:cNvSpPr>
            <p:nvPr/>
          </p:nvSpPr>
          <p:spPr bwMode="auto">
            <a:xfrm>
              <a:off x="1792" y="1117"/>
              <a:ext cx="1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234" name="Line 82"/>
            <p:cNvSpPr>
              <a:spLocks noChangeShapeType="1"/>
            </p:cNvSpPr>
            <p:nvPr/>
          </p:nvSpPr>
          <p:spPr bwMode="auto">
            <a:xfrm flipV="1">
              <a:off x="1791" y="3203"/>
              <a:ext cx="18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279" name="Line 127"/>
            <p:cNvSpPr>
              <a:spLocks noChangeShapeType="1"/>
            </p:cNvSpPr>
            <p:nvPr/>
          </p:nvSpPr>
          <p:spPr bwMode="auto">
            <a:xfrm>
              <a:off x="1519" y="2160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305317" name="Line 165"/>
            <p:cNvSpPr>
              <a:spLocks noChangeShapeType="1"/>
            </p:cNvSpPr>
            <p:nvPr/>
          </p:nvSpPr>
          <p:spPr bwMode="auto">
            <a:xfrm flipV="1">
              <a:off x="1791" y="2160"/>
              <a:ext cx="18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5335" name="AutoShape 183"/>
          <p:cNvSpPr>
            <a:spLocks noChangeArrowheads="1"/>
          </p:cNvSpPr>
          <p:nvPr/>
        </p:nvSpPr>
        <p:spPr bwMode="ltGray">
          <a:xfrm>
            <a:off x="5508625" y="3213100"/>
            <a:ext cx="2735263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内核配置和编译方法</a:t>
            </a:r>
          </a:p>
        </p:txBody>
      </p:sp>
      <p:sp>
        <p:nvSpPr>
          <p:cNvPr id="305336" name="AutoShape 184"/>
          <p:cNvSpPr>
            <a:spLocks noChangeArrowheads="1"/>
          </p:cNvSpPr>
          <p:nvPr/>
        </p:nvSpPr>
        <p:spPr bwMode="ltGray">
          <a:xfrm>
            <a:off x="5508625" y="3860800"/>
            <a:ext cx="2735263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添加驱动程序到内核中</a:t>
            </a:r>
          </a:p>
        </p:txBody>
      </p:sp>
      <p:sp>
        <p:nvSpPr>
          <p:cNvPr id="305344" name="AutoShape 192"/>
          <p:cNvSpPr>
            <a:spLocks noChangeArrowheads="1"/>
          </p:cNvSpPr>
          <p:nvPr/>
        </p:nvSpPr>
        <p:spPr bwMode="ltGray">
          <a:xfrm>
            <a:off x="5867400" y="1412875"/>
            <a:ext cx="2735263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主要概念和结构体</a:t>
            </a:r>
          </a:p>
        </p:txBody>
      </p:sp>
      <p:sp>
        <p:nvSpPr>
          <p:cNvPr id="305345" name="AutoShape 193"/>
          <p:cNvSpPr>
            <a:spLocks noChangeArrowheads="1"/>
          </p:cNvSpPr>
          <p:nvPr/>
        </p:nvSpPr>
        <p:spPr bwMode="ltGray">
          <a:xfrm>
            <a:off x="5867400" y="2492375"/>
            <a:ext cx="2735263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实例</a:t>
            </a:r>
          </a:p>
        </p:txBody>
      </p:sp>
      <p:grpSp>
        <p:nvGrpSpPr>
          <p:cNvPr id="305346" name="Group 194"/>
          <p:cNvGrpSpPr>
            <a:grpSpLocks/>
          </p:cNvGrpSpPr>
          <p:nvPr/>
        </p:nvGrpSpPr>
        <p:grpSpPr bwMode="auto">
          <a:xfrm>
            <a:off x="5291138" y="1628775"/>
            <a:ext cx="596900" cy="1079500"/>
            <a:chOff x="3107" y="1117"/>
            <a:chExt cx="376" cy="680"/>
          </a:xfrm>
        </p:grpSpPr>
        <p:sp>
          <p:nvSpPr>
            <p:cNvPr id="305347" name="Line 195"/>
            <p:cNvSpPr>
              <a:spLocks noChangeShapeType="1"/>
            </p:cNvSpPr>
            <p:nvPr/>
          </p:nvSpPr>
          <p:spPr bwMode="auto">
            <a:xfrm>
              <a:off x="3107" y="1434"/>
              <a:ext cx="3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348" name="Line 196"/>
            <p:cNvSpPr>
              <a:spLocks noChangeShapeType="1"/>
            </p:cNvSpPr>
            <p:nvPr/>
          </p:nvSpPr>
          <p:spPr bwMode="auto">
            <a:xfrm>
              <a:off x="3288" y="1434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349" name="Line 197"/>
            <p:cNvSpPr>
              <a:spLocks noChangeShapeType="1"/>
            </p:cNvSpPr>
            <p:nvPr/>
          </p:nvSpPr>
          <p:spPr bwMode="auto">
            <a:xfrm>
              <a:off x="3288" y="1797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350" name="Line 198"/>
            <p:cNvSpPr>
              <a:spLocks noChangeShapeType="1"/>
            </p:cNvSpPr>
            <p:nvPr/>
          </p:nvSpPr>
          <p:spPr bwMode="auto">
            <a:xfrm>
              <a:off x="3288" y="1117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351" name="Line 199"/>
            <p:cNvSpPr>
              <a:spLocks noChangeShapeType="1"/>
            </p:cNvSpPr>
            <p:nvPr/>
          </p:nvSpPr>
          <p:spPr bwMode="auto">
            <a:xfrm>
              <a:off x="3289" y="1117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5352" name="AutoShape 200"/>
          <p:cNvSpPr>
            <a:spLocks noChangeArrowheads="1"/>
          </p:cNvSpPr>
          <p:nvPr/>
        </p:nvSpPr>
        <p:spPr bwMode="ltGray">
          <a:xfrm>
            <a:off x="5867400" y="1916113"/>
            <a:ext cx="2735263" cy="360362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字符驱动的主要组成</a:t>
            </a:r>
          </a:p>
        </p:txBody>
      </p:sp>
      <p:grpSp>
        <p:nvGrpSpPr>
          <p:cNvPr id="305353" name="Group 201"/>
          <p:cNvGrpSpPr>
            <a:grpSpLocks/>
          </p:cNvGrpSpPr>
          <p:nvPr/>
        </p:nvGrpSpPr>
        <p:grpSpPr bwMode="auto">
          <a:xfrm>
            <a:off x="5076825" y="3429000"/>
            <a:ext cx="436563" cy="647700"/>
            <a:chOff x="3198" y="2160"/>
            <a:chExt cx="275" cy="408"/>
          </a:xfrm>
        </p:grpSpPr>
        <p:sp>
          <p:nvSpPr>
            <p:cNvPr id="305354" name="Line 202"/>
            <p:cNvSpPr>
              <a:spLocks noChangeShapeType="1"/>
            </p:cNvSpPr>
            <p:nvPr/>
          </p:nvSpPr>
          <p:spPr bwMode="auto">
            <a:xfrm flipH="1">
              <a:off x="3334" y="2371"/>
              <a:ext cx="1" cy="1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355" name="Line 203"/>
            <p:cNvSpPr>
              <a:spLocks noChangeShapeType="1"/>
            </p:cNvSpPr>
            <p:nvPr/>
          </p:nvSpPr>
          <p:spPr bwMode="auto">
            <a:xfrm>
              <a:off x="3334" y="2160"/>
              <a:ext cx="1" cy="2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356" name="Line 204"/>
            <p:cNvSpPr>
              <a:spLocks noChangeShapeType="1"/>
            </p:cNvSpPr>
            <p:nvPr/>
          </p:nvSpPr>
          <p:spPr bwMode="auto">
            <a:xfrm>
              <a:off x="3336" y="2160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357" name="Line 205"/>
            <p:cNvSpPr>
              <a:spLocks noChangeShapeType="1"/>
            </p:cNvSpPr>
            <p:nvPr/>
          </p:nvSpPr>
          <p:spPr bwMode="auto">
            <a:xfrm>
              <a:off x="3198" y="237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305358" name="Line 206"/>
            <p:cNvSpPr>
              <a:spLocks noChangeShapeType="1"/>
            </p:cNvSpPr>
            <p:nvPr/>
          </p:nvSpPr>
          <p:spPr bwMode="auto">
            <a:xfrm>
              <a:off x="3333" y="2568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/>
              <a:t>2-1 </a:t>
            </a:r>
            <a:r>
              <a:rPr lang="zh-CN" altLang="en-US"/>
              <a:t>字符设备驱动程序基本结构 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139113" cy="4724400"/>
          </a:xfrm>
        </p:spPr>
        <p:txBody>
          <a:bodyPr/>
          <a:lstStyle/>
          <a:p>
            <a:pPr fontAlgn="b"/>
            <a:r>
              <a:rPr lang="zh-CN" altLang="en-US" sz="2800" dirty="0">
                <a:latin typeface="Arial Narrow" pitchFamily="34" charset="0"/>
              </a:rPr>
              <a:t>字符设备开发的基本步</a:t>
            </a:r>
            <a:r>
              <a:rPr lang="zh-CN" altLang="en-US" sz="2800" dirty="0" smtClean="0">
                <a:latin typeface="Arial Narrow" pitchFamily="34" charset="0"/>
              </a:rPr>
              <a:t>骤</a:t>
            </a:r>
            <a:endParaRPr lang="en-US" altLang="zh-CN" sz="2800" dirty="0" smtClean="0">
              <a:latin typeface="Arial Narrow" pitchFamily="34" charset="0"/>
            </a:endParaRPr>
          </a:p>
          <a:p>
            <a:pPr lvl="1" fontAlgn="b"/>
            <a:r>
              <a:rPr lang="zh-CN" altLang="en-US" dirty="0" smtClean="0">
                <a:latin typeface="Arial Narrow" pitchFamily="34" charset="0"/>
              </a:rPr>
              <a:t>确</a:t>
            </a:r>
            <a:r>
              <a:rPr lang="zh-CN" altLang="en-US" dirty="0">
                <a:latin typeface="Arial Narrow" pitchFamily="34" charset="0"/>
              </a:rPr>
              <a:t>定主设备号和次设备</a:t>
            </a:r>
            <a:r>
              <a:rPr lang="zh-CN" altLang="en-US" dirty="0" smtClean="0">
                <a:latin typeface="Arial Narrow" pitchFamily="34" charset="0"/>
              </a:rPr>
              <a:t>号</a:t>
            </a:r>
            <a:endParaRPr lang="en-US" altLang="zh-CN" dirty="0" smtClean="0">
              <a:latin typeface="Arial Narrow" pitchFamily="34" charset="0"/>
            </a:endParaRPr>
          </a:p>
          <a:p>
            <a:pPr lvl="1" fontAlgn="b"/>
            <a:endParaRPr lang="en-US" altLang="zh-CN" dirty="0" smtClean="0">
              <a:latin typeface="Arial Narrow" pitchFamily="34" charset="0"/>
            </a:endParaRPr>
          </a:p>
          <a:p>
            <a:pPr lvl="1" fontAlgn="b"/>
            <a:r>
              <a:rPr lang="zh-CN" altLang="en-US" dirty="0" smtClean="0">
                <a:latin typeface="Arial Narrow" pitchFamily="34" charset="0"/>
              </a:rPr>
              <a:t>实</a:t>
            </a:r>
            <a:r>
              <a:rPr lang="zh-CN" altLang="en-US" dirty="0">
                <a:latin typeface="Arial Narrow" pitchFamily="34" charset="0"/>
              </a:rPr>
              <a:t>现字符驱动程</a:t>
            </a:r>
            <a:r>
              <a:rPr lang="zh-CN" altLang="en-US" dirty="0" smtClean="0">
                <a:latin typeface="Arial Narrow" pitchFamily="34" charset="0"/>
              </a:rPr>
              <a:t>序</a:t>
            </a:r>
            <a:endParaRPr lang="en-US" altLang="zh-CN" dirty="0" smtClean="0">
              <a:latin typeface="Arial Narrow" pitchFamily="34" charset="0"/>
            </a:endParaRPr>
          </a:p>
          <a:p>
            <a:pPr lvl="2" fontAlgn="b"/>
            <a:r>
              <a:rPr lang="zh-CN" altLang="en-US" dirty="0" smtClean="0">
                <a:latin typeface="Arial Narrow" pitchFamily="34" charset="0"/>
              </a:rPr>
              <a:t>实</a:t>
            </a:r>
            <a:r>
              <a:rPr lang="zh-CN" altLang="en-US" dirty="0">
                <a:latin typeface="Arial Narrow" pitchFamily="34" charset="0"/>
              </a:rPr>
              <a:t>现</a:t>
            </a:r>
            <a:r>
              <a:rPr lang="en-US" altLang="zh-CN" dirty="0" err="1">
                <a:latin typeface="Arial Narrow" pitchFamily="34" charset="0"/>
              </a:rPr>
              <a:t>file_operations</a:t>
            </a:r>
            <a:r>
              <a:rPr lang="zh-CN" altLang="en-US" dirty="0">
                <a:latin typeface="Arial Narrow" pitchFamily="34" charset="0"/>
              </a:rPr>
              <a:t>结构</a:t>
            </a:r>
            <a:r>
              <a:rPr lang="zh-CN" altLang="en-US" dirty="0" smtClean="0">
                <a:latin typeface="Arial Narrow" pitchFamily="34" charset="0"/>
              </a:rPr>
              <a:t>体</a:t>
            </a:r>
            <a:endParaRPr lang="en-US" altLang="zh-CN" dirty="0" smtClean="0">
              <a:latin typeface="Arial Narrow" pitchFamily="34" charset="0"/>
            </a:endParaRPr>
          </a:p>
          <a:p>
            <a:pPr lvl="2" fontAlgn="b"/>
            <a:r>
              <a:rPr lang="zh-CN" altLang="en-US" dirty="0" smtClean="0">
                <a:latin typeface="Arial Narrow" pitchFamily="34" charset="0"/>
              </a:rPr>
              <a:t>实</a:t>
            </a:r>
            <a:r>
              <a:rPr lang="zh-CN" altLang="en-US" dirty="0">
                <a:latin typeface="Arial Narrow" pitchFamily="34" charset="0"/>
              </a:rPr>
              <a:t>现初始化函数，注册字符设</a:t>
            </a:r>
            <a:r>
              <a:rPr lang="zh-CN" altLang="en-US" dirty="0" smtClean="0">
                <a:latin typeface="Arial Narrow" pitchFamily="34" charset="0"/>
              </a:rPr>
              <a:t>备</a:t>
            </a:r>
            <a:endParaRPr lang="en-US" altLang="zh-CN" dirty="0" smtClean="0">
              <a:latin typeface="Arial Narrow" pitchFamily="34" charset="0"/>
            </a:endParaRPr>
          </a:p>
          <a:p>
            <a:pPr lvl="2" fontAlgn="b"/>
            <a:r>
              <a:rPr lang="zh-CN" altLang="en-US" dirty="0" smtClean="0">
                <a:latin typeface="Arial Narrow" pitchFamily="34" charset="0"/>
              </a:rPr>
              <a:t>实</a:t>
            </a:r>
            <a:r>
              <a:rPr lang="zh-CN" altLang="en-US" dirty="0">
                <a:latin typeface="Arial Narrow" pitchFamily="34" charset="0"/>
              </a:rPr>
              <a:t>现销毁函数，释放字符设</a:t>
            </a:r>
            <a:r>
              <a:rPr lang="zh-CN" altLang="en-US" dirty="0" smtClean="0">
                <a:latin typeface="Arial Narrow" pitchFamily="34" charset="0"/>
              </a:rPr>
              <a:t>备</a:t>
            </a:r>
            <a:endParaRPr lang="en-US" altLang="zh-CN" dirty="0" smtClean="0">
              <a:latin typeface="Arial Narrow" pitchFamily="34" charset="0"/>
            </a:endParaRPr>
          </a:p>
          <a:p>
            <a:pPr lvl="1" fontAlgn="b"/>
            <a:endParaRPr lang="en-US" altLang="zh-CN" dirty="0" smtClean="0">
              <a:latin typeface="Arial Narrow" pitchFamily="34" charset="0"/>
            </a:endParaRPr>
          </a:p>
          <a:p>
            <a:pPr lvl="1" fontAlgn="b"/>
            <a:r>
              <a:rPr lang="zh-CN" altLang="en-US" dirty="0" smtClean="0">
                <a:latin typeface="Arial Narrow" pitchFamily="34" charset="0"/>
              </a:rPr>
              <a:t>创</a:t>
            </a:r>
            <a:r>
              <a:rPr lang="zh-CN" altLang="en-US" dirty="0">
                <a:latin typeface="Arial Narrow" pitchFamily="34" charset="0"/>
              </a:rPr>
              <a:t>建设备文件节点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07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07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07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 dirty="0"/>
              <a:t>2-1 </a:t>
            </a:r>
            <a:r>
              <a:rPr lang="zh-CN" altLang="en-US" dirty="0"/>
              <a:t>字符设备驱动程序基本结构 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219200"/>
            <a:ext cx="8143932" cy="5067320"/>
          </a:xfrm>
        </p:spPr>
        <p:txBody>
          <a:bodyPr/>
          <a:lstStyle/>
          <a:p>
            <a:pPr fontAlgn="b"/>
            <a:r>
              <a:rPr lang="zh-CN" altLang="en-US" sz="2800" b="1" dirty="0" smtClean="0">
                <a:latin typeface="Arial Narrow" pitchFamily="34" charset="0"/>
              </a:rPr>
              <a:t>什</a:t>
            </a:r>
            <a:r>
              <a:rPr lang="zh-CN" altLang="en-US" sz="2800" b="1" dirty="0">
                <a:latin typeface="Arial Narrow" pitchFamily="34" charset="0"/>
              </a:rPr>
              <a:t>么是主设备号</a:t>
            </a:r>
            <a:r>
              <a:rPr lang="en-US" altLang="zh-CN" sz="2800" b="1" dirty="0">
                <a:latin typeface="Arial Narrow" pitchFamily="34" charset="0"/>
              </a:rPr>
              <a:t>/</a:t>
            </a:r>
            <a:r>
              <a:rPr lang="zh-CN" altLang="en-US" sz="2800" b="1" dirty="0">
                <a:latin typeface="Arial Narrow" pitchFamily="34" charset="0"/>
              </a:rPr>
              <a:t>次设备</a:t>
            </a:r>
            <a:r>
              <a:rPr lang="zh-CN" altLang="en-US" sz="2800" b="1" dirty="0" smtClean="0">
                <a:latin typeface="Arial Narrow" pitchFamily="34" charset="0"/>
              </a:rPr>
              <a:t>号</a:t>
            </a:r>
            <a:endParaRPr lang="en-US" altLang="zh-CN" sz="2800" b="1" dirty="0" smtClean="0">
              <a:latin typeface="Arial Narrow" pitchFamily="34" charset="0"/>
            </a:endParaRPr>
          </a:p>
          <a:p>
            <a:pPr lvl="1" fontAlgn="b"/>
            <a:endParaRPr lang="en-US" altLang="zh-CN" dirty="0" smtClean="0">
              <a:latin typeface="Arial Narrow" pitchFamily="34" charset="0"/>
            </a:endParaRPr>
          </a:p>
          <a:p>
            <a:pPr lvl="1" fontAlgn="b"/>
            <a:r>
              <a:rPr lang="zh-CN" altLang="en-US" dirty="0" smtClean="0">
                <a:latin typeface="Arial Narrow" pitchFamily="34" charset="0"/>
              </a:rPr>
              <a:t>主</a:t>
            </a:r>
            <a:r>
              <a:rPr lang="zh-CN" altLang="en-US" dirty="0">
                <a:latin typeface="Arial Narrow" pitchFamily="34" charset="0"/>
              </a:rPr>
              <a:t>设备号是内核识别一个设备的标识</a:t>
            </a:r>
            <a:r>
              <a:rPr lang="zh-CN" altLang="en-US" dirty="0" smtClean="0">
                <a:latin typeface="Arial Narrow" pitchFamily="34" charset="0"/>
              </a:rPr>
              <a:t>。</a:t>
            </a:r>
            <a:endParaRPr lang="en-US" altLang="zh-CN" dirty="0" smtClean="0">
              <a:latin typeface="Arial Narrow" pitchFamily="34" charset="0"/>
            </a:endParaRPr>
          </a:p>
          <a:p>
            <a:pPr lvl="2" fontAlgn="b"/>
            <a:r>
              <a:rPr lang="zh-CN" altLang="en-US" dirty="0" smtClean="0">
                <a:latin typeface="Arial Narrow" pitchFamily="34" charset="0"/>
              </a:rPr>
              <a:t>整数</a:t>
            </a:r>
            <a:r>
              <a:rPr lang="en-US" altLang="zh-CN" dirty="0" smtClean="0">
                <a:latin typeface="Arial Narrow" pitchFamily="34" charset="0"/>
              </a:rPr>
              <a:t>(</a:t>
            </a:r>
            <a:r>
              <a:rPr lang="zh-CN" altLang="en-US" dirty="0" smtClean="0">
                <a:latin typeface="Arial Narrow" pitchFamily="34" charset="0"/>
              </a:rPr>
              <a:t>占</a:t>
            </a:r>
            <a:r>
              <a:rPr lang="en-US" altLang="zh-CN" dirty="0" smtClean="0">
                <a:latin typeface="Arial Narrow" pitchFamily="34" charset="0"/>
              </a:rPr>
              <a:t>12bits)</a:t>
            </a:r>
            <a:r>
              <a:rPr lang="zh-CN" altLang="en-US" dirty="0" smtClean="0">
                <a:latin typeface="Arial Narrow" pitchFamily="34" charset="0"/>
              </a:rPr>
              <a:t>，</a:t>
            </a:r>
            <a:r>
              <a:rPr lang="zh-CN" altLang="en-US" dirty="0">
                <a:latin typeface="Arial Narrow" pitchFamily="34" charset="0"/>
              </a:rPr>
              <a:t>范围从</a:t>
            </a:r>
            <a:r>
              <a:rPr lang="en-US" altLang="zh-CN" dirty="0">
                <a:latin typeface="Arial Narrow" pitchFamily="34" charset="0"/>
              </a:rPr>
              <a:t>0</a:t>
            </a:r>
            <a:r>
              <a:rPr lang="zh-CN" altLang="en-US" dirty="0">
                <a:latin typeface="Arial Narrow" pitchFamily="34" charset="0"/>
              </a:rPr>
              <a:t>到</a:t>
            </a:r>
            <a:r>
              <a:rPr lang="en-US" altLang="zh-CN" dirty="0">
                <a:latin typeface="Arial Narrow" pitchFamily="34" charset="0"/>
              </a:rPr>
              <a:t>4095</a:t>
            </a:r>
            <a:r>
              <a:rPr lang="zh-CN" altLang="en-US" dirty="0">
                <a:latin typeface="Arial Narrow" pitchFamily="34" charset="0"/>
              </a:rPr>
              <a:t>，通常使用</a:t>
            </a:r>
            <a:r>
              <a:rPr lang="en-US" altLang="zh-CN" dirty="0">
                <a:latin typeface="Arial Narrow" pitchFamily="34" charset="0"/>
              </a:rPr>
              <a:t>1</a:t>
            </a:r>
            <a:r>
              <a:rPr lang="zh-CN" altLang="en-US" dirty="0">
                <a:latin typeface="Arial Narrow" pitchFamily="34" charset="0"/>
              </a:rPr>
              <a:t>到</a:t>
            </a:r>
            <a:r>
              <a:rPr lang="en-US" altLang="zh-CN" dirty="0" smtClean="0">
                <a:latin typeface="Arial Narrow" pitchFamily="34" charset="0"/>
              </a:rPr>
              <a:t>255</a:t>
            </a:r>
          </a:p>
          <a:p>
            <a:pPr lvl="1" fontAlgn="b"/>
            <a:endParaRPr lang="en-US" altLang="zh-CN" dirty="0" smtClean="0"/>
          </a:p>
          <a:p>
            <a:pPr lvl="1" fontAlgn="b"/>
            <a:r>
              <a:rPr lang="zh-CN" altLang="en-US" dirty="0" smtClean="0"/>
              <a:t>次</a:t>
            </a:r>
            <a:r>
              <a:rPr lang="zh-CN" altLang="en-US" dirty="0"/>
              <a:t>设备号由内核使用，用于正确确定设备文件所指的设备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 fontAlgn="b"/>
            <a:r>
              <a:rPr lang="zh-CN" altLang="en-US" dirty="0" smtClean="0"/>
              <a:t>整数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占</a:t>
            </a:r>
            <a:r>
              <a:rPr lang="en-US" altLang="zh-CN" dirty="0" smtClean="0"/>
              <a:t>20bits)</a:t>
            </a:r>
            <a:r>
              <a:rPr lang="zh-CN" altLang="en-US" dirty="0" smtClean="0"/>
              <a:t>，</a:t>
            </a:r>
            <a:r>
              <a:rPr lang="zh-CN" altLang="en-US" dirty="0"/>
              <a:t>范围从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1048575</a:t>
            </a:r>
            <a:r>
              <a:rPr lang="zh-CN" altLang="en-US" dirty="0" smtClean="0"/>
              <a:t>，一</a:t>
            </a:r>
            <a:r>
              <a:rPr lang="zh-CN" altLang="en-US" dirty="0"/>
              <a:t>般使用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 smtClean="0"/>
              <a:t>255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3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3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3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2-1 </a:t>
            </a:r>
            <a:r>
              <a:rPr lang="zh-CN" altLang="en-US" dirty="0" smtClean="0"/>
              <a:t>字符设备驱动程序基本结构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486160"/>
          </a:xfrm>
        </p:spPr>
        <p:txBody>
          <a:bodyPr/>
          <a:lstStyle/>
          <a:p>
            <a:pPr fontAlgn="b"/>
            <a:r>
              <a:rPr lang="zh-CN" altLang="en-US" sz="2800" b="1" dirty="0" smtClean="0">
                <a:latin typeface="Arial Narrow" pitchFamily="34" charset="0"/>
              </a:rPr>
              <a:t>设备编号的内部表达</a:t>
            </a:r>
            <a:endParaRPr lang="en-US" altLang="zh-CN" sz="2800" b="1" dirty="0" smtClean="0">
              <a:latin typeface="Arial Narrow" pitchFamily="34" charset="0"/>
            </a:endParaRPr>
          </a:p>
          <a:p>
            <a:pPr lvl="1" fontAlgn="b"/>
            <a:r>
              <a:rPr lang="en-US" altLang="zh-CN" dirty="0" err="1" smtClean="0"/>
              <a:t>dev_t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(32</a:t>
            </a:r>
            <a:r>
              <a:rPr lang="zh-CN" altLang="en-US" dirty="0" smtClean="0"/>
              <a:t>位）：</a:t>
            </a:r>
            <a:endParaRPr lang="en-US" altLang="zh-CN" dirty="0" smtClean="0"/>
          </a:p>
          <a:p>
            <a:pPr lvl="2" fontAlgn="b"/>
            <a:r>
              <a:rPr lang="zh-CN" altLang="en-US" dirty="0" smtClean="0"/>
              <a:t>用来保存设备编号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包括主设备号</a:t>
            </a:r>
            <a:r>
              <a:rPr lang="en-US" altLang="zh-CN" dirty="0" smtClean="0"/>
              <a:t>(12</a:t>
            </a:r>
            <a:r>
              <a:rPr lang="zh-CN" altLang="en-US" dirty="0" smtClean="0"/>
              <a:t>位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和次设备号</a:t>
            </a:r>
            <a:r>
              <a:rPr lang="en-US" altLang="zh-CN" dirty="0" smtClean="0"/>
              <a:t>(20</a:t>
            </a:r>
            <a:r>
              <a:rPr lang="zh-CN" altLang="en-US" dirty="0" smtClean="0"/>
              <a:t>位</a:t>
            </a:r>
            <a:r>
              <a:rPr lang="en-US" altLang="zh-CN" dirty="0" smtClean="0"/>
              <a:t>))</a:t>
            </a:r>
            <a:endParaRPr lang="en-US" altLang="zh-CN" dirty="0" smtClean="0">
              <a:latin typeface="Arial Narrow" pitchFamily="34" charset="0"/>
            </a:endParaRPr>
          </a:p>
          <a:p>
            <a:pPr lvl="1" fontAlgn="b"/>
            <a:r>
              <a:rPr lang="zh-CN" altLang="en-US" dirty="0" smtClean="0"/>
              <a:t>从</a:t>
            </a:r>
            <a:r>
              <a:rPr lang="en-US" altLang="zh-CN" dirty="0" err="1" smtClean="0"/>
              <a:t>dev_t</a:t>
            </a:r>
            <a:r>
              <a:rPr lang="zh-CN" altLang="en-US" dirty="0" smtClean="0"/>
              <a:t>获得主设备号和次设备号：</a:t>
            </a:r>
            <a:endParaRPr lang="en-US" altLang="zh-CN" dirty="0" smtClean="0"/>
          </a:p>
          <a:p>
            <a:pPr lvl="2" fontAlgn="b"/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MAJOR(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dev_t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);</a:t>
            </a:r>
          </a:p>
          <a:p>
            <a:pPr lvl="2" fontAlgn="b"/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MINOR(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dev_t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);</a:t>
            </a:r>
          </a:p>
          <a:p>
            <a:pPr lvl="1" fontAlgn="b"/>
            <a:r>
              <a:rPr lang="zh-CN" altLang="en-US" dirty="0" smtClean="0"/>
              <a:t>将主设备号和次设备号转换成</a:t>
            </a:r>
            <a:r>
              <a:rPr lang="en-US" altLang="zh-CN" dirty="0" err="1" smtClean="0"/>
              <a:t>dev_t</a:t>
            </a:r>
            <a:r>
              <a:rPr lang="zh-CN" altLang="en-US" dirty="0" smtClean="0"/>
              <a:t>类型：</a:t>
            </a:r>
            <a:endParaRPr lang="en-US" altLang="zh-CN" dirty="0" smtClean="0"/>
          </a:p>
          <a:p>
            <a:pPr lvl="2" fontAlgn="b"/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MKDEV(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major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minor)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；</a:t>
            </a:r>
            <a:r>
              <a:rPr lang="zh-CN" altLang="en-US" dirty="0" smtClean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/>
              <a:t>2-1 </a:t>
            </a:r>
            <a:r>
              <a:rPr lang="zh-CN" altLang="en-US"/>
              <a:t>字符设备驱动程序基本结构 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96975"/>
            <a:ext cx="8534400" cy="4724400"/>
          </a:xfrm>
        </p:spPr>
        <p:txBody>
          <a:bodyPr/>
          <a:lstStyle/>
          <a:p>
            <a:pPr fontAlgn="b"/>
            <a:r>
              <a:rPr lang="zh-CN" altLang="en-US" sz="2800" b="1" dirty="0" smtClean="0">
                <a:latin typeface="Arial Narrow" pitchFamily="34" charset="0"/>
              </a:rPr>
              <a:t>分</a:t>
            </a:r>
            <a:r>
              <a:rPr lang="zh-CN" altLang="en-US" sz="2800" b="1" dirty="0">
                <a:latin typeface="Arial Narrow" pitchFamily="34" charset="0"/>
              </a:rPr>
              <a:t>配主设备</a:t>
            </a:r>
            <a:r>
              <a:rPr lang="zh-CN" altLang="en-US" sz="2800" b="1" dirty="0" smtClean="0">
                <a:latin typeface="Arial Narrow" pitchFamily="34" charset="0"/>
              </a:rPr>
              <a:t>号</a:t>
            </a:r>
            <a:endParaRPr lang="en-US" altLang="zh-CN" sz="2800" b="1" dirty="0" smtClean="0">
              <a:latin typeface="Arial Narrow" pitchFamily="34" charset="0"/>
            </a:endParaRPr>
          </a:p>
          <a:p>
            <a:pPr lvl="1" fontAlgn="b"/>
            <a:r>
              <a:rPr lang="zh-CN" altLang="en-US" dirty="0" smtClean="0">
                <a:latin typeface="Arial Narrow" pitchFamily="34" charset="0"/>
              </a:rPr>
              <a:t>手</a:t>
            </a:r>
            <a:r>
              <a:rPr lang="zh-CN" altLang="en-US" dirty="0">
                <a:latin typeface="Arial Narrow" pitchFamily="34" charset="0"/>
              </a:rPr>
              <a:t>工分配主设备号：找一个内核没有使用的主设备号来使用</a:t>
            </a:r>
            <a:r>
              <a:rPr lang="zh-CN" altLang="en-US" dirty="0" smtClean="0">
                <a:latin typeface="Arial Narrow" pitchFamily="34" charset="0"/>
              </a:rPr>
              <a:t>。</a:t>
            </a:r>
            <a:endParaRPr lang="en-US" altLang="zh-CN" dirty="0" smtClean="0">
              <a:latin typeface="Arial Narrow" pitchFamily="34" charset="0"/>
            </a:endParaRPr>
          </a:p>
          <a:p>
            <a:pPr fontAlgn="b"/>
            <a:endParaRPr lang="en-US" altLang="zh-CN" sz="1800" dirty="0" smtClean="0">
              <a:latin typeface="Arial Narrow" pitchFamily="34" charset="0"/>
            </a:endParaRPr>
          </a:p>
          <a:p>
            <a:pPr fontAlgn="b"/>
            <a:endParaRPr lang="en-US" altLang="zh-CN" sz="1800" dirty="0" smtClean="0">
              <a:latin typeface="Arial Narrow" pitchFamily="34" charset="0"/>
            </a:endParaRPr>
          </a:p>
          <a:p>
            <a:pPr fontAlgn="b"/>
            <a:endParaRPr lang="en-US" altLang="zh-CN" sz="2800" dirty="0" smtClean="0"/>
          </a:p>
          <a:p>
            <a:pPr lvl="1" fontAlgn="b"/>
            <a:endParaRPr lang="en-US" altLang="zh-CN" dirty="0" smtClean="0"/>
          </a:p>
          <a:p>
            <a:pPr lvl="1" fontAlgn="b"/>
            <a:endParaRPr lang="en-US" altLang="zh-CN" dirty="0" smtClean="0"/>
          </a:p>
          <a:p>
            <a:pPr lvl="1" fontAlgn="b"/>
            <a:endParaRPr lang="zh-CN" altLang="en-US" dirty="0"/>
          </a:p>
          <a:p>
            <a:pPr>
              <a:buFontTx/>
              <a:buNone/>
            </a:pPr>
            <a:endParaRPr lang="en-US" altLang="zh-CN" sz="1800" dirty="0" smtClean="0"/>
          </a:p>
        </p:txBody>
      </p:sp>
      <p:sp>
        <p:nvSpPr>
          <p:cNvPr id="5" name="横卷形 4"/>
          <p:cNvSpPr/>
          <p:nvPr/>
        </p:nvSpPr>
        <p:spPr bwMode="auto">
          <a:xfrm>
            <a:off x="857224" y="2639793"/>
            <a:ext cx="7929618" cy="1595021"/>
          </a:xfrm>
          <a:prstGeom prst="horizontalScroll">
            <a:avLst/>
          </a:prstGeom>
          <a:gradFill flip="none" rotWithShape="1">
            <a:gsLst>
              <a:gs pos="5100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dirty="0" smtClean="0">
                <a:solidFill>
                  <a:schemeClr val="tx1"/>
                </a:solidFill>
                <a:latin typeface="Arial Narrow" pitchFamily="34" charset="0"/>
                <a:ea typeface="宋体" pitchFamily="2" charset="-122"/>
              </a:rPr>
              <a:t>#include &lt;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Arial Narrow" pitchFamily="34" charset="0"/>
                <a:ea typeface="宋体" pitchFamily="2" charset="-122"/>
              </a:rPr>
              <a:t>linux</a:t>
            </a:r>
            <a:r>
              <a:rPr lang="en-US" altLang="zh-CN" sz="1800" b="1" dirty="0" smtClean="0">
                <a:solidFill>
                  <a:schemeClr val="tx1"/>
                </a:solidFill>
                <a:latin typeface="Arial Narrow" pitchFamily="34" charset="0"/>
                <a:ea typeface="宋体" pitchFamily="2" charset="-122"/>
              </a:rPr>
              <a:t>/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Arial Narrow" pitchFamily="34" charset="0"/>
                <a:ea typeface="宋体" pitchFamily="2" charset="-122"/>
              </a:rPr>
              <a:t>fs.h</a:t>
            </a:r>
            <a:r>
              <a:rPr lang="en-US" altLang="zh-CN" sz="1800" b="1" dirty="0" smtClean="0">
                <a:solidFill>
                  <a:schemeClr val="tx1"/>
                </a:solidFill>
                <a:latin typeface="Arial Narrow" pitchFamily="34" charset="0"/>
                <a:ea typeface="宋体" pitchFamily="2" charset="-122"/>
              </a:rPr>
              <a:t>&gt;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dirty="0" err="1" smtClean="0">
                <a:solidFill>
                  <a:schemeClr val="tx1"/>
                </a:solidFill>
                <a:latin typeface="Arial Narrow" pitchFamily="34" charset="0"/>
                <a:ea typeface="宋体" pitchFamily="2" charset="-122"/>
              </a:rPr>
              <a:t>i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nt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 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register_chrdev_region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( 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dev_t</a:t>
            </a:r>
            <a:r>
              <a:rPr kumimoji="0" lang="en-US" altLang="zh-CN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 first,     unsigned </a:t>
            </a:r>
            <a:r>
              <a:rPr kumimoji="0" lang="en-US" altLang="zh-CN" sz="18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int</a:t>
            </a:r>
            <a:r>
              <a:rPr kumimoji="0" lang="en-US" altLang="zh-CN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 count,    char *name )</a:t>
            </a:r>
            <a:r>
              <a:rPr kumimoji="0" lang="zh-CN" alt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；</a:t>
            </a:r>
            <a:endParaRPr kumimoji="0" lang="en-US" altLang="zh-CN" sz="18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571868" y="3357562"/>
            <a:ext cx="1071570" cy="252000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4857752" y="3357562"/>
            <a:ext cx="1643074" cy="252000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6715140" y="3357562"/>
            <a:ext cx="1071570" cy="252000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0" name="矩形标注 9"/>
          <p:cNvSpPr/>
          <p:nvPr/>
        </p:nvSpPr>
        <p:spPr bwMode="auto">
          <a:xfrm>
            <a:off x="2071670" y="4252504"/>
            <a:ext cx="2000264" cy="923330"/>
          </a:xfrm>
          <a:prstGeom prst="wedgeRectCallout">
            <a:avLst>
              <a:gd name="adj1" fmla="val 38946"/>
              <a:gd name="adj2" fmla="val -118807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b="1" dirty="0">
                <a:latin typeface="Arial Narrow" pitchFamily="34" charset="0"/>
                <a:ea typeface="宋体" pitchFamily="2" charset="-122"/>
              </a:rPr>
              <a:t>要分配</a:t>
            </a:r>
            <a:r>
              <a:rPr lang="zh-CN" altLang="en-US" sz="1800" b="1" dirty="0" smtClean="0">
                <a:latin typeface="Arial Narrow" pitchFamily="34" charset="0"/>
                <a:ea typeface="宋体" pitchFamily="2" charset="-122"/>
              </a:rPr>
              <a:t>的设备编号范围的起始值，次设备号经常为</a:t>
            </a:r>
            <a:r>
              <a:rPr lang="en-US" altLang="zh-CN" sz="1800" b="1" dirty="0" smtClean="0">
                <a:latin typeface="Arial Narrow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11" name="矩形标注 10"/>
          <p:cNvSpPr/>
          <p:nvPr/>
        </p:nvSpPr>
        <p:spPr bwMode="auto">
          <a:xfrm>
            <a:off x="4357686" y="4538256"/>
            <a:ext cx="1857388" cy="646331"/>
          </a:xfrm>
          <a:prstGeom prst="wedgeRectCallout">
            <a:avLst>
              <a:gd name="adj1" fmla="val -1898"/>
              <a:gd name="adj2" fmla="val -192156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所请求的连续设备编号的个数</a:t>
            </a:r>
          </a:p>
        </p:txBody>
      </p:sp>
      <p:sp>
        <p:nvSpPr>
          <p:cNvPr id="12" name="矩形标注 11"/>
          <p:cNvSpPr/>
          <p:nvPr/>
        </p:nvSpPr>
        <p:spPr bwMode="auto">
          <a:xfrm>
            <a:off x="6872310" y="4466818"/>
            <a:ext cx="1843094" cy="646331"/>
          </a:xfrm>
          <a:prstGeom prst="wedgeRectCallout">
            <a:avLst>
              <a:gd name="adj1" fmla="val -26939"/>
              <a:gd name="adj2" fmla="val -179097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和该编号范围关联的设备名称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7" dur="1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30" dur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43" dur="1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46" dur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uiExpand="1" build="p"/>
      <p:bldP spid="5" grpId="0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Blank Presentation">
  <a:themeElements>
    <a:clrScheme name="10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Blank Presentation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0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Blank Presentation">
  <a:themeElements>
    <a:clrScheme name="1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Blank Presentation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2_Blank Presentation">
  <a:themeElements>
    <a:clrScheme name="12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2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2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海同PPT模版最终稿">
  <a:themeElements>
    <a:clrScheme name="海同PPT模版最终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海同PPT模版最终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海同PPT模版最终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PPT模版最终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PPT模版最终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PPT模版最终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PPT模版最终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PPT模版最终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PPT模版最终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PPT模版最终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PPT模版最终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PPT模版最终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PPT模版最终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PPT模版最终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海同课件模版最终版">
  <a:themeElements>
    <a:clrScheme name="海同课件模版最终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海同课件模版最终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FF"/>
            </a:gs>
            <a:gs pos="100000">
              <a:srgbClr val="00CC99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FF"/>
            </a:gs>
            <a:gs pos="100000">
              <a:srgbClr val="00CC99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海同课件模版最终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课件模版最终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课件模版最终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课件模版最终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课件模版最终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课件模版最终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课件模版最终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课件模版最终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课件模版最终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课件模版最终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课件模版最终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课件模版最终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lank Presentation">
  <a:themeElements>
    <a:clrScheme name="2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Blank Presentatio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lank Presentation">
  <a:themeElements>
    <a:clrScheme name="3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3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Blank Presentation">
  <a:themeElements>
    <a:clrScheme name="4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Blank Presentatio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4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Blank Presentation">
  <a:themeElements>
    <a:clrScheme name="5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Blank Presentatio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5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Blank Presentation">
  <a:themeElements>
    <a:clrScheme name="6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6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Blank Presentation">
  <a:themeElements>
    <a:clrScheme name="7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Blank Presentation">
      <a:majorFont>
        <a:latin typeface="Arial"/>
        <a:ea typeface="宋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7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Blank Presentation">
  <a:themeElements>
    <a:clrScheme name="8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Blank Presentation">
      <a:majorFont>
        <a:latin typeface="Arial"/>
        <a:ea typeface="宋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8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Blank Presentation">
  <a:themeElements>
    <a:clrScheme name="9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9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ICEE海同</Template>
  <TotalTime>4884</TotalTime>
  <Words>3613</Words>
  <Application>Microsoft PowerPoint</Application>
  <PresentationFormat>全屏显示(4:3)</PresentationFormat>
  <Paragraphs>577</Paragraphs>
  <Slides>44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15</vt:i4>
      </vt:variant>
      <vt:variant>
        <vt:lpstr>幻灯片标题</vt:lpstr>
      </vt:variant>
      <vt:variant>
        <vt:i4>44</vt:i4>
      </vt:variant>
    </vt:vector>
  </HeadingPairs>
  <TitlesOfParts>
    <vt:vector size="59" baseType="lpstr">
      <vt:lpstr>1_Blank Presentation</vt:lpstr>
      <vt:lpstr>2_Blank Presentation</vt:lpstr>
      <vt:lpstr>3_Blank Presentation</vt:lpstr>
      <vt:lpstr>4_Blank Presentation</vt:lpstr>
      <vt:lpstr>5_Blank Presentation</vt:lpstr>
      <vt:lpstr>6_Blank Presentation</vt:lpstr>
      <vt:lpstr>7_Blank Presentation</vt:lpstr>
      <vt:lpstr>8_Blank Presentation</vt:lpstr>
      <vt:lpstr>9_Blank Presentation</vt:lpstr>
      <vt:lpstr>10_Blank Presentation</vt:lpstr>
      <vt:lpstr>11_Blank Presentation</vt:lpstr>
      <vt:lpstr>12_Blank Presentation</vt:lpstr>
      <vt:lpstr>海同PPT模版最终稿</vt:lpstr>
      <vt:lpstr>自定义设计方案</vt:lpstr>
      <vt:lpstr>海同课件模版最终版</vt:lpstr>
      <vt:lpstr>上章回顾</vt:lpstr>
      <vt:lpstr>   字符设备驱动程序</vt:lpstr>
      <vt:lpstr>预习检查</vt:lpstr>
      <vt:lpstr>本章目标</vt:lpstr>
      <vt:lpstr>本章结构</vt:lpstr>
      <vt:lpstr>2-1 字符设备驱动程序基本结构 </vt:lpstr>
      <vt:lpstr>2-1 字符设备驱动程序基本结构 </vt:lpstr>
      <vt:lpstr>2-1 字符设备驱动程序基本结构 </vt:lpstr>
      <vt:lpstr>2-1 字符设备驱动程序基本结构 </vt:lpstr>
      <vt:lpstr>2-1 字符设备驱动程序基本结构 </vt:lpstr>
      <vt:lpstr>2-1 字符设备驱动程序基本结构 </vt:lpstr>
      <vt:lpstr>2-1 字符设备驱动程序基本结构 </vt:lpstr>
      <vt:lpstr>2-1 字符设备驱动程序基本结构 </vt:lpstr>
      <vt:lpstr>2-1 字符设备驱动程序基本结构 </vt:lpstr>
      <vt:lpstr>2-1 字符设备驱动程序基本结构 </vt:lpstr>
      <vt:lpstr>2-1 字符设备驱动程序基本结构 </vt:lpstr>
      <vt:lpstr>2-1 字符设备驱动程序基本结构 </vt:lpstr>
      <vt:lpstr>2-1 字符设备驱动程序基本结构 </vt:lpstr>
      <vt:lpstr>2-1 字符设备驱动程序基本结构 </vt:lpstr>
      <vt:lpstr>2-1 字符设备驱动程序基本结构 </vt:lpstr>
      <vt:lpstr>2-1 字符设备驱动程序基本结构 </vt:lpstr>
      <vt:lpstr>2-1 字符设备驱动程序基本结构 </vt:lpstr>
      <vt:lpstr>2-1 字符设备驱动程序基本结构 </vt:lpstr>
      <vt:lpstr>2-1 字符设备驱动程序基本结构 </vt:lpstr>
      <vt:lpstr>2-1 字符设备驱动程序基本结构 </vt:lpstr>
      <vt:lpstr>2-1 字符设备驱动程序基本结构 </vt:lpstr>
      <vt:lpstr>2-1 字符设备驱动程序基本结构 </vt:lpstr>
      <vt:lpstr>2-1 字符设备驱动程序基本结构 </vt:lpstr>
      <vt:lpstr>2-1 字符设备驱动程序基本结构 </vt:lpstr>
      <vt:lpstr>2-1 字符设备驱动程序基本结构 </vt:lpstr>
      <vt:lpstr>阶段总结</vt:lpstr>
      <vt:lpstr>2-2添加驱动程序到内核</vt:lpstr>
      <vt:lpstr>2-2添加驱动程序到内核</vt:lpstr>
      <vt:lpstr>2-2添加驱动程序到内核</vt:lpstr>
      <vt:lpstr>2-2添加驱动程序到内核</vt:lpstr>
      <vt:lpstr>2-2添加驱动程序到内核</vt:lpstr>
      <vt:lpstr>2-2添加驱动程序到内核</vt:lpstr>
      <vt:lpstr>2-2添加驱动程序到内核</vt:lpstr>
      <vt:lpstr>阶段总结</vt:lpstr>
      <vt:lpstr>2.3 用户空间调用设备驱动程序</vt:lpstr>
      <vt:lpstr>2.3 用户空间调用设备驱动程序</vt:lpstr>
      <vt:lpstr>阶段总结</vt:lpstr>
      <vt:lpstr>本章总结</vt:lpstr>
      <vt:lpstr>实验</vt:lpstr>
    </vt:vector>
  </TitlesOfParts>
  <Company>foo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基础知识回顾</dc:title>
  <dc:creator>foo</dc:creator>
  <cp:lastModifiedBy>IBM X60T</cp:lastModifiedBy>
  <cp:revision>480</cp:revision>
  <dcterms:created xsi:type="dcterms:W3CDTF">2006-04-19T06:06:05Z</dcterms:created>
  <dcterms:modified xsi:type="dcterms:W3CDTF">2011-07-02T09:56:38Z</dcterms:modified>
</cp:coreProperties>
</file>